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75" r:id="rId3"/>
    <p:sldId id="276" r:id="rId4"/>
    <p:sldId id="277" r:id="rId5"/>
    <p:sldId id="262" r:id="rId6"/>
    <p:sldId id="299" r:id="rId7"/>
    <p:sldId id="300" r:id="rId8"/>
    <p:sldId id="301" r:id="rId9"/>
    <p:sldId id="257" r:id="rId10"/>
    <p:sldId id="259" r:id="rId11"/>
    <p:sldId id="302" r:id="rId12"/>
    <p:sldId id="303" r:id="rId13"/>
    <p:sldId id="260" r:id="rId14"/>
    <p:sldId id="258" r:id="rId15"/>
    <p:sldId id="291" r:id="rId16"/>
    <p:sldId id="286" r:id="rId17"/>
    <p:sldId id="287" r:id="rId18"/>
    <p:sldId id="304" r:id="rId19"/>
    <p:sldId id="264" r:id="rId20"/>
    <p:sldId id="308" r:id="rId21"/>
    <p:sldId id="306" r:id="rId22"/>
    <p:sldId id="307" r:id="rId23"/>
    <p:sldId id="272" r:id="rId24"/>
    <p:sldId id="274" r:id="rId25"/>
    <p:sldId id="273" r:id="rId26"/>
    <p:sldId id="296" r:id="rId27"/>
    <p:sldId id="280" r:id="rId28"/>
    <p:sldId id="281" r:id="rId29"/>
    <p:sldId id="282" r:id="rId30"/>
    <p:sldId id="295" r:id="rId31"/>
    <p:sldId id="283" r:id="rId32"/>
    <p:sldId id="284" r:id="rId33"/>
    <p:sldId id="292" r:id="rId34"/>
    <p:sldId id="293" r:id="rId35"/>
    <p:sldId id="298" r:id="rId36"/>
    <p:sldId id="309" r:id="rId37"/>
    <p:sldId id="261" r:id="rId38"/>
    <p:sldId id="310" r:id="rId39"/>
    <p:sldId id="311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3032" y="-2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579C0-B0CB-DE41-BDE4-30FE9D9E7D67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D1378-A889-CC48-90AF-1B5EB431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3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0D73-CAA7-4938-B433-139376C02DA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574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95% CI 10% to 19%).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0D73-CAA7-4938-B433-139376C02DA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52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019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9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48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4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71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88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4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87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176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9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804DF-4B2B-254E-91F6-27D90ED9890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BAAB0-0131-0749-A919-D8A5C3513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9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hyperlink" Target="http://www.manchester.ac.uk/" TargetMode="Externa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Relationship Id="rId3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eg"/><Relationship Id="rId3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Global burden of fungal disease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Malcolm Richardson</a:t>
            </a:r>
          </a:p>
          <a:p>
            <a:r>
              <a:rPr lang="en-US" dirty="0" smtClean="0"/>
              <a:t>NHS Mycology Reference Centre</a:t>
            </a:r>
          </a:p>
          <a:p>
            <a:r>
              <a:rPr lang="en-US" dirty="0" smtClean="0"/>
              <a:t>ECMM Excellence Centre</a:t>
            </a:r>
          </a:p>
          <a:p>
            <a:r>
              <a:rPr lang="en-US" dirty="0" smtClean="0"/>
              <a:t>Manchester University Foundation Trust</a:t>
            </a:r>
          </a:p>
          <a:p>
            <a:r>
              <a:rPr lang="en-US" dirty="0" smtClean="0"/>
              <a:t>Manchester, UK</a:t>
            </a:r>
            <a:endParaRPr lang="en-US" dirty="0"/>
          </a:p>
        </p:txBody>
      </p:sp>
      <p:pic>
        <p:nvPicPr>
          <p:cNvPr id="4" name="Picture 3" descr="Screen Shot 2017-09-29 at 12.22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090" y="441038"/>
            <a:ext cx="2919002" cy="1287795"/>
          </a:xfrm>
          <a:prstGeom prst="rect">
            <a:avLst/>
          </a:prstGeom>
        </p:spPr>
      </p:pic>
      <p:pic>
        <p:nvPicPr>
          <p:cNvPr id="5" name="Picture 4" descr="Screen shot 2013-02-13 at 16.24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0576" y="804133"/>
            <a:ext cx="279558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creen shot 2010-10-12 at 21.19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337" y="773971"/>
            <a:ext cx="1152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LIFE LOGOhrespp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3162" y="5638800"/>
            <a:ext cx="1058837" cy="94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he University of Manchester, established in 1824.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337" y="5920764"/>
            <a:ext cx="169386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creen Shot 2017-10-03 at 07.55.0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206" y="5753367"/>
            <a:ext cx="1333241" cy="86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39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5 at 15.26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9" y="1719814"/>
            <a:ext cx="8703733" cy="356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49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10-03 at 07.44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99" y="732767"/>
            <a:ext cx="5723467" cy="586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978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10-03 at 07.45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51" y="745067"/>
            <a:ext cx="5399115" cy="570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87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5 at 15.29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1153070"/>
            <a:ext cx="8763000" cy="436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6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5 at 15.25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4" y="1477032"/>
            <a:ext cx="8890905" cy="362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11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7 at 17.49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533" y="3462485"/>
            <a:ext cx="3602889" cy="27578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9405" y="708047"/>
            <a:ext cx="33318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“Candida here, Candida there, Candida everywhere”</a:t>
            </a:r>
          </a:p>
          <a:p>
            <a:r>
              <a:rPr lang="en-US" sz="2800" dirty="0" smtClean="0"/>
              <a:t>(including </a:t>
            </a:r>
            <a:r>
              <a:rPr lang="en-US" sz="2800" i="1" dirty="0" smtClean="0"/>
              <a:t>Candida </a:t>
            </a:r>
            <a:r>
              <a:rPr lang="en-US" sz="2800" i="1" dirty="0" err="1" smtClean="0"/>
              <a:t>auris</a:t>
            </a:r>
            <a:r>
              <a:rPr lang="en-US" sz="2800" dirty="0" smtClean="0"/>
              <a:t>) </a:t>
            </a:r>
          </a:p>
        </p:txBody>
      </p:sp>
      <p:pic>
        <p:nvPicPr>
          <p:cNvPr id="4" name="Picture 3" descr="Screen Shot 2017-09-27 at 17.52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68" y="920464"/>
            <a:ext cx="2983032" cy="41687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5367" y="5367869"/>
            <a:ext cx="3474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Plays Pleasant, 1884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88097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7 at 16.54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36" y="1061784"/>
            <a:ext cx="7536867" cy="5641171"/>
          </a:xfrm>
          <a:prstGeom prst="rect">
            <a:avLst/>
          </a:prstGeom>
        </p:spPr>
      </p:pic>
      <p:pic>
        <p:nvPicPr>
          <p:cNvPr id="3" name="Picture 2" descr="Screen Shot 2017-09-27 at 17.44.3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91"/>
          <a:stretch/>
        </p:blipFill>
        <p:spPr>
          <a:xfrm>
            <a:off x="15651" y="106128"/>
            <a:ext cx="6726470" cy="9302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00688" y="6411676"/>
            <a:ext cx="4171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i="1" dirty="0" smtClean="0"/>
              <a:t>Guinea, </a:t>
            </a:r>
            <a:r>
              <a:rPr lang="en-US" sz="1400" i="1" dirty="0" err="1" smtClean="0"/>
              <a:t>Clin</a:t>
            </a:r>
            <a:r>
              <a:rPr lang="en-US" sz="1400" i="1" dirty="0" smtClean="0"/>
              <a:t> </a:t>
            </a:r>
            <a:r>
              <a:rPr lang="en-US" sz="1400" i="1" dirty="0" err="1"/>
              <a:t>Microbiol</a:t>
            </a:r>
            <a:r>
              <a:rPr lang="en-US" sz="1400" i="1" dirty="0"/>
              <a:t> Infect 2014; 20 (Suppl. 6): 5-10</a:t>
            </a:r>
            <a:r>
              <a:rPr lang="en-US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07371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7 at 16.56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63" y="471212"/>
            <a:ext cx="8477628" cy="599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28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6434">
            <a:off x="1140041" y="893769"/>
            <a:ext cx="3531754" cy="353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Picture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6204" y="3431191"/>
            <a:ext cx="44958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28618" y="1465208"/>
            <a:ext cx="361445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Fungal skin disease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96362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5 at 15.41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33" y="2042301"/>
            <a:ext cx="7287423" cy="4743944"/>
          </a:xfrm>
          <a:prstGeom prst="rect">
            <a:avLst/>
          </a:prstGeom>
        </p:spPr>
      </p:pic>
      <p:pic>
        <p:nvPicPr>
          <p:cNvPr id="3" name="Picture 2" descr="Screen Shot 2017-10-06 at 08.34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38" y="83277"/>
            <a:ext cx="7283450" cy="18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9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9033" y="1269852"/>
            <a:ext cx="6512531" cy="5078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“We wrestle not against flesh and blood, but against the dominations, the powers, the lords of darkness, the mischievousness of spirits in the upper regions” – The Second Epistle to </a:t>
            </a:r>
            <a:r>
              <a:rPr lang="en-US" sz="3600" dirty="0" smtClean="0"/>
              <a:t>Timothy (Saint Paul)</a:t>
            </a:r>
          </a:p>
          <a:p>
            <a:endParaRPr lang="en-US" sz="3600" dirty="0"/>
          </a:p>
          <a:p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011947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Surveillance for </a:t>
            </a:r>
            <a:r>
              <a:rPr lang="en-US" dirty="0" err="1" smtClean="0"/>
              <a:t>cryptococcosis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4586" r="4470" b="17269"/>
          <a:stretch/>
        </p:blipFill>
        <p:spPr>
          <a:xfrm>
            <a:off x="812848" y="1882852"/>
            <a:ext cx="4249620" cy="29600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57" y="4163516"/>
            <a:ext cx="3906975" cy="235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82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346" y="239143"/>
            <a:ext cx="8495119" cy="574598"/>
          </a:xfrm>
        </p:spPr>
        <p:txBody>
          <a:bodyPr>
            <a:noAutofit/>
          </a:bodyPr>
          <a:lstStyle/>
          <a:p>
            <a:r>
              <a:rPr lang="en-GB" sz="2800" b="1" dirty="0"/>
              <a:t>Global burden of cryptococcal disease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1" y="1043669"/>
            <a:ext cx="4896544" cy="2664295"/>
          </a:xfrm>
        </p:spPr>
      </p:pic>
      <p:sp>
        <p:nvSpPr>
          <p:cNvPr id="9" name="TextBox 8"/>
          <p:cNvSpPr txBox="1"/>
          <p:nvPr/>
        </p:nvSpPr>
        <p:spPr>
          <a:xfrm>
            <a:off x="5076057" y="914017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Parks </a:t>
            </a:r>
            <a:r>
              <a:rPr lang="en-GB" sz="1400" i="1" dirty="0" smtClean="0"/>
              <a:t>et al </a:t>
            </a:r>
            <a:r>
              <a:rPr lang="en-GB" sz="1400" dirty="0" smtClean="0"/>
              <a:t>2009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53344" y="1268760"/>
            <a:ext cx="3238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Parks et 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Based on few provider-based cohort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Probably an over estimate of the actual burden 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3789040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Rajasingham et 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Decreased global burden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Mortality remains unchanged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65% (2009) vs. 80% (2017)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Sub-Saharan Africa still has majority of cases and deaths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44009" y="5701097"/>
            <a:ext cx="4725502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GB" sz="1600" dirty="0" smtClean="0"/>
              <a:t>Rajasingham</a:t>
            </a:r>
            <a:r>
              <a:rPr lang="en-GB" sz="1600" i="1" dirty="0" smtClean="0"/>
              <a:t> et al. Lancet Infect Dis</a:t>
            </a:r>
            <a:r>
              <a:rPr lang="en-GB" sz="1600" dirty="0" smtClean="0"/>
              <a:t>. 2017; </a:t>
            </a:r>
            <a:r>
              <a:rPr lang="en-GB" sz="1600" dirty="0"/>
              <a:t>3099(17), pp. </a:t>
            </a:r>
            <a:r>
              <a:rPr lang="en-GB" sz="1600" dirty="0" smtClean="0"/>
              <a:t>1–9</a:t>
            </a:r>
          </a:p>
          <a:p>
            <a:r>
              <a:rPr lang="en-GB" sz="1600" dirty="0" smtClean="0"/>
              <a:t>Park </a:t>
            </a:r>
            <a:r>
              <a:rPr lang="en-GB" sz="1600" i="1" dirty="0" smtClean="0"/>
              <a:t>et al. Aids. </a:t>
            </a:r>
            <a:r>
              <a:rPr lang="en-GB" sz="1600" dirty="0" smtClean="0"/>
              <a:t>2009</a:t>
            </a:r>
            <a:r>
              <a:rPr lang="en-GB" sz="1600" i="1" dirty="0" smtClean="0"/>
              <a:t>;</a:t>
            </a:r>
            <a:r>
              <a:rPr lang="en-GB" sz="1600" dirty="0" smtClean="0"/>
              <a:t> </a:t>
            </a:r>
            <a:r>
              <a:rPr lang="en-GB" sz="1600" dirty="0"/>
              <a:t>23(4), pp. 525–30.</a:t>
            </a:r>
            <a:endParaRPr lang="en-GB" sz="1600" dirty="0" smtClean="0"/>
          </a:p>
        </p:txBody>
      </p:sp>
      <p:pic>
        <p:nvPicPr>
          <p:cNvPr id="11" name="Picture 10" descr="Screen Shot 2017-09-29 at 18.36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5" y="3789039"/>
            <a:ext cx="4228104" cy="259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00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576064"/>
          </a:xfrm>
        </p:spPr>
        <p:txBody>
          <a:bodyPr>
            <a:noAutofit/>
          </a:bodyPr>
          <a:lstStyle/>
          <a:p>
            <a:r>
              <a:rPr lang="en-US" sz="2400" b="1" i="1" dirty="0" smtClean="0"/>
              <a:t>Cryptococcus</a:t>
            </a:r>
            <a:r>
              <a:rPr lang="en-US" sz="2400" b="1" dirty="0" smtClean="0"/>
              <a:t> </a:t>
            </a:r>
            <a:r>
              <a:rPr lang="en-US" sz="2400" b="1" dirty="0"/>
              <a:t>is responsible for 15% of AIDS-related </a:t>
            </a:r>
            <a:r>
              <a:rPr lang="en-US" sz="2400" b="1" dirty="0" smtClean="0"/>
              <a:t>mortality globally  </a:t>
            </a:r>
            <a:endParaRPr lang="en-GB" sz="2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2"/>
            <a:ext cx="8424936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2520" y="6315443"/>
            <a:ext cx="6706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Rajasingham</a:t>
            </a:r>
            <a:r>
              <a:rPr lang="en-GB" i="1" dirty="0"/>
              <a:t> et al. Lancet Infect Dis</a:t>
            </a:r>
            <a:r>
              <a:rPr lang="en-GB" dirty="0"/>
              <a:t>. 2017; 3099(17), pp. 1–9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9632" y="278092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1810" y="4953032"/>
            <a:ext cx="6346031" cy="646331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CRAG </a:t>
            </a:r>
            <a:r>
              <a:rPr lang="en-US" dirty="0">
                <a:solidFill>
                  <a:srgbClr val="FF0000"/>
                </a:solidFill>
              </a:rPr>
              <a:t>prevalence of 6·0% among </a:t>
            </a:r>
            <a:r>
              <a:rPr lang="en-US" dirty="0" smtClean="0">
                <a:solidFill>
                  <a:srgbClr val="FF0000"/>
                </a:solidFill>
              </a:rPr>
              <a:t>HIV/AIDS patients with CD4&lt;100 cells/µL</a:t>
            </a:r>
          </a:p>
        </p:txBody>
      </p:sp>
    </p:spTree>
    <p:extLst>
      <p:ext uri="{BB962C8B-B14F-4D97-AF65-F5344CB8AC3E}">
        <p14:creationId xmlns:p14="http://schemas.microsoft.com/office/powerpoint/2010/main" val="1108773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7-09-27 at 13.37.55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279" b="652"/>
          <a:stretch/>
        </p:blipFill>
        <p:spPr>
          <a:xfrm>
            <a:off x="457200" y="141119"/>
            <a:ext cx="8229600" cy="2689105"/>
          </a:xfrm>
        </p:spPr>
      </p:pic>
      <p:pic>
        <p:nvPicPr>
          <p:cNvPr id="5" name="Picture 4" descr="Screen Shot 2017-09-27 at 13.37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782" y="2930459"/>
            <a:ext cx="6541228" cy="349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165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7-09-27 at 13.36.26.pn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66" r="-8966"/>
          <a:stretch>
            <a:fillRect/>
          </a:stretch>
        </p:blipFill>
        <p:spPr>
          <a:xfrm>
            <a:off x="491066" y="129540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794028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7-09-27 at 13.36.43.pn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8" b="17038"/>
          <a:stretch>
            <a:fillRect/>
          </a:stretch>
        </p:blipFill>
        <p:spPr>
          <a:xfrm>
            <a:off x="313587" y="1114123"/>
            <a:ext cx="8551732" cy="4703123"/>
          </a:xfrm>
        </p:spPr>
      </p:pic>
    </p:spTree>
    <p:extLst>
      <p:ext uri="{BB962C8B-B14F-4D97-AF65-F5344CB8AC3E}">
        <p14:creationId xmlns:p14="http://schemas.microsoft.com/office/powerpoint/2010/main" val="2773198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9 at 18.33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2" y="416560"/>
            <a:ext cx="7977517" cy="620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2406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7 at 06.52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813" y="951094"/>
            <a:ext cx="6071046" cy="5118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968" y="339881"/>
            <a:ext cx="889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Cutaneous reactivity to </a:t>
            </a:r>
            <a:r>
              <a:rPr lang="en-US" sz="2400" dirty="0" err="1" smtClean="0"/>
              <a:t>histoplasmin</a:t>
            </a:r>
            <a:r>
              <a:rPr lang="en-US" sz="2400" dirty="0" smtClean="0"/>
              <a:t> in Nigeria: in relation to soil type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0968" y="6282267"/>
            <a:ext cx="3208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Oladele</a:t>
            </a:r>
            <a:r>
              <a:rPr lang="en-US" dirty="0" smtClean="0"/>
              <a:t> et al (unpublished)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440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7 at 06.51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4" y="832942"/>
            <a:ext cx="7416800" cy="6159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256" y="232550"/>
            <a:ext cx="8352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Cutaneous reactivity to </a:t>
            </a:r>
            <a:r>
              <a:rPr lang="en-US" sz="2400" dirty="0" err="1" smtClean="0"/>
              <a:t>histoplasmin</a:t>
            </a:r>
            <a:r>
              <a:rPr lang="en-US" sz="2400" dirty="0" smtClean="0"/>
              <a:t>; relation to vegetation type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9332" y="6316133"/>
            <a:ext cx="2861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Oladele</a:t>
            </a:r>
            <a:r>
              <a:rPr lang="en-US" dirty="0"/>
              <a:t> et al (unpublished)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908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7 at 06.48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08" y="135468"/>
            <a:ext cx="3613359" cy="20560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9733" y="2165888"/>
            <a:ext cx="78062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Reviewed publications </a:t>
            </a:r>
            <a:r>
              <a:rPr lang="en-US" sz="2400" dirty="0"/>
              <a:t>from January 1970 -</a:t>
            </a:r>
            <a:r>
              <a:rPr lang="en-US" sz="2400" dirty="0" smtClean="0"/>
              <a:t> </a:t>
            </a:r>
            <a:r>
              <a:rPr lang="en-US" sz="2400" dirty="0"/>
              <a:t>June </a:t>
            </a:r>
            <a:r>
              <a:rPr lang="en-US" sz="2400" dirty="0" smtClean="0"/>
              <a:t>2016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dentified </a:t>
            </a:r>
            <a:r>
              <a:rPr lang="en-US" sz="2400" dirty="0"/>
              <a:t>56 relevant </a:t>
            </a:r>
            <a:r>
              <a:rPr lang="en-US" sz="2400" dirty="0" smtClean="0"/>
              <a:t>studies.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dentified </a:t>
            </a:r>
            <a:r>
              <a:rPr lang="en-US" sz="2400" dirty="0"/>
              <a:t>environmental isolations </a:t>
            </a:r>
            <a:r>
              <a:rPr lang="en-US" sz="2400" dirty="0" smtClean="0"/>
              <a:t>of </a:t>
            </a:r>
            <a:r>
              <a:rPr lang="en-US" sz="2400" i="1" dirty="0" smtClean="0"/>
              <a:t>C</a:t>
            </a:r>
            <a:r>
              <a:rPr lang="en-US" sz="2400" i="1" dirty="0"/>
              <a:t>. </a:t>
            </a:r>
            <a:r>
              <a:rPr lang="en-US" sz="2400" i="1" dirty="0" err="1"/>
              <a:t>gattii</a:t>
            </a:r>
            <a:r>
              <a:rPr lang="en-US" sz="2400" i="1" dirty="0"/>
              <a:t>  </a:t>
            </a:r>
            <a:r>
              <a:rPr lang="en-US" sz="2400" dirty="0"/>
              <a:t>from 18 countries, spanning 72 separate regions across six continents. 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Fifty</a:t>
            </a:r>
            <a:r>
              <a:rPr lang="en-US" sz="2400" dirty="0"/>
              <a:t>-</a:t>
            </a:r>
            <a:r>
              <a:rPr lang="en-US" sz="2400" dirty="0" smtClean="0"/>
              <a:t>three tree </a:t>
            </a:r>
            <a:r>
              <a:rPr lang="en-US" sz="2400" dirty="0"/>
              <a:t>species were </a:t>
            </a:r>
            <a:r>
              <a:rPr lang="en-US" sz="2400" dirty="0" smtClean="0"/>
              <a:t>Associated </a:t>
            </a:r>
            <a:r>
              <a:rPr lang="en-US" sz="2400" dirty="0"/>
              <a:t>with </a:t>
            </a:r>
            <a:r>
              <a:rPr lang="en-US" sz="2400" i="1" dirty="0"/>
              <a:t>C. </a:t>
            </a:r>
            <a:r>
              <a:rPr lang="en-US" sz="2400" i="1" dirty="0" err="1"/>
              <a:t>gattii</a:t>
            </a:r>
            <a:r>
              <a:rPr lang="en-US" sz="2400" i="1" dirty="0"/>
              <a:t> </a:t>
            </a:r>
            <a:r>
              <a:rPr lang="en-US" sz="2400" dirty="0"/>
              <a:t>, spanning 10 climate classifications and 36 </a:t>
            </a:r>
            <a:r>
              <a:rPr lang="en-US" sz="2400" dirty="0" smtClean="0"/>
              <a:t>terrestrial </a:t>
            </a:r>
            <a:r>
              <a:rPr lang="en-US" sz="2400" dirty="0" err="1" smtClean="0"/>
              <a:t>ecoregions</a:t>
            </a:r>
            <a:r>
              <a:rPr lang="en-US" sz="2400" dirty="0"/>
              <a:t>. 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No </a:t>
            </a:r>
            <a:r>
              <a:rPr lang="en-US" sz="2400" dirty="0"/>
              <a:t>studies directly tested the potential effects of climatic </a:t>
            </a:r>
            <a:r>
              <a:rPr lang="en-US" sz="2400" dirty="0" smtClean="0"/>
              <a:t>changes (including </a:t>
            </a:r>
            <a:r>
              <a:rPr lang="en-US" sz="2400" dirty="0"/>
              <a:t>climatic oscillations and global climate change) on </a:t>
            </a:r>
            <a:r>
              <a:rPr lang="en-US" sz="2400" i="1" dirty="0"/>
              <a:t>C. </a:t>
            </a:r>
            <a:r>
              <a:rPr lang="en-US" sz="2400" i="1" dirty="0" err="1"/>
              <a:t>gattii</a:t>
            </a:r>
            <a:r>
              <a:rPr lang="en-US" sz="2400" i="1" dirty="0"/>
              <a:t> </a:t>
            </a:r>
            <a:r>
              <a:rPr lang="en-US" sz="2400" i="1" dirty="0" smtClean="0"/>
              <a:t>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O</a:t>
            </a:r>
            <a:r>
              <a:rPr lang="en-US" sz="2400" dirty="0" smtClean="0"/>
              <a:t>nly one study </a:t>
            </a:r>
            <a:r>
              <a:rPr lang="en-US" sz="2400" dirty="0"/>
              <a:t>directly </a:t>
            </a:r>
            <a:r>
              <a:rPr lang="en-US" sz="2400" dirty="0" smtClean="0"/>
              <a:t>assessed </a:t>
            </a:r>
            <a:r>
              <a:rPr lang="en-US" sz="2400" dirty="0"/>
              <a:t>land use change.</a:t>
            </a:r>
          </a:p>
        </p:txBody>
      </p:sp>
    </p:spTree>
    <p:extLst>
      <p:ext uri="{BB962C8B-B14F-4D97-AF65-F5344CB8AC3E}">
        <p14:creationId xmlns:p14="http://schemas.microsoft.com/office/powerpoint/2010/main" val="3924246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Demonic Dark Spirits (Fungi) of the Air</a:t>
            </a:r>
            <a:endParaRPr lang="en-US" sz="3600" dirty="0"/>
          </a:p>
        </p:txBody>
      </p:sp>
      <p:pic>
        <p:nvPicPr>
          <p:cNvPr id="4" name="Content Placeholder 3" descr="Screen Shot 2017-09-27 at 16.27.1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0" b="61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0900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9 at 18.43.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120387"/>
            <a:ext cx="7937438" cy="503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7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7 at 06.49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30" y="266700"/>
            <a:ext cx="844550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02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9-29 at 18.59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7" y="2086834"/>
            <a:ext cx="3870536" cy="3944826"/>
          </a:xfrm>
          <a:prstGeom prst="rect">
            <a:avLst/>
          </a:prstGeom>
        </p:spPr>
      </p:pic>
      <p:pic>
        <p:nvPicPr>
          <p:cNvPr id="2" name="Picture 1" descr="Screen Shot 2017-10-04 at 15.25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135" y="270429"/>
            <a:ext cx="3918798" cy="1711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48135" y="6146803"/>
            <a:ext cx="3698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rial"/>
                <a:cs typeface="Arial"/>
              </a:rPr>
              <a:t>Mycology Reference Centre Manchester: </a:t>
            </a:r>
            <a:r>
              <a:rPr lang="en-GB" dirty="0" smtClean="0">
                <a:latin typeface="Arial"/>
                <a:cs typeface="Arial"/>
              </a:rPr>
              <a:t>VGI </a:t>
            </a:r>
            <a:r>
              <a:rPr lang="en-GB" dirty="0">
                <a:latin typeface="Arial"/>
                <a:cs typeface="Arial"/>
              </a:rPr>
              <a:t>(AFLP4 Clade)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8343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TRICIA HOPE LUNG BIOPSY a000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6565" y="1269947"/>
            <a:ext cx="6544758" cy="48584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0605" y="337876"/>
            <a:ext cx="7748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Patient PH </a:t>
            </a:r>
          </a:p>
          <a:p>
            <a:pPr algn="ctr"/>
            <a:r>
              <a:rPr lang="en-US" sz="2400" dirty="0" smtClean="0"/>
              <a:t>Frozen section: encapsulated, budding yeasts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10913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5-10 at 10.35.19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36" y="1842469"/>
            <a:ext cx="4974976" cy="34407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267" y="111529"/>
            <a:ext cx="878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Patient PH: lung biopsy culture: encapsulated, budding yeasts: </a:t>
            </a:r>
          </a:p>
          <a:p>
            <a:pPr algn="ctr"/>
            <a:r>
              <a:rPr lang="en-US" sz="3200" i="1" dirty="0" smtClean="0">
                <a:latin typeface="Arial"/>
                <a:cs typeface="Arial"/>
              </a:rPr>
              <a:t>Cryptococcus </a:t>
            </a:r>
            <a:r>
              <a:rPr lang="en-US" sz="3200" i="1" dirty="0" err="1" smtClean="0">
                <a:latin typeface="Arial"/>
                <a:cs typeface="Arial"/>
              </a:rPr>
              <a:t>gattii</a:t>
            </a:r>
            <a:r>
              <a:rPr lang="en-US" sz="3200" i="1" dirty="0" smtClean="0">
                <a:latin typeface="Arial"/>
                <a:cs typeface="Arial"/>
              </a:rPr>
              <a:t> </a:t>
            </a:r>
            <a:r>
              <a:rPr lang="en-GB" sz="2800" dirty="0" smtClean="0">
                <a:latin typeface="Arial"/>
                <a:cs typeface="Arial"/>
              </a:rPr>
              <a:t>VGI </a:t>
            </a:r>
            <a:r>
              <a:rPr lang="en-GB" sz="2800" dirty="0">
                <a:latin typeface="Arial"/>
                <a:cs typeface="Arial"/>
              </a:rPr>
              <a:t>(AFLP4 Clade) 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4" name="Picture 3" descr="Screen Shot 2017-10-04 at 16.12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400" y="3143250"/>
            <a:ext cx="4088880" cy="2444750"/>
          </a:xfrm>
          <a:prstGeom prst="rect">
            <a:avLst/>
          </a:prstGeom>
        </p:spPr>
      </p:pic>
      <p:sp>
        <p:nvSpPr>
          <p:cNvPr id="5" name="Isosceles Triangle 4"/>
          <p:cNvSpPr/>
          <p:nvPr/>
        </p:nvSpPr>
        <p:spPr>
          <a:xfrm>
            <a:off x="1608667" y="5960533"/>
            <a:ext cx="677333" cy="457200"/>
          </a:xfrm>
          <a:prstGeom prst="triangl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55336" y="5960533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 VGI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43867" y="5960533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First isolation in UK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344030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10-02 at 19.15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693" y="1052945"/>
            <a:ext cx="5457295" cy="53175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270933"/>
            <a:ext cx="782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Ecology of </a:t>
            </a:r>
            <a:r>
              <a:rPr lang="en-US" sz="2800" i="1" dirty="0" err="1" smtClean="0"/>
              <a:t>Scedosporium</a:t>
            </a:r>
            <a:r>
              <a:rPr lang="en-US" sz="2800" i="1" dirty="0" smtClean="0"/>
              <a:t> </a:t>
            </a:r>
            <a:r>
              <a:rPr lang="en-US" sz="2800" dirty="0" smtClean="0"/>
              <a:t>species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1895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10-04 at 10.36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32650"/>
            <a:ext cx="3822700" cy="2823499"/>
          </a:xfrm>
          <a:prstGeom prst="rect">
            <a:avLst/>
          </a:prstGeom>
        </p:spPr>
      </p:pic>
      <p:pic>
        <p:nvPicPr>
          <p:cNvPr id="3" name="Picture 2" descr="Screen Shot 2017-10-04 at 10.36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498" y="3640666"/>
            <a:ext cx="3852301" cy="2575983"/>
          </a:xfrm>
          <a:prstGeom prst="rect">
            <a:avLst/>
          </a:prstGeom>
        </p:spPr>
      </p:pic>
      <p:pic>
        <p:nvPicPr>
          <p:cNvPr id="4" name="Picture 3" descr="Screen Shot 2017-10-04 at 10.35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70" y="135467"/>
            <a:ext cx="5820164" cy="1664603"/>
          </a:xfrm>
          <a:prstGeom prst="rect">
            <a:avLst/>
          </a:prstGeom>
        </p:spPr>
      </p:pic>
      <p:pic>
        <p:nvPicPr>
          <p:cNvPr id="5" name="Picture 4" descr="Screen Shot 2017-10-06 at 11.03.1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70" y="4974131"/>
            <a:ext cx="1731433" cy="1498635"/>
          </a:xfrm>
          <a:prstGeom prst="rect">
            <a:avLst/>
          </a:prstGeom>
        </p:spPr>
      </p:pic>
      <p:pic>
        <p:nvPicPr>
          <p:cNvPr id="6" name="Picture 5" descr="Screen Shot 2017-10-06 at 11.04.4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964" y="677333"/>
            <a:ext cx="1628235" cy="253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358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5 at 15.29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3" y="870775"/>
            <a:ext cx="8060267" cy="518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557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</a:t>
            </a:r>
            <a:r>
              <a:rPr lang="en-US" dirty="0"/>
              <a:t>improve model predictions of </a:t>
            </a:r>
            <a:r>
              <a:rPr lang="en-US" dirty="0" smtClean="0"/>
              <a:t>current and </a:t>
            </a:r>
            <a:r>
              <a:rPr lang="en-US" dirty="0"/>
              <a:t>future distributions of </a:t>
            </a:r>
            <a:r>
              <a:rPr lang="en-US" dirty="0" smtClean="0"/>
              <a:t>pathogenic fungi </a:t>
            </a:r>
            <a:r>
              <a:rPr lang="en-US" dirty="0"/>
              <a:t>, more focus is needed on the potential </a:t>
            </a:r>
            <a:r>
              <a:rPr lang="en-US" dirty="0" smtClean="0"/>
              <a:t>effects of </a:t>
            </a:r>
            <a:r>
              <a:rPr lang="en-US" dirty="0"/>
              <a:t>climatic and land use changes to help decrease the public health risk. </a:t>
            </a:r>
            <a:endParaRPr lang="en-US" dirty="0" smtClean="0"/>
          </a:p>
          <a:p>
            <a:r>
              <a:rPr lang="en-US" dirty="0" smtClean="0"/>
              <a:t>To explore the environmental factors behind </a:t>
            </a:r>
            <a:r>
              <a:rPr lang="en-US" dirty="0"/>
              <a:t>emerging infectious </a:t>
            </a:r>
            <a:r>
              <a:rPr lang="en-US" dirty="0" smtClean="0"/>
              <a:t>diseases.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0252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isk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Screen Shot 2017-10-06 at 08.16.02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78" r="11934" b="-2252"/>
          <a:stretch/>
        </p:blipFill>
        <p:spPr>
          <a:xfrm>
            <a:off x="728134" y="274638"/>
            <a:ext cx="7247467" cy="2099734"/>
          </a:xfrm>
        </p:spPr>
      </p:pic>
      <p:sp>
        <p:nvSpPr>
          <p:cNvPr id="6" name="TextBox 5"/>
          <p:cNvSpPr txBox="1"/>
          <p:nvPr/>
        </p:nvSpPr>
        <p:spPr>
          <a:xfrm>
            <a:off x="728134" y="2302941"/>
            <a:ext cx="76538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Need for improved rapid diagnostic methods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Absence of routine surveillance for most IFIs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A</a:t>
            </a:r>
            <a:r>
              <a:rPr lang="en-US" sz="2400" dirty="0" smtClean="0"/>
              <a:t>dherence to infection control practices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New populations at risk due to: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travel or relocation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occupation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immunosuppression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Fungal pathogens appearing in geographical areas in which they have nor been previously </a:t>
            </a:r>
            <a:r>
              <a:rPr lang="en-US" sz="2400" dirty="0" err="1" smtClean="0"/>
              <a:t>recognised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Contaminate compounded medications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algn="ctr"/>
            <a:r>
              <a:rPr lang="en-US" i="1" dirty="0" smtClean="0"/>
              <a:t>Lancet Infectious Diseases 2017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03802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Fungi here, fungi there, fungi everywhere</a:t>
            </a:r>
            <a:endParaRPr lang="en-US" sz="3600" dirty="0"/>
          </a:p>
        </p:txBody>
      </p:sp>
      <p:pic>
        <p:nvPicPr>
          <p:cNvPr id="4" name="Content Placeholder 3" descr="Screen Shot 2017-09-27 at 16.16.14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0" t="6663" b="6663"/>
          <a:stretch/>
        </p:blipFill>
        <p:spPr>
          <a:xfrm>
            <a:off x="848181" y="1417638"/>
            <a:ext cx="2778255" cy="2404708"/>
          </a:xfrm>
        </p:spPr>
      </p:pic>
      <p:pic>
        <p:nvPicPr>
          <p:cNvPr id="5" name="Content Placeholder 3" descr="Screen Shot 2017-09-27 at 16.15.1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3" r="1062"/>
          <a:stretch/>
        </p:blipFill>
        <p:spPr>
          <a:xfrm>
            <a:off x="3317091" y="2533932"/>
            <a:ext cx="2116629" cy="2941953"/>
          </a:xfrm>
          <a:prstGeom prst="rect">
            <a:avLst/>
          </a:prstGeom>
        </p:spPr>
      </p:pic>
      <p:pic>
        <p:nvPicPr>
          <p:cNvPr id="6" name="Picture 5" descr="Screen shot 2012-11-16 at 12.17.38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159" y="4004909"/>
            <a:ext cx="2291128" cy="2523216"/>
          </a:xfrm>
          <a:prstGeom prst="rect">
            <a:avLst/>
          </a:prstGeom>
        </p:spPr>
      </p:pic>
      <p:pic>
        <p:nvPicPr>
          <p:cNvPr id="8" name="Picture 1" descr="GAFFI Logo TEXT Master RGB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723" y="1417638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creen Shot 2017-10-04 at 15.43.5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6" y="4273807"/>
            <a:ext cx="2138247" cy="16359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9333" y="5994405"/>
            <a:ext cx="526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One Health Initiative (WHO/CDC)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76523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5 at 15.30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0" y="609600"/>
            <a:ext cx="8936895" cy="58335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101601"/>
            <a:ext cx="585893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Some numbers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5877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10-03 at 07.42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66" y="144439"/>
            <a:ext cx="5636683" cy="1769002"/>
          </a:xfrm>
          <a:prstGeom prst="rect">
            <a:avLst/>
          </a:prstGeom>
        </p:spPr>
      </p:pic>
      <p:pic>
        <p:nvPicPr>
          <p:cNvPr id="3" name="Picture 2" descr="Screen Shot 2017-10-03 at 07.43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281" y="2116044"/>
            <a:ext cx="6978652" cy="42158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51799" y="6331887"/>
            <a:ext cx="3651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Under review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88580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10-03 at 07.44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138029"/>
            <a:ext cx="6739467" cy="664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76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10-03 at 07.44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83" y="541867"/>
            <a:ext cx="6845300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49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09-25 at 15.21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32" y="316120"/>
            <a:ext cx="7616304" cy="628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05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564</Words>
  <Application>Microsoft Macintosh PowerPoint</Application>
  <PresentationFormat>On-screen Show (4:3)</PresentationFormat>
  <Paragraphs>69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Global burden of fungal disease</vt:lpstr>
      <vt:lpstr>PowerPoint Presentation</vt:lpstr>
      <vt:lpstr>The Demonic Dark Spirits (Fungi) of the Air</vt:lpstr>
      <vt:lpstr>Fungi here, fungi there, fungi everywhere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Surveillance for cryptococcosis</vt:lpstr>
      <vt:lpstr>Global burden of cryptococcal disease</vt:lpstr>
      <vt:lpstr>Cryptococcus is responsible for 15% of AIDS-related mortality globally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directions</vt:lpstr>
      <vt:lpstr>isk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burden of fungal disease</dc:title>
  <dc:creator>Malcolm D. Richardson</dc:creator>
  <cp:lastModifiedBy>Malcolm D. Richardson</cp:lastModifiedBy>
  <cp:revision>49</cp:revision>
  <dcterms:created xsi:type="dcterms:W3CDTF">2017-09-25T14:22:36Z</dcterms:created>
  <dcterms:modified xsi:type="dcterms:W3CDTF">2017-10-11T08:40:58Z</dcterms:modified>
</cp:coreProperties>
</file>