
<file path=[Content_Types].xml><?xml version="1.0" encoding="utf-8"?>
<Types xmlns="http://schemas.openxmlformats.org/package/2006/content-types">
  <Default Extension="png" ContentType="image/png"/>
  <Default Extension="jpeg" ContentType="image/jpeg"/>
  <Default Extension="m4a" ContentType="audio/mp4"/>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02"/>
    <p:restoredTop sz="94694"/>
  </p:normalViewPr>
  <p:slideViewPr>
    <p:cSldViewPr snapToGrid="0" snapToObjects="1">
      <p:cViewPr varScale="1">
        <p:scale>
          <a:sx n="25" d="100"/>
          <a:sy n="25" d="100"/>
        </p:scale>
        <p:origin x="212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0715F-F2EE-874D-9782-1C1EA8F7B377}" type="datetimeFigureOut">
              <a:rPr lang="en-US" smtClean="0"/>
              <a:t>6/7/22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0FECE9-EB88-3045-B8C6-FE5541CFB7D9}" type="slidenum">
              <a:rPr lang="en-US" smtClean="0"/>
              <a:t>‹#›</a:t>
            </a:fld>
            <a:endParaRPr lang="en-US"/>
          </a:p>
        </p:txBody>
      </p:sp>
    </p:spTree>
    <p:extLst>
      <p:ext uri="{BB962C8B-B14F-4D97-AF65-F5344CB8AC3E}">
        <p14:creationId xmlns:p14="http://schemas.microsoft.com/office/powerpoint/2010/main" val="3227025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0FECE9-EB88-3045-B8C6-FE5541CFB7D9}" type="slidenum">
              <a:rPr lang="en-US" smtClean="0"/>
              <a:t>1</a:t>
            </a:fld>
            <a:endParaRPr lang="en-US"/>
          </a:p>
        </p:txBody>
      </p:sp>
    </p:spTree>
    <p:extLst>
      <p:ext uri="{BB962C8B-B14F-4D97-AF65-F5344CB8AC3E}">
        <p14:creationId xmlns:p14="http://schemas.microsoft.com/office/powerpoint/2010/main" val="21571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GB"/>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7FC0E5D-A8AE-9C4F-9A4A-2F20AC4906B1}"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599691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7FC0E5D-A8AE-9C4F-9A4A-2F20AC4906B1}"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3538632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7FC0E5D-A8AE-9C4F-9A4A-2F20AC4906B1}"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3470016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7FC0E5D-A8AE-9C4F-9A4A-2F20AC4906B1}"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3268023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GB"/>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7FC0E5D-A8AE-9C4F-9A4A-2F20AC4906B1}"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228909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7FC0E5D-A8AE-9C4F-9A4A-2F20AC4906B1}" type="datetimeFigureOut">
              <a:rPr lang="en-US" smtClean="0"/>
              <a:t>6/7/22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4196142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GB"/>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GB"/>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7FC0E5D-A8AE-9C4F-9A4A-2F20AC4906B1}" type="datetimeFigureOut">
              <a:rPr lang="en-US" smtClean="0"/>
              <a:t>6/7/22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1337353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7FC0E5D-A8AE-9C4F-9A4A-2F20AC4906B1}" type="datetimeFigureOut">
              <a:rPr lang="en-US" smtClean="0"/>
              <a:t>6/7/22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124365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C0E5D-A8AE-9C4F-9A4A-2F20AC4906B1}" type="datetimeFigureOut">
              <a:rPr lang="en-US" smtClean="0"/>
              <a:t>6/7/22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2633462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GB"/>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GB"/>
              <a:t>Click to edit Master text styles</a:t>
            </a:r>
          </a:p>
        </p:txBody>
      </p:sp>
      <p:sp>
        <p:nvSpPr>
          <p:cNvPr id="5" name="Date Placeholder 4"/>
          <p:cNvSpPr>
            <a:spLocks noGrp="1"/>
          </p:cNvSpPr>
          <p:nvPr>
            <p:ph type="dt" sz="half" idx="10"/>
          </p:nvPr>
        </p:nvSpPr>
        <p:spPr/>
        <p:txBody>
          <a:bodyPr/>
          <a:lstStyle/>
          <a:p>
            <a:fld id="{07FC0E5D-A8AE-9C4F-9A4A-2F20AC4906B1}" type="datetimeFigureOut">
              <a:rPr lang="en-US" smtClean="0"/>
              <a:t>6/7/22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343149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GB"/>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GB"/>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GB"/>
              <a:t>Click to edit Master text styles</a:t>
            </a:r>
          </a:p>
        </p:txBody>
      </p:sp>
      <p:sp>
        <p:nvSpPr>
          <p:cNvPr id="5" name="Date Placeholder 4"/>
          <p:cNvSpPr>
            <a:spLocks noGrp="1"/>
          </p:cNvSpPr>
          <p:nvPr>
            <p:ph type="dt" sz="half" idx="10"/>
          </p:nvPr>
        </p:nvSpPr>
        <p:spPr/>
        <p:txBody>
          <a:bodyPr/>
          <a:lstStyle/>
          <a:p>
            <a:fld id="{07FC0E5D-A8AE-9C4F-9A4A-2F20AC4906B1}" type="datetimeFigureOut">
              <a:rPr lang="en-US" smtClean="0"/>
              <a:t>6/7/22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3E22B-D6A7-E64E-8009-5D449F0DF9A6}" type="slidenum">
              <a:rPr lang="en-US" smtClean="0"/>
              <a:t>‹#›</a:t>
            </a:fld>
            <a:endParaRPr lang="en-US"/>
          </a:p>
        </p:txBody>
      </p:sp>
    </p:spTree>
    <p:extLst>
      <p:ext uri="{BB962C8B-B14F-4D97-AF65-F5344CB8AC3E}">
        <p14:creationId xmlns:p14="http://schemas.microsoft.com/office/powerpoint/2010/main" val="1600157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07FC0E5D-A8AE-9C4F-9A4A-2F20AC4906B1}" type="datetimeFigureOut">
              <a:rPr lang="en-US" smtClean="0"/>
              <a:t>6/7/22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773E22B-D6A7-E64E-8009-5D449F0DF9A6}" type="slidenum">
              <a:rPr lang="en-US" smtClean="0"/>
              <a:t>‹#›</a:t>
            </a:fld>
            <a:endParaRPr lang="en-US"/>
          </a:p>
        </p:txBody>
      </p:sp>
    </p:spTree>
    <p:extLst>
      <p:ext uri="{BB962C8B-B14F-4D97-AF65-F5344CB8AC3E}">
        <p14:creationId xmlns:p14="http://schemas.microsoft.com/office/powerpoint/2010/main" val="3309094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13" Type="http://schemas.openxmlformats.org/officeDocument/2006/relationships/image" Target="../media/image2.png"/><Relationship Id="rId3" Type="http://schemas.microsoft.com/office/2007/relationships/media" Target="../media/media2.m4a"/><Relationship Id="rId7" Type="http://schemas.openxmlformats.org/officeDocument/2006/relationships/slideLayout" Target="../slideLayouts/slideLayout1.xml"/><Relationship Id="rId12" Type="http://schemas.openxmlformats.org/officeDocument/2006/relationships/image" Target="../media/image1.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audio" Target="../media/media3.m4a"/><Relationship Id="rId11" Type="http://schemas.openxmlformats.org/officeDocument/2006/relationships/hyperlink" Target="https://doi.org/10.1136/bmj.n71" TargetMode="External"/><Relationship Id="rId5" Type="http://schemas.microsoft.com/office/2007/relationships/media" Target="../media/media3.m4a"/><Relationship Id="rId10" Type="http://schemas.openxmlformats.org/officeDocument/2006/relationships/hyperlink" Target="https://doi.org/10.3390/jcm9041182" TargetMode="External"/><Relationship Id="rId4" Type="http://schemas.openxmlformats.org/officeDocument/2006/relationships/audio" Target="../media/media2.m4a"/><Relationship Id="rId9" Type="http://schemas.openxmlformats.org/officeDocument/2006/relationships/hyperlink" Target="https://doi.org/10.1186/s13229-020-00331-8" TargetMode="Externa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560054-6195-9147-AB5E-D2887E776DD2}"/>
              </a:ext>
            </a:extLst>
          </p:cNvPr>
          <p:cNvSpPr txBox="1"/>
          <p:nvPr/>
        </p:nvSpPr>
        <p:spPr>
          <a:xfrm>
            <a:off x="743738" y="4946201"/>
            <a:ext cx="13570818" cy="5724644"/>
          </a:xfrm>
          <a:prstGeom prst="rect">
            <a:avLst/>
          </a:prstGeom>
          <a:solidFill>
            <a:schemeClr val="bg1"/>
          </a:solidFill>
        </p:spPr>
        <p:txBody>
          <a:bodyPr wrap="square" rtlCol="0">
            <a:spAutoFit/>
          </a:bodyPr>
          <a:lstStyle/>
          <a:p>
            <a:pPr marL="685800" indent="-685800">
              <a:buFont typeface="Arial" panose="020B0604020202020204" pitchFamily="34" charset="0"/>
              <a:buChar char="•"/>
            </a:pPr>
            <a:r>
              <a:rPr lang="en-GB" sz="3000" dirty="0"/>
              <a:t>Sensory processing differences are highly prevalent in autism, reflecting a heterogenous global and multi-modal presentation across all ages (Crane et al, 2009; Marco et al, 2011), with the most commonly reported patterns relating to hyper- or hypo-sensitivities (Ben-</a:t>
            </a:r>
            <a:r>
              <a:rPr lang="en-GB" sz="3000" dirty="0" err="1"/>
              <a:t>Sasson</a:t>
            </a:r>
            <a:r>
              <a:rPr lang="en-GB" sz="3000" dirty="0"/>
              <a:t> et al, 2009). </a:t>
            </a:r>
          </a:p>
          <a:p>
            <a:pPr marL="685800" indent="-685800">
              <a:buFont typeface="Arial" panose="020B0604020202020204" pitchFamily="34" charset="0"/>
              <a:buChar char="•"/>
            </a:pPr>
            <a:r>
              <a:rPr lang="en-GB" sz="3000" dirty="0"/>
              <a:t>Differences in sensory processing have been identified as a possible underlying mechanism for atypical eating behaviours (Cermak et al, 2010) and disordered eating (Brede et al, 2020) in autism. </a:t>
            </a:r>
          </a:p>
          <a:p>
            <a:pPr marL="685800" indent="-685800">
              <a:buFont typeface="Arial" panose="020B0604020202020204" pitchFamily="34" charset="0"/>
              <a:buChar char="•"/>
            </a:pPr>
            <a:r>
              <a:rPr lang="en-GB" sz="3000" dirty="0"/>
              <a:t>To date, no review has systematically asked the following research question: </a:t>
            </a:r>
          </a:p>
          <a:p>
            <a:endParaRPr lang="en-GB" sz="3000" dirty="0"/>
          </a:p>
          <a:p>
            <a:pPr algn="ctr"/>
            <a:r>
              <a:rPr lang="en-US" sz="3000" b="1" i="1" dirty="0"/>
              <a:t>Is there a relationship between sensory processing and eating </a:t>
            </a:r>
            <a:r>
              <a:rPr lang="en-US" sz="3000" b="1" i="1" dirty="0" err="1"/>
              <a:t>behaviours</a:t>
            </a:r>
            <a:r>
              <a:rPr lang="en-US" sz="3000" b="1" i="1" dirty="0"/>
              <a:t> in autism across the lifespan? </a:t>
            </a:r>
          </a:p>
          <a:p>
            <a:pPr marL="685800" indent="-685800">
              <a:buFont typeface="Arial" panose="020B0604020202020204" pitchFamily="34" charset="0"/>
              <a:buChar char="•"/>
            </a:pPr>
            <a:endParaRPr lang="en-GB" sz="3600" dirty="0"/>
          </a:p>
        </p:txBody>
      </p:sp>
      <p:sp>
        <p:nvSpPr>
          <p:cNvPr id="5" name="TextBox 4">
            <a:extLst>
              <a:ext uri="{FF2B5EF4-FFF2-40B4-BE49-F238E27FC236}">
                <a16:creationId xmlns:a16="http://schemas.microsoft.com/office/drawing/2014/main" id="{4D2EB1DF-4EBD-BD46-8526-6D3ABCEBCBA2}"/>
              </a:ext>
            </a:extLst>
          </p:cNvPr>
          <p:cNvSpPr txBox="1"/>
          <p:nvPr/>
        </p:nvSpPr>
        <p:spPr>
          <a:xfrm>
            <a:off x="629336" y="12614610"/>
            <a:ext cx="13570818" cy="7940635"/>
          </a:xfrm>
          <a:prstGeom prst="rect">
            <a:avLst/>
          </a:prstGeom>
          <a:solidFill>
            <a:schemeClr val="bg1"/>
          </a:solidFill>
        </p:spPr>
        <p:txBody>
          <a:bodyPr wrap="square" rtlCol="0">
            <a:spAutoFit/>
          </a:bodyPr>
          <a:lstStyle/>
          <a:p>
            <a:pPr marL="685800" indent="-685800">
              <a:buFont typeface="Arial" panose="020B0604020202020204" pitchFamily="34" charset="0"/>
              <a:buChar char="•"/>
            </a:pPr>
            <a:r>
              <a:rPr lang="en-US" sz="3000" dirty="0"/>
              <a:t>Conducted in line with PRISMA (Page et al, 2020).</a:t>
            </a:r>
          </a:p>
          <a:p>
            <a:pPr marL="685800" indent="-685800">
              <a:buFont typeface="Arial" panose="020B0604020202020204" pitchFamily="34" charset="0"/>
              <a:buChar char="•"/>
            </a:pPr>
            <a:r>
              <a:rPr lang="en-US" sz="3000" dirty="0"/>
              <a:t>Database search in March 2021: </a:t>
            </a:r>
            <a:r>
              <a:rPr lang="en-US" sz="3000" dirty="0" err="1"/>
              <a:t>psychINFO</a:t>
            </a:r>
            <a:r>
              <a:rPr lang="en-US" sz="3000" dirty="0"/>
              <a:t> (OVID interface), PubMed, Scopus and Web of Science; ProQuest Dissertation &amp; Theses.</a:t>
            </a:r>
          </a:p>
          <a:p>
            <a:pPr marL="685800" indent="-685800">
              <a:buFont typeface="Arial" panose="020B0604020202020204" pitchFamily="34" charset="0"/>
              <a:buChar char="•"/>
            </a:pPr>
            <a:r>
              <a:rPr lang="en-US" sz="3000" dirty="0"/>
              <a:t>Studies were included if they: </a:t>
            </a:r>
          </a:p>
          <a:p>
            <a:pPr marL="685800" indent="-685800" algn="ctr">
              <a:buFont typeface="Arial" panose="020B0604020202020204" pitchFamily="34" charset="0"/>
              <a:buChar char="•"/>
            </a:pPr>
            <a:r>
              <a:rPr lang="en-US" sz="3000" dirty="0"/>
              <a:t>(a) published or unpublished with full-text in English; </a:t>
            </a:r>
          </a:p>
          <a:p>
            <a:pPr marL="685800" indent="-685800" algn="ctr">
              <a:buFont typeface="Arial" panose="020B0604020202020204" pitchFamily="34" charset="0"/>
              <a:buChar char="•"/>
            </a:pPr>
            <a:r>
              <a:rPr lang="en-US" sz="3000" dirty="0"/>
              <a:t>(b) quantitative studies reporting a measure of effect between sensory processing and eating </a:t>
            </a:r>
            <a:r>
              <a:rPr lang="en-US" sz="3000" dirty="0" err="1"/>
              <a:t>behaviours</a:t>
            </a:r>
            <a:r>
              <a:rPr lang="en-US" sz="3000" dirty="0"/>
              <a:t>; </a:t>
            </a:r>
          </a:p>
          <a:p>
            <a:pPr marL="685800" indent="-685800" algn="ctr">
              <a:buFont typeface="Arial" panose="020B0604020202020204" pitchFamily="34" charset="0"/>
              <a:buChar char="•"/>
            </a:pPr>
            <a:r>
              <a:rPr lang="en-US" sz="3000" dirty="0"/>
              <a:t>(c) diagnosis of autism under DSM-V/ICD-10 with no exclusion on age, gender or comorbidity;</a:t>
            </a:r>
          </a:p>
          <a:p>
            <a:pPr marL="685800" indent="-685800" algn="ctr">
              <a:buFont typeface="Arial" panose="020B0604020202020204" pitchFamily="34" charset="0"/>
              <a:buChar char="•"/>
            </a:pPr>
            <a:r>
              <a:rPr lang="en-US" sz="3000" dirty="0"/>
              <a:t>(d) </a:t>
            </a:r>
            <a:r>
              <a:rPr lang="en-US" sz="3000" dirty="0" err="1"/>
              <a:t>behavioural</a:t>
            </a:r>
            <a:r>
              <a:rPr lang="en-US" sz="3000" dirty="0"/>
              <a:t> or neurophysiological measures of sensory processing, either self-, parent- or clinician-report; and </a:t>
            </a:r>
          </a:p>
          <a:p>
            <a:pPr marL="685800" indent="-685800" algn="ctr">
              <a:buFont typeface="Arial" panose="020B0604020202020204" pitchFamily="34" charset="0"/>
              <a:buChar char="•"/>
            </a:pPr>
            <a:r>
              <a:rPr lang="en-US" sz="3000" dirty="0"/>
              <a:t>(e) </a:t>
            </a:r>
            <a:r>
              <a:rPr lang="en-US" sz="3000" dirty="0" err="1"/>
              <a:t>behavioural</a:t>
            </a:r>
            <a:r>
              <a:rPr lang="en-US" sz="3000" dirty="0"/>
              <a:t> or observational measures of eating </a:t>
            </a:r>
            <a:r>
              <a:rPr lang="en-US" sz="3000" dirty="0" err="1"/>
              <a:t>behaviours</a:t>
            </a:r>
            <a:r>
              <a:rPr lang="en-US" sz="3000" dirty="0"/>
              <a:t>, either self-, parent- or clinician-report </a:t>
            </a:r>
          </a:p>
          <a:p>
            <a:pPr marL="685800" indent="-685800">
              <a:buFont typeface="Arial" panose="020B0604020202020204" pitchFamily="34" charset="0"/>
              <a:buChar char="•"/>
            </a:pPr>
            <a:r>
              <a:rPr lang="en-US" sz="3000" dirty="0"/>
              <a:t>Data extraction tool developed from Cochrane Developmental, Psychosocial and Learning Problems data collection form.</a:t>
            </a:r>
          </a:p>
          <a:p>
            <a:pPr marL="685800" indent="-685800">
              <a:buFont typeface="Arial" panose="020B0604020202020204" pitchFamily="34" charset="0"/>
              <a:buChar char="•"/>
            </a:pPr>
            <a:r>
              <a:rPr lang="en-US" sz="3000" dirty="0"/>
              <a:t>Quality assessment tool developed from the NIH Quality Assessment Tool for Observational, Cross-Sectional and Cohort Studies.</a:t>
            </a:r>
          </a:p>
        </p:txBody>
      </p:sp>
      <p:sp>
        <p:nvSpPr>
          <p:cNvPr id="11" name="TextBox 10">
            <a:extLst>
              <a:ext uri="{FF2B5EF4-FFF2-40B4-BE49-F238E27FC236}">
                <a16:creationId xmlns:a16="http://schemas.microsoft.com/office/drawing/2014/main" id="{23331A72-622B-8443-971D-283DAB439C3F}"/>
              </a:ext>
            </a:extLst>
          </p:cNvPr>
          <p:cNvSpPr txBox="1"/>
          <p:nvPr/>
        </p:nvSpPr>
        <p:spPr>
          <a:xfrm>
            <a:off x="30704589" y="8037095"/>
            <a:ext cx="184731" cy="369332"/>
          </a:xfrm>
          <a:prstGeom prst="rect">
            <a:avLst/>
          </a:prstGeom>
          <a:noFill/>
        </p:spPr>
        <p:txBody>
          <a:bodyPr wrap="none" rtlCol="0">
            <a:spAutoFit/>
          </a:bodyPr>
          <a:lstStyle/>
          <a:p>
            <a:endParaRPr lang="en-US" dirty="0"/>
          </a:p>
        </p:txBody>
      </p:sp>
      <p:sp>
        <p:nvSpPr>
          <p:cNvPr id="12" name="TextBox 11">
            <a:extLst>
              <a:ext uri="{FF2B5EF4-FFF2-40B4-BE49-F238E27FC236}">
                <a16:creationId xmlns:a16="http://schemas.microsoft.com/office/drawing/2014/main" id="{65C08B5A-8B75-B94C-87BD-B1E3DAF89681}"/>
              </a:ext>
            </a:extLst>
          </p:cNvPr>
          <p:cNvSpPr txBox="1"/>
          <p:nvPr/>
        </p:nvSpPr>
        <p:spPr>
          <a:xfrm>
            <a:off x="26710105" y="9095874"/>
            <a:ext cx="184731" cy="369332"/>
          </a:xfrm>
          <a:prstGeom prst="rect">
            <a:avLst/>
          </a:prstGeom>
          <a:noFill/>
        </p:spPr>
        <p:txBody>
          <a:bodyPr wrap="none" rtlCol="0">
            <a:spAutoFit/>
          </a:bodyPr>
          <a:lstStyle/>
          <a:p>
            <a:endParaRPr lang="en-US" dirty="0"/>
          </a:p>
        </p:txBody>
      </p:sp>
      <p:sp>
        <p:nvSpPr>
          <p:cNvPr id="13" name="TextBox 12">
            <a:extLst>
              <a:ext uri="{FF2B5EF4-FFF2-40B4-BE49-F238E27FC236}">
                <a16:creationId xmlns:a16="http://schemas.microsoft.com/office/drawing/2014/main" id="{2034CB00-648C-E346-958E-5AE2850D7BFE}"/>
              </a:ext>
            </a:extLst>
          </p:cNvPr>
          <p:cNvSpPr txBox="1"/>
          <p:nvPr/>
        </p:nvSpPr>
        <p:spPr>
          <a:xfrm>
            <a:off x="25555074" y="9240253"/>
            <a:ext cx="184731" cy="369332"/>
          </a:xfrm>
          <a:prstGeom prst="rect">
            <a:avLst/>
          </a:prstGeom>
          <a:noFill/>
        </p:spPr>
        <p:txBody>
          <a:bodyPr wrap="none" rtlCol="0">
            <a:spAutoFit/>
          </a:bodyPr>
          <a:lstStyle/>
          <a:p>
            <a:endParaRPr lang="en-US"/>
          </a:p>
        </p:txBody>
      </p:sp>
      <p:sp>
        <p:nvSpPr>
          <p:cNvPr id="10" name="TextBox 9">
            <a:extLst>
              <a:ext uri="{FF2B5EF4-FFF2-40B4-BE49-F238E27FC236}">
                <a16:creationId xmlns:a16="http://schemas.microsoft.com/office/drawing/2014/main" id="{7A58A7AE-7AD3-5D49-A5FB-52DE2D614C94}"/>
              </a:ext>
            </a:extLst>
          </p:cNvPr>
          <p:cNvSpPr txBox="1"/>
          <p:nvPr/>
        </p:nvSpPr>
        <p:spPr>
          <a:xfrm>
            <a:off x="0" y="49741"/>
            <a:ext cx="43910711" cy="2431435"/>
          </a:xfrm>
          <a:prstGeom prst="rect">
            <a:avLst/>
          </a:prstGeom>
          <a:solidFill>
            <a:schemeClr val="accent5">
              <a:lumMod val="75000"/>
            </a:schemeClr>
          </a:solidFill>
        </p:spPr>
        <p:txBody>
          <a:bodyPr wrap="square" rtlCol="0">
            <a:spAutoFit/>
          </a:bodyPr>
          <a:lstStyle/>
          <a:p>
            <a:pPr algn="ctr"/>
            <a:r>
              <a:rPr lang="en-US" sz="8000" dirty="0">
                <a:solidFill>
                  <a:schemeClr val="bg1"/>
                </a:solidFill>
              </a:rPr>
              <a:t>Sensory processing and eating </a:t>
            </a:r>
            <a:r>
              <a:rPr lang="en-US" sz="8000" dirty="0" err="1">
                <a:solidFill>
                  <a:schemeClr val="bg1"/>
                </a:solidFill>
              </a:rPr>
              <a:t>behaviours</a:t>
            </a:r>
            <a:r>
              <a:rPr lang="en-US" sz="8000" dirty="0">
                <a:solidFill>
                  <a:schemeClr val="bg1"/>
                </a:solidFill>
              </a:rPr>
              <a:t> in autism: A systematic review</a:t>
            </a:r>
          </a:p>
          <a:p>
            <a:pPr algn="ctr"/>
            <a:r>
              <a:rPr lang="en-US" sz="4800" dirty="0" err="1">
                <a:solidFill>
                  <a:schemeClr val="bg1"/>
                </a:solidFill>
              </a:rPr>
              <a:t>Emy</a:t>
            </a:r>
            <a:r>
              <a:rPr lang="en-US" sz="4800" dirty="0">
                <a:solidFill>
                  <a:schemeClr val="bg1"/>
                </a:solidFill>
              </a:rPr>
              <a:t> </a:t>
            </a:r>
            <a:r>
              <a:rPr lang="en-US" sz="4800" dirty="0" err="1">
                <a:solidFill>
                  <a:schemeClr val="bg1"/>
                </a:solidFill>
              </a:rPr>
              <a:t>Nimbley</a:t>
            </a:r>
            <a:r>
              <a:rPr lang="en-US" sz="4800" dirty="0">
                <a:solidFill>
                  <a:schemeClr val="bg1"/>
                </a:solidFill>
              </a:rPr>
              <a:t>, Lisa Golds, Helen Sharpe, Fiona Duffy &amp; Karri Gillespie-Smith</a:t>
            </a:r>
          </a:p>
          <a:p>
            <a:pPr algn="ctr"/>
            <a:endParaRPr lang="en-US" sz="2400" dirty="0">
              <a:solidFill>
                <a:schemeClr val="bg1"/>
              </a:solidFill>
            </a:endParaRPr>
          </a:p>
        </p:txBody>
      </p:sp>
      <p:sp>
        <p:nvSpPr>
          <p:cNvPr id="16" name="TextBox 15">
            <a:extLst>
              <a:ext uri="{FF2B5EF4-FFF2-40B4-BE49-F238E27FC236}">
                <a16:creationId xmlns:a16="http://schemas.microsoft.com/office/drawing/2014/main" id="{4D9CAB83-75B6-194E-940B-9F9545CE342D}"/>
              </a:ext>
            </a:extLst>
          </p:cNvPr>
          <p:cNvSpPr txBox="1"/>
          <p:nvPr/>
        </p:nvSpPr>
        <p:spPr>
          <a:xfrm>
            <a:off x="743738" y="4238315"/>
            <a:ext cx="13570818" cy="707886"/>
          </a:xfrm>
          <a:prstGeom prst="rect">
            <a:avLst/>
          </a:prstGeom>
          <a:solidFill>
            <a:schemeClr val="accent1">
              <a:lumMod val="75000"/>
            </a:schemeClr>
          </a:solidFill>
        </p:spPr>
        <p:txBody>
          <a:bodyPr wrap="square" rtlCol="0">
            <a:spAutoFit/>
          </a:bodyPr>
          <a:lstStyle/>
          <a:p>
            <a:pPr algn="ctr"/>
            <a:r>
              <a:rPr lang="en-US" sz="4000" dirty="0">
                <a:solidFill>
                  <a:schemeClr val="bg1"/>
                </a:solidFill>
              </a:rPr>
              <a:t>Background</a:t>
            </a:r>
          </a:p>
        </p:txBody>
      </p:sp>
      <p:sp>
        <p:nvSpPr>
          <p:cNvPr id="17" name="TextBox 16">
            <a:extLst>
              <a:ext uri="{FF2B5EF4-FFF2-40B4-BE49-F238E27FC236}">
                <a16:creationId xmlns:a16="http://schemas.microsoft.com/office/drawing/2014/main" id="{682A88F1-8AFB-484B-875E-DCCC3A4BF770}"/>
              </a:ext>
            </a:extLst>
          </p:cNvPr>
          <p:cNvSpPr txBox="1"/>
          <p:nvPr/>
        </p:nvSpPr>
        <p:spPr>
          <a:xfrm>
            <a:off x="629336" y="11868624"/>
            <a:ext cx="13556099" cy="707886"/>
          </a:xfrm>
          <a:prstGeom prst="rect">
            <a:avLst/>
          </a:prstGeom>
          <a:solidFill>
            <a:schemeClr val="accent1">
              <a:lumMod val="75000"/>
            </a:schemeClr>
          </a:solidFill>
        </p:spPr>
        <p:txBody>
          <a:bodyPr wrap="square" rtlCol="0">
            <a:spAutoFit/>
          </a:bodyPr>
          <a:lstStyle/>
          <a:p>
            <a:pPr algn="ctr"/>
            <a:r>
              <a:rPr lang="en-US" sz="4000" dirty="0">
                <a:solidFill>
                  <a:schemeClr val="bg1"/>
                </a:solidFill>
              </a:rPr>
              <a:t>Methods</a:t>
            </a:r>
          </a:p>
        </p:txBody>
      </p:sp>
      <p:sp>
        <p:nvSpPr>
          <p:cNvPr id="23" name="TextBox 22">
            <a:extLst>
              <a:ext uri="{FF2B5EF4-FFF2-40B4-BE49-F238E27FC236}">
                <a16:creationId xmlns:a16="http://schemas.microsoft.com/office/drawing/2014/main" id="{28B30F7E-AAE7-D34B-9C33-E8D3593AC553}"/>
              </a:ext>
            </a:extLst>
          </p:cNvPr>
          <p:cNvSpPr txBox="1"/>
          <p:nvPr/>
        </p:nvSpPr>
        <p:spPr>
          <a:xfrm>
            <a:off x="28465670" y="27069914"/>
            <a:ext cx="15046565" cy="5324535"/>
          </a:xfrm>
          <a:prstGeom prst="rect">
            <a:avLst/>
          </a:prstGeom>
          <a:solidFill>
            <a:schemeClr val="accent5">
              <a:lumMod val="20000"/>
              <a:lumOff val="80000"/>
            </a:schemeClr>
          </a:solidFill>
        </p:spPr>
        <p:txBody>
          <a:bodyPr wrap="square" rtlCol="0">
            <a:spAutoFit/>
          </a:bodyPr>
          <a:lstStyle/>
          <a:p>
            <a:r>
              <a:rPr lang="en-US" sz="2000" dirty="0"/>
              <a:t>	Ben-Sassoon, A., Hen, L., </a:t>
            </a:r>
            <a:r>
              <a:rPr lang="en-US" sz="2000" dirty="0" err="1"/>
              <a:t>Fluss</a:t>
            </a:r>
            <a:r>
              <a:rPr lang="en-US" sz="2000" dirty="0"/>
              <a:t>, R., Cermak, S., Engel-</a:t>
            </a:r>
            <a:r>
              <a:rPr lang="en-US" sz="2000" dirty="0" err="1"/>
              <a:t>Yeger</a:t>
            </a:r>
            <a:r>
              <a:rPr lang="en-US" sz="2000" dirty="0"/>
              <a:t>, B., &amp; Gal, E. (2009). A meta-analysis of sensory modulation symptoms in individuals with autism spectrum disorders. </a:t>
            </a:r>
            <a:r>
              <a:rPr lang="en-US" sz="2000" i="1" dirty="0"/>
              <a:t>Journal of Autism and Developmental Disorders, 39(1</a:t>
            </a:r>
            <a:r>
              <a:rPr lang="en-US" sz="2000" dirty="0"/>
              <a:t>), 1-11. </a:t>
            </a:r>
          </a:p>
          <a:p>
            <a:r>
              <a:rPr lang="en-GB" sz="2000" dirty="0"/>
              <a:t>	Brede, J., Babb, C., Jones, C., Elliott, M., </a:t>
            </a:r>
            <a:r>
              <a:rPr lang="en-GB" sz="2000" dirty="0" err="1"/>
              <a:t>Zanker</a:t>
            </a:r>
            <a:r>
              <a:rPr lang="en-GB" sz="2000" dirty="0"/>
              <a:t>, C., … &amp; Mandy, W. (2020). “For me, the anorexia is just a symptom, and the cause is autism”: Investigating restrictive eating disorders in autistic women. </a:t>
            </a:r>
            <a:r>
              <a:rPr lang="en-GB" sz="2000" i="1" dirty="0"/>
              <a:t>Journal of Autism and Developmental Disorders, 50, </a:t>
            </a:r>
            <a:r>
              <a:rPr lang="en-GB" sz="2000" dirty="0"/>
              <a:t>4280-4296.</a:t>
            </a:r>
            <a:endParaRPr lang="en-US" sz="2000" dirty="0"/>
          </a:p>
          <a:p>
            <a:r>
              <a:rPr lang="en-US" sz="2000" dirty="0"/>
              <a:t>	Cermak, S., 	Curtin, C., &amp; Bandini, L. (2010). Food selectivity and sensory sensitivity in children with autism spectrum disorders. </a:t>
            </a:r>
            <a:r>
              <a:rPr lang="en-US" sz="2000" i="1" dirty="0"/>
              <a:t>Journal of the American Dietetic Association, 110(2</a:t>
            </a:r>
            <a:r>
              <a:rPr lang="en-US" sz="2000" dirty="0"/>
              <a:t>), 238-246. </a:t>
            </a:r>
          </a:p>
          <a:p>
            <a:r>
              <a:rPr lang="en-US" sz="2000" dirty="0"/>
              <a:t>	Crane, L., Goddard, L., &amp; </a:t>
            </a:r>
            <a:r>
              <a:rPr lang="en-US" sz="2000" dirty="0" err="1"/>
              <a:t>Pring</a:t>
            </a:r>
            <a:r>
              <a:rPr lang="en-US" sz="2000" dirty="0"/>
              <a:t>, L. (2009). Sensory processing in adults with autism spectrum disorders. </a:t>
            </a:r>
            <a:r>
              <a:rPr lang="en-US" sz="2000" i="1" dirty="0"/>
              <a:t>Autism, 13(</a:t>
            </a:r>
            <a:r>
              <a:rPr lang="en-US" sz="2000" dirty="0"/>
              <a:t>3), 215-228. </a:t>
            </a:r>
          </a:p>
          <a:p>
            <a:r>
              <a:rPr lang="en-GB" sz="2000" dirty="0"/>
              <a:t>	Kinnaird, E., Stewart, C., &amp; </a:t>
            </a:r>
            <a:r>
              <a:rPr lang="en-GB" sz="2000" dirty="0" err="1"/>
              <a:t>Tchanturia</a:t>
            </a:r>
            <a:r>
              <a:rPr lang="en-GB" sz="2000" dirty="0"/>
              <a:t>, K. (2020a). The relationship of autistic traits to taste and olfactory processing in anorexia nervosa. </a:t>
            </a:r>
            <a:r>
              <a:rPr lang="en-GB" sz="2000" i="1" dirty="0"/>
              <a:t>Molecular Autism, 11</a:t>
            </a:r>
            <a:r>
              <a:rPr lang="en-GB" sz="2000" dirty="0"/>
              <a:t>(1), 25. </a:t>
            </a:r>
            <a:r>
              <a:rPr lang="en-GB" sz="2000" u="sng" dirty="0">
                <a:hlinkClick r:id="rId9"/>
              </a:rPr>
              <a:t>https://doi.org/10.1186/s13229-020-00331-8</a:t>
            </a:r>
            <a:r>
              <a:rPr lang="en-GB" sz="2000" dirty="0"/>
              <a:t> </a:t>
            </a:r>
          </a:p>
          <a:p>
            <a:r>
              <a:rPr lang="en-GB" sz="2000" dirty="0"/>
              <a:t>	Kinnaird, E., </a:t>
            </a:r>
            <a:r>
              <a:rPr lang="en-GB" sz="2000" dirty="0" err="1"/>
              <a:t>Dandil</a:t>
            </a:r>
            <a:r>
              <a:rPr lang="en-GB" sz="2000" dirty="0"/>
              <a:t>, D., Li, Z., Smith, K., </a:t>
            </a:r>
            <a:r>
              <a:rPr lang="en-GB" sz="2000" dirty="0" err="1"/>
              <a:t>Pimblett</a:t>
            </a:r>
            <a:r>
              <a:rPr lang="en-GB" sz="2000" dirty="0"/>
              <a:t>, C., … &amp; </a:t>
            </a:r>
            <a:r>
              <a:rPr lang="en-GB" sz="2000" dirty="0" err="1"/>
              <a:t>Tchanturia</a:t>
            </a:r>
            <a:r>
              <a:rPr lang="en-GB" sz="2000" dirty="0"/>
              <a:t>, K. (2020b). Pragmatic sensory screening in anorexia nervosa and associations with autistic traits. </a:t>
            </a:r>
            <a:r>
              <a:rPr lang="en-GB" sz="2000" i="1" dirty="0"/>
              <a:t>Journal of Clinical Medicine, 9</a:t>
            </a:r>
            <a:r>
              <a:rPr lang="en-GB" sz="2000" dirty="0"/>
              <a:t>(4), 1182. </a:t>
            </a:r>
            <a:r>
              <a:rPr lang="en-GB" sz="2000" u="sng" dirty="0">
                <a:hlinkClick r:id="rId10"/>
              </a:rPr>
              <a:t>https://doi.org/10.3390/jcm9041182</a:t>
            </a:r>
            <a:r>
              <a:rPr lang="en-GB" sz="2000" dirty="0"/>
              <a:t> </a:t>
            </a:r>
            <a:endParaRPr lang="en-US" sz="2000" dirty="0"/>
          </a:p>
          <a:p>
            <a:r>
              <a:rPr lang="en-US" sz="2000" dirty="0"/>
              <a:t>	Marco, E., Hinkley, L., Hill, S., &amp; Nagarajan. (2011). Sensory processing in autism: a review of neurophysiologic findings. </a:t>
            </a:r>
            <a:r>
              <a:rPr lang="en-US" sz="2000" i="1" dirty="0"/>
              <a:t>Pediatric Research, 69(</a:t>
            </a:r>
            <a:r>
              <a:rPr lang="en-US" sz="2000" dirty="0"/>
              <a:t>5), 48-54. </a:t>
            </a:r>
          </a:p>
          <a:p>
            <a:r>
              <a:rPr lang="en-GB" sz="2000" dirty="0"/>
              <a:t>	Westwood, H., &amp; </a:t>
            </a:r>
            <a:r>
              <a:rPr lang="en-GB" sz="2000" dirty="0" err="1"/>
              <a:t>Tchanturia</a:t>
            </a:r>
            <a:r>
              <a:rPr lang="en-GB" sz="2000" dirty="0"/>
              <a:t>, K. (2017). Autism spectrum disorder in anorexia nervosa: An updated literature review. </a:t>
            </a:r>
            <a:r>
              <a:rPr lang="en-GB" sz="2000" i="1" dirty="0"/>
              <a:t>Current Psychiatric Reports, 19</a:t>
            </a:r>
            <a:r>
              <a:rPr lang="en-GB" sz="2000" dirty="0"/>
              <a:t>(7), 41.</a:t>
            </a:r>
            <a:endParaRPr lang="en-US" sz="2000" dirty="0"/>
          </a:p>
          <a:p>
            <a:r>
              <a:rPr lang="en-US" sz="2000" dirty="0"/>
              <a:t>	Page, M., McKenzie, J., </a:t>
            </a:r>
            <a:r>
              <a:rPr lang="en-US" sz="2000" dirty="0" err="1"/>
              <a:t>Bossuyt</a:t>
            </a:r>
            <a:r>
              <a:rPr lang="en-US" sz="2000" dirty="0"/>
              <a:t>, P., </a:t>
            </a:r>
            <a:r>
              <a:rPr lang="en-US" sz="2000" dirty="0" err="1"/>
              <a:t>Boutron</a:t>
            </a:r>
            <a:r>
              <a:rPr lang="en-US" sz="2000" dirty="0"/>
              <a:t>, I., Hoffman, T., .... &amp; Moher, D. (2020). The PRISMA 2020 statement: updated guideline for reporting systematic reviews. </a:t>
            </a:r>
            <a:r>
              <a:rPr lang="en-US" sz="2000" i="1" dirty="0"/>
              <a:t>BMJ, </a:t>
            </a:r>
            <a:r>
              <a:rPr lang="en-US" sz="2000" dirty="0" err="1"/>
              <a:t>doi</a:t>
            </a:r>
            <a:r>
              <a:rPr lang="en-US" sz="2000" dirty="0"/>
              <a:t>: </a:t>
            </a:r>
            <a:r>
              <a:rPr lang="en-US" sz="2000" dirty="0">
                <a:hlinkClick r:id="rId11"/>
              </a:rPr>
              <a:t>https://doi.org/10.1136/bmj.n71</a:t>
            </a:r>
            <a:r>
              <a:rPr lang="en-US" sz="2000" dirty="0"/>
              <a:t> </a:t>
            </a:r>
          </a:p>
        </p:txBody>
      </p:sp>
      <p:pic>
        <p:nvPicPr>
          <p:cNvPr id="26" name="Picture 25" descr="Logo&#10;&#10;Description automatically generated">
            <a:extLst>
              <a:ext uri="{FF2B5EF4-FFF2-40B4-BE49-F238E27FC236}">
                <a16:creationId xmlns:a16="http://schemas.microsoft.com/office/drawing/2014/main" id="{4C00FC22-9212-F049-BD5B-EC8272E66443}"/>
              </a:ext>
            </a:extLst>
          </p:cNvPr>
          <p:cNvPicPr>
            <a:picLocks noChangeAspect="1"/>
          </p:cNvPicPr>
          <p:nvPr/>
        </p:nvPicPr>
        <p:blipFill>
          <a:blip r:embed="rId12"/>
          <a:stretch>
            <a:fillRect/>
          </a:stretch>
        </p:blipFill>
        <p:spPr>
          <a:xfrm>
            <a:off x="39584956" y="398723"/>
            <a:ext cx="2257806" cy="2257806"/>
          </a:xfrm>
          <a:prstGeom prst="rect">
            <a:avLst/>
          </a:prstGeom>
        </p:spPr>
      </p:pic>
      <p:sp>
        <p:nvSpPr>
          <p:cNvPr id="25" name="TextBox 24">
            <a:extLst>
              <a:ext uri="{FF2B5EF4-FFF2-40B4-BE49-F238E27FC236}">
                <a16:creationId xmlns:a16="http://schemas.microsoft.com/office/drawing/2014/main" id="{43E3D03C-03C9-8AF0-50D9-19F61E670CAF}"/>
              </a:ext>
            </a:extLst>
          </p:cNvPr>
          <p:cNvSpPr txBox="1"/>
          <p:nvPr/>
        </p:nvSpPr>
        <p:spPr>
          <a:xfrm>
            <a:off x="15719208" y="4261742"/>
            <a:ext cx="12407942" cy="728365"/>
          </a:xfrm>
          <a:prstGeom prst="rect">
            <a:avLst/>
          </a:prstGeom>
          <a:solidFill>
            <a:schemeClr val="accent1">
              <a:lumMod val="75000"/>
            </a:schemeClr>
          </a:solidFill>
        </p:spPr>
        <p:txBody>
          <a:bodyPr wrap="square" rtlCol="0">
            <a:spAutoFit/>
          </a:bodyPr>
          <a:lstStyle/>
          <a:p>
            <a:pPr algn="ctr"/>
            <a:r>
              <a:rPr lang="en-US" sz="4000" dirty="0">
                <a:solidFill>
                  <a:schemeClr val="bg1"/>
                </a:solidFill>
              </a:rPr>
              <a:t>Results</a:t>
            </a:r>
          </a:p>
        </p:txBody>
      </p:sp>
      <p:sp>
        <p:nvSpPr>
          <p:cNvPr id="29" name="TextBox 28">
            <a:extLst>
              <a:ext uri="{FF2B5EF4-FFF2-40B4-BE49-F238E27FC236}">
                <a16:creationId xmlns:a16="http://schemas.microsoft.com/office/drawing/2014/main" id="{15496747-5EF2-CD84-9C2A-A59BC8263F2E}"/>
              </a:ext>
            </a:extLst>
          </p:cNvPr>
          <p:cNvSpPr txBox="1"/>
          <p:nvPr/>
        </p:nvSpPr>
        <p:spPr>
          <a:xfrm>
            <a:off x="15698588" y="4946201"/>
            <a:ext cx="12407942" cy="15358050"/>
          </a:xfrm>
          <a:prstGeom prst="rect">
            <a:avLst/>
          </a:prstGeom>
          <a:solidFill>
            <a:schemeClr val="bg1"/>
          </a:solidFill>
        </p:spPr>
        <p:txBody>
          <a:bodyPr wrap="square" rtlCol="0">
            <a:spAutoFit/>
          </a:bodyPr>
          <a:lstStyle/>
          <a:p>
            <a:r>
              <a:rPr lang="en-GB" sz="3200" b="1" dirty="0"/>
              <a:t>Synthesis of results: </a:t>
            </a:r>
          </a:p>
          <a:p>
            <a:pPr marL="571500" indent="-571500">
              <a:buFont typeface="Arial" panose="020B0604020202020204" pitchFamily="34" charset="0"/>
              <a:buChar char="•"/>
            </a:pPr>
            <a:r>
              <a:rPr lang="en-GB" sz="3200" dirty="0"/>
              <a:t>The current review also seeks to account for a wide range of clearly defined and conceptualised eating behaviours following calls to address significant heterogeneity in definitions of eating behaviours and criticism of previous measures in their neglect of important autism-specific behaviours associated with the mealtime environment (Bandini et al, 2017; Page et al, 2021; </a:t>
            </a:r>
            <a:r>
              <a:rPr lang="en-GB" sz="3200" dirty="0" err="1"/>
              <a:t>DeMand</a:t>
            </a:r>
            <a:r>
              <a:rPr lang="en-GB" sz="3200" dirty="0"/>
              <a:t> et al, 2015)</a:t>
            </a:r>
          </a:p>
          <a:p>
            <a:pPr marL="571500" indent="-571500">
              <a:buFont typeface="Arial" panose="020B0604020202020204" pitchFamily="34" charset="0"/>
              <a:buChar char="•"/>
            </a:pPr>
            <a:r>
              <a:rPr lang="en-GB" sz="3200" dirty="0"/>
              <a:t>Thus, review findings were synthesised according to three distinct eating outcomes; Mealtime </a:t>
            </a:r>
            <a:r>
              <a:rPr lang="en-GB" sz="3200" dirty="0" err="1"/>
              <a:t>Beahviours</a:t>
            </a:r>
            <a:r>
              <a:rPr lang="en-GB" sz="3200" dirty="0"/>
              <a:t>, Food Repertoire and Food Neophobia. </a:t>
            </a:r>
          </a:p>
          <a:p>
            <a:pPr marL="571500" indent="-571500">
              <a:buFont typeface="Arial" panose="020B0604020202020204" pitchFamily="34" charset="0"/>
              <a:buChar char="•"/>
            </a:pPr>
            <a:endParaRPr lang="en-GB" sz="3200" b="1" dirty="0"/>
          </a:p>
          <a:p>
            <a:r>
              <a:rPr lang="en-GB" sz="3200" b="1" dirty="0"/>
              <a:t>Key results: </a:t>
            </a:r>
          </a:p>
          <a:p>
            <a:pPr marL="457200" indent="-457200">
              <a:buFont typeface="Arial" panose="020B0604020202020204" pitchFamily="34" charset="0"/>
              <a:buChar char="•"/>
            </a:pPr>
            <a:r>
              <a:rPr lang="en-US" sz="3200" b="1" dirty="0"/>
              <a:t>Mealtime Behaviors </a:t>
            </a:r>
            <a:r>
              <a:rPr lang="en-US" sz="3200" dirty="0"/>
              <a:t>(including general mealtime </a:t>
            </a:r>
            <a:r>
              <a:rPr lang="en-US" sz="3200" dirty="0" err="1"/>
              <a:t>behaviours</a:t>
            </a:r>
            <a:r>
              <a:rPr lang="en-US" sz="3200" dirty="0"/>
              <a:t>, food selectivity, food refusal, ritualistic eating </a:t>
            </a:r>
            <a:r>
              <a:rPr lang="en-US" sz="3200" dirty="0" err="1"/>
              <a:t>behaviours</a:t>
            </a:r>
            <a:r>
              <a:rPr lang="en-US" sz="3200" dirty="0"/>
              <a:t>, over- and under-eating) </a:t>
            </a:r>
          </a:p>
          <a:p>
            <a:pPr marL="1028700" lvl="1" indent="-571500">
              <a:buFont typeface="Arial" panose="020B0604020202020204" pitchFamily="34" charset="0"/>
              <a:buChar char="•"/>
            </a:pPr>
            <a:r>
              <a:rPr lang="en-US" sz="3200" dirty="0"/>
              <a:t>Sig relationship reported across all eating outcomes, with taste/smell sensitivities notably implicated bar over- and under-eating</a:t>
            </a:r>
          </a:p>
          <a:p>
            <a:pPr marL="1028700" lvl="1" indent="-571500">
              <a:buFont typeface="Arial" panose="020B0604020202020204" pitchFamily="34" charset="0"/>
              <a:buChar char="•"/>
            </a:pPr>
            <a:r>
              <a:rPr lang="en-US" sz="3200" dirty="0" err="1"/>
              <a:t>Hypersensitivites</a:t>
            </a:r>
            <a:r>
              <a:rPr lang="en-US" sz="3200" dirty="0"/>
              <a:t> implicated in general mealtime </a:t>
            </a:r>
            <a:r>
              <a:rPr lang="en-US" sz="3200" dirty="0" err="1"/>
              <a:t>behaviours</a:t>
            </a:r>
            <a:r>
              <a:rPr lang="en-US" sz="3200" dirty="0"/>
              <a:t> and food refusal </a:t>
            </a:r>
          </a:p>
          <a:p>
            <a:pPr marL="1028700" lvl="1" indent="-571500">
              <a:buFont typeface="Arial" panose="020B0604020202020204" pitchFamily="34" charset="0"/>
              <a:buChar char="•"/>
            </a:pPr>
            <a:r>
              <a:rPr lang="en-US" sz="3200" dirty="0"/>
              <a:t>Under-eating implicated complex interplay between oral sensitivities and negative emotions</a:t>
            </a:r>
          </a:p>
          <a:p>
            <a:pPr marL="571500" indent="-571500">
              <a:buFont typeface="Arial" panose="020B0604020202020204" pitchFamily="34" charset="0"/>
              <a:buChar char="•"/>
            </a:pPr>
            <a:r>
              <a:rPr lang="en-US" sz="3200" b="1" dirty="0"/>
              <a:t>Food Repertoire</a:t>
            </a:r>
          </a:p>
          <a:p>
            <a:pPr marL="1028700" lvl="1" indent="-571500">
              <a:buFont typeface="Arial" panose="020B0604020202020204" pitchFamily="34" charset="0"/>
              <a:buChar char="•"/>
            </a:pPr>
            <a:r>
              <a:rPr lang="en-US" sz="3200" dirty="0"/>
              <a:t>Sig relationship reported with limited food repertoire, with taste/smell sensitivities notably implicated </a:t>
            </a:r>
          </a:p>
          <a:p>
            <a:pPr marL="1028700" lvl="1" indent="-571500">
              <a:buFont typeface="Arial" panose="020B0604020202020204" pitchFamily="34" charset="0"/>
              <a:buChar char="•"/>
            </a:pPr>
            <a:r>
              <a:rPr lang="en-US" sz="3200" dirty="0"/>
              <a:t>Preliminary evidence for role of hypersensitivities </a:t>
            </a:r>
          </a:p>
          <a:p>
            <a:pPr marL="571500" indent="-571500">
              <a:buFont typeface="Arial" panose="020B0604020202020204" pitchFamily="34" charset="0"/>
              <a:buChar char="•"/>
            </a:pPr>
            <a:r>
              <a:rPr lang="en-US" sz="3200" b="1" dirty="0"/>
              <a:t>Food Neophobia </a:t>
            </a:r>
          </a:p>
          <a:p>
            <a:pPr marL="1028700" lvl="1" indent="-571500">
              <a:buFont typeface="Arial" panose="020B0604020202020204" pitchFamily="34" charset="0"/>
              <a:buChar char="•"/>
            </a:pPr>
            <a:r>
              <a:rPr lang="en-US" sz="3200" dirty="0"/>
              <a:t>Sig relationship reported with food neophobia, with taste/smell sensitivities implicated but spare evidence base (n=2) </a:t>
            </a:r>
          </a:p>
          <a:p>
            <a:pPr marL="571500" indent="-571500">
              <a:buFont typeface="Arial" panose="020B0604020202020204" pitchFamily="34" charset="0"/>
              <a:buChar char="•"/>
            </a:pPr>
            <a:r>
              <a:rPr lang="en-US" sz="3200" dirty="0"/>
              <a:t>No study looked at the relationship between sensory processing and disordered eating outcomes in a clinically diagnosed autism sample. </a:t>
            </a:r>
          </a:p>
        </p:txBody>
      </p:sp>
      <p:sp>
        <p:nvSpPr>
          <p:cNvPr id="30" name="TextBox 29">
            <a:extLst>
              <a:ext uri="{FF2B5EF4-FFF2-40B4-BE49-F238E27FC236}">
                <a16:creationId xmlns:a16="http://schemas.microsoft.com/office/drawing/2014/main" id="{059B655D-EFB2-F96B-33A2-1E7FF4796BC6}"/>
              </a:ext>
            </a:extLst>
          </p:cNvPr>
          <p:cNvSpPr txBox="1"/>
          <p:nvPr/>
        </p:nvSpPr>
        <p:spPr>
          <a:xfrm>
            <a:off x="29576645" y="4238315"/>
            <a:ext cx="13570818" cy="707886"/>
          </a:xfrm>
          <a:prstGeom prst="rect">
            <a:avLst/>
          </a:prstGeom>
          <a:solidFill>
            <a:schemeClr val="accent1">
              <a:lumMod val="75000"/>
            </a:schemeClr>
          </a:solidFill>
        </p:spPr>
        <p:txBody>
          <a:bodyPr wrap="square" rtlCol="0">
            <a:spAutoFit/>
          </a:bodyPr>
          <a:lstStyle/>
          <a:p>
            <a:pPr algn="ctr"/>
            <a:r>
              <a:rPr lang="en-US" sz="4000" dirty="0">
                <a:solidFill>
                  <a:schemeClr val="bg1"/>
                </a:solidFill>
              </a:rPr>
              <a:t>Discussion</a:t>
            </a:r>
          </a:p>
        </p:txBody>
      </p:sp>
      <p:sp>
        <p:nvSpPr>
          <p:cNvPr id="31" name="TextBox 30">
            <a:extLst>
              <a:ext uri="{FF2B5EF4-FFF2-40B4-BE49-F238E27FC236}">
                <a16:creationId xmlns:a16="http://schemas.microsoft.com/office/drawing/2014/main" id="{66C8D59E-42EF-DF34-DD3A-A1281638493B}"/>
              </a:ext>
            </a:extLst>
          </p:cNvPr>
          <p:cNvSpPr txBox="1"/>
          <p:nvPr/>
        </p:nvSpPr>
        <p:spPr>
          <a:xfrm>
            <a:off x="29576644" y="4990107"/>
            <a:ext cx="13570818" cy="6001643"/>
          </a:xfrm>
          <a:prstGeom prst="rect">
            <a:avLst/>
          </a:prstGeom>
          <a:solidFill>
            <a:schemeClr val="bg1"/>
          </a:solidFill>
        </p:spPr>
        <p:txBody>
          <a:bodyPr wrap="square" rtlCol="0">
            <a:spAutoFit/>
          </a:bodyPr>
          <a:lstStyle/>
          <a:p>
            <a:pPr marL="571500" indent="-571500">
              <a:buFont typeface="Arial" panose="020B0604020202020204" pitchFamily="34" charset="0"/>
              <a:buChar char="•"/>
            </a:pPr>
            <a:r>
              <a:rPr lang="en-US" sz="3200" dirty="0"/>
              <a:t>Sensory processing was associated across all included eating </a:t>
            </a:r>
            <a:r>
              <a:rPr lang="en-US" sz="3200" dirty="0" err="1"/>
              <a:t>behaviours</a:t>
            </a:r>
            <a:r>
              <a:rPr lang="en-US" sz="3200" dirty="0"/>
              <a:t> </a:t>
            </a:r>
          </a:p>
          <a:p>
            <a:pPr marL="571500" indent="-571500">
              <a:buFont typeface="Arial" panose="020B0604020202020204" pitchFamily="34" charset="0"/>
              <a:buChar char="•"/>
            </a:pPr>
            <a:r>
              <a:rPr lang="en-US" sz="3200" dirty="0"/>
              <a:t>Eating </a:t>
            </a:r>
            <a:r>
              <a:rPr lang="en-US" sz="3200" dirty="0" err="1"/>
              <a:t>behaviours</a:t>
            </a:r>
            <a:r>
              <a:rPr lang="en-US" sz="3200" dirty="0"/>
              <a:t> in autism reflect a multi-sensory experience, with taste/smell sensitivities notably implicated. Hypersensitivities were also tentatively implicated but future research is warranted. </a:t>
            </a:r>
          </a:p>
          <a:p>
            <a:pPr marL="571500" indent="-571500">
              <a:buFont typeface="Arial" panose="020B0604020202020204" pitchFamily="34" charset="0"/>
              <a:buChar char="•"/>
            </a:pPr>
            <a:r>
              <a:rPr lang="en-US" sz="3200" dirty="0"/>
              <a:t>No study looked at the relationship with disordered eating outcomes, despite emerging evidence for notable overlap between autism and restrictive eating disorders particularly (Westwood &amp; </a:t>
            </a:r>
            <a:r>
              <a:rPr lang="en-US" sz="3200" dirty="0" err="1"/>
              <a:t>Tchanturia</a:t>
            </a:r>
            <a:r>
              <a:rPr lang="en-US" sz="3200" dirty="0"/>
              <a:t>, 2017). </a:t>
            </a:r>
          </a:p>
          <a:p>
            <a:pPr marL="1028700" lvl="1" indent="-571500">
              <a:buFont typeface="Arial" panose="020B0604020202020204" pitchFamily="34" charset="0"/>
              <a:buChar char="•"/>
            </a:pPr>
            <a:r>
              <a:rPr lang="en-US" sz="3200" dirty="0"/>
              <a:t>Sensory processing identified as possible shared mechanism (Brede et al, 2020) but thus far only explored in ED samples with elevated autistic traits (e.g., Kinnaird et al, 2020a) </a:t>
            </a:r>
          </a:p>
          <a:p>
            <a:pPr marL="1028700" lvl="1" indent="-571500">
              <a:buFont typeface="Arial" panose="020B0604020202020204" pitchFamily="34" charset="0"/>
              <a:buChar char="•"/>
            </a:pPr>
            <a:r>
              <a:rPr lang="en-US" sz="3200" dirty="0"/>
              <a:t>Sensory needs successfully identified in clinical pathway for autistic individuals with anorexia nervosa (Kinnaird et al, 2020b)  </a:t>
            </a:r>
          </a:p>
        </p:txBody>
      </p:sp>
      <p:pic>
        <p:nvPicPr>
          <p:cNvPr id="32" name="Picture 31" descr="Diagram&#10;&#10;Description automatically generated">
            <a:extLst>
              <a:ext uri="{FF2B5EF4-FFF2-40B4-BE49-F238E27FC236}">
                <a16:creationId xmlns:a16="http://schemas.microsoft.com/office/drawing/2014/main" id="{E1B459C7-DBD0-4BBC-E322-E0E60BE4B1D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43738" y="21649323"/>
            <a:ext cx="27383412" cy="10640284"/>
          </a:xfrm>
          <a:prstGeom prst="rect">
            <a:avLst/>
          </a:prstGeom>
        </p:spPr>
      </p:pic>
      <p:sp>
        <p:nvSpPr>
          <p:cNvPr id="33" name="TextBox 32">
            <a:extLst>
              <a:ext uri="{FF2B5EF4-FFF2-40B4-BE49-F238E27FC236}">
                <a16:creationId xmlns:a16="http://schemas.microsoft.com/office/drawing/2014/main" id="{1873B024-AEDE-B0F3-0614-5CBB847A6791}"/>
              </a:ext>
            </a:extLst>
          </p:cNvPr>
          <p:cNvSpPr txBox="1"/>
          <p:nvPr/>
        </p:nvSpPr>
        <p:spPr>
          <a:xfrm>
            <a:off x="29619683" y="11710135"/>
            <a:ext cx="13570818" cy="707886"/>
          </a:xfrm>
          <a:prstGeom prst="rect">
            <a:avLst/>
          </a:prstGeom>
          <a:solidFill>
            <a:schemeClr val="accent1">
              <a:lumMod val="75000"/>
            </a:schemeClr>
          </a:solidFill>
        </p:spPr>
        <p:txBody>
          <a:bodyPr wrap="square" rtlCol="0">
            <a:spAutoFit/>
          </a:bodyPr>
          <a:lstStyle/>
          <a:p>
            <a:pPr algn="ctr"/>
            <a:r>
              <a:rPr lang="en-US" sz="4000" dirty="0">
                <a:solidFill>
                  <a:schemeClr val="bg1"/>
                </a:solidFill>
              </a:rPr>
              <a:t>Limitations of included studies</a:t>
            </a:r>
          </a:p>
        </p:txBody>
      </p:sp>
      <p:sp>
        <p:nvSpPr>
          <p:cNvPr id="35" name="TextBox 34">
            <a:extLst>
              <a:ext uri="{FF2B5EF4-FFF2-40B4-BE49-F238E27FC236}">
                <a16:creationId xmlns:a16="http://schemas.microsoft.com/office/drawing/2014/main" id="{1C3E818F-F0B7-ABC0-3E3D-71AD4AD0370D}"/>
              </a:ext>
            </a:extLst>
          </p:cNvPr>
          <p:cNvSpPr txBox="1"/>
          <p:nvPr/>
        </p:nvSpPr>
        <p:spPr>
          <a:xfrm>
            <a:off x="29619683" y="12573536"/>
            <a:ext cx="13570818" cy="2062103"/>
          </a:xfrm>
          <a:prstGeom prst="rect">
            <a:avLst/>
          </a:prstGeom>
          <a:solidFill>
            <a:schemeClr val="bg1"/>
          </a:solidFill>
        </p:spPr>
        <p:txBody>
          <a:bodyPr wrap="square" rtlCol="0">
            <a:spAutoFit/>
          </a:bodyPr>
          <a:lstStyle/>
          <a:p>
            <a:r>
              <a:rPr lang="en-US" sz="3200" dirty="0"/>
              <a:t>Methodological limitations</a:t>
            </a:r>
          </a:p>
          <a:p>
            <a:pPr marL="1028700" lvl="1" indent="-571500">
              <a:buFont typeface="Arial" panose="020B0604020202020204" pitchFamily="34" charset="0"/>
              <a:buChar char="•"/>
            </a:pPr>
            <a:r>
              <a:rPr lang="en-US" sz="3200" dirty="0"/>
              <a:t>Lack of control and/or comparison group </a:t>
            </a:r>
          </a:p>
          <a:p>
            <a:pPr marL="1028700" lvl="1" indent="-571500">
              <a:buFont typeface="Arial" panose="020B0604020202020204" pitchFamily="34" charset="0"/>
              <a:buChar char="•"/>
            </a:pPr>
            <a:r>
              <a:rPr lang="en-US" sz="3200" dirty="0"/>
              <a:t>Over-reliance on cross-sectional designs and parent-report measures </a:t>
            </a:r>
          </a:p>
          <a:p>
            <a:pPr marL="1028700" lvl="1" indent="-571500">
              <a:buFont typeface="Arial" panose="020B0604020202020204" pitchFamily="34" charset="0"/>
              <a:buChar char="•"/>
            </a:pPr>
            <a:r>
              <a:rPr lang="en-US" sz="3200" dirty="0"/>
              <a:t>Unrepresentative samples (e.g., Western countries, mothers) </a:t>
            </a:r>
          </a:p>
        </p:txBody>
      </p:sp>
      <p:sp>
        <p:nvSpPr>
          <p:cNvPr id="36" name="TextBox 35">
            <a:extLst>
              <a:ext uri="{FF2B5EF4-FFF2-40B4-BE49-F238E27FC236}">
                <a16:creationId xmlns:a16="http://schemas.microsoft.com/office/drawing/2014/main" id="{5C62B0D8-A166-E6BC-4C75-E60282E16E9D}"/>
              </a:ext>
            </a:extLst>
          </p:cNvPr>
          <p:cNvSpPr txBox="1"/>
          <p:nvPr/>
        </p:nvSpPr>
        <p:spPr>
          <a:xfrm>
            <a:off x="29619683" y="14568990"/>
            <a:ext cx="13570818" cy="4031873"/>
          </a:xfrm>
          <a:prstGeom prst="rect">
            <a:avLst/>
          </a:prstGeom>
          <a:solidFill>
            <a:schemeClr val="bg1"/>
          </a:solidFill>
        </p:spPr>
        <p:txBody>
          <a:bodyPr wrap="square" rtlCol="0">
            <a:spAutoFit/>
          </a:bodyPr>
          <a:lstStyle/>
          <a:p>
            <a:r>
              <a:rPr lang="en-US" sz="3200" dirty="0"/>
              <a:t>Conceptual limitations</a:t>
            </a:r>
          </a:p>
          <a:p>
            <a:pPr marL="914400" lvl="1" indent="-457200">
              <a:buFont typeface="Arial" panose="020B0604020202020204" pitchFamily="34" charset="0"/>
              <a:buChar char="•"/>
            </a:pPr>
            <a:r>
              <a:rPr lang="en-US" sz="3200" dirty="0"/>
              <a:t>Conflation of taste/smell sensitivities into single domain </a:t>
            </a:r>
          </a:p>
          <a:p>
            <a:pPr marL="914400" lvl="1" indent="-457200">
              <a:buFont typeface="Arial" panose="020B0604020202020204" pitchFamily="34" charset="0"/>
              <a:buChar char="•"/>
            </a:pPr>
            <a:r>
              <a:rPr lang="en-US" sz="3200" dirty="0"/>
              <a:t>Lack of attention paid to specific sensory patterns and no study looked at multi-sensory integration </a:t>
            </a:r>
          </a:p>
          <a:p>
            <a:pPr marL="914400" lvl="1" indent="-457200">
              <a:buFont typeface="Arial" panose="020B0604020202020204" pitchFamily="34" charset="0"/>
              <a:buChar char="•"/>
            </a:pPr>
            <a:r>
              <a:rPr lang="en-US" sz="3200" dirty="0"/>
              <a:t>No study looked at adult participants, reflective of a lack of developmental approach </a:t>
            </a:r>
          </a:p>
          <a:p>
            <a:pPr marL="914400" lvl="1" indent="-457200">
              <a:buFont typeface="Arial" panose="020B0604020202020204" pitchFamily="34" charset="0"/>
              <a:buChar char="•"/>
            </a:pPr>
            <a:endParaRPr lang="en-US" sz="3200" dirty="0"/>
          </a:p>
          <a:p>
            <a:pPr lvl="1"/>
            <a:r>
              <a:rPr lang="en-US" sz="3200" dirty="0"/>
              <a:t>See below table for a summary of suggested directions for future research. </a:t>
            </a:r>
          </a:p>
        </p:txBody>
      </p:sp>
      <p:graphicFrame>
        <p:nvGraphicFramePr>
          <p:cNvPr id="2" name="Table 5">
            <a:extLst>
              <a:ext uri="{FF2B5EF4-FFF2-40B4-BE49-F238E27FC236}">
                <a16:creationId xmlns:a16="http://schemas.microsoft.com/office/drawing/2014/main" id="{DC571A84-4845-02B9-98B3-26A19501BBA0}"/>
              </a:ext>
            </a:extLst>
          </p:cNvPr>
          <p:cNvGraphicFramePr>
            <a:graphicFrameLocks noGrp="1"/>
          </p:cNvGraphicFramePr>
          <p:nvPr>
            <p:extLst>
              <p:ext uri="{D42A27DB-BD31-4B8C-83A1-F6EECF244321}">
                <p14:modId xmlns:p14="http://schemas.microsoft.com/office/powerpoint/2010/main" val="954978492"/>
              </p:ext>
            </p:extLst>
          </p:nvPr>
        </p:nvGraphicFramePr>
        <p:xfrm>
          <a:off x="29576644" y="19109277"/>
          <a:ext cx="13685220" cy="7757160"/>
        </p:xfrm>
        <a:graphic>
          <a:graphicData uri="http://schemas.openxmlformats.org/drawingml/2006/table">
            <a:tbl>
              <a:tblPr firstRow="1" bandRow="1">
                <a:tableStyleId>{5C22544A-7EE6-4342-B048-85BDC9FD1C3A}</a:tableStyleId>
              </a:tblPr>
              <a:tblGrid>
                <a:gridCol w="3856572">
                  <a:extLst>
                    <a:ext uri="{9D8B030D-6E8A-4147-A177-3AD203B41FA5}">
                      <a16:colId xmlns:a16="http://schemas.microsoft.com/office/drawing/2014/main" val="2829958763"/>
                    </a:ext>
                  </a:extLst>
                </a:gridCol>
                <a:gridCol w="3512317">
                  <a:extLst>
                    <a:ext uri="{9D8B030D-6E8A-4147-A177-3AD203B41FA5}">
                      <a16:colId xmlns:a16="http://schemas.microsoft.com/office/drawing/2014/main" val="2576692165"/>
                    </a:ext>
                  </a:extLst>
                </a:gridCol>
                <a:gridCol w="2895026">
                  <a:extLst>
                    <a:ext uri="{9D8B030D-6E8A-4147-A177-3AD203B41FA5}">
                      <a16:colId xmlns:a16="http://schemas.microsoft.com/office/drawing/2014/main" val="1825438998"/>
                    </a:ext>
                  </a:extLst>
                </a:gridCol>
                <a:gridCol w="3421305">
                  <a:extLst>
                    <a:ext uri="{9D8B030D-6E8A-4147-A177-3AD203B41FA5}">
                      <a16:colId xmlns:a16="http://schemas.microsoft.com/office/drawing/2014/main" val="2609336998"/>
                    </a:ext>
                  </a:extLst>
                </a:gridCol>
              </a:tblGrid>
              <a:tr h="1420615">
                <a:tc>
                  <a:txBody>
                    <a:bodyPr/>
                    <a:lstStyle/>
                    <a:p>
                      <a:r>
                        <a:rPr lang="en-US" sz="3500" dirty="0"/>
                        <a:t>Conceptual considerations</a:t>
                      </a:r>
                    </a:p>
                  </a:txBody>
                  <a:tcPr/>
                </a:tc>
                <a:tc>
                  <a:txBody>
                    <a:bodyPr/>
                    <a:lstStyle/>
                    <a:p>
                      <a:r>
                        <a:rPr lang="en-US" sz="3500" dirty="0"/>
                        <a:t>Research design </a:t>
                      </a:r>
                    </a:p>
                  </a:txBody>
                  <a:tcPr/>
                </a:tc>
                <a:tc>
                  <a:txBody>
                    <a:bodyPr/>
                    <a:lstStyle/>
                    <a:p>
                      <a:r>
                        <a:rPr lang="en-US" sz="3500" dirty="0"/>
                        <a:t>Measurement and Assessment</a:t>
                      </a:r>
                    </a:p>
                  </a:txBody>
                  <a:tcPr/>
                </a:tc>
                <a:tc>
                  <a:txBody>
                    <a:bodyPr/>
                    <a:lstStyle/>
                    <a:p>
                      <a:r>
                        <a:rPr lang="en-US" sz="3500" dirty="0"/>
                        <a:t>Interventions </a:t>
                      </a:r>
                    </a:p>
                  </a:txBody>
                  <a:tcPr/>
                </a:tc>
                <a:extLst>
                  <a:ext uri="{0D108BD9-81ED-4DB2-BD59-A6C34878D82A}">
                    <a16:rowId xmlns:a16="http://schemas.microsoft.com/office/drawing/2014/main" val="3495083699"/>
                  </a:ext>
                </a:extLst>
              </a:tr>
              <a:tr h="5071565">
                <a:tc>
                  <a:txBody>
                    <a:bodyPr/>
                    <a:lstStyle/>
                    <a:p>
                      <a:r>
                        <a:rPr lang="en-US" sz="2800" dirty="0"/>
                        <a:t>Research focusing on…</a:t>
                      </a:r>
                    </a:p>
                    <a:p>
                      <a:pPr marL="457200" indent="-457200">
                        <a:buFont typeface="Arial" panose="020B0604020202020204" pitchFamily="34" charset="0"/>
                        <a:buChar char="•"/>
                      </a:pPr>
                      <a:r>
                        <a:rPr lang="en-US" sz="2800" dirty="0"/>
                        <a:t>Food neophobia, including treatment of food neophobia as distinct outcome </a:t>
                      </a:r>
                    </a:p>
                    <a:p>
                      <a:pPr marL="457200" indent="-457200">
                        <a:buFont typeface="Arial" panose="020B0604020202020204" pitchFamily="34" charset="0"/>
                        <a:buChar char="•"/>
                      </a:pPr>
                      <a:r>
                        <a:rPr lang="en-US" sz="2800" dirty="0"/>
                        <a:t>Disordered eating outcomes in clinically diagnosed autism samples </a:t>
                      </a:r>
                    </a:p>
                    <a:p>
                      <a:pPr marL="457200" indent="-457200">
                        <a:buFont typeface="Arial" panose="020B0604020202020204" pitchFamily="34" charset="0"/>
                        <a:buChar char="•"/>
                      </a:pPr>
                      <a:r>
                        <a:rPr lang="en-US" sz="2800" dirty="0"/>
                        <a:t>Taste and smell as distinct domains </a:t>
                      </a:r>
                    </a:p>
                    <a:p>
                      <a:pPr marL="457200" indent="-457200">
                        <a:buFont typeface="Arial" panose="020B0604020202020204" pitchFamily="34" charset="0"/>
                        <a:buChar char="•"/>
                      </a:pPr>
                      <a:r>
                        <a:rPr lang="en-US" sz="2800" dirty="0"/>
                        <a:t>Different sensory patterns/multi-sensory integration </a:t>
                      </a:r>
                    </a:p>
                  </a:txBody>
                  <a:tcPr/>
                </a:tc>
                <a:tc>
                  <a:txBody>
                    <a:bodyPr/>
                    <a:lstStyle/>
                    <a:p>
                      <a:r>
                        <a:rPr lang="en-US" sz="2800" dirty="0"/>
                        <a:t>Research including: </a:t>
                      </a:r>
                    </a:p>
                    <a:p>
                      <a:pPr marL="457200" indent="-457200">
                        <a:buFont typeface="Arial" panose="020B0604020202020204" pitchFamily="34" charset="0"/>
                        <a:buChar char="•"/>
                      </a:pPr>
                      <a:r>
                        <a:rPr lang="en-US" sz="2800" dirty="0"/>
                        <a:t>Control/comparison groups </a:t>
                      </a:r>
                    </a:p>
                    <a:p>
                      <a:pPr marL="457200" indent="-457200">
                        <a:buFont typeface="Arial" panose="020B0604020202020204" pitchFamily="34" charset="0"/>
                        <a:buChar char="•"/>
                      </a:pPr>
                      <a:r>
                        <a:rPr lang="en-US" sz="2800" dirty="0"/>
                        <a:t>Longitudinal design, measuring relationship across development </a:t>
                      </a:r>
                    </a:p>
                    <a:p>
                      <a:pPr marL="457200" indent="-457200">
                        <a:buFont typeface="Arial" panose="020B0604020202020204" pitchFamily="34" charset="0"/>
                        <a:buChar char="•"/>
                      </a:pPr>
                      <a:r>
                        <a:rPr lang="en-US" sz="2800" dirty="0"/>
                        <a:t>Adult participants </a:t>
                      </a:r>
                    </a:p>
                    <a:p>
                      <a:pPr marL="457200" indent="-457200">
                        <a:buFont typeface="Arial" panose="020B0604020202020204" pitchFamily="34" charset="0"/>
                        <a:buChar char="•"/>
                      </a:pPr>
                      <a:r>
                        <a:rPr lang="en-US" sz="2800" dirty="0"/>
                        <a:t>More diverse and representative samples</a:t>
                      </a:r>
                    </a:p>
                  </a:txBody>
                  <a:tcPr/>
                </a:tc>
                <a:tc>
                  <a:txBody>
                    <a:bodyPr/>
                    <a:lstStyle/>
                    <a:p>
                      <a:r>
                        <a:rPr lang="en-US" sz="2800" dirty="0"/>
                        <a:t>Research adopting: </a:t>
                      </a:r>
                    </a:p>
                    <a:p>
                      <a:pPr marL="457200" indent="-457200">
                        <a:buFont typeface="Arial" panose="020B0604020202020204" pitchFamily="34" charset="0"/>
                        <a:buChar char="•"/>
                      </a:pPr>
                      <a:r>
                        <a:rPr lang="en-US" sz="2800" dirty="0"/>
                        <a:t>Direct, observational assessments of eating </a:t>
                      </a:r>
                      <a:r>
                        <a:rPr lang="en-US" sz="2800" dirty="0" err="1"/>
                        <a:t>behaviours</a:t>
                      </a:r>
                      <a:r>
                        <a:rPr lang="en-US" sz="2800" dirty="0"/>
                        <a:t> </a:t>
                      </a:r>
                    </a:p>
                    <a:p>
                      <a:pPr marL="457200" indent="-457200">
                        <a:buFont typeface="Arial" panose="020B0604020202020204" pitchFamily="34" charset="0"/>
                        <a:buChar char="•"/>
                      </a:pPr>
                      <a:r>
                        <a:rPr lang="en-US" sz="2800" dirty="0"/>
                        <a:t>Physiological or neurological assessments of sensory processing. </a:t>
                      </a:r>
                    </a:p>
                  </a:txBody>
                  <a:tcPr/>
                </a:tc>
                <a:tc>
                  <a:txBody>
                    <a:bodyPr/>
                    <a:lstStyle/>
                    <a:p>
                      <a:r>
                        <a:rPr lang="en-US" sz="2800" dirty="0"/>
                        <a:t>Research focusing on: </a:t>
                      </a:r>
                    </a:p>
                    <a:p>
                      <a:pPr marL="457200" indent="-457200">
                        <a:buFont typeface="Arial" panose="020B0604020202020204" pitchFamily="34" charset="0"/>
                        <a:buChar char="•"/>
                      </a:pPr>
                      <a:r>
                        <a:rPr lang="en-US" sz="2800" dirty="0"/>
                        <a:t>Developing sensory-based eating and feeding interventions for non-clinical eating outcomes </a:t>
                      </a:r>
                    </a:p>
                    <a:p>
                      <a:pPr marL="457200" indent="-457200">
                        <a:buFont typeface="Arial" panose="020B0604020202020204" pitchFamily="34" charset="0"/>
                        <a:buChar char="•"/>
                      </a:pPr>
                      <a:r>
                        <a:rPr lang="en-US" sz="2800" dirty="0"/>
                        <a:t>Developing sensory-based eating and feeding interventions for clinical eating outcomes. </a:t>
                      </a:r>
                    </a:p>
                  </a:txBody>
                  <a:tcPr/>
                </a:tc>
                <a:extLst>
                  <a:ext uri="{0D108BD9-81ED-4DB2-BD59-A6C34878D82A}">
                    <a16:rowId xmlns:a16="http://schemas.microsoft.com/office/drawing/2014/main" val="302036174"/>
                  </a:ext>
                </a:extLst>
              </a:tr>
            </a:tbl>
          </a:graphicData>
        </a:graphic>
      </p:graphicFrame>
      <p:pic>
        <p:nvPicPr>
          <p:cNvPr id="6" name="Audio Recording 7 Jun 2022 at 11:57:54" descr="Audio Recording 7 Jun 2022 at 11:57:54">
            <a:hlinkClick r:id="" action="ppaction://media"/>
            <a:extLst>
              <a:ext uri="{FF2B5EF4-FFF2-40B4-BE49-F238E27FC236}">
                <a16:creationId xmlns:a16="http://schemas.microsoft.com/office/drawing/2014/main" id="{AA97CFA1-40ED-CDF1-8993-5B9B405586BC}"/>
              </a:ext>
            </a:extLst>
          </p:cNvPr>
          <p:cNvPicPr>
            <a:picLocks noChangeAspect="1"/>
          </p:cNvPicPr>
          <p:nvPr>
            <a:audioFile r:link="rId2"/>
            <p:extLst>
              <p:ext uri="{DAA4B4D4-6D71-4841-9C94-3DE7FCFB9230}">
                <p14:media xmlns:p14="http://schemas.microsoft.com/office/powerpoint/2010/main" r:embed="rId1"/>
              </p:ext>
            </p:extLst>
          </p:nvPr>
        </p:nvPicPr>
        <p:blipFill>
          <a:blip r:embed="rId14"/>
          <a:stretch>
            <a:fillRect/>
          </a:stretch>
        </p:blipFill>
        <p:spPr>
          <a:xfrm>
            <a:off x="21539200" y="16052800"/>
            <a:ext cx="812800" cy="812800"/>
          </a:xfrm>
          <a:prstGeom prst="rect">
            <a:avLst/>
          </a:prstGeom>
        </p:spPr>
      </p:pic>
      <p:pic>
        <p:nvPicPr>
          <p:cNvPr id="7" name="Audio Recording 7 Jun 2022 at 11:58:15" descr="Audio Recording 7 Jun 2022 at 11:58:15">
            <a:hlinkClick r:id="" action="ppaction://media"/>
            <a:extLst>
              <a:ext uri="{FF2B5EF4-FFF2-40B4-BE49-F238E27FC236}">
                <a16:creationId xmlns:a16="http://schemas.microsoft.com/office/drawing/2014/main" id="{D7C25933-A052-9376-AD26-8C502F0075ED}"/>
              </a:ext>
            </a:extLst>
          </p:cNvPr>
          <p:cNvPicPr>
            <a:picLocks noChangeAspect="1"/>
          </p:cNvPicPr>
          <p:nvPr>
            <a:audioFile r:link="rId4"/>
            <p:extLst>
              <p:ext uri="{DAA4B4D4-6D71-4841-9C94-3DE7FCFB9230}">
                <p14:media xmlns:p14="http://schemas.microsoft.com/office/powerpoint/2010/main" r:embed="rId3"/>
              </p:ext>
            </p:extLst>
          </p:nvPr>
        </p:nvPicPr>
        <p:blipFill>
          <a:blip r:embed="rId14"/>
          <a:stretch>
            <a:fillRect/>
          </a:stretch>
        </p:blipFill>
        <p:spPr>
          <a:xfrm>
            <a:off x="21539200" y="16052800"/>
            <a:ext cx="812800" cy="812800"/>
          </a:xfrm>
          <a:prstGeom prst="rect">
            <a:avLst/>
          </a:prstGeom>
        </p:spPr>
      </p:pic>
      <p:pic>
        <p:nvPicPr>
          <p:cNvPr id="8" name="Audio Recording 7 Jun 2022 at 12:01:18" descr="Audio Recording 7 Jun 2022 at 12:01:18">
            <a:hlinkClick r:id="" action="ppaction://media"/>
            <a:extLst>
              <a:ext uri="{FF2B5EF4-FFF2-40B4-BE49-F238E27FC236}">
                <a16:creationId xmlns:a16="http://schemas.microsoft.com/office/drawing/2014/main" id="{A8A4499D-16DB-7B04-771F-376D6804C5C0}"/>
              </a:ext>
            </a:extLst>
          </p:cNvPr>
          <p:cNvPicPr>
            <a:picLocks noChangeAspect="1"/>
          </p:cNvPicPr>
          <p:nvPr>
            <a:audioFile r:link="rId6"/>
            <p:extLst>
              <p:ext uri="{DAA4B4D4-6D71-4841-9C94-3DE7FCFB9230}">
                <p14:media xmlns:p14="http://schemas.microsoft.com/office/powerpoint/2010/main" r:embed="rId5"/>
              </p:ext>
            </p:extLst>
          </p:nvPr>
        </p:nvPicPr>
        <p:blipFill>
          <a:blip r:embed="rId14"/>
          <a:stretch>
            <a:fillRect/>
          </a:stretch>
        </p:blipFill>
        <p:spPr>
          <a:xfrm>
            <a:off x="629336" y="497665"/>
            <a:ext cx="2257805" cy="2257805"/>
          </a:xfrm>
          <a:prstGeom prst="rect">
            <a:avLst/>
          </a:prstGeom>
        </p:spPr>
      </p:pic>
    </p:spTree>
    <p:extLst>
      <p:ext uri="{BB962C8B-B14F-4D97-AF65-F5344CB8AC3E}">
        <p14:creationId xmlns:p14="http://schemas.microsoft.com/office/powerpoint/2010/main" val="4235213584"/>
      </p:ext>
    </p:extLst>
  </p:cSld>
  <p:clrMapOvr>
    <a:masterClrMapping/>
  </p:clrMapOvr>
  <p:timing>
    <p:tnLst>
      <p:par>
        <p:cTn id="1" dur="indefinite" restart="never" nodeType="tmRoot">
          <p:childTnLst>
            <p:audio>
              <p:cMediaNode vol="80000">
                <p:cTn id="2" fill="hold" display="0">
                  <p:stCondLst>
                    <p:cond delay="indefinite"/>
                  </p:stCondLst>
                  <p:endCondLst>
                    <p:cond evt="onStopAudio" delay="0">
                      <p:tgtEl>
                        <p:sldTgt/>
                      </p:tgtEl>
                    </p:cond>
                  </p:endCondLst>
                </p:cTn>
                <p:tgtEl>
                  <p:spTgt spid="6"/>
                </p:tgtEl>
              </p:cMediaNode>
            </p:audio>
            <p:audio>
              <p:cMediaNode vol="80000">
                <p:cTn id="3" fill="hold" display="0">
                  <p:stCondLst>
                    <p:cond delay="indefinite"/>
                  </p:stCondLst>
                  <p:endCondLst>
                    <p:cond evt="onStopAudio" delay="0">
                      <p:tgtEl>
                        <p:sldTgt/>
                      </p:tgtEl>
                    </p:cond>
                  </p:endCondLst>
                </p:cTn>
                <p:tgtEl>
                  <p:spTgt spid="7"/>
                </p:tgtEl>
              </p:cMediaNode>
            </p:audio>
            <p:audio>
              <p:cMediaNode vol="80000">
                <p:cTn id="4" fill="hold" display="0">
                  <p:stCondLst>
                    <p:cond delay="indefinite"/>
                  </p:stCondLst>
                  <p:endCondLst>
                    <p:cond evt="onStopAudio" delay="0">
                      <p:tgtEl>
                        <p:sldTgt/>
                      </p:tgtEl>
                    </p:cond>
                  </p:endCondLst>
                </p:cTn>
                <p:tgtEl>
                  <p:spTgt spid="8"/>
                </p:tgtEl>
              </p:cMediaNode>
            </p:audio>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240B4E09F0754893FEA953AD5A3A48" ma:contentTypeVersion="21" ma:contentTypeDescription="Create a new document." ma:contentTypeScope="" ma:versionID="30191fb1a6f237577872652b6601a106">
  <xsd:schema xmlns:xsd="http://www.w3.org/2001/XMLSchema" xmlns:xs="http://www.w3.org/2001/XMLSchema" xmlns:p="http://schemas.microsoft.com/office/2006/metadata/properties" xmlns:ns2="d3ea9c4f-67e3-4432-a9a0-43839bcda24b" xmlns:ns3="93ed56fd-a459-4187-b4bd-c579f93ecda0" targetNamespace="http://schemas.microsoft.com/office/2006/metadata/properties" ma:root="true" ma:fieldsID="a469920c1d2f69546184a12e5ff844bd" ns2:_="" ns3:_="">
    <xsd:import namespace="d3ea9c4f-67e3-4432-a9a0-43839bcda24b"/>
    <xsd:import namespace="93ed56fd-a459-4187-b4bd-c579f93ecda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igrationWizId" minOccurs="0"/>
                <xsd:element ref="ns2:MigrationWizIdPermissions" minOccurs="0"/>
                <xsd:element ref="ns2:MigrationWizIdPermissionLevels" minOccurs="0"/>
                <xsd:element ref="ns2:MigrationWizIdDocumentLibraryPermissions" minOccurs="0"/>
                <xsd:element ref="ns2:MigrationWizIdSecurityGroup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ea9c4f-67e3-4432-a9a0-43839bcda2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igrationWizId" ma:index="18" nillable="true" ma:displayName="MigrationWizId" ma:internalName="MigrationWizId">
      <xsd:simpleType>
        <xsd:restriction base="dms:Text"/>
      </xsd:simpleType>
    </xsd:element>
    <xsd:element name="MigrationWizIdPermissions" ma:index="19" nillable="true" ma:displayName="MigrationWizIdPermissions" ma:internalName="MigrationWizIdPermissions">
      <xsd:simpleType>
        <xsd:restriction base="dms:Text"/>
      </xsd:simpleType>
    </xsd:element>
    <xsd:element name="MigrationWizIdPermissionLevels" ma:index="20" nillable="true" ma:displayName="MigrationWizIdPermissionLevels" ma:internalName="MigrationWizIdPermissionLevels">
      <xsd:simpleType>
        <xsd:restriction base="dms:Text"/>
      </xsd:simpleType>
    </xsd:element>
    <xsd:element name="MigrationWizIdDocumentLibraryPermissions" ma:index="21" nillable="true" ma:displayName="MigrationWizIdDocumentLibraryPermissions" ma:internalName="MigrationWizIdDocumentLibraryPermissions">
      <xsd:simpleType>
        <xsd:restriction base="dms:Text"/>
      </xsd:simpleType>
    </xsd:element>
    <xsd:element name="MigrationWizIdSecurityGroups" ma:index="22" nillable="true" ma:displayName="MigrationWizIdSecurityGroups" ma:internalName="MigrationWizIdSecurityGroups">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2dac8fa3-379d-423b-a1d2-8ae72c34569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3ed56fd-a459-4187-b4bd-c579f93ecda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8" nillable="true" ma:displayName="Taxonomy Catch All Column" ma:hidden="true" ma:list="{b9639aad-ae93-45c4-8d23-08662d47a3e9}" ma:internalName="TaxCatchAll" ma:showField="CatchAllData" ma:web="93ed56fd-a459-4187-b4bd-c579f93ecd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igrationWizId xmlns="d3ea9c4f-67e3-4432-a9a0-43839bcda24b" xsi:nil="true"/>
    <lcf76f155ced4ddcb4097134ff3c332f xmlns="d3ea9c4f-67e3-4432-a9a0-43839bcda24b">
      <Terms xmlns="http://schemas.microsoft.com/office/infopath/2007/PartnerControls"/>
    </lcf76f155ced4ddcb4097134ff3c332f>
    <MigrationWizIdPermissions xmlns="d3ea9c4f-67e3-4432-a9a0-43839bcda24b" xsi:nil="true"/>
    <TaxCatchAll xmlns="93ed56fd-a459-4187-b4bd-c579f93ecda0" xsi:nil="true"/>
    <MigrationWizIdPermissionLevels xmlns="d3ea9c4f-67e3-4432-a9a0-43839bcda24b" xsi:nil="true"/>
    <MigrationWizIdDocumentLibraryPermissions xmlns="d3ea9c4f-67e3-4432-a9a0-43839bcda24b" xsi:nil="true"/>
    <MigrationWizIdSecurityGroups xmlns="d3ea9c4f-67e3-4432-a9a0-43839bcda24b" xsi:nil="true"/>
  </documentManagement>
</p:properties>
</file>

<file path=customXml/itemProps1.xml><?xml version="1.0" encoding="utf-8"?>
<ds:datastoreItem xmlns:ds="http://schemas.openxmlformats.org/officeDocument/2006/customXml" ds:itemID="{1685A7A5-6B90-4D48-B937-30FBE61E373C}"/>
</file>

<file path=customXml/itemProps2.xml><?xml version="1.0" encoding="utf-8"?>
<ds:datastoreItem xmlns:ds="http://schemas.openxmlformats.org/officeDocument/2006/customXml" ds:itemID="{D4981D42-6D65-495E-8987-9E5A5BE337B1}"/>
</file>

<file path=customXml/itemProps3.xml><?xml version="1.0" encoding="utf-8"?>
<ds:datastoreItem xmlns:ds="http://schemas.openxmlformats.org/officeDocument/2006/customXml" ds:itemID="{1CE69B52-DA0C-4250-8B38-2DEEEE81B834}"/>
</file>

<file path=docProps/app.xml><?xml version="1.0" encoding="utf-8"?>
<Properties xmlns="http://schemas.openxmlformats.org/officeDocument/2006/extended-properties" xmlns:vt="http://schemas.openxmlformats.org/officeDocument/2006/docPropsVTypes">
  <Template>Office Theme</Template>
  <TotalTime>392</TotalTime>
  <Words>1270</Words>
  <Application>Microsoft Macintosh PowerPoint</Application>
  <PresentationFormat>Custom</PresentationFormat>
  <Paragraphs>82</Paragraphs>
  <Slides>1</Slides>
  <Notes>1</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NIMBLEY Emy</dc:creator>
  <cp:lastModifiedBy>NIMBLEY Emy</cp:lastModifiedBy>
  <cp:revision>24</cp:revision>
  <dcterms:created xsi:type="dcterms:W3CDTF">2021-05-17T13:59:56Z</dcterms:created>
  <dcterms:modified xsi:type="dcterms:W3CDTF">2022-06-07T11:04:43Z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0x0101005D240B4E09F0754893FEA953AD5A3A48</vt:lpwstr>
  </property>
</Properties>
</file>