
<file path=[Content_Types].xml><?xml version="1.0" encoding="utf-8"?>
<Types xmlns="http://schemas.openxmlformats.org/package/2006/content-types">
  <Default Extension="png" ContentType="image/png"/>
  <Default Extension="bin" ContentType="application/vnd.openxmlformats-officedocument.oleObject"/>
  <Default Extension="tmp"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9" r:id="rId3"/>
    <p:sldId id="296" r:id="rId4"/>
    <p:sldId id="290" r:id="rId5"/>
    <p:sldId id="297" r:id="rId6"/>
    <p:sldId id="372" r:id="rId7"/>
    <p:sldId id="350" r:id="rId8"/>
    <p:sldId id="298" r:id="rId9"/>
    <p:sldId id="351" r:id="rId10"/>
    <p:sldId id="324" r:id="rId11"/>
    <p:sldId id="279" r:id="rId12"/>
    <p:sldId id="278" r:id="rId13"/>
    <p:sldId id="332" r:id="rId14"/>
    <p:sldId id="370" r:id="rId15"/>
    <p:sldId id="331" r:id="rId16"/>
    <p:sldId id="352" r:id="rId17"/>
    <p:sldId id="334" r:id="rId18"/>
    <p:sldId id="335" r:id="rId19"/>
    <p:sldId id="353" r:id="rId20"/>
    <p:sldId id="366" r:id="rId21"/>
    <p:sldId id="367" r:id="rId22"/>
    <p:sldId id="336" r:id="rId23"/>
    <p:sldId id="337" r:id="rId24"/>
    <p:sldId id="338" r:id="rId25"/>
    <p:sldId id="339" r:id="rId26"/>
    <p:sldId id="371" r:id="rId27"/>
    <p:sldId id="363" r:id="rId28"/>
    <p:sldId id="364" r:id="rId29"/>
    <p:sldId id="342" r:id="rId30"/>
    <p:sldId id="344" r:id="rId31"/>
    <p:sldId id="345" r:id="rId32"/>
    <p:sldId id="347" r:id="rId33"/>
    <p:sldId id="375" r:id="rId34"/>
    <p:sldId id="376" r:id="rId35"/>
    <p:sldId id="380" r:id="rId36"/>
    <p:sldId id="381" r:id="rId37"/>
    <p:sldId id="382" r:id="rId38"/>
    <p:sldId id="383" r:id="rId39"/>
    <p:sldId id="356" r:id="rId40"/>
    <p:sldId id="357" r:id="rId41"/>
    <p:sldId id="360" r:id="rId42"/>
    <p:sldId id="346" r:id="rId43"/>
    <p:sldId id="273" r:id="rId44"/>
    <p:sldId id="373" r:id="rId45"/>
    <p:sldId id="384" r:id="rId46"/>
    <p:sldId id="369" r:id="rId47"/>
    <p:sldId id="262" r:id="rId48"/>
    <p:sldId id="374" r:id="rId49"/>
    <p:sldId id="385" r:id="rId50"/>
    <p:sldId id="361" r:id="rId51"/>
    <p:sldId id="386" r:id="rId52"/>
    <p:sldId id="388" r:id="rId53"/>
    <p:sldId id="387" r:id="rId54"/>
    <p:sldId id="393" r:id="rId55"/>
    <p:sldId id="281" r:id="rId56"/>
    <p:sldId id="39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05" autoAdjust="0"/>
  </p:normalViewPr>
  <p:slideViewPr>
    <p:cSldViewPr snapToGrid="0">
      <p:cViewPr>
        <p:scale>
          <a:sx n="50" d="100"/>
          <a:sy n="50" d="100"/>
        </p:scale>
        <p:origin x="-1320" y="-1362"/>
      </p:cViewPr>
      <p:guideLst>
        <p:guide orient="horz" pos="2160"/>
        <p:guide pos="3840"/>
      </p:guideLst>
    </p:cSldViewPr>
  </p:slideViewPr>
  <p:notesTextViewPr>
    <p:cViewPr>
      <p:scale>
        <a:sx n="1" d="1"/>
        <a:sy n="1" d="1"/>
      </p:scale>
      <p:origin x="0" y="0"/>
    </p:cViewPr>
  </p:notesTextViewPr>
  <p:sorterViewPr>
    <p:cViewPr>
      <p:scale>
        <a:sx n="70" d="100"/>
        <a:sy n="70" d="100"/>
      </p:scale>
      <p:origin x="0" y="1115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08489D-585D-440D-9E9F-6A7B3686FD4A}"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7887CA12-1B70-4E79-8239-3C29C228CA3A}">
      <dgm:prSet phldrT="[Text]" custT="1"/>
      <dgm:spPr/>
      <dgm:t>
        <a:bodyPr/>
        <a:lstStyle/>
        <a:p>
          <a:r>
            <a:rPr lang="en-US" sz="3200" b="1" dirty="0" smtClean="0"/>
            <a:t>Multimodal Strategy</a:t>
          </a:r>
          <a:endParaRPr lang="en-US" sz="3200" b="1" dirty="0"/>
        </a:p>
      </dgm:t>
    </dgm:pt>
    <dgm:pt modelId="{8AAF9134-ED2F-4E01-A5C1-3BDDE9188E71}" type="parTrans" cxnId="{E5C30FE7-6CBE-4552-A217-8381C4518A2C}">
      <dgm:prSet/>
      <dgm:spPr/>
      <dgm:t>
        <a:bodyPr/>
        <a:lstStyle/>
        <a:p>
          <a:endParaRPr lang="en-US"/>
        </a:p>
      </dgm:t>
    </dgm:pt>
    <dgm:pt modelId="{D05DAE76-B733-4D54-A8E3-79EE28E89372}" type="sibTrans" cxnId="{E5C30FE7-6CBE-4552-A217-8381C4518A2C}">
      <dgm:prSet/>
      <dgm:spPr/>
      <dgm:t>
        <a:bodyPr/>
        <a:lstStyle/>
        <a:p>
          <a:endParaRPr lang="en-US"/>
        </a:p>
      </dgm:t>
    </dgm:pt>
    <dgm:pt modelId="{60CC3D3C-319C-4789-BAB0-A72C8CB644C6}">
      <dgm:prSet phldrT="[Text]" custT="1"/>
      <dgm:spPr/>
      <dgm:t>
        <a:bodyPr/>
        <a:lstStyle/>
        <a:p>
          <a:r>
            <a:rPr lang="en-US" sz="2800" dirty="0" smtClean="0"/>
            <a:t>Sensitization and awareness</a:t>
          </a:r>
        </a:p>
      </dgm:t>
    </dgm:pt>
    <dgm:pt modelId="{2EAB4CA9-F56D-49B0-870F-721E88E1F880}" type="parTrans" cxnId="{3EF53443-C8F1-46A9-8628-23743FE2E2F8}">
      <dgm:prSet/>
      <dgm:spPr/>
      <dgm:t>
        <a:bodyPr/>
        <a:lstStyle/>
        <a:p>
          <a:endParaRPr lang="en-US"/>
        </a:p>
      </dgm:t>
    </dgm:pt>
    <dgm:pt modelId="{F54273BB-C75D-4654-8469-B9915BB98BBB}" type="sibTrans" cxnId="{3EF53443-C8F1-46A9-8628-23743FE2E2F8}">
      <dgm:prSet/>
      <dgm:spPr/>
      <dgm:t>
        <a:bodyPr/>
        <a:lstStyle/>
        <a:p>
          <a:endParaRPr lang="en-US"/>
        </a:p>
      </dgm:t>
    </dgm:pt>
    <dgm:pt modelId="{39DADDD3-9B67-49B0-ADDA-CFE14AC68B6C}">
      <dgm:prSet phldrT="[Text]" custT="1"/>
      <dgm:spPr/>
      <dgm:t>
        <a:bodyPr/>
        <a:lstStyle/>
        <a:p>
          <a:r>
            <a:rPr lang="en-US" sz="2800" dirty="0" smtClean="0"/>
            <a:t>Education &amp;  training</a:t>
          </a:r>
          <a:endParaRPr lang="en-US" sz="2800" dirty="0"/>
        </a:p>
      </dgm:t>
    </dgm:pt>
    <dgm:pt modelId="{D7899D2E-551B-4846-98B1-B1591A9EACBF}" type="parTrans" cxnId="{DB5B45A1-4873-452D-B337-F270541A39D5}">
      <dgm:prSet/>
      <dgm:spPr/>
      <dgm:t>
        <a:bodyPr/>
        <a:lstStyle/>
        <a:p>
          <a:endParaRPr lang="en-US"/>
        </a:p>
      </dgm:t>
    </dgm:pt>
    <dgm:pt modelId="{6FC6C363-8A0F-4C61-B90E-FA05F355586E}" type="sibTrans" cxnId="{DB5B45A1-4873-452D-B337-F270541A39D5}">
      <dgm:prSet/>
      <dgm:spPr/>
      <dgm:t>
        <a:bodyPr/>
        <a:lstStyle/>
        <a:p>
          <a:endParaRPr lang="en-US"/>
        </a:p>
      </dgm:t>
    </dgm:pt>
    <dgm:pt modelId="{75BBD680-2E30-4A23-9824-C54273F48236}">
      <dgm:prSet phldrT="[Text]" custT="1"/>
      <dgm:spPr/>
      <dgm:t>
        <a:bodyPr/>
        <a:lstStyle/>
        <a:p>
          <a:r>
            <a:rPr lang="en-US" sz="2400" dirty="0" smtClean="0"/>
            <a:t>Gov. &amp; Public partnership </a:t>
          </a:r>
          <a:endParaRPr lang="en-US" sz="2400" dirty="0"/>
        </a:p>
      </dgm:t>
    </dgm:pt>
    <dgm:pt modelId="{FB51E3EA-791F-4B32-9EB5-AE40A2F835CF}" type="parTrans" cxnId="{19095FEA-4D6E-467F-88C0-C878DCD2B36F}">
      <dgm:prSet/>
      <dgm:spPr/>
      <dgm:t>
        <a:bodyPr/>
        <a:lstStyle/>
        <a:p>
          <a:endParaRPr lang="en-US"/>
        </a:p>
      </dgm:t>
    </dgm:pt>
    <dgm:pt modelId="{BA454613-B25A-46C5-815D-75724255F012}" type="sibTrans" cxnId="{19095FEA-4D6E-467F-88C0-C878DCD2B36F}">
      <dgm:prSet/>
      <dgm:spPr/>
      <dgm:t>
        <a:bodyPr/>
        <a:lstStyle/>
        <a:p>
          <a:endParaRPr lang="en-US"/>
        </a:p>
      </dgm:t>
    </dgm:pt>
    <dgm:pt modelId="{8FF7D02F-B2A4-421E-BCD8-1C19DCABCB34}">
      <dgm:prSet phldrT="[Text]" custT="1"/>
      <dgm:spPr/>
      <dgm:t>
        <a:bodyPr/>
        <a:lstStyle/>
        <a:p>
          <a:r>
            <a:rPr lang="en-US" sz="2800" dirty="0" smtClean="0"/>
            <a:t>Future directions Automation and POCT  </a:t>
          </a:r>
          <a:endParaRPr lang="en-US" sz="2800" dirty="0"/>
        </a:p>
      </dgm:t>
    </dgm:pt>
    <dgm:pt modelId="{FC344991-2839-484E-B3D7-76F83C2C4663}" type="parTrans" cxnId="{F6A1F072-E406-4167-8A27-EEF3A4420239}">
      <dgm:prSet/>
      <dgm:spPr/>
      <dgm:t>
        <a:bodyPr/>
        <a:lstStyle/>
        <a:p>
          <a:endParaRPr lang="en-US"/>
        </a:p>
      </dgm:t>
    </dgm:pt>
    <dgm:pt modelId="{26AC4FF4-556A-4642-B96E-468786EEFB33}" type="sibTrans" cxnId="{F6A1F072-E406-4167-8A27-EEF3A4420239}">
      <dgm:prSet/>
      <dgm:spPr/>
      <dgm:t>
        <a:bodyPr/>
        <a:lstStyle/>
        <a:p>
          <a:endParaRPr lang="en-US"/>
        </a:p>
      </dgm:t>
    </dgm:pt>
    <dgm:pt modelId="{697E4D3E-793A-4424-9757-3D4D76643B92}">
      <dgm:prSet custT="1"/>
      <dgm:spPr/>
      <dgm:t>
        <a:bodyPr/>
        <a:lstStyle/>
        <a:p>
          <a:r>
            <a:rPr lang="en-US" sz="2800" dirty="0" smtClean="0"/>
            <a:t>Human resource development</a:t>
          </a:r>
          <a:endParaRPr lang="en-US" sz="2800" dirty="0"/>
        </a:p>
      </dgm:t>
    </dgm:pt>
    <dgm:pt modelId="{CED3C85F-C28F-4218-8899-7104BF7FFD28}" type="parTrans" cxnId="{5FF3854A-C555-42C4-99CB-3318D2C22B4C}">
      <dgm:prSet/>
      <dgm:spPr/>
      <dgm:t>
        <a:bodyPr/>
        <a:lstStyle/>
        <a:p>
          <a:endParaRPr lang="en-US"/>
        </a:p>
      </dgm:t>
    </dgm:pt>
    <dgm:pt modelId="{E2E7A1EC-DEDF-4748-8FD2-E71B5427CE0B}" type="sibTrans" cxnId="{5FF3854A-C555-42C4-99CB-3318D2C22B4C}">
      <dgm:prSet/>
      <dgm:spPr/>
      <dgm:t>
        <a:bodyPr/>
        <a:lstStyle/>
        <a:p>
          <a:endParaRPr lang="en-US"/>
        </a:p>
      </dgm:t>
    </dgm:pt>
    <dgm:pt modelId="{7BE59B0D-0C01-445D-9CCB-3A6BB94C0F29}" type="pres">
      <dgm:prSet presAssocID="{B708489D-585D-440D-9E9F-6A7B3686FD4A}" presName="cycle" presStyleCnt="0">
        <dgm:presLayoutVars>
          <dgm:chMax val="1"/>
          <dgm:dir/>
          <dgm:animLvl val="ctr"/>
          <dgm:resizeHandles val="exact"/>
        </dgm:presLayoutVars>
      </dgm:prSet>
      <dgm:spPr/>
      <dgm:t>
        <a:bodyPr/>
        <a:lstStyle/>
        <a:p>
          <a:endParaRPr lang="en-US"/>
        </a:p>
      </dgm:t>
    </dgm:pt>
    <dgm:pt modelId="{B6C05371-6835-486C-83F7-5E37214A1D0E}" type="pres">
      <dgm:prSet presAssocID="{7887CA12-1B70-4E79-8239-3C29C228CA3A}" presName="centerShape" presStyleLbl="node0" presStyleIdx="0" presStyleCnt="1" custScaleX="158724" custScaleY="96496" custLinFactNeighborY="-1569"/>
      <dgm:spPr/>
      <dgm:t>
        <a:bodyPr/>
        <a:lstStyle/>
        <a:p>
          <a:endParaRPr lang="en-US"/>
        </a:p>
      </dgm:t>
    </dgm:pt>
    <dgm:pt modelId="{05DA9D10-388E-4190-8453-3306C7923131}" type="pres">
      <dgm:prSet presAssocID="{2EAB4CA9-F56D-49B0-870F-721E88E1F880}" presName="Name9" presStyleLbl="parChTrans1D2" presStyleIdx="0" presStyleCnt="5"/>
      <dgm:spPr/>
      <dgm:t>
        <a:bodyPr/>
        <a:lstStyle/>
        <a:p>
          <a:endParaRPr lang="en-US"/>
        </a:p>
      </dgm:t>
    </dgm:pt>
    <dgm:pt modelId="{E8D6D71E-B9B9-41F3-9BF6-6CD9117A1759}" type="pres">
      <dgm:prSet presAssocID="{2EAB4CA9-F56D-49B0-870F-721E88E1F880}" presName="connTx" presStyleLbl="parChTrans1D2" presStyleIdx="0" presStyleCnt="5"/>
      <dgm:spPr/>
      <dgm:t>
        <a:bodyPr/>
        <a:lstStyle/>
        <a:p>
          <a:endParaRPr lang="en-US"/>
        </a:p>
      </dgm:t>
    </dgm:pt>
    <dgm:pt modelId="{FB84F7A7-C167-432F-9EA2-BCE58AAEF4E9}" type="pres">
      <dgm:prSet presAssocID="{60CC3D3C-319C-4789-BAB0-A72C8CB644C6}" presName="node" presStyleLbl="node1" presStyleIdx="0" presStyleCnt="5" custScaleX="171536" custScaleY="104724" custRadScaleRad="105127" custRadScaleInc="0">
        <dgm:presLayoutVars>
          <dgm:bulletEnabled val="1"/>
        </dgm:presLayoutVars>
      </dgm:prSet>
      <dgm:spPr/>
      <dgm:t>
        <a:bodyPr/>
        <a:lstStyle/>
        <a:p>
          <a:endParaRPr lang="en-US"/>
        </a:p>
      </dgm:t>
    </dgm:pt>
    <dgm:pt modelId="{C7094F16-B8B2-40D6-9A46-32CE4E6F4F1A}" type="pres">
      <dgm:prSet presAssocID="{CED3C85F-C28F-4218-8899-7104BF7FFD28}" presName="Name9" presStyleLbl="parChTrans1D2" presStyleIdx="1" presStyleCnt="5"/>
      <dgm:spPr/>
      <dgm:t>
        <a:bodyPr/>
        <a:lstStyle/>
        <a:p>
          <a:endParaRPr lang="en-US"/>
        </a:p>
      </dgm:t>
    </dgm:pt>
    <dgm:pt modelId="{40757310-CE93-47F7-A12C-8E05E7BE0575}" type="pres">
      <dgm:prSet presAssocID="{CED3C85F-C28F-4218-8899-7104BF7FFD28}" presName="connTx" presStyleLbl="parChTrans1D2" presStyleIdx="1" presStyleCnt="5"/>
      <dgm:spPr/>
      <dgm:t>
        <a:bodyPr/>
        <a:lstStyle/>
        <a:p>
          <a:endParaRPr lang="en-US"/>
        </a:p>
      </dgm:t>
    </dgm:pt>
    <dgm:pt modelId="{A5C15084-9F85-465F-B7ED-DF0E09645C9D}" type="pres">
      <dgm:prSet presAssocID="{697E4D3E-793A-4424-9757-3D4D76643B92}" presName="node" presStyleLbl="node1" presStyleIdx="1" presStyleCnt="5" custScaleX="158485" custScaleY="98598" custRadScaleRad="129173" custRadScaleInc="-61">
        <dgm:presLayoutVars>
          <dgm:bulletEnabled val="1"/>
        </dgm:presLayoutVars>
      </dgm:prSet>
      <dgm:spPr/>
      <dgm:t>
        <a:bodyPr/>
        <a:lstStyle/>
        <a:p>
          <a:endParaRPr lang="en-US"/>
        </a:p>
      </dgm:t>
    </dgm:pt>
    <dgm:pt modelId="{25955C04-29AA-4654-AEED-AC7DCF20CEBC}" type="pres">
      <dgm:prSet presAssocID="{D7899D2E-551B-4846-98B1-B1591A9EACBF}" presName="Name9" presStyleLbl="parChTrans1D2" presStyleIdx="2" presStyleCnt="5"/>
      <dgm:spPr/>
      <dgm:t>
        <a:bodyPr/>
        <a:lstStyle/>
        <a:p>
          <a:endParaRPr lang="en-US"/>
        </a:p>
      </dgm:t>
    </dgm:pt>
    <dgm:pt modelId="{C67684A0-0381-43F5-8069-3F18CA19ABE0}" type="pres">
      <dgm:prSet presAssocID="{D7899D2E-551B-4846-98B1-B1591A9EACBF}" presName="connTx" presStyleLbl="parChTrans1D2" presStyleIdx="2" presStyleCnt="5"/>
      <dgm:spPr/>
      <dgm:t>
        <a:bodyPr/>
        <a:lstStyle/>
        <a:p>
          <a:endParaRPr lang="en-US"/>
        </a:p>
      </dgm:t>
    </dgm:pt>
    <dgm:pt modelId="{604C910A-9196-4414-97E0-0E55F7489375}" type="pres">
      <dgm:prSet presAssocID="{39DADDD3-9B67-49B0-ADDA-CFE14AC68B6C}" presName="node" presStyleLbl="node1" presStyleIdx="2" presStyleCnt="5" custScaleX="173381" custScaleY="93950" custRadScaleRad="130993" custRadScaleInc="-36896">
        <dgm:presLayoutVars>
          <dgm:bulletEnabled val="1"/>
        </dgm:presLayoutVars>
      </dgm:prSet>
      <dgm:spPr/>
      <dgm:t>
        <a:bodyPr/>
        <a:lstStyle/>
        <a:p>
          <a:endParaRPr lang="en-US"/>
        </a:p>
      </dgm:t>
    </dgm:pt>
    <dgm:pt modelId="{5CC3F0C2-ADF3-484D-93E1-F3876B6B234A}" type="pres">
      <dgm:prSet presAssocID="{FB51E3EA-791F-4B32-9EB5-AE40A2F835CF}" presName="Name9" presStyleLbl="parChTrans1D2" presStyleIdx="3" presStyleCnt="5"/>
      <dgm:spPr/>
      <dgm:t>
        <a:bodyPr/>
        <a:lstStyle/>
        <a:p>
          <a:endParaRPr lang="en-US"/>
        </a:p>
      </dgm:t>
    </dgm:pt>
    <dgm:pt modelId="{478E48DE-F9EA-4D53-ADD2-162D7D434E20}" type="pres">
      <dgm:prSet presAssocID="{FB51E3EA-791F-4B32-9EB5-AE40A2F835CF}" presName="connTx" presStyleLbl="parChTrans1D2" presStyleIdx="3" presStyleCnt="5"/>
      <dgm:spPr/>
      <dgm:t>
        <a:bodyPr/>
        <a:lstStyle/>
        <a:p>
          <a:endParaRPr lang="en-US"/>
        </a:p>
      </dgm:t>
    </dgm:pt>
    <dgm:pt modelId="{303E1C3C-B238-4F33-B3BF-E3C022EED465}" type="pres">
      <dgm:prSet presAssocID="{75BBD680-2E30-4A23-9824-C54273F48236}" presName="node" presStyleLbl="node1" presStyleIdx="3" presStyleCnt="5" custScaleX="155554" custScaleY="95186" custRadScaleRad="126095" custRadScaleInc="37137">
        <dgm:presLayoutVars>
          <dgm:bulletEnabled val="1"/>
        </dgm:presLayoutVars>
      </dgm:prSet>
      <dgm:spPr/>
      <dgm:t>
        <a:bodyPr/>
        <a:lstStyle/>
        <a:p>
          <a:endParaRPr lang="en-US"/>
        </a:p>
      </dgm:t>
    </dgm:pt>
    <dgm:pt modelId="{3AB7D555-49CE-400E-B34B-8C457A0F20BE}" type="pres">
      <dgm:prSet presAssocID="{FC344991-2839-484E-B3D7-76F83C2C4663}" presName="Name9" presStyleLbl="parChTrans1D2" presStyleIdx="4" presStyleCnt="5"/>
      <dgm:spPr/>
      <dgm:t>
        <a:bodyPr/>
        <a:lstStyle/>
        <a:p>
          <a:endParaRPr lang="en-US"/>
        </a:p>
      </dgm:t>
    </dgm:pt>
    <dgm:pt modelId="{DBE406E7-D668-4136-9287-28F07099474C}" type="pres">
      <dgm:prSet presAssocID="{FC344991-2839-484E-B3D7-76F83C2C4663}" presName="connTx" presStyleLbl="parChTrans1D2" presStyleIdx="4" presStyleCnt="5"/>
      <dgm:spPr/>
      <dgm:t>
        <a:bodyPr/>
        <a:lstStyle/>
        <a:p>
          <a:endParaRPr lang="en-US"/>
        </a:p>
      </dgm:t>
    </dgm:pt>
    <dgm:pt modelId="{C40B265C-B27A-4216-9987-EEBEA424A018}" type="pres">
      <dgm:prSet presAssocID="{8FF7D02F-B2A4-421E-BCD8-1C19DCABCB34}" presName="node" presStyleLbl="node1" presStyleIdx="4" presStyleCnt="5" custScaleX="145674" custScaleY="91828" custRadScaleRad="126381" custRadScaleInc="-1903">
        <dgm:presLayoutVars>
          <dgm:bulletEnabled val="1"/>
        </dgm:presLayoutVars>
      </dgm:prSet>
      <dgm:spPr/>
      <dgm:t>
        <a:bodyPr/>
        <a:lstStyle/>
        <a:p>
          <a:endParaRPr lang="en-US"/>
        </a:p>
      </dgm:t>
    </dgm:pt>
  </dgm:ptLst>
  <dgm:cxnLst>
    <dgm:cxn modelId="{E5C30FE7-6CBE-4552-A217-8381C4518A2C}" srcId="{B708489D-585D-440D-9E9F-6A7B3686FD4A}" destId="{7887CA12-1B70-4E79-8239-3C29C228CA3A}" srcOrd="0" destOrd="0" parTransId="{8AAF9134-ED2F-4E01-A5C1-3BDDE9188E71}" sibTransId="{D05DAE76-B733-4D54-A8E3-79EE28E89372}"/>
    <dgm:cxn modelId="{3EF53443-C8F1-46A9-8628-23743FE2E2F8}" srcId="{7887CA12-1B70-4E79-8239-3C29C228CA3A}" destId="{60CC3D3C-319C-4789-BAB0-A72C8CB644C6}" srcOrd="0" destOrd="0" parTransId="{2EAB4CA9-F56D-49B0-870F-721E88E1F880}" sibTransId="{F54273BB-C75D-4654-8469-B9915BB98BBB}"/>
    <dgm:cxn modelId="{DB5B45A1-4873-452D-B337-F270541A39D5}" srcId="{7887CA12-1B70-4E79-8239-3C29C228CA3A}" destId="{39DADDD3-9B67-49B0-ADDA-CFE14AC68B6C}" srcOrd="2" destOrd="0" parTransId="{D7899D2E-551B-4846-98B1-B1591A9EACBF}" sibTransId="{6FC6C363-8A0F-4C61-B90E-FA05F355586E}"/>
    <dgm:cxn modelId="{2F7D1181-808F-4F29-884A-20EA1185FE30}" type="presOf" srcId="{8FF7D02F-B2A4-421E-BCD8-1C19DCABCB34}" destId="{C40B265C-B27A-4216-9987-EEBEA424A018}" srcOrd="0" destOrd="0" presId="urn:microsoft.com/office/officeart/2005/8/layout/radial1"/>
    <dgm:cxn modelId="{2EFFF7D8-CB03-4058-B9DB-A39C4A525BA7}" type="presOf" srcId="{D7899D2E-551B-4846-98B1-B1591A9EACBF}" destId="{C67684A0-0381-43F5-8069-3F18CA19ABE0}" srcOrd="1" destOrd="0" presId="urn:microsoft.com/office/officeart/2005/8/layout/radial1"/>
    <dgm:cxn modelId="{7D2F1151-0897-4D3A-BE26-D48892E1C1F2}" type="presOf" srcId="{75BBD680-2E30-4A23-9824-C54273F48236}" destId="{303E1C3C-B238-4F33-B3BF-E3C022EED465}" srcOrd="0" destOrd="0" presId="urn:microsoft.com/office/officeart/2005/8/layout/radial1"/>
    <dgm:cxn modelId="{6D17C7A3-1BC5-40A4-8ACF-160DE24C71B4}" type="presOf" srcId="{2EAB4CA9-F56D-49B0-870F-721E88E1F880}" destId="{05DA9D10-388E-4190-8453-3306C7923131}" srcOrd="0" destOrd="0" presId="urn:microsoft.com/office/officeart/2005/8/layout/radial1"/>
    <dgm:cxn modelId="{19095FEA-4D6E-467F-88C0-C878DCD2B36F}" srcId="{7887CA12-1B70-4E79-8239-3C29C228CA3A}" destId="{75BBD680-2E30-4A23-9824-C54273F48236}" srcOrd="3" destOrd="0" parTransId="{FB51E3EA-791F-4B32-9EB5-AE40A2F835CF}" sibTransId="{BA454613-B25A-46C5-815D-75724255F012}"/>
    <dgm:cxn modelId="{622DE294-07A4-444F-9F6D-010B82AD6C6B}" type="presOf" srcId="{FC344991-2839-484E-B3D7-76F83C2C4663}" destId="{DBE406E7-D668-4136-9287-28F07099474C}" srcOrd="1" destOrd="0" presId="urn:microsoft.com/office/officeart/2005/8/layout/radial1"/>
    <dgm:cxn modelId="{780D3113-944D-466B-84E8-9EFC449A7F94}" type="presOf" srcId="{697E4D3E-793A-4424-9757-3D4D76643B92}" destId="{A5C15084-9F85-465F-B7ED-DF0E09645C9D}" srcOrd="0" destOrd="0" presId="urn:microsoft.com/office/officeart/2005/8/layout/radial1"/>
    <dgm:cxn modelId="{5FF3854A-C555-42C4-99CB-3318D2C22B4C}" srcId="{7887CA12-1B70-4E79-8239-3C29C228CA3A}" destId="{697E4D3E-793A-4424-9757-3D4D76643B92}" srcOrd="1" destOrd="0" parTransId="{CED3C85F-C28F-4218-8899-7104BF7FFD28}" sibTransId="{E2E7A1EC-DEDF-4748-8FD2-E71B5427CE0B}"/>
    <dgm:cxn modelId="{F16FC368-100A-4D6E-98EB-45862E69130A}" type="presOf" srcId="{39DADDD3-9B67-49B0-ADDA-CFE14AC68B6C}" destId="{604C910A-9196-4414-97E0-0E55F7489375}" srcOrd="0" destOrd="0" presId="urn:microsoft.com/office/officeart/2005/8/layout/radial1"/>
    <dgm:cxn modelId="{D9A5DEA0-7FD6-4DE8-B808-4B14C9138580}" type="presOf" srcId="{60CC3D3C-319C-4789-BAB0-A72C8CB644C6}" destId="{FB84F7A7-C167-432F-9EA2-BCE58AAEF4E9}" srcOrd="0" destOrd="0" presId="urn:microsoft.com/office/officeart/2005/8/layout/radial1"/>
    <dgm:cxn modelId="{DB87627D-8C24-4589-B8CE-E4278DCE872B}" type="presOf" srcId="{2EAB4CA9-F56D-49B0-870F-721E88E1F880}" destId="{E8D6D71E-B9B9-41F3-9BF6-6CD9117A1759}" srcOrd="1" destOrd="0" presId="urn:microsoft.com/office/officeart/2005/8/layout/radial1"/>
    <dgm:cxn modelId="{D084A147-DA7C-4401-A4CD-FBBD00F4D264}" type="presOf" srcId="{FC344991-2839-484E-B3D7-76F83C2C4663}" destId="{3AB7D555-49CE-400E-B34B-8C457A0F20BE}" srcOrd="0" destOrd="0" presId="urn:microsoft.com/office/officeart/2005/8/layout/radial1"/>
    <dgm:cxn modelId="{F6A1F072-E406-4167-8A27-EEF3A4420239}" srcId="{7887CA12-1B70-4E79-8239-3C29C228CA3A}" destId="{8FF7D02F-B2A4-421E-BCD8-1C19DCABCB34}" srcOrd="4" destOrd="0" parTransId="{FC344991-2839-484E-B3D7-76F83C2C4663}" sibTransId="{26AC4FF4-556A-4642-B96E-468786EEFB33}"/>
    <dgm:cxn modelId="{750FDADF-C6A6-43D3-B288-901C0F64500E}" type="presOf" srcId="{7887CA12-1B70-4E79-8239-3C29C228CA3A}" destId="{B6C05371-6835-486C-83F7-5E37214A1D0E}" srcOrd="0" destOrd="0" presId="urn:microsoft.com/office/officeart/2005/8/layout/radial1"/>
    <dgm:cxn modelId="{FCE6EC89-7768-4942-9781-5C01F3B31715}" type="presOf" srcId="{FB51E3EA-791F-4B32-9EB5-AE40A2F835CF}" destId="{5CC3F0C2-ADF3-484D-93E1-F3876B6B234A}" srcOrd="0" destOrd="0" presId="urn:microsoft.com/office/officeart/2005/8/layout/radial1"/>
    <dgm:cxn modelId="{684E7A2C-B66A-43DA-A229-1C9312DEA34E}" type="presOf" srcId="{B708489D-585D-440D-9E9F-6A7B3686FD4A}" destId="{7BE59B0D-0C01-445D-9CCB-3A6BB94C0F29}" srcOrd="0" destOrd="0" presId="urn:microsoft.com/office/officeart/2005/8/layout/radial1"/>
    <dgm:cxn modelId="{A7E15E34-D971-4315-A036-D5B532731A6D}" type="presOf" srcId="{CED3C85F-C28F-4218-8899-7104BF7FFD28}" destId="{40757310-CE93-47F7-A12C-8E05E7BE0575}" srcOrd="1" destOrd="0" presId="urn:microsoft.com/office/officeart/2005/8/layout/radial1"/>
    <dgm:cxn modelId="{0A14D856-B1E4-41E9-836D-15307490AD1C}" type="presOf" srcId="{CED3C85F-C28F-4218-8899-7104BF7FFD28}" destId="{C7094F16-B8B2-40D6-9A46-32CE4E6F4F1A}" srcOrd="0" destOrd="0" presId="urn:microsoft.com/office/officeart/2005/8/layout/radial1"/>
    <dgm:cxn modelId="{A463ABEE-B3F2-4FCD-B7BE-60BD27ECBCAB}" type="presOf" srcId="{D7899D2E-551B-4846-98B1-B1591A9EACBF}" destId="{25955C04-29AA-4654-AEED-AC7DCF20CEBC}" srcOrd="0" destOrd="0" presId="urn:microsoft.com/office/officeart/2005/8/layout/radial1"/>
    <dgm:cxn modelId="{F1AE83A9-15EE-467A-AA2D-FB61BF225D0F}" type="presOf" srcId="{FB51E3EA-791F-4B32-9EB5-AE40A2F835CF}" destId="{478E48DE-F9EA-4D53-ADD2-162D7D434E20}" srcOrd="1" destOrd="0" presId="urn:microsoft.com/office/officeart/2005/8/layout/radial1"/>
    <dgm:cxn modelId="{C95A6104-933A-483A-B2A2-F05131925F31}" type="presParOf" srcId="{7BE59B0D-0C01-445D-9CCB-3A6BB94C0F29}" destId="{B6C05371-6835-486C-83F7-5E37214A1D0E}" srcOrd="0" destOrd="0" presId="urn:microsoft.com/office/officeart/2005/8/layout/radial1"/>
    <dgm:cxn modelId="{D3D652AD-4F76-4AF2-846D-72A46D9319E2}" type="presParOf" srcId="{7BE59B0D-0C01-445D-9CCB-3A6BB94C0F29}" destId="{05DA9D10-388E-4190-8453-3306C7923131}" srcOrd="1" destOrd="0" presId="urn:microsoft.com/office/officeart/2005/8/layout/radial1"/>
    <dgm:cxn modelId="{294693A4-581E-4B22-A04A-52DB54085AF1}" type="presParOf" srcId="{05DA9D10-388E-4190-8453-3306C7923131}" destId="{E8D6D71E-B9B9-41F3-9BF6-6CD9117A1759}" srcOrd="0" destOrd="0" presId="urn:microsoft.com/office/officeart/2005/8/layout/radial1"/>
    <dgm:cxn modelId="{7AA34001-551D-4F9D-B664-C0D0214CEF01}" type="presParOf" srcId="{7BE59B0D-0C01-445D-9CCB-3A6BB94C0F29}" destId="{FB84F7A7-C167-432F-9EA2-BCE58AAEF4E9}" srcOrd="2" destOrd="0" presId="urn:microsoft.com/office/officeart/2005/8/layout/radial1"/>
    <dgm:cxn modelId="{91C32CB8-1EBD-41F0-926F-8318F8499C57}" type="presParOf" srcId="{7BE59B0D-0C01-445D-9CCB-3A6BB94C0F29}" destId="{C7094F16-B8B2-40D6-9A46-32CE4E6F4F1A}" srcOrd="3" destOrd="0" presId="urn:microsoft.com/office/officeart/2005/8/layout/radial1"/>
    <dgm:cxn modelId="{5F3B7FF1-DEFD-4C07-933A-2C960192D246}" type="presParOf" srcId="{C7094F16-B8B2-40D6-9A46-32CE4E6F4F1A}" destId="{40757310-CE93-47F7-A12C-8E05E7BE0575}" srcOrd="0" destOrd="0" presId="urn:microsoft.com/office/officeart/2005/8/layout/radial1"/>
    <dgm:cxn modelId="{93F05391-65D4-44C1-A08D-6E33A6A1BE6E}" type="presParOf" srcId="{7BE59B0D-0C01-445D-9CCB-3A6BB94C0F29}" destId="{A5C15084-9F85-465F-B7ED-DF0E09645C9D}" srcOrd="4" destOrd="0" presId="urn:microsoft.com/office/officeart/2005/8/layout/radial1"/>
    <dgm:cxn modelId="{6E316492-5613-4728-BA6C-55F4BBDF26AA}" type="presParOf" srcId="{7BE59B0D-0C01-445D-9CCB-3A6BB94C0F29}" destId="{25955C04-29AA-4654-AEED-AC7DCF20CEBC}" srcOrd="5" destOrd="0" presId="urn:microsoft.com/office/officeart/2005/8/layout/radial1"/>
    <dgm:cxn modelId="{A74271EA-3737-484D-85D8-088F1CEA9FD1}" type="presParOf" srcId="{25955C04-29AA-4654-AEED-AC7DCF20CEBC}" destId="{C67684A0-0381-43F5-8069-3F18CA19ABE0}" srcOrd="0" destOrd="0" presId="urn:microsoft.com/office/officeart/2005/8/layout/radial1"/>
    <dgm:cxn modelId="{808864D7-40EF-4C34-A90A-C8D99E065DF8}" type="presParOf" srcId="{7BE59B0D-0C01-445D-9CCB-3A6BB94C0F29}" destId="{604C910A-9196-4414-97E0-0E55F7489375}" srcOrd="6" destOrd="0" presId="urn:microsoft.com/office/officeart/2005/8/layout/radial1"/>
    <dgm:cxn modelId="{241DFC4A-9857-41B9-95A1-94C7E7CEC1D7}" type="presParOf" srcId="{7BE59B0D-0C01-445D-9CCB-3A6BB94C0F29}" destId="{5CC3F0C2-ADF3-484D-93E1-F3876B6B234A}" srcOrd="7" destOrd="0" presId="urn:microsoft.com/office/officeart/2005/8/layout/radial1"/>
    <dgm:cxn modelId="{CA5BB482-2B67-4C16-B06F-B2D47EE806D6}" type="presParOf" srcId="{5CC3F0C2-ADF3-484D-93E1-F3876B6B234A}" destId="{478E48DE-F9EA-4D53-ADD2-162D7D434E20}" srcOrd="0" destOrd="0" presId="urn:microsoft.com/office/officeart/2005/8/layout/radial1"/>
    <dgm:cxn modelId="{D3F5CC5D-7DBC-4DC8-BC54-A8B3AE43D3D8}" type="presParOf" srcId="{7BE59B0D-0C01-445D-9CCB-3A6BB94C0F29}" destId="{303E1C3C-B238-4F33-B3BF-E3C022EED465}" srcOrd="8" destOrd="0" presId="urn:microsoft.com/office/officeart/2005/8/layout/radial1"/>
    <dgm:cxn modelId="{DDEC2204-D5B9-4DBA-915B-8B17653F3D85}" type="presParOf" srcId="{7BE59B0D-0C01-445D-9CCB-3A6BB94C0F29}" destId="{3AB7D555-49CE-400E-B34B-8C457A0F20BE}" srcOrd="9" destOrd="0" presId="urn:microsoft.com/office/officeart/2005/8/layout/radial1"/>
    <dgm:cxn modelId="{7BAB3DBC-1613-4A34-8A7A-81865D3A5A70}" type="presParOf" srcId="{3AB7D555-49CE-400E-B34B-8C457A0F20BE}" destId="{DBE406E7-D668-4136-9287-28F07099474C}" srcOrd="0" destOrd="0" presId="urn:microsoft.com/office/officeart/2005/8/layout/radial1"/>
    <dgm:cxn modelId="{6478609F-0E76-405B-BB8A-3E53BF027DE0}" type="presParOf" srcId="{7BE59B0D-0C01-445D-9CCB-3A6BB94C0F29}" destId="{C40B265C-B27A-4216-9987-EEBEA424A018}" srcOrd="1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49D44-B8F8-47FE-AADE-D6CF393102D3}" type="datetimeFigureOut">
              <a:rPr lang="en-US" smtClean="0"/>
              <a:t>12/6/2017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A60AA5-B084-4428-BAFE-44DDDB807487}" type="slidenum">
              <a:rPr lang="en-US" smtClean="0"/>
              <a:t>‹#›</a:t>
            </a:fld>
            <a:endParaRPr lang="en-US"/>
          </a:p>
        </p:txBody>
      </p:sp>
    </p:spTree>
    <p:extLst>
      <p:ext uri="{BB962C8B-B14F-4D97-AF65-F5344CB8AC3E}">
        <p14:creationId xmlns:p14="http://schemas.microsoft.com/office/powerpoint/2010/main" val="345646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tremendous burden of infectious diseases and </a:t>
            </a:r>
            <a:r>
              <a:rPr lang="en-US" dirty="0" err="1" smtClean="0"/>
              <a:t>noncommunicable</a:t>
            </a:r>
            <a:endParaRPr lang="en-US" dirty="0" smtClean="0"/>
          </a:p>
          <a:p>
            <a:r>
              <a:rPr lang="en-US" dirty="0" smtClean="0"/>
              <a:t>diseases (NCDs) exists in Pakistan [1, 2]. In the absence of a national healthcare system, very limited surveillance is done with regards to various infectious and noninfectious diseases. Fungal infections are no exceptions and the true </a:t>
            </a:r>
            <a:r>
              <a:rPr lang="en-US" dirty="0" err="1" smtClean="0"/>
              <a:t>burdenof</a:t>
            </a:r>
            <a:r>
              <a:rPr lang="en-US" dirty="0" smtClean="0"/>
              <a:t> even a </a:t>
            </a:r>
            <a:r>
              <a:rPr lang="en-US" dirty="0" err="1" smtClean="0"/>
              <a:t>singlefungal</a:t>
            </a:r>
            <a:r>
              <a:rPr lang="en-US" dirty="0" smtClean="0"/>
              <a:t> infection is unknown.</a:t>
            </a:r>
          </a:p>
          <a:p>
            <a:r>
              <a:rPr lang="en-US" dirty="0" smtClean="0"/>
              <a:t>Fungal infections have been recently identified as ‘hidden killers’ as mortality due to top ten invasive fungal infections (IFIs) have been estimated to be equivalent to tuberculosis (TB) and now significantly exceed malaria [3].</a:t>
            </a:r>
          </a:p>
          <a:p>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4</a:t>
            </a:fld>
            <a:endParaRPr lang="en-US"/>
          </a:p>
        </p:txBody>
      </p:sp>
    </p:spTree>
    <p:extLst>
      <p:ext uri="{BB962C8B-B14F-4D97-AF65-F5344CB8AC3E}">
        <p14:creationId xmlns:p14="http://schemas.microsoft.com/office/powerpoint/2010/main" val="2901737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1">
                    <a:lumMod val="50000"/>
                  </a:schemeClr>
                </a:solidFill>
              </a:rPr>
              <a:t>ABPA, often misdiagnosed as TB [58]. In one series, around 76% of ABPA cases occurred in asthmatic patients, followed by 17% of cases in patients with cystic fibrosis or non-cystic fibrosis bronchiectasis [59].</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appropriate diagnostic tools are not available; </a:t>
            </a:r>
            <a:r>
              <a:rPr lang="en-US" dirty="0" err="1" smtClean="0"/>
              <a:t>therefore,accurate</a:t>
            </a:r>
            <a:r>
              <a:rPr lang="en-US" dirty="0" smtClean="0"/>
              <a:t> prevalence in the country is not known [60]. However, cystic fibrosis prevalence of 1 in 9000 population has been reported in South Asian Canadian immigrants, as well as World Health Organization (WHO) estimates suggesting a prevalence of 1 in 10,000–40,000 in the Asian population [25, 61]. Considering a prevalence of 1 in 10,000 population and as 9% of these will develop ABPA as suggested by a recent meta-analysis, we have estimated 1661 cases per year in Pakistan [26].</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1">
                  <a:lumMod val="50000"/>
                </a:schemeClr>
              </a:solidFill>
            </a:endParaRPr>
          </a:p>
          <a:p>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29</a:t>
            </a:fld>
            <a:endParaRPr lang="en-US"/>
          </a:p>
        </p:txBody>
      </p:sp>
    </p:spTree>
    <p:extLst>
      <p:ext uri="{BB962C8B-B14F-4D97-AF65-F5344CB8AC3E}">
        <p14:creationId xmlns:p14="http://schemas.microsoft.com/office/powerpoint/2010/main" val="4201874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Around 10,172 COPD patients develop IA annually in Pakistan (using the 3.9% rate in hospital </a:t>
            </a:r>
            <a:r>
              <a:rPr lang="en-US" sz="1200" dirty="0" err="1" smtClean="0"/>
              <a:t>ised</a:t>
            </a:r>
            <a:r>
              <a:rPr lang="en-US" sz="1200" dirty="0" smtClean="0"/>
              <a:t> patients from China, based on culture and imaging) [17]. Assuming that 2% of all cancers as reported in Karachi, Pakistan are myeloid </a:t>
            </a:r>
            <a:r>
              <a:rPr lang="en-US" sz="1200" dirty="0" err="1" smtClean="0"/>
              <a:t>leukaemia</a:t>
            </a:r>
            <a:r>
              <a:rPr lang="en-US" sz="1200" dirty="0" smtClean="0"/>
              <a:t> [19] and in these patients 10% will develop invasive pulmonary </a:t>
            </a:r>
            <a:r>
              <a:rPr lang="en-US" sz="1200" dirty="0" err="1" smtClean="0"/>
              <a:t>aspergillosis</a:t>
            </a:r>
            <a:r>
              <a:rPr lang="en-US" sz="1200" dirty="0" smtClean="0"/>
              <a:t> (IPA)[20],we estimated around296 cases in this population. This is probably an under estimate, as other patients with </a:t>
            </a:r>
            <a:r>
              <a:rPr lang="en-US" sz="1200" dirty="0" err="1" smtClean="0"/>
              <a:t>haematological</a:t>
            </a:r>
            <a:r>
              <a:rPr lang="en-US" sz="1200" dirty="0" smtClean="0"/>
              <a:t> malignancies are also at risk of IPA; therefore, an equal number of cases was estimated for all other </a:t>
            </a:r>
            <a:r>
              <a:rPr lang="en-US" sz="1200" dirty="0" err="1" smtClean="0"/>
              <a:t>haematological</a:t>
            </a:r>
            <a:r>
              <a:rPr lang="en-US" sz="1200" dirty="0" smtClean="0"/>
              <a:t> conditions. In addition, we also estimated 177 cases of IPA per year in lung cancer patients. Emerging populations at  risk of IPA are patients with pre-existing lung disease like COPD, critically ill patients in the ICU, especially those given </a:t>
            </a:r>
            <a:r>
              <a:rPr lang="en-US" sz="1200" dirty="0" err="1" smtClean="0"/>
              <a:t>cortico</a:t>
            </a:r>
            <a:r>
              <a:rPr lang="en-US" sz="1200" dirty="0" smtClean="0"/>
              <a:t> steroids, diabetes and advanced liver disease [64]. IA has been reported from Pakistan in patients with bone marrow, renal and liver transplant, and </a:t>
            </a:r>
            <a:r>
              <a:rPr lang="en-US" sz="1200" dirty="0" err="1" smtClean="0"/>
              <a:t>haematological</a:t>
            </a:r>
            <a:r>
              <a:rPr lang="en-US" sz="1200" dirty="0" smtClean="0"/>
              <a:t> malignancy [65–67]. A study conducted recently at our </a:t>
            </a:r>
            <a:r>
              <a:rPr lang="en-US" sz="1200" dirty="0" err="1" smtClean="0"/>
              <a:t>centre</a:t>
            </a:r>
            <a:r>
              <a:rPr lang="en-US" sz="1200" dirty="0" smtClean="0"/>
              <a:t> on 69 patients revealed diabetes and chronic renal failure as the most prominent risk factors for pulmonary </a:t>
            </a:r>
            <a:r>
              <a:rPr lang="en-US" sz="1200" dirty="0" err="1" smtClean="0"/>
              <a:t>aspergillosis</a:t>
            </a:r>
            <a:r>
              <a:rPr lang="en-US" sz="1200" dirty="0" smtClean="0"/>
              <a:t>. Prior or active TB was found in 50% of these patients. The overall mortality was 20%, with around 70% mortality in patients admitted to the ICU. Diabetes mellitus was identified as an independent risk factor for mortality [68].</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31</a:t>
            </a:fld>
            <a:endParaRPr lang="en-US"/>
          </a:p>
        </p:txBody>
      </p:sp>
    </p:spTree>
    <p:extLst>
      <p:ext uri="{BB962C8B-B14F-4D97-AF65-F5344CB8AC3E}">
        <p14:creationId xmlns:p14="http://schemas.microsoft.com/office/powerpoint/2010/main" val="2664497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E0113045-6CC8-4360-8300-29BC6863FC61}" type="slidenum">
              <a:rPr lang="en-US" smtClean="0"/>
              <a:pPr>
                <a:defRPr/>
              </a:pPr>
              <a:t>33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11442B3F-CAFC-4394-ADF4-6CE11FFDA21D}" type="slidenum">
              <a:rPr lang="en-US" smtClean="0"/>
              <a:pPr>
                <a:defRPr/>
              </a:pPr>
              <a:t>34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6429A2FE-A1E8-4E02-8E7D-D7C3D97E329A}" type="slidenum">
              <a:rPr lang="en-US" smtClean="0"/>
              <a:pPr>
                <a:defRPr/>
              </a:pPr>
              <a:t>35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7F6650E5-A3BA-4993-BF8E-00F32D424FD7}" type="slidenum">
              <a:rPr lang="en-US" smtClean="0"/>
              <a:pPr>
                <a:defRPr/>
              </a:pPr>
              <a:t>36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5A542E61-2C4D-40E4-AA3B-44DDF1ACB991}" type="slidenum">
              <a:rPr lang="en-US" smtClean="0"/>
              <a:pPr>
                <a:defRPr/>
              </a:pPr>
              <a:t>37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63D1ACCB-5C05-4A53-9C48-79E755676B86}" type="slidenum">
              <a:rPr lang="en-US" smtClean="0"/>
              <a:pPr>
                <a:defRPr/>
              </a:pPr>
              <a:t>38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D008052C-EBE6-4A99-BECF-55CA0FA2A7FF}" type="slidenum">
              <a:rPr lang="en-US" smtClean="0"/>
              <a:pPr>
                <a:defRPr/>
              </a:pPr>
              <a:t>39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itchFamily="2" charset="2"/>
              <a:buChar char="§"/>
            </a:pPr>
            <a:r>
              <a:rPr lang="en-US" smtClean="0">
                <a:solidFill>
                  <a:schemeClr val="tx2"/>
                </a:solidFill>
              </a:rPr>
              <a:t>Antimicrobial susceptibility testing without quality assurance</a:t>
            </a:r>
          </a:p>
          <a:p>
            <a:pPr>
              <a:buFont typeface="Wingdings" pitchFamily="2" charset="2"/>
              <a:buChar char="§"/>
            </a:pPr>
            <a:r>
              <a:rPr lang="en-US" smtClean="0">
                <a:solidFill>
                  <a:schemeClr val="tx2"/>
                </a:solidFill>
              </a:rPr>
              <a:t>Clinical microbiology has not been recognized as a priority by government and health departments </a:t>
            </a:r>
          </a:p>
          <a:p>
            <a:pPr>
              <a:buFont typeface="Wingdings" pitchFamily="2" charset="2"/>
              <a:buChar char="§"/>
            </a:pPr>
            <a:r>
              <a:rPr lang="en-US" smtClean="0">
                <a:solidFill>
                  <a:schemeClr val="tx2"/>
                </a:solidFill>
              </a:rPr>
              <a:t>The problem often has been compounded prohibitive costs associated with maintaining a laboratory</a:t>
            </a:r>
          </a:p>
          <a:p>
            <a:pPr>
              <a:buFont typeface="Wingdings" pitchFamily="2" charset="2"/>
              <a:buChar char="§"/>
            </a:pPr>
            <a:endParaRPr lang="en-US" smtClean="0">
              <a:solidFill>
                <a:schemeClr val="tx2"/>
              </a:solidFill>
            </a:endParaRPr>
          </a:p>
          <a:p>
            <a:endParaRPr lang="en-US" smtClean="0"/>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8C7FD187-9C3E-4B42-9B4C-247E11F9E450}" type="slidenum">
              <a:rPr lang="en-US" smtClean="0"/>
              <a:pPr/>
              <a:t>49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Fungal infections are not included, Hidden killer </a:t>
            </a:r>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5</a:t>
            </a:fld>
            <a:endParaRPr lang="en-US"/>
          </a:p>
        </p:txBody>
      </p:sp>
    </p:spTree>
    <p:extLst>
      <p:ext uri="{BB962C8B-B14F-4D97-AF65-F5344CB8AC3E}">
        <p14:creationId xmlns:p14="http://schemas.microsoft.com/office/powerpoint/2010/main" val="1856286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992FCC8-D53C-4A42-86D3-2846DB874C54}" type="slidenum">
              <a:rPr lang="en-US" smtClean="0"/>
              <a:pPr>
                <a:defRPr/>
              </a:pPr>
              <a:t>50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C22A2B18-3730-4FD4-8E63-3EE1D78667ED}" type="slidenum">
              <a:rPr lang="en-US" smtClean="0"/>
              <a:pPr/>
              <a:t>51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endParaRPr lang="en-US" dirty="0"/>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6F1585E9-5B7D-4AE9-A985-70A576089749}" type="slidenum">
              <a:rPr lang="en-US" smtClean="0"/>
              <a:pPr/>
              <a:t>52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tx2">
                    <a:lumMod val="75000"/>
                  </a:schemeClr>
                </a:solidFill>
              </a:rPr>
              <a:t>We must overcome the hurdles as advantages outweigh the problems   </a:t>
            </a:r>
          </a:p>
          <a:p>
            <a:endParaRPr lang="en-US" dirty="0" smtClean="0"/>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A658A24C-6441-4571-9951-A1DC886724FB}" type="slidenum">
              <a:rPr lang="en-GB" smtClean="0"/>
              <a:pPr/>
              <a:t>53</a:t>
            </a:fld>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Corruption at government level and at private level</a:t>
            </a: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0725D406-9F9B-49B4-A986-9A17E8170ECE}" type="slidenum">
              <a:rPr lang="en-US" smtClean="0"/>
              <a:pPr/>
              <a:t>54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710EF155-7A7D-48A7-A691-A80706DA317E}" type="slidenum">
              <a:rPr lang="en-US" smtClean="0"/>
              <a:pPr>
                <a:defRPr/>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 the last two decades, invasive fungal infections have assumed a much greater  importance, largely because of the increasing size of the population at risk. This population includes persons with human immunodeficiency virus （HIV） infection, recipients of solid organ or </a:t>
            </a:r>
            <a:r>
              <a:rPr lang="en-US" dirty="0" err="1" smtClean="0"/>
              <a:t>haematopoietic</a:t>
            </a:r>
            <a:r>
              <a:rPr lang="en-US" dirty="0" smtClean="0"/>
              <a:t> stem cell transplants （HSCT, patients with hematologic malignancies, burns, or indwelling medical devices, and low-</a:t>
            </a:r>
            <a:r>
              <a:rPr lang="en-US" dirty="0" err="1" smtClean="0"/>
              <a:t>birthweight</a:t>
            </a:r>
            <a:r>
              <a:rPr lang="en-US" dirty="0" smtClean="0"/>
              <a:t> infants. For all of its benefits, medical progress has led to an expanding population of susceptible hosts with impaired immunological defenses against infection. These individuals are at heightened risk for many invasive fungal infections, including </a:t>
            </a:r>
            <a:r>
              <a:rPr lang="en-US" dirty="0" err="1" smtClean="0"/>
              <a:t>aspergillosis</a:t>
            </a:r>
            <a:r>
              <a:rPr lang="en-US" dirty="0" smtClean="0"/>
              <a:t>, candidiasis, </a:t>
            </a:r>
            <a:r>
              <a:rPr lang="en-US" dirty="0" err="1" smtClean="0"/>
              <a:t>cryptococcosis</a:t>
            </a:r>
            <a:r>
              <a:rPr lang="en-US" dirty="0" smtClean="0"/>
              <a:t>, and </a:t>
            </a:r>
            <a:r>
              <a:rPr lang="en-US" dirty="0" err="1" smtClean="0"/>
              <a:t>zygomycosis</a:t>
            </a:r>
            <a:r>
              <a:rPr lang="en-US" dirty="0" smtClean="0"/>
              <a:t>.</a:t>
            </a:r>
          </a:p>
          <a:p>
            <a:endParaRPr lang="en-US" dirty="0" smtClean="0"/>
          </a:p>
          <a:p>
            <a:r>
              <a:rPr lang="en-US" dirty="0" smtClean="0"/>
              <a:t>Over the last two decades, invasive fungal infections have assumed a much greater  importance, largely because of the increasing size of the population at risk. This population includes persons with human immunodeficiency virus （HIV） infection, recipients of solid organ or </a:t>
            </a:r>
            <a:r>
              <a:rPr lang="en-US" dirty="0" err="1" smtClean="0"/>
              <a:t>haematopoietic</a:t>
            </a:r>
            <a:r>
              <a:rPr lang="en-US" dirty="0" smtClean="0"/>
              <a:t> stem cell transplants （HSCT, patients with hematologic malignancies, burns, or indwelling medical devices, and low-</a:t>
            </a:r>
            <a:r>
              <a:rPr lang="en-US" dirty="0" err="1" smtClean="0"/>
              <a:t>birthweight</a:t>
            </a:r>
            <a:r>
              <a:rPr lang="en-US" dirty="0" smtClean="0"/>
              <a:t> infants. For all of its benefits, medical progress has led to an expanding population of susceptible hosts with impaired immunological defenses against infection. These individuals are at heightened risk for many invasive fungal infections, including </a:t>
            </a:r>
            <a:r>
              <a:rPr lang="en-US" dirty="0" err="1" smtClean="0"/>
              <a:t>aspergillosis</a:t>
            </a:r>
            <a:r>
              <a:rPr lang="en-US" dirty="0" smtClean="0"/>
              <a:t>, candidiasis, </a:t>
            </a:r>
            <a:r>
              <a:rPr lang="en-US" dirty="0" err="1" smtClean="0"/>
              <a:t>cryptococcosis</a:t>
            </a:r>
            <a:r>
              <a:rPr lang="en-US" dirty="0" smtClean="0"/>
              <a:t>, and </a:t>
            </a:r>
            <a:r>
              <a:rPr lang="en-US" dirty="0" err="1" smtClean="0"/>
              <a:t>zygomycosis</a:t>
            </a:r>
            <a:r>
              <a:rPr lang="en-US"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Over the last two decades, invasive fungal infections have assumed a much greater  importance, largely because of the increasing size of the population at risk. This population includes persons with human immunodeficiency virus （HIV） infection, recipients of solid organ or </a:t>
            </a:r>
            <a:r>
              <a:rPr lang="en-US" dirty="0" err="1" smtClean="0"/>
              <a:t>haematopoietic</a:t>
            </a:r>
            <a:r>
              <a:rPr lang="en-US" dirty="0" smtClean="0"/>
              <a:t> stem cell transplants （HSCT, patients with hematologic malignancies, burns, or indwelling medical devices, and low-</a:t>
            </a:r>
            <a:r>
              <a:rPr lang="en-US" dirty="0" err="1" smtClean="0"/>
              <a:t>birthweight</a:t>
            </a:r>
            <a:r>
              <a:rPr lang="en-US" dirty="0" smtClean="0"/>
              <a:t> infants. For all of its benefits, medical progress has led to an expanding population of susceptible hosts with impaired immunological defenses against infection. These individuals are at heightened risk for many invasive fungal infections, including </a:t>
            </a:r>
            <a:r>
              <a:rPr lang="en-US" dirty="0" err="1" smtClean="0"/>
              <a:t>aspergillosis</a:t>
            </a:r>
            <a:r>
              <a:rPr lang="en-US" dirty="0" smtClean="0"/>
              <a:t>, candidiasis, </a:t>
            </a:r>
            <a:r>
              <a:rPr lang="en-US" dirty="0" err="1" smtClean="0"/>
              <a:t>cryptococcosis</a:t>
            </a:r>
            <a:r>
              <a:rPr lang="en-US" dirty="0" smtClean="0"/>
              <a:t>, and </a:t>
            </a:r>
            <a:r>
              <a:rPr lang="en-US" dirty="0" err="1" smtClean="0"/>
              <a:t>zygomycosis</a:t>
            </a:r>
            <a:endParaRPr lang="en-US" dirty="0" smtClean="0"/>
          </a:p>
          <a:p>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9</a:t>
            </a:fld>
            <a:endParaRPr lang="en-US"/>
          </a:p>
        </p:txBody>
      </p:sp>
    </p:spTree>
    <p:extLst>
      <p:ext uri="{BB962C8B-B14F-4D97-AF65-F5344CB8AC3E}">
        <p14:creationId xmlns:p14="http://schemas.microsoft.com/office/powerpoint/2010/main" val="63989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15</a:t>
            </a:fld>
            <a:endParaRPr lang="en-US"/>
          </a:p>
        </p:txBody>
      </p:sp>
    </p:spTree>
    <p:extLst>
      <p:ext uri="{BB962C8B-B14F-4D97-AF65-F5344CB8AC3E}">
        <p14:creationId xmlns:p14="http://schemas.microsoft.com/office/powerpoint/2010/main" val="1916235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extLst/>
        </p:spPr>
        <p:txBody>
          <a:bodyPr/>
          <a:lstStyle>
            <a:lvl1pPr eaLnBrk="0" hangingPunct="0">
              <a:defRPr sz="3600" b="1">
                <a:solidFill>
                  <a:srgbClr val="FFFF00"/>
                </a:solidFill>
                <a:latin typeface="Arial Narrow" pitchFamily="34" charset="0"/>
              </a:defRPr>
            </a:lvl1pPr>
            <a:lvl2pPr marL="742781" indent="-285686" eaLnBrk="0" hangingPunct="0">
              <a:defRPr sz="3600" b="1">
                <a:solidFill>
                  <a:srgbClr val="FFFF00"/>
                </a:solidFill>
                <a:latin typeface="Arial Narrow" pitchFamily="34" charset="0"/>
              </a:defRPr>
            </a:lvl2pPr>
            <a:lvl3pPr marL="1142739" indent="-228548" eaLnBrk="0" hangingPunct="0">
              <a:defRPr sz="3600" b="1">
                <a:solidFill>
                  <a:srgbClr val="FFFF00"/>
                </a:solidFill>
                <a:latin typeface="Arial Narrow" pitchFamily="34" charset="0"/>
              </a:defRPr>
            </a:lvl3pPr>
            <a:lvl4pPr marL="1599835" indent="-228548" eaLnBrk="0" hangingPunct="0">
              <a:defRPr sz="3600" b="1">
                <a:solidFill>
                  <a:srgbClr val="FFFF00"/>
                </a:solidFill>
                <a:latin typeface="Arial Narrow" pitchFamily="34" charset="0"/>
              </a:defRPr>
            </a:lvl4pPr>
            <a:lvl5pPr marL="2056931" indent="-228548" eaLnBrk="0" hangingPunct="0">
              <a:defRPr sz="3600" b="1">
                <a:solidFill>
                  <a:srgbClr val="FFFF00"/>
                </a:solidFill>
                <a:latin typeface="Arial Narrow" pitchFamily="34" charset="0"/>
              </a:defRPr>
            </a:lvl5pPr>
            <a:lvl6pPr marL="2514028" indent="-228548" algn="ctr" eaLnBrk="0" fontAlgn="base" hangingPunct="0">
              <a:lnSpc>
                <a:spcPct val="70000"/>
              </a:lnSpc>
              <a:spcBef>
                <a:spcPct val="0"/>
              </a:spcBef>
              <a:spcAft>
                <a:spcPct val="0"/>
              </a:spcAft>
              <a:defRPr sz="3600" b="1">
                <a:solidFill>
                  <a:srgbClr val="FFFF00"/>
                </a:solidFill>
                <a:latin typeface="Arial Narrow" pitchFamily="34" charset="0"/>
              </a:defRPr>
            </a:lvl6pPr>
            <a:lvl7pPr marL="2971124" indent="-228548" algn="ctr" eaLnBrk="0" fontAlgn="base" hangingPunct="0">
              <a:lnSpc>
                <a:spcPct val="70000"/>
              </a:lnSpc>
              <a:spcBef>
                <a:spcPct val="0"/>
              </a:spcBef>
              <a:spcAft>
                <a:spcPct val="0"/>
              </a:spcAft>
              <a:defRPr sz="3600" b="1">
                <a:solidFill>
                  <a:srgbClr val="FFFF00"/>
                </a:solidFill>
                <a:latin typeface="Arial Narrow" pitchFamily="34" charset="0"/>
              </a:defRPr>
            </a:lvl7pPr>
            <a:lvl8pPr marL="3428218" indent="-228548" algn="ctr" eaLnBrk="0" fontAlgn="base" hangingPunct="0">
              <a:lnSpc>
                <a:spcPct val="70000"/>
              </a:lnSpc>
              <a:spcBef>
                <a:spcPct val="0"/>
              </a:spcBef>
              <a:spcAft>
                <a:spcPct val="0"/>
              </a:spcAft>
              <a:defRPr sz="3600" b="1">
                <a:solidFill>
                  <a:srgbClr val="FFFF00"/>
                </a:solidFill>
                <a:latin typeface="Arial Narrow" pitchFamily="34" charset="0"/>
              </a:defRPr>
            </a:lvl8pPr>
            <a:lvl9pPr marL="3885314" indent="-228548" algn="ctr" eaLnBrk="0" fontAlgn="base" hangingPunct="0">
              <a:lnSpc>
                <a:spcPct val="70000"/>
              </a:lnSpc>
              <a:spcBef>
                <a:spcPct val="0"/>
              </a:spcBef>
              <a:spcAft>
                <a:spcPct val="0"/>
              </a:spcAft>
              <a:defRPr sz="3600" b="1">
                <a:solidFill>
                  <a:srgbClr val="FFFF00"/>
                </a:solidFill>
                <a:latin typeface="Arial Narrow" pitchFamily="34" charset="0"/>
              </a:defRPr>
            </a:lvl9pPr>
          </a:lstStyle>
          <a:p>
            <a:pPr>
              <a:defRPr/>
            </a:pPr>
            <a:fld id="{D517A0F3-5D1A-40AA-A37A-A2BF11483518}" type="slidenum">
              <a:rPr lang="en-US" sz="1200" b="0">
                <a:solidFill>
                  <a:schemeClr val="tx1"/>
                </a:solidFill>
                <a:latin typeface="Times New Roman" pitchFamily="18" charset="0"/>
              </a:rPr>
              <a:pPr>
                <a:defRPr/>
              </a:pPr>
              <a:t>16</a:t>
            </a:fld>
            <a:endParaRPr lang="en-US" sz="1200" b="0">
              <a:solidFill>
                <a:schemeClr val="tx1"/>
              </a:solidFill>
              <a:latin typeface="Times New Roman" pitchFamily="18" charset="0"/>
            </a:endParaRPr>
          </a:p>
        </p:txBody>
      </p:sp>
      <p:sp>
        <p:nvSpPr>
          <p:cNvPr id="52227" name="Rectangle 7"/>
          <p:cNvSpPr txBox="1">
            <a:spLocks noGrp="1" noChangeArrowheads="1"/>
          </p:cNvSpPr>
          <p:nvPr/>
        </p:nvSpPr>
        <p:spPr bwMode="auto">
          <a:xfrm>
            <a:off x="3884439" y="8684926"/>
            <a:ext cx="2972007"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9" tIns="45704" rIns="91409" bIns="45704"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fld id="{176319E9-CB91-48B6-9F47-3548A394478F}" type="slidenum">
              <a:rPr lang="en-US" sz="1200" b="1">
                <a:solidFill>
                  <a:srgbClr val="FFFF00"/>
                </a:solidFill>
                <a:latin typeface="Arial Narrow" pitchFamily="34" charset="0"/>
              </a:rPr>
              <a:pPr algn="r" eaLnBrk="1" hangingPunct="1"/>
              <a:t>16</a:t>
            </a:fld>
            <a:endParaRPr lang="en-US" sz="1200" b="1">
              <a:solidFill>
                <a:srgbClr val="FFFF00"/>
              </a:solidFill>
              <a:latin typeface="Arial Narrow" pitchFamily="34" charset="0"/>
            </a:endParaRPr>
          </a:p>
        </p:txBody>
      </p:sp>
      <p:sp>
        <p:nvSpPr>
          <p:cNvPr id="52228" name="Rectangle 2"/>
          <p:cNvSpPr>
            <a:spLocks noGrp="1" noRot="1" noChangeAspect="1" noChangeArrowheads="1" noTextEdit="1"/>
          </p:cNvSpPr>
          <p:nvPr>
            <p:ph type="sldImg"/>
          </p:nvPr>
        </p:nvSpPr>
        <p:spPr bwMode="auto">
          <a:xfrm>
            <a:off x="347663" y="679450"/>
            <a:ext cx="6164262" cy="34686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7" name="Rectangle 3"/>
          <p:cNvSpPr>
            <a:spLocks noGrp="1" noChangeArrowheads="1"/>
          </p:cNvSpPr>
          <p:nvPr>
            <p:ph type="body" idx="1"/>
          </p:nvPr>
        </p:nvSpPr>
        <p:spPr bwMode="auto">
          <a:xfrm>
            <a:off x="923313" y="4376816"/>
            <a:ext cx="5039355" cy="4245651"/>
          </a:xfrm>
          <a:extLst/>
        </p:spPr>
        <p:txBody>
          <a:bodyPr wrap="square" numCol="1" anchor="t" anchorCtr="0" compatLnSpc="1">
            <a:prstTxWarp prst="textNoShape">
              <a:avLst/>
            </a:prstTxWarp>
          </a:bodyPr>
          <a:lstStyle/>
          <a:p>
            <a:pPr>
              <a:buFont typeface="Wingdings" pitchFamily="2" charset="2"/>
              <a:buChar char="§"/>
              <a:defRPr/>
            </a:pPr>
            <a:r>
              <a:rPr lang="en-US" dirty="0" smtClean="0">
                <a:solidFill>
                  <a:schemeClr val="tx2"/>
                </a:solidFill>
              </a:rPr>
              <a:t>Part of normal flora of mucosa</a:t>
            </a:r>
          </a:p>
          <a:p>
            <a:pPr>
              <a:buFont typeface="Wingdings" pitchFamily="2" charset="2"/>
              <a:buChar char="§"/>
              <a:defRPr/>
            </a:pPr>
            <a:r>
              <a:rPr lang="en-US" dirty="0" smtClean="0">
                <a:solidFill>
                  <a:schemeClr val="tx2"/>
                </a:solidFill>
              </a:rPr>
              <a:t>Mostly opportunistic organisms</a:t>
            </a:r>
          </a:p>
          <a:p>
            <a:pPr marL="111109" indent="-111109">
              <a:buFontTx/>
              <a:buChar char="•"/>
              <a:defRPr/>
            </a:pPr>
            <a:r>
              <a:rPr lang="en-US" dirty="0" smtClean="0"/>
              <a:t>The SCOPE study looked at the incidence of various BSIs, specifically in ICUs</a:t>
            </a:r>
          </a:p>
          <a:p>
            <a:pPr marL="111109" indent="-111109">
              <a:buFontTx/>
              <a:buChar char="•"/>
              <a:defRPr/>
            </a:pPr>
            <a:r>
              <a:rPr lang="en-US" altLang="ja-JP" dirty="0" err="1" smtClean="0"/>
              <a:t>Candidemia</a:t>
            </a:r>
            <a:r>
              <a:rPr lang="en-US" altLang="ja-JP" dirty="0" smtClean="0"/>
              <a:t> was the third most common BSI in the ICU setting </a:t>
            </a:r>
          </a:p>
          <a:p>
            <a:pPr marL="336502" lvl="1" indent="-111109">
              <a:buFont typeface="Arial" charset="0"/>
              <a:buChar char="–"/>
              <a:defRPr/>
            </a:pPr>
            <a:r>
              <a:rPr lang="en-US" dirty="0" err="1" smtClean="0"/>
              <a:t>CoNS</a:t>
            </a:r>
            <a:r>
              <a:rPr lang="en-US" dirty="0" smtClean="0"/>
              <a:t> were most common, followed by </a:t>
            </a:r>
            <a:r>
              <a:rPr lang="en-US" i="1" dirty="0" smtClean="0"/>
              <a:t>Staphylococcus aureus</a:t>
            </a:r>
            <a:r>
              <a:rPr lang="en-US" dirty="0" smtClean="0"/>
              <a:t>, </a:t>
            </a:r>
            <a:r>
              <a:rPr lang="en-US" i="1" dirty="0" smtClean="0"/>
              <a:t>Candida </a:t>
            </a:r>
            <a:r>
              <a:rPr lang="en-US" dirty="0" smtClean="0"/>
              <a:t>species, enterococci, and </a:t>
            </a:r>
            <a:r>
              <a:rPr lang="en-US" i="1" dirty="0" smtClean="0"/>
              <a:t>Pseudomonas aeruginosa</a:t>
            </a:r>
            <a:endParaRPr lang="en-US" altLang="ja-JP" i="1" dirty="0" smtClean="0"/>
          </a:p>
          <a:p>
            <a:pPr marL="336502" lvl="1" indent="-111109">
              <a:buFont typeface="Arial" charset="0"/>
              <a:buChar char="–"/>
              <a:defRPr/>
            </a:pPr>
            <a:r>
              <a:rPr lang="en-US" altLang="ja-JP" dirty="0" smtClean="0"/>
              <a:t>This is particularly important because </a:t>
            </a:r>
            <a:r>
              <a:rPr lang="en-US" altLang="ja-JP" i="1" dirty="0" smtClean="0"/>
              <a:t>Candida</a:t>
            </a:r>
            <a:r>
              <a:rPr lang="en-US" altLang="ja-JP" dirty="0" smtClean="0"/>
              <a:t> has a higher incidence in ICU compared with non-ICU settings </a:t>
            </a:r>
          </a:p>
          <a:p>
            <a:pPr marL="111109" indent="-111109">
              <a:buFontTx/>
              <a:buChar char="•"/>
              <a:defRPr/>
            </a:pPr>
            <a:r>
              <a:rPr lang="en-US" altLang="ja-JP" dirty="0" err="1" smtClean="0"/>
              <a:t>Candidemia</a:t>
            </a:r>
            <a:r>
              <a:rPr lang="en-US" altLang="ja-JP" dirty="0" smtClean="0"/>
              <a:t> has 1 of the highest crude mortality rates (47%) in this study and 1 of the highest associated mortality rates in the ICU setting </a:t>
            </a:r>
          </a:p>
          <a:p>
            <a:pPr marL="111109" indent="-111109">
              <a:buFontTx/>
              <a:buChar char="•"/>
              <a:defRPr/>
            </a:pPr>
            <a:r>
              <a:rPr lang="en-US" altLang="ja-JP" dirty="0" smtClean="0"/>
              <a:t>Gram-positive infections are now the most common cause of BSIs in patients with central lines, followed by fungal infections</a:t>
            </a:r>
          </a:p>
          <a:p>
            <a:pPr marL="111109" indent="-111109">
              <a:buFontTx/>
              <a:buChar char="•"/>
              <a:defRPr/>
            </a:pPr>
            <a:r>
              <a:rPr lang="en-US" i="1" dirty="0" smtClean="0"/>
              <a:t>Candida</a:t>
            </a:r>
            <a:r>
              <a:rPr lang="en-US" dirty="0" smtClean="0"/>
              <a:t> is the second most common infection in patients with central catheter lines </a:t>
            </a:r>
            <a:r>
              <a:rPr lang="en-US" altLang="ja-JP" dirty="0" smtClean="0"/>
              <a:t>in the ICU</a:t>
            </a:r>
          </a:p>
          <a:p>
            <a:pPr marL="111109" indent="-111109">
              <a:buFontTx/>
              <a:buChar char="•"/>
              <a:defRPr/>
            </a:pPr>
            <a:r>
              <a:rPr lang="en-US" altLang="ja-JP" dirty="0" smtClean="0"/>
              <a:t>As recently as several years ago, catheter-related infections were caused predominantly by gram-negative bacteria, followed by infections with other organisms, thus underscoring the changing epidemiology in ICU patients</a:t>
            </a:r>
            <a:endParaRPr lang="en-US" dirty="0" smtClean="0"/>
          </a:p>
        </p:txBody>
      </p:sp>
      <p:sp>
        <p:nvSpPr>
          <p:cNvPr id="52230" name="Rectangle 4"/>
          <p:cNvSpPr>
            <a:spLocks noChangeArrowheads="1"/>
          </p:cNvSpPr>
          <p:nvPr/>
        </p:nvSpPr>
        <p:spPr bwMode="auto">
          <a:xfrm>
            <a:off x="1046110" y="8280505"/>
            <a:ext cx="5134173" cy="554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67" tIns="45233" rIns="90467" bIns="45233">
            <a:spAutoFit/>
          </a:bodyPr>
          <a:lstStyle/>
          <a:p>
            <a:pPr eaLnBrk="0" hangingPunct="0"/>
            <a:r>
              <a:rPr lang="en-US" sz="1000"/>
              <a:t>BSI = bloodstream infection, CoNS = coagulase negative</a:t>
            </a:r>
            <a:r>
              <a:rPr lang="en-US" sz="1000" i="1"/>
              <a:t> Staphylococci</a:t>
            </a:r>
            <a:r>
              <a:rPr lang="en-US" sz="1000"/>
              <a:t>, SCOPE = Surveillance and Control of Pathogens of Epidemiological Importance.</a:t>
            </a:r>
          </a:p>
          <a:p>
            <a:pPr eaLnBrk="0" hangingPunct="0"/>
            <a:r>
              <a:rPr lang="en-US" sz="1000"/>
              <a:t>Wisplinghoff et al. </a:t>
            </a:r>
            <a:r>
              <a:rPr lang="en-US" sz="1000" i="1"/>
              <a:t>Clin Infect Dis</a:t>
            </a:r>
            <a:r>
              <a:rPr lang="en-US" sz="1000"/>
              <a:t>. 2004;39:309-317.</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A60AA5-B084-4428-BAFE-44DDDB807487}" type="slidenum">
              <a:rPr lang="en-US" smtClean="0"/>
              <a:t>18</a:t>
            </a:fld>
            <a:endParaRPr lang="en-US"/>
          </a:p>
        </p:txBody>
      </p:sp>
    </p:spTree>
    <p:extLst>
      <p:ext uri="{BB962C8B-B14F-4D97-AF65-F5344CB8AC3E}">
        <p14:creationId xmlns:p14="http://schemas.microsoft.com/office/powerpoint/2010/main" val="2450950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03A9A75-7D10-433C-8444-B358564C8D3D}" type="slidenum">
              <a:rPr lang="en-US" smtClean="0"/>
              <a:pPr>
                <a:defRPr/>
              </a:pPr>
              <a:t>19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F5B8AFB-F45E-43EE-B48B-334CC0CF3B2D}" type="slidenum">
              <a:rPr lang="en-US" smtClean="0"/>
              <a:pPr/>
              <a:t>22</a:t>
            </a:fld>
            <a:endParaRPr lang="en-US" smtClean="0"/>
          </a:p>
        </p:txBody>
      </p:sp>
    </p:spTree>
    <p:extLst>
      <p:ext uri="{BB962C8B-B14F-4D97-AF65-F5344CB8AC3E}">
        <p14:creationId xmlns:p14="http://schemas.microsoft.com/office/powerpoint/2010/main" val="2528745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685056-FB95-4840-92BA-33064298E088}"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3718204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685056-FB95-4840-92BA-33064298E088}"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1670812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685056-FB95-4840-92BA-33064298E088}"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4100850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609600" y="5791200"/>
            <a:ext cx="109728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24023110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534585" y="214314"/>
            <a:ext cx="10390716" cy="1462087"/>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76917" y="2017713"/>
            <a:ext cx="5080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860117" y="2017713"/>
            <a:ext cx="5080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76917" y="4151313"/>
            <a:ext cx="5080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860117" y="4151313"/>
            <a:ext cx="5080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549400" y="6243638"/>
            <a:ext cx="2540000"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a:xfrm>
            <a:off x="4876800" y="6243638"/>
            <a:ext cx="3860800" cy="457200"/>
          </a:xfrm>
          <a:prstGeom prst="rect">
            <a:avLst/>
          </a:prstGeom>
        </p:spPr>
        <p:txBody>
          <a:bodyPr/>
          <a:lstStyle>
            <a:lvl1pPr>
              <a:defRPr/>
            </a:lvl1pPr>
          </a:lstStyle>
          <a:p>
            <a:endParaRPr lang="en-US"/>
          </a:p>
        </p:txBody>
      </p:sp>
      <p:sp>
        <p:nvSpPr>
          <p:cNvPr id="9" name="Slide Number Placeholder 8"/>
          <p:cNvSpPr>
            <a:spLocks noGrp="1"/>
          </p:cNvSpPr>
          <p:nvPr>
            <p:ph type="sldNum" sz="quarter" idx="12"/>
          </p:nvPr>
        </p:nvSpPr>
        <p:spPr>
          <a:xfrm>
            <a:off x="9389533" y="6243638"/>
            <a:ext cx="2540000" cy="457200"/>
          </a:xfrm>
          <a:prstGeom prst="rect">
            <a:avLst/>
          </a:prstGeom>
        </p:spPr>
        <p:txBody>
          <a:bodyPr/>
          <a:lstStyle>
            <a:lvl1pPr>
              <a:defRPr/>
            </a:lvl1pPr>
          </a:lstStyle>
          <a:p>
            <a:fld id="{06D3F563-7BCB-4F51-B882-A5FC1E23977A}" type="slidenum">
              <a:rPr lang="en-US"/>
              <a:pPr/>
              <a:t>‹#›</a:t>
            </a:fld>
            <a:endParaRPr lang="en-US"/>
          </a:p>
        </p:txBody>
      </p:sp>
    </p:spTree>
    <p:extLst>
      <p:ext uri="{BB962C8B-B14F-4D97-AF65-F5344CB8AC3E}">
        <p14:creationId xmlns:p14="http://schemas.microsoft.com/office/powerpoint/2010/main" val="286725363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685056-FB95-4840-92BA-33064298E088}"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2285137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685056-FB95-4840-92BA-33064298E088}"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3047174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685056-FB95-4840-92BA-33064298E088}"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3913377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685056-FB95-4840-92BA-33064298E088}" type="datetimeFigureOut">
              <a:rPr lang="en-US" smtClean="0"/>
              <a:t>12/6/2017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1841092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685056-FB95-4840-92BA-33064298E088}" type="datetimeFigureOut">
              <a:rPr lang="en-US" smtClean="0"/>
              <a:t>12/6/2017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204878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685056-FB95-4840-92BA-33064298E088}" type="datetimeFigureOut">
              <a:rPr lang="en-US" smtClean="0"/>
              <a:t>12/6/2017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4192095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685056-FB95-4840-92BA-33064298E088}"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2709226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685056-FB95-4840-92BA-33064298E088}"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9851C-81D0-4221-BE8B-C5B6F00A4A48}" type="slidenum">
              <a:rPr lang="en-US" smtClean="0"/>
              <a:t>‹#›</a:t>
            </a:fld>
            <a:endParaRPr lang="en-US"/>
          </a:p>
        </p:txBody>
      </p:sp>
    </p:spTree>
    <p:extLst>
      <p:ext uri="{BB962C8B-B14F-4D97-AF65-F5344CB8AC3E}">
        <p14:creationId xmlns:p14="http://schemas.microsoft.com/office/powerpoint/2010/main" val="3383039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85056-FB95-4840-92BA-33064298E088}" type="datetimeFigureOut">
              <a:rPr lang="en-US" smtClean="0"/>
              <a:t>12/6/2017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C9851C-81D0-4221-BE8B-C5B6F00A4A48}" type="slidenum">
              <a:rPr lang="en-US" smtClean="0"/>
              <a:t>‹#›</a:t>
            </a:fld>
            <a:endParaRPr lang="en-US"/>
          </a:p>
        </p:txBody>
      </p:sp>
    </p:spTree>
    <p:extLst>
      <p:ext uri="{BB962C8B-B14F-4D97-AF65-F5344CB8AC3E}">
        <p14:creationId xmlns:p14="http://schemas.microsoft.com/office/powerpoint/2010/main" val="2868572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2.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cbi.nlm.nih.gov/pmc/articles/PMC5436850/"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3.emf"/><Relationship Id="rId4"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4.png"/><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5.png"/><Relationship Id="rId4" Type="http://schemas.openxmlformats.org/officeDocument/2006/relationships/oleObject" Target="../embeddings/oleObject4.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upload.wikimedia.org/wikipedia/commons/8/83/Tinea_versicolor1.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b="1" dirty="0">
                <a:solidFill>
                  <a:schemeClr val="tx2"/>
                </a:solidFill>
                <a:latin typeface="+mn-lt"/>
              </a:rPr>
              <a:t>Fungal </a:t>
            </a:r>
            <a:r>
              <a:rPr lang="en-US" sz="4400" b="1" dirty="0" smtClean="0">
                <a:solidFill>
                  <a:schemeClr val="tx2"/>
                </a:solidFill>
                <a:latin typeface="+mn-lt"/>
              </a:rPr>
              <a:t>Infections </a:t>
            </a:r>
            <a:r>
              <a:rPr lang="en-US" sz="4400" b="1" dirty="0">
                <a:solidFill>
                  <a:schemeClr val="tx2"/>
                </a:solidFill>
                <a:latin typeface="+mn-lt"/>
              </a:rPr>
              <a:t>in Pakistan; </a:t>
            </a:r>
            <a:r>
              <a:rPr lang="en-US" sz="4400" b="1" dirty="0" smtClean="0">
                <a:solidFill>
                  <a:schemeClr val="tx2"/>
                </a:solidFill>
                <a:latin typeface="+mn-lt"/>
              </a:rPr>
              <a:t>Local </a:t>
            </a:r>
            <a:r>
              <a:rPr lang="en-US" sz="4400" b="1" dirty="0">
                <a:solidFill>
                  <a:schemeClr val="tx2"/>
                </a:solidFill>
                <a:latin typeface="+mn-lt"/>
              </a:rPr>
              <a:t>C</a:t>
            </a:r>
            <a:r>
              <a:rPr lang="en-US" sz="4400" b="1" dirty="0" smtClean="0">
                <a:solidFill>
                  <a:schemeClr val="tx2"/>
                </a:solidFill>
                <a:latin typeface="+mn-lt"/>
              </a:rPr>
              <a:t>hallenges</a:t>
            </a:r>
            <a:endParaRPr lang="en-US" sz="4400" b="1" dirty="0">
              <a:solidFill>
                <a:schemeClr val="tx2"/>
              </a:solidFill>
              <a:latin typeface="+mn-lt"/>
            </a:endParaRPr>
          </a:p>
        </p:txBody>
      </p:sp>
      <p:sp>
        <p:nvSpPr>
          <p:cNvPr id="3" name="Subtitle 2"/>
          <p:cNvSpPr>
            <a:spLocks noGrp="1"/>
          </p:cNvSpPr>
          <p:nvPr>
            <p:ph type="subTitle" idx="1"/>
          </p:nvPr>
        </p:nvSpPr>
        <p:spPr>
          <a:xfrm>
            <a:off x="1200150" y="3754438"/>
            <a:ext cx="9144000" cy="1655762"/>
          </a:xfrm>
        </p:spPr>
        <p:txBody>
          <a:bodyPr>
            <a:noAutofit/>
          </a:bodyPr>
          <a:lstStyle/>
          <a:p>
            <a:r>
              <a:rPr lang="en-US" sz="2800" b="1" dirty="0">
                <a:solidFill>
                  <a:schemeClr val="tx2">
                    <a:lumMod val="75000"/>
                  </a:schemeClr>
                </a:solidFill>
              </a:rPr>
              <a:t>Dr. Afia Zafar </a:t>
            </a:r>
          </a:p>
          <a:p>
            <a:r>
              <a:rPr lang="en-US" dirty="0">
                <a:solidFill>
                  <a:schemeClr val="tx2">
                    <a:lumMod val="75000"/>
                  </a:schemeClr>
                </a:solidFill>
              </a:rPr>
              <a:t>MBBS, DCP, FRCPath</a:t>
            </a:r>
          </a:p>
          <a:p>
            <a:r>
              <a:rPr lang="en-US" dirty="0" smtClean="0">
                <a:solidFill>
                  <a:schemeClr val="tx2">
                    <a:lumMod val="75000"/>
                  </a:schemeClr>
                </a:solidFill>
              </a:rPr>
              <a:t>Department </a:t>
            </a:r>
            <a:r>
              <a:rPr lang="en-US" dirty="0">
                <a:solidFill>
                  <a:schemeClr val="tx2">
                    <a:lumMod val="75000"/>
                  </a:schemeClr>
                </a:solidFill>
              </a:rPr>
              <a:t>of Pathology and Laboratory Medicine,  </a:t>
            </a:r>
          </a:p>
          <a:p>
            <a:r>
              <a:rPr lang="en-US" dirty="0">
                <a:solidFill>
                  <a:schemeClr val="tx2">
                    <a:lumMod val="75000"/>
                  </a:schemeClr>
                </a:solidFill>
              </a:rPr>
              <a:t>The Aga Khan </a:t>
            </a:r>
            <a:r>
              <a:rPr lang="en-US" dirty="0" smtClean="0">
                <a:solidFill>
                  <a:schemeClr val="tx2">
                    <a:lumMod val="75000"/>
                  </a:schemeClr>
                </a:solidFill>
              </a:rPr>
              <a:t>University</a:t>
            </a:r>
            <a:endParaRPr lang="en-US" dirty="0">
              <a:solidFill>
                <a:schemeClr val="tx2">
                  <a:lumMod val="75000"/>
                </a:schemeClr>
              </a:solidFill>
            </a:endParaRPr>
          </a:p>
        </p:txBody>
      </p:sp>
    </p:spTree>
    <p:extLst>
      <p:ext uri="{BB962C8B-B14F-4D97-AF65-F5344CB8AC3E}">
        <p14:creationId xmlns:p14="http://schemas.microsoft.com/office/powerpoint/2010/main" val="2793276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Disease Burden in Pakistan</a:t>
            </a:r>
            <a:endParaRPr lang="en-US" b="1" dirty="0">
              <a:solidFill>
                <a:schemeClr val="tx2"/>
              </a:solidFill>
            </a:endParaRPr>
          </a:p>
        </p:txBody>
      </p:sp>
      <p:sp>
        <p:nvSpPr>
          <p:cNvPr id="3" name="Content Placeholder 2"/>
          <p:cNvSpPr>
            <a:spLocks noGrp="1"/>
          </p:cNvSpPr>
          <p:nvPr>
            <p:ph idx="1"/>
          </p:nvPr>
        </p:nvSpPr>
        <p:spPr>
          <a:xfrm>
            <a:off x="1047750" y="1825625"/>
            <a:ext cx="10439400" cy="4351338"/>
          </a:xfrm>
        </p:spPr>
        <p:txBody>
          <a:bodyPr>
            <a:normAutofit fontScale="92500"/>
          </a:bodyPr>
          <a:lstStyle/>
          <a:p>
            <a:pPr>
              <a:buFont typeface="Wingdings" panose="05000000000000000000" pitchFamily="2" charset="2"/>
              <a:buChar char="§"/>
            </a:pPr>
            <a:r>
              <a:rPr lang="en-US" sz="4000" dirty="0">
                <a:solidFill>
                  <a:schemeClr val="accent1">
                    <a:lumMod val="50000"/>
                  </a:schemeClr>
                </a:solidFill>
                <a:cs typeface="Calibri" pitchFamily="34" charset="0"/>
              </a:rPr>
              <a:t>Recent estimates </a:t>
            </a:r>
            <a:r>
              <a:rPr lang="en-US" sz="4000" dirty="0" smtClean="0">
                <a:solidFill>
                  <a:schemeClr val="accent1">
                    <a:lumMod val="50000"/>
                  </a:schemeClr>
                </a:solidFill>
                <a:cs typeface="Calibri" pitchFamily="34" charset="0"/>
              </a:rPr>
              <a:t>show </a:t>
            </a:r>
            <a:r>
              <a:rPr lang="en-US" sz="4000" dirty="0">
                <a:solidFill>
                  <a:schemeClr val="accent1">
                    <a:lumMod val="50000"/>
                  </a:schemeClr>
                </a:solidFill>
                <a:cs typeface="Calibri" pitchFamily="34" charset="0"/>
              </a:rPr>
              <a:t>a high burden of serious fungal infections of 1.78</a:t>
            </a:r>
            <a:r>
              <a:rPr lang="en-US" sz="4000" dirty="0" smtClean="0">
                <a:solidFill>
                  <a:schemeClr val="accent1">
                    <a:lumMod val="50000"/>
                  </a:schemeClr>
                </a:solidFill>
                <a:cs typeface="Calibri" pitchFamily="34" charset="0"/>
              </a:rPr>
              <a:t>%</a:t>
            </a:r>
            <a:r>
              <a:rPr lang="en-US" sz="4000" dirty="0" smtClean="0">
                <a:solidFill>
                  <a:schemeClr val="accent1">
                    <a:lumMod val="50000"/>
                  </a:schemeClr>
                </a:solidFill>
              </a:rPr>
              <a:t>       </a:t>
            </a:r>
          </a:p>
          <a:p>
            <a:pPr marL="0" indent="0">
              <a:buNone/>
            </a:pPr>
            <a:r>
              <a:rPr lang="en-US" sz="2000" dirty="0" smtClean="0">
                <a:solidFill>
                  <a:schemeClr val="accent1">
                    <a:lumMod val="50000"/>
                  </a:schemeClr>
                </a:solidFill>
              </a:rPr>
              <a:t>                 Jabeen </a:t>
            </a:r>
            <a:r>
              <a:rPr lang="en-US" sz="2000" dirty="0">
                <a:solidFill>
                  <a:schemeClr val="accent1">
                    <a:lumMod val="50000"/>
                  </a:schemeClr>
                </a:solidFill>
              </a:rPr>
              <a:t>K, Farooqi F, Mirza S, Zafar A, Denning D. 2017. Serious fungal infections in </a:t>
            </a:r>
            <a:r>
              <a:rPr lang="en-US" sz="2000" dirty="0" smtClean="0">
                <a:solidFill>
                  <a:schemeClr val="accent1">
                    <a:lumMod val="50000"/>
                  </a:schemeClr>
                </a:solidFill>
              </a:rPr>
              <a:t>  	 	Pakistan</a:t>
            </a:r>
            <a:r>
              <a:rPr lang="en-US" sz="2000" dirty="0">
                <a:solidFill>
                  <a:schemeClr val="accent1">
                    <a:lumMod val="50000"/>
                  </a:schemeClr>
                </a:solidFill>
              </a:rPr>
              <a:t>.  </a:t>
            </a:r>
            <a:r>
              <a:rPr lang="en-US" sz="2000" dirty="0" err="1">
                <a:solidFill>
                  <a:schemeClr val="accent1">
                    <a:lumMod val="50000"/>
                  </a:schemeClr>
                </a:solidFill>
              </a:rPr>
              <a:t>Eur</a:t>
            </a:r>
            <a:r>
              <a:rPr lang="en-US" sz="2000" dirty="0">
                <a:solidFill>
                  <a:schemeClr val="accent1">
                    <a:lumMod val="50000"/>
                  </a:schemeClr>
                </a:solidFill>
              </a:rPr>
              <a:t> J </a:t>
            </a:r>
            <a:r>
              <a:rPr lang="en-US" sz="2000" dirty="0" err="1" smtClean="0">
                <a:solidFill>
                  <a:schemeClr val="accent1">
                    <a:lumMod val="50000"/>
                  </a:schemeClr>
                </a:solidFill>
              </a:rPr>
              <a:t>Clin</a:t>
            </a:r>
            <a:r>
              <a:rPr lang="en-US" sz="2000" dirty="0" smtClean="0">
                <a:solidFill>
                  <a:schemeClr val="accent1">
                    <a:lumMod val="50000"/>
                  </a:schemeClr>
                </a:solidFill>
              </a:rPr>
              <a:t> Micro </a:t>
            </a:r>
            <a:r>
              <a:rPr lang="en-US" sz="2000" dirty="0" err="1">
                <a:solidFill>
                  <a:schemeClr val="accent1">
                    <a:lumMod val="50000"/>
                  </a:schemeClr>
                </a:solidFill>
              </a:rPr>
              <a:t>Infec</a:t>
            </a:r>
            <a:r>
              <a:rPr lang="en-US" sz="2000" dirty="0">
                <a:solidFill>
                  <a:schemeClr val="accent1">
                    <a:lumMod val="50000"/>
                  </a:schemeClr>
                </a:solidFill>
              </a:rPr>
              <a:t> </a:t>
            </a:r>
            <a:r>
              <a:rPr lang="en-US" sz="2000" dirty="0" smtClean="0">
                <a:solidFill>
                  <a:schemeClr val="accent1">
                    <a:lumMod val="50000"/>
                  </a:schemeClr>
                </a:solidFill>
              </a:rPr>
              <a:t>Dis</a:t>
            </a:r>
            <a:endParaRPr lang="en-US" sz="2000" dirty="0">
              <a:solidFill>
                <a:schemeClr val="accent1">
                  <a:lumMod val="50000"/>
                </a:schemeClr>
              </a:solidFill>
            </a:endParaRPr>
          </a:p>
          <a:p>
            <a:pPr marL="0" indent="0">
              <a:buNone/>
            </a:pPr>
            <a:endParaRPr lang="en-US" sz="2000" dirty="0" smtClean="0">
              <a:solidFill>
                <a:schemeClr val="accent1">
                  <a:lumMod val="50000"/>
                </a:schemeClr>
              </a:solidFill>
            </a:endParaRPr>
          </a:p>
          <a:p>
            <a:pPr>
              <a:buFont typeface="Wingdings" panose="05000000000000000000" pitchFamily="2" charset="2"/>
              <a:buChar char="§"/>
            </a:pPr>
            <a:r>
              <a:rPr lang="en-US" sz="3600" dirty="0" smtClean="0">
                <a:solidFill>
                  <a:schemeClr val="accent1">
                    <a:lumMod val="50000"/>
                  </a:schemeClr>
                </a:solidFill>
              </a:rPr>
              <a:t>Determination </a:t>
            </a:r>
            <a:r>
              <a:rPr lang="en-US" sz="3600" dirty="0">
                <a:solidFill>
                  <a:schemeClr val="accent1">
                    <a:lumMod val="50000"/>
                  </a:schemeClr>
                </a:solidFill>
              </a:rPr>
              <a:t>of spectrum and prevalent fungi is crucial to assess burden and to guide patient </a:t>
            </a:r>
            <a:r>
              <a:rPr lang="en-US" sz="3600" dirty="0" smtClean="0">
                <a:solidFill>
                  <a:schemeClr val="accent1">
                    <a:lumMod val="50000"/>
                  </a:schemeClr>
                </a:solidFill>
              </a:rPr>
              <a:t>management</a:t>
            </a:r>
          </a:p>
          <a:p>
            <a:pPr>
              <a:buFont typeface="Wingdings" panose="05000000000000000000" pitchFamily="2" charset="2"/>
              <a:buChar char="§"/>
            </a:pPr>
            <a:endParaRPr lang="en-US" sz="3600" dirty="0" smtClean="0">
              <a:solidFill>
                <a:schemeClr val="accent1">
                  <a:lumMod val="50000"/>
                </a:schemeClr>
              </a:solidFill>
            </a:endParaRPr>
          </a:p>
          <a:p>
            <a:pPr>
              <a:buFont typeface="Wingdings" panose="05000000000000000000" pitchFamily="2" charset="2"/>
              <a:buChar char="§"/>
            </a:pPr>
            <a:r>
              <a:rPr lang="en-US" sz="3600" dirty="0" smtClean="0">
                <a:solidFill>
                  <a:schemeClr val="accent1">
                    <a:lumMod val="50000"/>
                  </a:schemeClr>
                </a:solidFill>
              </a:rPr>
              <a:t>Currently, only few labs are reporting </a:t>
            </a:r>
            <a:r>
              <a:rPr lang="en-US" sz="3600" dirty="0">
                <a:solidFill>
                  <a:schemeClr val="accent1">
                    <a:lumMod val="50000"/>
                  </a:schemeClr>
                </a:solidFill>
              </a:rPr>
              <a:t>fungal </a:t>
            </a:r>
            <a:r>
              <a:rPr lang="en-US" sz="3600" dirty="0" smtClean="0">
                <a:solidFill>
                  <a:schemeClr val="accent1">
                    <a:lumMod val="50000"/>
                  </a:schemeClr>
                </a:solidFill>
              </a:rPr>
              <a:t>pathogens </a:t>
            </a:r>
            <a:endParaRPr lang="en-US" sz="3600" dirty="0"/>
          </a:p>
        </p:txBody>
      </p:sp>
    </p:spTree>
    <p:extLst>
      <p:ext uri="{BB962C8B-B14F-4D97-AF65-F5344CB8AC3E}">
        <p14:creationId xmlns:p14="http://schemas.microsoft.com/office/powerpoint/2010/main" val="1245467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55" y="2975369"/>
            <a:ext cx="4267595" cy="2149081"/>
          </a:xfrm>
        </p:spPr>
        <p:txBody>
          <a:bodyPr>
            <a:normAutofit fontScale="90000"/>
          </a:bodyPr>
          <a:lstStyle/>
          <a:p>
            <a:r>
              <a:rPr lang="en-US" b="1" dirty="0" smtClean="0">
                <a:solidFill>
                  <a:schemeClr val="accent1">
                    <a:lumMod val="50000"/>
                  </a:schemeClr>
                </a:solidFill>
                <a:latin typeface="+mn-lt"/>
                <a:cs typeface="Calibri" pitchFamily="34" charset="0"/>
              </a:rPr>
              <a:t>Invasive Fungi  </a:t>
            </a:r>
            <a:r>
              <a:rPr lang="en-US" b="1" dirty="0">
                <a:solidFill>
                  <a:schemeClr val="accent1">
                    <a:lumMod val="50000"/>
                  </a:schemeClr>
                </a:solidFill>
                <a:latin typeface="+mn-lt"/>
                <a:cs typeface="Calibri" pitchFamily="34" charset="0"/>
              </a:rPr>
              <a:t/>
            </a:r>
            <a:br>
              <a:rPr lang="en-US" b="1" dirty="0">
                <a:solidFill>
                  <a:schemeClr val="accent1">
                    <a:lumMod val="50000"/>
                  </a:schemeClr>
                </a:solidFill>
                <a:latin typeface="+mn-lt"/>
                <a:cs typeface="Calibri" pitchFamily="34" charset="0"/>
              </a:rPr>
            </a:br>
            <a:r>
              <a:rPr lang="en-US" b="1" dirty="0">
                <a:solidFill>
                  <a:schemeClr val="accent1">
                    <a:lumMod val="50000"/>
                  </a:schemeClr>
                </a:solidFill>
                <a:latin typeface="+mn-lt"/>
                <a:cs typeface="Calibri" pitchFamily="34" charset="0"/>
              </a:rPr>
              <a:t/>
            </a:r>
            <a:br>
              <a:rPr lang="en-US" b="1" dirty="0">
                <a:solidFill>
                  <a:schemeClr val="accent1">
                    <a:lumMod val="50000"/>
                  </a:schemeClr>
                </a:solidFill>
                <a:latin typeface="+mn-lt"/>
                <a:cs typeface="Calibri" pitchFamily="34" charset="0"/>
              </a:rPr>
            </a:br>
            <a:r>
              <a:rPr lang="en-US" sz="3600" b="1" dirty="0">
                <a:solidFill>
                  <a:schemeClr val="accent1">
                    <a:lumMod val="50000"/>
                  </a:schemeClr>
                </a:solidFill>
                <a:latin typeface="+mn-lt"/>
                <a:cs typeface="Calibri" pitchFamily="34" charset="0"/>
              </a:rPr>
              <a:t>AKU </a:t>
            </a:r>
            <a:r>
              <a:rPr lang="en-US" sz="3600" b="1" dirty="0">
                <a:solidFill>
                  <a:schemeClr val="accent1">
                    <a:lumMod val="50000"/>
                  </a:schemeClr>
                </a:solidFill>
                <a:latin typeface="+mn-lt"/>
              </a:rPr>
              <a:t>Laboratory Based Surveillance data </a:t>
            </a:r>
            <a:r>
              <a:rPr lang="en-US" sz="3600" b="1" dirty="0" smtClean="0">
                <a:solidFill>
                  <a:schemeClr val="accent1">
                    <a:lumMod val="50000"/>
                  </a:schemeClr>
                </a:solidFill>
                <a:latin typeface="+mn-lt"/>
              </a:rPr>
              <a:t> (</a:t>
            </a:r>
            <a:r>
              <a:rPr lang="en-US" sz="3600" b="1" dirty="0">
                <a:solidFill>
                  <a:schemeClr val="accent1">
                    <a:lumMod val="50000"/>
                  </a:schemeClr>
                </a:solidFill>
                <a:latin typeface="+mn-lt"/>
              </a:rPr>
              <a:t>2009-2014)</a:t>
            </a:r>
            <a:r>
              <a:rPr lang="en-US" sz="3600" b="1" dirty="0" smtClean="0">
                <a:solidFill>
                  <a:schemeClr val="accent1">
                    <a:lumMod val="50000"/>
                  </a:schemeClr>
                </a:solidFill>
                <a:latin typeface="+mn-lt"/>
              </a:rPr>
              <a:t/>
            </a:r>
            <a:br>
              <a:rPr lang="en-US" sz="3600" b="1" dirty="0" smtClean="0">
                <a:solidFill>
                  <a:schemeClr val="accent1">
                    <a:lumMod val="50000"/>
                  </a:schemeClr>
                </a:solidFill>
                <a:latin typeface="+mn-lt"/>
              </a:rPr>
            </a:br>
            <a:r>
              <a:rPr lang="en-US" sz="3600" b="1" dirty="0" smtClean="0">
                <a:solidFill>
                  <a:schemeClr val="accent1">
                    <a:lumMod val="50000"/>
                  </a:schemeClr>
                </a:solidFill>
                <a:latin typeface="+mn-lt"/>
              </a:rPr>
              <a:t/>
            </a:r>
            <a:br>
              <a:rPr lang="en-US" sz="3600" b="1" dirty="0" smtClean="0">
                <a:solidFill>
                  <a:schemeClr val="accent1">
                    <a:lumMod val="50000"/>
                  </a:schemeClr>
                </a:solidFill>
                <a:latin typeface="+mn-lt"/>
              </a:rPr>
            </a:br>
            <a:r>
              <a:rPr lang="en-US" sz="3600" b="1" dirty="0" smtClean="0">
                <a:solidFill>
                  <a:schemeClr val="accent1">
                    <a:lumMod val="50000"/>
                  </a:schemeClr>
                </a:solidFill>
                <a:latin typeface="+mn-lt"/>
              </a:rPr>
              <a:t>(n=1008)</a:t>
            </a:r>
            <a:r>
              <a:rPr lang="en-US" sz="3600" b="1" dirty="0">
                <a:solidFill>
                  <a:schemeClr val="accent1">
                    <a:lumMod val="50000"/>
                  </a:schemeClr>
                </a:solidFill>
                <a:latin typeface="+mn-lt"/>
              </a:rPr>
              <a:t/>
            </a:r>
            <a:br>
              <a:rPr lang="en-US" sz="3600" b="1" dirty="0">
                <a:solidFill>
                  <a:schemeClr val="accent1">
                    <a:lumMod val="50000"/>
                  </a:schemeClr>
                </a:solidFill>
                <a:latin typeface="+mn-lt"/>
              </a:rPr>
            </a:br>
            <a:r>
              <a:rPr lang="en-US" sz="3600" b="1" dirty="0">
                <a:solidFill>
                  <a:schemeClr val="accent1">
                    <a:lumMod val="50000"/>
                  </a:schemeClr>
                </a:solidFill>
                <a:latin typeface="+mn-lt"/>
              </a:rPr>
              <a:t/>
            </a:r>
            <a:br>
              <a:rPr lang="en-US" sz="3600" b="1" dirty="0">
                <a:solidFill>
                  <a:schemeClr val="accent1">
                    <a:lumMod val="50000"/>
                  </a:schemeClr>
                </a:solidFill>
                <a:latin typeface="+mn-lt"/>
              </a:rPr>
            </a:br>
            <a:endParaRPr lang="en-US" dirty="0">
              <a:latin typeface="+mn-lt"/>
            </a:endParaRPr>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0450" y="15240"/>
            <a:ext cx="756221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1073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 y="1131729"/>
            <a:ext cx="3276600" cy="1325563"/>
          </a:xfrm>
        </p:spPr>
        <p:txBody>
          <a:bodyPr>
            <a:noAutofit/>
          </a:bodyPr>
          <a:lstStyle/>
          <a:p>
            <a:pPr>
              <a:spcBef>
                <a:spcPts val="0"/>
              </a:spcBef>
            </a:pPr>
            <a:r>
              <a:rPr lang="en-US" sz="3200" b="1" dirty="0" smtClean="0">
                <a:solidFill>
                  <a:schemeClr val="accent1">
                    <a:lumMod val="50000"/>
                  </a:schemeClr>
                </a:solidFill>
                <a:latin typeface="+mn-lt"/>
                <a:cs typeface="Calibri" pitchFamily="34" charset="0"/>
              </a:rPr>
              <a:t/>
            </a:r>
            <a:br>
              <a:rPr lang="en-US" sz="3200" b="1" dirty="0" smtClean="0">
                <a:solidFill>
                  <a:schemeClr val="accent1">
                    <a:lumMod val="50000"/>
                  </a:schemeClr>
                </a:solidFill>
                <a:latin typeface="+mn-lt"/>
                <a:cs typeface="Calibri" pitchFamily="34" charset="0"/>
              </a:rPr>
            </a:br>
            <a:r>
              <a:rPr lang="en-US" sz="3200" b="1" dirty="0" smtClean="0">
                <a:solidFill>
                  <a:schemeClr val="accent1">
                    <a:lumMod val="50000"/>
                  </a:schemeClr>
                </a:solidFill>
                <a:latin typeface="+mn-lt"/>
                <a:cs typeface="Calibri" pitchFamily="34" charset="0"/>
              </a:rPr>
              <a:t>Fungi causing invasive infections</a:t>
            </a:r>
            <a:br>
              <a:rPr lang="en-US" sz="3200" b="1" dirty="0" smtClean="0">
                <a:solidFill>
                  <a:schemeClr val="accent1">
                    <a:lumMod val="50000"/>
                  </a:schemeClr>
                </a:solidFill>
                <a:latin typeface="+mn-lt"/>
                <a:cs typeface="Calibri" pitchFamily="34" charset="0"/>
              </a:rPr>
            </a:br>
            <a:r>
              <a:rPr lang="en-US" sz="3200" b="1" dirty="0" smtClean="0">
                <a:solidFill>
                  <a:schemeClr val="accent1">
                    <a:lumMod val="50000"/>
                  </a:schemeClr>
                </a:solidFill>
                <a:latin typeface="+mn-lt"/>
                <a:cs typeface="Calibri" pitchFamily="34" charset="0"/>
              </a:rPr>
              <a:t/>
            </a:r>
            <a:br>
              <a:rPr lang="en-US" sz="3200" b="1" dirty="0" smtClean="0">
                <a:solidFill>
                  <a:schemeClr val="accent1">
                    <a:lumMod val="50000"/>
                  </a:schemeClr>
                </a:solidFill>
                <a:latin typeface="+mn-lt"/>
                <a:cs typeface="Calibri" pitchFamily="34" charset="0"/>
              </a:rPr>
            </a:br>
            <a:r>
              <a:rPr lang="en-US" sz="3200" b="1" dirty="0" smtClean="0">
                <a:solidFill>
                  <a:schemeClr val="accent1">
                    <a:lumMod val="50000"/>
                  </a:schemeClr>
                </a:solidFill>
                <a:cs typeface="Calibri" pitchFamily="34" charset="0"/>
              </a:rPr>
              <a:t/>
            </a:r>
            <a:br>
              <a:rPr lang="en-US" sz="3200" b="1" dirty="0" smtClean="0">
                <a:solidFill>
                  <a:schemeClr val="accent1">
                    <a:lumMod val="50000"/>
                  </a:schemeClr>
                </a:solidFill>
                <a:cs typeface="Calibri" pitchFamily="34" charset="0"/>
              </a:rPr>
            </a:br>
            <a:r>
              <a:rPr lang="en-US" sz="2400" b="1" dirty="0" smtClean="0">
                <a:solidFill>
                  <a:schemeClr val="accent1">
                    <a:lumMod val="50000"/>
                  </a:schemeClr>
                </a:solidFill>
                <a:cs typeface="Calibri" pitchFamily="34" charset="0"/>
              </a:rPr>
              <a:t>AKU </a:t>
            </a:r>
            <a:r>
              <a:rPr lang="en-US" sz="2400" b="1" dirty="0" smtClean="0">
                <a:solidFill>
                  <a:schemeClr val="accent1">
                    <a:lumMod val="50000"/>
                  </a:schemeClr>
                </a:solidFill>
              </a:rPr>
              <a:t>Laboratory </a:t>
            </a:r>
            <a:r>
              <a:rPr lang="en-US" sz="2400" b="1" dirty="0">
                <a:solidFill>
                  <a:schemeClr val="accent1">
                    <a:lumMod val="50000"/>
                  </a:schemeClr>
                </a:solidFill>
              </a:rPr>
              <a:t>Based Surveillance data (2009-2014</a:t>
            </a:r>
            <a:r>
              <a:rPr lang="en-US" sz="2400" b="1" dirty="0" smtClean="0">
                <a:solidFill>
                  <a:schemeClr val="accent1">
                    <a:lumMod val="50000"/>
                  </a:schemeClr>
                </a:solidFill>
              </a:rPr>
              <a:t>)</a:t>
            </a:r>
            <a:r>
              <a:rPr lang="en-US" sz="2400" b="1" dirty="0">
                <a:solidFill>
                  <a:schemeClr val="accent1">
                    <a:lumMod val="50000"/>
                  </a:schemeClr>
                </a:solidFill>
              </a:rPr>
              <a:t/>
            </a:r>
            <a:br>
              <a:rPr lang="en-US" sz="2400" b="1" dirty="0">
                <a:solidFill>
                  <a:schemeClr val="accent1">
                    <a:lumMod val="50000"/>
                  </a:schemeClr>
                </a:solidFill>
              </a:rPr>
            </a:br>
            <a:endParaRPr lang="en-US" sz="2400" b="1" dirty="0">
              <a:solidFill>
                <a:schemeClr val="accent1">
                  <a:lumMod val="50000"/>
                </a:schemeClr>
              </a:solidFill>
            </a:endParaRP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945" t="12058" r="14430" b="6515"/>
          <a:stretch/>
        </p:blipFill>
        <p:spPr bwMode="auto">
          <a:xfrm>
            <a:off x="3825240" y="285750"/>
            <a:ext cx="8250822"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4800" y="4074468"/>
            <a:ext cx="4160520" cy="1815882"/>
          </a:xfrm>
          <a:prstGeom prst="rect">
            <a:avLst/>
          </a:prstGeom>
        </p:spPr>
        <p:txBody>
          <a:bodyPr wrap="square">
            <a:spAutoFit/>
          </a:bodyPr>
          <a:lstStyle/>
          <a:p>
            <a:r>
              <a:rPr lang="en-US" sz="2800" dirty="0" smtClean="0">
                <a:solidFill>
                  <a:schemeClr val="accent1">
                    <a:lumMod val="50000"/>
                  </a:schemeClr>
                </a:solidFill>
              </a:rPr>
              <a:t>The </a:t>
            </a:r>
            <a:r>
              <a:rPr lang="en-US" sz="2800" dirty="0">
                <a:solidFill>
                  <a:schemeClr val="accent1">
                    <a:lumMod val="50000"/>
                  </a:schemeClr>
                </a:solidFill>
              </a:rPr>
              <a:t>most frequent infection </a:t>
            </a:r>
            <a:r>
              <a:rPr lang="en-US" sz="2800" dirty="0" smtClean="0">
                <a:solidFill>
                  <a:schemeClr val="accent1">
                    <a:lumMod val="50000"/>
                  </a:schemeClr>
                </a:solidFill>
              </a:rPr>
              <a:t>was </a:t>
            </a:r>
            <a:r>
              <a:rPr lang="en-US" sz="2800" dirty="0" err="1">
                <a:solidFill>
                  <a:schemeClr val="accent1">
                    <a:lumMod val="50000"/>
                  </a:schemeClr>
                </a:solidFill>
              </a:rPr>
              <a:t>fungemia</a:t>
            </a:r>
            <a:r>
              <a:rPr lang="en-US" sz="2800" dirty="0">
                <a:solidFill>
                  <a:schemeClr val="accent1">
                    <a:lumMod val="50000"/>
                  </a:schemeClr>
                </a:solidFill>
              </a:rPr>
              <a:t> (699 cases) </a:t>
            </a:r>
            <a:r>
              <a:rPr lang="en-US" sz="2800" dirty="0" smtClean="0">
                <a:solidFill>
                  <a:schemeClr val="accent1">
                    <a:lumMod val="50000"/>
                  </a:schemeClr>
                </a:solidFill>
              </a:rPr>
              <a:t>mainly </a:t>
            </a:r>
            <a:r>
              <a:rPr lang="en-US" sz="2800" dirty="0">
                <a:solidFill>
                  <a:schemeClr val="accent1">
                    <a:lumMod val="50000"/>
                  </a:schemeClr>
                </a:solidFill>
              </a:rPr>
              <a:t>due to </a:t>
            </a:r>
            <a:r>
              <a:rPr lang="en-US" sz="2800" i="1" dirty="0">
                <a:solidFill>
                  <a:schemeClr val="accent1">
                    <a:lumMod val="50000"/>
                  </a:schemeClr>
                </a:solidFill>
              </a:rPr>
              <a:t>Candida</a:t>
            </a:r>
            <a:r>
              <a:rPr lang="en-US" sz="2800" dirty="0">
                <a:solidFill>
                  <a:schemeClr val="accent1">
                    <a:lumMod val="50000"/>
                  </a:schemeClr>
                </a:solidFill>
              </a:rPr>
              <a:t> species </a:t>
            </a:r>
          </a:p>
        </p:txBody>
      </p:sp>
    </p:spTree>
    <p:extLst>
      <p:ext uri="{BB962C8B-B14F-4D97-AF65-F5344CB8AC3E}">
        <p14:creationId xmlns:p14="http://schemas.microsoft.com/office/powerpoint/2010/main" val="4063720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87458178"/>
              </p:ext>
            </p:extLst>
          </p:nvPr>
        </p:nvGraphicFramePr>
        <p:xfrm>
          <a:off x="198120" y="594360"/>
          <a:ext cx="11871960" cy="5791200"/>
        </p:xfrm>
        <a:graphic>
          <a:graphicData uri="http://schemas.openxmlformats.org/drawingml/2006/table">
            <a:tbl>
              <a:tblPr firstRow="1" bandRow="1">
                <a:tableStyleId>{5C22544A-7EE6-4342-B048-85BDC9FD1C3A}</a:tableStyleId>
              </a:tblPr>
              <a:tblGrid>
                <a:gridCol w="2545080"/>
                <a:gridCol w="1173480"/>
                <a:gridCol w="8153400"/>
              </a:tblGrid>
              <a:tr h="370840">
                <a:tc>
                  <a:txBody>
                    <a:bodyPr/>
                    <a:lstStyle/>
                    <a:p>
                      <a:r>
                        <a:rPr lang="en-US" sz="2600" dirty="0" err="1" smtClean="0">
                          <a:solidFill>
                            <a:schemeClr val="accent1">
                              <a:lumMod val="50000"/>
                            </a:schemeClr>
                          </a:solidFill>
                        </a:rPr>
                        <a:t>Fungemia</a:t>
                      </a:r>
                      <a:endParaRPr lang="en-US" sz="2600" dirty="0"/>
                    </a:p>
                  </a:txBody>
                  <a:tcPr/>
                </a:tc>
                <a:tc>
                  <a:txBody>
                    <a:bodyPr/>
                    <a:lstStyle/>
                    <a:p>
                      <a:r>
                        <a:rPr lang="en-US" sz="2600" dirty="0" smtClean="0"/>
                        <a:t>n=</a:t>
                      </a:r>
                      <a:r>
                        <a:rPr lang="en-US" sz="2600" baseline="0" dirty="0" smtClean="0"/>
                        <a:t> 699</a:t>
                      </a:r>
                      <a:endParaRPr lang="en-US" sz="2600" dirty="0"/>
                    </a:p>
                  </a:txBody>
                  <a:tcPr/>
                </a:tc>
                <a:tc>
                  <a:txBody>
                    <a:bodyPr/>
                    <a:lstStyle/>
                    <a:p>
                      <a:r>
                        <a:rPr lang="en-US" sz="2600" dirty="0" smtClean="0"/>
                        <a:t>Candida  species</a:t>
                      </a:r>
                      <a:endParaRPr lang="en-US" sz="2600" dirty="0"/>
                    </a:p>
                  </a:txBody>
                  <a:tcPr/>
                </a:tc>
              </a:tr>
              <a:tr h="370840">
                <a:tc>
                  <a:txBody>
                    <a:bodyPr/>
                    <a:lstStyle/>
                    <a:p>
                      <a:r>
                        <a:rPr lang="en-US" sz="2600" dirty="0" smtClean="0"/>
                        <a:t>Fungal meningitis </a:t>
                      </a: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n=</a:t>
                      </a:r>
                      <a:r>
                        <a:rPr lang="en-US" sz="2600" baseline="0" dirty="0" smtClean="0"/>
                        <a:t> 48</a:t>
                      </a:r>
                      <a:endParaRPr lang="en-US" sz="2600" dirty="0"/>
                    </a:p>
                  </a:txBody>
                  <a:tcPr/>
                </a:tc>
                <a:tc>
                  <a:txBody>
                    <a:bodyPr/>
                    <a:lstStyle/>
                    <a:p>
                      <a:r>
                        <a:rPr lang="en-US" sz="2600" i="1" dirty="0" smtClean="0"/>
                        <a:t>Cryptococcus </a:t>
                      </a:r>
                      <a:r>
                        <a:rPr lang="en-US" sz="2600" i="1" dirty="0" err="1" smtClean="0"/>
                        <a:t>neoformans</a:t>
                      </a:r>
                      <a:r>
                        <a:rPr lang="en-US" sz="2600" dirty="0" smtClean="0"/>
                        <a:t>  (n=34), </a:t>
                      </a:r>
                      <a:r>
                        <a:rPr lang="en-US" sz="2600" i="1" dirty="0" smtClean="0"/>
                        <a:t>Candida </a:t>
                      </a:r>
                      <a:r>
                        <a:rPr lang="en-US" sz="2600" dirty="0" smtClean="0"/>
                        <a:t>species </a:t>
                      </a:r>
                      <a:r>
                        <a:rPr lang="en-US" sz="2600" baseline="0" dirty="0" smtClean="0"/>
                        <a:t> </a:t>
                      </a:r>
                      <a:r>
                        <a:rPr lang="en-US" sz="2600" dirty="0" smtClean="0"/>
                        <a:t>shunt related meningitis (n=11)</a:t>
                      </a:r>
                      <a:endParaRPr lang="en-US" sz="2600" dirty="0"/>
                    </a:p>
                  </a:txBody>
                  <a:tcPr/>
                </a:tc>
              </a:tr>
              <a:tr h="370840">
                <a:tc>
                  <a:txBody>
                    <a:bodyPr/>
                    <a:lstStyle/>
                    <a:p>
                      <a:r>
                        <a:rPr lang="en-US" sz="2600" dirty="0" smtClean="0"/>
                        <a:t>Fungal brain abscess </a:t>
                      </a: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baseline="0" dirty="0" smtClean="0"/>
                        <a:t>n=17</a:t>
                      </a:r>
                      <a:endParaRPr lang="en-US" sz="2600" dirty="0"/>
                    </a:p>
                  </a:txBody>
                  <a:tcPr/>
                </a:tc>
                <a:tc>
                  <a:txBody>
                    <a:bodyPr/>
                    <a:lstStyle/>
                    <a:p>
                      <a:r>
                        <a:rPr lang="en-US" sz="2600" i="1" dirty="0" err="1" smtClean="0"/>
                        <a:t>Aspergillus</a:t>
                      </a:r>
                      <a:r>
                        <a:rPr lang="en-US" sz="2600" dirty="0" smtClean="0"/>
                        <a:t> species (n=7),</a:t>
                      </a:r>
                      <a:r>
                        <a:rPr lang="en-US" sz="2600" baseline="0" dirty="0" smtClean="0"/>
                        <a:t> </a:t>
                      </a:r>
                      <a:r>
                        <a:rPr lang="en-US" sz="2600" i="1" dirty="0" err="1" smtClean="0"/>
                        <a:t>Rhinocladiella</a:t>
                      </a:r>
                      <a:r>
                        <a:rPr lang="en-US" sz="2600" dirty="0" smtClean="0"/>
                        <a:t> species (n=6)</a:t>
                      </a:r>
                      <a:endParaRPr lang="en-US" sz="2600" dirty="0"/>
                    </a:p>
                  </a:txBody>
                  <a:tcPr/>
                </a:tc>
              </a:tr>
              <a:tr h="370840">
                <a:tc>
                  <a:txBody>
                    <a:bodyPr/>
                    <a:lstStyle/>
                    <a:p>
                      <a:r>
                        <a:rPr lang="en-US" sz="2600" dirty="0" smtClean="0"/>
                        <a:t>Pulmonary mycosis </a:t>
                      </a: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n=38</a:t>
                      </a:r>
                      <a:endParaRPr lang="en-US" sz="2600" dirty="0"/>
                    </a:p>
                  </a:txBody>
                  <a:tcPr/>
                </a:tc>
                <a:tc>
                  <a:txBody>
                    <a:bodyPr/>
                    <a:lstStyle/>
                    <a:p>
                      <a:r>
                        <a:rPr lang="en-US" sz="2600" i="1" dirty="0" err="1" smtClean="0"/>
                        <a:t>Aspergillus</a:t>
                      </a:r>
                      <a:r>
                        <a:rPr lang="en-US" sz="2600" dirty="0" smtClean="0"/>
                        <a:t> species (n=16), </a:t>
                      </a:r>
                      <a:r>
                        <a:rPr lang="en-US" sz="2600" i="1" dirty="0" err="1" smtClean="0"/>
                        <a:t>Fusarium</a:t>
                      </a:r>
                      <a:r>
                        <a:rPr lang="en-US" sz="2600" dirty="0" smtClean="0"/>
                        <a:t> species (n=4), </a:t>
                      </a:r>
                      <a:r>
                        <a:rPr lang="en-US" sz="2600" dirty="0" err="1" smtClean="0"/>
                        <a:t>Mucoraceous</a:t>
                      </a:r>
                      <a:r>
                        <a:rPr lang="en-US" sz="2600" dirty="0" smtClean="0"/>
                        <a:t> molds (n=4)</a:t>
                      </a:r>
                      <a:endParaRPr lang="en-US" sz="2600" dirty="0"/>
                    </a:p>
                  </a:txBody>
                  <a:tcPr/>
                </a:tc>
              </a:tr>
              <a:tr h="370840">
                <a:tc>
                  <a:txBody>
                    <a:bodyPr/>
                    <a:lstStyle/>
                    <a:p>
                      <a:r>
                        <a:rPr lang="en-US" sz="2600" dirty="0" smtClean="0"/>
                        <a:t>Intra-abdominal infection </a:t>
                      </a: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n</a:t>
                      </a:r>
                      <a:r>
                        <a:rPr lang="en-US" sz="2600" baseline="0" dirty="0" smtClean="0"/>
                        <a:t>=43</a:t>
                      </a:r>
                      <a:endParaRPr lang="en-US" sz="2600" dirty="0"/>
                    </a:p>
                  </a:txBody>
                  <a:tcPr/>
                </a:tc>
                <a:tc>
                  <a:txBody>
                    <a:bodyPr/>
                    <a:lstStyle/>
                    <a:p>
                      <a:r>
                        <a:rPr lang="en-US" sz="2600" i="1" dirty="0" smtClean="0"/>
                        <a:t>Mostly Candida</a:t>
                      </a:r>
                      <a:r>
                        <a:rPr lang="en-US" sz="2600" dirty="0" smtClean="0"/>
                        <a:t> species, Pancreatic abscess </a:t>
                      </a:r>
                      <a:r>
                        <a:rPr lang="en-US" sz="2600" i="1" dirty="0" err="1" smtClean="0"/>
                        <a:t>Rhizopus</a:t>
                      </a:r>
                      <a:r>
                        <a:rPr lang="en-US" sz="2600" dirty="0" smtClean="0"/>
                        <a:t> species (n=1) </a:t>
                      </a:r>
                      <a:endParaRPr lang="en-US" sz="2600" dirty="0"/>
                    </a:p>
                  </a:txBody>
                  <a:tcPr/>
                </a:tc>
              </a:tr>
              <a:tr h="338455">
                <a:tc>
                  <a:txBody>
                    <a:bodyPr/>
                    <a:lstStyle/>
                    <a:p>
                      <a:r>
                        <a:rPr lang="en-US" sz="2600" dirty="0" smtClean="0"/>
                        <a:t>Invasive </a:t>
                      </a:r>
                      <a:r>
                        <a:rPr lang="en-US" sz="2600" dirty="0" err="1" smtClean="0"/>
                        <a:t>rhinosinusitis</a:t>
                      </a:r>
                      <a:r>
                        <a:rPr lang="en-US" sz="2600" dirty="0" smtClean="0"/>
                        <a:t> </a:t>
                      </a: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n=29</a:t>
                      </a:r>
                      <a:endParaRPr lang="en-US" sz="2600" dirty="0"/>
                    </a:p>
                  </a:txBody>
                  <a:tcPr/>
                </a:tc>
                <a:tc>
                  <a:txBody>
                    <a:bodyPr/>
                    <a:lstStyle/>
                    <a:p>
                      <a:r>
                        <a:rPr lang="en-US" sz="2600" i="1" dirty="0" err="1" smtClean="0"/>
                        <a:t>Aspergillus</a:t>
                      </a:r>
                      <a:r>
                        <a:rPr lang="en-US" sz="2600" dirty="0" smtClean="0"/>
                        <a:t> species  (n=18), </a:t>
                      </a:r>
                      <a:r>
                        <a:rPr lang="en-US" sz="2600" dirty="0" err="1" smtClean="0"/>
                        <a:t>mucoraceous</a:t>
                      </a:r>
                      <a:r>
                        <a:rPr lang="en-US" sz="2600" dirty="0" smtClean="0"/>
                        <a:t> molds (n=8) </a:t>
                      </a:r>
                      <a:endParaRPr lang="en-US" sz="2600" dirty="0"/>
                    </a:p>
                  </a:txBody>
                  <a:tcPr/>
                </a:tc>
              </a:tr>
              <a:tr h="370840">
                <a:tc>
                  <a:txBody>
                    <a:bodyPr/>
                    <a:lstStyle/>
                    <a:p>
                      <a:r>
                        <a:rPr lang="en-US" sz="2600" dirty="0" smtClean="0"/>
                        <a:t>Invasive soft tissue infection </a:t>
                      </a: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n=42</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err="1" smtClean="0"/>
                        <a:t>mucoraceous</a:t>
                      </a:r>
                      <a:r>
                        <a:rPr lang="en-US" sz="2600" dirty="0" smtClean="0"/>
                        <a:t> molds (n=14),  </a:t>
                      </a:r>
                      <a:r>
                        <a:rPr lang="en-US" sz="2600" i="1" dirty="0" err="1" smtClean="0"/>
                        <a:t>Aspergillus</a:t>
                      </a:r>
                      <a:r>
                        <a:rPr lang="en-US" sz="2600" dirty="0" smtClean="0"/>
                        <a:t> species (n=13),</a:t>
                      </a:r>
                      <a:r>
                        <a:rPr lang="en-US" sz="2600" baseline="0" dirty="0" smtClean="0"/>
                        <a:t> </a:t>
                      </a:r>
                      <a:r>
                        <a:rPr lang="en-US" sz="2600" dirty="0" err="1" smtClean="0"/>
                        <a:t>melanized</a:t>
                      </a:r>
                      <a:r>
                        <a:rPr lang="en-US" sz="2600" dirty="0" smtClean="0"/>
                        <a:t> fungi (n=4)</a:t>
                      </a:r>
                      <a:endParaRPr lang="en-US" sz="2600" dirty="0"/>
                    </a:p>
                  </a:txBody>
                  <a:tcPr/>
                </a:tc>
              </a:tr>
            </a:tbl>
          </a:graphicData>
        </a:graphic>
      </p:graphicFrame>
      <p:sp>
        <p:nvSpPr>
          <p:cNvPr id="5" name="Rectangle 4"/>
          <p:cNvSpPr/>
          <p:nvPr/>
        </p:nvSpPr>
        <p:spPr>
          <a:xfrm>
            <a:off x="548640" y="12115"/>
            <a:ext cx="11506200" cy="646331"/>
          </a:xfrm>
          <a:prstGeom prst="rect">
            <a:avLst/>
          </a:prstGeom>
        </p:spPr>
        <p:txBody>
          <a:bodyPr wrap="square">
            <a:spAutoFit/>
          </a:bodyPr>
          <a:lstStyle/>
          <a:p>
            <a:r>
              <a:rPr lang="en-US" sz="3600" b="1" dirty="0">
                <a:solidFill>
                  <a:schemeClr val="accent1">
                    <a:lumMod val="50000"/>
                  </a:schemeClr>
                </a:solidFill>
                <a:cs typeface="Calibri" pitchFamily="34" charset="0"/>
              </a:rPr>
              <a:t>Spectrum of Invasive Fungal Infections </a:t>
            </a:r>
            <a:endParaRPr lang="en-US" sz="3600" dirty="0"/>
          </a:p>
        </p:txBody>
      </p:sp>
    </p:spTree>
    <p:extLst>
      <p:ext uri="{BB962C8B-B14F-4D97-AF65-F5344CB8AC3E}">
        <p14:creationId xmlns:p14="http://schemas.microsoft.com/office/powerpoint/2010/main" val="1832039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 y="90805"/>
            <a:ext cx="10515600" cy="1325563"/>
          </a:xfrm>
        </p:spPr>
        <p:txBody>
          <a:bodyPr/>
          <a:lstStyle/>
          <a:p>
            <a:r>
              <a:rPr lang="en-US" b="1" dirty="0" smtClean="0">
                <a:solidFill>
                  <a:schemeClr val="tx2"/>
                </a:solidFill>
              </a:rPr>
              <a:t>Candidiasis</a:t>
            </a:r>
            <a:endParaRPr lang="en-US" b="1" dirty="0">
              <a:solidFill>
                <a:schemeClr val="tx2"/>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74720" y="0"/>
            <a:ext cx="871728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DSC_546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1" y="4602480"/>
            <a:ext cx="2692716" cy="2072640"/>
          </a:xfrm>
          <a:prstGeom prst="rect">
            <a:avLst/>
          </a:prstGeom>
          <a:noFill/>
          <a:ln>
            <a:noFill/>
          </a:ln>
        </p:spPr>
      </p:pic>
      <p:pic>
        <p:nvPicPr>
          <p:cNvPr id="6" name="Picture 5" descr="20140124_12305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 y="1139825"/>
            <a:ext cx="2667000" cy="1682750"/>
          </a:xfrm>
          <a:prstGeom prst="rect">
            <a:avLst/>
          </a:prstGeom>
          <a:noFill/>
          <a:ln>
            <a:noFill/>
          </a:ln>
        </p:spPr>
      </p:pic>
      <p:pic>
        <p:nvPicPr>
          <p:cNvPr id="7" name="Picture 6" descr="DSC_513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420" y="2920365"/>
            <a:ext cx="2667000" cy="1590675"/>
          </a:xfrm>
          <a:prstGeom prst="rect">
            <a:avLst/>
          </a:prstGeom>
          <a:noFill/>
          <a:ln>
            <a:noFill/>
          </a:ln>
        </p:spPr>
      </p:pic>
    </p:spTree>
    <p:extLst>
      <p:ext uri="{BB962C8B-B14F-4D97-AF65-F5344CB8AC3E}">
        <p14:creationId xmlns:p14="http://schemas.microsoft.com/office/powerpoint/2010/main" val="4274958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3205"/>
            <a:ext cx="10515600" cy="1325563"/>
          </a:xfrm>
        </p:spPr>
        <p:txBody>
          <a:bodyPr/>
          <a:lstStyle/>
          <a:p>
            <a:r>
              <a:rPr lang="en-US" b="1" dirty="0"/>
              <a:t>Candidaemia</a:t>
            </a:r>
            <a:r>
              <a:rPr lang="en-US" dirty="0"/>
              <a:t/>
            </a:r>
            <a:br>
              <a:rPr lang="en-US" dirty="0"/>
            </a:br>
            <a:endParaRPr lang="en-US" dirty="0"/>
          </a:p>
        </p:txBody>
      </p:sp>
      <p:sp>
        <p:nvSpPr>
          <p:cNvPr id="3" name="Content Placeholder 2"/>
          <p:cNvSpPr>
            <a:spLocks noGrp="1"/>
          </p:cNvSpPr>
          <p:nvPr>
            <p:ph idx="1"/>
          </p:nvPr>
        </p:nvSpPr>
        <p:spPr>
          <a:xfrm>
            <a:off x="243840" y="1082040"/>
            <a:ext cx="11750040" cy="5003483"/>
          </a:xfrm>
        </p:spPr>
        <p:txBody>
          <a:bodyPr>
            <a:noAutofit/>
          </a:bodyPr>
          <a:lstStyle/>
          <a:p>
            <a:pPr>
              <a:buFont typeface="Wingdings" pitchFamily="2" charset="2"/>
              <a:buChar char="§"/>
            </a:pPr>
            <a:r>
              <a:rPr lang="en-US" sz="3200" dirty="0" smtClean="0">
                <a:solidFill>
                  <a:schemeClr val="accent1">
                    <a:lumMod val="50000"/>
                  </a:schemeClr>
                </a:solidFill>
              </a:rPr>
              <a:t>Candidaemia is common</a:t>
            </a:r>
          </a:p>
          <a:p>
            <a:pPr>
              <a:buFont typeface="Wingdings" pitchFamily="2" charset="2"/>
              <a:buChar char="§"/>
            </a:pPr>
            <a:endParaRPr lang="en-US" sz="3200" baseline="30000" dirty="0" smtClean="0">
              <a:solidFill>
                <a:schemeClr val="accent1">
                  <a:lumMod val="50000"/>
                </a:schemeClr>
              </a:solidFill>
            </a:endParaRPr>
          </a:p>
          <a:p>
            <a:pPr>
              <a:buFont typeface="Wingdings" pitchFamily="2" charset="2"/>
              <a:buChar char="§"/>
            </a:pPr>
            <a:r>
              <a:rPr lang="en-US" sz="3200" dirty="0">
                <a:solidFill>
                  <a:schemeClr val="accent1">
                    <a:lumMod val="50000"/>
                  </a:schemeClr>
                </a:solidFill>
              </a:rPr>
              <a:t>Estimated candidaemia (</a:t>
            </a:r>
            <a:r>
              <a:rPr lang="en-US" sz="3200" dirty="0" smtClean="0">
                <a:solidFill>
                  <a:schemeClr val="accent1">
                    <a:lumMod val="50000"/>
                  </a:schemeClr>
                </a:solidFill>
              </a:rPr>
              <a:t>21/100,000/year)</a:t>
            </a:r>
          </a:p>
          <a:p>
            <a:pPr marL="0" indent="0">
              <a:buNone/>
            </a:pPr>
            <a:r>
              <a:rPr lang="en-US" sz="1800" dirty="0">
                <a:solidFill>
                  <a:schemeClr val="accent1">
                    <a:lumMod val="50000"/>
                  </a:schemeClr>
                </a:solidFill>
              </a:rPr>
              <a:t>Jabeen K, </a:t>
            </a:r>
            <a:r>
              <a:rPr lang="en-US" sz="1800" dirty="0" err="1">
                <a:solidFill>
                  <a:schemeClr val="accent1">
                    <a:lumMod val="50000"/>
                  </a:schemeClr>
                </a:solidFill>
              </a:rPr>
              <a:t>Farooqi</a:t>
            </a:r>
            <a:r>
              <a:rPr lang="en-US" sz="1800" dirty="0">
                <a:solidFill>
                  <a:schemeClr val="accent1">
                    <a:lumMod val="50000"/>
                  </a:schemeClr>
                </a:solidFill>
              </a:rPr>
              <a:t> F, </a:t>
            </a:r>
            <a:r>
              <a:rPr lang="en-US" sz="1800" dirty="0" err="1">
                <a:solidFill>
                  <a:schemeClr val="accent1">
                    <a:lumMod val="50000"/>
                  </a:schemeClr>
                </a:solidFill>
              </a:rPr>
              <a:t>Mirza</a:t>
            </a:r>
            <a:r>
              <a:rPr lang="en-US" sz="1800" dirty="0">
                <a:solidFill>
                  <a:schemeClr val="accent1">
                    <a:lumMod val="50000"/>
                  </a:schemeClr>
                </a:solidFill>
              </a:rPr>
              <a:t> S, Zafar A, Denning D. 2017. Serious fungal infections in  </a:t>
            </a:r>
            <a:r>
              <a:rPr lang="en-US" sz="1800" dirty="0" smtClean="0">
                <a:solidFill>
                  <a:schemeClr val="accent1">
                    <a:lumMod val="50000"/>
                  </a:schemeClr>
                </a:solidFill>
              </a:rPr>
              <a:t>Pakistan</a:t>
            </a:r>
            <a:r>
              <a:rPr lang="en-US" sz="1800" dirty="0">
                <a:solidFill>
                  <a:schemeClr val="accent1">
                    <a:lumMod val="50000"/>
                  </a:schemeClr>
                </a:solidFill>
              </a:rPr>
              <a:t>.  </a:t>
            </a:r>
            <a:r>
              <a:rPr lang="en-US" sz="1800" dirty="0" err="1">
                <a:solidFill>
                  <a:schemeClr val="accent1">
                    <a:lumMod val="50000"/>
                  </a:schemeClr>
                </a:solidFill>
              </a:rPr>
              <a:t>Eur</a:t>
            </a:r>
            <a:r>
              <a:rPr lang="en-US" sz="1800" dirty="0">
                <a:solidFill>
                  <a:schemeClr val="accent1">
                    <a:lumMod val="50000"/>
                  </a:schemeClr>
                </a:solidFill>
              </a:rPr>
              <a:t> J </a:t>
            </a:r>
            <a:r>
              <a:rPr lang="en-US" sz="1800" dirty="0" err="1">
                <a:solidFill>
                  <a:schemeClr val="accent1">
                    <a:lumMod val="50000"/>
                  </a:schemeClr>
                </a:solidFill>
              </a:rPr>
              <a:t>Clin</a:t>
            </a:r>
            <a:r>
              <a:rPr lang="en-US" sz="1800" dirty="0">
                <a:solidFill>
                  <a:schemeClr val="accent1">
                    <a:lumMod val="50000"/>
                  </a:schemeClr>
                </a:solidFill>
              </a:rPr>
              <a:t> Micro </a:t>
            </a:r>
            <a:r>
              <a:rPr lang="en-US" sz="1800" dirty="0" err="1">
                <a:solidFill>
                  <a:schemeClr val="accent1">
                    <a:lumMod val="50000"/>
                  </a:schemeClr>
                </a:solidFill>
              </a:rPr>
              <a:t>Infec</a:t>
            </a:r>
            <a:r>
              <a:rPr lang="en-US" sz="1800" dirty="0">
                <a:solidFill>
                  <a:schemeClr val="accent1">
                    <a:lumMod val="50000"/>
                  </a:schemeClr>
                </a:solidFill>
              </a:rPr>
              <a:t> Dis</a:t>
            </a:r>
            <a:endParaRPr lang="en-US" sz="1800" dirty="0" smtClean="0">
              <a:solidFill>
                <a:schemeClr val="accent1">
                  <a:lumMod val="50000"/>
                </a:schemeClr>
              </a:solidFill>
            </a:endParaRPr>
          </a:p>
          <a:p>
            <a:pPr>
              <a:buFont typeface="Wingdings" pitchFamily="2" charset="2"/>
              <a:buChar char="§"/>
            </a:pPr>
            <a:endParaRPr lang="en-US" sz="3200" dirty="0">
              <a:solidFill>
                <a:schemeClr val="accent1">
                  <a:lumMod val="50000"/>
                </a:schemeClr>
              </a:solidFill>
            </a:endParaRPr>
          </a:p>
          <a:p>
            <a:pPr>
              <a:buFont typeface="Wingdings" pitchFamily="2" charset="2"/>
              <a:buChar char="§"/>
            </a:pPr>
            <a:r>
              <a:rPr lang="en-US" sz="3200" dirty="0" smtClean="0">
                <a:solidFill>
                  <a:schemeClr val="accent1">
                    <a:lumMod val="50000"/>
                  </a:schemeClr>
                </a:solidFill>
              </a:rPr>
              <a:t>High burden of </a:t>
            </a:r>
            <a:r>
              <a:rPr lang="en-US" sz="3200" dirty="0" err="1" smtClean="0">
                <a:solidFill>
                  <a:schemeClr val="accent1">
                    <a:lumMod val="50000"/>
                  </a:schemeClr>
                </a:solidFill>
              </a:rPr>
              <a:t>Candidemia</a:t>
            </a:r>
            <a:r>
              <a:rPr lang="en-US" sz="3200" dirty="0" smtClean="0">
                <a:solidFill>
                  <a:schemeClr val="accent1">
                    <a:lumMod val="50000"/>
                  </a:schemeClr>
                </a:solidFill>
              </a:rPr>
              <a:t> with fatality rate 23-52%                      				</a:t>
            </a:r>
            <a:r>
              <a:rPr lang="en-US" i="1" dirty="0" smtClean="0">
                <a:solidFill>
                  <a:schemeClr val="accent1">
                    <a:lumMod val="50000"/>
                  </a:schemeClr>
                </a:solidFill>
              </a:rPr>
              <a:t>Kumar </a:t>
            </a:r>
            <a:r>
              <a:rPr lang="en-US" i="1" dirty="0">
                <a:solidFill>
                  <a:schemeClr val="accent1">
                    <a:lumMod val="50000"/>
                  </a:schemeClr>
                </a:solidFill>
              </a:rPr>
              <a:t>S et al 2014,  J </a:t>
            </a:r>
            <a:r>
              <a:rPr lang="en-US" i="1" dirty="0" err="1">
                <a:solidFill>
                  <a:schemeClr val="accent1">
                    <a:lumMod val="50000"/>
                  </a:schemeClr>
                </a:solidFill>
              </a:rPr>
              <a:t>farooqi</a:t>
            </a:r>
            <a:r>
              <a:rPr lang="en-US" i="1" dirty="0">
                <a:solidFill>
                  <a:schemeClr val="accent1">
                    <a:lumMod val="50000"/>
                  </a:schemeClr>
                </a:solidFill>
              </a:rPr>
              <a:t> et al 2013 </a:t>
            </a:r>
          </a:p>
          <a:p>
            <a:pPr>
              <a:buFont typeface="Wingdings" pitchFamily="2" charset="2"/>
              <a:buChar char="§"/>
            </a:pPr>
            <a:r>
              <a:rPr lang="en-US" sz="3200" dirty="0" smtClean="0">
                <a:solidFill>
                  <a:schemeClr val="accent1">
                    <a:lumMod val="50000"/>
                  </a:schemeClr>
                </a:solidFill>
              </a:rPr>
              <a:t>If a </a:t>
            </a:r>
            <a:r>
              <a:rPr lang="en-US" sz="3200" dirty="0">
                <a:solidFill>
                  <a:schemeClr val="accent1">
                    <a:lumMod val="50000"/>
                  </a:schemeClr>
                </a:solidFill>
              </a:rPr>
              <a:t>40% </a:t>
            </a:r>
            <a:r>
              <a:rPr lang="en-US" sz="3200" dirty="0" smtClean="0">
                <a:solidFill>
                  <a:schemeClr val="accent1">
                    <a:lumMod val="50000"/>
                  </a:schemeClr>
                </a:solidFill>
              </a:rPr>
              <a:t>mortality rate </a:t>
            </a:r>
            <a:r>
              <a:rPr lang="en-US" sz="3200" dirty="0">
                <a:solidFill>
                  <a:schemeClr val="accent1">
                    <a:lumMod val="50000"/>
                  </a:schemeClr>
                </a:solidFill>
              </a:rPr>
              <a:t>is used, then an estimated 15,498 </a:t>
            </a:r>
            <a:r>
              <a:rPr lang="en-US" sz="3200" dirty="0" smtClean="0">
                <a:solidFill>
                  <a:schemeClr val="accent1">
                    <a:lumMod val="50000"/>
                  </a:schemeClr>
                </a:solidFill>
              </a:rPr>
              <a:t> patient </a:t>
            </a:r>
            <a:r>
              <a:rPr lang="en-US" sz="3200" dirty="0">
                <a:solidFill>
                  <a:schemeClr val="accent1">
                    <a:lumMod val="50000"/>
                  </a:schemeClr>
                </a:solidFill>
              </a:rPr>
              <a:t>die </a:t>
            </a:r>
            <a:r>
              <a:rPr lang="en-US" sz="3200" dirty="0" smtClean="0">
                <a:solidFill>
                  <a:schemeClr val="accent1">
                    <a:lumMod val="50000"/>
                  </a:schemeClr>
                </a:solidFill>
              </a:rPr>
              <a:t>with candidaemia </a:t>
            </a:r>
            <a:r>
              <a:rPr lang="en-US" sz="3200" dirty="0">
                <a:solidFill>
                  <a:schemeClr val="accent1">
                    <a:lumMod val="50000"/>
                  </a:schemeClr>
                </a:solidFill>
              </a:rPr>
              <a:t>annually in </a:t>
            </a:r>
            <a:r>
              <a:rPr lang="en-US" sz="3200" dirty="0" smtClean="0">
                <a:solidFill>
                  <a:schemeClr val="accent1">
                    <a:lumMod val="50000"/>
                  </a:schemeClr>
                </a:solidFill>
              </a:rPr>
              <a:t>Pakistan</a:t>
            </a:r>
            <a:endParaRPr lang="en-US" sz="3200" dirty="0">
              <a:solidFill>
                <a:schemeClr val="accent1">
                  <a:lumMod val="50000"/>
                </a:schemeClr>
              </a:solidFill>
            </a:endParaRPr>
          </a:p>
          <a:p>
            <a:pPr>
              <a:buFont typeface="Wingdings" pitchFamily="2" charset="2"/>
              <a:buChar char="§"/>
            </a:pPr>
            <a:endParaRPr lang="en-US" sz="3200" baseline="30000" dirty="0" smtClean="0">
              <a:solidFill>
                <a:schemeClr val="accent1">
                  <a:lumMod val="50000"/>
                </a:schemeClr>
              </a:solidFill>
            </a:endParaRPr>
          </a:p>
          <a:p>
            <a:pPr>
              <a:buFont typeface="Wingdings" pitchFamily="2" charset="2"/>
              <a:buChar char="§"/>
            </a:pPr>
            <a:r>
              <a:rPr lang="en-US" sz="3200" dirty="0" smtClean="0">
                <a:solidFill>
                  <a:schemeClr val="accent1">
                    <a:lumMod val="50000"/>
                  </a:schemeClr>
                </a:solidFill>
              </a:rPr>
              <a:t> </a:t>
            </a:r>
            <a:r>
              <a:rPr lang="en-US" sz="3200" dirty="0">
                <a:solidFill>
                  <a:schemeClr val="accent1">
                    <a:lumMod val="50000"/>
                  </a:schemeClr>
                </a:solidFill>
              </a:rPr>
              <a:t>O</a:t>
            </a:r>
            <a:r>
              <a:rPr lang="en-US" sz="3200" dirty="0" smtClean="0">
                <a:solidFill>
                  <a:schemeClr val="accent1">
                    <a:lumMod val="50000"/>
                  </a:schemeClr>
                </a:solidFill>
              </a:rPr>
              <a:t>nly 38% of cases of candidaemia shows in blood </a:t>
            </a:r>
            <a:r>
              <a:rPr lang="en-US" sz="3200" dirty="0">
                <a:solidFill>
                  <a:schemeClr val="accent1">
                    <a:lumMod val="50000"/>
                  </a:schemeClr>
                </a:solidFill>
              </a:rPr>
              <a:t>cultures </a:t>
            </a:r>
            <a:endParaRPr lang="en-US" sz="3200" dirty="0" smtClean="0">
              <a:solidFill>
                <a:schemeClr val="accent1">
                  <a:lumMod val="50000"/>
                </a:schemeClr>
              </a:solidFill>
            </a:endParaRPr>
          </a:p>
          <a:p>
            <a:pPr marL="0" indent="0">
              <a:buNone/>
            </a:pPr>
            <a:r>
              <a:rPr lang="en-US" sz="3200" dirty="0" smtClean="0">
                <a:solidFill>
                  <a:schemeClr val="accent1">
                    <a:lumMod val="50000"/>
                  </a:schemeClr>
                </a:solidFill>
              </a:rPr>
              <a:t> </a:t>
            </a:r>
          </a:p>
        </p:txBody>
      </p:sp>
    </p:spTree>
    <p:extLst>
      <p:ext uri="{BB962C8B-B14F-4D97-AF65-F5344CB8AC3E}">
        <p14:creationId xmlns:p14="http://schemas.microsoft.com/office/powerpoint/2010/main" val="23960099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0" y="304800"/>
            <a:ext cx="12192000" cy="1447800"/>
          </a:xfrm>
        </p:spPr>
        <p:txBody>
          <a:bodyPr/>
          <a:lstStyle/>
          <a:p>
            <a:pPr eaLnBrk="1" hangingPunct="1"/>
            <a:r>
              <a:rPr lang="en-US" sz="3200" b="1" i="1" smtClean="0">
                <a:solidFill>
                  <a:schemeClr val="tx2"/>
                </a:solidFill>
              </a:rPr>
              <a:t>Candida </a:t>
            </a:r>
            <a:br>
              <a:rPr lang="en-US" sz="3200" b="1" i="1" smtClean="0">
                <a:solidFill>
                  <a:schemeClr val="tx2"/>
                </a:solidFill>
              </a:rPr>
            </a:br>
            <a:r>
              <a:rPr lang="en-US" sz="3200" b="1" smtClean="0">
                <a:solidFill>
                  <a:schemeClr val="tx2"/>
                </a:solidFill>
              </a:rPr>
              <a:t>A High Priority in the ICU Bloodstream Infection Pathogens</a:t>
            </a:r>
          </a:p>
        </p:txBody>
      </p:sp>
      <p:graphicFrame>
        <p:nvGraphicFramePr>
          <p:cNvPr id="23555" name="Group 3"/>
          <p:cNvGraphicFramePr>
            <a:graphicFrameLocks noGrp="1"/>
          </p:cNvGraphicFramePr>
          <p:nvPr/>
        </p:nvGraphicFramePr>
        <p:xfrm>
          <a:off x="609600" y="2362200"/>
          <a:ext cx="10972799" cy="3035628"/>
        </p:xfrm>
        <a:graphic>
          <a:graphicData uri="http://schemas.openxmlformats.org/drawingml/2006/table">
            <a:tbl>
              <a:tblPr/>
              <a:tblGrid>
                <a:gridCol w="5338233"/>
                <a:gridCol w="2935817"/>
                <a:gridCol w="2698749"/>
              </a:tblGrid>
              <a:tr h="822786">
                <a:tc>
                  <a:txBody>
                    <a:bodyPr/>
                    <a:lstStyle/>
                    <a:p>
                      <a:pPr marL="0" marR="0" lvl="0" indent="0" algn="l" defTabSz="914400" rtl="0" eaLnBrk="1" fontAlgn="base" latinLnBrk="0" hangingPunct="1">
                        <a:lnSpc>
                          <a:spcPct val="100000"/>
                        </a:lnSpc>
                        <a:spcBef>
                          <a:spcPct val="0"/>
                        </a:spcBef>
                        <a:spcAft>
                          <a:spcPct val="0"/>
                        </a:spcAft>
                        <a:buClr>
                          <a:srgbClr val="FFFF00"/>
                        </a:buClr>
                        <a:buSzTx/>
                        <a:buFontTx/>
                        <a:buNone/>
                        <a:tabLst/>
                      </a:pPr>
                      <a:r>
                        <a:rPr kumimoji="0" lang="en-US" sz="2400" b="1" i="0" u="none" strike="noStrike" cap="none" normalizeH="0" baseline="0" dirty="0" smtClean="0">
                          <a:ln>
                            <a:noFill/>
                          </a:ln>
                          <a:solidFill>
                            <a:schemeClr val="tx2"/>
                          </a:solidFill>
                          <a:effectLst/>
                          <a:latin typeface="Arial" charset="0"/>
                        </a:rPr>
                        <a:t>Pathogen</a:t>
                      </a:r>
                    </a:p>
                  </a:txBody>
                  <a:tcPr marL="121920" marR="121920" marT="45675" marB="45675" anchor="b" horzOverflow="overflow">
                    <a:lnL cap="flat">
                      <a:noFill/>
                    </a:lnL>
                    <a:lnR>
                      <a:noFill/>
                    </a:lnR>
                    <a:lnT cap="flat">
                      <a:noFill/>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FFFF00"/>
                        </a:buClr>
                        <a:buSzTx/>
                        <a:buFontTx/>
                        <a:buNone/>
                        <a:tabLst/>
                      </a:pPr>
                      <a:r>
                        <a:rPr kumimoji="0" lang="en-US" sz="2400" b="1" i="0" u="none" strike="noStrike" cap="none" normalizeH="0" baseline="0" dirty="0" smtClean="0">
                          <a:ln>
                            <a:noFill/>
                          </a:ln>
                          <a:solidFill>
                            <a:schemeClr val="tx2"/>
                          </a:solidFill>
                          <a:effectLst/>
                          <a:latin typeface="Arial" charset="0"/>
                        </a:rPr>
                        <a:t>% BSI </a:t>
                      </a:r>
                    </a:p>
                    <a:p>
                      <a:pPr marL="0" marR="0" lvl="0" indent="0" algn="ctr" defTabSz="914400" rtl="0" eaLnBrk="1" fontAlgn="base" latinLnBrk="0" hangingPunct="1">
                        <a:lnSpc>
                          <a:spcPct val="100000"/>
                        </a:lnSpc>
                        <a:spcBef>
                          <a:spcPct val="0"/>
                        </a:spcBef>
                        <a:spcAft>
                          <a:spcPct val="0"/>
                        </a:spcAft>
                        <a:buClr>
                          <a:srgbClr val="FFFF00"/>
                        </a:buClr>
                        <a:buSzTx/>
                        <a:buFontTx/>
                        <a:buNone/>
                        <a:tabLst/>
                      </a:pPr>
                      <a:r>
                        <a:rPr kumimoji="0" lang="en-US" sz="2400" b="1" i="0" u="none" strike="noStrike" cap="none" normalizeH="0" baseline="0" dirty="0" smtClean="0">
                          <a:ln>
                            <a:noFill/>
                          </a:ln>
                          <a:solidFill>
                            <a:schemeClr val="tx2"/>
                          </a:solidFill>
                          <a:effectLst/>
                          <a:latin typeface="Arial" charset="0"/>
                        </a:rPr>
                        <a:t>(n=10,515)</a:t>
                      </a:r>
                    </a:p>
                  </a:txBody>
                  <a:tcPr marL="121920" marR="121920" marT="45675" marB="45675" anchor="b" horzOverflow="overflow">
                    <a:lnL>
                      <a:noFill/>
                    </a:lnL>
                    <a:lnR>
                      <a:noFill/>
                    </a:lnR>
                    <a:lnT cap="flat">
                      <a:noFill/>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FFFF00"/>
                        </a:buClr>
                        <a:buSzTx/>
                        <a:buFontTx/>
                        <a:buNone/>
                        <a:tabLst/>
                      </a:pPr>
                      <a:r>
                        <a:rPr kumimoji="0" lang="en-US" sz="2400" b="1" i="0" u="none" strike="noStrike" cap="none" normalizeH="0" baseline="0" smtClean="0">
                          <a:ln>
                            <a:noFill/>
                          </a:ln>
                          <a:solidFill>
                            <a:schemeClr val="tx2"/>
                          </a:solidFill>
                          <a:effectLst/>
                          <a:latin typeface="Arial" charset="0"/>
                        </a:rPr>
                        <a:t>Crude Mortality, %</a:t>
                      </a:r>
                    </a:p>
                  </a:txBody>
                  <a:tcPr marL="121920" marR="121920" marT="45675" marB="45675" anchor="b" horzOverflow="overflow">
                    <a:lnL>
                      <a:noFill/>
                    </a:lnL>
                    <a:lnR cap="flat">
                      <a:noFill/>
                    </a:lnR>
                    <a:lnT cap="flat">
                      <a:noFill/>
                    </a:lnT>
                    <a:lnB w="28575" cap="flat" cmpd="sng" algn="ctr">
                      <a:solidFill>
                        <a:srgbClr val="FFFFFF"/>
                      </a:solidFill>
                      <a:prstDash val="solid"/>
                      <a:round/>
                      <a:headEnd type="none" w="med" len="med"/>
                      <a:tailEnd type="none" w="med" len="med"/>
                    </a:lnB>
                    <a:lnTlToBr>
                      <a:noFill/>
                    </a:lnTlToBr>
                    <a:lnBlToTr>
                      <a:noFill/>
                    </a:lnBlToTr>
                    <a:noFill/>
                  </a:tcPr>
                </a:tc>
              </a:tr>
              <a:tr h="2212514">
                <a:tc>
                  <a:txBody>
                    <a:bodyPr/>
                    <a:lstStyle/>
                    <a:p>
                      <a:pPr marL="0" marR="0" lvl="0" indent="0" algn="l" defTabSz="914400" rtl="0" eaLnBrk="1" fontAlgn="base" latinLnBrk="0" hangingPunct="1">
                        <a:lnSpc>
                          <a:spcPct val="100000"/>
                        </a:lnSpc>
                        <a:spcBef>
                          <a:spcPct val="20000"/>
                        </a:spcBef>
                        <a:spcAft>
                          <a:spcPct val="0"/>
                        </a:spcAft>
                        <a:buClr>
                          <a:srgbClr val="FFFF00"/>
                        </a:buClr>
                        <a:buSzTx/>
                        <a:buFontTx/>
                        <a:buNone/>
                        <a:tabLst/>
                      </a:pPr>
                      <a:r>
                        <a:rPr kumimoji="0" lang="en-US" sz="2400" b="1" i="0" u="none" strike="noStrike" cap="none" normalizeH="0" baseline="0" dirty="0" smtClean="0">
                          <a:ln>
                            <a:noFill/>
                          </a:ln>
                          <a:solidFill>
                            <a:schemeClr val="tx2"/>
                          </a:solidFill>
                          <a:effectLst/>
                          <a:latin typeface="Arial" charset="0"/>
                        </a:rPr>
                        <a:t>Coagulase-negative </a:t>
                      </a:r>
                      <a:r>
                        <a:rPr kumimoji="0" lang="en-US" sz="2400" b="1" i="1" u="none" strike="noStrike" cap="none" normalizeH="0" baseline="0" dirty="0" smtClean="0">
                          <a:ln>
                            <a:noFill/>
                          </a:ln>
                          <a:solidFill>
                            <a:schemeClr val="tx2"/>
                          </a:solidFill>
                          <a:effectLst/>
                          <a:latin typeface="Arial" charset="0"/>
                        </a:rPr>
                        <a:t>Staph</a:t>
                      </a:r>
                    </a:p>
                    <a:p>
                      <a:pPr marL="0" marR="0" lvl="0" indent="0" algn="l" defTabSz="914400" rtl="0" eaLnBrk="1" fontAlgn="base" latinLnBrk="0" hangingPunct="1">
                        <a:lnSpc>
                          <a:spcPct val="100000"/>
                        </a:lnSpc>
                        <a:spcBef>
                          <a:spcPct val="20000"/>
                        </a:spcBef>
                        <a:spcAft>
                          <a:spcPct val="0"/>
                        </a:spcAft>
                        <a:buClr>
                          <a:srgbClr val="FFFF00"/>
                        </a:buClr>
                        <a:buSzTx/>
                        <a:buFontTx/>
                        <a:buNone/>
                        <a:tabLst/>
                      </a:pPr>
                      <a:r>
                        <a:rPr kumimoji="0" lang="en-US" sz="2400" b="1" i="1" u="none" strike="noStrike" cap="none" normalizeH="0" baseline="0" dirty="0" smtClean="0">
                          <a:ln>
                            <a:noFill/>
                          </a:ln>
                          <a:solidFill>
                            <a:schemeClr val="tx2"/>
                          </a:solidFill>
                          <a:effectLst/>
                          <a:latin typeface="Arial" charset="0"/>
                        </a:rPr>
                        <a:t>Staphylococcus aureus</a:t>
                      </a:r>
                      <a:endParaRPr kumimoji="0" lang="en-US" sz="2400" b="1" i="0" u="none" strike="noStrike" cap="none" normalizeH="0" baseline="30000" dirty="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20000"/>
                        </a:spcBef>
                        <a:spcAft>
                          <a:spcPct val="0"/>
                        </a:spcAft>
                        <a:buClr>
                          <a:srgbClr val="FFFF00"/>
                        </a:buClr>
                        <a:buSzTx/>
                        <a:buFontTx/>
                        <a:buNone/>
                        <a:tabLst/>
                      </a:pPr>
                      <a:r>
                        <a:rPr kumimoji="0" lang="en-US" sz="2400" b="1" i="1" u="none" strike="noStrike" cap="none" normalizeH="0" baseline="0" dirty="0" smtClean="0">
                          <a:ln>
                            <a:noFill/>
                          </a:ln>
                          <a:solidFill>
                            <a:schemeClr val="tx2"/>
                          </a:solidFill>
                          <a:effectLst/>
                          <a:latin typeface="Arial" charset="0"/>
                        </a:rPr>
                        <a:t>Candida</a:t>
                      </a:r>
                      <a:r>
                        <a:rPr kumimoji="0" lang="en-US" sz="2400" b="1" i="0" u="none" strike="noStrike" cap="none" normalizeH="0" baseline="0" dirty="0" smtClean="0">
                          <a:ln>
                            <a:noFill/>
                          </a:ln>
                          <a:solidFill>
                            <a:schemeClr val="tx2"/>
                          </a:solidFill>
                          <a:effectLst/>
                          <a:latin typeface="Arial" charset="0"/>
                        </a:rPr>
                        <a:t> species</a:t>
                      </a:r>
                      <a:endParaRPr kumimoji="0" lang="en-US" sz="2400" b="1" i="0" u="none" strike="noStrike" cap="none" normalizeH="0" baseline="30000" dirty="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20000"/>
                        </a:spcBef>
                        <a:spcAft>
                          <a:spcPct val="0"/>
                        </a:spcAft>
                        <a:buClr>
                          <a:srgbClr val="FFFF00"/>
                        </a:buClr>
                        <a:buSzTx/>
                        <a:buFontTx/>
                        <a:buNone/>
                        <a:tabLst/>
                      </a:pPr>
                      <a:r>
                        <a:rPr kumimoji="0" lang="en-US" sz="2400" b="1" i="1" u="none" strike="noStrike" cap="none" normalizeH="0" baseline="0" dirty="0" smtClean="0">
                          <a:ln>
                            <a:noFill/>
                          </a:ln>
                          <a:solidFill>
                            <a:schemeClr val="tx2"/>
                          </a:solidFill>
                          <a:effectLst/>
                          <a:latin typeface="Arial" charset="0"/>
                        </a:rPr>
                        <a:t>Enterococcus</a:t>
                      </a:r>
                      <a:r>
                        <a:rPr kumimoji="0" lang="en-US" sz="2400" b="1" i="0" u="none" strike="noStrike" cap="none" normalizeH="0" baseline="0" dirty="0" smtClean="0">
                          <a:ln>
                            <a:noFill/>
                          </a:ln>
                          <a:solidFill>
                            <a:schemeClr val="tx2"/>
                          </a:solidFill>
                          <a:effectLst/>
                          <a:latin typeface="Arial" charset="0"/>
                        </a:rPr>
                        <a:t> species</a:t>
                      </a:r>
                      <a:endParaRPr kumimoji="0" lang="en-US" sz="2400" b="1" i="0" u="none" strike="noStrike" cap="none" normalizeH="0" baseline="30000" dirty="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20000"/>
                        </a:spcBef>
                        <a:spcAft>
                          <a:spcPct val="0"/>
                        </a:spcAft>
                        <a:buClr>
                          <a:srgbClr val="FFFF00"/>
                        </a:buClr>
                        <a:buSzTx/>
                        <a:buFontTx/>
                        <a:buNone/>
                        <a:tabLst/>
                      </a:pPr>
                      <a:r>
                        <a:rPr kumimoji="0" lang="en-US" sz="2400" b="1" i="1" u="none" strike="noStrike" cap="none" normalizeH="0" baseline="0" dirty="0" smtClean="0">
                          <a:ln>
                            <a:noFill/>
                          </a:ln>
                          <a:solidFill>
                            <a:schemeClr val="tx2"/>
                          </a:solidFill>
                          <a:effectLst/>
                          <a:latin typeface="Arial" charset="0"/>
                        </a:rPr>
                        <a:t>Pseudomonas aeruginosa</a:t>
                      </a:r>
                    </a:p>
                  </a:txBody>
                  <a:tcPr marL="121920" marR="121920" marT="45675" marB="45675" horzOverflow="overflow">
                    <a:lnL cap="flat">
                      <a:noFill/>
                    </a:lnL>
                    <a:lnR>
                      <a:noFill/>
                    </a:lnR>
                    <a:lnT w="28575" cap="flat" cmpd="sng" algn="ctr">
                      <a:solidFill>
                        <a:srgbClr val="FFFF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FF00"/>
                        </a:buClr>
                        <a:buSzTx/>
                        <a:buFontTx/>
                        <a:buNone/>
                        <a:tabLst>
                          <a:tab pos="514350" algn="dec"/>
                        </a:tabLst>
                      </a:pPr>
                      <a:r>
                        <a:rPr kumimoji="0" lang="en-US" sz="2400" b="1" i="0" u="none" strike="noStrike" cap="none" normalizeH="0" baseline="0" dirty="0" smtClean="0">
                          <a:ln>
                            <a:noFill/>
                          </a:ln>
                          <a:solidFill>
                            <a:schemeClr val="tx2"/>
                          </a:solidFill>
                          <a:effectLst/>
                          <a:latin typeface="Arial" charset="0"/>
                        </a:rPr>
                        <a:t>35.9 (1)</a:t>
                      </a:r>
                      <a:r>
                        <a:rPr kumimoji="0" lang="en-US" sz="2400" b="1" i="0" u="none" strike="noStrike" cap="none" normalizeH="0" baseline="50000" dirty="0" smtClean="0">
                          <a:ln>
                            <a:noFill/>
                          </a:ln>
                          <a:solidFill>
                            <a:schemeClr val="tx2"/>
                          </a:solidFill>
                          <a:effectLst/>
                          <a:latin typeface="Arial" charset="0"/>
                        </a:rPr>
                        <a:t>a</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514350" algn="dec"/>
                        </a:tabLst>
                      </a:pPr>
                      <a:r>
                        <a:rPr kumimoji="0" lang="en-US" sz="2400" b="1" i="0" u="none" strike="noStrike" cap="none" normalizeH="0" baseline="0" dirty="0" smtClean="0">
                          <a:ln>
                            <a:noFill/>
                          </a:ln>
                          <a:solidFill>
                            <a:schemeClr val="tx2"/>
                          </a:solidFill>
                          <a:effectLst/>
                          <a:latin typeface="Arial" charset="0"/>
                        </a:rPr>
                        <a:t>16.8 (2)</a:t>
                      </a:r>
                      <a:r>
                        <a:rPr kumimoji="0" lang="en-US" sz="2400" b="1" i="0" u="none" strike="noStrike" cap="none" normalizeH="0" baseline="50000" dirty="0" smtClean="0">
                          <a:ln>
                            <a:noFill/>
                          </a:ln>
                          <a:solidFill>
                            <a:schemeClr val="tx2"/>
                          </a:solidFill>
                          <a:effectLst/>
                          <a:latin typeface="Arial" charset="0"/>
                        </a:rPr>
                        <a:t>a</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514350" algn="dec"/>
                        </a:tabLst>
                      </a:pPr>
                      <a:r>
                        <a:rPr kumimoji="0" lang="en-US" sz="2400" b="1" i="0" u="none" strike="noStrike" cap="none" normalizeH="0" baseline="0" dirty="0" smtClean="0">
                          <a:ln>
                            <a:noFill/>
                          </a:ln>
                          <a:solidFill>
                            <a:schemeClr val="tx2"/>
                          </a:solidFill>
                          <a:effectLst/>
                          <a:latin typeface="Arial" charset="0"/>
                        </a:rPr>
                        <a:t>10.1 (3)</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514350" algn="dec"/>
                        </a:tabLst>
                      </a:pPr>
                      <a:r>
                        <a:rPr kumimoji="0" lang="en-US" sz="2400" b="1" i="0" u="none" strike="noStrike" cap="none" normalizeH="0" baseline="0" dirty="0" smtClean="0">
                          <a:ln>
                            <a:noFill/>
                          </a:ln>
                          <a:solidFill>
                            <a:schemeClr val="tx2"/>
                          </a:solidFill>
                          <a:effectLst/>
                          <a:latin typeface="Arial" charset="0"/>
                        </a:rPr>
                        <a:t>9.8 (4)</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514350" algn="dec"/>
                        </a:tabLst>
                      </a:pPr>
                      <a:r>
                        <a:rPr kumimoji="0" lang="en-US" sz="2400" b="1" i="0" u="none" strike="noStrike" cap="none" normalizeH="0" baseline="0" dirty="0" smtClean="0">
                          <a:ln>
                            <a:noFill/>
                          </a:ln>
                          <a:solidFill>
                            <a:schemeClr val="tx2"/>
                          </a:solidFill>
                          <a:effectLst/>
                          <a:latin typeface="Arial" charset="0"/>
                        </a:rPr>
                        <a:t>4.7 (5)</a:t>
                      </a:r>
                    </a:p>
                  </a:txBody>
                  <a:tcPr marL="121920" marR="121920" marT="45675" marB="45675" horzOverflow="overflow">
                    <a:lnL>
                      <a:noFill/>
                    </a:lnL>
                    <a:lnR>
                      <a:noFill/>
                    </a:lnR>
                    <a:lnT w="28575" cap="flat" cmpd="sng" algn="ctr">
                      <a:solidFill>
                        <a:srgbClr val="FFFF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FF00"/>
                        </a:buClr>
                        <a:buSzTx/>
                        <a:buFontTx/>
                        <a:buNone/>
                        <a:tabLst>
                          <a:tab pos="857250" algn="dec"/>
                        </a:tabLst>
                      </a:pPr>
                      <a:r>
                        <a:rPr kumimoji="0" lang="en-US" sz="2400" b="1" i="0" u="none" strike="noStrike" cap="none" normalizeH="0" baseline="0" dirty="0" smtClean="0">
                          <a:ln>
                            <a:noFill/>
                          </a:ln>
                          <a:solidFill>
                            <a:schemeClr val="tx2"/>
                          </a:solidFill>
                          <a:effectLst/>
                          <a:latin typeface="Arial" charset="0"/>
                        </a:rPr>
                        <a:t>25.7</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857250" algn="dec"/>
                        </a:tabLst>
                      </a:pPr>
                      <a:r>
                        <a:rPr kumimoji="0" lang="en-US" sz="2400" b="1" i="0" u="none" strike="noStrike" cap="none" normalizeH="0" baseline="0" dirty="0" smtClean="0">
                          <a:ln>
                            <a:noFill/>
                          </a:ln>
                          <a:solidFill>
                            <a:schemeClr val="tx2"/>
                          </a:solidFill>
                          <a:effectLst/>
                          <a:latin typeface="Arial" charset="0"/>
                        </a:rPr>
                        <a:t>34.4</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857250" algn="dec"/>
                        </a:tabLst>
                      </a:pPr>
                      <a:r>
                        <a:rPr kumimoji="0" lang="en-US" sz="2400" b="1" i="0" u="none" strike="noStrike" cap="none" normalizeH="0" baseline="0" dirty="0" smtClean="0">
                          <a:ln>
                            <a:noFill/>
                          </a:ln>
                          <a:solidFill>
                            <a:schemeClr val="tx2"/>
                          </a:solidFill>
                          <a:effectLst/>
                          <a:latin typeface="Arial" charset="0"/>
                        </a:rPr>
                        <a:t>47.1</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857250" algn="dec"/>
                        </a:tabLst>
                      </a:pPr>
                      <a:r>
                        <a:rPr kumimoji="0" lang="en-US" sz="2400" b="1" i="0" u="none" strike="noStrike" cap="none" normalizeH="0" baseline="0" dirty="0" smtClean="0">
                          <a:ln>
                            <a:noFill/>
                          </a:ln>
                          <a:solidFill>
                            <a:schemeClr val="tx2"/>
                          </a:solidFill>
                          <a:effectLst/>
                          <a:latin typeface="Arial" charset="0"/>
                        </a:rPr>
                        <a:t>43.0</a:t>
                      </a:r>
                    </a:p>
                    <a:p>
                      <a:pPr marL="0" marR="0" lvl="0" indent="0" algn="ctr" defTabSz="914400" rtl="0" eaLnBrk="1" fontAlgn="base" latinLnBrk="0" hangingPunct="1">
                        <a:lnSpc>
                          <a:spcPct val="100000"/>
                        </a:lnSpc>
                        <a:spcBef>
                          <a:spcPct val="20000"/>
                        </a:spcBef>
                        <a:spcAft>
                          <a:spcPct val="0"/>
                        </a:spcAft>
                        <a:buClr>
                          <a:srgbClr val="FFFF00"/>
                        </a:buClr>
                        <a:buSzTx/>
                        <a:buFontTx/>
                        <a:buNone/>
                        <a:tabLst>
                          <a:tab pos="857250" algn="dec"/>
                        </a:tabLst>
                      </a:pPr>
                      <a:r>
                        <a:rPr kumimoji="0" lang="en-US" sz="2400" b="1" i="0" u="none" strike="noStrike" cap="none" normalizeH="0" baseline="0" dirty="0" smtClean="0">
                          <a:ln>
                            <a:noFill/>
                          </a:ln>
                          <a:solidFill>
                            <a:schemeClr val="tx2"/>
                          </a:solidFill>
                          <a:effectLst/>
                          <a:latin typeface="Arial" charset="0"/>
                        </a:rPr>
                        <a:t>47.9</a:t>
                      </a:r>
                    </a:p>
                  </a:txBody>
                  <a:tcPr marL="121920" marR="121920" marT="45675" marB="45675" horzOverflow="overflow">
                    <a:lnL>
                      <a:noFill/>
                    </a:lnL>
                    <a:lnR cap="flat">
                      <a:noFill/>
                    </a:lnR>
                    <a:lnT w="28575" cap="flat" cmpd="sng" algn="ctr">
                      <a:solidFill>
                        <a:srgbClr val="FFFFFF"/>
                      </a:solidFill>
                      <a:prstDash val="solid"/>
                      <a:round/>
                      <a:headEnd type="none" w="med" len="med"/>
                      <a:tailEnd type="none" w="med" len="med"/>
                    </a:lnT>
                    <a:lnB cap="flat">
                      <a:noFill/>
                    </a:lnB>
                    <a:lnTlToBr>
                      <a:noFill/>
                    </a:lnTlToBr>
                    <a:lnBlToTr>
                      <a:noFill/>
                    </a:lnBlToTr>
                    <a:noFill/>
                  </a:tcPr>
                </a:tc>
              </a:tr>
            </a:tbl>
          </a:graphicData>
        </a:graphic>
      </p:graphicFrame>
      <p:sp>
        <p:nvSpPr>
          <p:cNvPr id="11275" name="Rectangle 21"/>
          <p:cNvSpPr>
            <a:spLocks noChangeArrowheads="1"/>
          </p:cNvSpPr>
          <p:nvPr/>
        </p:nvSpPr>
        <p:spPr bwMode="auto">
          <a:xfrm flipV="1">
            <a:off x="609600" y="4107141"/>
            <a:ext cx="10972800" cy="369332"/>
          </a:xfrm>
          <a:prstGeom prst="rect">
            <a:avLst/>
          </a:prstGeom>
          <a:noFill/>
          <a:ln w="3492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11276" name="Text Box 22"/>
          <p:cNvSpPr txBox="1">
            <a:spLocks noChangeArrowheads="1"/>
          </p:cNvSpPr>
          <p:nvPr/>
        </p:nvSpPr>
        <p:spPr bwMode="auto">
          <a:xfrm>
            <a:off x="436034" y="5791200"/>
            <a:ext cx="11097684"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lgn="ctr">
                <a:solidFill>
                  <a:srgbClr val="000000"/>
                </a:solidFill>
                <a:miter lim="800000"/>
                <a:headEnd/>
                <a:tailEnd/>
              </a14:hiddenLine>
            </a:ext>
          </a:extLst>
        </p:spPr>
        <p:txBody>
          <a:bodyPr>
            <a:spAutoFit/>
          </a:bodyPr>
          <a:lstStyle>
            <a:lvl1pPr marL="57150" indent="-5715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600" b="1">
                <a:solidFill>
                  <a:schemeClr val="tx2"/>
                </a:solidFill>
                <a:latin typeface="Arial Narrow" pitchFamily="34" charset="0"/>
              </a:rPr>
              <a:t>	</a:t>
            </a:r>
            <a:r>
              <a:rPr lang="en-US" sz="1600" b="1" baseline="30000">
                <a:solidFill>
                  <a:schemeClr val="tx2"/>
                </a:solidFill>
                <a:latin typeface="Arial Narrow" pitchFamily="34" charset="0"/>
              </a:rPr>
              <a:t>a</a:t>
            </a:r>
            <a:r>
              <a:rPr lang="en-US" sz="1600" b="1" i="1">
                <a:solidFill>
                  <a:schemeClr val="tx2"/>
                </a:solidFill>
                <a:latin typeface="Arial Narrow" pitchFamily="34" charset="0"/>
              </a:rPr>
              <a:t>P</a:t>
            </a:r>
            <a:r>
              <a:rPr lang="en-US" sz="1600" b="1">
                <a:solidFill>
                  <a:schemeClr val="tx2"/>
                </a:solidFill>
                <a:latin typeface="Arial Narrow" pitchFamily="34" charset="0"/>
              </a:rPr>
              <a:t>&lt;.05 for patients in ICU vs non-ICU settings. </a:t>
            </a:r>
          </a:p>
          <a:p>
            <a:r>
              <a:rPr lang="en-US" sz="1600" b="1">
                <a:solidFill>
                  <a:schemeClr val="tx2"/>
                </a:solidFill>
                <a:latin typeface="Arial Narrow" pitchFamily="34" charset="0"/>
              </a:rPr>
              <a:t>	SCOPE data. Wisplinghoff et al. </a:t>
            </a:r>
            <a:r>
              <a:rPr lang="en-US" sz="1600" b="1" i="1">
                <a:solidFill>
                  <a:schemeClr val="tx2"/>
                </a:solidFill>
                <a:latin typeface="Arial Narrow" pitchFamily="34" charset="0"/>
              </a:rPr>
              <a:t>Clin Infect Dis</a:t>
            </a:r>
            <a:r>
              <a:rPr lang="en-US" sz="1600" b="1">
                <a:solidFill>
                  <a:schemeClr val="tx2"/>
                </a:solidFill>
                <a:latin typeface="Arial Narrow" pitchFamily="34" charset="0"/>
              </a:rPr>
              <a:t>. 2004;39:309-317.</a:t>
            </a:r>
          </a:p>
        </p:txBody>
      </p:sp>
    </p:spTree>
    <p:extLst>
      <p:ext uri="{BB962C8B-B14F-4D97-AF65-F5344CB8AC3E}">
        <p14:creationId xmlns:p14="http://schemas.microsoft.com/office/powerpoint/2010/main" val="282281832"/>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192000" cy="6959065"/>
          </a:xfrm>
          <a:prstGeom prst="rect">
            <a:avLst/>
          </a:prstGeom>
        </p:spPr>
      </p:pic>
      <p:sp>
        <p:nvSpPr>
          <p:cNvPr id="5" name="Rectangle 4"/>
          <p:cNvSpPr/>
          <p:nvPr/>
        </p:nvSpPr>
        <p:spPr>
          <a:xfrm>
            <a:off x="3048000" y="953185"/>
            <a:ext cx="8625840" cy="830997"/>
          </a:xfrm>
          <a:prstGeom prst="rect">
            <a:avLst/>
          </a:prstGeom>
        </p:spPr>
        <p:txBody>
          <a:bodyPr wrap="square">
            <a:spAutoFit/>
          </a:bodyPr>
          <a:lstStyle/>
          <a:p>
            <a:r>
              <a:rPr lang="en-GB" sz="2400" dirty="0"/>
              <a:t>304 blood cultures from 289 neonates yielded 326 </a:t>
            </a:r>
            <a:r>
              <a:rPr lang="en-GB" sz="2400" i="1" dirty="0"/>
              <a:t>Candida</a:t>
            </a:r>
            <a:r>
              <a:rPr lang="en-GB" sz="2400" dirty="0"/>
              <a:t> isolates, </a:t>
            </a:r>
            <a:r>
              <a:rPr lang="en-GB" sz="2400" dirty="0" smtClean="0"/>
              <a:t>22 </a:t>
            </a:r>
            <a:r>
              <a:rPr lang="en-GB" sz="2400" dirty="0"/>
              <a:t>cultures having 2 or more </a:t>
            </a:r>
            <a:r>
              <a:rPr lang="en-GB" sz="2400" i="1" dirty="0"/>
              <a:t>Candida</a:t>
            </a:r>
            <a:r>
              <a:rPr lang="en-GB" sz="2400" dirty="0"/>
              <a:t> </a:t>
            </a:r>
            <a:r>
              <a:rPr lang="en-GB" sz="2400" dirty="0" err="1"/>
              <a:t>spp</a:t>
            </a:r>
            <a:endParaRPr lang="en-US" sz="2400" dirty="0"/>
          </a:p>
        </p:txBody>
      </p:sp>
    </p:spTree>
    <p:extLst>
      <p:ext uri="{BB962C8B-B14F-4D97-AF65-F5344CB8AC3E}">
        <p14:creationId xmlns:p14="http://schemas.microsoft.com/office/powerpoint/2010/main" val="462638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1123950"/>
            <a:ext cx="12192000" cy="5791200"/>
          </a:xfrm>
          <a:prstGeom prst="rect">
            <a:avLst/>
          </a:prstGeom>
        </p:spPr>
      </p:pic>
      <p:sp>
        <p:nvSpPr>
          <p:cNvPr id="5" name="Rectangle 4"/>
          <p:cNvSpPr/>
          <p:nvPr/>
        </p:nvSpPr>
        <p:spPr>
          <a:xfrm>
            <a:off x="0" y="122932"/>
            <a:ext cx="12192000" cy="1200329"/>
          </a:xfrm>
          <a:prstGeom prst="rect">
            <a:avLst/>
          </a:prstGeom>
        </p:spPr>
        <p:txBody>
          <a:bodyPr wrap="square">
            <a:spAutoFit/>
          </a:bodyPr>
          <a:lstStyle/>
          <a:p>
            <a:pPr algn="ctr">
              <a:defRPr sz="3200" b="1" i="0" u="none" strike="noStrike" kern="1200" baseline="0">
                <a:solidFill>
                  <a:prstClr val="black"/>
                </a:solidFill>
                <a:latin typeface="+mn-lt"/>
                <a:ea typeface="+mn-ea"/>
                <a:cs typeface="+mn-cs"/>
              </a:defRPr>
            </a:pPr>
            <a:r>
              <a:rPr lang="en-GB" sz="3600" dirty="0" smtClean="0"/>
              <a:t>Frequency of Acquisition of Candida Infection &amp; Antifungal Susceptibilities 2014-16 (</a:t>
            </a:r>
            <a:r>
              <a:rPr lang="en-GB" sz="3600" i="1" dirty="0" smtClean="0"/>
              <a:t>n 326</a:t>
            </a:r>
            <a:r>
              <a:rPr lang="en-GB" sz="3600" dirty="0" smtClean="0"/>
              <a:t>)</a:t>
            </a:r>
            <a:endParaRPr lang="en-GB" sz="3600" dirty="0"/>
          </a:p>
        </p:txBody>
      </p:sp>
      <p:sp>
        <p:nvSpPr>
          <p:cNvPr id="7" name="Oval 6"/>
          <p:cNvSpPr/>
          <p:nvPr/>
        </p:nvSpPr>
        <p:spPr>
          <a:xfrm>
            <a:off x="8418513" y="5543550"/>
            <a:ext cx="1182687" cy="91440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7085013" y="6412230"/>
            <a:ext cx="85883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p:cNvSpPr/>
          <p:nvPr/>
        </p:nvSpPr>
        <p:spPr>
          <a:xfrm>
            <a:off x="5332413" y="6427470"/>
            <a:ext cx="85883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3713163" y="2362200"/>
            <a:ext cx="858837" cy="164592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p:cNvSpPr/>
          <p:nvPr/>
        </p:nvSpPr>
        <p:spPr>
          <a:xfrm>
            <a:off x="4381024" y="1840230"/>
            <a:ext cx="3501866"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0470798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711200" y="304800"/>
            <a:ext cx="10972800" cy="1143000"/>
          </a:xfrm>
        </p:spPr>
        <p:txBody>
          <a:bodyPr/>
          <a:lstStyle/>
          <a:p>
            <a:r>
              <a:rPr lang="en-US" sz="3600" smtClean="0">
                <a:solidFill>
                  <a:schemeClr val="tx2"/>
                </a:solidFill>
              </a:rPr>
              <a:t>Candidiasis in Pakistan: 2006-09</a:t>
            </a:r>
          </a:p>
        </p:txBody>
      </p:sp>
      <p:graphicFrame>
        <p:nvGraphicFramePr>
          <p:cNvPr id="15363" name="Content Placeholder 4"/>
          <p:cNvGraphicFramePr>
            <a:graphicFrameLocks noGrp="1"/>
          </p:cNvGraphicFramePr>
          <p:nvPr>
            <p:ph idx="1"/>
          </p:nvPr>
        </p:nvGraphicFramePr>
        <p:xfrm>
          <a:off x="508000" y="1600200"/>
          <a:ext cx="10972800" cy="4191000"/>
        </p:xfrm>
        <a:graphic>
          <a:graphicData uri="http://schemas.openxmlformats.org/presentationml/2006/ole">
            <mc:AlternateContent xmlns:mc="http://schemas.openxmlformats.org/markup-compatibility/2006">
              <mc:Choice xmlns:v="urn:schemas-microsoft-com:vml" Requires="v">
                <p:oleObj spid="_x0000_s2091" r:id="rId4" imgW="8230313" imgH="4188315" progId="Excel.Chart.8">
                  <p:embed/>
                </p:oleObj>
              </mc:Choice>
              <mc:Fallback>
                <p:oleObj r:id="rId4" imgW="8230313" imgH="4188315" progId="Excel.Chart.8">
                  <p:embed/>
                  <p:pic>
                    <p:nvPicPr>
                      <p:cNvPr id="0" name=""/>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1600200"/>
                        <a:ext cx="1097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ext Placeholder 3"/>
          <p:cNvSpPr>
            <a:spLocks noGrp="1"/>
          </p:cNvSpPr>
          <p:nvPr>
            <p:ph type="body" sz="quarter" idx="10"/>
          </p:nvPr>
        </p:nvSpPr>
        <p:spPr>
          <a:xfrm>
            <a:off x="223520" y="6065520"/>
            <a:ext cx="11785600" cy="609600"/>
          </a:xfrm>
        </p:spPr>
        <p:txBody>
          <a:bodyPr/>
          <a:lstStyle/>
          <a:p>
            <a:pPr>
              <a:defRPr/>
            </a:pPr>
            <a:r>
              <a:rPr lang="en-US" sz="1600" dirty="0" smtClean="0">
                <a:solidFill>
                  <a:schemeClr val="tx2">
                    <a:lumMod val="75000"/>
                  </a:schemeClr>
                </a:solidFill>
              </a:rPr>
              <a:t>      </a:t>
            </a:r>
            <a:r>
              <a:rPr lang="en-US" sz="1600" dirty="0" err="1" smtClean="0">
                <a:solidFill>
                  <a:schemeClr val="tx2">
                    <a:lumMod val="75000"/>
                  </a:schemeClr>
                </a:solidFill>
              </a:rPr>
              <a:t>Farooqi</a:t>
            </a:r>
            <a:r>
              <a:rPr lang="en-US" sz="1600" dirty="0" smtClean="0">
                <a:solidFill>
                  <a:schemeClr val="tx2">
                    <a:lumMod val="75000"/>
                  </a:schemeClr>
                </a:solidFill>
              </a:rPr>
              <a:t> JQ, Jabeen K, Saeed N, Iqbal N, Malik B, Lockhart S, Zafar A, Brandt ME, Hasan R. Invasive Candidiasis in Pakistan: Clinical characteristics, species distribution and antifungal susceptibility.  </a:t>
            </a:r>
            <a:r>
              <a:rPr lang="en-US" sz="1600" i="1" dirty="0" smtClean="0">
                <a:solidFill>
                  <a:schemeClr val="tx2">
                    <a:lumMod val="75000"/>
                  </a:schemeClr>
                </a:solidFill>
              </a:rPr>
              <a:t>J Med </a:t>
            </a:r>
            <a:r>
              <a:rPr lang="en-US" sz="1600" i="1" dirty="0" err="1" smtClean="0">
                <a:solidFill>
                  <a:schemeClr val="tx2">
                    <a:lumMod val="75000"/>
                  </a:schemeClr>
                </a:solidFill>
              </a:rPr>
              <a:t>Microbiol</a:t>
            </a:r>
            <a:r>
              <a:rPr lang="en-US" sz="1600" dirty="0" smtClean="0">
                <a:solidFill>
                  <a:schemeClr val="tx2">
                    <a:lumMod val="75000"/>
                  </a:schemeClr>
                </a:solidFill>
              </a:rPr>
              <a:t>. 2012</a:t>
            </a:r>
          </a:p>
        </p:txBody>
      </p:sp>
    </p:spTree>
    <p:extLst>
      <p:ext uri="{BB962C8B-B14F-4D97-AF65-F5344CB8AC3E}">
        <p14:creationId xmlns:p14="http://schemas.microsoft.com/office/powerpoint/2010/main" val="391587694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2"/>
                </a:solidFill>
              </a:rPr>
              <a:t>Plan </a:t>
            </a:r>
            <a:endParaRPr lang="en-US" b="1" dirty="0">
              <a:solidFill>
                <a:schemeClr val="tx2"/>
              </a:solidFill>
            </a:endParaRPr>
          </a:p>
        </p:txBody>
      </p:sp>
      <p:sp>
        <p:nvSpPr>
          <p:cNvPr id="5" name="Content Placeholder 4"/>
          <p:cNvSpPr>
            <a:spLocks noGrp="1"/>
          </p:cNvSpPr>
          <p:nvPr>
            <p:ph idx="1"/>
          </p:nvPr>
        </p:nvSpPr>
        <p:spPr/>
        <p:txBody>
          <a:bodyPr/>
          <a:lstStyle/>
          <a:p>
            <a:pPr>
              <a:buFont typeface="Wingdings" pitchFamily="2" charset="2"/>
              <a:buChar char="§"/>
            </a:pPr>
            <a:r>
              <a:rPr lang="en-US" dirty="0">
                <a:solidFill>
                  <a:schemeClr val="tx2"/>
                </a:solidFill>
              </a:rPr>
              <a:t>Introduction </a:t>
            </a:r>
            <a:endParaRPr lang="en-US" dirty="0" smtClean="0">
              <a:solidFill>
                <a:schemeClr val="tx2"/>
              </a:solidFill>
            </a:endParaRPr>
          </a:p>
          <a:p>
            <a:pPr>
              <a:buFont typeface="Wingdings" pitchFamily="2" charset="2"/>
              <a:buChar char="§"/>
            </a:pPr>
            <a:endParaRPr lang="en-US" dirty="0" smtClean="0">
              <a:solidFill>
                <a:schemeClr val="tx2"/>
              </a:solidFill>
            </a:endParaRPr>
          </a:p>
          <a:p>
            <a:pPr>
              <a:buFont typeface="Wingdings" pitchFamily="2" charset="2"/>
              <a:buChar char="§"/>
            </a:pPr>
            <a:r>
              <a:rPr lang="en-US" dirty="0" smtClean="0">
                <a:solidFill>
                  <a:schemeClr val="tx2"/>
                </a:solidFill>
              </a:rPr>
              <a:t>Burden of disease</a:t>
            </a:r>
          </a:p>
          <a:p>
            <a:pPr>
              <a:buFont typeface="Wingdings" pitchFamily="2" charset="2"/>
              <a:buChar char="§"/>
            </a:pPr>
            <a:endParaRPr lang="en-US" dirty="0" smtClean="0">
              <a:solidFill>
                <a:schemeClr val="tx2"/>
              </a:solidFill>
            </a:endParaRPr>
          </a:p>
          <a:p>
            <a:pPr>
              <a:buFont typeface="Wingdings" pitchFamily="2" charset="2"/>
              <a:buChar char="§"/>
            </a:pPr>
            <a:r>
              <a:rPr lang="en-US" dirty="0" smtClean="0">
                <a:solidFill>
                  <a:schemeClr val="tx2"/>
                </a:solidFill>
              </a:rPr>
              <a:t>Challenges: Diagnostics and capacity </a:t>
            </a:r>
            <a:r>
              <a:rPr lang="en-US" dirty="0">
                <a:solidFill>
                  <a:schemeClr val="tx2"/>
                </a:solidFill>
              </a:rPr>
              <a:t>of </a:t>
            </a:r>
            <a:r>
              <a:rPr lang="en-US" dirty="0" smtClean="0">
                <a:solidFill>
                  <a:schemeClr val="tx2"/>
                </a:solidFill>
              </a:rPr>
              <a:t>laboratory / availability </a:t>
            </a:r>
            <a:r>
              <a:rPr lang="en-US" dirty="0">
                <a:solidFill>
                  <a:schemeClr val="tx2"/>
                </a:solidFill>
              </a:rPr>
              <a:t>of </a:t>
            </a:r>
            <a:r>
              <a:rPr lang="en-US" dirty="0" smtClean="0">
                <a:solidFill>
                  <a:schemeClr val="tx2"/>
                </a:solidFill>
              </a:rPr>
              <a:t>tests /drugs/cost</a:t>
            </a:r>
          </a:p>
          <a:p>
            <a:pPr>
              <a:buFont typeface="Wingdings" pitchFamily="2" charset="2"/>
              <a:buChar char="§"/>
            </a:pPr>
            <a:endParaRPr lang="en-US" dirty="0">
              <a:solidFill>
                <a:schemeClr val="tx2"/>
              </a:solidFill>
            </a:endParaRPr>
          </a:p>
          <a:p>
            <a:pPr>
              <a:buFont typeface="Wingdings" pitchFamily="2" charset="2"/>
              <a:buChar char="§"/>
            </a:pPr>
            <a:r>
              <a:rPr lang="en-US" dirty="0" smtClean="0">
                <a:solidFill>
                  <a:schemeClr val="tx2"/>
                </a:solidFill>
              </a:rPr>
              <a:t>Initiatives and possible solution</a:t>
            </a:r>
            <a:endParaRPr lang="en-US" dirty="0">
              <a:solidFill>
                <a:schemeClr val="tx2"/>
              </a:solidFill>
            </a:endParaRPr>
          </a:p>
          <a:p>
            <a:pPr>
              <a:buFont typeface="Wingdings" pitchFamily="2" charset="2"/>
              <a:buChar char="§"/>
            </a:pPr>
            <a:endParaRPr lang="en-US" dirty="0">
              <a:solidFill>
                <a:schemeClr val="tx2"/>
              </a:solidFill>
            </a:endParaRPr>
          </a:p>
          <a:p>
            <a:pPr>
              <a:buFont typeface="Wingdings" pitchFamily="2" charset="2"/>
              <a:buChar char="§"/>
            </a:pPr>
            <a:endParaRPr lang="en-US" dirty="0">
              <a:solidFill>
                <a:schemeClr val="tx2"/>
              </a:solidFill>
            </a:endParaRPr>
          </a:p>
        </p:txBody>
      </p:sp>
    </p:spTree>
    <p:extLst>
      <p:ext uri="{BB962C8B-B14F-4D97-AF65-F5344CB8AC3E}">
        <p14:creationId xmlns:p14="http://schemas.microsoft.com/office/powerpoint/2010/main" val="26395045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18500"/>
          <a:stretch/>
        </p:blipFill>
        <p:spPr>
          <a:xfrm>
            <a:off x="391886" y="1356361"/>
            <a:ext cx="11391720" cy="5318760"/>
          </a:xfrm>
          <a:prstGeom prst="rect">
            <a:avLst/>
          </a:prstGeom>
        </p:spPr>
      </p:pic>
      <p:sp>
        <p:nvSpPr>
          <p:cNvPr id="2" name="Title 1"/>
          <p:cNvSpPr>
            <a:spLocks noGrp="1"/>
          </p:cNvSpPr>
          <p:nvPr>
            <p:ph type="title"/>
          </p:nvPr>
        </p:nvSpPr>
        <p:spPr>
          <a:xfrm>
            <a:off x="838200" y="1"/>
            <a:ext cx="10515600" cy="1401128"/>
          </a:xfrm>
        </p:spPr>
        <p:txBody>
          <a:bodyPr>
            <a:normAutofit/>
          </a:bodyPr>
          <a:lstStyle/>
          <a:p>
            <a:pPr algn="ctr"/>
            <a:r>
              <a:rPr lang="en-US" sz="3600" b="1" dirty="0" smtClean="0">
                <a:solidFill>
                  <a:schemeClr val="tx2"/>
                </a:solidFill>
              </a:rPr>
              <a:t>Comparison of Spectrum of Invasive Candida species Isolated between 2006-9 &amp; 2010-14</a:t>
            </a:r>
            <a:endParaRPr lang="en-US" sz="3600" b="1" dirty="0">
              <a:solidFill>
                <a:schemeClr val="tx2"/>
              </a:solidFill>
            </a:endParaRPr>
          </a:p>
        </p:txBody>
      </p:sp>
      <p:sp>
        <p:nvSpPr>
          <p:cNvPr id="5" name="Oval 4"/>
          <p:cNvSpPr/>
          <p:nvPr/>
        </p:nvSpPr>
        <p:spPr>
          <a:xfrm>
            <a:off x="9555480" y="5269230"/>
            <a:ext cx="1767839" cy="79629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044546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7205"/>
          <a:stretch/>
        </p:blipFill>
        <p:spPr>
          <a:xfrm>
            <a:off x="29546" y="1493520"/>
            <a:ext cx="12162454" cy="5364480"/>
          </a:xfrm>
          <a:prstGeom prst="rect">
            <a:avLst/>
          </a:prstGeom>
        </p:spPr>
      </p:pic>
      <p:sp>
        <p:nvSpPr>
          <p:cNvPr id="3" name="Title 2"/>
          <p:cNvSpPr>
            <a:spLocks noGrp="1"/>
          </p:cNvSpPr>
          <p:nvPr>
            <p:ph type="title"/>
          </p:nvPr>
        </p:nvSpPr>
        <p:spPr>
          <a:xfrm>
            <a:off x="335280" y="197485"/>
            <a:ext cx="11658600" cy="1325563"/>
          </a:xfrm>
        </p:spPr>
        <p:txBody>
          <a:bodyPr>
            <a:noAutofit/>
          </a:bodyPr>
          <a:lstStyle/>
          <a:p>
            <a:pPr algn="ctr"/>
            <a:r>
              <a:rPr lang="en-US" sz="3600" b="1" dirty="0" smtClean="0">
                <a:solidFill>
                  <a:schemeClr val="accent1">
                    <a:lumMod val="50000"/>
                  </a:schemeClr>
                </a:solidFill>
              </a:rPr>
              <a:t>Comparison of Antifungal </a:t>
            </a:r>
            <a:r>
              <a:rPr lang="en-US" sz="3600" b="1" dirty="0">
                <a:solidFill>
                  <a:schemeClr val="accent1">
                    <a:lumMod val="50000"/>
                  </a:schemeClr>
                </a:solidFill>
              </a:rPr>
              <a:t>R</a:t>
            </a:r>
            <a:r>
              <a:rPr lang="en-US" sz="3600" b="1" dirty="0" smtClean="0">
                <a:solidFill>
                  <a:schemeClr val="accent1">
                    <a:lumMod val="50000"/>
                  </a:schemeClr>
                </a:solidFill>
              </a:rPr>
              <a:t>esistance </a:t>
            </a:r>
            <a:r>
              <a:rPr lang="en-US" sz="3600" b="1" dirty="0">
                <a:solidFill>
                  <a:schemeClr val="accent1">
                    <a:lumMod val="50000"/>
                  </a:schemeClr>
                </a:solidFill>
              </a:rPr>
              <a:t>R</a:t>
            </a:r>
            <a:r>
              <a:rPr lang="en-US" sz="3600" b="1" dirty="0" smtClean="0">
                <a:solidFill>
                  <a:schemeClr val="accent1">
                    <a:lumMod val="50000"/>
                  </a:schemeClr>
                </a:solidFill>
              </a:rPr>
              <a:t>ates between the two time Period of Interest</a:t>
            </a:r>
            <a:endParaRPr lang="en-US" sz="3600" b="1" dirty="0">
              <a:solidFill>
                <a:schemeClr val="accent1">
                  <a:lumMod val="50000"/>
                </a:schemeClr>
              </a:solidFill>
            </a:endParaRPr>
          </a:p>
        </p:txBody>
      </p:sp>
    </p:spTree>
    <p:extLst>
      <p:ext uri="{BB962C8B-B14F-4D97-AF65-F5344CB8AC3E}">
        <p14:creationId xmlns:p14="http://schemas.microsoft.com/office/powerpoint/2010/main" val="17003008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l="5263" t="11961" r="38516" b="48508"/>
          <a:stretch>
            <a:fillRect/>
          </a:stretch>
        </p:blipFill>
        <p:spPr>
          <a:xfrm>
            <a:off x="116418" y="954088"/>
            <a:ext cx="11973983" cy="5141912"/>
          </a:xfrm>
        </p:spPr>
      </p:pic>
    </p:spTree>
    <p:extLst>
      <p:ext uri="{BB962C8B-B14F-4D97-AF65-F5344CB8AC3E}">
        <p14:creationId xmlns:p14="http://schemas.microsoft.com/office/powerpoint/2010/main" val="25635511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274638"/>
            <a:ext cx="12192000" cy="1143000"/>
          </a:xfrm>
        </p:spPr>
        <p:txBody>
          <a:bodyPr/>
          <a:lstStyle/>
          <a:p>
            <a:pPr>
              <a:defRPr/>
            </a:pPr>
            <a:r>
              <a:rPr lang="en-US" sz="3200" b="1" i="1" dirty="0" smtClean="0">
                <a:solidFill>
                  <a:schemeClr val="tx2">
                    <a:lumMod val="50000"/>
                  </a:schemeClr>
                </a:solidFill>
              </a:rPr>
              <a:t>Candida </a:t>
            </a:r>
            <a:r>
              <a:rPr lang="en-US" sz="3200" b="1" i="1" dirty="0" err="1" smtClean="0">
                <a:solidFill>
                  <a:schemeClr val="tx2">
                    <a:lumMod val="50000"/>
                  </a:schemeClr>
                </a:solidFill>
              </a:rPr>
              <a:t>auris</a:t>
            </a:r>
            <a:r>
              <a:rPr lang="en-US" sz="3200" b="1" dirty="0" smtClean="0">
                <a:solidFill>
                  <a:schemeClr val="tx2">
                    <a:lumMod val="50000"/>
                  </a:schemeClr>
                </a:solidFill>
              </a:rPr>
              <a:t>: A rapidly emerging cause of hospital-acquired MDR fungal infections globally</a:t>
            </a:r>
            <a:endParaRPr lang="en-US" sz="2000" b="1" dirty="0" smtClean="0">
              <a:solidFill>
                <a:schemeClr val="tx2">
                  <a:lumMod val="50000"/>
                </a:schemeClr>
              </a:solidFill>
            </a:endParaRPr>
          </a:p>
        </p:txBody>
      </p:sp>
      <p:pic>
        <p:nvPicPr>
          <p:cNvPr id="47107"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1600" y="1600200"/>
            <a:ext cx="11988800" cy="5257800"/>
          </a:xfrm>
        </p:spPr>
      </p:pic>
      <p:sp>
        <p:nvSpPr>
          <p:cNvPr id="47108" name="Rectangle 2"/>
          <p:cNvSpPr>
            <a:spLocks noChangeArrowheads="1"/>
          </p:cNvSpPr>
          <p:nvPr/>
        </p:nvSpPr>
        <p:spPr bwMode="auto">
          <a:xfrm>
            <a:off x="5903384" y="6411914"/>
            <a:ext cx="29801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hlinkClick r:id="rId3"/>
              </a:rPr>
              <a:t>PLoS Pathog</a:t>
            </a:r>
            <a:r>
              <a:rPr lang="en-US"/>
              <a:t>. 2017 May; 13(5)</a:t>
            </a:r>
          </a:p>
        </p:txBody>
      </p:sp>
    </p:spTree>
    <p:extLst>
      <p:ext uri="{BB962C8B-B14F-4D97-AF65-F5344CB8AC3E}">
        <p14:creationId xmlns:p14="http://schemas.microsoft.com/office/powerpoint/2010/main" val="38458411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endParaRPr lang="en-US" smtClean="0"/>
          </a:p>
        </p:txBody>
      </p:sp>
      <p:pic>
        <p:nvPicPr>
          <p:cNvPr id="4813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l="8839" t="11633" r="37206" b="11613"/>
          <a:stretch>
            <a:fillRect/>
          </a:stretch>
        </p:blipFill>
        <p:spPr>
          <a:xfrm>
            <a:off x="101600" y="276226"/>
            <a:ext cx="11988800" cy="6276975"/>
          </a:xfrm>
        </p:spPr>
      </p:pic>
      <p:sp>
        <p:nvSpPr>
          <p:cNvPr id="5" name="Rectangle 4"/>
          <p:cNvSpPr>
            <a:spLocks noChangeArrowheads="1"/>
          </p:cNvSpPr>
          <p:nvPr/>
        </p:nvSpPr>
        <p:spPr bwMode="auto">
          <a:xfrm rot="-2120501">
            <a:off x="1650918" y="2850949"/>
            <a:ext cx="86651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800" b="1" dirty="0" smtClean="0">
                <a:solidFill>
                  <a:srgbClr val="FF0000"/>
                </a:solidFill>
              </a:rPr>
              <a:t>Limitations in Identification </a:t>
            </a:r>
            <a:endParaRPr lang="en-US" sz="4800" b="1" dirty="0">
              <a:solidFill>
                <a:srgbClr val="FF0000"/>
              </a:solidFill>
            </a:endParaRPr>
          </a:p>
        </p:txBody>
      </p:sp>
    </p:spTree>
    <p:extLst>
      <p:ext uri="{BB962C8B-B14F-4D97-AF65-F5344CB8AC3E}">
        <p14:creationId xmlns:p14="http://schemas.microsoft.com/office/powerpoint/2010/main" val="3063193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31520"/>
            <a:ext cx="10972800" cy="1143000"/>
          </a:xfrm>
        </p:spPr>
        <p:txBody>
          <a:bodyPr/>
          <a:lstStyle/>
          <a:p>
            <a:pPr>
              <a:defRPr/>
            </a:pPr>
            <a:r>
              <a:rPr lang="en-US" b="1" dirty="0" smtClean="0">
                <a:solidFill>
                  <a:schemeClr val="accent1">
                    <a:lumMod val="50000"/>
                  </a:schemeClr>
                </a:solidFill>
              </a:rPr>
              <a:t>Challenge</a:t>
            </a:r>
            <a:endParaRPr lang="en-US" b="1" dirty="0">
              <a:solidFill>
                <a:schemeClr val="accent1">
                  <a:lumMod val="50000"/>
                </a:schemeClr>
              </a:solidFill>
            </a:endParaRPr>
          </a:p>
        </p:txBody>
      </p:sp>
      <p:sp>
        <p:nvSpPr>
          <p:cNvPr id="48131" name="Content Placeholder 2"/>
          <p:cNvSpPr>
            <a:spLocks noGrp="1"/>
          </p:cNvSpPr>
          <p:nvPr>
            <p:ph idx="1"/>
          </p:nvPr>
        </p:nvSpPr>
        <p:spPr>
          <a:xfrm>
            <a:off x="609600" y="2027238"/>
            <a:ext cx="10972800" cy="4525962"/>
          </a:xfrm>
        </p:spPr>
        <p:txBody>
          <a:bodyPr/>
          <a:lstStyle/>
          <a:p>
            <a:pPr>
              <a:buFont typeface="Wingdings" pitchFamily="2" charset="2"/>
              <a:buChar char="§"/>
              <a:defRPr/>
            </a:pPr>
            <a:r>
              <a:rPr lang="en-US" dirty="0" smtClean="0">
                <a:solidFill>
                  <a:schemeClr val="accent1">
                    <a:lumMod val="50000"/>
                  </a:schemeClr>
                </a:solidFill>
              </a:rPr>
              <a:t>Routine micro/mycology lab can miss this pathogen</a:t>
            </a:r>
          </a:p>
          <a:p>
            <a:pPr>
              <a:buFont typeface="Wingdings" pitchFamily="2" charset="2"/>
              <a:buChar char="§"/>
              <a:defRPr/>
            </a:pPr>
            <a:endParaRPr lang="en-US" dirty="0" smtClean="0">
              <a:solidFill>
                <a:schemeClr val="accent1">
                  <a:lumMod val="50000"/>
                </a:schemeClr>
              </a:solidFill>
            </a:endParaRPr>
          </a:p>
          <a:p>
            <a:pPr>
              <a:buFont typeface="Wingdings" pitchFamily="2" charset="2"/>
              <a:buChar char="§"/>
              <a:defRPr/>
            </a:pPr>
            <a:r>
              <a:rPr lang="en-US" b="1" dirty="0" smtClean="0">
                <a:solidFill>
                  <a:schemeClr val="accent1">
                    <a:lumMod val="50000"/>
                  </a:schemeClr>
                </a:solidFill>
              </a:rPr>
              <a:t>MDR yeast;</a:t>
            </a:r>
            <a:r>
              <a:rPr lang="en-US" dirty="0" smtClean="0">
                <a:solidFill>
                  <a:schemeClr val="accent1">
                    <a:lumMod val="50000"/>
                  </a:schemeClr>
                </a:solidFill>
              </a:rPr>
              <a:t> important for labs to identify &amp; perform susceptibility tests to</a:t>
            </a:r>
          </a:p>
          <a:p>
            <a:pPr lvl="1">
              <a:buFont typeface="Wingdings" pitchFamily="2" charset="2"/>
              <a:buChar char="§"/>
              <a:defRPr/>
            </a:pPr>
            <a:r>
              <a:rPr lang="en-US" sz="3000" dirty="0" smtClean="0">
                <a:solidFill>
                  <a:schemeClr val="accent1">
                    <a:lumMod val="50000"/>
                  </a:schemeClr>
                </a:solidFill>
              </a:rPr>
              <a:t>provide optimum patient care</a:t>
            </a:r>
          </a:p>
          <a:p>
            <a:pPr lvl="1">
              <a:buFont typeface="Wingdings" pitchFamily="2" charset="2"/>
              <a:buChar char="§"/>
              <a:defRPr/>
            </a:pPr>
            <a:r>
              <a:rPr lang="en-US" sz="3000" dirty="0" smtClean="0">
                <a:solidFill>
                  <a:schemeClr val="accent1">
                    <a:lumMod val="50000"/>
                  </a:schemeClr>
                </a:solidFill>
              </a:rPr>
              <a:t>take infection control measures  </a:t>
            </a:r>
          </a:p>
        </p:txBody>
      </p:sp>
    </p:spTree>
    <p:extLst>
      <p:ext uri="{BB962C8B-B14F-4D97-AF65-F5344CB8AC3E}">
        <p14:creationId xmlns:p14="http://schemas.microsoft.com/office/powerpoint/2010/main" val="22896860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1294765"/>
            <a:ext cx="11906250" cy="4420235"/>
          </a:xfrm>
        </p:spPr>
        <p:txBody>
          <a:bodyPr>
            <a:normAutofit/>
          </a:bodyPr>
          <a:lstStyle/>
          <a:p>
            <a:pPr algn="ctr"/>
            <a:r>
              <a:rPr lang="en-US" b="1" dirty="0" smtClean="0">
                <a:solidFill>
                  <a:schemeClr val="tx2"/>
                </a:solidFill>
              </a:rPr>
              <a:t>Outbreak </a:t>
            </a:r>
            <a:r>
              <a:rPr lang="en-US" b="1" dirty="0">
                <a:solidFill>
                  <a:schemeClr val="tx2"/>
                </a:solidFill>
              </a:rPr>
              <a:t>investigation report of </a:t>
            </a:r>
            <a:r>
              <a:rPr lang="en-US" b="1" i="1" dirty="0">
                <a:solidFill>
                  <a:schemeClr val="tx2"/>
                </a:solidFill>
              </a:rPr>
              <a:t>Candida </a:t>
            </a:r>
            <a:r>
              <a:rPr lang="en-US" b="1" i="1" dirty="0" err="1">
                <a:solidFill>
                  <a:schemeClr val="tx2"/>
                </a:solidFill>
              </a:rPr>
              <a:t>auris</a:t>
            </a:r>
            <a:r>
              <a:rPr lang="en-US" b="1" dirty="0">
                <a:solidFill>
                  <a:schemeClr val="tx2"/>
                </a:solidFill>
              </a:rPr>
              <a:t> at a tertiary care hospital in Karachi, </a:t>
            </a:r>
            <a:r>
              <a:rPr lang="en-US" b="1" dirty="0" smtClean="0">
                <a:solidFill>
                  <a:schemeClr val="tx2"/>
                </a:solidFill>
              </a:rPr>
              <a:t>Pakistan 2016-2017</a:t>
            </a:r>
            <a:endParaRPr lang="en-US" b="1" dirty="0">
              <a:solidFill>
                <a:schemeClr val="tx2"/>
              </a:solidFill>
            </a:endParaRPr>
          </a:p>
        </p:txBody>
      </p:sp>
    </p:spTree>
    <p:extLst>
      <p:ext uri="{BB962C8B-B14F-4D97-AF65-F5344CB8AC3E}">
        <p14:creationId xmlns:p14="http://schemas.microsoft.com/office/powerpoint/2010/main" val="23786526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sz="quarter"/>
          </p:nvPr>
        </p:nvSpPr>
        <p:spPr>
          <a:xfrm>
            <a:off x="635425" y="518160"/>
            <a:ext cx="10390716" cy="1143000"/>
          </a:xfrm>
        </p:spPr>
        <p:txBody>
          <a:bodyPr>
            <a:normAutofit fontScale="90000"/>
          </a:bodyPr>
          <a:lstStyle/>
          <a:p>
            <a:r>
              <a:rPr lang="en-US" sz="4000" b="1" dirty="0">
                <a:solidFill>
                  <a:schemeClr val="accent1">
                    <a:lumMod val="50000"/>
                  </a:schemeClr>
                </a:solidFill>
              </a:rPr>
              <a:t>Major E</a:t>
            </a:r>
            <a:r>
              <a:rPr lang="en-US" sz="4000" b="1" dirty="0" smtClean="0">
                <a:solidFill>
                  <a:schemeClr val="accent1">
                    <a:lumMod val="50000"/>
                  </a:schemeClr>
                </a:solidFill>
              </a:rPr>
              <a:t>tiologic Agents </a:t>
            </a:r>
            <a:r>
              <a:rPr lang="en-US" sz="4000" b="1" dirty="0">
                <a:solidFill>
                  <a:schemeClr val="accent1">
                    <a:lumMod val="50000"/>
                  </a:schemeClr>
                </a:solidFill>
              </a:rPr>
              <a:t>of </a:t>
            </a:r>
            <a:r>
              <a:rPr lang="en-US" sz="4000" b="1" dirty="0" smtClean="0">
                <a:solidFill>
                  <a:schemeClr val="accent1">
                    <a:lumMod val="50000"/>
                  </a:schemeClr>
                </a:solidFill>
              </a:rPr>
              <a:t>Human </a:t>
            </a:r>
            <a:r>
              <a:rPr lang="en-US" sz="4000" b="1" dirty="0">
                <a:solidFill>
                  <a:schemeClr val="accent1">
                    <a:lumMod val="50000"/>
                  </a:schemeClr>
                </a:solidFill>
              </a:rPr>
              <a:t>A</a:t>
            </a:r>
            <a:r>
              <a:rPr lang="en-US" sz="4000" b="1" dirty="0" smtClean="0">
                <a:solidFill>
                  <a:schemeClr val="accent1">
                    <a:lumMod val="50000"/>
                  </a:schemeClr>
                </a:solidFill>
              </a:rPr>
              <a:t>spergillosis</a:t>
            </a:r>
            <a:endParaRPr lang="en-US" sz="4000" b="1" dirty="0">
              <a:solidFill>
                <a:schemeClr val="accent1">
                  <a:lumMod val="50000"/>
                </a:schemeClr>
              </a:solidFill>
            </a:endParaRPr>
          </a:p>
        </p:txBody>
      </p:sp>
      <p:sp>
        <p:nvSpPr>
          <p:cNvPr id="131078" name="Text Box 6"/>
          <p:cNvSpPr txBox="1">
            <a:spLocks noChangeArrowheads="1"/>
          </p:cNvSpPr>
          <p:nvPr/>
        </p:nvSpPr>
        <p:spPr bwMode="auto">
          <a:xfrm>
            <a:off x="1143000" y="5318126"/>
            <a:ext cx="2921000" cy="396875"/>
          </a:xfrm>
          <a:prstGeom prst="rect">
            <a:avLst/>
          </a:prstGeom>
          <a:noFill/>
          <a:ln w="9525">
            <a:noFill/>
            <a:miter lim="800000"/>
            <a:headEnd/>
            <a:tailEnd/>
          </a:ln>
          <a:effectLst/>
        </p:spPr>
        <p:txBody>
          <a:bodyPr wrap="square">
            <a:spAutoFit/>
          </a:bodyPr>
          <a:lstStyle/>
          <a:p>
            <a:pPr algn="l" eaLnBrk="1" hangingPunct="1">
              <a:spcBef>
                <a:spcPct val="50000"/>
              </a:spcBef>
            </a:pPr>
            <a:r>
              <a:rPr lang="en-US" sz="2000" b="1" i="1" dirty="0" err="1">
                <a:solidFill>
                  <a:schemeClr val="accent1">
                    <a:lumMod val="50000"/>
                  </a:schemeClr>
                </a:solidFill>
              </a:rPr>
              <a:t>Aspergillus</a:t>
            </a:r>
            <a:r>
              <a:rPr lang="en-US" sz="2000" b="1" i="1" dirty="0">
                <a:solidFill>
                  <a:schemeClr val="accent1">
                    <a:lumMod val="50000"/>
                  </a:schemeClr>
                </a:solidFill>
              </a:rPr>
              <a:t> fumigatus</a:t>
            </a:r>
          </a:p>
        </p:txBody>
      </p:sp>
      <p:sp>
        <p:nvSpPr>
          <p:cNvPr id="131079" name="Text Box 7"/>
          <p:cNvSpPr txBox="1">
            <a:spLocks noChangeArrowheads="1"/>
          </p:cNvSpPr>
          <p:nvPr/>
        </p:nvSpPr>
        <p:spPr bwMode="auto">
          <a:xfrm>
            <a:off x="8823960" y="5318126"/>
            <a:ext cx="2555240" cy="396875"/>
          </a:xfrm>
          <a:prstGeom prst="rect">
            <a:avLst/>
          </a:prstGeom>
          <a:noFill/>
          <a:ln w="9525">
            <a:noFill/>
            <a:miter lim="800000"/>
            <a:headEnd/>
            <a:tailEnd/>
          </a:ln>
          <a:effectLst/>
        </p:spPr>
        <p:txBody>
          <a:bodyPr wrap="square">
            <a:spAutoFit/>
          </a:bodyPr>
          <a:lstStyle/>
          <a:p>
            <a:pPr algn="l" eaLnBrk="1" hangingPunct="1">
              <a:spcBef>
                <a:spcPct val="50000"/>
              </a:spcBef>
            </a:pPr>
            <a:r>
              <a:rPr lang="en-US" sz="2000" b="1" i="1" dirty="0" err="1">
                <a:solidFill>
                  <a:schemeClr val="accent1">
                    <a:lumMod val="50000"/>
                  </a:schemeClr>
                </a:solidFill>
              </a:rPr>
              <a:t>Aspergillus</a:t>
            </a:r>
            <a:r>
              <a:rPr lang="en-US" sz="2000" b="1" i="1" dirty="0">
                <a:solidFill>
                  <a:schemeClr val="accent1">
                    <a:lumMod val="50000"/>
                  </a:schemeClr>
                </a:solidFill>
              </a:rPr>
              <a:t> flavus</a:t>
            </a:r>
          </a:p>
        </p:txBody>
      </p:sp>
      <p:sp>
        <p:nvSpPr>
          <p:cNvPr id="131080" name="Text Box 8"/>
          <p:cNvSpPr txBox="1">
            <a:spLocks noChangeArrowheads="1"/>
          </p:cNvSpPr>
          <p:nvPr/>
        </p:nvSpPr>
        <p:spPr bwMode="auto">
          <a:xfrm>
            <a:off x="4815840" y="2819401"/>
            <a:ext cx="3007360" cy="396875"/>
          </a:xfrm>
          <a:prstGeom prst="rect">
            <a:avLst/>
          </a:prstGeom>
          <a:noFill/>
          <a:ln w="9525">
            <a:noFill/>
            <a:miter lim="800000"/>
            <a:headEnd/>
            <a:tailEnd/>
          </a:ln>
          <a:effectLst/>
        </p:spPr>
        <p:txBody>
          <a:bodyPr wrap="square">
            <a:spAutoFit/>
          </a:bodyPr>
          <a:lstStyle/>
          <a:p>
            <a:pPr algn="l" eaLnBrk="1" hangingPunct="1">
              <a:spcBef>
                <a:spcPct val="50000"/>
              </a:spcBef>
            </a:pPr>
            <a:r>
              <a:rPr lang="en-US" sz="2000" b="1" i="1" dirty="0" err="1">
                <a:solidFill>
                  <a:schemeClr val="accent1">
                    <a:lumMod val="50000"/>
                  </a:schemeClr>
                </a:solidFill>
              </a:rPr>
              <a:t>Aspergillus</a:t>
            </a:r>
            <a:r>
              <a:rPr lang="en-US" sz="2000" b="1" i="1" dirty="0">
                <a:solidFill>
                  <a:schemeClr val="accent1">
                    <a:lumMod val="50000"/>
                  </a:schemeClr>
                </a:solidFill>
              </a:rPr>
              <a:t> </a:t>
            </a:r>
            <a:r>
              <a:rPr lang="en-US" sz="2000" b="1" i="1" dirty="0" err="1">
                <a:solidFill>
                  <a:schemeClr val="accent1">
                    <a:lumMod val="50000"/>
                  </a:schemeClr>
                </a:solidFill>
              </a:rPr>
              <a:t>terreus</a:t>
            </a:r>
            <a:endParaRPr lang="en-US" sz="2000" b="1" i="1" dirty="0">
              <a:solidFill>
                <a:schemeClr val="accent1">
                  <a:lumMod val="50000"/>
                </a:schemeClr>
              </a:solidFill>
            </a:endParaRPr>
          </a:p>
        </p:txBody>
      </p:sp>
      <p:pic>
        <p:nvPicPr>
          <p:cNvPr id="9" name="Picture 8"/>
          <p:cNvPicPr/>
          <p:nvPr/>
        </p:nvPicPr>
        <p:blipFill rotWithShape="1">
          <a:blip r:embed="rId2" cstate="print">
            <a:extLst>
              <a:ext uri="{28A0092B-C50C-407E-A947-70E740481C1C}">
                <a14:useLocalDpi xmlns:a14="http://schemas.microsoft.com/office/drawing/2010/main" val="0"/>
              </a:ext>
            </a:extLst>
          </a:blip>
          <a:srcRect l="14797" t="5484" r="18374" b="5484"/>
          <a:stretch/>
        </p:blipFill>
        <p:spPr bwMode="auto">
          <a:xfrm>
            <a:off x="731520" y="2621280"/>
            <a:ext cx="2758440" cy="2696846"/>
          </a:xfrm>
          <a:prstGeom prst="rect">
            <a:avLst/>
          </a:prstGeom>
          <a:noFill/>
          <a:ln>
            <a:noFill/>
          </a:ln>
        </p:spPr>
      </p:pic>
      <p:pic>
        <p:nvPicPr>
          <p:cNvPr id="12" name="Picture 11" descr="(F"/>
          <p:cNvPicPr/>
          <p:nvPr/>
        </p:nvPicPr>
        <p:blipFill>
          <a:blip r:embed="rId3" cstate="print">
            <a:extLst>
              <a:ext uri="{28A0092B-C50C-407E-A947-70E740481C1C}">
                <a14:useLocalDpi xmlns:a14="http://schemas.microsoft.com/office/drawing/2010/main" val="0"/>
              </a:ext>
            </a:extLst>
          </a:blip>
          <a:srcRect l="29332" t="29063" r="29596" b="8699"/>
          <a:stretch>
            <a:fillRect/>
          </a:stretch>
        </p:blipFill>
        <p:spPr bwMode="auto">
          <a:xfrm>
            <a:off x="8305800" y="2270759"/>
            <a:ext cx="3002280" cy="2934335"/>
          </a:xfrm>
          <a:prstGeom prst="rect">
            <a:avLst/>
          </a:prstGeom>
          <a:noFill/>
        </p:spPr>
      </p:pic>
      <p:pic>
        <p:nvPicPr>
          <p:cNvPr id="14" name="Picture 13" descr="Description: C:\Users\afia.zafar\Desktop\Labelled\Aspergillus\Asp terreus\DSC_3868.JPG"/>
          <p:cNvPicPr/>
          <p:nvPr/>
        </p:nvPicPr>
        <p:blipFill>
          <a:blip r:embed="rId4" cstate="print">
            <a:extLst>
              <a:ext uri="{28A0092B-C50C-407E-A947-70E740481C1C}">
                <a14:useLocalDpi xmlns:a14="http://schemas.microsoft.com/office/drawing/2010/main" val="0"/>
              </a:ext>
            </a:extLst>
          </a:blip>
          <a:srcRect l="20805" t="5501" r="14801" b="2998"/>
          <a:stretch>
            <a:fillRect/>
          </a:stretch>
        </p:blipFill>
        <p:spPr bwMode="auto">
          <a:xfrm>
            <a:off x="4064000" y="3322638"/>
            <a:ext cx="3357880" cy="3443921"/>
          </a:xfrm>
          <a:prstGeom prst="rect">
            <a:avLst/>
          </a:prstGeom>
          <a:noFill/>
          <a:ln>
            <a:noFill/>
          </a:ln>
        </p:spPr>
      </p:pic>
    </p:spTree>
    <p:extLst>
      <p:ext uri="{BB962C8B-B14F-4D97-AF65-F5344CB8AC3E}">
        <p14:creationId xmlns:p14="http://schemas.microsoft.com/office/powerpoint/2010/main" val="1011252326"/>
      </p:ext>
    </p:extLst>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09600" y="167640"/>
            <a:ext cx="10972800" cy="731838"/>
          </a:xfrm>
        </p:spPr>
        <p:txBody>
          <a:bodyPr>
            <a:normAutofit/>
          </a:bodyPr>
          <a:lstStyle/>
          <a:p>
            <a:pPr algn="ctr"/>
            <a:r>
              <a:rPr lang="en-US" sz="4000" dirty="0" smtClean="0">
                <a:solidFill>
                  <a:schemeClr val="accent1">
                    <a:lumMod val="50000"/>
                  </a:schemeClr>
                </a:solidFill>
              </a:rPr>
              <a:t>Human </a:t>
            </a:r>
            <a:r>
              <a:rPr lang="en-US" sz="4000" dirty="0">
                <a:solidFill>
                  <a:schemeClr val="accent1">
                    <a:lumMod val="50000"/>
                  </a:schemeClr>
                </a:solidFill>
              </a:rPr>
              <a:t>Aspergillosis</a:t>
            </a:r>
            <a:endParaRPr lang="en-US" sz="40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401725715"/>
              </p:ext>
            </p:extLst>
          </p:nvPr>
        </p:nvGraphicFramePr>
        <p:xfrm>
          <a:off x="213360" y="1188720"/>
          <a:ext cx="11765280" cy="5295987"/>
        </p:xfrm>
        <a:graphic>
          <a:graphicData uri="http://schemas.openxmlformats.org/drawingml/2006/table">
            <a:tbl>
              <a:tblPr firstRow="1" bandRow="1">
                <a:tableStyleId>{5C22544A-7EE6-4342-B048-85BDC9FD1C3A}</a:tableStyleId>
              </a:tblPr>
              <a:tblGrid>
                <a:gridCol w="4008120"/>
                <a:gridCol w="2118360"/>
                <a:gridCol w="2240280"/>
                <a:gridCol w="3398520"/>
              </a:tblGrid>
              <a:tr h="762000">
                <a:tc>
                  <a:txBody>
                    <a:bodyPr/>
                    <a:lstStyle/>
                    <a:p>
                      <a:pPr algn="ctr"/>
                      <a:r>
                        <a:rPr lang="en-US" sz="2800" dirty="0" smtClean="0"/>
                        <a:t>Hypersensitivity</a:t>
                      </a:r>
                      <a:endParaRPr lang="en-US" sz="2800" dirty="0"/>
                    </a:p>
                  </a:txBody>
                  <a:tcPr/>
                </a:tc>
                <a:tc>
                  <a:txBody>
                    <a:bodyPr/>
                    <a:lstStyle/>
                    <a:p>
                      <a:pPr algn="ctr"/>
                      <a:r>
                        <a:rPr lang="en-US" sz="2800" dirty="0" smtClean="0"/>
                        <a:t>Colonization</a:t>
                      </a:r>
                      <a:endParaRPr lang="en-US" sz="2800" dirty="0"/>
                    </a:p>
                  </a:txBody>
                  <a:tcPr/>
                </a:tc>
                <a:tc>
                  <a:txBody>
                    <a:bodyPr/>
                    <a:lstStyle/>
                    <a:p>
                      <a:pPr algn="ctr"/>
                      <a:r>
                        <a:rPr lang="en-US" sz="2800" dirty="0" smtClean="0"/>
                        <a:t>Superficial</a:t>
                      </a:r>
                      <a:endParaRPr lang="en-US" sz="2800" dirty="0"/>
                    </a:p>
                  </a:txBody>
                  <a:tcPr/>
                </a:tc>
                <a:tc>
                  <a:txBody>
                    <a:bodyPr/>
                    <a:lstStyle/>
                    <a:p>
                      <a:pPr algn="ctr"/>
                      <a:r>
                        <a:rPr lang="en-US" sz="2800" dirty="0" smtClean="0"/>
                        <a:t>Invasive</a:t>
                      </a:r>
                      <a:endParaRPr lang="en-US" sz="2800" dirty="0"/>
                    </a:p>
                  </a:txBody>
                  <a:tcPr/>
                </a:tc>
              </a:tr>
              <a:tr h="4533987">
                <a:tc>
                  <a:txBody>
                    <a:bodyPr/>
                    <a:lstStyle/>
                    <a:p>
                      <a:pPr marL="285750" indent="-285750">
                        <a:buFont typeface="Wingdings" pitchFamily="2" charset="2"/>
                        <a:buChar char="§"/>
                      </a:pPr>
                      <a:r>
                        <a:rPr lang="en-US" sz="2800" dirty="0" smtClean="0">
                          <a:solidFill>
                            <a:schemeClr val="accent1">
                              <a:lumMod val="50000"/>
                            </a:schemeClr>
                          </a:solidFill>
                        </a:rPr>
                        <a:t>Allergic </a:t>
                      </a:r>
                      <a:r>
                        <a:rPr lang="en-US" sz="2800" dirty="0" err="1" smtClean="0">
                          <a:solidFill>
                            <a:schemeClr val="accent1">
                              <a:lumMod val="50000"/>
                            </a:schemeClr>
                          </a:solidFill>
                        </a:rPr>
                        <a:t>Broncho</a:t>
                      </a:r>
                      <a:r>
                        <a:rPr lang="en-US" sz="2800" dirty="0" smtClean="0">
                          <a:solidFill>
                            <a:schemeClr val="accent1">
                              <a:lumMod val="50000"/>
                            </a:schemeClr>
                          </a:solidFill>
                        </a:rPr>
                        <a:t> Pulmonary</a:t>
                      </a:r>
                      <a:r>
                        <a:rPr lang="en-US" sz="2800" baseline="0" dirty="0" smtClean="0">
                          <a:solidFill>
                            <a:schemeClr val="accent1">
                              <a:lumMod val="50000"/>
                            </a:schemeClr>
                          </a:solidFill>
                        </a:rPr>
                        <a:t> </a:t>
                      </a:r>
                      <a:r>
                        <a:rPr lang="en-US" sz="2800" dirty="0" smtClean="0">
                          <a:solidFill>
                            <a:schemeClr val="accent1">
                              <a:lumMod val="50000"/>
                            </a:schemeClr>
                          </a:solidFill>
                        </a:rPr>
                        <a:t>Aspergillosis </a:t>
                      </a:r>
                    </a:p>
                    <a:p>
                      <a:pPr marL="0" indent="0">
                        <a:buFont typeface="Wingdings" pitchFamily="2" charset="2"/>
                        <a:buNone/>
                      </a:pPr>
                      <a:r>
                        <a:rPr lang="en-US" sz="2800" dirty="0" smtClean="0">
                          <a:solidFill>
                            <a:schemeClr val="accent1">
                              <a:lumMod val="50000"/>
                            </a:schemeClr>
                          </a:solidFill>
                        </a:rPr>
                        <a:t>    (ABPA) </a:t>
                      </a: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800" dirty="0" smtClean="0">
                          <a:solidFill>
                            <a:schemeClr val="accent1">
                              <a:lumMod val="50000"/>
                            </a:schemeClr>
                          </a:solidFill>
                        </a:rPr>
                        <a:t>Asthma</a:t>
                      </a: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800" dirty="0" smtClean="0">
                          <a:solidFill>
                            <a:schemeClr val="accent1">
                              <a:lumMod val="50000"/>
                            </a:schemeClr>
                          </a:solidFill>
                        </a:rPr>
                        <a:t>Allergic </a:t>
                      </a:r>
                      <a:r>
                        <a:rPr lang="en-US" sz="2800" dirty="0" err="1" smtClean="0">
                          <a:solidFill>
                            <a:schemeClr val="accent1">
                              <a:lumMod val="50000"/>
                            </a:schemeClr>
                          </a:solidFill>
                        </a:rPr>
                        <a:t>rhinosinusitis</a:t>
                      </a:r>
                      <a:endParaRPr lang="en-US" sz="2800" dirty="0" smtClean="0">
                        <a:solidFill>
                          <a:schemeClr val="accent1">
                            <a:lumMod val="50000"/>
                          </a:schemeClr>
                        </a:solidFill>
                      </a:endParaRP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n-US" sz="2800" dirty="0" smtClean="0">
                        <a:solidFill>
                          <a:schemeClr val="accent1">
                            <a:lumMod val="50000"/>
                          </a:schemeClr>
                        </a:solidFill>
                      </a:endParaRPr>
                    </a:p>
                    <a:p>
                      <a:pPr marL="285750" indent="-285750">
                        <a:buFont typeface="Wingdings" pitchFamily="2" charset="2"/>
                        <a:buChar char="§"/>
                      </a:pPr>
                      <a:endParaRPr lang="en-US" sz="2800" dirty="0">
                        <a:solidFill>
                          <a:schemeClr val="accent1">
                            <a:lumMod val="50000"/>
                          </a:schemeClr>
                        </a:solidFill>
                      </a:endParaRPr>
                    </a:p>
                  </a:txBody>
                  <a:tcPr/>
                </a:tc>
                <a:tc>
                  <a:txBody>
                    <a:bodyPr/>
                    <a:lstStyle/>
                    <a:p>
                      <a:r>
                        <a:rPr lang="en-US" sz="2800" dirty="0" err="1" smtClean="0">
                          <a:solidFill>
                            <a:schemeClr val="accent1">
                              <a:lumMod val="50000"/>
                            </a:schemeClr>
                          </a:solidFill>
                        </a:rPr>
                        <a:t>Aspergilloma</a:t>
                      </a:r>
                      <a:endParaRPr lang="en-US" sz="2800" dirty="0">
                        <a:solidFill>
                          <a:schemeClr val="accent1">
                            <a:lumMod val="50000"/>
                          </a:schemeClr>
                        </a:solidFill>
                      </a:endParaRPr>
                    </a:p>
                  </a:txBody>
                  <a:tcPr/>
                </a:tc>
                <a:tc>
                  <a:txBody>
                    <a:bodyPr/>
                    <a:lstStyle/>
                    <a:p>
                      <a:pPr marL="285750" indent="-285750">
                        <a:buFont typeface="Wingdings" pitchFamily="2" charset="2"/>
                        <a:buChar char="§"/>
                      </a:pPr>
                      <a:r>
                        <a:rPr lang="en-US" sz="2800" dirty="0" smtClean="0">
                          <a:solidFill>
                            <a:schemeClr val="accent1">
                              <a:lumMod val="50000"/>
                            </a:schemeClr>
                          </a:solidFill>
                        </a:rPr>
                        <a:t>Keratitis</a:t>
                      </a: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800" dirty="0" err="1" smtClean="0">
                          <a:solidFill>
                            <a:schemeClr val="accent1">
                              <a:lumMod val="50000"/>
                            </a:schemeClr>
                          </a:solidFill>
                        </a:rPr>
                        <a:t>Otomycosis</a:t>
                      </a:r>
                      <a:endParaRPr lang="en-US" sz="2800" dirty="0" smtClean="0">
                        <a:solidFill>
                          <a:schemeClr val="accent1">
                            <a:lumMod val="50000"/>
                          </a:schemeClr>
                        </a:solidFill>
                      </a:endParaRP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800" dirty="0" smtClean="0">
                          <a:solidFill>
                            <a:schemeClr val="accent1">
                              <a:lumMod val="50000"/>
                            </a:schemeClr>
                          </a:solidFill>
                        </a:rPr>
                        <a:t>Sinusitis </a:t>
                      </a: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800" dirty="0" smtClean="0">
                          <a:solidFill>
                            <a:schemeClr val="accent1">
                              <a:lumMod val="50000"/>
                            </a:schemeClr>
                          </a:solidFill>
                        </a:rPr>
                        <a:t>Cutaneous</a:t>
                      </a:r>
                    </a:p>
                    <a:p>
                      <a:pPr marL="285750" indent="-285750">
                        <a:buFont typeface="Wingdings" pitchFamily="2" charset="2"/>
                        <a:buChar char="§"/>
                      </a:pPr>
                      <a:endParaRPr lang="en-US" sz="2800" dirty="0">
                        <a:solidFill>
                          <a:schemeClr val="accent1">
                            <a:lumMod val="50000"/>
                          </a:schemeClr>
                        </a:solidFill>
                      </a:endParaRPr>
                    </a:p>
                  </a:txBody>
                  <a:tcPr/>
                </a:tc>
                <a:tc>
                  <a:txBody>
                    <a:bodyPr/>
                    <a:lstStyle/>
                    <a:p>
                      <a:pPr marL="285750" indent="-285750">
                        <a:buFont typeface="Wingdings" pitchFamily="2" charset="2"/>
                        <a:buChar char="§"/>
                      </a:pPr>
                      <a:r>
                        <a:rPr lang="en-US" sz="2800" b="1" dirty="0" smtClean="0">
                          <a:solidFill>
                            <a:schemeClr val="accent1">
                              <a:lumMod val="50000"/>
                            </a:schemeClr>
                          </a:solidFill>
                        </a:rPr>
                        <a:t>Pulmonary</a:t>
                      </a:r>
                    </a:p>
                    <a:p>
                      <a:pPr marL="285750" lvl="0" indent="-285750">
                        <a:buFont typeface="Wingdings" pitchFamily="2" charset="2"/>
                        <a:buChar char="§"/>
                      </a:pPr>
                      <a:r>
                        <a:rPr lang="en-US" sz="2800" dirty="0" smtClean="0">
                          <a:solidFill>
                            <a:schemeClr val="accent1">
                              <a:lumMod val="50000"/>
                            </a:schemeClr>
                          </a:solidFill>
                        </a:rPr>
                        <a:t>Aspergillosis</a:t>
                      </a:r>
                      <a:r>
                        <a:rPr lang="en-US" sz="2800" baseline="0" dirty="0" smtClean="0">
                          <a:solidFill>
                            <a:schemeClr val="accent1">
                              <a:lumMod val="50000"/>
                            </a:schemeClr>
                          </a:solidFill>
                        </a:rPr>
                        <a:t> </a:t>
                      </a:r>
                      <a:r>
                        <a:rPr lang="en-US" sz="2800" dirty="0" smtClean="0">
                          <a:solidFill>
                            <a:schemeClr val="accent1">
                              <a:lumMod val="50000"/>
                            </a:schemeClr>
                          </a:solidFill>
                        </a:rPr>
                        <a:t>(acute &amp; chronic)</a:t>
                      </a:r>
                    </a:p>
                    <a:p>
                      <a:pPr marL="285750" lvl="0" indent="-285750">
                        <a:buFont typeface="Wingdings" pitchFamily="2" charset="2"/>
                        <a:buChar char="§"/>
                      </a:pPr>
                      <a:r>
                        <a:rPr lang="en-US" sz="2800" dirty="0" err="1" smtClean="0">
                          <a:solidFill>
                            <a:schemeClr val="accent1">
                              <a:lumMod val="50000"/>
                            </a:schemeClr>
                          </a:solidFill>
                        </a:rPr>
                        <a:t>Tracheobronchitis</a:t>
                      </a:r>
                      <a:endParaRPr lang="en-US" sz="2800" dirty="0" smtClean="0">
                        <a:solidFill>
                          <a:schemeClr val="accent1">
                            <a:lumMod val="50000"/>
                          </a:schemeClr>
                        </a:solidFill>
                      </a:endParaRPr>
                    </a:p>
                    <a:p>
                      <a:pPr marL="285750" lvl="0" indent="-285750">
                        <a:buFont typeface="Wingdings" pitchFamily="2" charset="2"/>
                        <a:buChar char="§"/>
                      </a:pPr>
                      <a:r>
                        <a:rPr lang="en-US" sz="2800" b="1" dirty="0" smtClean="0">
                          <a:solidFill>
                            <a:schemeClr val="accent1">
                              <a:lumMod val="50000"/>
                            </a:schemeClr>
                          </a:solidFill>
                        </a:rPr>
                        <a:t>Extra pulmonary</a:t>
                      </a:r>
                    </a:p>
                    <a:p>
                      <a:pPr marL="285750" lvl="0" indent="-285750">
                        <a:buFont typeface="Wingdings" pitchFamily="2" charset="2"/>
                        <a:buChar char="§"/>
                      </a:pPr>
                      <a:r>
                        <a:rPr lang="en-US" sz="2800" dirty="0" smtClean="0">
                          <a:solidFill>
                            <a:schemeClr val="accent1">
                              <a:lumMod val="50000"/>
                            </a:schemeClr>
                          </a:solidFill>
                        </a:rPr>
                        <a:t>CNS</a:t>
                      </a:r>
                    </a:p>
                    <a:p>
                      <a:pPr marL="285750" lvl="0" indent="-285750">
                        <a:buFont typeface="Wingdings" pitchFamily="2" charset="2"/>
                        <a:buChar char="§"/>
                      </a:pPr>
                      <a:r>
                        <a:rPr lang="en-US" sz="2800" dirty="0" err="1" smtClean="0">
                          <a:solidFill>
                            <a:schemeClr val="accent1">
                              <a:lumMod val="50000"/>
                            </a:schemeClr>
                          </a:solidFill>
                        </a:rPr>
                        <a:t>Endophthalmitis</a:t>
                      </a:r>
                      <a:endParaRPr lang="en-US" sz="2800" dirty="0" smtClean="0">
                        <a:solidFill>
                          <a:schemeClr val="accent1">
                            <a:lumMod val="50000"/>
                          </a:schemeClr>
                        </a:solidFill>
                      </a:endParaRPr>
                    </a:p>
                    <a:p>
                      <a:pPr marL="285750" lvl="0" indent="-285750">
                        <a:buFont typeface="Wingdings" pitchFamily="2" charset="2"/>
                        <a:buChar char="§"/>
                      </a:pPr>
                      <a:r>
                        <a:rPr lang="en-US" sz="2800" dirty="0" smtClean="0">
                          <a:solidFill>
                            <a:schemeClr val="accent1">
                              <a:lumMod val="50000"/>
                            </a:schemeClr>
                          </a:solidFill>
                        </a:rPr>
                        <a:t>Endocarditis</a:t>
                      </a:r>
                    </a:p>
                    <a:p>
                      <a:pPr marL="285750" lvl="0" indent="-285750">
                        <a:buFont typeface="Wingdings" pitchFamily="2" charset="2"/>
                        <a:buChar char="§"/>
                      </a:pPr>
                      <a:r>
                        <a:rPr lang="en-US" sz="2800" dirty="0" smtClean="0">
                          <a:solidFill>
                            <a:schemeClr val="accent1">
                              <a:lumMod val="50000"/>
                            </a:schemeClr>
                          </a:solidFill>
                        </a:rPr>
                        <a:t>Osteomyelitis </a:t>
                      </a:r>
                    </a:p>
                    <a:p>
                      <a:pPr marL="285750" lvl="0" indent="-285750">
                        <a:buFont typeface="Wingdings" pitchFamily="2" charset="2"/>
                        <a:buChar char="§"/>
                      </a:pPr>
                      <a:r>
                        <a:rPr lang="en-US" sz="2800" dirty="0" smtClean="0">
                          <a:solidFill>
                            <a:schemeClr val="accent1">
                              <a:lumMod val="50000"/>
                            </a:schemeClr>
                          </a:solidFill>
                        </a:rPr>
                        <a:t>Arthritis</a:t>
                      </a:r>
                      <a:endParaRPr lang="en-US" sz="2800" dirty="0">
                        <a:solidFill>
                          <a:schemeClr val="accent1">
                            <a:lumMod val="50000"/>
                          </a:schemeClr>
                        </a:solidFill>
                      </a:endParaRPr>
                    </a:p>
                  </a:txBody>
                  <a:tcPr/>
                </a:tc>
              </a:tr>
            </a:tbl>
          </a:graphicData>
        </a:graphic>
      </p:graphicFrame>
    </p:spTree>
    <p:extLst>
      <p:ext uri="{BB962C8B-B14F-4D97-AF65-F5344CB8AC3E}">
        <p14:creationId xmlns:p14="http://schemas.microsoft.com/office/powerpoint/2010/main" val="825433361"/>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2765"/>
            <a:ext cx="11094720" cy="1006475"/>
          </a:xfrm>
        </p:spPr>
        <p:txBody>
          <a:bodyPr>
            <a:normAutofit fontScale="90000"/>
          </a:bodyPr>
          <a:lstStyle/>
          <a:p>
            <a:pPr marL="285750" indent="-285750"/>
            <a:r>
              <a:rPr lang="en-US" dirty="0" smtClean="0">
                <a:solidFill>
                  <a:schemeClr val="accent1">
                    <a:lumMod val="50000"/>
                  </a:schemeClr>
                </a:solidFill>
              </a:rPr>
              <a:t/>
            </a:r>
            <a:br>
              <a:rPr lang="en-US" dirty="0" smtClean="0">
                <a:solidFill>
                  <a:schemeClr val="accent1">
                    <a:lumMod val="50000"/>
                  </a:schemeClr>
                </a:solidFill>
              </a:rPr>
            </a:br>
            <a:r>
              <a:rPr lang="en-US" b="1" dirty="0" smtClean="0">
                <a:solidFill>
                  <a:schemeClr val="accent1">
                    <a:lumMod val="50000"/>
                  </a:schemeClr>
                </a:solidFill>
                <a:latin typeface="+mn-lt"/>
              </a:rPr>
              <a:t>Allergic Bronchopulmonary Aspergillosis (ABPA</a:t>
            </a:r>
            <a:r>
              <a:rPr lang="en-US" b="1" dirty="0">
                <a:solidFill>
                  <a:schemeClr val="accent1">
                    <a:lumMod val="50000"/>
                  </a:schemeClr>
                </a:solidFill>
                <a:latin typeface="+mn-lt"/>
              </a:rPr>
              <a:t>) </a:t>
            </a:r>
            <a:br>
              <a:rPr lang="en-US" b="1" dirty="0">
                <a:solidFill>
                  <a:schemeClr val="accent1">
                    <a:lumMod val="50000"/>
                  </a:schemeClr>
                </a:solidFill>
                <a:latin typeface="+mn-lt"/>
              </a:rPr>
            </a:br>
            <a:r>
              <a:rPr lang="en-US" dirty="0"/>
              <a:t/>
            </a:r>
            <a:br>
              <a:rPr lang="en-US" dirty="0"/>
            </a:br>
            <a:endParaRPr lang="en-US" dirty="0"/>
          </a:p>
        </p:txBody>
      </p:sp>
      <p:sp>
        <p:nvSpPr>
          <p:cNvPr id="3" name="Content Placeholder 2"/>
          <p:cNvSpPr>
            <a:spLocks noGrp="1"/>
          </p:cNvSpPr>
          <p:nvPr>
            <p:ph idx="1"/>
          </p:nvPr>
        </p:nvSpPr>
        <p:spPr>
          <a:xfrm>
            <a:off x="838200" y="1508760"/>
            <a:ext cx="11003280" cy="5349239"/>
          </a:xfrm>
        </p:spPr>
        <p:txBody>
          <a:bodyPr>
            <a:normAutofit/>
          </a:bodyPr>
          <a:lstStyle/>
          <a:p>
            <a:pPr>
              <a:buFont typeface="Wingdings" pitchFamily="2" charset="2"/>
              <a:buChar char="§"/>
            </a:pPr>
            <a:r>
              <a:rPr lang="en-US" dirty="0" err="1">
                <a:solidFill>
                  <a:schemeClr val="accent1">
                    <a:lumMod val="50000"/>
                  </a:schemeClr>
                </a:solidFill>
              </a:rPr>
              <a:t>Aspergillus</a:t>
            </a:r>
            <a:r>
              <a:rPr lang="en-US" dirty="0">
                <a:solidFill>
                  <a:schemeClr val="accent1">
                    <a:lumMod val="50000"/>
                  </a:schemeClr>
                </a:solidFill>
              </a:rPr>
              <a:t> spp. are commonest indoor &amp; outdoor environmental fungus from </a:t>
            </a:r>
            <a:r>
              <a:rPr lang="en-US" dirty="0" smtClean="0">
                <a:solidFill>
                  <a:schemeClr val="accent1">
                    <a:lumMod val="50000"/>
                  </a:schemeClr>
                </a:solidFill>
              </a:rPr>
              <a:t>Pakistan </a:t>
            </a:r>
            <a:r>
              <a:rPr lang="en-US" sz="2000" dirty="0" err="1" smtClean="0">
                <a:solidFill>
                  <a:schemeClr val="accent1">
                    <a:lumMod val="50000"/>
                  </a:schemeClr>
                </a:solidFill>
              </a:rPr>
              <a:t>Rao</a:t>
            </a:r>
            <a:r>
              <a:rPr lang="en-US" sz="2000" dirty="0" smtClean="0">
                <a:solidFill>
                  <a:schemeClr val="accent1">
                    <a:lumMod val="50000"/>
                  </a:schemeClr>
                </a:solidFill>
              </a:rPr>
              <a:t> TA et al  2012 </a:t>
            </a:r>
            <a:endParaRPr lang="en-US" sz="2000" dirty="0">
              <a:solidFill>
                <a:schemeClr val="accent1">
                  <a:lumMod val="50000"/>
                </a:schemeClr>
              </a:solidFill>
            </a:endParaRPr>
          </a:p>
          <a:p>
            <a:pPr>
              <a:buFont typeface="Wingdings" pitchFamily="2" charset="2"/>
              <a:buChar char="§"/>
            </a:pPr>
            <a:r>
              <a:rPr lang="en-US" dirty="0" smtClean="0">
                <a:solidFill>
                  <a:schemeClr val="accent1">
                    <a:lumMod val="50000"/>
                  </a:schemeClr>
                </a:solidFill>
              </a:rPr>
              <a:t>Higher </a:t>
            </a:r>
            <a:r>
              <a:rPr lang="en-US" dirty="0">
                <a:solidFill>
                  <a:schemeClr val="accent1">
                    <a:lumMod val="50000"/>
                  </a:schemeClr>
                </a:solidFill>
              </a:rPr>
              <a:t>indoor conc. of fungi is associated with acute exacerbation asthma </a:t>
            </a:r>
            <a:r>
              <a:rPr lang="en-US" sz="2000" dirty="0">
                <a:solidFill>
                  <a:schemeClr val="accent1">
                    <a:lumMod val="50000"/>
                  </a:schemeClr>
                </a:solidFill>
              </a:rPr>
              <a:t>Ali </a:t>
            </a:r>
            <a:r>
              <a:rPr lang="en-US" sz="2000" dirty="0" err="1">
                <a:solidFill>
                  <a:schemeClr val="accent1">
                    <a:lumMod val="50000"/>
                  </a:schemeClr>
                </a:solidFill>
              </a:rPr>
              <a:t>Zubairi</a:t>
            </a:r>
            <a:r>
              <a:rPr lang="en-US" sz="2000" dirty="0">
                <a:solidFill>
                  <a:schemeClr val="accent1">
                    <a:lumMod val="50000"/>
                  </a:schemeClr>
                </a:solidFill>
              </a:rPr>
              <a:t> et al 2014 </a:t>
            </a:r>
            <a:endParaRPr lang="en-US" sz="2000" dirty="0" smtClean="0">
              <a:solidFill>
                <a:schemeClr val="accent1">
                  <a:lumMod val="50000"/>
                </a:schemeClr>
              </a:solidFill>
            </a:endParaRPr>
          </a:p>
          <a:p>
            <a:pPr>
              <a:buFont typeface="Wingdings" pitchFamily="2" charset="2"/>
              <a:buChar char="§"/>
            </a:pPr>
            <a:r>
              <a:rPr lang="en-US" dirty="0" smtClean="0">
                <a:solidFill>
                  <a:schemeClr val="accent1">
                    <a:lumMod val="50000"/>
                  </a:schemeClr>
                </a:solidFill>
              </a:rPr>
              <a:t>Recent repot, high burden </a:t>
            </a:r>
            <a:r>
              <a:rPr lang="en-US" dirty="0">
                <a:solidFill>
                  <a:schemeClr val="accent1">
                    <a:lumMod val="50000"/>
                  </a:schemeClr>
                </a:solidFill>
              </a:rPr>
              <a:t>of </a:t>
            </a:r>
            <a:r>
              <a:rPr lang="en-US" dirty="0" smtClean="0">
                <a:solidFill>
                  <a:schemeClr val="accent1">
                    <a:lumMod val="50000"/>
                  </a:schemeClr>
                </a:solidFill>
              </a:rPr>
              <a:t>ABPA in Pakistan </a:t>
            </a:r>
            <a:r>
              <a:rPr lang="en-US" dirty="0">
                <a:solidFill>
                  <a:schemeClr val="accent1">
                    <a:lumMod val="50000"/>
                  </a:schemeClr>
                </a:solidFill>
              </a:rPr>
              <a:t>(&gt;</a:t>
            </a:r>
            <a:r>
              <a:rPr lang="en-US" dirty="0" smtClean="0">
                <a:solidFill>
                  <a:schemeClr val="accent1">
                    <a:lumMod val="50000"/>
                  </a:schemeClr>
                </a:solidFill>
              </a:rPr>
              <a:t>100/100,000) </a:t>
            </a:r>
          </a:p>
          <a:p>
            <a:pPr>
              <a:buFont typeface="Wingdings" pitchFamily="2" charset="2"/>
              <a:buChar char="§"/>
            </a:pPr>
            <a:r>
              <a:rPr lang="en-US" dirty="0" smtClean="0">
                <a:solidFill>
                  <a:schemeClr val="accent1">
                    <a:lumMod val="50000"/>
                  </a:schemeClr>
                </a:solidFill>
              </a:rPr>
              <a:t>3.3</a:t>
            </a:r>
            <a:r>
              <a:rPr lang="en-US" dirty="0">
                <a:solidFill>
                  <a:schemeClr val="accent1">
                    <a:lumMod val="50000"/>
                  </a:schemeClr>
                </a:solidFill>
              </a:rPr>
              <a:t>% prevalence </a:t>
            </a:r>
            <a:r>
              <a:rPr lang="en-US" dirty="0" smtClean="0">
                <a:solidFill>
                  <a:schemeClr val="accent1">
                    <a:lumMod val="50000"/>
                  </a:schemeClr>
                </a:solidFill>
              </a:rPr>
              <a:t>in</a:t>
            </a:r>
            <a:r>
              <a:rPr lang="en-US" dirty="0">
                <a:solidFill>
                  <a:schemeClr val="accent1">
                    <a:lumMod val="50000"/>
                  </a:schemeClr>
                </a:solidFill>
              </a:rPr>
              <a:t> India </a:t>
            </a:r>
            <a:r>
              <a:rPr lang="en-US" sz="1400" dirty="0" err="1" smtClean="0">
                <a:solidFill>
                  <a:schemeClr val="accent1">
                    <a:lumMod val="50000"/>
                  </a:schemeClr>
                </a:solidFill>
              </a:rPr>
              <a:t>Agarwal</a:t>
            </a:r>
            <a:r>
              <a:rPr lang="en-US" sz="1400" dirty="0" smtClean="0">
                <a:solidFill>
                  <a:schemeClr val="accent1">
                    <a:lumMod val="50000"/>
                  </a:schemeClr>
                </a:solidFill>
              </a:rPr>
              <a:t> </a:t>
            </a:r>
            <a:r>
              <a:rPr lang="en-US" sz="1400" dirty="0">
                <a:solidFill>
                  <a:schemeClr val="accent1">
                    <a:lumMod val="50000"/>
                  </a:schemeClr>
                </a:solidFill>
              </a:rPr>
              <a:t>R, Denning DW, </a:t>
            </a:r>
            <a:r>
              <a:rPr lang="en-US" sz="1400" dirty="0" err="1">
                <a:solidFill>
                  <a:schemeClr val="accent1">
                    <a:lumMod val="50000"/>
                  </a:schemeClr>
                </a:solidFill>
              </a:rPr>
              <a:t>Chakrabarti</a:t>
            </a:r>
            <a:r>
              <a:rPr lang="en-US" sz="1400" dirty="0">
                <a:solidFill>
                  <a:schemeClr val="accent1">
                    <a:lumMod val="50000"/>
                  </a:schemeClr>
                </a:solidFill>
              </a:rPr>
              <a:t> A (2014) Estimation of the burden of chronic and allergic </a:t>
            </a:r>
            <a:r>
              <a:rPr lang="en-US" sz="1400" dirty="0" err="1">
                <a:solidFill>
                  <a:schemeClr val="accent1">
                    <a:lumMod val="50000"/>
                  </a:schemeClr>
                </a:solidFill>
              </a:rPr>
              <a:t>aspergillosis</a:t>
            </a:r>
            <a:r>
              <a:rPr lang="en-US" sz="1400" dirty="0">
                <a:solidFill>
                  <a:schemeClr val="accent1">
                    <a:lumMod val="50000"/>
                  </a:schemeClr>
                </a:solidFill>
              </a:rPr>
              <a:t> in India. </a:t>
            </a:r>
            <a:r>
              <a:rPr lang="en-US" sz="1400" dirty="0" err="1">
                <a:solidFill>
                  <a:schemeClr val="accent1">
                    <a:lumMod val="50000"/>
                  </a:schemeClr>
                </a:solidFill>
              </a:rPr>
              <a:t>PLoS</a:t>
            </a:r>
            <a:r>
              <a:rPr lang="en-US" sz="1400" dirty="0">
                <a:solidFill>
                  <a:schemeClr val="accent1">
                    <a:lumMod val="50000"/>
                  </a:schemeClr>
                </a:solidFill>
              </a:rPr>
              <a:t> One</a:t>
            </a:r>
            <a:r>
              <a:rPr lang="en-US" dirty="0">
                <a:solidFill>
                  <a:schemeClr val="accent1">
                    <a:lumMod val="50000"/>
                  </a:schemeClr>
                </a:solidFill>
              </a:rPr>
              <a:t> </a:t>
            </a:r>
            <a:endParaRPr lang="en-US" dirty="0" smtClean="0">
              <a:solidFill>
                <a:schemeClr val="accent1">
                  <a:lumMod val="50000"/>
                </a:schemeClr>
              </a:solidFill>
            </a:endParaRPr>
          </a:p>
          <a:p>
            <a:pPr marL="0" indent="0">
              <a:buNone/>
            </a:pPr>
            <a:endParaRPr lang="en-US" dirty="0" smtClean="0">
              <a:solidFill>
                <a:schemeClr val="accent1">
                  <a:lumMod val="50000"/>
                </a:schemeClr>
              </a:solidFill>
            </a:endParaRPr>
          </a:p>
          <a:p>
            <a:pPr>
              <a:buFont typeface="Wingdings" pitchFamily="2" charset="2"/>
              <a:buChar char="§"/>
            </a:pPr>
            <a:r>
              <a:rPr lang="en-US" dirty="0" smtClean="0">
                <a:solidFill>
                  <a:schemeClr val="tx2"/>
                </a:solidFill>
              </a:rPr>
              <a:t>ABPA misdiagnosis as TB</a:t>
            </a:r>
          </a:p>
          <a:p>
            <a:pPr>
              <a:buFont typeface="Wingdings" pitchFamily="2" charset="2"/>
              <a:buChar char="§"/>
            </a:pPr>
            <a:r>
              <a:rPr lang="en-US" dirty="0" smtClean="0">
                <a:solidFill>
                  <a:schemeClr val="tx2"/>
                </a:solidFill>
              </a:rPr>
              <a:t>ABPA is associated with cystic fibrosis, which is also under diagnosed in the Pakistani population</a:t>
            </a:r>
          </a:p>
          <a:p>
            <a:pPr marL="0" indent="0">
              <a:buNone/>
            </a:pPr>
            <a:endParaRPr lang="en-US" dirty="0">
              <a:solidFill>
                <a:schemeClr val="tx2"/>
              </a:solidFill>
            </a:endParaRPr>
          </a:p>
        </p:txBody>
      </p:sp>
    </p:spTree>
    <p:extLst>
      <p:ext uri="{BB962C8B-B14F-4D97-AF65-F5344CB8AC3E}">
        <p14:creationId xmlns:p14="http://schemas.microsoft.com/office/powerpoint/2010/main" val="35014785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10972800" cy="1143000"/>
          </a:xfrm>
        </p:spPr>
        <p:txBody>
          <a:bodyPr/>
          <a:lstStyle/>
          <a:p>
            <a:pPr>
              <a:defRPr/>
            </a:pPr>
            <a:r>
              <a:rPr lang="en-US" b="1" dirty="0" smtClean="0">
                <a:solidFill>
                  <a:schemeClr val="accent1">
                    <a:lumMod val="50000"/>
                  </a:schemeClr>
                </a:solidFill>
                <a:latin typeface="+mn-lt"/>
              </a:rPr>
              <a:t>Disclosure</a:t>
            </a:r>
            <a:endParaRPr lang="en-US" b="1" dirty="0">
              <a:solidFill>
                <a:schemeClr val="accent1">
                  <a:lumMod val="50000"/>
                </a:schemeClr>
              </a:solidFill>
              <a:latin typeface="+mn-lt"/>
            </a:endParaRPr>
          </a:p>
        </p:txBody>
      </p:sp>
      <p:sp>
        <p:nvSpPr>
          <p:cNvPr id="6147" name="Content Placeholder 2"/>
          <p:cNvSpPr>
            <a:spLocks noGrp="1"/>
          </p:cNvSpPr>
          <p:nvPr>
            <p:ph idx="1"/>
          </p:nvPr>
        </p:nvSpPr>
        <p:spPr>
          <a:xfrm>
            <a:off x="609600" y="2179638"/>
            <a:ext cx="10972800" cy="4525962"/>
          </a:xfrm>
        </p:spPr>
        <p:txBody>
          <a:bodyPr/>
          <a:lstStyle/>
          <a:p>
            <a:pPr marL="0" indent="0" algn="ctr">
              <a:buFont typeface="Arial" pitchFamily="34" charset="0"/>
              <a:buNone/>
              <a:defRPr/>
            </a:pPr>
            <a:endParaRPr lang="en-US" b="1" dirty="0" smtClean="0">
              <a:solidFill>
                <a:schemeClr val="tx2">
                  <a:lumMod val="50000"/>
                </a:schemeClr>
              </a:solidFill>
            </a:endParaRPr>
          </a:p>
          <a:p>
            <a:pPr marL="0" indent="0" algn="ctr">
              <a:buFont typeface="Arial" pitchFamily="34" charset="0"/>
              <a:buNone/>
              <a:defRPr/>
            </a:pPr>
            <a:r>
              <a:rPr lang="en-US" b="1" dirty="0" smtClean="0">
                <a:solidFill>
                  <a:schemeClr val="accent1">
                    <a:lumMod val="50000"/>
                  </a:schemeClr>
                </a:solidFill>
              </a:rPr>
              <a:t>I </a:t>
            </a:r>
            <a:r>
              <a:rPr lang="en-US" b="1" dirty="0">
                <a:solidFill>
                  <a:schemeClr val="accent1">
                    <a:lumMod val="50000"/>
                  </a:schemeClr>
                </a:solidFill>
              </a:rPr>
              <a:t>have has no personal or professional financial </a:t>
            </a:r>
            <a:r>
              <a:rPr lang="en-US" b="1" dirty="0" smtClean="0">
                <a:solidFill>
                  <a:schemeClr val="accent1">
                    <a:lumMod val="50000"/>
                  </a:schemeClr>
                </a:solidFill>
              </a:rPr>
              <a:t>relationship </a:t>
            </a:r>
            <a:r>
              <a:rPr lang="en-US" b="1" dirty="0">
                <a:solidFill>
                  <a:schemeClr val="accent1">
                    <a:lumMod val="50000"/>
                  </a:schemeClr>
                </a:solidFill>
              </a:rPr>
              <a:t>or interest with any proprietary entity producing healthcare goods/or </a:t>
            </a:r>
            <a:r>
              <a:rPr lang="en-US" b="1" dirty="0" smtClean="0">
                <a:solidFill>
                  <a:schemeClr val="accent1">
                    <a:lumMod val="50000"/>
                  </a:schemeClr>
                </a:solidFill>
              </a:rPr>
              <a:t>services</a:t>
            </a:r>
            <a:endParaRPr lang="en-US" dirty="0" smtClean="0">
              <a:solidFill>
                <a:schemeClr val="accent1">
                  <a:lumMod val="50000"/>
                </a:schemeClr>
              </a:solidFill>
            </a:endParaRPr>
          </a:p>
        </p:txBody>
      </p:sp>
    </p:spTree>
    <p:extLst>
      <p:ext uri="{BB962C8B-B14F-4D97-AF65-F5344CB8AC3E}">
        <p14:creationId xmlns:p14="http://schemas.microsoft.com/office/powerpoint/2010/main" val="8737067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5125"/>
            <a:ext cx="11201400" cy="1325563"/>
          </a:xfrm>
        </p:spPr>
        <p:txBody>
          <a:bodyPr/>
          <a:lstStyle/>
          <a:p>
            <a:r>
              <a:rPr lang="en-US" b="1" dirty="0" smtClean="0">
                <a:solidFill>
                  <a:schemeClr val="tx2"/>
                </a:solidFill>
              </a:rPr>
              <a:t>Chronic </a:t>
            </a:r>
            <a:r>
              <a:rPr lang="en-US" b="1" dirty="0">
                <a:solidFill>
                  <a:schemeClr val="tx2"/>
                </a:solidFill>
              </a:rPr>
              <a:t>Pulmonary Aspergillosis (</a:t>
            </a:r>
            <a:r>
              <a:rPr lang="en-US" b="1" dirty="0" smtClean="0">
                <a:solidFill>
                  <a:schemeClr val="tx2"/>
                </a:solidFill>
              </a:rPr>
              <a:t>CPA)</a:t>
            </a:r>
            <a:endParaRPr lang="en-US" b="1" dirty="0">
              <a:solidFill>
                <a:schemeClr val="tx2"/>
              </a:solidFill>
            </a:endParaRPr>
          </a:p>
        </p:txBody>
      </p:sp>
      <p:sp>
        <p:nvSpPr>
          <p:cNvPr id="3" name="Content Placeholder 2"/>
          <p:cNvSpPr>
            <a:spLocks noGrp="1"/>
          </p:cNvSpPr>
          <p:nvPr>
            <p:ph idx="1"/>
          </p:nvPr>
        </p:nvSpPr>
        <p:spPr>
          <a:xfrm>
            <a:off x="777240" y="1737360"/>
            <a:ext cx="10744200" cy="4952999"/>
          </a:xfrm>
        </p:spPr>
        <p:txBody>
          <a:bodyPr>
            <a:normAutofit/>
          </a:bodyPr>
          <a:lstStyle/>
          <a:p>
            <a:pPr>
              <a:buFont typeface="Wingdings" pitchFamily="2" charset="2"/>
              <a:buChar char="§"/>
            </a:pPr>
            <a:r>
              <a:rPr lang="en-US" sz="3200" dirty="0">
                <a:solidFill>
                  <a:schemeClr val="tx2"/>
                </a:solidFill>
              </a:rPr>
              <a:t>Prevalence is high in TB burden countries </a:t>
            </a:r>
          </a:p>
          <a:p>
            <a:pPr>
              <a:buFont typeface="Wingdings" pitchFamily="2" charset="2"/>
              <a:buChar char="§"/>
            </a:pPr>
            <a:r>
              <a:rPr lang="en-US" sz="3200" dirty="0" smtClean="0">
                <a:solidFill>
                  <a:schemeClr val="tx2"/>
                </a:solidFill>
              </a:rPr>
              <a:t>Occurs </a:t>
            </a:r>
            <a:r>
              <a:rPr lang="en-US" sz="3200" dirty="0">
                <a:solidFill>
                  <a:schemeClr val="tx2"/>
                </a:solidFill>
              </a:rPr>
              <a:t>in </a:t>
            </a:r>
            <a:r>
              <a:rPr lang="en-US" sz="3200" dirty="0" err="1">
                <a:solidFill>
                  <a:schemeClr val="tx2"/>
                </a:solidFill>
              </a:rPr>
              <a:t>immunocompetent</a:t>
            </a:r>
            <a:r>
              <a:rPr lang="en-US" sz="3200" dirty="0">
                <a:solidFill>
                  <a:schemeClr val="tx2"/>
                </a:solidFill>
              </a:rPr>
              <a:t> individuals with </a:t>
            </a:r>
            <a:r>
              <a:rPr lang="en-US" sz="3200" dirty="0" err="1" smtClean="0">
                <a:solidFill>
                  <a:schemeClr val="tx2"/>
                </a:solidFill>
              </a:rPr>
              <a:t>cavitary</a:t>
            </a:r>
            <a:r>
              <a:rPr lang="en-US" sz="3200" dirty="0" smtClean="0">
                <a:solidFill>
                  <a:schemeClr val="tx2"/>
                </a:solidFill>
              </a:rPr>
              <a:t> </a:t>
            </a:r>
            <a:r>
              <a:rPr lang="en-US" sz="3200" dirty="0">
                <a:solidFill>
                  <a:schemeClr val="tx2"/>
                </a:solidFill>
              </a:rPr>
              <a:t>or non-</a:t>
            </a:r>
            <a:r>
              <a:rPr lang="en-US" sz="3200" dirty="0" err="1">
                <a:solidFill>
                  <a:schemeClr val="tx2"/>
                </a:solidFill>
              </a:rPr>
              <a:t>cavitary</a:t>
            </a:r>
            <a:r>
              <a:rPr lang="en-US" sz="3200" dirty="0">
                <a:solidFill>
                  <a:schemeClr val="tx2"/>
                </a:solidFill>
              </a:rPr>
              <a:t> disease </a:t>
            </a:r>
            <a:r>
              <a:rPr lang="en-US" sz="3200" dirty="0" smtClean="0">
                <a:solidFill>
                  <a:schemeClr val="tx2"/>
                </a:solidFill>
              </a:rPr>
              <a:t> </a:t>
            </a:r>
          </a:p>
          <a:p>
            <a:pPr>
              <a:buFont typeface="Wingdings" pitchFamily="2" charset="2"/>
              <a:buChar char="§"/>
            </a:pPr>
            <a:r>
              <a:rPr lang="en-US" sz="3200" b="1" dirty="0" smtClean="0">
                <a:solidFill>
                  <a:schemeClr val="tx2"/>
                </a:solidFill>
              </a:rPr>
              <a:t>High risk group</a:t>
            </a:r>
            <a:r>
              <a:rPr lang="en-US" sz="3200" dirty="0" smtClean="0">
                <a:solidFill>
                  <a:schemeClr val="tx2"/>
                </a:solidFill>
              </a:rPr>
              <a:t>: damaged lung (TB</a:t>
            </a:r>
            <a:r>
              <a:rPr lang="en-US" sz="3200" dirty="0">
                <a:solidFill>
                  <a:schemeClr val="tx2"/>
                </a:solidFill>
              </a:rPr>
              <a:t>, </a:t>
            </a:r>
            <a:r>
              <a:rPr lang="en-US" sz="3200" dirty="0" err="1">
                <a:solidFill>
                  <a:schemeClr val="tx2"/>
                </a:solidFill>
              </a:rPr>
              <a:t>s</a:t>
            </a:r>
            <a:r>
              <a:rPr lang="en-US" sz="3200" dirty="0" err="1" smtClean="0">
                <a:solidFill>
                  <a:schemeClr val="tx2"/>
                </a:solidFill>
              </a:rPr>
              <a:t>arcoidosis</a:t>
            </a:r>
            <a:r>
              <a:rPr lang="en-US" sz="3200" dirty="0" smtClean="0">
                <a:solidFill>
                  <a:schemeClr val="tx2"/>
                </a:solidFill>
              </a:rPr>
              <a:t>, ABPA</a:t>
            </a:r>
            <a:r>
              <a:rPr lang="en-US" sz="3200" dirty="0">
                <a:solidFill>
                  <a:schemeClr val="tx2"/>
                </a:solidFill>
              </a:rPr>
              <a:t>, </a:t>
            </a:r>
            <a:r>
              <a:rPr lang="en-US" sz="3200" dirty="0" smtClean="0">
                <a:solidFill>
                  <a:schemeClr val="tx2"/>
                </a:solidFill>
              </a:rPr>
              <a:t>COPD)</a:t>
            </a:r>
          </a:p>
          <a:p>
            <a:pPr>
              <a:buFont typeface="Wingdings" pitchFamily="2" charset="2"/>
              <a:buChar char="§"/>
            </a:pPr>
            <a:endParaRPr lang="en-US" sz="3200" baseline="30000" dirty="0" smtClean="0">
              <a:solidFill>
                <a:schemeClr val="tx2"/>
              </a:solidFill>
            </a:endParaRPr>
          </a:p>
          <a:p>
            <a:pPr>
              <a:buFont typeface="Wingdings" pitchFamily="2" charset="2"/>
              <a:buChar char="§"/>
            </a:pPr>
            <a:r>
              <a:rPr lang="en-US" sz="3200" b="1" dirty="0" smtClean="0">
                <a:solidFill>
                  <a:schemeClr val="tx2"/>
                </a:solidFill>
              </a:rPr>
              <a:t>Challenge</a:t>
            </a:r>
          </a:p>
          <a:p>
            <a:pPr lvl="1">
              <a:buFont typeface="Wingdings" pitchFamily="2" charset="2"/>
              <a:buChar char="§"/>
            </a:pPr>
            <a:r>
              <a:rPr lang="en-US" sz="2800" dirty="0" smtClean="0">
                <a:solidFill>
                  <a:schemeClr val="tx2"/>
                </a:solidFill>
              </a:rPr>
              <a:t>Difficult </a:t>
            </a:r>
            <a:r>
              <a:rPr lang="en-US" sz="2800" dirty="0">
                <a:solidFill>
                  <a:schemeClr val="tx2"/>
                </a:solidFill>
              </a:rPr>
              <a:t>to </a:t>
            </a:r>
            <a:r>
              <a:rPr lang="en-US" sz="2800" dirty="0" smtClean="0">
                <a:solidFill>
                  <a:schemeClr val="tx2"/>
                </a:solidFill>
              </a:rPr>
              <a:t>diagnose as </a:t>
            </a:r>
            <a:r>
              <a:rPr lang="en-US" sz="2800" dirty="0" err="1" smtClean="0">
                <a:solidFill>
                  <a:schemeClr val="tx2"/>
                </a:solidFill>
              </a:rPr>
              <a:t>Aspergillus</a:t>
            </a:r>
            <a:r>
              <a:rPr lang="en-US" sz="2800" dirty="0" smtClean="0">
                <a:solidFill>
                  <a:schemeClr val="tx2"/>
                </a:solidFill>
              </a:rPr>
              <a:t>-specific </a:t>
            </a:r>
            <a:r>
              <a:rPr lang="en-US" sz="2800" dirty="0" err="1" smtClean="0">
                <a:solidFill>
                  <a:schemeClr val="tx2"/>
                </a:solidFill>
              </a:rPr>
              <a:t>IgG</a:t>
            </a:r>
            <a:r>
              <a:rPr lang="en-US" sz="2800" dirty="0" smtClean="0">
                <a:solidFill>
                  <a:schemeClr val="tx2"/>
                </a:solidFill>
              </a:rPr>
              <a:t> and </a:t>
            </a:r>
            <a:r>
              <a:rPr lang="en-US" sz="2800" dirty="0" err="1" smtClean="0">
                <a:solidFill>
                  <a:schemeClr val="tx2"/>
                </a:solidFill>
              </a:rPr>
              <a:t>IgE</a:t>
            </a:r>
            <a:r>
              <a:rPr lang="en-US" sz="2800" dirty="0" smtClean="0">
                <a:solidFill>
                  <a:schemeClr val="tx2"/>
                </a:solidFill>
              </a:rPr>
              <a:t> are not available </a:t>
            </a:r>
            <a:r>
              <a:rPr lang="en-US" sz="2800" dirty="0">
                <a:solidFill>
                  <a:schemeClr val="tx2"/>
                </a:solidFill>
              </a:rPr>
              <a:t>in many </a:t>
            </a:r>
            <a:r>
              <a:rPr lang="en-US" sz="2800" dirty="0" smtClean="0">
                <a:solidFill>
                  <a:schemeClr val="tx2"/>
                </a:solidFill>
              </a:rPr>
              <a:t>centers</a:t>
            </a:r>
          </a:p>
          <a:p>
            <a:pPr lvl="1">
              <a:buFont typeface="Wingdings" pitchFamily="2" charset="2"/>
              <a:buChar char="§"/>
            </a:pPr>
            <a:r>
              <a:rPr lang="en-US" sz="2800" dirty="0" smtClean="0">
                <a:solidFill>
                  <a:schemeClr val="tx2"/>
                </a:solidFill>
              </a:rPr>
              <a:t>Non-availability </a:t>
            </a:r>
            <a:r>
              <a:rPr lang="en-US" sz="2800" dirty="0">
                <a:solidFill>
                  <a:schemeClr val="tx2"/>
                </a:solidFill>
              </a:rPr>
              <a:t>of </a:t>
            </a:r>
            <a:r>
              <a:rPr lang="en-US" sz="2800" dirty="0" smtClean="0">
                <a:solidFill>
                  <a:schemeClr val="tx2"/>
                </a:solidFill>
              </a:rPr>
              <a:t>tests </a:t>
            </a:r>
            <a:r>
              <a:rPr lang="en-US" sz="2800" dirty="0">
                <a:solidFill>
                  <a:schemeClr val="tx2"/>
                </a:solidFill>
              </a:rPr>
              <a:t>makes </a:t>
            </a:r>
            <a:r>
              <a:rPr lang="en-US" sz="2800" dirty="0" smtClean="0">
                <a:solidFill>
                  <a:schemeClr val="tx2"/>
                </a:solidFill>
              </a:rPr>
              <a:t>it problematic to </a:t>
            </a:r>
            <a:r>
              <a:rPr lang="en-US" sz="2800" dirty="0">
                <a:solidFill>
                  <a:schemeClr val="tx2"/>
                </a:solidFill>
              </a:rPr>
              <a:t>exclude CPA in </a:t>
            </a:r>
            <a:r>
              <a:rPr lang="en-US" sz="2800" dirty="0" smtClean="0">
                <a:solidFill>
                  <a:schemeClr val="tx2"/>
                </a:solidFill>
              </a:rPr>
              <a:t>smear -</a:t>
            </a:r>
            <a:r>
              <a:rPr lang="en-US" sz="2800" dirty="0" err="1" smtClean="0">
                <a:solidFill>
                  <a:schemeClr val="tx2"/>
                </a:solidFill>
              </a:rPr>
              <a:t>ve</a:t>
            </a:r>
            <a:r>
              <a:rPr lang="en-US" sz="2800" dirty="0" smtClean="0">
                <a:solidFill>
                  <a:schemeClr val="tx2"/>
                </a:solidFill>
              </a:rPr>
              <a:t> patients </a:t>
            </a:r>
            <a:r>
              <a:rPr lang="en-US" sz="2800" dirty="0">
                <a:solidFill>
                  <a:schemeClr val="tx2"/>
                </a:solidFill>
              </a:rPr>
              <a:t>with suspected </a:t>
            </a:r>
            <a:r>
              <a:rPr lang="en-US" sz="2800" dirty="0" smtClean="0">
                <a:solidFill>
                  <a:schemeClr val="tx2"/>
                </a:solidFill>
              </a:rPr>
              <a:t>TB</a:t>
            </a:r>
            <a:endParaRPr lang="en-US" sz="2800" dirty="0">
              <a:solidFill>
                <a:schemeClr val="tx2"/>
              </a:solidFill>
            </a:endParaRPr>
          </a:p>
          <a:p>
            <a:pPr>
              <a:buFont typeface="Wingdings" pitchFamily="2" charset="2"/>
              <a:buChar char="§"/>
            </a:pPr>
            <a:endParaRPr lang="en-US" dirty="0">
              <a:solidFill>
                <a:schemeClr val="tx2"/>
              </a:solidFill>
            </a:endParaRPr>
          </a:p>
        </p:txBody>
      </p:sp>
    </p:spTree>
    <p:extLst>
      <p:ext uri="{BB962C8B-B14F-4D97-AF65-F5344CB8AC3E}">
        <p14:creationId xmlns:p14="http://schemas.microsoft.com/office/powerpoint/2010/main" val="8548348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chemeClr val="tx2">
                    <a:lumMod val="75000"/>
                  </a:schemeClr>
                </a:solidFill>
              </a:rPr>
              <a:t>Invasive Aspergillosis (IA)</a:t>
            </a:r>
            <a:endParaRPr lang="en-US" sz="4000" b="1" dirty="0">
              <a:solidFill>
                <a:schemeClr val="tx2">
                  <a:lumMod val="75000"/>
                </a:schemeClr>
              </a:solidFill>
            </a:endParaRPr>
          </a:p>
        </p:txBody>
      </p:sp>
      <p:sp>
        <p:nvSpPr>
          <p:cNvPr id="3" name="Content Placeholder 2"/>
          <p:cNvSpPr>
            <a:spLocks noGrp="1"/>
          </p:cNvSpPr>
          <p:nvPr>
            <p:ph idx="1"/>
          </p:nvPr>
        </p:nvSpPr>
        <p:spPr>
          <a:xfrm>
            <a:off x="152400" y="1447800"/>
            <a:ext cx="11917680" cy="4966453"/>
          </a:xfrm>
        </p:spPr>
        <p:txBody>
          <a:bodyPr>
            <a:noAutofit/>
          </a:bodyPr>
          <a:lstStyle/>
          <a:p>
            <a:pPr>
              <a:buFont typeface="Wingdings" pitchFamily="2" charset="2"/>
              <a:buChar char="§"/>
            </a:pPr>
            <a:r>
              <a:rPr lang="en-US" dirty="0">
                <a:solidFill>
                  <a:schemeClr val="accent1">
                    <a:lumMod val="50000"/>
                  </a:schemeClr>
                </a:solidFill>
              </a:rPr>
              <a:t>M</a:t>
            </a:r>
            <a:r>
              <a:rPr lang="en-US" dirty="0" smtClean="0">
                <a:solidFill>
                  <a:schemeClr val="accent1">
                    <a:lumMod val="50000"/>
                  </a:schemeClr>
                </a:solidFill>
              </a:rPr>
              <a:t>ainly in immunocompromised</a:t>
            </a:r>
            <a:r>
              <a:rPr lang="en-US" dirty="0">
                <a:solidFill>
                  <a:schemeClr val="accent1">
                    <a:lumMod val="50000"/>
                  </a:schemeClr>
                </a:solidFill>
              </a:rPr>
              <a:t> </a:t>
            </a:r>
            <a:r>
              <a:rPr lang="en-US" dirty="0" smtClean="0">
                <a:solidFill>
                  <a:schemeClr val="accent1">
                    <a:lumMod val="50000"/>
                  </a:schemeClr>
                </a:solidFill>
              </a:rPr>
              <a:t>population </a:t>
            </a:r>
          </a:p>
          <a:p>
            <a:pPr>
              <a:buFont typeface="Wingdings" pitchFamily="2" charset="2"/>
              <a:buChar char="§"/>
            </a:pPr>
            <a:r>
              <a:rPr lang="en-US" dirty="0" smtClean="0">
                <a:solidFill>
                  <a:schemeClr val="accent1">
                    <a:lumMod val="50000"/>
                  </a:schemeClr>
                </a:solidFill>
              </a:rPr>
              <a:t> Reports from patients with no apparent immune defect*( </a:t>
            </a:r>
            <a:r>
              <a:rPr lang="en-US" dirty="0" err="1" smtClean="0">
                <a:solidFill>
                  <a:schemeClr val="accent1">
                    <a:lumMod val="50000"/>
                  </a:schemeClr>
                </a:solidFill>
              </a:rPr>
              <a:t>rhinocerebral</a:t>
            </a:r>
            <a:r>
              <a:rPr lang="en-US" dirty="0">
                <a:solidFill>
                  <a:schemeClr val="accent1">
                    <a:lumMod val="50000"/>
                  </a:schemeClr>
                </a:solidFill>
              </a:rPr>
              <a:t> cases in Sind</a:t>
            </a:r>
            <a:r>
              <a:rPr lang="en-US" dirty="0" smtClean="0">
                <a:solidFill>
                  <a:schemeClr val="accent1">
                    <a:lumMod val="50000"/>
                  </a:schemeClr>
                </a:solidFill>
              </a:rPr>
              <a:t>)</a:t>
            </a:r>
            <a:endParaRPr lang="en-US" i="1" dirty="0" smtClean="0">
              <a:solidFill>
                <a:schemeClr val="accent1">
                  <a:lumMod val="50000"/>
                </a:schemeClr>
              </a:solidFill>
            </a:endParaRPr>
          </a:p>
          <a:p>
            <a:pPr>
              <a:buFont typeface="Wingdings" pitchFamily="2" charset="2"/>
              <a:buChar char="§"/>
            </a:pPr>
            <a:r>
              <a:rPr lang="en-US" dirty="0" smtClean="0">
                <a:solidFill>
                  <a:schemeClr val="accent1">
                    <a:lumMod val="50000"/>
                  </a:schemeClr>
                </a:solidFill>
              </a:rPr>
              <a:t>As per estimate</a:t>
            </a:r>
          </a:p>
          <a:p>
            <a:pPr lvl="1">
              <a:buFont typeface="Wingdings" pitchFamily="2" charset="2"/>
              <a:buChar char="§"/>
            </a:pPr>
            <a:r>
              <a:rPr lang="en-US" dirty="0" smtClean="0">
                <a:solidFill>
                  <a:schemeClr val="accent1">
                    <a:lumMod val="50000"/>
                  </a:schemeClr>
                </a:solidFill>
              </a:rPr>
              <a:t> &gt;10,000 COPD patients develop </a:t>
            </a:r>
            <a:r>
              <a:rPr lang="en-US" dirty="0">
                <a:solidFill>
                  <a:schemeClr val="accent1">
                    <a:lumMod val="50000"/>
                  </a:schemeClr>
                </a:solidFill>
              </a:rPr>
              <a:t>IA annually in </a:t>
            </a:r>
            <a:r>
              <a:rPr lang="en-US" dirty="0" smtClean="0">
                <a:solidFill>
                  <a:schemeClr val="accent1">
                    <a:lumMod val="50000"/>
                  </a:schemeClr>
                </a:solidFill>
              </a:rPr>
              <a:t>Pakistan</a:t>
            </a:r>
          </a:p>
          <a:p>
            <a:pPr lvl="1">
              <a:buFont typeface="Wingdings" pitchFamily="2" charset="2"/>
              <a:buChar char="§"/>
            </a:pPr>
            <a:r>
              <a:rPr lang="en-US" dirty="0" smtClean="0">
                <a:solidFill>
                  <a:schemeClr val="accent1">
                    <a:lumMod val="50000"/>
                  </a:schemeClr>
                </a:solidFill>
              </a:rPr>
              <a:t>**</a:t>
            </a:r>
            <a:r>
              <a:rPr lang="en-US" dirty="0" err="1" smtClean="0">
                <a:solidFill>
                  <a:schemeClr val="accent1">
                    <a:lumMod val="50000"/>
                  </a:schemeClr>
                </a:solidFill>
              </a:rPr>
              <a:t>Bhurgri</a:t>
            </a:r>
            <a:r>
              <a:rPr lang="en-US" dirty="0" smtClean="0">
                <a:solidFill>
                  <a:schemeClr val="accent1">
                    <a:lumMod val="50000"/>
                  </a:schemeClr>
                </a:solidFill>
              </a:rPr>
              <a:t> reported that  in Karachi 2</a:t>
            </a:r>
            <a:r>
              <a:rPr lang="en-US" dirty="0">
                <a:solidFill>
                  <a:schemeClr val="accent1">
                    <a:lumMod val="50000"/>
                  </a:schemeClr>
                </a:solidFill>
              </a:rPr>
              <a:t>%  </a:t>
            </a:r>
            <a:r>
              <a:rPr lang="en-US" dirty="0" smtClean="0">
                <a:solidFill>
                  <a:schemeClr val="accent1">
                    <a:lumMod val="50000"/>
                  </a:schemeClr>
                </a:solidFill>
              </a:rPr>
              <a:t>cancers are myeloid </a:t>
            </a:r>
            <a:r>
              <a:rPr lang="en-US" dirty="0" err="1" smtClean="0">
                <a:solidFill>
                  <a:schemeClr val="accent1">
                    <a:lumMod val="50000"/>
                  </a:schemeClr>
                </a:solidFill>
              </a:rPr>
              <a:t>leukaemia</a:t>
            </a:r>
            <a:r>
              <a:rPr lang="en-US" dirty="0" smtClean="0">
                <a:solidFill>
                  <a:schemeClr val="accent1">
                    <a:lumMod val="50000"/>
                  </a:schemeClr>
                </a:solidFill>
              </a:rPr>
              <a:t>  &amp; 10</a:t>
            </a:r>
            <a:r>
              <a:rPr lang="en-US" dirty="0">
                <a:solidFill>
                  <a:schemeClr val="accent1">
                    <a:lumMod val="50000"/>
                  </a:schemeClr>
                </a:solidFill>
              </a:rPr>
              <a:t>% </a:t>
            </a:r>
            <a:r>
              <a:rPr lang="en-US" dirty="0" smtClean="0">
                <a:solidFill>
                  <a:schemeClr val="accent1">
                    <a:lumMod val="50000"/>
                  </a:schemeClr>
                </a:solidFill>
              </a:rPr>
              <a:t> develop IPA***  so  about 300  cases of IA each year in Karachi</a:t>
            </a:r>
          </a:p>
          <a:p>
            <a:pPr lvl="1">
              <a:buFont typeface="Wingdings" pitchFamily="2" charset="2"/>
              <a:buChar char="§"/>
            </a:pPr>
            <a:r>
              <a:rPr lang="en-US" dirty="0">
                <a:solidFill>
                  <a:schemeClr val="accent1">
                    <a:lumMod val="50000"/>
                  </a:schemeClr>
                </a:solidFill>
              </a:rPr>
              <a:t>177 cases of </a:t>
            </a:r>
            <a:r>
              <a:rPr lang="en-US" dirty="0" smtClean="0">
                <a:solidFill>
                  <a:schemeClr val="accent1">
                    <a:lumMod val="50000"/>
                  </a:schemeClr>
                </a:solidFill>
              </a:rPr>
              <a:t>IPA/ </a:t>
            </a:r>
            <a:r>
              <a:rPr lang="en-US" dirty="0">
                <a:solidFill>
                  <a:schemeClr val="accent1">
                    <a:lumMod val="50000"/>
                  </a:schemeClr>
                </a:solidFill>
              </a:rPr>
              <a:t>year in lung cancer </a:t>
            </a:r>
            <a:r>
              <a:rPr lang="en-US" dirty="0" smtClean="0">
                <a:solidFill>
                  <a:schemeClr val="accent1">
                    <a:lumMod val="50000"/>
                  </a:schemeClr>
                </a:solidFill>
              </a:rPr>
              <a:t>patients</a:t>
            </a:r>
          </a:p>
          <a:p>
            <a:pPr>
              <a:buFont typeface="Wingdings" pitchFamily="2" charset="2"/>
              <a:buChar char="§"/>
            </a:pPr>
            <a:r>
              <a:rPr lang="en-US" dirty="0" smtClean="0">
                <a:solidFill>
                  <a:schemeClr val="accent1">
                    <a:lumMod val="50000"/>
                  </a:schemeClr>
                </a:solidFill>
              </a:rPr>
              <a:t>Diabetes and TB have strong association with IA  </a:t>
            </a:r>
          </a:p>
          <a:p>
            <a:pPr>
              <a:buFont typeface="Wingdings" pitchFamily="2" charset="2"/>
              <a:buChar char="§"/>
            </a:pPr>
            <a:r>
              <a:rPr lang="en-US" dirty="0" smtClean="0">
                <a:solidFill>
                  <a:schemeClr val="accent1">
                    <a:lumMod val="50000"/>
                  </a:schemeClr>
                </a:solidFill>
              </a:rPr>
              <a:t>Probably an under estimate, as other patients with </a:t>
            </a:r>
            <a:r>
              <a:rPr lang="en-US" dirty="0" err="1" smtClean="0">
                <a:solidFill>
                  <a:schemeClr val="accent1">
                    <a:lumMod val="50000"/>
                  </a:schemeClr>
                </a:solidFill>
              </a:rPr>
              <a:t>haematological</a:t>
            </a:r>
            <a:r>
              <a:rPr lang="en-US" dirty="0" smtClean="0">
                <a:solidFill>
                  <a:schemeClr val="accent1">
                    <a:lumMod val="50000"/>
                  </a:schemeClr>
                </a:solidFill>
              </a:rPr>
              <a:t> malignancies are also at risk of IPA</a:t>
            </a:r>
          </a:p>
          <a:p>
            <a:pPr marL="0" indent="0">
              <a:buNone/>
            </a:pPr>
            <a:endParaRPr lang="en-US" dirty="0">
              <a:solidFill>
                <a:schemeClr val="accent1">
                  <a:lumMod val="50000"/>
                </a:schemeClr>
              </a:solidFill>
            </a:endParaRPr>
          </a:p>
        </p:txBody>
      </p:sp>
      <p:sp>
        <p:nvSpPr>
          <p:cNvPr id="4" name="Rectangle 3"/>
          <p:cNvSpPr/>
          <p:nvPr/>
        </p:nvSpPr>
        <p:spPr>
          <a:xfrm>
            <a:off x="5060075" y="6414254"/>
            <a:ext cx="2309030" cy="369332"/>
          </a:xfrm>
          <a:prstGeom prst="rect">
            <a:avLst/>
          </a:prstGeom>
        </p:spPr>
        <p:txBody>
          <a:bodyPr wrap="none">
            <a:spAutoFit/>
          </a:bodyPr>
          <a:lstStyle/>
          <a:p>
            <a:r>
              <a:rPr lang="en-US" i="1" dirty="0" smtClean="0"/>
              <a:t>**</a:t>
            </a:r>
            <a:r>
              <a:rPr lang="en-US" i="1" dirty="0" err="1" smtClean="0"/>
              <a:t>Bhurgri</a:t>
            </a:r>
            <a:r>
              <a:rPr lang="en-US" i="1" dirty="0" smtClean="0"/>
              <a:t> </a:t>
            </a:r>
            <a:r>
              <a:rPr lang="en-US" i="1" dirty="0"/>
              <a:t>Y et al 2000 </a:t>
            </a:r>
          </a:p>
        </p:txBody>
      </p:sp>
      <p:sp>
        <p:nvSpPr>
          <p:cNvPr id="5" name="Rectangle 4"/>
          <p:cNvSpPr/>
          <p:nvPr/>
        </p:nvSpPr>
        <p:spPr>
          <a:xfrm>
            <a:off x="7471041" y="6459974"/>
            <a:ext cx="1985287" cy="369332"/>
          </a:xfrm>
          <a:prstGeom prst="rect">
            <a:avLst/>
          </a:prstGeom>
        </p:spPr>
        <p:txBody>
          <a:bodyPr wrap="none">
            <a:spAutoFit/>
          </a:bodyPr>
          <a:lstStyle/>
          <a:p>
            <a:r>
              <a:rPr lang="it-IT" dirty="0" smtClean="0"/>
              <a:t>***Caira </a:t>
            </a:r>
            <a:r>
              <a:rPr lang="it-IT" dirty="0"/>
              <a:t>et al 2008</a:t>
            </a:r>
          </a:p>
        </p:txBody>
      </p:sp>
      <p:sp>
        <p:nvSpPr>
          <p:cNvPr id="6" name="Rectangle 5"/>
          <p:cNvSpPr/>
          <p:nvPr/>
        </p:nvSpPr>
        <p:spPr>
          <a:xfrm>
            <a:off x="2294614" y="6429494"/>
            <a:ext cx="2628027" cy="369332"/>
          </a:xfrm>
          <a:prstGeom prst="rect">
            <a:avLst/>
          </a:prstGeom>
        </p:spPr>
        <p:txBody>
          <a:bodyPr wrap="none">
            <a:spAutoFit/>
          </a:bodyPr>
          <a:lstStyle/>
          <a:p>
            <a:r>
              <a:rPr lang="en-US" i="1" dirty="0" smtClean="0"/>
              <a:t>*</a:t>
            </a:r>
            <a:r>
              <a:rPr lang="en-US" i="1" dirty="0" err="1" smtClean="0"/>
              <a:t>Chakrabarti</a:t>
            </a:r>
            <a:r>
              <a:rPr lang="en-US" i="1" dirty="0" smtClean="0"/>
              <a:t> </a:t>
            </a:r>
            <a:r>
              <a:rPr lang="en-US" i="1" dirty="0"/>
              <a:t>A  et al 2011</a:t>
            </a:r>
            <a:endParaRPr lang="en-US" dirty="0"/>
          </a:p>
        </p:txBody>
      </p:sp>
    </p:spTree>
    <p:extLst>
      <p:ext uri="{BB962C8B-B14F-4D97-AF65-F5344CB8AC3E}">
        <p14:creationId xmlns:p14="http://schemas.microsoft.com/office/powerpoint/2010/main" val="3212888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002060"/>
                </a:solidFill>
              </a:rPr>
              <a:t>Mucormycosis</a:t>
            </a:r>
            <a:r>
              <a:rPr lang="en-US" dirty="0"/>
              <a:t/>
            </a:r>
            <a:br>
              <a:rPr lang="en-US" dirty="0"/>
            </a:br>
            <a:endParaRPr lang="en-US" dirty="0"/>
          </a:p>
        </p:txBody>
      </p:sp>
      <p:sp>
        <p:nvSpPr>
          <p:cNvPr id="3" name="Content Placeholder 2"/>
          <p:cNvSpPr>
            <a:spLocks noGrp="1"/>
          </p:cNvSpPr>
          <p:nvPr>
            <p:ph idx="1"/>
          </p:nvPr>
        </p:nvSpPr>
        <p:spPr>
          <a:xfrm>
            <a:off x="320040" y="1173480"/>
            <a:ext cx="10287000" cy="5684520"/>
          </a:xfrm>
        </p:spPr>
        <p:txBody>
          <a:bodyPr>
            <a:normAutofit/>
          </a:bodyPr>
          <a:lstStyle/>
          <a:p>
            <a:pPr>
              <a:buFont typeface="Wingdings" pitchFamily="2" charset="2"/>
              <a:buChar char="§"/>
            </a:pPr>
            <a:r>
              <a:rPr lang="en-US" dirty="0" smtClean="0">
                <a:solidFill>
                  <a:srgbClr val="002060"/>
                </a:solidFill>
              </a:rPr>
              <a:t>Difficult to treat infections, high occurrence in                            diabetics and patients with chronic renal disease</a:t>
            </a:r>
          </a:p>
          <a:p>
            <a:pPr marL="0" indent="0">
              <a:buNone/>
            </a:pPr>
            <a:endParaRPr lang="en-US" dirty="0" smtClean="0">
              <a:solidFill>
                <a:srgbClr val="002060"/>
              </a:solidFill>
            </a:endParaRPr>
          </a:p>
          <a:p>
            <a:pPr>
              <a:buFont typeface="Wingdings" pitchFamily="2" charset="2"/>
              <a:buChar char="§"/>
            </a:pPr>
            <a:r>
              <a:rPr lang="en-US" dirty="0">
                <a:solidFill>
                  <a:srgbClr val="002060"/>
                </a:solidFill>
              </a:rPr>
              <a:t>Infections have been reported in patients with no apparent risk factors</a:t>
            </a:r>
          </a:p>
          <a:p>
            <a:pPr marL="0" indent="0">
              <a:buNone/>
            </a:pPr>
            <a:r>
              <a:rPr lang="en-US" dirty="0" smtClean="0">
                <a:solidFill>
                  <a:srgbClr val="002060"/>
                </a:solidFill>
              </a:rPr>
              <a:t> </a:t>
            </a:r>
            <a:endParaRPr lang="en-US" dirty="0">
              <a:solidFill>
                <a:srgbClr val="002060"/>
              </a:solidFill>
            </a:endParaRPr>
          </a:p>
          <a:p>
            <a:pPr>
              <a:buFont typeface="Wingdings" pitchFamily="2" charset="2"/>
              <a:buChar char="§"/>
            </a:pPr>
            <a:r>
              <a:rPr lang="en-US" dirty="0" smtClean="0">
                <a:solidFill>
                  <a:srgbClr val="002060"/>
                </a:solidFill>
              </a:rPr>
              <a:t>Recent </a:t>
            </a:r>
            <a:r>
              <a:rPr lang="en-US" dirty="0">
                <a:solidFill>
                  <a:srgbClr val="002060"/>
                </a:solidFill>
              </a:rPr>
              <a:t>data </a:t>
            </a:r>
            <a:r>
              <a:rPr lang="en-US" dirty="0" smtClean="0">
                <a:solidFill>
                  <a:srgbClr val="002060"/>
                </a:solidFill>
              </a:rPr>
              <a:t>indicate </a:t>
            </a:r>
            <a:r>
              <a:rPr lang="en-US" dirty="0">
                <a:solidFill>
                  <a:srgbClr val="002060"/>
                </a:solidFill>
              </a:rPr>
              <a:t>increasing trends in </a:t>
            </a:r>
            <a:r>
              <a:rPr lang="en-US" dirty="0" err="1" smtClean="0">
                <a:solidFill>
                  <a:srgbClr val="002060"/>
                </a:solidFill>
              </a:rPr>
              <a:t>mucormycosis</a:t>
            </a:r>
            <a:r>
              <a:rPr lang="en-US" dirty="0" smtClean="0">
                <a:solidFill>
                  <a:srgbClr val="002060"/>
                </a:solidFill>
              </a:rPr>
              <a:t>                     cases with very high mortality</a:t>
            </a:r>
          </a:p>
          <a:p>
            <a:pPr marL="0" indent="0">
              <a:buNone/>
            </a:pPr>
            <a:endParaRPr lang="en-US" dirty="0">
              <a:solidFill>
                <a:srgbClr val="002060"/>
              </a:solidFill>
            </a:endParaRPr>
          </a:p>
          <a:p>
            <a:pPr>
              <a:buFont typeface="Wingdings" pitchFamily="2" charset="2"/>
              <a:buChar char="§"/>
            </a:pPr>
            <a:r>
              <a:rPr lang="en-US" dirty="0" smtClean="0">
                <a:solidFill>
                  <a:srgbClr val="002060"/>
                </a:solidFill>
              </a:rPr>
              <a:t>As per estimate around 25,000 cases/year with </a:t>
            </a:r>
            <a:r>
              <a:rPr lang="en-US" dirty="0">
                <a:solidFill>
                  <a:srgbClr val="002060"/>
                </a:solidFill>
              </a:rPr>
              <a:t>prevalence of 0.14/1000 population </a:t>
            </a:r>
            <a:r>
              <a:rPr lang="en-US" dirty="0" smtClean="0">
                <a:solidFill>
                  <a:srgbClr val="002060"/>
                </a:solidFill>
              </a:rPr>
              <a:t>(38</a:t>
            </a:r>
            <a:r>
              <a:rPr lang="en-US" dirty="0">
                <a:solidFill>
                  <a:srgbClr val="002060"/>
                </a:solidFill>
              </a:rPr>
              <a:t>% </a:t>
            </a:r>
            <a:r>
              <a:rPr lang="en-US" dirty="0" smtClean="0">
                <a:solidFill>
                  <a:srgbClr val="002060"/>
                </a:solidFill>
              </a:rPr>
              <a:t>mortality) </a:t>
            </a:r>
            <a:endParaRPr lang="en-US" dirty="0">
              <a:solidFill>
                <a:srgbClr val="002060"/>
              </a:solidFill>
            </a:endParaRPr>
          </a:p>
          <a:p>
            <a:pPr>
              <a:buFont typeface="Wingdings" pitchFamily="2" charset="2"/>
              <a:buChar char="§"/>
            </a:pPr>
            <a:endParaRPr lang="en-US" dirty="0">
              <a:solidFill>
                <a:srgbClr val="002060"/>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848600" y="162877"/>
            <a:ext cx="2941320" cy="2458403"/>
          </a:xfrm>
          <a:prstGeom prst="rect">
            <a:avLst/>
          </a:prstGeom>
          <a:noFill/>
          <a:ln>
            <a:noFill/>
          </a:ln>
        </p:spPr>
      </p:pic>
      <p:pic>
        <p:nvPicPr>
          <p:cNvPr id="5" name="Picture 4" descr="Description: \\F38456\Faisalmalik\Dr. Afia Zafar AKU\NIKON\28.11.2014\DSC_4181.JPG"/>
          <p:cNvPicPr/>
          <p:nvPr/>
        </p:nvPicPr>
        <p:blipFill>
          <a:blip r:embed="rId3">
            <a:extLst>
              <a:ext uri="{28A0092B-C50C-407E-A947-70E740481C1C}">
                <a14:useLocalDpi xmlns:a14="http://schemas.microsoft.com/office/drawing/2010/main" val="0"/>
              </a:ext>
            </a:extLst>
          </a:blip>
          <a:srcRect/>
          <a:stretch>
            <a:fillRect/>
          </a:stretch>
        </p:blipFill>
        <p:spPr bwMode="auto">
          <a:xfrm>
            <a:off x="8925877" y="2941320"/>
            <a:ext cx="2839403" cy="2425065"/>
          </a:xfrm>
          <a:prstGeom prst="rect">
            <a:avLst/>
          </a:prstGeom>
          <a:noFill/>
          <a:ln>
            <a:noFill/>
          </a:ln>
        </p:spPr>
      </p:pic>
    </p:spTree>
    <p:extLst>
      <p:ext uri="{BB962C8B-B14F-4D97-AF65-F5344CB8AC3E}">
        <p14:creationId xmlns:p14="http://schemas.microsoft.com/office/powerpoint/2010/main" val="21900509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b="1" dirty="0" smtClean="0">
                <a:solidFill>
                  <a:schemeClr val="tx2"/>
                </a:solidFill>
              </a:rPr>
              <a:t>Invasive Molds (2009-2014)</a:t>
            </a:r>
            <a:endParaRPr lang="en-US" dirty="0" smtClean="0"/>
          </a:p>
        </p:txBody>
      </p:sp>
      <p:graphicFrame>
        <p:nvGraphicFramePr>
          <p:cNvPr id="4" name="Content Placeholder 3"/>
          <p:cNvGraphicFramePr>
            <a:graphicFrameLocks noGrp="1"/>
          </p:cNvGraphicFramePr>
          <p:nvPr>
            <p:ph idx="1"/>
          </p:nvPr>
        </p:nvGraphicFramePr>
        <p:xfrm>
          <a:off x="203200" y="1600201"/>
          <a:ext cx="11887200" cy="4114799"/>
        </p:xfrm>
        <a:graphic>
          <a:graphicData uri="http://schemas.openxmlformats.org/drawingml/2006/table">
            <a:tbl>
              <a:tblPr firstRow="1" bandRow="1">
                <a:tableStyleId>{5C22544A-7EE6-4342-B048-85BDC9FD1C3A}</a:tableStyleId>
              </a:tblPr>
              <a:tblGrid>
                <a:gridCol w="3962400"/>
                <a:gridCol w="3962400"/>
                <a:gridCol w="3962400"/>
              </a:tblGrid>
              <a:tr h="619270">
                <a:tc>
                  <a:txBody>
                    <a:bodyPr/>
                    <a:lstStyle/>
                    <a:p>
                      <a:pPr algn="ctr"/>
                      <a:r>
                        <a:rPr lang="en-US" sz="2400" dirty="0" smtClean="0"/>
                        <a:t>Genus </a:t>
                      </a:r>
                      <a:endParaRPr lang="en-US" sz="2400" dirty="0"/>
                    </a:p>
                  </a:txBody>
                  <a:tcPr marL="121920" marR="121920"/>
                </a:tc>
                <a:tc>
                  <a:txBody>
                    <a:bodyPr/>
                    <a:lstStyle/>
                    <a:p>
                      <a:pPr algn="ctr"/>
                      <a:r>
                        <a:rPr lang="en-US" sz="2400" dirty="0" smtClean="0"/>
                        <a:t>Number</a:t>
                      </a:r>
                      <a:endParaRPr lang="en-US" sz="2400" dirty="0"/>
                    </a:p>
                  </a:txBody>
                  <a:tcPr marL="121920" marR="121920"/>
                </a:tc>
                <a:tc>
                  <a:txBody>
                    <a:bodyPr/>
                    <a:lstStyle/>
                    <a:p>
                      <a:pPr algn="ctr"/>
                      <a:r>
                        <a:rPr lang="en-US" sz="2400" dirty="0" smtClean="0"/>
                        <a:t>Percent</a:t>
                      </a:r>
                      <a:endParaRPr lang="en-US" sz="2400" dirty="0"/>
                    </a:p>
                  </a:txBody>
                  <a:tcPr marL="121920" marR="121920"/>
                </a:tc>
              </a:tr>
              <a:tr h="848785">
                <a:tc>
                  <a:txBody>
                    <a:bodyPr/>
                    <a:lstStyle/>
                    <a:p>
                      <a:pPr>
                        <a:buFont typeface="Wingdings" pitchFamily="2" charset="2"/>
                        <a:buNone/>
                      </a:pPr>
                      <a:r>
                        <a:rPr lang="en-US" sz="2400" b="1" i="1" dirty="0" smtClean="0"/>
                        <a:t>Aspergillus species	</a:t>
                      </a:r>
                      <a:endParaRPr lang="en-US" sz="2400" b="1" dirty="0" smtClean="0"/>
                    </a:p>
                  </a:txBody>
                  <a:tcPr marL="121920" marR="121920"/>
                </a:tc>
                <a:tc>
                  <a:txBody>
                    <a:bodyPr/>
                    <a:lstStyle/>
                    <a:p>
                      <a:pPr algn="ctr">
                        <a:buFont typeface="Wingdings" pitchFamily="2" charset="2"/>
                        <a:buNone/>
                      </a:pPr>
                      <a:r>
                        <a:rPr lang="en-US" sz="2400" b="1" dirty="0" smtClean="0"/>
                        <a:t>61</a:t>
                      </a:r>
                    </a:p>
                  </a:txBody>
                  <a:tcPr marL="121920" marR="121920"/>
                </a:tc>
                <a:tc>
                  <a:txBody>
                    <a:bodyPr/>
                    <a:lstStyle/>
                    <a:p>
                      <a:pPr algn="ctr">
                        <a:buFont typeface="Wingdings" pitchFamily="2" charset="2"/>
                        <a:buNone/>
                      </a:pPr>
                      <a:r>
                        <a:rPr lang="en-US" sz="2400" b="1" dirty="0" smtClean="0"/>
                        <a:t>51.2</a:t>
                      </a:r>
                    </a:p>
                  </a:txBody>
                  <a:tcPr marL="121920" marR="121920"/>
                </a:tc>
              </a:tr>
              <a:tr h="661686">
                <a:tc>
                  <a:txBody>
                    <a:bodyPr/>
                    <a:lstStyle/>
                    <a:p>
                      <a:r>
                        <a:rPr lang="en-US" sz="2400" b="1" dirty="0" err="1" smtClean="0"/>
                        <a:t>Mucoraceous</a:t>
                      </a:r>
                      <a:r>
                        <a:rPr lang="en-US" sz="2400" b="1" baseline="0" dirty="0" smtClean="0"/>
                        <a:t> </a:t>
                      </a:r>
                      <a:r>
                        <a:rPr lang="en-US" sz="2400" b="1" dirty="0" smtClean="0"/>
                        <a:t>molds</a:t>
                      </a:r>
                      <a:endParaRPr lang="en-US" sz="2400" b="1"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23</a:t>
                      </a:r>
                      <a:endParaRPr lang="en-US" sz="2400" b="1"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19.3</a:t>
                      </a:r>
                      <a:endParaRPr lang="en-US" sz="2400" b="1" dirty="0"/>
                    </a:p>
                  </a:txBody>
                  <a:tcPr marL="121920" marR="121920"/>
                </a:tc>
              </a:tr>
              <a:tr h="661686">
                <a:tc>
                  <a:txBody>
                    <a:bodyPr/>
                    <a:lstStyle/>
                    <a:p>
                      <a:r>
                        <a:rPr lang="en-US" sz="2400" b="1" i="1" dirty="0" err="1" smtClean="0"/>
                        <a:t>Fusarium</a:t>
                      </a:r>
                      <a:r>
                        <a:rPr lang="en-US" sz="2400" b="1" i="1" dirty="0" smtClean="0"/>
                        <a:t> species</a:t>
                      </a:r>
                      <a:endParaRPr lang="en-US" sz="2400" b="1"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rPr>
                        <a:t>15</a:t>
                      </a:r>
                      <a:endParaRPr lang="en-US" sz="2400" b="1" dirty="0">
                        <a:solidFill>
                          <a:schemeClr val="tx1"/>
                        </a:solidFill>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rgbClr val="C00000"/>
                          </a:solidFill>
                        </a:rPr>
                        <a:t>12.6</a:t>
                      </a:r>
                      <a:endParaRPr lang="en-US" sz="2400" b="1" dirty="0">
                        <a:solidFill>
                          <a:srgbClr val="C00000"/>
                        </a:solidFill>
                      </a:endParaRPr>
                    </a:p>
                  </a:txBody>
                  <a:tcPr marL="121920" marR="121920"/>
                </a:tc>
              </a:tr>
              <a:tr h="661686">
                <a:tc>
                  <a:txBody>
                    <a:bodyPr/>
                    <a:lstStyle/>
                    <a:p>
                      <a:r>
                        <a:rPr lang="en-US" sz="2400" b="1" dirty="0" smtClean="0"/>
                        <a:t>Other molds</a:t>
                      </a:r>
                      <a:endParaRPr lang="en-US" sz="2400" b="1" dirty="0"/>
                    </a:p>
                  </a:txBody>
                  <a:tcPr marL="121920" marR="121920"/>
                </a:tc>
                <a:tc>
                  <a:txBody>
                    <a:bodyPr/>
                    <a:lstStyle/>
                    <a:p>
                      <a:pPr algn="ctr"/>
                      <a:r>
                        <a:rPr lang="en-US" sz="2400" b="1" dirty="0" smtClean="0"/>
                        <a:t>20</a:t>
                      </a:r>
                      <a:endParaRPr lang="en-US" sz="2400" b="1" dirty="0"/>
                    </a:p>
                  </a:txBody>
                  <a:tcPr marL="121920" marR="121920"/>
                </a:tc>
                <a:tc>
                  <a:txBody>
                    <a:bodyPr/>
                    <a:lstStyle/>
                    <a:p>
                      <a:pPr algn="ctr"/>
                      <a:r>
                        <a:rPr lang="en-US" sz="2400" b="1" dirty="0" smtClean="0">
                          <a:solidFill>
                            <a:schemeClr val="accent2"/>
                          </a:solidFill>
                        </a:rPr>
                        <a:t>16.8</a:t>
                      </a:r>
                      <a:endParaRPr lang="en-US" sz="2400" b="1" dirty="0">
                        <a:solidFill>
                          <a:schemeClr val="accent2"/>
                        </a:solidFill>
                      </a:endParaRPr>
                    </a:p>
                  </a:txBody>
                  <a:tcPr marL="121920" marR="121920"/>
                </a:tc>
              </a:tr>
              <a:tr h="6616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Total 	</a:t>
                      </a:r>
                      <a:endParaRPr lang="en-US" sz="2400" b="1"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119</a:t>
                      </a:r>
                      <a:endParaRPr lang="en-US" sz="2400" b="1" dirty="0"/>
                    </a:p>
                  </a:txBody>
                  <a:tcPr marL="121920" marR="121920"/>
                </a:tc>
                <a:tc>
                  <a:txBody>
                    <a:bodyPr/>
                    <a:lstStyle/>
                    <a:p>
                      <a:pPr algn="ctr"/>
                      <a:r>
                        <a:rPr lang="en-US" sz="2400" b="1" dirty="0" smtClean="0"/>
                        <a:t>100</a:t>
                      </a:r>
                      <a:endParaRPr lang="en-US" sz="2400" b="1" dirty="0"/>
                    </a:p>
                  </a:txBody>
                  <a:tcPr marL="121920" marR="121920"/>
                </a:tc>
              </a:tr>
            </a:tbl>
          </a:graphicData>
        </a:graphic>
      </p:graphicFrame>
    </p:spTree>
    <p:extLst>
      <p:ext uri="{BB962C8B-B14F-4D97-AF65-F5344CB8AC3E}">
        <p14:creationId xmlns:p14="http://schemas.microsoft.com/office/powerpoint/2010/main" val="23102071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838201"/>
          <a:ext cx="12192000" cy="5729287"/>
        </p:xfrm>
        <a:graphic>
          <a:graphicData uri="http://schemas.openxmlformats.org/drawingml/2006/table">
            <a:tbl>
              <a:tblPr firstRow="1" bandRow="1">
                <a:tableStyleId>{5C22544A-7EE6-4342-B048-85BDC9FD1C3A}</a:tableStyleId>
              </a:tblPr>
              <a:tblGrid>
                <a:gridCol w="2032000"/>
                <a:gridCol w="2438400"/>
                <a:gridCol w="1727200"/>
                <a:gridCol w="2133600"/>
                <a:gridCol w="2589039"/>
                <a:gridCol w="1271761"/>
              </a:tblGrid>
              <a:tr h="822947">
                <a:tc gridSpan="3">
                  <a:txBody>
                    <a:bodyPr/>
                    <a:lstStyle/>
                    <a:p>
                      <a:pPr algn="ctr"/>
                      <a:r>
                        <a:rPr lang="en-US" sz="2400" b="1" dirty="0" err="1" smtClean="0"/>
                        <a:t>Hylohyphomycetes</a:t>
                      </a:r>
                      <a:r>
                        <a:rPr lang="en-US" sz="2400" b="1" dirty="0" smtClean="0"/>
                        <a:t>    (n) %</a:t>
                      </a:r>
                      <a:endParaRPr lang="en-US" sz="2400" b="1" i="1" dirty="0"/>
                    </a:p>
                  </a:txBody>
                  <a:tcPr marL="121920" marR="121920" marT="45714" marB="45714" anchor="ctr"/>
                </a:tc>
                <a:tc hMerge="1">
                  <a:txBody>
                    <a:bodyPr/>
                    <a:lstStyle/>
                    <a:p>
                      <a:pPr algn="ctr"/>
                      <a:endParaRPr lang="en-US" i="1" dirty="0"/>
                    </a:p>
                  </a:txBody>
                  <a:tcPr/>
                </a:tc>
                <a:tc hMerge="1">
                  <a:txBody>
                    <a:bodyPr/>
                    <a:lstStyle/>
                    <a:p>
                      <a:endParaRPr 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                                                                                     </a:t>
                      </a:r>
                      <a:r>
                        <a:rPr lang="en-US" sz="2400" b="1" dirty="0" err="1" smtClean="0"/>
                        <a:t>Mucoraceous</a:t>
                      </a:r>
                      <a:r>
                        <a:rPr lang="en-US" sz="2400" b="1" dirty="0" smtClean="0"/>
                        <a:t>   (n) %</a:t>
                      </a:r>
                      <a:endParaRPr lang="en-US" sz="2400" b="1" dirty="0"/>
                    </a:p>
                  </a:txBody>
                  <a:tcPr marL="121920" marR="121920" marT="45714" marB="45714" anchor="ctr"/>
                </a:tc>
                <a:tc hMerge="1">
                  <a:txBody>
                    <a:bodyPr/>
                    <a:lstStyle/>
                    <a:p>
                      <a:pPr algn="ctr"/>
                      <a:endParaRPr lang="en-US" dirty="0"/>
                    </a:p>
                  </a:txBody>
                  <a:tcPr/>
                </a:tc>
                <a:tc hMerge="1">
                  <a:txBody>
                    <a:bodyPr/>
                    <a:lstStyle/>
                    <a:p>
                      <a:endParaRPr lang="en-US"/>
                    </a:p>
                  </a:txBody>
                  <a:tcPr/>
                </a:tc>
              </a:tr>
              <a:tr h="352344">
                <a:tc rowSpan="8">
                  <a:txBody>
                    <a:bodyPr/>
                    <a:lstStyle/>
                    <a:p>
                      <a:pPr algn="ctr" fontAlgn="b"/>
                      <a:r>
                        <a:rPr lang="en-US" sz="1800" b="1" i="1" u="none" strike="noStrike" kern="1200" dirty="0" err="1" smtClean="0">
                          <a:solidFill>
                            <a:srgbClr val="000000"/>
                          </a:solidFill>
                          <a:latin typeface="Calibri"/>
                          <a:ea typeface="+mn-ea"/>
                          <a:cs typeface="+mn-cs"/>
                        </a:rPr>
                        <a:t>Aspergillus</a:t>
                      </a:r>
                      <a:r>
                        <a:rPr lang="en-US" sz="1800" b="1" i="1" u="none" strike="noStrike" kern="1200" dirty="0" smtClean="0">
                          <a:solidFill>
                            <a:srgbClr val="000000"/>
                          </a:solidFill>
                          <a:latin typeface="Calibri"/>
                          <a:ea typeface="+mn-ea"/>
                          <a:cs typeface="+mn-cs"/>
                        </a:rPr>
                        <a:t> spp</a:t>
                      </a:r>
                      <a:r>
                        <a:rPr lang="en-US" sz="1800" b="1" i="0" u="none" strike="noStrike" kern="1200" dirty="0" smtClean="0">
                          <a:solidFill>
                            <a:srgbClr val="000000"/>
                          </a:solidFill>
                          <a:latin typeface="Calibri"/>
                          <a:ea typeface="+mn-ea"/>
                          <a:cs typeface="+mn-cs"/>
                        </a:rPr>
                        <a:t>.</a:t>
                      </a:r>
                    </a:p>
                    <a:p>
                      <a:pPr algn="ctr" fontAlgn="b"/>
                      <a:r>
                        <a:rPr lang="en-US" sz="1800" b="1" i="0" u="none" strike="noStrike" kern="1200" dirty="0" smtClean="0">
                          <a:solidFill>
                            <a:srgbClr val="000000"/>
                          </a:solidFill>
                          <a:latin typeface="Calibri"/>
                          <a:ea typeface="+mn-ea"/>
                          <a:cs typeface="+mn-cs"/>
                        </a:rPr>
                        <a:t> n=61</a:t>
                      </a:r>
                      <a:endParaRPr lang="en-US" sz="1800" b="1" i="0" u="none" strike="noStrike" kern="1200" dirty="0">
                        <a:solidFill>
                          <a:srgbClr val="000000"/>
                        </a:solidFill>
                        <a:latin typeface="Calibri"/>
                        <a:ea typeface="+mn-ea"/>
                        <a:cs typeface="+mn-cs"/>
                      </a:endParaRPr>
                    </a:p>
                  </a:txBody>
                  <a:tcPr marL="12700" marR="12700" marT="9524" marB="0">
                    <a:solidFill>
                      <a:schemeClr val="accent1">
                        <a:lumMod val="40000"/>
                        <a:lumOff val="60000"/>
                      </a:schemeClr>
                    </a:solidFill>
                  </a:tcPr>
                </a:tc>
                <a:tc>
                  <a:txBody>
                    <a:bodyPr/>
                    <a:lstStyle/>
                    <a:p>
                      <a:pPr algn="l" fontAlgn="b"/>
                      <a:r>
                        <a:rPr lang="en-US" sz="1800" b="1" i="1" u="none" strike="noStrike" dirty="0"/>
                        <a:t>A</a:t>
                      </a:r>
                      <a:r>
                        <a:rPr lang="en-US" sz="1800" b="1" i="1" u="none" strike="noStrike" dirty="0" smtClean="0"/>
                        <a:t>. </a:t>
                      </a:r>
                      <a:r>
                        <a:rPr lang="en-US" sz="1800" b="1" i="1" u="none" strike="noStrike" dirty="0" err="1" smtClean="0"/>
                        <a:t>flavus</a:t>
                      </a:r>
                      <a:endParaRPr lang="en-US" sz="1800" b="1" i="1" u="none" strike="noStrike" dirty="0">
                        <a:solidFill>
                          <a:srgbClr val="000000"/>
                        </a:solidFill>
                        <a:latin typeface="Calibri"/>
                      </a:endParaRPr>
                    </a:p>
                  </a:txBody>
                  <a:tcPr marL="12700" marR="12700" marT="9524" marB="0" anchor="b">
                    <a:solidFill>
                      <a:schemeClr val="accent1">
                        <a:lumMod val="20000"/>
                        <a:lumOff val="80000"/>
                      </a:schemeClr>
                    </a:solidFill>
                  </a:tcPr>
                </a:tc>
                <a:tc>
                  <a:txBody>
                    <a:bodyPr/>
                    <a:lstStyle/>
                    <a:p>
                      <a:pPr algn="ctr" fontAlgn="b"/>
                      <a:r>
                        <a:rPr lang="en-US" sz="1800" b="1" i="0" u="none" strike="noStrike" dirty="0" smtClean="0"/>
                        <a:t>(41)  67.2</a:t>
                      </a:r>
                      <a:endParaRPr lang="en-US" sz="1800" b="1" i="0" u="none" strike="noStrike" dirty="0">
                        <a:solidFill>
                          <a:srgbClr val="000000"/>
                        </a:solidFill>
                        <a:latin typeface="Calibri"/>
                      </a:endParaRPr>
                    </a:p>
                  </a:txBody>
                  <a:tcPr marL="12700" marR="12700" marT="9524" marB="0" anchor="b">
                    <a:solidFill>
                      <a:schemeClr val="accent1">
                        <a:lumMod val="20000"/>
                        <a:lumOff val="80000"/>
                      </a:schemeClr>
                    </a:solidFill>
                  </a:tcPr>
                </a:tc>
                <a:tc rowSpan="5">
                  <a:txBody>
                    <a:bodyPr/>
                    <a:lstStyle/>
                    <a:p>
                      <a:pPr algn="ctr"/>
                      <a:r>
                        <a:rPr lang="en-US" sz="1800" b="1" dirty="0" err="1" smtClean="0"/>
                        <a:t>Mucoraceous</a:t>
                      </a:r>
                      <a:r>
                        <a:rPr lang="en-US" sz="1800" b="1" dirty="0" smtClean="0"/>
                        <a:t> molds</a:t>
                      </a:r>
                    </a:p>
                    <a:p>
                      <a:pPr algn="ctr"/>
                      <a:r>
                        <a:rPr lang="en-US" sz="1800" b="1" dirty="0" smtClean="0"/>
                        <a:t>n=23</a:t>
                      </a:r>
                      <a:endParaRPr lang="en-US" sz="1800" b="1" i="1" u="none" strike="noStrike" kern="1200" dirty="0">
                        <a:solidFill>
                          <a:srgbClr val="000000"/>
                        </a:solidFill>
                        <a:latin typeface="Calibri"/>
                        <a:ea typeface="+mn-ea"/>
                        <a:cs typeface="+mn-cs"/>
                      </a:endParaRPr>
                    </a:p>
                  </a:txBody>
                  <a:tcPr marL="12700" marR="12700" marT="9524" marB="0">
                    <a:solidFill>
                      <a:schemeClr val="accent1">
                        <a:lumMod val="40000"/>
                        <a:lumOff val="60000"/>
                      </a:schemeClr>
                    </a:solidFill>
                  </a:tcPr>
                </a:tc>
                <a:tc>
                  <a:txBody>
                    <a:bodyPr/>
                    <a:lstStyle/>
                    <a:p>
                      <a:pPr marL="0" algn="l" defTabSz="914400" rtl="0" eaLnBrk="1" fontAlgn="b" latinLnBrk="0" hangingPunct="1"/>
                      <a:r>
                        <a:rPr lang="en-US" sz="1800" b="1" i="1" u="none" strike="noStrike" kern="1200" dirty="0" err="1" smtClean="0"/>
                        <a:t>Absidia</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c>
                  <a:txBody>
                    <a:bodyPr/>
                    <a:lstStyle/>
                    <a:p>
                      <a:pPr marL="342900" indent="-342900" algn="ctr" defTabSz="914400" rtl="0" eaLnBrk="1" fontAlgn="b" latinLnBrk="0" hangingPunct="1">
                        <a:buAutoNum type="arabicParenBoth" startAt="8"/>
                      </a:pPr>
                      <a:r>
                        <a:rPr lang="en-US" sz="1800" b="1" u="none" strike="noStrike" kern="1200" dirty="0" smtClean="0"/>
                        <a:t>35</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r>
              <a:tr h="414456">
                <a:tc vMerge="1">
                  <a:txBody>
                    <a:bodyPr/>
                    <a:lstStyle/>
                    <a:p>
                      <a:pPr marL="342900" indent="-342900" algn="ctr" fontAlgn="b">
                        <a:buNone/>
                      </a:pPr>
                      <a:endParaRPr lang="en-US" sz="1600" b="1" i="1" u="none" strike="noStrike" dirty="0">
                        <a:solidFill>
                          <a:srgbClr val="000000"/>
                        </a:solidFill>
                        <a:latin typeface="Calibri"/>
                      </a:endParaRPr>
                    </a:p>
                  </a:txBody>
                  <a:tcPr marL="9525" marR="9525" marT="9525" marB="0" anchor="b"/>
                </a:tc>
                <a:tc>
                  <a:txBody>
                    <a:bodyPr/>
                    <a:lstStyle/>
                    <a:p>
                      <a:pPr marL="342900" indent="-342900" algn="l" fontAlgn="b">
                        <a:buNone/>
                      </a:pPr>
                      <a:r>
                        <a:rPr lang="en-US" sz="1800" b="1" i="1" u="none" strike="noStrike" dirty="0" smtClean="0"/>
                        <a:t>A. </a:t>
                      </a:r>
                      <a:r>
                        <a:rPr lang="en-US" sz="1800" b="1" i="1" u="none" strike="noStrike" dirty="0" err="1" smtClean="0"/>
                        <a:t>fumigatus</a:t>
                      </a:r>
                      <a:endParaRPr lang="en-US" sz="1800" b="1" i="1" u="none" strike="noStrike" dirty="0">
                        <a:solidFill>
                          <a:srgbClr val="000000"/>
                        </a:solidFill>
                        <a:latin typeface="Calibri"/>
                      </a:endParaRPr>
                    </a:p>
                  </a:txBody>
                  <a:tcPr marL="12700" marR="12700" marT="9524" marB="0" anchor="b">
                    <a:solidFill>
                      <a:schemeClr val="accent1">
                        <a:lumMod val="20000"/>
                        <a:lumOff val="80000"/>
                      </a:schemeClr>
                    </a:solidFill>
                  </a:tcPr>
                </a:tc>
                <a:tc>
                  <a:txBody>
                    <a:bodyPr/>
                    <a:lstStyle/>
                    <a:p>
                      <a:pPr algn="ctr" fontAlgn="b"/>
                      <a:r>
                        <a:rPr lang="en-US" sz="1800" b="1" i="0" u="none" strike="noStrike" dirty="0" smtClean="0"/>
                        <a:t>(8)   13.1</a:t>
                      </a:r>
                      <a:endParaRPr lang="en-US" sz="1800" b="1" i="0" u="none" strike="noStrike" dirty="0">
                        <a:solidFill>
                          <a:srgbClr val="000000"/>
                        </a:solidFill>
                        <a:latin typeface="Calibri"/>
                      </a:endParaRPr>
                    </a:p>
                  </a:txBody>
                  <a:tcPr marL="12700" marR="12700" marT="9524" marB="0" anchor="b">
                    <a:solidFill>
                      <a:schemeClr val="accent1">
                        <a:lumMod val="20000"/>
                        <a:lumOff val="80000"/>
                      </a:schemeClr>
                    </a:solidFill>
                  </a:tcPr>
                </a:tc>
                <a:tc vMerge="1">
                  <a:txBody>
                    <a:bodyPr/>
                    <a:lstStyle/>
                    <a:p>
                      <a:pPr marL="0" algn="ctr" defTabSz="914400" rtl="0" eaLnBrk="1" fontAlgn="b" latinLnBrk="0" hangingPunct="1"/>
                      <a:endParaRPr lang="en-US" sz="1600" b="1" i="1" u="none" strike="noStrike" kern="1200" dirty="0">
                        <a:solidFill>
                          <a:srgbClr val="000000"/>
                        </a:solidFill>
                        <a:latin typeface="Calibri"/>
                        <a:ea typeface="+mn-ea"/>
                        <a:cs typeface="+mn-cs"/>
                      </a:endParaRPr>
                    </a:p>
                  </a:txBody>
                  <a:tcPr marL="9525" marR="9525" marT="9525" marB="0" anchor="b"/>
                </a:tc>
                <a:tc>
                  <a:txBody>
                    <a:bodyPr/>
                    <a:lstStyle/>
                    <a:p>
                      <a:pPr marL="0" algn="l" defTabSz="914400" rtl="0" eaLnBrk="1" fontAlgn="b" latinLnBrk="0" hangingPunct="1"/>
                      <a:r>
                        <a:rPr lang="en-US" sz="1800" b="1" i="1" u="none" strike="noStrike" kern="1200" dirty="0" err="1" smtClean="0"/>
                        <a:t>Rhizopus</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c>
                  <a:txBody>
                    <a:bodyPr/>
                    <a:lstStyle/>
                    <a:p>
                      <a:pPr marL="0" algn="ctr" defTabSz="914400" rtl="0" eaLnBrk="1" fontAlgn="b" latinLnBrk="0" hangingPunct="1"/>
                      <a:r>
                        <a:rPr lang="en-US" sz="1800" b="1" u="none" strike="noStrike" kern="1200" dirty="0" smtClean="0"/>
                        <a:t> (7)30.4</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r>
              <a:tr h="331566">
                <a:tc vMerge="1">
                  <a:txBody>
                    <a:bodyPr/>
                    <a:lstStyle/>
                    <a:p>
                      <a:pPr algn="ctr" fontAlgn="b"/>
                      <a:endParaRPr lang="en-US" sz="1600" b="1" i="1" u="none" strike="noStrike" dirty="0">
                        <a:solidFill>
                          <a:srgbClr val="000000"/>
                        </a:solidFill>
                        <a:latin typeface="Calibri"/>
                      </a:endParaRPr>
                    </a:p>
                  </a:txBody>
                  <a:tcPr marL="9525" marR="9525" marT="9525" marB="0" anchor="b"/>
                </a:tc>
                <a:tc>
                  <a:txBody>
                    <a:bodyPr/>
                    <a:lstStyle/>
                    <a:p>
                      <a:pPr algn="l" fontAlgn="b"/>
                      <a:r>
                        <a:rPr lang="en-US" sz="1800" b="1" i="1" u="none" strike="noStrike" dirty="0" smtClean="0">
                          <a:solidFill>
                            <a:srgbClr val="C00000"/>
                          </a:solidFill>
                        </a:rPr>
                        <a:t>A. </a:t>
                      </a:r>
                      <a:r>
                        <a:rPr lang="en-US" sz="1800" b="1" i="1" u="none" strike="noStrike" dirty="0" err="1" smtClean="0">
                          <a:solidFill>
                            <a:srgbClr val="C00000"/>
                          </a:solidFill>
                        </a:rPr>
                        <a:t>terreus</a:t>
                      </a:r>
                      <a:endParaRPr lang="en-US" sz="1800" b="1" i="1" u="none" strike="noStrike" dirty="0">
                        <a:solidFill>
                          <a:srgbClr val="C00000"/>
                        </a:solidFill>
                        <a:latin typeface="Calibri"/>
                      </a:endParaRPr>
                    </a:p>
                  </a:txBody>
                  <a:tcPr marL="12700" marR="12700" marT="9524" marB="0" anchor="b">
                    <a:solidFill>
                      <a:schemeClr val="accent1">
                        <a:lumMod val="20000"/>
                        <a:lumOff val="80000"/>
                      </a:schemeClr>
                    </a:solidFill>
                  </a:tcPr>
                </a:tc>
                <a:tc>
                  <a:txBody>
                    <a:bodyPr/>
                    <a:lstStyle/>
                    <a:p>
                      <a:pPr algn="ctr" fontAlgn="b"/>
                      <a:r>
                        <a:rPr lang="en-US" sz="1800" b="1" i="0" u="none" strike="noStrike" dirty="0" smtClean="0">
                          <a:solidFill>
                            <a:srgbClr val="C00000"/>
                          </a:solidFill>
                        </a:rPr>
                        <a:t>(6)   9.8</a:t>
                      </a:r>
                      <a:endParaRPr lang="en-US" sz="1800" b="1" i="0" u="none" strike="noStrike" dirty="0">
                        <a:solidFill>
                          <a:srgbClr val="C00000"/>
                        </a:solidFill>
                        <a:latin typeface="Calibri"/>
                      </a:endParaRPr>
                    </a:p>
                  </a:txBody>
                  <a:tcPr marL="12700" marR="12700" marT="9524" marB="0" anchor="b">
                    <a:solidFill>
                      <a:schemeClr val="accent1">
                        <a:lumMod val="20000"/>
                        <a:lumOff val="80000"/>
                      </a:schemeClr>
                    </a:solidFill>
                  </a:tcPr>
                </a:tc>
                <a:tc vMerge="1">
                  <a:txBody>
                    <a:bodyPr/>
                    <a:lstStyle/>
                    <a:p>
                      <a:pPr marL="0" algn="ctr" defTabSz="914400" rtl="0" eaLnBrk="1" fontAlgn="b" latinLnBrk="0" hangingPunct="1"/>
                      <a:endParaRPr lang="en-US" sz="1600" b="1" i="1" u="none" strike="noStrike" kern="1200" dirty="0">
                        <a:solidFill>
                          <a:srgbClr val="000000"/>
                        </a:solidFill>
                        <a:latin typeface="Calibri"/>
                        <a:ea typeface="+mn-ea"/>
                        <a:cs typeface="+mn-cs"/>
                      </a:endParaRPr>
                    </a:p>
                  </a:txBody>
                  <a:tcPr marL="9525" marR="9525" marT="9525" marB="0" anchor="b"/>
                </a:tc>
                <a:tc>
                  <a:txBody>
                    <a:bodyPr/>
                    <a:lstStyle/>
                    <a:p>
                      <a:pPr marL="0" algn="l" defTabSz="914400" rtl="0" eaLnBrk="1" fontAlgn="b" latinLnBrk="0" hangingPunct="1"/>
                      <a:r>
                        <a:rPr lang="en-US" sz="1800" b="1" i="1" u="none" strike="noStrike" kern="1200" dirty="0" err="1" smtClean="0"/>
                        <a:t>Mucor</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c>
                  <a:txBody>
                    <a:bodyPr/>
                    <a:lstStyle/>
                    <a:p>
                      <a:pPr marL="0" algn="ctr" defTabSz="914400" rtl="0" eaLnBrk="1" fontAlgn="b" latinLnBrk="0" hangingPunct="1"/>
                      <a:r>
                        <a:rPr lang="en-US" sz="1800" b="1" u="none" strike="noStrike" kern="1200" dirty="0" smtClean="0"/>
                        <a:t>(4) 17.4</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r>
              <a:tr h="331566">
                <a:tc vMerge="1">
                  <a:txBody>
                    <a:bodyPr/>
                    <a:lstStyle/>
                    <a:p>
                      <a:pPr algn="ctr" fontAlgn="b"/>
                      <a:endParaRPr lang="en-US" sz="1600" b="1" i="1" u="none" strike="noStrike" dirty="0">
                        <a:solidFill>
                          <a:srgbClr val="000000"/>
                        </a:solidFill>
                        <a:latin typeface="Calibri"/>
                      </a:endParaRPr>
                    </a:p>
                  </a:txBody>
                  <a:tcPr marL="9525" marR="9525" marT="9525" marB="0" anchor="b"/>
                </a:tc>
                <a:tc>
                  <a:txBody>
                    <a:bodyPr/>
                    <a:lstStyle/>
                    <a:p>
                      <a:pPr algn="l" fontAlgn="b"/>
                      <a:r>
                        <a:rPr lang="en-US" sz="1800" b="1" i="1" u="none" strike="noStrike" dirty="0" smtClean="0"/>
                        <a:t>A. </a:t>
                      </a:r>
                      <a:r>
                        <a:rPr lang="en-US" sz="1800" b="1" i="1" u="none" strike="noStrike" dirty="0" err="1" smtClean="0"/>
                        <a:t>niger</a:t>
                      </a:r>
                      <a:endParaRPr lang="en-US" sz="1800" b="1" i="1" u="none" strike="noStrike" dirty="0">
                        <a:solidFill>
                          <a:srgbClr val="000000"/>
                        </a:solidFill>
                        <a:latin typeface="Calibri"/>
                      </a:endParaRPr>
                    </a:p>
                  </a:txBody>
                  <a:tcPr marL="12700" marR="12700" marT="9524" marB="0" anchor="b">
                    <a:solidFill>
                      <a:schemeClr val="accent1">
                        <a:lumMod val="20000"/>
                        <a:lumOff val="80000"/>
                      </a:schemeClr>
                    </a:solidFill>
                  </a:tcPr>
                </a:tc>
                <a:tc>
                  <a:txBody>
                    <a:bodyPr/>
                    <a:lstStyle/>
                    <a:p>
                      <a:pPr algn="ctr" fontAlgn="b"/>
                      <a:r>
                        <a:rPr lang="en-US" sz="1800" b="1" i="0" u="none" strike="noStrike" dirty="0" smtClean="0"/>
                        <a:t>(3)   4.9</a:t>
                      </a:r>
                      <a:endParaRPr lang="en-US" sz="1800" b="1" i="0" u="none" strike="noStrike" dirty="0">
                        <a:solidFill>
                          <a:srgbClr val="000000"/>
                        </a:solidFill>
                        <a:latin typeface="Calibri"/>
                      </a:endParaRPr>
                    </a:p>
                  </a:txBody>
                  <a:tcPr marL="12700" marR="12700" marT="9524" marB="0" anchor="b">
                    <a:solidFill>
                      <a:schemeClr val="accent1">
                        <a:lumMod val="20000"/>
                        <a:lumOff val="80000"/>
                      </a:schemeClr>
                    </a:solidFill>
                  </a:tcPr>
                </a:tc>
                <a:tc vMerge="1">
                  <a:txBody>
                    <a:bodyPr/>
                    <a:lstStyle/>
                    <a:p>
                      <a:pPr marL="0" algn="ctr" defTabSz="914400" rtl="0" eaLnBrk="1" fontAlgn="b" latinLnBrk="0" hangingPunct="1"/>
                      <a:endParaRPr lang="en-US" sz="1600" b="1" i="1" u="none" strike="noStrike" kern="1200" dirty="0">
                        <a:solidFill>
                          <a:srgbClr val="000000"/>
                        </a:solidFill>
                        <a:latin typeface="Calibri"/>
                        <a:ea typeface="+mn-ea"/>
                        <a:cs typeface="+mn-cs"/>
                      </a:endParaRPr>
                    </a:p>
                  </a:txBody>
                  <a:tcPr marL="9525" marR="9525" marT="9525" marB="0" anchor="b"/>
                </a:tc>
                <a:tc>
                  <a:txBody>
                    <a:bodyPr/>
                    <a:lstStyle/>
                    <a:p>
                      <a:pPr marL="0" algn="l" defTabSz="914400" rtl="0" eaLnBrk="1" fontAlgn="b" latinLnBrk="0" hangingPunct="1"/>
                      <a:r>
                        <a:rPr lang="en-US" sz="1800" b="1" i="1" u="none" strike="noStrike" kern="1200" dirty="0" err="1" smtClean="0"/>
                        <a:t>Rhizomucor</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c>
                  <a:txBody>
                    <a:bodyPr/>
                    <a:lstStyle/>
                    <a:p>
                      <a:pPr marL="0" algn="ctr" defTabSz="914400" rtl="0" eaLnBrk="1" fontAlgn="b" latinLnBrk="0" hangingPunct="1"/>
                      <a:r>
                        <a:rPr lang="en-US" sz="1800" b="1" u="none" strike="noStrike" kern="1200" dirty="0" smtClean="0"/>
                        <a:t>(3) 13</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r>
              <a:tr h="331566">
                <a:tc vMerge="1">
                  <a:txBody>
                    <a:bodyPr/>
                    <a:lstStyle/>
                    <a:p>
                      <a:pPr algn="ctr" fontAlgn="b"/>
                      <a:endParaRPr lang="en-US" sz="1600" b="1" i="1" u="none" strike="noStrike" dirty="0">
                        <a:solidFill>
                          <a:srgbClr val="000000"/>
                        </a:solidFill>
                        <a:latin typeface="Calibri"/>
                      </a:endParaRPr>
                    </a:p>
                  </a:txBody>
                  <a:tcPr marL="9525" marR="9525" marT="9525" marB="0" anchor="b"/>
                </a:tc>
                <a:tc>
                  <a:txBody>
                    <a:bodyPr/>
                    <a:lstStyle/>
                    <a:p>
                      <a:pPr algn="l" fontAlgn="b"/>
                      <a:r>
                        <a:rPr lang="en-US" sz="1800" b="1" i="1" u="none" strike="noStrike" baseline="0" dirty="0" smtClean="0"/>
                        <a:t>A. </a:t>
                      </a:r>
                      <a:r>
                        <a:rPr lang="en-US" sz="1800" b="1" i="1" u="none" strike="noStrike" baseline="0" dirty="0" err="1" smtClean="0"/>
                        <a:t>glaucus</a:t>
                      </a:r>
                      <a:endParaRPr lang="en-US" sz="1800" b="1" i="1" u="none" strike="noStrike" dirty="0">
                        <a:solidFill>
                          <a:srgbClr val="000000"/>
                        </a:solidFill>
                        <a:latin typeface="Calibri"/>
                      </a:endParaRPr>
                    </a:p>
                  </a:txBody>
                  <a:tcPr marL="12700" marR="12700" marT="9524" marB="0" anchor="b">
                    <a:solidFill>
                      <a:schemeClr val="accent1">
                        <a:lumMod val="20000"/>
                        <a:lumOff val="80000"/>
                      </a:schemeClr>
                    </a:solidFill>
                  </a:tcPr>
                </a:tc>
                <a:tc>
                  <a:txBody>
                    <a:bodyPr/>
                    <a:lstStyle/>
                    <a:p>
                      <a:pPr algn="ctr" fontAlgn="b"/>
                      <a:r>
                        <a:rPr lang="en-US" sz="1800" b="1" i="0" u="none" strike="noStrike" dirty="0" smtClean="0"/>
                        <a:t>(1)   1.6</a:t>
                      </a:r>
                      <a:endParaRPr lang="en-US" sz="1800" b="1" i="0" u="none" strike="noStrike" dirty="0" smtClean="0">
                        <a:solidFill>
                          <a:srgbClr val="000000"/>
                        </a:solidFill>
                        <a:latin typeface="Calibri"/>
                      </a:endParaRPr>
                    </a:p>
                  </a:txBody>
                  <a:tcPr marL="12700" marR="12700" marT="9524" marB="0" anchor="b">
                    <a:solidFill>
                      <a:schemeClr val="accent1">
                        <a:lumMod val="20000"/>
                        <a:lumOff val="80000"/>
                      </a:schemeClr>
                    </a:solidFill>
                  </a:tcPr>
                </a:tc>
                <a:tc vMerge="1">
                  <a:txBody>
                    <a:bodyPr/>
                    <a:lstStyle/>
                    <a:p>
                      <a:pPr marL="0" algn="ctr" defTabSz="914400" rtl="0" eaLnBrk="1" fontAlgn="b" latinLnBrk="0" hangingPunct="1"/>
                      <a:endParaRPr lang="en-US" sz="1600" b="1" i="1" u="none" strike="noStrike" kern="1200" dirty="0">
                        <a:solidFill>
                          <a:srgbClr val="000000"/>
                        </a:solidFill>
                        <a:latin typeface="Calibri"/>
                        <a:ea typeface="+mn-ea"/>
                        <a:cs typeface="+mn-cs"/>
                      </a:endParaRPr>
                    </a:p>
                  </a:txBody>
                  <a:tcPr marL="9525" marR="9525" marT="9525" marB="0" anchor="b"/>
                </a:tc>
                <a:tc>
                  <a:txBody>
                    <a:bodyPr/>
                    <a:lstStyle/>
                    <a:p>
                      <a:pPr marL="0" algn="l" defTabSz="914400" rtl="0" eaLnBrk="1" fontAlgn="b" latinLnBrk="0" hangingPunct="1"/>
                      <a:r>
                        <a:rPr lang="en-US" sz="1800" b="1" i="1" u="none" strike="noStrike" kern="1200" dirty="0" err="1" smtClean="0"/>
                        <a:t>Apophysomycetes</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c>
                  <a:txBody>
                    <a:bodyPr/>
                    <a:lstStyle/>
                    <a:p>
                      <a:pPr marL="0" algn="ctr" defTabSz="914400" rtl="0" eaLnBrk="1" fontAlgn="b" latinLnBrk="0" hangingPunct="1"/>
                      <a:r>
                        <a:rPr lang="en-US" sz="1800" b="1" u="none" strike="noStrike" kern="1200" dirty="0" smtClean="0"/>
                        <a:t>(1) 4.3</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r>
              <a:tr h="394205">
                <a:tc vMerge="1">
                  <a:txBody>
                    <a:bodyPr/>
                    <a:lstStyle/>
                    <a:p>
                      <a:pPr algn="ctr" fontAlgn="b"/>
                      <a:endParaRPr lang="en-US" sz="1600" b="1" i="1" u="none" strike="noStrike" dirty="0">
                        <a:solidFill>
                          <a:srgbClr val="000000"/>
                        </a:solidFill>
                        <a:latin typeface="Calibri"/>
                      </a:endParaRPr>
                    </a:p>
                  </a:txBody>
                  <a:tcPr marL="9525" marR="9525" marT="9525" marB="0" anchor="b"/>
                </a:tc>
                <a:tc>
                  <a:txBody>
                    <a:bodyPr/>
                    <a:lstStyle/>
                    <a:p>
                      <a:pPr algn="l" fontAlgn="b"/>
                      <a:r>
                        <a:rPr lang="en-US" sz="1800" b="1" i="1" u="none" strike="noStrike" dirty="0" smtClean="0">
                          <a:solidFill>
                            <a:srgbClr val="000000"/>
                          </a:solidFill>
                          <a:latin typeface="Calibri"/>
                        </a:rPr>
                        <a:t>A .</a:t>
                      </a:r>
                      <a:r>
                        <a:rPr lang="en-US" sz="1800" b="1" i="1" u="none" strike="noStrike" dirty="0" err="1" smtClean="0">
                          <a:solidFill>
                            <a:srgbClr val="000000"/>
                          </a:solidFill>
                          <a:latin typeface="Calibri"/>
                        </a:rPr>
                        <a:t>nidulans</a:t>
                      </a:r>
                      <a:endParaRPr lang="en-US" sz="1800" b="1" i="1" u="none" strike="noStrike" dirty="0">
                        <a:solidFill>
                          <a:srgbClr val="000000"/>
                        </a:solidFill>
                        <a:latin typeface="Calibri"/>
                      </a:endParaRPr>
                    </a:p>
                  </a:txBody>
                  <a:tcPr marL="12700" marR="12700" marT="9524" marB="0" anchor="b">
                    <a:solidFill>
                      <a:schemeClr val="accent1">
                        <a:lumMod val="20000"/>
                        <a:lumOff val="80000"/>
                      </a:schemeClr>
                    </a:solidFill>
                  </a:tcPr>
                </a:tc>
                <a:tc>
                  <a:txBody>
                    <a:bodyPr/>
                    <a:lstStyle/>
                    <a:p>
                      <a:pPr algn="ctr" fontAlgn="b"/>
                      <a:r>
                        <a:rPr lang="en-US" sz="1800" b="1" i="0" u="none" strike="noStrike" dirty="0" smtClean="0">
                          <a:solidFill>
                            <a:srgbClr val="000000"/>
                          </a:solidFill>
                          <a:latin typeface="Calibri"/>
                        </a:rPr>
                        <a:t>(1)  1.6</a:t>
                      </a:r>
                    </a:p>
                  </a:txBody>
                  <a:tcPr marL="12700" marR="12700" marT="9524" marB="0" anchor="b">
                    <a:solidFill>
                      <a:schemeClr val="accent1">
                        <a:lumMod val="20000"/>
                        <a:lumOff val="80000"/>
                      </a:schemeClr>
                    </a:solidFill>
                  </a:tcPr>
                </a:tc>
                <a:tc rowSpan="9">
                  <a:txBody>
                    <a:bodyPr/>
                    <a:lstStyle/>
                    <a:p>
                      <a:pPr marL="0" algn="ctr" defTabSz="914400" rtl="0" eaLnBrk="1" fontAlgn="b" latinLnBrk="0" hangingPunct="1"/>
                      <a:r>
                        <a:rPr lang="en-US" sz="1800" b="1" u="none" strike="noStrike" kern="1200" dirty="0" err="1" smtClean="0"/>
                        <a:t>Dematiaceous</a:t>
                      </a:r>
                      <a:endParaRPr lang="en-US" sz="1800" b="1" u="none" strike="noStrike" kern="1200" dirty="0" smtClean="0"/>
                    </a:p>
                    <a:p>
                      <a:pPr marL="0" algn="ctr" defTabSz="914400" rtl="0" eaLnBrk="1" fontAlgn="b" latinLnBrk="0" hangingPunct="1"/>
                      <a:r>
                        <a:rPr lang="en-US" sz="1800" b="1" u="none" strike="noStrike" kern="1200" dirty="0" smtClean="0"/>
                        <a:t>n=10</a:t>
                      </a:r>
                    </a:p>
                    <a:p>
                      <a:pPr marL="0" algn="ctr" defTabSz="914400" rtl="0" eaLnBrk="1" fontAlgn="b" latinLnBrk="0" hangingPunct="1"/>
                      <a:endParaRPr lang="en-US" sz="1800" b="1" i="1" u="none" strike="noStrike" kern="1200" dirty="0">
                        <a:solidFill>
                          <a:srgbClr val="000000"/>
                        </a:solidFill>
                        <a:latin typeface="Calibri"/>
                        <a:ea typeface="+mn-ea"/>
                        <a:cs typeface="+mn-cs"/>
                      </a:endParaRPr>
                    </a:p>
                  </a:txBody>
                  <a:tcPr marL="12700" marR="12700" marT="9524" marB="0">
                    <a:solidFill>
                      <a:schemeClr val="accent1">
                        <a:lumMod val="40000"/>
                        <a:lumOff val="60000"/>
                      </a:schemeClr>
                    </a:solidFill>
                  </a:tcPr>
                </a:tc>
                <a:tc>
                  <a:txBody>
                    <a:bodyPr/>
                    <a:lstStyle/>
                    <a:p>
                      <a:pPr marL="0" algn="l" defTabSz="914400" rtl="0" eaLnBrk="1" fontAlgn="b" latinLnBrk="0" hangingPunct="1"/>
                      <a:r>
                        <a:rPr lang="en-US" sz="1800" b="1" i="1" u="none" strike="noStrike" kern="1200" dirty="0" err="1" smtClean="0"/>
                        <a:t>Rhinocladiella</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c>
                  <a:txBody>
                    <a:bodyPr/>
                    <a:lstStyle/>
                    <a:p>
                      <a:pPr marL="0" algn="ctr" defTabSz="914400" rtl="0" eaLnBrk="1" fontAlgn="b" latinLnBrk="0" hangingPunct="1"/>
                      <a:r>
                        <a:rPr lang="en-US" sz="1800" b="1" u="none" strike="noStrike" kern="1200" dirty="0" smtClean="0"/>
                        <a:t>(3)</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r>
              <a:tr h="358598">
                <a:tc vMerge="1">
                  <a:txBody>
                    <a:bodyPr/>
                    <a:lstStyle/>
                    <a:p>
                      <a:endParaRPr lang="en-US" dirty="0"/>
                    </a:p>
                  </a:txBody>
                  <a:tcPr marL="9525" marR="9525" marT="9525" marB="0" anchor="b"/>
                </a:tc>
                <a:tc>
                  <a:txBody>
                    <a:bodyPr/>
                    <a:lstStyle/>
                    <a:p>
                      <a:pPr algn="l"/>
                      <a:r>
                        <a:rPr lang="en-US" sz="1800" b="1" i="1" u="none" strike="noStrike" kern="1200" dirty="0" smtClean="0">
                          <a:solidFill>
                            <a:srgbClr val="000000"/>
                          </a:solidFill>
                          <a:latin typeface="Calibri"/>
                          <a:ea typeface="+mn-ea"/>
                          <a:cs typeface="+mn-cs"/>
                        </a:rPr>
                        <a:t>A. </a:t>
                      </a:r>
                      <a:r>
                        <a:rPr lang="en-US" sz="1800" b="1" i="1" u="none" strike="noStrike" kern="1200" dirty="0" err="1" smtClean="0">
                          <a:solidFill>
                            <a:srgbClr val="000000"/>
                          </a:solidFill>
                          <a:latin typeface="Calibri"/>
                          <a:ea typeface="+mn-ea"/>
                          <a:cs typeface="+mn-cs"/>
                        </a:rPr>
                        <a:t>ochraceus</a:t>
                      </a:r>
                      <a:endParaRPr lang="en-US" sz="1800" b="1" i="1" u="none" strike="noStrike" kern="1200" dirty="0" smtClean="0">
                        <a:solidFill>
                          <a:srgbClr val="000000"/>
                        </a:solidFill>
                        <a:latin typeface="Calibri"/>
                        <a:ea typeface="+mn-ea"/>
                        <a:cs typeface="+mn-cs"/>
                      </a:endParaRPr>
                    </a:p>
                  </a:txBody>
                  <a:tcPr marL="12700" marR="12700" marT="9524" marB="0" anchor="b">
                    <a:solidFill>
                      <a:schemeClr val="accent1">
                        <a:lumMod val="20000"/>
                        <a:lumOff val="80000"/>
                      </a:schemeClr>
                    </a:solidFill>
                  </a:tcPr>
                </a:tc>
                <a:tc>
                  <a:txBody>
                    <a:bodyPr/>
                    <a:lstStyle/>
                    <a:p>
                      <a:pPr algn="ctr"/>
                      <a:r>
                        <a:rPr lang="en-US" sz="1800" b="1" i="0" u="none" strike="noStrike" kern="1200" dirty="0" smtClean="0">
                          <a:solidFill>
                            <a:srgbClr val="000000"/>
                          </a:solidFill>
                          <a:latin typeface="Calibri"/>
                          <a:ea typeface="+mn-ea"/>
                          <a:cs typeface="+mn-cs"/>
                        </a:rPr>
                        <a:t>(1)  1.6</a:t>
                      </a:r>
                    </a:p>
                  </a:txBody>
                  <a:tcPr marL="12700" marR="12700" marT="9524" marB="0" anchor="b">
                    <a:solidFill>
                      <a:schemeClr val="accent1">
                        <a:lumMod val="20000"/>
                        <a:lumOff val="80000"/>
                      </a:schemeClr>
                    </a:solidFill>
                  </a:tcPr>
                </a:tc>
                <a:tc vMerge="1">
                  <a:txBody>
                    <a:bodyPr/>
                    <a:lstStyle/>
                    <a:p>
                      <a:endParaRPr lang="en-US"/>
                    </a:p>
                  </a:txBody>
                  <a:tcPr/>
                </a:tc>
                <a:tc rowSpan="2">
                  <a:txBody>
                    <a:bodyPr/>
                    <a:lstStyle/>
                    <a:p>
                      <a:pPr algn="l"/>
                      <a:r>
                        <a:rPr lang="en-US" sz="1800" b="1" i="1" u="none" strike="noStrike" kern="1200" dirty="0" err="1" smtClean="0"/>
                        <a:t>Curvularia</a:t>
                      </a:r>
                      <a:r>
                        <a:rPr lang="en-US" sz="1800" b="1" i="1" u="none" strike="noStrike" kern="1200" dirty="0" smtClean="0"/>
                        <a:t> </a:t>
                      </a:r>
                      <a:r>
                        <a:rPr lang="en-US" sz="1800" b="1" i="1" u="none" strike="noStrike" kern="1200" dirty="0" err="1" smtClean="0"/>
                        <a:t>spp</a:t>
                      </a:r>
                      <a:endParaRPr lang="en-US" sz="1800" b="1" i="1" u="none" strike="noStrike" kern="1200" dirty="0" smtClean="0">
                        <a:solidFill>
                          <a:srgbClr val="000000"/>
                        </a:solidFill>
                        <a:latin typeface="Calibri"/>
                        <a:ea typeface="+mn-ea"/>
                        <a:cs typeface="+mn-cs"/>
                      </a:endParaRPr>
                    </a:p>
                  </a:txBody>
                  <a:tcPr marL="12700" marR="12700" marT="9524" marB="0" anchor="b">
                    <a:solidFill>
                      <a:schemeClr val="tx2">
                        <a:lumMod val="20000"/>
                        <a:lumOff val="80000"/>
                      </a:schemeClr>
                    </a:solidFill>
                  </a:tcPr>
                </a:tc>
                <a:tc rowSpan="2">
                  <a:txBody>
                    <a:bodyPr/>
                    <a:lstStyle/>
                    <a:p>
                      <a:pPr marL="0" algn="ctr" defTabSz="914400" rtl="0" eaLnBrk="1" fontAlgn="b" latinLnBrk="0" hangingPunct="1"/>
                      <a:r>
                        <a:rPr lang="en-US" sz="1800" b="1" u="none" strike="noStrike" kern="1200" dirty="0" smtClean="0"/>
                        <a:t>(2)</a:t>
                      </a:r>
                      <a:endParaRPr lang="en-US" sz="1800" b="1" i="1" u="none" strike="noStrike" kern="1200" dirty="0" smtClean="0">
                        <a:solidFill>
                          <a:srgbClr val="000000"/>
                        </a:solidFill>
                        <a:latin typeface="Calibri"/>
                        <a:ea typeface="+mn-ea"/>
                        <a:cs typeface="+mn-cs"/>
                      </a:endParaRPr>
                    </a:p>
                  </a:txBody>
                  <a:tcPr marL="12700" marR="12700" marT="9524" marB="0" anchor="b">
                    <a:solidFill>
                      <a:schemeClr val="tx2">
                        <a:lumMod val="20000"/>
                        <a:lumOff val="80000"/>
                      </a:schemeClr>
                    </a:solidFill>
                  </a:tcPr>
                </a:tc>
              </a:tr>
              <a:tr h="0">
                <a:tc vMerge="1">
                  <a:txBody>
                    <a:bodyPr/>
                    <a:lstStyle/>
                    <a:p>
                      <a:endParaRPr lang="en-US"/>
                    </a:p>
                  </a:txBody>
                  <a:tcPr/>
                </a:tc>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800" b="1" i="1" u="none" strike="noStrike" dirty="0" err="1" smtClean="0">
                          <a:solidFill>
                            <a:schemeClr val="accent2"/>
                          </a:solidFill>
                        </a:rPr>
                        <a:t>Fusarium</a:t>
                      </a:r>
                      <a:r>
                        <a:rPr lang="en-US" sz="1800" b="1" i="1" u="none" strike="noStrike" baseline="0" dirty="0" smtClean="0">
                          <a:solidFill>
                            <a:schemeClr val="accent2"/>
                          </a:solidFill>
                        </a:rPr>
                        <a:t> </a:t>
                      </a:r>
                      <a:r>
                        <a:rPr lang="en-US" sz="1800" b="1" i="1" u="none" strike="noStrike" dirty="0" err="1" smtClean="0">
                          <a:solidFill>
                            <a:schemeClr val="accent2"/>
                          </a:solidFill>
                        </a:rPr>
                        <a:t>spp</a:t>
                      </a:r>
                      <a:endParaRPr lang="en-US" sz="1800" b="1" i="1" u="none" strike="noStrike" dirty="0" smtClean="0">
                        <a:solidFill>
                          <a:schemeClr val="accent2"/>
                        </a:solidFill>
                      </a:endParaRPr>
                    </a:p>
                  </a:txBody>
                  <a:tcPr marL="12700" marR="12700" marT="9524" marB="0" anchor="b">
                    <a:solidFill>
                      <a:schemeClr val="tx2">
                        <a:lumMod val="20000"/>
                        <a:lumOff val="80000"/>
                      </a:schemeClr>
                    </a:solidFill>
                  </a:tcPr>
                </a:tc>
                <a:tc rowSpan="3">
                  <a:txBody>
                    <a:bodyPr/>
                    <a:lstStyle/>
                    <a:p>
                      <a:pPr marL="342900" indent="-342900" algn="ctr" fontAlgn="b">
                        <a:buAutoNum type="arabicParenBoth" startAt="15"/>
                      </a:pPr>
                      <a:r>
                        <a:rPr lang="en-US" sz="1800" b="1" i="0" u="none" strike="noStrike" dirty="0" smtClean="0">
                          <a:solidFill>
                            <a:schemeClr val="accent2"/>
                          </a:solidFill>
                          <a:latin typeface="Calibri"/>
                        </a:rPr>
                        <a:t>65</a:t>
                      </a:r>
                    </a:p>
                  </a:txBody>
                  <a:tcPr marL="12700" marR="12700" marT="9524" marB="0" anchor="b">
                    <a:solidFill>
                      <a:schemeClr val="tx2">
                        <a:lumMod val="20000"/>
                        <a:lumOff val="8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r>
              <a:tr h="365270">
                <a:tc rowSpan="8">
                  <a:txBody>
                    <a:bodyPr/>
                    <a:lstStyle/>
                    <a:p>
                      <a:pPr algn="ctr" fontAlgn="b"/>
                      <a:r>
                        <a:rPr lang="en-US" sz="1800" b="1" i="0" u="none" strike="noStrike" dirty="0" smtClean="0">
                          <a:solidFill>
                            <a:srgbClr val="000000"/>
                          </a:solidFill>
                          <a:latin typeface="Calibri"/>
                        </a:rPr>
                        <a:t>Non-</a:t>
                      </a:r>
                      <a:r>
                        <a:rPr lang="en-US" sz="1800" b="1" i="0" u="none" strike="noStrike" dirty="0" err="1" smtClean="0">
                          <a:solidFill>
                            <a:srgbClr val="000000"/>
                          </a:solidFill>
                          <a:latin typeface="Calibri"/>
                        </a:rPr>
                        <a:t>Aspergillus</a:t>
                      </a:r>
                      <a:endParaRPr lang="en-US" sz="1800" b="1" i="0" u="none" strike="noStrike" dirty="0" smtClean="0">
                        <a:solidFill>
                          <a:srgbClr val="000000"/>
                        </a:solidFill>
                        <a:latin typeface="Calibri"/>
                      </a:endParaRPr>
                    </a:p>
                    <a:p>
                      <a:pPr algn="ctr" fontAlgn="b"/>
                      <a:r>
                        <a:rPr lang="en-US" sz="1800" b="1" i="1" u="none" strike="noStrike" dirty="0" smtClean="0">
                          <a:solidFill>
                            <a:srgbClr val="000000"/>
                          </a:solidFill>
                          <a:latin typeface="Calibri"/>
                        </a:rPr>
                        <a:t>n=23</a:t>
                      </a:r>
                      <a:endParaRPr lang="en-US" sz="1800" b="1" i="1" u="none" strike="noStrike" dirty="0">
                        <a:solidFill>
                          <a:srgbClr val="000000"/>
                        </a:solidFill>
                        <a:latin typeface="Calibri"/>
                      </a:endParaRPr>
                    </a:p>
                  </a:txBody>
                  <a:tcPr marL="12700" marR="12700" marT="9524" marB="0">
                    <a:solidFill>
                      <a:schemeClr val="accent1">
                        <a:lumMod val="40000"/>
                        <a:lumOff val="6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l" defTabSz="914400" rtl="0" eaLnBrk="1" fontAlgn="b" latinLnBrk="0" hangingPunct="1"/>
                      <a:r>
                        <a:rPr lang="en-US" sz="1800" b="1" i="1" u="none" strike="noStrike" kern="1200" dirty="0" err="1" smtClean="0"/>
                        <a:t>Alterneria</a:t>
                      </a:r>
                      <a:r>
                        <a:rPr lang="en-US" sz="1800" b="1" i="1" u="none" strike="noStrike" kern="1200" baseline="0" dirty="0" smtClean="0"/>
                        <a:t> </a:t>
                      </a:r>
                      <a:r>
                        <a:rPr lang="en-US" sz="1800" b="1" i="1" u="none" strike="noStrike" kern="1200" baseline="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c>
                  <a:txBody>
                    <a:bodyPr/>
                    <a:lstStyle/>
                    <a:p>
                      <a:pPr marL="0" algn="ctr" defTabSz="914400" rtl="0" eaLnBrk="1" fontAlgn="b" latinLnBrk="0" hangingPunct="1"/>
                      <a:r>
                        <a:rPr lang="en-US" sz="1800" b="1" u="none" strike="noStrike" kern="1200" dirty="0" smtClean="0"/>
                        <a:t>(2)</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r>
              <a:tr h="133145">
                <a:tc vMerge="1">
                  <a:txBody>
                    <a:bodyPr/>
                    <a:lstStyle/>
                    <a:p>
                      <a:endParaRPr lang="en-US"/>
                    </a:p>
                  </a:txBody>
                  <a:tcPr/>
                </a:tc>
                <a:tc vMerge="1">
                  <a:txBody>
                    <a:bodyPr/>
                    <a:lstStyle/>
                    <a:p>
                      <a:pPr algn="l" fontAlgn="b"/>
                      <a:endParaRPr lang="en-US" sz="1800" b="1" i="1" u="none" strike="noStrike" dirty="0">
                        <a:solidFill>
                          <a:srgbClr val="000000"/>
                        </a:solidFill>
                        <a:latin typeface="Calibri"/>
                      </a:endParaRPr>
                    </a:p>
                  </a:txBody>
                  <a:tcPr/>
                </a:tc>
                <a:tc vMerge="1">
                  <a:txBody>
                    <a:bodyPr/>
                    <a:lstStyle/>
                    <a:p>
                      <a:pPr marL="0" algn="ctr" defTabSz="914400" rtl="0" eaLnBrk="1" latinLnBrk="0" hangingPunct="1"/>
                      <a:endParaRPr lang="en-US" sz="1800" b="1" i="0" u="none" strike="noStrike" kern="1200" dirty="0" smtClean="0">
                        <a:solidFill>
                          <a:srgbClr val="000000"/>
                        </a:solidFill>
                        <a:latin typeface="Calibri"/>
                        <a:ea typeface="+mn-ea"/>
                        <a:cs typeface="+mn-cs"/>
                      </a:endParaRPr>
                    </a:p>
                  </a:txBody>
                  <a:tcPr/>
                </a:tc>
                <a:tc vMerge="1">
                  <a:txBody>
                    <a:bodyPr/>
                    <a:lstStyle/>
                    <a:p>
                      <a:endParaRPr lang="en-US"/>
                    </a:p>
                  </a:txBody>
                  <a:tcPr/>
                </a:tc>
                <a:tc rowSpan="2">
                  <a:txBody>
                    <a:bodyPr/>
                    <a:lstStyle/>
                    <a:p>
                      <a:pPr marL="0" algn="l" defTabSz="914400" rtl="0" eaLnBrk="1" fontAlgn="b" latinLnBrk="0" hangingPunct="1"/>
                      <a:r>
                        <a:rPr lang="en-US" sz="1800" b="1" i="1" u="none" strike="noStrike" kern="1200" dirty="0" err="1" smtClean="0">
                          <a:solidFill>
                            <a:srgbClr val="000000"/>
                          </a:solidFill>
                          <a:latin typeface="Calibri"/>
                          <a:ea typeface="+mn-ea"/>
                          <a:cs typeface="+mn-cs"/>
                        </a:rPr>
                        <a:t>Fonsecace</a:t>
                      </a:r>
                      <a:r>
                        <a:rPr lang="en-US" sz="1800" b="1" i="1" u="none" strike="noStrike" kern="1200" dirty="0" smtClean="0">
                          <a:solidFill>
                            <a:srgbClr val="000000"/>
                          </a:solidFill>
                          <a:latin typeface="Calibri"/>
                          <a:ea typeface="+mn-ea"/>
                          <a:cs typeface="+mn-cs"/>
                        </a:rPr>
                        <a:t> </a:t>
                      </a:r>
                      <a:r>
                        <a:rPr lang="en-US" sz="1800" b="1" i="1" u="none" strike="noStrike" kern="1200" dirty="0" err="1" smtClean="0">
                          <a:solidFill>
                            <a:srgbClr val="000000"/>
                          </a:solidFill>
                          <a:latin typeface="Calibri"/>
                          <a:ea typeface="+mn-ea"/>
                          <a:cs typeface="+mn-cs"/>
                        </a:rPr>
                        <a:t>spp</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c rowSpan="2">
                  <a:txBody>
                    <a:bodyPr/>
                    <a:lstStyle/>
                    <a:p>
                      <a:pPr marL="0" algn="ctr" defTabSz="914400" rtl="0" eaLnBrk="1" fontAlgn="b" latinLnBrk="0" hangingPunct="1"/>
                      <a:r>
                        <a:rPr lang="en-US" sz="1800" b="1" i="0" u="none" strike="noStrike" kern="1200" dirty="0" smtClean="0">
                          <a:solidFill>
                            <a:srgbClr val="000000"/>
                          </a:solidFill>
                          <a:latin typeface="Calibri"/>
                          <a:ea typeface="+mn-ea"/>
                          <a:cs typeface="+mn-cs"/>
                        </a:rPr>
                        <a:t>(1)</a:t>
                      </a:r>
                      <a:endParaRPr lang="en-US" sz="1800" b="1" i="0"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r>
              <a:tr h="200871">
                <a:tc vMerge="1">
                  <a:txBody>
                    <a:bodyPr/>
                    <a:lstStyle/>
                    <a:p>
                      <a:endParaRPr lang="en-US" dirty="0"/>
                    </a:p>
                  </a:txBody>
                  <a:tcPr marL="9525" marR="9525" marT="9525" marB="0" anchor="b"/>
                </a:tc>
                <a:tc rowSpan="2">
                  <a:txBody>
                    <a:bodyPr/>
                    <a:lstStyle/>
                    <a:p>
                      <a:pPr algn="l" fontAlgn="b"/>
                      <a:r>
                        <a:rPr lang="en-US" sz="1800" b="1" i="1" u="none" strike="noStrike" dirty="0" err="1" smtClean="0">
                          <a:solidFill>
                            <a:schemeClr val="accent2"/>
                          </a:solidFill>
                        </a:rPr>
                        <a:t>Acremonium</a:t>
                      </a:r>
                      <a:r>
                        <a:rPr lang="en-US" sz="1800" b="1" i="1" u="none" strike="noStrike" dirty="0" smtClean="0">
                          <a:solidFill>
                            <a:schemeClr val="accent2"/>
                          </a:solidFill>
                        </a:rPr>
                        <a:t> </a:t>
                      </a:r>
                      <a:r>
                        <a:rPr lang="en-US" sz="1800" b="1" i="1" u="none" strike="noStrike" dirty="0" err="1" smtClean="0">
                          <a:solidFill>
                            <a:schemeClr val="accent2"/>
                          </a:solidFill>
                        </a:rPr>
                        <a:t>spp</a:t>
                      </a:r>
                      <a:endParaRPr lang="en-US" sz="1800" b="1" i="1" u="none" strike="noStrike" dirty="0">
                        <a:solidFill>
                          <a:schemeClr val="accent2"/>
                        </a:solidFill>
                        <a:latin typeface="Calibri"/>
                      </a:endParaRPr>
                    </a:p>
                  </a:txBody>
                  <a:tcPr marL="12700" marR="12700" marT="9524" marB="0" anchor="b">
                    <a:solidFill>
                      <a:schemeClr val="tx2">
                        <a:lumMod val="20000"/>
                        <a:lumOff val="80000"/>
                      </a:schemeClr>
                    </a:solidFill>
                  </a:tcPr>
                </a:tc>
                <a:tc rowSpan="2">
                  <a:txBody>
                    <a:bodyPr/>
                    <a:lstStyle/>
                    <a:p>
                      <a:pPr marL="0" algn="ctr" defTabSz="914400" rtl="0" eaLnBrk="1" latinLnBrk="0" hangingPunct="1"/>
                      <a:r>
                        <a:rPr lang="en-US" sz="1800" b="1" i="0" u="none" strike="noStrike" kern="1200" dirty="0" smtClean="0">
                          <a:solidFill>
                            <a:schemeClr val="accent2"/>
                          </a:solidFill>
                          <a:latin typeface="Calibri"/>
                          <a:ea typeface="+mn-ea"/>
                          <a:cs typeface="+mn-cs"/>
                        </a:rPr>
                        <a:t>(5) 22</a:t>
                      </a:r>
                    </a:p>
                  </a:txBody>
                  <a:tcPr marL="12700" marR="12700" marT="9524" marB="0" anchor="b">
                    <a:solidFill>
                      <a:schemeClr val="tx2">
                        <a:lumMod val="20000"/>
                        <a:lumOff val="80000"/>
                      </a:schemeClr>
                    </a:solidFill>
                  </a:tcPr>
                </a:tc>
                <a:tc vMerge="1">
                  <a:txBody>
                    <a:bodyPr/>
                    <a:lstStyle/>
                    <a:p>
                      <a:endParaRPr lang="en-US"/>
                    </a:p>
                  </a:txBody>
                  <a:tcPr/>
                </a:tc>
                <a:tc vMerge="1">
                  <a:txBody>
                    <a:bodyPr/>
                    <a:lstStyle/>
                    <a:p>
                      <a:pPr marL="0" algn="ctr" defTabSz="914400" rtl="0" eaLnBrk="1" fontAlgn="b" latinLnBrk="0" hangingPunct="1"/>
                      <a:endParaRPr lang="en-US" sz="1600" b="1" i="1" u="none" strike="noStrike" kern="1200" dirty="0">
                        <a:solidFill>
                          <a:srgbClr val="000000"/>
                        </a:solidFill>
                        <a:latin typeface="Calibri"/>
                        <a:ea typeface="+mn-ea"/>
                        <a:cs typeface="+mn-cs"/>
                      </a:endParaRPr>
                    </a:p>
                  </a:txBody>
                  <a:tcPr marL="9525" marR="9525" marT="9525" marB="0" anchor="b">
                    <a:solidFill>
                      <a:schemeClr val="tx2">
                        <a:lumMod val="20000"/>
                        <a:lumOff val="80000"/>
                      </a:schemeClr>
                    </a:solidFill>
                  </a:tcPr>
                </a:tc>
                <a:tc vMerge="1">
                  <a:txBody>
                    <a:bodyPr/>
                    <a:lstStyle/>
                    <a:p>
                      <a:pPr marL="0" algn="ctr" defTabSz="914400" rtl="0" eaLnBrk="1" fontAlgn="b" latinLnBrk="0" hangingPunct="1"/>
                      <a:endParaRPr lang="en-US" sz="1600" b="1" i="1" u="none" strike="noStrike" kern="1200" dirty="0">
                        <a:solidFill>
                          <a:srgbClr val="000000"/>
                        </a:solidFill>
                        <a:latin typeface="Calibri"/>
                        <a:ea typeface="+mn-ea"/>
                        <a:cs typeface="+mn-cs"/>
                      </a:endParaRPr>
                    </a:p>
                  </a:txBody>
                  <a:tcPr marL="9525" marR="9525" marT="9525" marB="0" anchor="b">
                    <a:solidFill>
                      <a:schemeClr val="tx2">
                        <a:lumMod val="20000"/>
                        <a:lumOff val="80000"/>
                      </a:schemeClr>
                    </a:solidFill>
                  </a:tcPr>
                </a:tc>
              </a:tr>
              <a:tr h="25627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algn="l" defTabSz="914400" rtl="0" eaLnBrk="1" fontAlgn="b" latinLnBrk="0" hangingPunct="1"/>
                      <a:r>
                        <a:rPr lang="en-US" sz="1800" b="1" i="1" u="none" strike="noStrike" kern="1200" dirty="0" err="1" smtClean="0"/>
                        <a:t>Phialophora</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c rowSpan="2">
                  <a:txBody>
                    <a:bodyPr/>
                    <a:lstStyle/>
                    <a:p>
                      <a:pPr marL="0" algn="ctr" defTabSz="914400" rtl="0" eaLnBrk="1" fontAlgn="b" latinLnBrk="0" hangingPunct="1"/>
                      <a:r>
                        <a:rPr lang="en-US" sz="1800" b="1" i="0" u="none" strike="noStrike" kern="1200" dirty="0" smtClean="0"/>
                        <a:t>(1)</a:t>
                      </a:r>
                      <a:endParaRPr lang="en-US" sz="1800" b="1" i="0"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r>
              <a:tr h="136714">
                <a:tc vMerge="1">
                  <a:txBody>
                    <a:bodyPr/>
                    <a:lstStyle/>
                    <a:p>
                      <a:endParaRPr lang="en-US"/>
                    </a:p>
                  </a:txBody>
                  <a:tcPr/>
                </a:tc>
                <a:tc rowSpan="2">
                  <a:txBody>
                    <a:bodyPr/>
                    <a:lstStyle/>
                    <a:p>
                      <a:pPr algn="l" fontAlgn="b"/>
                      <a:r>
                        <a:rPr lang="en-US" sz="1800" b="1" i="1" u="none" strike="noStrike" dirty="0" err="1" smtClean="0"/>
                        <a:t>Penicillium</a:t>
                      </a:r>
                      <a:r>
                        <a:rPr lang="en-US" sz="1800" b="1" i="1" u="none" strike="noStrike" dirty="0" smtClean="0"/>
                        <a:t> </a:t>
                      </a:r>
                      <a:r>
                        <a:rPr lang="en-US" sz="1800" b="1" i="1" u="none" strike="noStrike" dirty="0" err="1" smtClean="0"/>
                        <a:t>spp</a:t>
                      </a:r>
                      <a:endParaRPr lang="en-US" sz="1800" b="1" i="1" u="none" strike="noStrike" dirty="0">
                        <a:solidFill>
                          <a:srgbClr val="000000"/>
                        </a:solidFill>
                        <a:latin typeface="Calibri"/>
                      </a:endParaRPr>
                    </a:p>
                  </a:txBody>
                  <a:tcPr marL="12700" marR="12700" marT="9524" marB="0" anchor="b">
                    <a:solidFill>
                      <a:schemeClr val="tx2">
                        <a:lumMod val="20000"/>
                        <a:lumOff val="80000"/>
                      </a:schemeClr>
                    </a:solidFill>
                  </a:tcPr>
                </a:tc>
                <a:tc rowSpan="2">
                  <a:txBody>
                    <a:bodyPr/>
                    <a:lstStyle/>
                    <a:p>
                      <a:pPr marL="0" algn="ctr" defTabSz="914400" rtl="0" eaLnBrk="1" latinLnBrk="0" hangingPunct="1"/>
                      <a:r>
                        <a:rPr lang="en-US" sz="1800" b="1" i="0" u="none" strike="noStrike" kern="1200" dirty="0" smtClean="0">
                          <a:solidFill>
                            <a:srgbClr val="000000"/>
                          </a:solidFill>
                          <a:latin typeface="Calibri"/>
                          <a:ea typeface="+mn-ea"/>
                          <a:cs typeface="+mn-cs"/>
                        </a:rPr>
                        <a:t>(1) 4.3</a:t>
                      </a:r>
                    </a:p>
                  </a:txBody>
                  <a:tcPr marL="12700" marR="12700" marT="9524" marB="0" anchor="b">
                    <a:solidFill>
                      <a:schemeClr val="tx2">
                        <a:lumMod val="20000"/>
                        <a:lumOff val="8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r>
              <a:tr h="518816">
                <a:tc vMerge="1">
                  <a:txBody>
                    <a:bodyPr/>
                    <a:lstStyle/>
                    <a:p>
                      <a:endParaRPr lang="en-US"/>
                    </a:p>
                  </a:txBody>
                  <a:tcPr/>
                </a:tc>
                <a:tc vMerge="1">
                  <a:txBody>
                    <a:bodyPr/>
                    <a:lstStyle/>
                    <a:p>
                      <a:pPr algn="l" fontAlgn="b"/>
                      <a:endParaRPr lang="en-US" sz="1800" b="1" i="1" u="none" strike="noStrike" dirty="0">
                        <a:solidFill>
                          <a:srgbClr val="000000"/>
                        </a:solidFill>
                        <a:latin typeface="Calibri"/>
                      </a:endParaRPr>
                    </a:p>
                  </a:txBody>
                  <a:tcPr marL="9525" marR="9525" marT="9525" marB="0" anchor="b">
                    <a:solidFill>
                      <a:schemeClr val="tx2">
                        <a:lumMod val="20000"/>
                        <a:lumOff val="80000"/>
                      </a:schemeClr>
                    </a:solidFill>
                  </a:tcPr>
                </a:tc>
                <a:tc vMerge="1">
                  <a:txBody>
                    <a:bodyPr/>
                    <a:lstStyle/>
                    <a:p>
                      <a:pPr marL="0" algn="ctr" defTabSz="914400" rtl="0" eaLnBrk="1" latinLnBrk="0" hangingPunct="1"/>
                      <a:endParaRPr lang="en-US" sz="1800" b="1" i="0" u="none" strike="noStrike" kern="1200" dirty="0" smtClean="0">
                        <a:solidFill>
                          <a:srgbClr val="000000"/>
                        </a:solidFill>
                        <a:latin typeface="Calibri"/>
                        <a:ea typeface="+mn-ea"/>
                        <a:cs typeface="+mn-cs"/>
                      </a:endParaRPr>
                    </a:p>
                  </a:txBody>
                  <a:tcPr marL="9525" marR="9525" marT="9525" marB="0" anchor="b">
                    <a:solidFill>
                      <a:schemeClr val="tx2">
                        <a:lumMod val="20000"/>
                        <a:lumOff val="80000"/>
                      </a:schemeClr>
                    </a:solidFill>
                  </a:tcPr>
                </a:tc>
                <a:tc vMerge="1">
                  <a:txBody>
                    <a:bodyPr/>
                    <a:lstStyle/>
                    <a:p>
                      <a:endParaRPr lang="en-US"/>
                    </a:p>
                  </a:txBody>
                  <a:tcPr/>
                </a:tc>
                <a:tc>
                  <a:txBody>
                    <a:bodyPr/>
                    <a:lstStyle/>
                    <a:p>
                      <a:pPr marL="0" algn="l" defTabSz="914400" rtl="0" eaLnBrk="1" fontAlgn="b" latinLnBrk="0" hangingPunct="1"/>
                      <a:r>
                        <a:rPr lang="en-US" sz="1800" b="1" i="1" u="none" strike="noStrike" kern="1200" dirty="0" err="1" smtClean="0">
                          <a:solidFill>
                            <a:srgbClr val="000000"/>
                          </a:solidFill>
                          <a:latin typeface="Calibri"/>
                          <a:ea typeface="+mn-ea"/>
                          <a:cs typeface="+mn-cs"/>
                        </a:rPr>
                        <a:t>Cladosporium</a:t>
                      </a:r>
                      <a:r>
                        <a:rPr lang="en-US" sz="1800" b="1" i="1" u="none" strike="noStrike" kern="1200" dirty="0" smtClean="0">
                          <a:solidFill>
                            <a:srgbClr val="000000"/>
                          </a:solidFill>
                          <a:latin typeface="Calibri"/>
                          <a:ea typeface="+mn-ea"/>
                          <a:cs typeface="+mn-cs"/>
                        </a:rPr>
                        <a:t> </a:t>
                      </a:r>
                      <a:r>
                        <a:rPr lang="en-US" sz="1800" b="1" i="1" u="none" strike="noStrike" kern="1200" dirty="0" err="1" smtClean="0">
                          <a:solidFill>
                            <a:srgbClr val="000000"/>
                          </a:solidFill>
                          <a:latin typeface="Calibri"/>
                          <a:ea typeface="+mn-ea"/>
                          <a:cs typeface="+mn-cs"/>
                        </a:rPr>
                        <a:t>spp</a:t>
                      </a:r>
                      <a:endParaRPr lang="en-US" sz="1800" b="1" i="1"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c>
                  <a:txBody>
                    <a:bodyPr/>
                    <a:lstStyle/>
                    <a:p>
                      <a:pPr marL="0" algn="ctr" defTabSz="914400" rtl="0" eaLnBrk="1" fontAlgn="b" latinLnBrk="0" hangingPunct="1"/>
                      <a:r>
                        <a:rPr lang="en-US" sz="1800" b="1" i="0" u="none" strike="noStrike" kern="1200" dirty="0" smtClean="0">
                          <a:solidFill>
                            <a:srgbClr val="000000"/>
                          </a:solidFill>
                          <a:latin typeface="Calibri"/>
                          <a:ea typeface="+mn-ea"/>
                          <a:cs typeface="+mn-cs"/>
                        </a:rPr>
                        <a:t>(1)</a:t>
                      </a:r>
                      <a:endParaRPr lang="en-US" sz="1800" b="1" i="0" u="none" strike="noStrike" kern="1200" dirty="0">
                        <a:solidFill>
                          <a:srgbClr val="000000"/>
                        </a:solidFill>
                        <a:latin typeface="Calibri"/>
                        <a:ea typeface="+mn-ea"/>
                        <a:cs typeface="+mn-cs"/>
                      </a:endParaRPr>
                    </a:p>
                  </a:txBody>
                  <a:tcPr marL="12700" marR="12700" marT="9524" marB="0" anchor="b">
                    <a:solidFill>
                      <a:schemeClr val="tx2">
                        <a:lumMod val="20000"/>
                        <a:lumOff val="80000"/>
                      </a:schemeClr>
                    </a:solidFill>
                  </a:tcPr>
                </a:tc>
              </a:tr>
              <a:tr h="394205">
                <a:tc vMerge="1">
                  <a:txBody>
                    <a:bodyPr/>
                    <a:lstStyle/>
                    <a:p>
                      <a:pPr algn="ctr" fontAlgn="b"/>
                      <a:endParaRPr lang="en-US" sz="1600" b="1" i="1" u="none" strike="noStrike" dirty="0">
                        <a:solidFill>
                          <a:srgbClr val="000000"/>
                        </a:solidFill>
                        <a:latin typeface="Calibri"/>
                      </a:endParaRPr>
                    </a:p>
                  </a:txBody>
                  <a:tcPr marL="9525" marR="9525" marT="9525" marB="0" anchor="b"/>
                </a:tc>
                <a:tc>
                  <a:txBody>
                    <a:bodyPr/>
                    <a:lstStyle/>
                    <a:p>
                      <a:pPr algn="l" fontAlgn="b"/>
                      <a:r>
                        <a:rPr lang="en-US" sz="1800" b="1" i="1" u="none" strike="noStrike" dirty="0" err="1" smtClean="0">
                          <a:solidFill>
                            <a:schemeClr val="accent2"/>
                          </a:solidFill>
                        </a:rPr>
                        <a:t>Scedosporium</a:t>
                      </a:r>
                      <a:r>
                        <a:rPr lang="en-US" sz="1800" b="1" i="1" u="none" strike="noStrike" dirty="0" smtClean="0">
                          <a:solidFill>
                            <a:schemeClr val="accent2"/>
                          </a:solidFill>
                        </a:rPr>
                        <a:t> </a:t>
                      </a:r>
                      <a:r>
                        <a:rPr lang="en-US" sz="1800" b="1" i="1" u="none" strike="noStrike" dirty="0" err="1" smtClean="0">
                          <a:solidFill>
                            <a:schemeClr val="accent2"/>
                          </a:solidFill>
                        </a:rPr>
                        <a:t>spp</a:t>
                      </a:r>
                      <a:endParaRPr lang="en-US" sz="1800" b="1" i="1" u="none" strike="noStrike" dirty="0">
                        <a:solidFill>
                          <a:schemeClr val="accent2"/>
                        </a:solidFill>
                        <a:latin typeface="Calibri"/>
                      </a:endParaRPr>
                    </a:p>
                  </a:txBody>
                  <a:tcPr marL="12700" marR="12700" marT="9524" marB="0" anchor="b">
                    <a:solidFill>
                      <a:schemeClr val="tx2">
                        <a:lumMod val="20000"/>
                        <a:lumOff val="80000"/>
                      </a:schemeClr>
                    </a:solidFill>
                  </a:tcPr>
                </a:tc>
                <a:tc>
                  <a:txBody>
                    <a:bodyPr/>
                    <a:lstStyle/>
                    <a:p>
                      <a:pPr marL="0" algn="ctr" defTabSz="914400" rtl="0" eaLnBrk="1" fontAlgn="b" latinLnBrk="0" hangingPunct="1"/>
                      <a:r>
                        <a:rPr lang="en-US" sz="1800" b="1" i="0" u="none" strike="noStrike" kern="1200" dirty="0" smtClean="0">
                          <a:solidFill>
                            <a:schemeClr val="accent2"/>
                          </a:solidFill>
                          <a:latin typeface="Calibri"/>
                          <a:ea typeface="+mn-ea"/>
                          <a:cs typeface="+mn-cs"/>
                        </a:rPr>
                        <a:t>(1) 4.3</a:t>
                      </a:r>
                    </a:p>
                  </a:txBody>
                  <a:tcPr marL="12700" marR="12700" marT="9524" marB="0" anchor="b">
                    <a:solidFill>
                      <a:schemeClr val="tx2">
                        <a:lumMod val="20000"/>
                        <a:lumOff val="80000"/>
                      </a:schemeClr>
                    </a:solidFill>
                  </a:tcPr>
                </a:tc>
                <a:tc rowSpan="2">
                  <a:txBody>
                    <a:bodyPr/>
                    <a:lstStyle/>
                    <a:p>
                      <a:pPr marL="0" algn="ctr" defTabSz="914400" rtl="0" eaLnBrk="1" fontAlgn="b" latinLnBrk="0" hangingPunct="1"/>
                      <a:r>
                        <a:rPr lang="en-US" sz="1800" b="1" u="none" strike="noStrike" kern="1200" dirty="0" smtClean="0"/>
                        <a:t>Other</a:t>
                      </a:r>
                      <a:r>
                        <a:rPr lang="en-US" sz="1800" b="1" u="none" strike="noStrike" kern="1200" baseline="0" dirty="0" smtClean="0"/>
                        <a:t> molds</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40000"/>
                        <a:lumOff val="60000"/>
                      </a:schemeClr>
                    </a:solidFill>
                  </a:tcPr>
                </a:tc>
                <a:tc rowSpan="2">
                  <a:txBody>
                    <a:bodyPr/>
                    <a:lstStyle/>
                    <a:p>
                      <a:pPr marL="0" algn="l" defTabSz="914400" rtl="0" eaLnBrk="1" fontAlgn="b" latinLnBrk="0" hangingPunct="1"/>
                      <a:r>
                        <a:rPr lang="en-US" sz="1800" b="1" i="1" u="none" strike="noStrike" kern="1200" dirty="0" err="1" smtClean="0"/>
                        <a:t>Chaetomium</a:t>
                      </a:r>
                      <a:r>
                        <a:rPr lang="en-US" sz="1800" b="1" i="1" u="none" strike="noStrike" kern="1200" dirty="0" smtClean="0"/>
                        <a:t> </a:t>
                      </a:r>
                      <a:r>
                        <a:rPr lang="en-US" sz="1800" b="1" i="1" u="none" strike="noStrike" kern="1200" dirty="0" err="1" smtClean="0"/>
                        <a:t>spp</a:t>
                      </a:r>
                      <a:endParaRPr lang="en-US" sz="1800" b="1" i="1"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c rowSpan="2">
                  <a:txBody>
                    <a:bodyPr/>
                    <a:lstStyle/>
                    <a:p>
                      <a:pPr marL="0" algn="ctr" defTabSz="914400" rtl="0" eaLnBrk="1" fontAlgn="b" latinLnBrk="0" hangingPunct="1"/>
                      <a:r>
                        <a:rPr lang="en-US" sz="1800" b="1" i="0" u="none" strike="noStrike" kern="1200" dirty="0" smtClean="0">
                          <a:solidFill>
                            <a:srgbClr val="000000"/>
                          </a:solidFill>
                          <a:latin typeface="Calibri"/>
                          <a:ea typeface="+mn-ea"/>
                          <a:cs typeface="+mn-cs"/>
                        </a:rPr>
                        <a:t>(1)</a:t>
                      </a:r>
                      <a:endParaRPr lang="en-US" sz="1800" b="1" i="0" u="none" strike="noStrike" kern="1200" dirty="0">
                        <a:solidFill>
                          <a:srgbClr val="000000"/>
                        </a:solidFill>
                        <a:latin typeface="Calibri"/>
                        <a:ea typeface="+mn-ea"/>
                        <a:cs typeface="+mn-cs"/>
                      </a:endParaRPr>
                    </a:p>
                  </a:txBody>
                  <a:tcPr marL="12700" marR="12700" marT="9524" marB="0" anchor="b">
                    <a:solidFill>
                      <a:schemeClr val="accent1">
                        <a:lumMod val="20000"/>
                        <a:lumOff val="80000"/>
                      </a:schemeClr>
                    </a:solidFill>
                  </a:tcPr>
                </a:tc>
              </a:tr>
              <a:tr h="351817">
                <a:tc vMerge="1">
                  <a:txBody>
                    <a:bodyPr/>
                    <a:lstStyle/>
                    <a:p>
                      <a:endParaRPr lang="en-US"/>
                    </a:p>
                  </a:txBody>
                  <a:tcPr/>
                </a:tc>
                <a:tc>
                  <a:txBody>
                    <a:bodyPr/>
                    <a:lstStyle/>
                    <a:p>
                      <a:pPr algn="l" fontAlgn="b"/>
                      <a:r>
                        <a:rPr lang="en-US" sz="1800" b="1" i="1" u="none" strike="noStrike" dirty="0" err="1" smtClean="0">
                          <a:solidFill>
                            <a:srgbClr val="000000"/>
                          </a:solidFill>
                          <a:latin typeface="Calibri"/>
                        </a:rPr>
                        <a:t>Paceiliomycetes</a:t>
                      </a:r>
                      <a:endParaRPr lang="en-US" sz="1800" b="1" i="1" u="none" strike="noStrike" dirty="0">
                        <a:solidFill>
                          <a:srgbClr val="000000"/>
                        </a:solidFill>
                        <a:latin typeface="Calibri"/>
                      </a:endParaRPr>
                    </a:p>
                  </a:txBody>
                  <a:tcPr marL="12700" marR="12700" marT="9524" marB="0" anchor="b">
                    <a:solidFill>
                      <a:schemeClr val="tx2">
                        <a:lumMod val="20000"/>
                        <a:lumOff val="80000"/>
                      </a:schemeClr>
                    </a:solidFill>
                  </a:tcPr>
                </a:tc>
                <a:tc>
                  <a:txBody>
                    <a:bodyPr/>
                    <a:lstStyle/>
                    <a:p>
                      <a:pPr marL="0" algn="ctr" defTabSz="914400" rtl="0" eaLnBrk="1" fontAlgn="b" latinLnBrk="0" hangingPunct="1"/>
                      <a:r>
                        <a:rPr lang="en-US" sz="1800" b="1" i="0" u="none" strike="noStrike" kern="1200" dirty="0" smtClean="0">
                          <a:solidFill>
                            <a:srgbClr val="000000"/>
                          </a:solidFill>
                          <a:latin typeface="Calibri"/>
                          <a:ea typeface="+mn-ea"/>
                          <a:cs typeface="+mn-cs"/>
                        </a:rPr>
                        <a:t>(1) 4.3</a:t>
                      </a:r>
                    </a:p>
                  </a:txBody>
                  <a:tcPr marL="12700" marR="12700" marT="9524" marB="0" anchor="b">
                    <a:solidFill>
                      <a:schemeClr val="tx2">
                        <a:lumMod val="20000"/>
                        <a:lumOff val="8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r>
            </a:tbl>
          </a:graphicData>
        </a:graphic>
      </p:graphicFrame>
      <p:sp>
        <p:nvSpPr>
          <p:cNvPr id="15449" name="TextBox 5"/>
          <p:cNvSpPr txBox="1">
            <a:spLocks noChangeArrowheads="1"/>
          </p:cNvSpPr>
          <p:nvPr/>
        </p:nvSpPr>
        <p:spPr bwMode="auto">
          <a:xfrm>
            <a:off x="609600" y="76201"/>
            <a:ext cx="11176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sz="4000" b="1">
                <a:solidFill>
                  <a:schemeClr val="tx2"/>
                </a:solidFill>
              </a:rPr>
              <a:t>Spectrum of Invasive Molds</a:t>
            </a:r>
          </a:p>
        </p:txBody>
      </p:sp>
    </p:spTree>
    <p:extLst>
      <p:ext uri="{BB962C8B-B14F-4D97-AF65-F5344CB8AC3E}">
        <p14:creationId xmlns:p14="http://schemas.microsoft.com/office/powerpoint/2010/main" val="5068598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1074400" cy="12192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defRPr/>
            </a:pPr>
            <a:r>
              <a:rPr lang="en-US" b="1" i="1" dirty="0" smtClean="0"/>
              <a:t>Wound (tissue, pus)</a:t>
            </a:r>
            <a:endParaRPr lang="en-US" b="1" i="1" dirty="0"/>
          </a:p>
        </p:txBody>
      </p:sp>
      <p:sp>
        <p:nvSpPr>
          <p:cNvPr id="3" name="Content Placeholder 2"/>
          <p:cNvSpPr>
            <a:spLocks noGrp="1"/>
          </p:cNvSpPr>
          <p:nvPr>
            <p:ph idx="1"/>
          </p:nvPr>
        </p:nvSpPr>
        <p:spPr>
          <a:xfrm>
            <a:off x="406400" y="1166020"/>
            <a:ext cx="10972800" cy="5310981"/>
          </a:xfrm>
          <a:ln>
            <a:miter lim="800000"/>
            <a:headEnd/>
            <a:tailEnd/>
          </a:ln>
          <a:extLst/>
        </p:spPr>
        <p:txBody>
          <a:bodyPr numCol="2">
            <a:noAutofit/>
          </a:bodyPr>
          <a:lstStyle/>
          <a:p>
            <a:pPr>
              <a:defRPr/>
            </a:pPr>
            <a:endParaRPr lang="en-US" sz="2000" b="1" dirty="0" smtClean="0"/>
          </a:p>
          <a:p>
            <a:pPr>
              <a:buFont typeface="Wingdings" pitchFamily="2" charset="2"/>
              <a:buChar char="§"/>
              <a:defRPr/>
            </a:pPr>
            <a:r>
              <a:rPr lang="en-US" sz="2800" b="1" dirty="0" err="1" smtClean="0">
                <a:solidFill>
                  <a:schemeClr val="tx2"/>
                </a:solidFill>
              </a:rPr>
              <a:t>Zygomycetes</a:t>
            </a:r>
            <a:r>
              <a:rPr lang="en-US" sz="2800" b="1" dirty="0">
                <a:solidFill>
                  <a:schemeClr val="tx2"/>
                </a:solidFill>
              </a:rPr>
              <a:t>	</a:t>
            </a:r>
            <a:r>
              <a:rPr lang="en-US" sz="2800" b="1" dirty="0" smtClean="0">
                <a:solidFill>
                  <a:schemeClr val="tx2"/>
                </a:solidFill>
              </a:rPr>
              <a:t>11</a:t>
            </a:r>
          </a:p>
          <a:p>
            <a:pPr lvl="1">
              <a:buFont typeface="Wingdings" pitchFamily="2" charset="2"/>
              <a:buChar char="§"/>
              <a:defRPr/>
            </a:pPr>
            <a:r>
              <a:rPr lang="en-US" sz="1800" i="1" dirty="0" err="1" smtClean="0">
                <a:solidFill>
                  <a:schemeClr val="tx2"/>
                </a:solidFill>
              </a:rPr>
              <a:t>Absidia</a:t>
            </a:r>
            <a:r>
              <a:rPr lang="en-US" sz="1800" i="1" dirty="0" smtClean="0">
                <a:solidFill>
                  <a:schemeClr val="tx2"/>
                </a:solidFill>
              </a:rPr>
              <a:t> </a:t>
            </a:r>
            <a:r>
              <a:rPr lang="en-US" sz="1800" i="1" dirty="0" err="1" smtClean="0">
                <a:solidFill>
                  <a:schemeClr val="tx2"/>
                </a:solidFill>
              </a:rPr>
              <a:t>spp</a:t>
            </a:r>
            <a:r>
              <a:rPr lang="en-US" sz="1800" i="1" dirty="0" smtClean="0">
                <a:solidFill>
                  <a:schemeClr val="tx2"/>
                </a:solidFill>
              </a:rPr>
              <a:t>    	</a:t>
            </a:r>
            <a:r>
              <a:rPr lang="en-US" sz="1800" b="1" dirty="0" smtClean="0">
                <a:solidFill>
                  <a:schemeClr val="tx2"/>
                </a:solidFill>
              </a:rPr>
              <a:t>4</a:t>
            </a:r>
          </a:p>
          <a:p>
            <a:pPr lvl="1">
              <a:buFont typeface="Wingdings" pitchFamily="2" charset="2"/>
              <a:buChar char="§"/>
              <a:defRPr/>
            </a:pPr>
            <a:r>
              <a:rPr lang="en-US" sz="1800" i="1" dirty="0" err="1" smtClean="0">
                <a:solidFill>
                  <a:schemeClr val="tx2"/>
                </a:solidFill>
              </a:rPr>
              <a:t>Apophysiomycetes</a:t>
            </a:r>
            <a:r>
              <a:rPr lang="en-US" sz="1800" i="1" dirty="0" smtClean="0">
                <a:solidFill>
                  <a:schemeClr val="tx2"/>
                </a:solidFill>
              </a:rPr>
              <a:t> 	</a:t>
            </a:r>
            <a:r>
              <a:rPr lang="en-US" sz="1800" b="1" dirty="0" smtClean="0">
                <a:solidFill>
                  <a:schemeClr val="tx2"/>
                </a:solidFill>
              </a:rPr>
              <a:t>1</a:t>
            </a:r>
          </a:p>
          <a:p>
            <a:pPr lvl="1">
              <a:buFont typeface="Wingdings" pitchFamily="2" charset="2"/>
              <a:buChar char="§"/>
              <a:defRPr/>
            </a:pPr>
            <a:r>
              <a:rPr lang="en-US" sz="1800" i="1" dirty="0" err="1" smtClean="0">
                <a:solidFill>
                  <a:schemeClr val="tx2"/>
                </a:solidFill>
              </a:rPr>
              <a:t>Mucor</a:t>
            </a:r>
            <a:r>
              <a:rPr lang="en-US" sz="1800" i="1" dirty="0" smtClean="0">
                <a:solidFill>
                  <a:schemeClr val="tx2"/>
                </a:solidFill>
              </a:rPr>
              <a:t>		</a:t>
            </a:r>
            <a:r>
              <a:rPr lang="en-US" sz="1800" b="1" i="1" dirty="0" smtClean="0">
                <a:solidFill>
                  <a:schemeClr val="tx2"/>
                </a:solidFill>
              </a:rPr>
              <a:t>2</a:t>
            </a:r>
          </a:p>
          <a:p>
            <a:pPr lvl="1">
              <a:buFont typeface="Wingdings" pitchFamily="2" charset="2"/>
              <a:buChar char="§"/>
              <a:defRPr/>
            </a:pPr>
            <a:r>
              <a:rPr lang="en-US" sz="1800" i="1" dirty="0" err="1" smtClean="0">
                <a:solidFill>
                  <a:schemeClr val="tx2"/>
                </a:solidFill>
              </a:rPr>
              <a:t>Rhizomucor</a:t>
            </a:r>
            <a:r>
              <a:rPr lang="en-US" sz="1800" i="1" dirty="0" smtClean="0">
                <a:solidFill>
                  <a:schemeClr val="tx2"/>
                </a:solidFill>
              </a:rPr>
              <a:t> 	</a:t>
            </a:r>
            <a:r>
              <a:rPr lang="en-US" sz="1800" b="1" dirty="0" smtClean="0">
                <a:solidFill>
                  <a:schemeClr val="tx2"/>
                </a:solidFill>
              </a:rPr>
              <a:t>1</a:t>
            </a:r>
          </a:p>
          <a:p>
            <a:pPr lvl="1">
              <a:buFont typeface="Wingdings" pitchFamily="2" charset="2"/>
              <a:buChar char="§"/>
              <a:defRPr/>
            </a:pPr>
            <a:r>
              <a:rPr lang="en-US" sz="1800" i="1" dirty="0" err="1" smtClean="0">
                <a:solidFill>
                  <a:schemeClr val="tx2"/>
                </a:solidFill>
              </a:rPr>
              <a:t>Rhizopus</a:t>
            </a:r>
            <a:r>
              <a:rPr lang="en-US" sz="1800" i="1" dirty="0" smtClean="0">
                <a:solidFill>
                  <a:schemeClr val="tx2"/>
                </a:solidFill>
              </a:rPr>
              <a:t> 		</a:t>
            </a:r>
            <a:r>
              <a:rPr lang="en-US" sz="1800" b="1" i="1" dirty="0" smtClean="0">
                <a:solidFill>
                  <a:schemeClr val="tx2"/>
                </a:solidFill>
              </a:rPr>
              <a:t>3</a:t>
            </a:r>
          </a:p>
          <a:p>
            <a:pPr lvl="1">
              <a:buFont typeface="Wingdings" pitchFamily="2" charset="2"/>
              <a:buChar char="§"/>
              <a:defRPr/>
            </a:pPr>
            <a:endParaRPr lang="en-US" sz="1800" dirty="0" smtClean="0">
              <a:solidFill>
                <a:schemeClr val="tx2"/>
              </a:solidFill>
            </a:endParaRPr>
          </a:p>
          <a:p>
            <a:pPr>
              <a:buFont typeface="Wingdings" pitchFamily="2" charset="2"/>
              <a:buChar char="§"/>
              <a:defRPr/>
            </a:pPr>
            <a:r>
              <a:rPr lang="en-US" sz="2000" dirty="0" smtClean="0">
                <a:solidFill>
                  <a:schemeClr val="tx2"/>
                </a:solidFill>
              </a:rPr>
              <a:t> </a:t>
            </a:r>
            <a:r>
              <a:rPr lang="en-US" sz="2400" b="1" dirty="0" smtClean="0">
                <a:solidFill>
                  <a:schemeClr val="tx2"/>
                </a:solidFill>
              </a:rPr>
              <a:t>Aspergillus </a:t>
            </a:r>
            <a:r>
              <a:rPr lang="en-US" sz="2400" b="1" dirty="0" err="1" smtClean="0">
                <a:solidFill>
                  <a:schemeClr val="tx2"/>
                </a:solidFill>
              </a:rPr>
              <a:t>Spp</a:t>
            </a:r>
            <a:r>
              <a:rPr lang="en-US" sz="2400" b="1" dirty="0" smtClean="0">
                <a:solidFill>
                  <a:schemeClr val="tx2"/>
                </a:solidFill>
              </a:rPr>
              <a:t>	24</a:t>
            </a:r>
            <a:endParaRPr lang="en-US" sz="2000" b="1" dirty="0" smtClean="0">
              <a:solidFill>
                <a:schemeClr val="tx2"/>
              </a:solidFill>
            </a:endParaRPr>
          </a:p>
          <a:p>
            <a:pPr lvl="1">
              <a:buFont typeface="Wingdings" pitchFamily="2" charset="2"/>
              <a:buChar char="§"/>
              <a:defRPr/>
            </a:pPr>
            <a:r>
              <a:rPr lang="en-US" sz="1800" i="1" dirty="0" smtClean="0">
                <a:solidFill>
                  <a:schemeClr val="tx2"/>
                </a:solidFill>
              </a:rPr>
              <a:t>A . </a:t>
            </a:r>
            <a:r>
              <a:rPr lang="en-US" sz="1800" i="1" dirty="0" err="1">
                <a:solidFill>
                  <a:schemeClr val="tx2"/>
                </a:solidFill>
              </a:rPr>
              <a:t>t</a:t>
            </a:r>
            <a:r>
              <a:rPr lang="en-US" sz="1800" i="1" dirty="0" err="1" smtClean="0">
                <a:solidFill>
                  <a:schemeClr val="tx2"/>
                </a:solidFill>
              </a:rPr>
              <a:t>erreus</a:t>
            </a:r>
            <a:r>
              <a:rPr lang="en-US" sz="1800" i="1" dirty="0" smtClean="0">
                <a:solidFill>
                  <a:schemeClr val="tx2"/>
                </a:solidFill>
              </a:rPr>
              <a:t> 		</a:t>
            </a:r>
            <a:r>
              <a:rPr lang="en-US" sz="1800" b="1" i="1" dirty="0" smtClean="0">
                <a:solidFill>
                  <a:schemeClr val="tx2"/>
                </a:solidFill>
              </a:rPr>
              <a:t>1</a:t>
            </a:r>
          </a:p>
          <a:p>
            <a:pPr lvl="1">
              <a:buFont typeface="Wingdings" pitchFamily="2" charset="2"/>
              <a:buChar char="§"/>
              <a:defRPr/>
            </a:pPr>
            <a:r>
              <a:rPr lang="en-US" sz="1800" i="1" dirty="0" smtClean="0">
                <a:solidFill>
                  <a:schemeClr val="tx2"/>
                </a:solidFill>
              </a:rPr>
              <a:t>A . </a:t>
            </a:r>
            <a:r>
              <a:rPr lang="en-US" sz="1800" i="1" dirty="0" err="1" smtClean="0">
                <a:solidFill>
                  <a:schemeClr val="tx2"/>
                </a:solidFill>
              </a:rPr>
              <a:t>flavus</a:t>
            </a:r>
            <a:r>
              <a:rPr lang="en-US" sz="1800" i="1" dirty="0" smtClean="0">
                <a:solidFill>
                  <a:schemeClr val="tx2"/>
                </a:solidFill>
              </a:rPr>
              <a:t>	  	</a:t>
            </a:r>
            <a:r>
              <a:rPr lang="en-US" sz="1800" b="1" dirty="0" smtClean="0">
                <a:solidFill>
                  <a:schemeClr val="tx2"/>
                </a:solidFill>
              </a:rPr>
              <a:t>15</a:t>
            </a:r>
          </a:p>
          <a:p>
            <a:pPr lvl="1">
              <a:buFont typeface="Wingdings" pitchFamily="2" charset="2"/>
              <a:buChar char="§"/>
              <a:defRPr/>
            </a:pPr>
            <a:r>
              <a:rPr lang="en-US" sz="1800" i="1" dirty="0" smtClean="0">
                <a:solidFill>
                  <a:schemeClr val="tx2"/>
                </a:solidFill>
              </a:rPr>
              <a:t>A . </a:t>
            </a:r>
            <a:r>
              <a:rPr lang="en-US" sz="1800" i="1" dirty="0" err="1" smtClean="0">
                <a:solidFill>
                  <a:schemeClr val="tx2"/>
                </a:solidFill>
              </a:rPr>
              <a:t>fumigatus</a:t>
            </a:r>
            <a:r>
              <a:rPr lang="en-US" sz="1800" i="1" dirty="0" smtClean="0">
                <a:solidFill>
                  <a:schemeClr val="tx2"/>
                </a:solidFill>
              </a:rPr>
              <a:t> 	</a:t>
            </a:r>
            <a:r>
              <a:rPr lang="en-US" sz="1800" b="1" i="1" dirty="0" smtClean="0">
                <a:solidFill>
                  <a:schemeClr val="tx2"/>
                </a:solidFill>
              </a:rPr>
              <a:t>5</a:t>
            </a:r>
          </a:p>
          <a:p>
            <a:pPr lvl="1">
              <a:buFont typeface="Wingdings" pitchFamily="2" charset="2"/>
              <a:buChar char="§"/>
              <a:defRPr/>
            </a:pPr>
            <a:r>
              <a:rPr lang="en-US" sz="1800" i="1" dirty="0" smtClean="0">
                <a:solidFill>
                  <a:schemeClr val="tx2"/>
                </a:solidFill>
              </a:rPr>
              <a:t>A . </a:t>
            </a:r>
            <a:r>
              <a:rPr lang="en-US" sz="1800" i="1" dirty="0" err="1" smtClean="0">
                <a:solidFill>
                  <a:schemeClr val="tx2"/>
                </a:solidFill>
              </a:rPr>
              <a:t>glaucus</a:t>
            </a:r>
            <a:r>
              <a:rPr lang="en-US" sz="1800" i="1" dirty="0" smtClean="0">
                <a:solidFill>
                  <a:schemeClr val="tx2"/>
                </a:solidFill>
              </a:rPr>
              <a:t> 		</a:t>
            </a:r>
            <a:r>
              <a:rPr lang="en-US" sz="1800" b="1" dirty="0" smtClean="0">
                <a:solidFill>
                  <a:schemeClr val="tx2"/>
                </a:solidFill>
              </a:rPr>
              <a:t>1</a:t>
            </a:r>
            <a:r>
              <a:rPr lang="en-US" sz="1800" i="1" dirty="0" smtClean="0">
                <a:solidFill>
                  <a:schemeClr val="tx2"/>
                </a:solidFill>
              </a:rPr>
              <a:t>	</a:t>
            </a:r>
          </a:p>
          <a:p>
            <a:pPr lvl="1">
              <a:buFont typeface="Wingdings" pitchFamily="2" charset="2"/>
              <a:buChar char="§"/>
              <a:defRPr/>
            </a:pPr>
            <a:r>
              <a:rPr lang="en-US" sz="1800" i="1" dirty="0" smtClean="0">
                <a:solidFill>
                  <a:schemeClr val="tx2"/>
                </a:solidFill>
              </a:rPr>
              <a:t>A. </a:t>
            </a:r>
            <a:r>
              <a:rPr lang="en-US" sz="1800" i="1" dirty="0" err="1" smtClean="0">
                <a:solidFill>
                  <a:schemeClr val="tx2"/>
                </a:solidFill>
              </a:rPr>
              <a:t>niger</a:t>
            </a:r>
            <a:r>
              <a:rPr lang="en-US" sz="1800" i="1" dirty="0" smtClean="0">
                <a:solidFill>
                  <a:schemeClr val="tx2"/>
                </a:solidFill>
              </a:rPr>
              <a:t> 		</a:t>
            </a:r>
            <a:r>
              <a:rPr lang="en-US" sz="1800" b="1" dirty="0" smtClean="0">
                <a:solidFill>
                  <a:schemeClr val="tx2"/>
                </a:solidFill>
              </a:rPr>
              <a:t>1</a:t>
            </a:r>
          </a:p>
          <a:p>
            <a:pPr lvl="1">
              <a:buFont typeface="Wingdings" pitchFamily="2" charset="2"/>
              <a:buChar char="§"/>
              <a:defRPr/>
            </a:pPr>
            <a:r>
              <a:rPr lang="en-US" sz="1800" i="1" dirty="0" smtClean="0">
                <a:solidFill>
                  <a:schemeClr val="tx2"/>
                </a:solidFill>
              </a:rPr>
              <a:t>A. </a:t>
            </a:r>
            <a:r>
              <a:rPr lang="en-US" sz="1800" i="1" dirty="0" err="1" smtClean="0">
                <a:solidFill>
                  <a:schemeClr val="tx2"/>
                </a:solidFill>
              </a:rPr>
              <a:t>nidulans</a:t>
            </a:r>
            <a:r>
              <a:rPr lang="en-US" sz="1800" i="1" dirty="0" smtClean="0">
                <a:solidFill>
                  <a:schemeClr val="tx2"/>
                </a:solidFill>
              </a:rPr>
              <a:t>		</a:t>
            </a:r>
            <a:r>
              <a:rPr lang="en-US" sz="1800" b="1" dirty="0" smtClean="0">
                <a:solidFill>
                  <a:schemeClr val="tx2"/>
                </a:solidFill>
              </a:rPr>
              <a:t>1</a:t>
            </a:r>
          </a:p>
          <a:p>
            <a:pPr lvl="1">
              <a:buFont typeface="Wingdings" pitchFamily="2" charset="2"/>
              <a:buChar char="§"/>
              <a:defRPr/>
            </a:pPr>
            <a:endParaRPr lang="en-US" sz="1800" dirty="0" smtClean="0">
              <a:solidFill>
                <a:schemeClr val="tx2"/>
              </a:solidFill>
            </a:endParaRPr>
          </a:p>
          <a:p>
            <a:pPr lvl="1">
              <a:buFont typeface="Wingdings" pitchFamily="2" charset="2"/>
              <a:buChar char="§"/>
              <a:defRPr/>
            </a:pPr>
            <a:endParaRPr lang="en-US" sz="1800" dirty="0" smtClean="0">
              <a:solidFill>
                <a:schemeClr val="tx2"/>
              </a:solidFill>
            </a:endParaRPr>
          </a:p>
          <a:p>
            <a:pPr>
              <a:buFont typeface="Wingdings" pitchFamily="2" charset="2"/>
              <a:buChar char="§"/>
              <a:defRPr/>
            </a:pPr>
            <a:r>
              <a:rPr lang="en-US" sz="2800" b="1" dirty="0" smtClean="0">
                <a:solidFill>
                  <a:schemeClr val="tx2"/>
                </a:solidFill>
              </a:rPr>
              <a:t>Other Molds	9</a:t>
            </a:r>
            <a:endParaRPr lang="en-US" sz="2800" b="1" dirty="0">
              <a:solidFill>
                <a:schemeClr val="tx2"/>
              </a:solidFill>
            </a:endParaRPr>
          </a:p>
          <a:p>
            <a:pPr lvl="1">
              <a:buFont typeface="Wingdings" pitchFamily="2" charset="2"/>
              <a:buChar char="§"/>
              <a:defRPr/>
            </a:pPr>
            <a:r>
              <a:rPr lang="en-US" sz="1800" i="1" dirty="0" err="1" smtClean="0">
                <a:solidFill>
                  <a:schemeClr val="tx2"/>
                </a:solidFill>
              </a:rPr>
              <a:t>Acremonium</a:t>
            </a:r>
            <a:r>
              <a:rPr lang="en-US" sz="1800" i="1" dirty="0" smtClean="0">
                <a:solidFill>
                  <a:schemeClr val="tx2"/>
                </a:solidFill>
              </a:rPr>
              <a:t> </a:t>
            </a:r>
            <a:r>
              <a:rPr lang="en-US" sz="1800" i="1" dirty="0" err="1">
                <a:solidFill>
                  <a:schemeClr val="tx2"/>
                </a:solidFill>
              </a:rPr>
              <a:t>s</a:t>
            </a:r>
            <a:r>
              <a:rPr lang="en-US" sz="1800" i="1" dirty="0" err="1" smtClean="0">
                <a:solidFill>
                  <a:schemeClr val="tx2"/>
                </a:solidFill>
              </a:rPr>
              <a:t>pp</a:t>
            </a:r>
            <a:r>
              <a:rPr lang="en-US" sz="1800" i="1" dirty="0" smtClean="0">
                <a:solidFill>
                  <a:schemeClr val="tx2"/>
                </a:solidFill>
              </a:rPr>
              <a:t> 	</a:t>
            </a:r>
            <a:r>
              <a:rPr lang="en-US" sz="1800" b="1" dirty="0" smtClean="0">
                <a:solidFill>
                  <a:schemeClr val="tx2"/>
                </a:solidFill>
              </a:rPr>
              <a:t>1</a:t>
            </a:r>
          </a:p>
          <a:p>
            <a:pPr lvl="1">
              <a:buFont typeface="Wingdings" pitchFamily="2" charset="2"/>
              <a:buChar char="§"/>
              <a:defRPr/>
            </a:pPr>
            <a:r>
              <a:rPr lang="en-US" sz="1800" i="1" dirty="0" err="1" smtClean="0">
                <a:solidFill>
                  <a:schemeClr val="tx2"/>
                </a:solidFill>
              </a:rPr>
              <a:t>Fusarium</a:t>
            </a:r>
            <a:r>
              <a:rPr lang="en-US" sz="1800" i="1" dirty="0" smtClean="0">
                <a:solidFill>
                  <a:schemeClr val="tx2"/>
                </a:solidFill>
              </a:rPr>
              <a:t> </a:t>
            </a:r>
            <a:r>
              <a:rPr lang="en-US" sz="1800" i="1" dirty="0" err="1" smtClean="0">
                <a:solidFill>
                  <a:schemeClr val="tx2"/>
                </a:solidFill>
              </a:rPr>
              <a:t>spp</a:t>
            </a:r>
            <a:r>
              <a:rPr lang="en-US" sz="1800" i="1" dirty="0" smtClean="0">
                <a:solidFill>
                  <a:schemeClr val="tx2"/>
                </a:solidFill>
              </a:rPr>
              <a:t>	</a:t>
            </a:r>
            <a:r>
              <a:rPr lang="en-US" sz="1800" b="1" dirty="0" smtClean="0">
                <a:solidFill>
                  <a:schemeClr val="tx2"/>
                </a:solidFill>
              </a:rPr>
              <a:t>4</a:t>
            </a:r>
          </a:p>
          <a:p>
            <a:pPr lvl="1">
              <a:buFont typeface="Wingdings" pitchFamily="2" charset="2"/>
              <a:buChar char="§"/>
              <a:defRPr/>
            </a:pPr>
            <a:r>
              <a:rPr lang="en-US" sz="1800" i="1" dirty="0" err="1" smtClean="0">
                <a:solidFill>
                  <a:schemeClr val="tx2"/>
                </a:solidFill>
              </a:rPr>
              <a:t>Phialophora</a:t>
            </a:r>
            <a:r>
              <a:rPr lang="en-US" sz="1800" i="1" dirty="0" smtClean="0">
                <a:solidFill>
                  <a:schemeClr val="tx2"/>
                </a:solidFill>
              </a:rPr>
              <a:t> </a:t>
            </a:r>
            <a:r>
              <a:rPr lang="en-US" sz="1800" i="1" dirty="0" err="1">
                <a:solidFill>
                  <a:schemeClr val="tx2"/>
                </a:solidFill>
              </a:rPr>
              <a:t>s</a:t>
            </a:r>
            <a:r>
              <a:rPr lang="en-US" sz="1800" i="1" dirty="0" err="1" smtClean="0">
                <a:solidFill>
                  <a:schemeClr val="tx2"/>
                </a:solidFill>
              </a:rPr>
              <a:t>pp</a:t>
            </a:r>
            <a:r>
              <a:rPr lang="en-US" sz="1800" i="1" dirty="0" smtClean="0">
                <a:solidFill>
                  <a:schemeClr val="tx2"/>
                </a:solidFill>
              </a:rPr>
              <a:t> 	</a:t>
            </a:r>
            <a:r>
              <a:rPr lang="en-US" sz="1800" b="1" dirty="0" smtClean="0">
                <a:solidFill>
                  <a:schemeClr val="tx2"/>
                </a:solidFill>
              </a:rPr>
              <a:t>1</a:t>
            </a:r>
          </a:p>
          <a:p>
            <a:pPr lvl="1">
              <a:buFont typeface="Wingdings" pitchFamily="2" charset="2"/>
              <a:buChar char="§"/>
              <a:defRPr/>
            </a:pPr>
            <a:r>
              <a:rPr lang="en-US" sz="1800" i="1" dirty="0" err="1" smtClean="0">
                <a:solidFill>
                  <a:schemeClr val="tx2"/>
                </a:solidFill>
              </a:rPr>
              <a:t>Curvularia</a:t>
            </a:r>
            <a:r>
              <a:rPr lang="en-US" sz="1800" i="1" dirty="0" smtClean="0">
                <a:solidFill>
                  <a:schemeClr val="tx2"/>
                </a:solidFill>
              </a:rPr>
              <a:t> </a:t>
            </a:r>
            <a:r>
              <a:rPr lang="en-US" sz="1800" i="1" dirty="0" err="1">
                <a:solidFill>
                  <a:schemeClr val="tx2"/>
                </a:solidFill>
              </a:rPr>
              <a:t>s</a:t>
            </a:r>
            <a:r>
              <a:rPr lang="en-US" sz="1800" i="1" dirty="0" err="1" smtClean="0">
                <a:solidFill>
                  <a:schemeClr val="tx2"/>
                </a:solidFill>
              </a:rPr>
              <a:t>pp</a:t>
            </a:r>
            <a:r>
              <a:rPr lang="en-US" sz="1800" i="1" dirty="0" smtClean="0">
                <a:solidFill>
                  <a:schemeClr val="tx2"/>
                </a:solidFill>
              </a:rPr>
              <a:t> 	</a:t>
            </a:r>
            <a:r>
              <a:rPr lang="en-US" sz="1800" b="1" dirty="0" smtClean="0">
                <a:solidFill>
                  <a:schemeClr val="tx2"/>
                </a:solidFill>
              </a:rPr>
              <a:t>2</a:t>
            </a:r>
          </a:p>
          <a:p>
            <a:pPr lvl="1">
              <a:buFont typeface="Wingdings" pitchFamily="2" charset="2"/>
              <a:buChar char="§"/>
              <a:defRPr/>
            </a:pPr>
            <a:r>
              <a:rPr lang="en-US" sz="1800" i="1" dirty="0" err="1" smtClean="0">
                <a:solidFill>
                  <a:schemeClr val="tx2"/>
                </a:solidFill>
              </a:rPr>
              <a:t>Fonsecaea</a:t>
            </a:r>
            <a:r>
              <a:rPr lang="en-US" sz="1800" i="1" dirty="0" smtClean="0">
                <a:solidFill>
                  <a:schemeClr val="tx2"/>
                </a:solidFill>
              </a:rPr>
              <a:t> </a:t>
            </a:r>
            <a:r>
              <a:rPr lang="en-US" sz="1800" i="1" dirty="0" err="1">
                <a:solidFill>
                  <a:schemeClr val="tx2"/>
                </a:solidFill>
              </a:rPr>
              <a:t>s</a:t>
            </a:r>
            <a:r>
              <a:rPr lang="en-US" sz="1800" i="1" dirty="0" err="1" smtClean="0">
                <a:solidFill>
                  <a:schemeClr val="tx2"/>
                </a:solidFill>
              </a:rPr>
              <a:t>pp</a:t>
            </a:r>
            <a:r>
              <a:rPr lang="en-US" sz="1800" i="1" dirty="0" smtClean="0">
                <a:solidFill>
                  <a:schemeClr val="tx2"/>
                </a:solidFill>
              </a:rPr>
              <a:t>  	</a:t>
            </a:r>
            <a:r>
              <a:rPr lang="en-US" sz="1800" b="1" dirty="0" smtClean="0">
                <a:solidFill>
                  <a:schemeClr val="tx2"/>
                </a:solidFill>
              </a:rPr>
              <a:t>1</a:t>
            </a:r>
          </a:p>
          <a:p>
            <a:pPr>
              <a:buFont typeface="Wingdings" pitchFamily="2" charset="2"/>
              <a:buChar char="§"/>
              <a:defRPr/>
            </a:pPr>
            <a:endParaRPr lang="en-US" sz="2000" dirty="0" smtClean="0">
              <a:solidFill>
                <a:schemeClr val="tx2"/>
              </a:solidFill>
            </a:endParaRPr>
          </a:p>
          <a:p>
            <a:pPr>
              <a:buFont typeface="Wingdings" pitchFamily="2" charset="2"/>
              <a:buChar char="§"/>
              <a:defRPr/>
            </a:pPr>
            <a:endParaRPr lang="en-US" sz="2000" dirty="0"/>
          </a:p>
        </p:txBody>
      </p:sp>
      <p:graphicFrame>
        <p:nvGraphicFramePr>
          <p:cNvPr id="1026" name="Chart 3"/>
          <p:cNvGraphicFramePr>
            <a:graphicFrameLocks/>
          </p:cNvGraphicFramePr>
          <p:nvPr/>
        </p:nvGraphicFramePr>
        <p:xfrm>
          <a:off x="5520267" y="4064000"/>
          <a:ext cx="6231467" cy="2667000"/>
        </p:xfrm>
        <a:graphic>
          <a:graphicData uri="http://schemas.openxmlformats.org/presentationml/2006/ole">
            <mc:AlternateContent xmlns:mc="http://schemas.openxmlformats.org/markup-compatibility/2006">
              <mc:Choice xmlns:v="urn:schemas-microsoft-com:vml" Requires="v">
                <p:oleObj spid="_x0000_s6160" name="Chart" r:id="rId4" imgW="4676726" imgH="2514701" progId="Excel.Chart.8">
                  <p:embed/>
                </p:oleObj>
              </mc:Choice>
              <mc:Fallback>
                <p:oleObj name="Chart" r:id="rId4" imgW="4676726" imgH="2514701"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0267" y="4064000"/>
                        <a:ext cx="6231467" cy="266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912213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a:ln>
            <a:miter lim="800000"/>
            <a:headEnd/>
            <a:tailEnd/>
          </a:ln>
        </p:spPr>
        <p:style>
          <a:lnRef idx="2">
            <a:schemeClr val="accent1"/>
          </a:lnRef>
          <a:fillRef idx="1">
            <a:schemeClr val="lt1"/>
          </a:fillRef>
          <a:effectRef idx="0">
            <a:schemeClr val="accent1"/>
          </a:effectRef>
          <a:fontRef idx="minor">
            <a:schemeClr val="dk1"/>
          </a:fontRef>
        </p:style>
        <p:txBody>
          <a:bodyPr/>
          <a:lstStyle/>
          <a:p>
            <a:pPr>
              <a:defRPr/>
            </a:pPr>
            <a:r>
              <a:rPr lang="en-US" b="1"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Pulmonary</a:t>
            </a:r>
            <a:endParaRPr lang="en-US" b="1"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508000" y="1752602"/>
            <a:ext cx="11582400" cy="5029199"/>
          </a:xfrm>
          <a:ln>
            <a:miter lim="800000"/>
            <a:headEnd/>
            <a:tailEnd/>
          </a:ln>
          <a:extLst/>
        </p:spPr>
        <p:txBody>
          <a:bodyPr numCol="2">
            <a:noAutofit/>
          </a:bodyPr>
          <a:lstStyle/>
          <a:p>
            <a:pPr>
              <a:buFont typeface="Wingdings" pitchFamily="2" charset="2"/>
              <a:buChar char="§"/>
              <a:defRPr/>
            </a:pPr>
            <a:r>
              <a:rPr lang="en-US" sz="2800" b="1" i="1" dirty="0" err="1" smtClean="0">
                <a:solidFill>
                  <a:schemeClr val="tx2"/>
                </a:solidFill>
              </a:rPr>
              <a:t>Zygomycetes</a:t>
            </a:r>
            <a:r>
              <a:rPr lang="en-US" sz="2800" b="1" i="1" dirty="0" smtClean="0">
                <a:solidFill>
                  <a:schemeClr val="tx2"/>
                </a:solidFill>
              </a:rPr>
              <a:t>	4</a:t>
            </a:r>
          </a:p>
          <a:p>
            <a:pPr lvl="1">
              <a:buFont typeface="Wingdings" pitchFamily="2" charset="2"/>
              <a:buChar char="§"/>
              <a:defRPr/>
            </a:pPr>
            <a:r>
              <a:rPr lang="en-US" sz="2000" i="1" dirty="0" err="1" smtClean="0">
                <a:solidFill>
                  <a:schemeClr val="tx2"/>
                </a:solidFill>
              </a:rPr>
              <a:t>Absidia</a:t>
            </a:r>
            <a:r>
              <a:rPr lang="en-US" sz="2000" i="1" dirty="0" smtClean="0">
                <a:solidFill>
                  <a:schemeClr val="tx2"/>
                </a:solidFill>
              </a:rPr>
              <a:t> </a:t>
            </a:r>
            <a:r>
              <a:rPr lang="en-US" sz="2000" i="1" dirty="0" err="1" smtClean="0">
                <a:solidFill>
                  <a:schemeClr val="tx2"/>
                </a:solidFill>
              </a:rPr>
              <a:t>spp</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err="1" smtClean="0">
                <a:solidFill>
                  <a:schemeClr val="tx2"/>
                </a:solidFill>
              </a:rPr>
              <a:t>Mucor</a:t>
            </a:r>
            <a:r>
              <a:rPr lang="en-US" sz="2000" i="1" dirty="0" smtClean="0">
                <a:solidFill>
                  <a:schemeClr val="tx2"/>
                </a:solidFill>
              </a:rPr>
              <a:t> </a:t>
            </a:r>
            <a:r>
              <a:rPr lang="en-US" sz="2000" i="1" dirty="0" err="1" smtClean="0">
                <a:solidFill>
                  <a:schemeClr val="tx2"/>
                </a:solidFill>
              </a:rPr>
              <a:t>spp</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err="1" smtClean="0">
                <a:solidFill>
                  <a:schemeClr val="tx2"/>
                </a:solidFill>
              </a:rPr>
              <a:t>Rhizopus</a:t>
            </a:r>
            <a:r>
              <a:rPr lang="en-US" sz="2000" i="1" dirty="0" smtClean="0">
                <a:solidFill>
                  <a:schemeClr val="tx2"/>
                </a:solidFill>
              </a:rPr>
              <a:t>		</a:t>
            </a:r>
            <a:r>
              <a:rPr lang="en-US" sz="2000" b="1" dirty="0" smtClean="0">
                <a:solidFill>
                  <a:schemeClr val="tx2"/>
                </a:solidFill>
              </a:rPr>
              <a:t>2</a:t>
            </a:r>
          </a:p>
          <a:p>
            <a:pPr lvl="1">
              <a:buFont typeface="Wingdings" pitchFamily="2" charset="2"/>
              <a:buChar char="§"/>
              <a:defRPr/>
            </a:pPr>
            <a:endParaRPr lang="en-US" sz="2000" i="1" dirty="0" smtClean="0">
              <a:solidFill>
                <a:schemeClr val="tx2"/>
              </a:solidFill>
            </a:endParaRPr>
          </a:p>
          <a:p>
            <a:pPr>
              <a:buFont typeface="Wingdings" pitchFamily="2" charset="2"/>
              <a:buChar char="§"/>
              <a:defRPr/>
            </a:pPr>
            <a:r>
              <a:rPr lang="en-US" sz="2800" b="1" i="1" dirty="0" smtClean="0">
                <a:solidFill>
                  <a:schemeClr val="tx2"/>
                </a:solidFill>
              </a:rPr>
              <a:t>Aspergillus </a:t>
            </a:r>
            <a:r>
              <a:rPr lang="en-US" sz="2800" b="1" i="1" dirty="0" err="1" smtClean="0">
                <a:solidFill>
                  <a:schemeClr val="tx2"/>
                </a:solidFill>
              </a:rPr>
              <a:t>spp</a:t>
            </a:r>
            <a:r>
              <a:rPr lang="en-US" sz="2800" b="1" i="1" dirty="0" smtClean="0">
                <a:solidFill>
                  <a:schemeClr val="tx2"/>
                </a:solidFill>
              </a:rPr>
              <a:t>	10</a:t>
            </a:r>
          </a:p>
          <a:p>
            <a:pPr lvl="1">
              <a:buFont typeface="Wingdings" pitchFamily="2" charset="2"/>
              <a:buChar char="§"/>
              <a:defRPr/>
            </a:pPr>
            <a:r>
              <a:rPr lang="en-US" sz="2000" i="1" dirty="0" smtClean="0">
                <a:solidFill>
                  <a:schemeClr val="tx2"/>
                </a:solidFill>
              </a:rPr>
              <a:t>A. </a:t>
            </a:r>
            <a:r>
              <a:rPr lang="en-US" sz="2000" i="1" dirty="0" err="1">
                <a:solidFill>
                  <a:schemeClr val="tx2"/>
                </a:solidFill>
              </a:rPr>
              <a:t>f</a:t>
            </a:r>
            <a:r>
              <a:rPr lang="en-US" sz="2000" i="1" dirty="0" err="1" smtClean="0">
                <a:solidFill>
                  <a:schemeClr val="tx2"/>
                </a:solidFill>
              </a:rPr>
              <a:t>lavus</a:t>
            </a:r>
            <a:r>
              <a:rPr lang="en-US" sz="2000" i="1" dirty="0" smtClean="0">
                <a:solidFill>
                  <a:schemeClr val="tx2"/>
                </a:solidFill>
              </a:rPr>
              <a:t> 		</a:t>
            </a:r>
            <a:r>
              <a:rPr lang="en-US" sz="2000" b="1" dirty="0" smtClean="0">
                <a:solidFill>
                  <a:schemeClr val="tx2"/>
                </a:solidFill>
              </a:rPr>
              <a:t>6</a:t>
            </a:r>
          </a:p>
          <a:p>
            <a:pPr lvl="1">
              <a:buFont typeface="Wingdings" pitchFamily="2" charset="2"/>
              <a:buChar char="§"/>
              <a:defRPr/>
            </a:pPr>
            <a:r>
              <a:rPr lang="en-US" sz="2000" i="1" dirty="0" smtClean="0">
                <a:solidFill>
                  <a:schemeClr val="tx2"/>
                </a:solidFill>
              </a:rPr>
              <a:t>A. </a:t>
            </a:r>
            <a:r>
              <a:rPr lang="en-US" sz="2000" i="1" dirty="0" err="1" smtClean="0">
                <a:solidFill>
                  <a:schemeClr val="tx2"/>
                </a:solidFill>
              </a:rPr>
              <a:t>terreus</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smtClean="0">
                <a:solidFill>
                  <a:schemeClr val="tx2"/>
                </a:solidFill>
              </a:rPr>
              <a:t>A. </a:t>
            </a:r>
            <a:r>
              <a:rPr lang="en-US" sz="2000" i="1" dirty="0" err="1" smtClean="0">
                <a:solidFill>
                  <a:schemeClr val="tx2"/>
                </a:solidFill>
              </a:rPr>
              <a:t>niger</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smtClean="0">
                <a:solidFill>
                  <a:schemeClr val="tx2"/>
                </a:solidFill>
              </a:rPr>
              <a:t>A. </a:t>
            </a:r>
            <a:r>
              <a:rPr lang="en-US" sz="2000" i="1" dirty="0" err="1" smtClean="0">
                <a:solidFill>
                  <a:schemeClr val="tx2"/>
                </a:solidFill>
              </a:rPr>
              <a:t>fumigatus</a:t>
            </a:r>
            <a:r>
              <a:rPr lang="en-US" sz="2000" i="1" dirty="0" smtClean="0">
                <a:solidFill>
                  <a:schemeClr val="tx2"/>
                </a:solidFill>
              </a:rPr>
              <a:t> 	</a:t>
            </a:r>
            <a:r>
              <a:rPr lang="en-US" sz="2000" b="1" dirty="0" smtClean="0">
                <a:solidFill>
                  <a:schemeClr val="tx2"/>
                </a:solidFill>
              </a:rPr>
              <a:t>1 </a:t>
            </a:r>
          </a:p>
          <a:p>
            <a:pPr lvl="1">
              <a:buFont typeface="Wingdings" pitchFamily="2" charset="2"/>
              <a:buChar char="§"/>
              <a:defRPr/>
            </a:pPr>
            <a:r>
              <a:rPr lang="en-US" sz="2000" i="1" dirty="0" smtClean="0">
                <a:solidFill>
                  <a:schemeClr val="tx2"/>
                </a:solidFill>
              </a:rPr>
              <a:t>A.  </a:t>
            </a:r>
            <a:r>
              <a:rPr lang="en-US" sz="2000" i="1" dirty="0" err="1" smtClean="0">
                <a:solidFill>
                  <a:schemeClr val="tx2"/>
                </a:solidFill>
              </a:rPr>
              <a:t>ochraceus</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endParaRPr lang="en-US" sz="2000" i="1" dirty="0">
              <a:solidFill>
                <a:schemeClr val="tx2"/>
              </a:solidFill>
            </a:endParaRPr>
          </a:p>
          <a:p>
            <a:pPr>
              <a:buFont typeface="Wingdings" pitchFamily="2" charset="2"/>
              <a:buChar char="§"/>
              <a:defRPr/>
            </a:pPr>
            <a:r>
              <a:rPr lang="en-US" sz="2800" b="1" i="1" dirty="0" smtClean="0">
                <a:solidFill>
                  <a:schemeClr val="tx2"/>
                </a:solidFill>
              </a:rPr>
              <a:t>Other Molds	6</a:t>
            </a:r>
          </a:p>
          <a:p>
            <a:pPr lvl="1">
              <a:buFont typeface="Wingdings" pitchFamily="2" charset="2"/>
              <a:buChar char="§"/>
              <a:defRPr/>
            </a:pPr>
            <a:r>
              <a:rPr lang="en-US" sz="2000" i="1" dirty="0" smtClean="0">
                <a:solidFill>
                  <a:schemeClr val="tx2"/>
                </a:solidFill>
              </a:rPr>
              <a:t> </a:t>
            </a:r>
            <a:r>
              <a:rPr lang="en-US" sz="2000" i="1" dirty="0" err="1" smtClean="0">
                <a:solidFill>
                  <a:schemeClr val="tx2"/>
                </a:solidFill>
              </a:rPr>
              <a:t>Acremonium</a:t>
            </a:r>
            <a:r>
              <a:rPr lang="en-US" sz="2000" i="1" dirty="0" smtClean="0">
                <a:solidFill>
                  <a:schemeClr val="tx2"/>
                </a:solidFill>
              </a:rPr>
              <a:t> </a:t>
            </a:r>
            <a:r>
              <a:rPr lang="en-US" sz="2000" i="1" dirty="0" err="1">
                <a:solidFill>
                  <a:schemeClr val="tx2"/>
                </a:solidFill>
              </a:rPr>
              <a:t>s</a:t>
            </a:r>
            <a:r>
              <a:rPr lang="en-US" sz="2000" i="1" dirty="0" err="1" smtClean="0">
                <a:solidFill>
                  <a:schemeClr val="tx2"/>
                </a:solidFill>
              </a:rPr>
              <a:t>pp</a:t>
            </a:r>
            <a:r>
              <a:rPr lang="en-US" sz="2000" i="1" dirty="0" smtClean="0">
                <a:solidFill>
                  <a:schemeClr val="tx2"/>
                </a:solidFill>
              </a:rPr>
              <a:t> 	</a:t>
            </a:r>
            <a:r>
              <a:rPr lang="en-US" sz="2000" b="1" dirty="0" smtClean="0">
                <a:solidFill>
                  <a:schemeClr val="tx2"/>
                </a:solidFill>
              </a:rPr>
              <a:t> 1</a:t>
            </a:r>
          </a:p>
          <a:p>
            <a:pPr lvl="1">
              <a:buFont typeface="Wingdings" pitchFamily="2" charset="2"/>
              <a:buChar char="§"/>
              <a:defRPr/>
            </a:pPr>
            <a:r>
              <a:rPr lang="en-US" sz="2000" i="1" dirty="0" err="1" smtClean="0">
                <a:solidFill>
                  <a:schemeClr val="tx2"/>
                </a:solidFill>
              </a:rPr>
              <a:t>Fusarium</a:t>
            </a:r>
            <a:r>
              <a:rPr lang="en-US" sz="2000" i="1" dirty="0" smtClean="0">
                <a:solidFill>
                  <a:schemeClr val="tx2"/>
                </a:solidFill>
              </a:rPr>
              <a:t> </a:t>
            </a:r>
            <a:r>
              <a:rPr lang="en-US" sz="2000" i="1" dirty="0" err="1">
                <a:solidFill>
                  <a:schemeClr val="tx2"/>
                </a:solidFill>
              </a:rPr>
              <a:t>s</a:t>
            </a:r>
            <a:r>
              <a:rPr lang="en-US" sz="2000" i="1" dirty="0" err="1" smtClean="0">
                <a:solidFill>
                  <a:schemeClr val="tx2"/>
                </a:solidFill>
              </a:rPr>
              <a:t>pp</a:t>
            </a:r>
            <a:r>
              <a:rPr lang="en-US" sz="2000" i="1" dirty="0" smtClean="0">
                <a:solidFill>
                  <a:schemeClr val="tx2"/>
                </a:solidFill>
              </a:rPr>
              <a:t>	</a:t>
            </a:r>
            <a:r>
              <a:rPr lang="en-US" sz="2000" b="1" dirty="0" smtClean="0">
                <a:solidFill>
                  <a:schemeClr val="tx2"/>
                </a:solidFill>
              </a:rPr>
              <a:t> 1</a:t>
            </a:r>
          </a:p>
          <a:p>
            <a:pPr lvl="1">
              <a:buFont typeface="Wingdings" pitchFamily="2" charset="2"/>
              <a:buChar char="§"/>
              <a:defRPr/>
            </a:pPr>
            <a:r>
              <a:rPr lang="en-US" sz="2000" i="1" dirty="0" err="1" smtClean="0">
                <a:solidFill>
                  <a:schemeClr val="tx2"/>
                </a:solidFill>
              </a:rPr>
              <a:t>Alterneria</a:t>
            </a:r>
            <a:r>
              <a:rPr lang="en-US" sz="2000" i="1" dirty="0" smtClean="0">
                <a:solidFill>
                  <a:schemeClr val="tx2"/>
                </a:solidFill>
              </a:rPr>
              <a:t> </a:t>
            </a:r>
            <a:r>
              <a:rPr lang="en-US" sz="2000" i="1" dirty="0" err="1" smtClean="0">
                <a:solidFill>
                  <a:schemeClr val="tx2"/>
                </a:solidFill>
              </a:rPr>
              <a:t>spp</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err="1" smtClean="0">
                <a:solidFill>
                  <a:schemeClr val="tx2"/>
                </a:solidFill>
              </a:rPr>
              <a:t>Cladosporium</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err="1" smtClean="0">
                <a:solidFill>
                  <a:schemeClr val="tx2"/>
                </a:solidFill>
              </a:rPr>
              <a:t>Penicillium</a:t>
            </a:r>
            <a:r>
              <a:rPr lang="en-US" sz="2000" i="1" dirty="0" smtClean="0">
                <a:solidFill>
                  <a:schemeClr val="tx2"/>
                </a:solidFill>
              </a:rPr>
              <a:t> </a:t>
            </a:r>
            <a:r>
              <a:rPr lang="en-US" sz="2000" i="1" dirty="0" err="1" smtClean="0">
                <a:solidFill>
                  <a:schemeClr val="tx2"/>
                </a:solidFill>
              </a:rPr>
              <a:t>spp</a:t>
            </a:r>
            <a:r>
              <a:rPr lang="en-US" sz="2000" i="1" dirty="0" smtClean="0">
                <a:solidFill>
                  <a:schemeClr val="tx2"/>
                </a:solidFill>
              </a:rPr>
              <a:t>	 </a:t>
            </a:r>
            <a:r>
              <a:rPr lang="en-US" sz="2000" b="1" dirty="0" smtClean="0">
                <a:solidFill>
                  <a:schemeClr val="tx2"/>
                </a:solidFill>
              </a:rPr>
              <a:t>1</a:t>
            </a:r>
          </a:p>
          <a:p>
            <a:pPr lvl="1">
              <a:buFont typeface="Wingdings" pitchFamily="2" charset="2"/>
              <a:buChar char="§"/>
              <a:defRPr/>
            </a:pPr>
            <a:r>
              <a:rPr lang="en-US" sz="2000" i="1" dirty="0" err="1" smtClean="0">
                <a:solidFill>
                  <a:schemeClr val="tx2"/>
                </a:solidFill>
              </a:rPr>
              <a:t>Secdosporium</a:t>
            </a:r>
            <a:r>
              <a:rPr lang="en-US" sz="2000" i="1" dirty="0" smtClean="0">
                <a:solidFill>
                  <a:schemeClr val="tx2"/>
                </a:solidFill>
              </a:rPr>
              <a:t>	 </a:t>
            </a:r>
            <a:r>
              <a:rPr lang="en-US" sz="2000" b="1" dirty="0" smtClean="0">
                <a:solidFill>
                  <a:schemeClr val="tx2"/>
                </a:solidFill>
              </a:rPr>
              <a:t>1</a:t>
            </a:r>
          </a:p>
        </p:txBody>
      </p:sp>
      <p:graphicFrame>
        <p:nvGraphicFramePr>
          <p:cNvPr id="2050" name="Chart 3"/>
          <p:cNvGraphicFramePr>
            <a:graphicFrameLocks/>
          </p:cNvGraphicFramePr>
          <p:nvPr/>
        </p:nvGraphicFramePr>
        <p:xfrm>
          <a:off x="6028267" y="4445001"/>
          <a:ext cx="6028267" cy="2441575"/>
        </p:xfrm>
        <a:graphic>
          <a:graphicData uri="http://schemas.openxmlformats.org/presentationml/2006/ole">
            <mc:AlternateContent xmlns:mc="http://schemas.openxmlformats.org/markup-compatibility/2006">
              <mc:Choice xmlns:v="urn:schemas-microsoft-com:vml" Requires="v">
                <p:oleObj spid="_x0000_s7184" r:id="rId4" imgW="4517528" imgH="2444708" progId="Excel.Chart.8">
                  <p:embed/>
                </p:oleObj>
              </mc:Choice>
              <mc:Fallback>
                <p:oleObj r:id="rId4" imgW="4517528" imgH="2444708"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8267" y="4445001"/>
                        <a:ext cx="6028267" cy="2441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36586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143000"/>
          </a:xfrm>
          <a:ln>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US" b="1"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Nasal Tissue</a:t>
            </a:r>
            <a:endParaRPr lang="en-US" b="1"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609600" y="1447800"/>
            <a:ext cx="11582400" cy="4876800"/>
          </a:xfrm>
          <a:ln>
            <a:miter lim="800000"/>
            <a:headEnd/>
            <a:tailEnd/>
          </a:ln>
          <a:extLst/>
        </p:spPr>
        <p:txBody>
          <a:bodyPr numCol="2">
            <a:normAutofit/>
          </a:bodyPr>
          <a:lstStyle/>
          <a:p>
            <a:pPr>
              <a:buFont typeface="Wingdings" pitchFamily="2" charset="2"/>
              <a:buChar char="§"/>
              <a:defRPr/>
            </a:pPr>
            <a:r>
              <a:rPr lang="en-US" b="1" i="1" dirty="0" err="1" smtClean="0">
                <a:solidFill>
                  <a:schemeClr val="tx2"/>
                </a:solidFill>
              </a:rPr>
              <a:t>Zygomycetes</a:t>
            </a:r>
            <a:r>
              <a:rPr lang="en-US" b="1" i="1" dirty="0" smtClean="0">
                <a:solidFill>
                  <a:schemeClr val="tx2"/>
                </a:solidFill>
              </a:rPr>
              <a:t> 	4</a:t>
            </a:r>
          </a:p>
          <a:p>
            <a:pPr lvl="1">
              <a:buFont typeface="Wingdings" pitchFamily="2" charset="2"/>
              <a:buChar char="§"/>
              <a:defRPr/>
            </a:pPr>
            <a:r>
              <a:rPr lang="en-US" i="1" dirty="0" err="1" smtClean="0">
                <a:solidFill>
                  <a:schemeClr val="tx2"/>
                </a:solidFill>
              </a:rPr>
              <a:t>Rhizopus</a:t>
            </a:r>
            <a:r>
              <a:rPr lang="en-US" i="1" dirty="0" smtClean="0">
                <a:solidFill>
                  <a:schemeClr val="tx2"/>
                </a:solidFill>
              </a:rPr>
              <a:t> 	</a:t>
            </a:r>
            <a:r>
              <a:rPr lang="en-US" b="1" dirty="0" smtClean="0">
                <a:solidFill>
                  <a:schemeClr val="tx2"/>
                </a:solidFill>
              </a:rPr>
              <a:t>2</a:t>
            </a:r>
          </a:p>
          <a:p>
            <a:pPr lvl="1">
              <a:buFont typeface="Wingdings" pitchFamily="2" charset="2"/>
              <a:buChar char="§"/>
              <a:defRPr/>
            </a:pPr>
            <a:r>
              <a:rPr lang="en-US" i="1" dirty="0" err="1" smtClean="0">
                <a:solidFill>
                  <a:schemeClr val="tx2"/>
                </a:solidFill>
              </a:rPr>
              <a:t>Mucor</a:t>
            </a:r>
            <a:r>
              <a:rPr lang="en-US" i="1" dirty="0" smtClean="0">
                <a:solidFill>
                  <a:schemeClr val="tx2"/>
                </a:solidFill>
              </a:rPr>
              <a:t> </a:t>
            </a:r>
            <a:r>
              <a:rPr lang="en-US" i="1" dirty="0" err="1">
                <a:solidFill>
                  <a:schemeClr val="tx2"/>
                </a:solidFill>
              </a:rPr>
              <a:t>s</a:t>
            </a:r>
            <a:r>
              <a:rPr lang="en-US" i="1" dirty="0" err="1" smtClean="0">
                <a:solidFill>
                  <a:schemeClr val="tx2"/>
                </a:solidFill>
              </a:rPr>
              <a:t>pp</a:t>
            </a:r>
            <a:r>
              <a:rPr lang="en-US" i="1" dirty="0" smtClean="0">
                <a:solidFill>
                  <a:schemeClr val="tx2"/>
                </a:solidFill>
              </a:rPr>
              <a:t>	</a:t>
            </a:r>
            <a:r>
              <a:rPr lang="en-US" b="1" dirty="0" smtClean="0">
                <a:solidFill>
                  <a:schemeClr val="tx2"/>
                </a:solidFill>
              </a:rPr>
              <a:t>1</a:t>
            </a:r>
          </a:p>
          <a:p>
            <a:pPr lvl="1">
              <a:buFont typeface="Wingdings" pitchFamily="2" charset="2"/>
              <a:buChar char="§"/>
              <a:defRPr/>
            </a:pPr>
            <a:r>
              <a:rPr lang="en-US" i="1" dirty="0" err="1" smtClean="0">
                <a:solidFill>
                  <a:schemeClr val="tx2"/>
                </a:solidFill>
              </a:rPr>
              <a:t>Rhizomucor</a:t>
            </a:r>
            <a:r>
              <a:rPr lang="en-US" i="1" dirty="0" smtClean="0">
                <a:solidFill>
                  <a:schemeClr val="tx2"/>
                </a:solidFill>
              </a:rPr>
              <a:t>	</a:t>
            </a:r>
            <a:r>
              <a:rPr lang="en-US" b="1" dirty="0" smtClean="0">
                <a:solidFill>
                  <a:schemeClr val="tx2"/>
                </a:solidFill>
              </a:rPr>
              <a:t>1</a:t>
            </a:r>
            <a:endParaRPr lang="en-US" b="1" dirty="0">
              <a:solidFill>
                <a:schemeClr val="tx2"/>
              </a:solidFill>
            </a:endParaRPr>
          </a:p>
          <a:p>
            <a:pPr>
              <a:buFont typeface="Wingdings" pitchFamily="2" charset="2"/>
              <a:buChar char="§"/>
              <a:defRPr/>
            </a:pPr>
            <a:r>
              <a:rPr lang="en-US" b="1" i="1" dirty="0" smtClean="0">
                <a:solidFill>
                  <a:schemeClr val="tx2"/>
                </a:solidFill>
              </a:rPr>
              <a:t>Aspergillus </a:t>
            </a:r>
            <a:r>
              <a:rPr lang="en-US" b="1" i="1" dirty="0" err="1" smtClean="0">
                <a:solidFill>
                  <a:schemeClr val="tx2"/>
                </a:solidFill>
              </a:rPr>
              <a:t>spp</a:t>
            </a:r>
            <a:r>
              <a:rPr lang="en-US" b="1" i="1" dirty="0" smtClean="0">
                <a:solidFill>
                  <a:schemeClr val="tx2"/>
                </a:solidFill>
              </a:rPr>
              <a:t>   	11</a:t>
            </a:r>
          </a:p>
          <a:p>
            <a:pPr lvl="1">
              <a:buFont typeface="Wingdings" pitchFamily="2" charset="2"/>
              <a:buChar char="§"/>
              <a:defRPr/>
            </a:pPr>
            <a:r>
              <a:rPr lang="en-US" i="1" dirty="0" smtClean="0">
                <a:solidFill>
                  <a:schemeClr val="tx2"/>
                </a:solidFill>
              </a:rPr>
              <a:t>A. </a:t>
            </a:r>
            <a:r>
              <a:rPr lang="en-US" i="1" dirty="0" err="1">
                <a:solidFill>
                  <a:schemeClr val="tx2"/>
                </a:solidFill>
              </a:rPr>
              <a:t>f</a:t>
            </a:r>
            <a:r>
              <a:rPr lang="en-US" i="1" dirty="0" err="1" smtClean="0">
                <a:solidFill>
                  <a:schemeClr val="tx2"/>
                </a:solidFill>
              </a:rPr>
              <a:t>lavus</a:t>
            </a:r>
            <a:r>
              <a:rPr lang="en-US" dirty="0" smtClean="0">
                <a:solidFill>
                  <a:schemeClr val="tx2"/>
                </a:solidFill>
              </a:rPr>
              <a:t>	</a:t>
            </a:r>
            <a:r>
              <a:rPr lang="en-US" dirty="0">
                <a:solidFill>
                  <a:schemeClr val="tx2"/>
                </a:solidFill>
              </a:rPr>
              <a:t>	</a:t>
            </a:r>
            <a:r>
              <a:rPr lang="en-US" b="1" dirty="0" smtClean="0">
                <a:solidFill>
                  <a:schemeClr val="tx2"/>
                </a:solidFill>
              </a:rPr>
              <a:t>9</a:t>
            </a:r>
          </a:p>
          <a:p>
            <a:pPr lvl="1">
              <a:buFont typeface="Wingdings" pitchFamily="2" charset="2"/>
              <a:buChar char="§"/>
              <a:defRPr/>
            </a:pPr>
            <a:r>
              <a:rPr lang="en-US" i="1" dirty="0" smtClean="0">
                <a:solidFill>
                  <a:schemeClr val="tx2"/>
                </a:solidFill>
              </a:rPr>
              <a:t>A. </a:t>
            </a:r>
            <a:r>
              <a:rPr lang="en-US" i="1" dirty="0" err="1">
                <a:solidFill>
                  <a:schemeClr val="tx2"/>
                </a:solidFill>
              </a:rPr>
              <a:t>f</a:t>
            </a:r>
            <a:r>
              <a:rPr lang="en-US" i="1" dirty="0" err="1" smtClean="0">
                <a:solidFill>
                  <a:schemeClr val="tx2"/>
                </a:solidFill>
              </a:rPr>
              <a:t>umigatus</a:t>
            </a:r>
            <a:r>
              <a:rPr lang="en-US" dirty="0" smtClean="0">
                <a:solidFill>
                  <a:schemeClr val="tx2"/>
                </a:solidFill>
              </a:rPr>
              <a:t>		</a:t>
            </a:r>
            <a:r>
              <a:rPr lang="en-US" b="1" dirty="0" smtClean="0">
                <a:solidFill>
                  <a:schemeClr val="tx2"/>
                </a:solidFill>
              </a:rPr>
              <a:t>1</a:t>
            </a:r>
          </a:p>
          <a:p>
            <a:pPr lvl="1">
              <a:buFont typeface="Wingdings" pitchFamily="2" charset="2"/>
              <a:buChar char="§"/>
              <a:defRPr/>
            </a:pPr>
            <a:r>
              <a:rPr lang="en-US" i="1" dirty="0" smtClean="0">
                <a:solidFill>
                  <a:schemeClr val="tx2"/>
                </a:solidFill>
              </a:rPr>
              <a:t>A. </a:t>
            </a:r>
            <a:r>
              <a:rPr lang="en-US" i="1" dirty="0" err="1">
                <a:solidFill>
                  <a:schemeClr val="tx2"/>
                </a:solidFill>
              </a:rPr>
              <a:t>t</a:t>
            </a:r>
            <a:r>
              <a:rPr lang="en-US" i="1" dirty="0" err="1" smtClean="0">
                <a:solidFill>
                  <a:schemeClr val="tx2"/>
                </a:solidFill>
              </a:rPr>
              <a:t>erreus</a:t>
            </a:r>
            <a:r>
              <a:rPr lang="en-US" dirty="0" smtClean="0">
                <a:solidFill>
                  <a:schemeClr val="tx2"/>
                </a:solidFill>
              </a:rPr>
              <a:t>		</a:t>
            </a:r>
            <a:r>
              <a:rPr lang="en-US" b="1" dirty="0" smtClean="0">
                <a:solidFill>
                  <a:schemeClr val="tx2"/>
                </a:solidFill>
              </a:rPr>
              <a:t>1</a:t>
            </a:r>
            <a:endParaRPr lang="en-US" b="1" dirty="0">
              <a:solidFill>
                <a:schemeClr val="tx2"/>
              </a:solidFill>
            </a:endParaRPr>
          </a:p>
          <a:p>
            <a:pPr lvl="1">
              <a:buFont typeface="Wingdings" pitchFamily="2" charset="2"/>
              <a:buChar char="§"/>
              <a:defRPr/>
            </a:pPr>
            <a:endParaRPr lang="en-US" dirty="0" smtClean="0">
              <a:solidFill>
                <a:schemeClr val="tx2"/>
              </a:solidFill>
            </a:endParaRPr>
          </a:p>
          <a:p>
            <a:pPr>
              <a:buFont typeface="Wingdings" pitchFamily="2" charset="2"/>
              <a:buChar char="§"/>
              <a:defRPr/>
            </a:pPr>
            <a:r>
              <a:rPr lang="en-US" dirty="0" smtClean="0">
                <a:solidFill>
                  <a:schemeClr val="tx2"/>
                </a:solidFill>
              </a:rPr>
              <a:t>  </a:t>
            </a:r>
            <a:r>
              <a:rPr lang="en-US" b="1" i="1" dirty="0" smtClean="0">
                <a:solidFill>
                  <a:schemeClr val="tx2"/>
                </a:solidFill>
              </a:rPr>
              <a:t>Other Mold		2</a:t>
            </a:r>
          </a:p>
          <a:p>
            <a:pPr lvl="1">
              <a:buFont typeface="Wingdings" pitchFamily="2" charset="2"/>
              <a:buChar char="§"/>
              <a:defRPr/>
            </a:pPr>
            <a:r>
              <a:rPr lang="en-US" i="1" dirty="0" err="1" smtClean="0">
                <a:solidFill>
                  <a:schemeClr val="tx2"/>
                </a:solidFill>
              </a:rPr>
              <a:t>Acremonium</a:t>
            </a:r>
            <a:r>
              <a:rPr lang="en-US" i="1" dirty="0" smtClean="0">
                <a:solidFill>
                  <a:schemeClr val="tx2"/>
                </a:solidFill>
              </a:rPr>
              <a:t> </a:t>
            </a:r>
            <a:r>
              <a:rPr lang="en-US" i="1" dirty="0" err="1" smtClean="0">
                <a:solidFill>
                  <a:schemeClr val="tx2"/>
                </a:solidFill>
              </a:rPr>
              <a:t>spp</a:t>
            </a:r>
            <a:r>
              <a:rPr lang="en-US" i="1" dirty="0" smtClean="0">
                <a:solidFill>
                  <a:schemeClr val="tx2"/>
                </a:solidFill>
              </a:rPr>
              <a:t> </a:t>
            </a:r>
            <a:r>
              <a:rPr lang="en-US" dirty="0" smtClean="0">
                <a:solidFill>
                  <a:schemeClr val="tx2"/>
                </a:solidFill>
              </a:rPr>
              <a:t>	</a:t>
            </a:r>
            <a:r>
              <a:rPr lang="en-US" b="1" dirty="0" smtClean="0">
                <a:solidFill>
                  <a:schemeClr val="tx2"/>
                </a:solidFill>
              </a:rPr>
              <a:t>1</a:t>
            </a:r>
          </a:p>
          <a:p>
            <a:pPr lvl="1">
              <a:buFont typeface="Wingdings" pitchFamily="2" charset="2"/>
              <a:buChar char="§"/>
              <a:defRPr/>
            </a:pPr>
            <a:r>
              <a:rPr lang="en-US" i="1" dirty="0" err="1" smtClean="0">
                <a:solidFill>
                  <a:schemeClr val="tx2"/>
                </a:solidFill>
              </a:rPr>
              <a:t>Fusarium</a:t>
            </a:r>
            <a:r>
              <a:rPr lang="en-US" i="1" dirty="0" smtClean="0">
                <a:solidFill>
                  <a:schemeClr val="tx2"/>
                </a:solidFill>
              </a:rPr>
              <a:t> </a:t>
            </a:r>
            <a:r>
              <a:rPr lang="en-US" i="1" dirty="0" err="1" smtClean="0">
                <a:solidFill>
                  <a:schemeClr val="tx2"/>
                </a:solidFill>
              </a:rPr>
              <a:t>spp</a:t>
            </a:r>
            <a:r>
              <a:rPr lang="en-US" dirty="0" smtClean="0">
                <a:solidFill>
                  <a:schemeClr val="tx2"/>
                </a:solidFill>
              </a:rPr>
              <a:t>		</a:t>
            </a:r>
            <a:r>
              <a:rPr lang="en-US" b="1" dirty="0" smtClean="0">
                <a:solidFill>
                  <a:schemeClr val="tx2"/>
                </a:solidFill>
              </a:rPr>
              <a:t>1</a:t>
            </a:r>
          </a:p>
          <a:p>
            <a:pPr>
              <a:buFont typeface="Arial" charset="0"/>
              <a:buNone/>
              <a:defRPr/>
            </a:pPr>
            <a:endParaRPr lang="en-US" dirty="0" smtClean="0"/>
          </a:p>
        </p:txBody>
      </p:sp>
      <p:graphicFrame>
        <p:nvGraphicFramePr>
          <p:cNvPr id="3074" name="Chart 3"/>
          <p:cNvGraphicFramePr>
            <a:graphicFrameLocks/>
          </p:cNvGraphicFramePr>
          <p:nvPr/>
        </p:nvGraphicFramePr>
        <p:xfrm>
          <a:off x="6231467" y="3302000"/>
          <a:ext cx="5825067" cy="2844800"/>
        </p:xfrm>
        <a:graphic>
          <a:graphicData uri="http://schemas.openxmlformats.org/presentationml/2006/ole">
            <mc:AlternateContent xmlns:mc="http://schemas.openxmlformats.org/markup-compatibility/2006">
              <mc:Choice xmlns:v="urn:schemas-microsoft-com:vml" Requires="v">
                <p:oleObj spid="_x0000_s8208" r:id="rId4" imgW="4365114" imgH="2840982" progId="Excel.Chart.8">
                  <p:embed/>
                </p:oleObj>
              </mc:Choice>
              <mc:Fallback>
                <p:oleObj r:id="rId4" imgW="4365114" imgH="2840982"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1467" y="3302000"/>
                        <a:ext cx="5825067" cy="284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778259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b="1" smtClean="0">
                <a:solidFill>
                  <a:schemeClr val="tx2"/>
                </a:solidFill>
              </a:rPr>
              <a:t>Brain</a:t>
            </a:r>
          </a:p>
        </p:txBody>
      </p:sp>
      <p:sp>
        <p:nvSpPr>
          <p:cNvPr id="17411" name="Content Placeholder 2"/>
          <p:cNvSpPr>
            <a:spLocks noGrp="1"/>
          </p:cNvSpPr>
          <p:nvPr>
            <p:ph idx="1"/>
          </p:nvPr>
        </p:nvSpPr>
        <p:spPr>
          <a:xfrm>
            <a:off x="609600" y="1600200"/>
            <a:ext cx="11582400" cy="4953000"/>
          </a:xfrm>
        </p:spPr>
        <p:txBody>
          <a:bodyPr/>
          <a:lstStyle/>
          <a:p>
            <a:pPr eaLnBrk="1" hangingPunct="1">
              <a:buFont typeface="Wingdings" pitchFamily="2" charset="2"/>
              <a:buChar char="§"/>
            </a:pPr>
            <a:r>
              <a:rPr lang="en-US" b="1" i="1" dirty="0" err="1" smtClean="0">
                <a:solidFill>
                  <a:schemeClr val="tx2"/>
                </a:solidFill>
              </a:rPr>
              <a:t>Absidia</a:t>
            </a:r>
            <a:r>
              <a:rPr lang="en-US" b="1" i="1" dirty="0" smtClean="0">
                <a:solidFill>
                  <a:schemeClr val="tx2"/>
                </a:solidFill>
              </a:rPr>
              <a:t> </a:t>
            </a:r>
            <a:r>
              <a:rPr lang="en-US" b="1" i="1" dirty="0" err="1" smtClean="0">
                <a:solidFill>
                  <a:schemeClr val="tx2"/>
                </a:solidFill>
              </a:rPr>
              <a:t>spp</a:t>
            </a:r>
            <a:r>
              <a:rPr lang="en-US" b="1" i="1" dirty="0" smtClean="0">
                <a:solidFill>
                  <a:schemeClr val="tx2"/>
                </a:solidFill>
              </a:rPr>
              <a:t>		1</a:t>
            </a:r>
          </a:p>
          <a:p>
            <a:pPr eaLnBrk="1" hangingPunct="1">
              <a:buFont typeface="Wingdings" pitchFamily="2" charset="2"/>
              <a:buChar char="§"/>
            </a:pPr>
            <a:r>
              <a:rPr lang="en-US" b="1" i="1" dirty="0" smtClean="0">
                <a:solidFill>
                  <a:schemeClr val="tx2"/>
                </a:solidFill>
              </a:rPr>
              <a:t>A. fumigatus		1</a:t>
            </a:r>
          </a:p>
          <a:p>
            <a:pPr eaLnBrk="1" hangingPunct="1">
              <a:buFont typeface="Wingdings" pitchFamily="2" charset="2"/>
              <a:buChar char="§"/>
            </a:pPr>
            <a:r>
              <a:rPr lang="en-US" b="1" i="1" dirty="0" smtClean="0">
                <a:solidFill>
                  <a:schemeClr val="tx2"/>
                </a:solidFill>
              </a:rPr>
              <a:t>A. </a:t>
            </a:r>
            <a:r>
              <a:rPr lang="en-US" b="1" i="1" dirty="0" err="1" smtClean="0">
                <a:solidFill>
                  <a:schemeClr val="tx2"/>
                </a:solidFill>
              </a:rPr>
              <a:t>terreus</a:t>
            </a:r>
            <a:r>
              <a:rPr lang="en-US" b="1" i="1" dirty="0" smtClean="0">
                <a:solidFill>
                  <a:schemeClr val="tx2"/>
                </a:solidFill>
              </a:rPr>
              <a:t>		1</a:t>
            </a:r>
          </a:p>
          <a:p>
            <a:pPr eaLnBrk="1" hangingPunct="1">
              <a:buFont typeface="Wingdings" pitchFamily="2" charset="2"/>
              <a:buChar char="§"/>
            </a:pPr>
            <a:r>
              <a:rPr lang="en-US" b="1" i="1" dirty="0" err="1" smtClean="0">
                <a:solidFill>
                  <a:schemeClr val="tx2"/>
                </a:solidFill>
              </a:rPr>
              <a:t>Cheatomium</a:t>
            </a:r>
            <a:r>
              <a:rPr lang="en-US" b="1" i="1" dirty="0" smtClean="0">
                <a:solidFill>
                  <a:schemeClr val="tx2"/>
                </a:solidFill>
              </a:rPr>
              <a:t> </a:t>
            </a:r>
            <a:r>
              <a:rPr lang="en-US" b="1" i="1" dirty="0" err="1" smtClean="0">
                <a:solidFill>
                  <a:schemeClr val="tx2"/>
                </a:solidFill>
              </a:rPr>
              <a:t>spp</a:t>
            </a:r>
            <a:r>
              <a:rPr lang="en-US" b="1" i="1" dirty="0" smtClean="0">
                <a:solidFill>
                  <a:schemeClr val="tx2"/>
                </a:solidFill>
              </a:rPr>
              <a:t>	1</a:t>
            </a:r>
          </a:p>
          <a:p>
            <a:pPr eaLnBrk="1" hangingPunct="1">
              <a:buFont typeface="Wingdings" pitchFamily="2" charset="2"/>
              <a:buChar char="§"/>
            </a:pPr>
            <a:r>
              <a:rPr lang="en-US" b="1" i="1" dirty="0" err="1" smtClean="0">
                <a:solidFill>
                  <a:schemeClr val="tx2"/>
                </a:solidFill>
              </a:rPr>
              <a:t>Rhinocladiella</a:t>
            </a:r>
            <a:r>
              <a:rPr lang="en-US" b="1" i="1" dirty="0" smtClean="0">
                <a:solidFill>
                  <a:schemeClr val="tx2"/>
                </a:solidFill>
              </a:rPr>
              <a:t> </a:t>
            </a:r>
            <a:r>
              <a:rPr lang="en-US" b="1" i="1" dirty="0" err="1" smtClean="0">
                <a:solidFill>
                  <a:schemeClr val="tx2"/>
                </a:solidFill>
              </a:rPr>
              <a:t>spp</a:t>
            </a:r>
            <a:r>
              <a:rPr lang="en-US" b="1" i="1" dirty="0" smtClean="0">
                <a:solidFill>
                  <a:schemeClr val="tx2"/>
                </a:solidFill>
              </a:rPr>
              <a:t>	2</a:t>
            </a:r>
          </a:p>
          <a:p>
            <a:pPr eaLnBrk="1" hangingPunct="1">
              <a:buFont typeface="Wingdings" pitchFamily="2" charset="2"/>
              <a:buChar char="§"/>
            </a:pPr>
            <a:endParaRPr lang="en-US" b="1" i="1" dirty="0" smtClean="0">
              <a:solidFill>
                <a:schemeClr val="tx2"/>
              </a:solidFill>
            </a:endParaRPr>
          </a:p>
          <a:p>
            <a:pPr eaLnBrk="1" hangingPunct="1">
              <a:buFont typeface="Wingdings" pitchFamily="2" charset="2"/>
              <a:buChar char="§"/>
            </a:pPr>
            <a:r>
              <a:rPr lang="en-US" b="1" dirty="0" smtClean="0">
                <a:solidFill>
                  <a:srgbClr val="C00000"/>
                </a:solidFill>
              </a:rPr>
              <a:t>Different spectrum from West</a:t>
            </a:r>
            <a:endParaRPr lang="en-US" dirty="0" smtClean="0">
              <a:solidFill>
                <a:srgbClr val="C00000"/>
              </a:solidFill>
            </a:endParaRPr>
          </a:p>
          <a:p>
            <a:pPr eaLnBrk="1" hangingPunct="1">
              <a:buFont typeface="Wingdings" pitchFamily="2" charset="2"/>
              <a:buChar char="§"/>
            </a:pPr>
            <a:r>
              <a:rPr lang="en-US" b="1" dirty="0" smtClean="0">
                <a:solidFill>
                  <a:srgbClr val="C00000"/>
                </a:solidFill>
              </a:rPr>
              <a:t>Underutilized Mycology service</a:t>
            </a:r>
          </a:p>
        </p:txBody>
      </p:sp>
    </p:spTree>
    <p:extLst>
      <p:ext uri="{BB962C8B-B14F-4D97-AF65-F5344CB8AC3E}">
        <p14:creationId xmlns:p14="http://schemas.microsoft.com/office/powerpoint/2010/main" val="5863054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807720"/>
            <a:ext cx="10972800" cy="1143000"/>
          </a:xfrm>
        </p:spPr>
        <p:txBody>
          <a:bodyPr>
            <a:normAutofit fontScale="90000"/>
          </a:bodyPr>
          <a:lstStyle/>
          <a:p>
            <a:r>
              <a:rPr lang="en-US" b="1" i="1" dirty="0" smtClean="0">
                <a:solidFill>
                  <a:schemeClr val="tx2"/>
                </a:solidFill>
              </a:rPr>
              <a:t>Cryptococcus </a:t>
            </a:r>
            <a:r>
              <a:rPr lang="en-US" b="1" i="1" dirty="0" err="1" smtClean="0">
                <a:solidFill>
                  <a:schemeClr val="tx2"/>
                </a:solidFill>
              </a:rPr>
              <a:t>neoformans</a:t>
            </a:r>
            <a:r>
              <a:rPr lang="en-US" dirty="0" smtClean="0"/>
              <a:t/>
            </a:r>
            <a:br>
              <a:rPr lang="en-US" dirty="0" smtClean="0"/>
            </a:br>
            <a:endParaRPr lang="en-US" dirty="0" smtClean="0"/>
          </a:p>
        </p:txBody>
      </p:sp>
      <p:sp>
        <p:nvSpPr>
          <p:cNvPr id="17411" name="Content Placeholder 2"/>
          <p:cNvSpPr>
            <a:spLocks noGrp="1"/>
          </p:cNvSpPr>
          <p:nvPr>
            <p:ph idx="1"/>
          </p:nvPr>
        </p:nvSpPr>
        <p:spPr>
          <a:xfrm>
            <a:off x="289560" y="1905000"/>
            <a:ext cx="11201400" cy="4833937"/>
          </a:xfrm>
        </p:spPr>
        <p:txBody>
          <a:bodyPr>
            <a:normAutofit/>
          </a:bodyPr>
          <a:lstStyle/>
          <a:p>
            <a:pPr eaLnBrk="1" hangingPunct="1">
              <a:buFont typeface="Wingdings" pitchFamily="2" charset="2"/>
              <a:buChar char="§"/>
            </a:pPr>
            <a:r>
              <a:rPr lang="en-US" b="1" dirty="0" smtClean="0">
                <a:solidFill>
                  <a:schemeClr val="tx2"/>
                </a:solidFill>
              </a:rPr>
              <a:t>Geographic</a:t>
            </a:r>
            <a:r>
              <a:rPr lang="en-US" b="1" dirty="0">
                <a:solidFill>
                  <a:schemeClr val="tx2"/>
                </a:solidFill>
              </a:rPr>
              <a:t> </a:t>
            </a:r>
            <a:r>
              <a:rPr lang="en-US" b="1" dirty="0" smtClean="0">
                <a:solidFill>
                  <a:schemeClr val="tx2"/>
                </a:solidFill>
              </a:rPr>
              <a:t>distribution</a:t>
            </a:r>
            <a:r>
              <a:rPr lang="en-US" dirty="0" smtClean="0">
                <a:solidFill>
                  <a:schemeClr val="tx2"/>
                </a:solidFill>
              </a:rPr>
              <a:t>: Worldwide</a:t>
            </a:r>
          </a:p>
          <a:p>
            <a:pPr eaLnBrk="1" hangingPunct="1">
              <a:buFont typeface="Wingdings" pitchFamily="2" charset="2"/>
              <a:buChar char="§"/>
            </a:pPr>
            <a:endParaRPr lang="en-US" baseline="30000" dirty="0" smtClean="0">
              <a:solidFill>
                <a:schemeClr val="tx2"/>
              </a:solidFill>
            </a:endParaRPr>
          </a:p>
          <a:p>
            <a:pPr eaLnBrk="1" hangingPunct="1">
              <a:buFont typeface="Wingdings" pitchFamily="2" charset="2"/>
              <a:buChar char="§"/>
            </a:pPr>
            <a:r>
              <a:rPr lang="en-US" b="1" dirty="0" smtClean="0">
                <a:solidFill>
                  <a:schemeClr val="tx2"/>
                </a:solidFill>
              </a:rPr>
              <a:t>Candidates</a:t>
            </a:r>
            <a:r>
              <a:rPr lang="en-US" dirty="0" smtClean="0">
                <a:solidFill>
                  <a:schemeClr val="tx2"/>
                </a:solidFill>
              </a:rPr>
              <a:t>: post transplant,  AIDS, post chemo, on steroid                                                                       </a:t>
            </a:r>
          </a:p>
          <a:p>
            <a:pPr>
              <a:buFont typeface="Wingdings" pitchFamily="2" charset="2"/>
              <a:buChar char="§"/>
            </a:pPr>
            <a:endParaRPr lang="en-US" baseline="30000" dirty="0" smtClean="0">
              <a:solidFill>
                <a:srgbClr val="002060"/>
              </a:solidFill>
            </a:endParaRPr>
          </a:p>
          <a:p>
            <a:pPr>
              <a:buFont typeface="Wingdings" pitchFamily="2" charset="2"/>
              <a:buChar char="§"/>
            </a:pPr>
            <a:r>
              <a:rPr lang="en-US" dirty="0" smtClean="0">
                <a:solidFill>
                  <a:srgbClr val="002060"/>
                </a:solidFill>
              </a:rPr>
              <a:t>Cryptococcal meningitis in HIV/AIDS patients in Pakistan </a:t>
            </a:r>
          </a:p>
          <a:p>
            <a:pPr lvl="1">
              <a:buFont typeface="Wingdings" pitchFamily="2" charset="2"/>
              <a:buChar char="§"/>
            </a:pPr>
            <a:r>
              <a:rPr lang="en-US" sz="2600" dirty="0">
                <a:solidFill>
                  <a:schemeClr val="tx2">
                    <a:lumMod val="75000"/>
                  </a:schemeClr>
                </a:solidFill>
              </a:rPr>
              <a:t>I</a:t>
            </a:r>
            <a:r>
              <a:rPr lang="en-US" sz="2600" dirty="0" smtClean="0">
                <a:solidFill>
                  <a:schemeClr val="tx2">
                    <a:lumMod val="75000"/>
                  </a:schemeClr>
                </a:solidFill>
              </a:rPr>
              <a:t>t is estimated that around 800 cases/year  occur locally   			                    			</a:t>
            </a:r>
            <a:r>
              <a:rPr lang="en-US" i="1" dirty="0" smtClean="0">
                <a:solidFill>
                  <a:schemeClr val="tx2">
                    <a:lumMod val="75000"/>
                  </a:schemeClr>
                </a:solidFill>
              </a:rPr>
              <a:t>K Jabeen et al 2017</a:t>
            </a:r>
          </a:p>
          <a:p>
            <a:pPr lvl="1">
              <a:buFont typeface="Wingdings" pitchFamily="2" charset="2"/>
              <a:buChar char="§"/>
            </a:pPr>
            <a:r>
              <a:rPr lang="en-US" sz="2600" dirty="0" smtClean="0">
                <a:solidFill>
                  <a:schemeClr val="tx2">
                    <a:lumMod val="75000"/>
                  </a:schemeClr>
                </a:solidFill>
              </a:rPr>
              <a:t>Previously 2.5 and </a:t>
            </a:r>
            <a:r>
              <a:rPr lang="en-US" sz="2600" dirty="0">
                <a:solidFill>
                  <a:schemeClr val="tx2">
                    <a:lumMod val="75000"/>
                  </a:schemeClr>
                </a:solidFill>
              </a:rPr>
              <a:t>9</a:t>
            </a:r>
            <a:r>
              <a:rPr lang="en-US" sz="2600" dirty="0" smtClean="0">
                <a:solidFill>
                  <a:schemeClr val="tx2">
                    <a:lumMod val="75000"/>
                  </a:schemeClr>
                </a:solidFill>
              </a:rPr>
              <a:t>%  cases reported                       	</a:t>
            </a:r>
            <a:r>
              <a:rPr lang="en-US" sz="2600" dirty="0">
                <a:solidFill>
                  <a:schemeClr val="tx2">
                    <a:lumMod val="75000"/>
                  </a:schemeClr>
                </a:solidFill>
              </a:rPr>
              <a:t> </a:t>
            </a:r>
            <a:r>
              <a:rPr lang="en-US" sz="2600" dirty="0" smtClean="0">
                <a:solidFill>
                  <a:schemeClr val="tx2">
                    <a:lumMod val="75000"/>
                  </a:schemeClr>
                </a:solidFill>
              </a:rPr>
              <a:t>                                         		</a:t>
            </a:r>
            <a:r>
              <a:rPr lang="en-US" i="1" dirty="0" err="1" smtClean="0">
                <a:solidFill>
                  <a:schemeClr val="tx2">
                    <a:lumMod val="75000"/>
                  </a:schemeClr>
                </a:solidFill>
              </a:rPr>
              <a:t>Baqi</a:t>
            </a:r>
            <a:r>
              <a:rPr lang="en-US" i="1" dirty="0" smtClean="0">
                <a:solidFill>
                  <a:schemeClr val="tx2">
                    <a:lumMod val="75000"/>
                  </a:schemeClr>
                </a:solidFill>
              </a:rPr>
              <a:t> S et al 1999,  </a:t>
            </a:r>
            <a:r>
              <a:rPr lang="en-US" i="1" dirty="0" err="1">
                <a:solidFill>
                  <a:schemeClr val="tx2">
                    <a:lumMod val="75000"/>
                  </a:schemeClr>
                </a:solidFill>
              </a:rPr>
              <a:t>Luxmi</a:t>
            </a:r>
            <a:r>
              <a:rPr lang="en-US" i="1" dirty="0">
                <a:solidFill>
                  <a:schemeClr val="tx2">
                    <a:lumMod val="75000"/>
                  </a:schemeClr>
                </a:solidFill>
              </a:rPr>
              <a:t> S et all 2012 </a:t>
            </a:r>
            <a:r>
              <a:rPr lang="en-US" i="1" dirty="0" smtClean="0">
                <a:solidFill>
                  <a:schemeClr val="tx2">
                    <a:lumMod val="75000"/>
                  </a:schemeClr>
                </a:solidFill>
              </a:rPr>
              <a:t> </a:t>
            </a:r>
          </a:p>
          <a:p>
            <a:pPr marL="457200" lvl="1" indent="0">
              <a:buNone/>
            </a:pPr>
            <a:endParaRPr lang="en-US" i="1" dirty="0">
              <a:solidFill>
                <a:schemeClr val="tx2">
                  <a:lumMod val="75000"/>
                </a:schemeClr>
              </a:solidFill>
            </a:endParaRPr>
          </a:p>
        </p:txBody>
      </p:sp>
      <p:pic>
        <p:nvPicPr>
          <p:cNvPr id="17414" name="Picture 8" descr="brown and white colonies on agar pl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9716" y="4671426"/>
            <a:ext cx="2416175" cy="2125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apsule bt121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0197" y="214312"/>
            <a:ext cx="2477135" cy="2009775"/>
          </a:xfrm>
          <a:prstGeom prst="rect">
            <a:avLst/>
          </a:prstGeom>
          <a:noFill/>
          <a:ln>
            <a:noFill/>
          </a:ln>
        </p:spPr>
      </p:pic>
      <p:pic>
        <p:nvPicPr>
          <p:cNvPr id="7" name="Picture 6"/>
          <p:cNvPicPr/>
          <p:nvPr/>
        </p:nvPicPr>
        <p:blipFill>
          <a:blip r:embed="rId5">
            <a:extLst>
              <a:ext uri="{28A0092B-C50C-407E-A947-70E740481C1C}">
                <a14:useLocalDpi xmlns:a14="http://schemas.microsoft.com/office/drawing/2010/main" val="0"/>
              </a:ext>
            </a:extLst>
          </a:blip>
          <a:srcRect t="37650" b="6593"/>
          <a:stretch>
            <a:fillRect/>
          </a:stretch>
        </p:blipFill>
        <p:spPr bwMode="auto">
          <a:xfrm>
            <a:off x="9169717" y="2370137"/>
            <a:ext cx="2477135" cy="2117725"/>
          </a:xfrm>
          <a:prstGeom prst="rect">
            <a:avLst/>
          </a:prstGeom>
          <a:noFill/>
        </p:spPr>
      </p:pic>
    </p:spTree>
    <p:extLst>
      <p:ext uri="{BB962C8B-B14F-4D97-AF65-F5344CB8AC3E}">
        <p14:creationId xmlns:p14="http://schemas.microsoft.com/office/powerpoint/2010/main" val="2557317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b="1" dirty="0" smtClean="0">
                <a:solidFill>
                  <a:schemeClr val="tx2"/>
                </a:solidFill>
                <a:latin typeface="+mn-lt"/>
              </a:rPr>
              <a:t>Introduction</a:t>
            </a:r>
            <a:r>
              <a:rPr lang="en-US" dirty="0" smtClean="0">
                <a:latin typeface="+mn-lt"/>
              </a:rPr>
              <a:t> </a:t>
            </a:r>
            <a:endParaRPr lang="en-US" dirty="0">
              <a:latin typeface="+mn-lt"/>
            </a:endParaRPr>
          </a:p>
        </p:txBody>
      </p:sp>
      <p:sp>
        <p:nvSpPr>
          <p:cNvPr id="8" name="Content Placeholder 7"/>
          <p:cNvSpPr>
            <a:spLocks noGrp="1"/>
          </p:cNvSpPr>
          <p:nvPr>
            <p:ph idx="1"/>
          </p:nvPr>
        </p:nvSpPr>
        <p:spPr>
          <a:xfrm>
            <a:off x="701040" y="1767840"/>
            <a:ext cx="11186160" cy="4785360"/>
          </a:xfrm>
        </p:spPr>
        <p:txBody>
          <a:bodyPr>
            <a:normAutofit/>
          </a:bodyPr>
          <a:lstStyle/>
          <a:p>
            <a:pPr>
              <a:buFont typeface="Wingdings" panose="05000000000000000000" pitchFamily="2" charset="2"/>
              <a:buChar char="§"/>
            </a:pPr>
            <a:r>
              <a:rPr lang="en-US" sz="3600" dirty="0" smtClean="0">
                <a:solidFill>
                  <a:schemeClr val="accent1">
                    <a:lumMod val="50000"/>
                  </a:schemeClr>
                </a:solidFill>
              </a:rPr>
              <a:t>Fungal infections are neglected disease world wide</a:t>
            </a:r>
          </a:p>
          <a:p>
            <a:pPr marL="0" indent="0">
              <a:buNone/>
            </a:pPr>
            <a:endParaRPr lang="en-US" sz="3600" baseline="30000" dirty="0" smtClean="0">
              <a:solidFill>
                <a:schemeClr val="accent1">
                  <a:lumMod val="50000"/>
                </a:schemeClr>
              </a:solidFill>
            </a:endParaRPr>
          </a:p>
          <a:p>
            <a:pPr>
              <a:buFont typeface="Wingdings" panose="05000000000000000000" pitchFamily="2" charset="2"/>
              <a:buChar char="§"/>
            </a:pPr>
            <a:r>
              <a:rPr lang="en-US" sz="3600" dirty="0">
                <a:solidFill>
                  <a:schemeClr val="accent1">
                    <a:lumMod val="50000"/>
                  </a:schemeClr>
                </a:solidFill>
              </a:rPr>
              <a:t>R</a:t>
            </a:r>
            <a:r>
              <a:rPr lang="en-US" sz="3600" dirty="0" smtClean="0">
                <a:solidFill>
                  <a:schemeClr val="accent1">
                    <a:lumMod val="50000"/>
                  </a:schemeClr>
                </a:solidFill>
              </a:rPr>
              <a:t>ecently </a:t>
            </a:r>
            <a:r>
              <a:rPr lang="en-US" sz="3600" dirty="0">
                <a:solidFill>
                  <a:schemeClr val="accent1">
                    <a:lumMod val="50000"/>
                  </a:schemeClr>
                </a:solidFill>
              </a:rPr>
              <a:t>identified as ‘</a:t>
            </a:r>
            <a:r>
              <a:rPr lang="en-US" sz="3600" b="1" dirty="0" smtClean="0">
                <a:solidFill>
                  <a:schemeClr val="accent1">
                    <a:lumMod val="50000"/>
                  </a:schemeClr>
                </a:solidFill>
              </a:rPr>
              <a:t>hidden killers</a:t>
            </a:r>
            <a:r>
              <a:rPr lang="en-US" sz="3600" dirty="0" smtClean="0">
                <a:solidFill>
                  <a:schemeClr val="accent1">
                    <a:lumMod val="50000"/>
                  </a:schemeClr>
                </a:solidFill>
              </a:rPr>
              <a:t>’ as </a:t>
            </a:r>
            <a:r>
              <a:rPr lang="en-US" sz="3600" dirty="0">
                <a:solidFill>
                  <a:schemeClr val="accent1">
                    <a:lumMod val="50000"/>
                  </a:schemeClr>
                </a:solidFill>
              </a:rPr>
              <a:t>mortality due to </a:t>
            </a:r>
            <a:r>
              <a:rPr lang="en-US" sz="3600" u="sng" dirty="0">
                <a:solidFill>
                  <a:schemeClr val="accent1">
                    <a:lumMod val="50000"/>
                  </a:schemeClr>
                </a:solidFill>
              </a:rPr>
              <a:t>top </a:t>
            </a:r>
            <a:r>
              <a:rPr lang="en-US" sz="3600" u="sng" dirty="0" smtClean="0">
                <a:solidFill>
                  <a:schemeClr val="accent1">
                    <a:lumMod val="50000"/>
                  </a:schemeClr>
                </a:solidFill>
              </a:rPr>
              <a:t>10 invasive fungal infections </a:t>
            </a:r>
            <a:r>
              <a:rPr lang="en-US" sz="3600" dirty="0" smtClean="0">
                <a:solidFill>
                  <a:schemeClr val="accent1">
                    <a:lumMod val="50000"/>
                  </a:schemeClr>
                </a:solidFill>
              </a:rPr>
              <a:t>have </a:t>
            </a:r>
            <a:r>
              <a:rPr lang="en-US" sz="3600" dirty="0">
                <a:solidFill>
                  <a:schemeClr val="accent1">
                    <a:lumMod val="50000"/>
                  </a:schemeClr>
                </a:solidFill>
              </a:rPr>
              <a:t>been estimated to be equivalent to </a:t>
            </a:r>
            <a:r>
              <a:rPr lang="en-US" sz="3600" dirty="0" smtClean="0">
                <a:solidFill>
                  <a:schemeClr val="accent1">
                    <a:lumMod val="50000"/>
                  </a:schemeClr>
                </a:solidFill>
              </a:rPr>
              <a:t>TB and </a:t>
            </a:r>
            <a:r>
              <a:rPr lang="en-US" sz="3600" dirty="0">
                <a:solidFill>
                  <a:schemeClr val="accent1">
                    <a:lumMod val="50000"/>
                  </a:schemeClr>
                </a:solidFill>
              </a:rPr>
              <a:t>exceed </a:t>
            </a:r>
            <a:r>
              <a:rPr lang="en-US" sz="3600" dirty="0" smtClean="0">
                <a:solidFill>
                  <a:schemeClr val="accent1">
                    <a:lumMod val="50000"/>
                  </a:schemeClr>
                </a:solidFill>
              </a:rPr>
              <a:t>malaria                             </a:t>
            </a:r>
            <a:r>
              <a:rPr lang="en-US" sz="2600" i="1" dirty="0" smtClean="0">
                <a:solidFill>
                  <a:schemeClr val="accent1">
                    <a:lumMod val="50000"/>
                  </a:schemeClr>
                </a:solidFill>
              </a:rPr>
              <a:t>Brown </a:t>
            </a:r>
            <a:r>
              <a:rPr lang="en-US" sz="2600" i="1" dirty="0">
                <a:solidFill>
                  <a:schemeClr val="accent1">
                    <a:lumMod val="50000"/>
                  </a:schemeClr>
                </a:solidFill>
              </a:rPr>
              <a:t>GD, Denning DW, </a:t>
            </a:r>
            <a:r>
              <a:rPr lang="en-US" sz="2600" i="1" dirty="0" err="1">
                <a:solidFill>
                  <a:schemeClr val="accent1">
                    <a:lumMod val="50000"/>
                  </a:schemeClr>
                </a:solidFill>
              </a:rPr>
              <a:t>Gow</a:t>
            </a:r>
            <a:r>
              <a:rPr lang="en-US" sz="2600" i="1" dirty="0">
                <a:solidFill>
                  <a:schemeClr val="accent1">
                    <a:lumMod val="50000"/>
                  </a:schemeClr>
                </a:solidFill>
              </a:rPr>
              <a:t> </a:t>
            </a:r>
            <a:r>
              <a:rPr lang="en-US" sz="2600" i="1" dirty="0" smtClean="0">
                <a:solidFill>
                  <a:schemeClr val="accent1">
                    <a:lumMod val="50000"/>
                  </a:schemeClr>
                </a:solidFill>
              </a:rPr>
              <a:t>NAR et al 2012</a:t>
            </a:r>
          </a:p>
          <a:p>
            <a:pPr marL="0" indent="0">
              <a:buNone/>
            </a:pPr>
            <a:endParaRPr lang="en-US" sz="2400" baseline="30000" dirty="0">
              <a:solidFill>
                <a:schemeClr val="accent1">
                  <a:lumMod val="50000"/>
                </a:schemeClr>
              </a:solidFill>
            </a:endParaRPr>
          </a:p>
          <a:p>
            <a:pPr>
              <a:buFont typeface="Wingdings" panose="05000000000000000000" pitchFamily="2" charset="2"/>
              <a:buChar char="§"/>
            </a:pPr>
            <a:endParaRPr lang="en-US" dirty="0">
              <a:solidFill>
                <a:schemeClr val="accent1">
                  <a:lumMod val="50000"/>
                </a:schemeClr>
              </a:solidFill>
            </a:endParaRPr>
          </a:p>
          <a:p>
            <a:pPr>
              <a:buFont typeface="Wingdings" panose="05000000000000000000" pitchFamily="2" charset="2"/>
              <a:buChar char="§"/>
            </a:pPr>
            <a:endParaRPr lang="en-US" dirty="0">
              <a:solidFill>
                <a:schemeClr val="accent1">
                  <a:lumMod val="50000"/>
                </a:schemeClr>
              </a:solidFill>
            </a:endParaRPr>
          </a:p>
          <a:p>
            <a:pPr>
              <a:buFont typeface="Wingdings" panose="05000000000000000000" pitchFamily="2" charset="2"/>
              <a:buChar char="§"/>
            </a:pPr>
            <a:endParaRPr lang="en-US" dirty="0"/>
          </a:p>
          <a:p>
            <a:pPr>
              <a:buFont typeface="Wingdings" panose="05000000000000000000" pitchFamily="2" charset="2"/>
              <a:buChar char="§"/>
            </a:pPr>
            <a:endParaRPr lang="en-US" dirty="0">
              <a:solidFill>
                <a:srgbClr val="FF0000"/>
              </a:solidFill>
            </a:endParaRPr>
          </a:p>
        </p:txBody>
      </p:sp>
    </p:spTree>
    <p:extLst>
      <p:ext uri="{BB962C8B-B14F-4D97-AF65-F5344CB8AC3E}">
        <p14:creationId xmlns:p14="http://schemas.microsoft.com/office/powerpoint/2010/main" val="17201500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DF Complete Special Edition"/>
          <p:cNvPicPr>
            <a:picLocks noGrp="1" noChangeAspect="1"/>
          </p:cNvPicPr>
          <p:nvPr>
            <p:ph idx="1"/>
          </p:nvPr>
        </p:nvPicPr>
        <p:blipFill rotWithShape="1">
          <a:blip r:embed="rId2">
            <a:extLst>
              <a:ext uri="{28A0092B-C50C-407E-A947-70E740481C1C}">
                <a14:useLocalDpi xmlns:a14="http://schemas.microsoft.com/office/drawing/2010/main" val="0"/>
              </a:ext>
            </a:extLst>
          </a:blip>
          <a:srcRect l="11281" t="37620" r="8479" b="25000"/>
          <a:stretch/>
        </p:blipFill>
        <p:spPr>
          <a:xfrm>
            <a:off x="1112520" y="457200"/>
            <a:ext cx="9631680" cy="2392680"/>
          </a:xfrm>
        </p:spPr>
      </p:pic>
      <p:pic>
        <p:nvPicPr>
          <p:cNvPr id="5" name="Content Placeholder 3" descr="PDF Complete Special Edition"/>
          <p:cNvPicPr>
            <a:picLocks noChangeAspect="1"/>
          </p:cNvPicPr>
          <p:nvPr/>
        </p:nvPicPr>
        <p:blipFill rotWithShape="1">
          <a:blip r:embed="rId3">
            <a:extLst>
              <a:ext uri="{28A0092B-C50C-407E-A947-70E740481C1C}">
                <a14:useLocalDpi xmlns:a14="http://schemas.microsoft.com/office/drawing/2010/main" val="0"/>
              </a:ext>
            </a:extLst>
          </a:blip>
          <a:srcRect l="31996" t="41441" r="7996" b="21051"/>
          <a:stretch/>
        </p:blipFill>
        <p:spPr>
          <a:xfrm>
            <a:off x="1691640" y="2926080"/>
            <a:ext cx="8961866" cy="2987040"/>
          </a:xfrm>
          <a:prstGeom prst="rect">
            <a:avLst/>
          </a:prstGeom>
        </p:spPr>
      </p:pic>
      <p:sp>
        <p:nvSpPr>
          <p:cNvPr id="6" name="Oval 5"/>
          <p:cNvSpPr/>
          <p:nvPr/>
        </p:nvSpPr>
        <p:spPr>
          <a:xfrm>
            <a:off x="2133600" y="3672841"/>
            <a:ext cx="168359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0258864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DF Complete Special Edition"/>
          <p:cNvPicPr>
            <a:picLocks noGrp="1" noChangeAspect="1"/>
          </p:cNvPicPr>
          <p:nvPr>
            <p:ph idx="1"/>
          </p:nvPr>
        </p:nvPicPr>
        <p:blipFill rotWithShape="1">
          <a:blip r:embed="rId2">
            <a:extLst>
              <a:ext uri="{28A0092B-C50C-407E-A947-70E740481C1C}">
                <a14:useLocalDpi xmlns:a14="http://schemas.microsoft.com/office/drawing/2010/main" val="0"/>
              </a:ext>
            </a:extLst>
          </a:blip>
          <a:srcRect l="12372" t="19297" r="9783" b="12278"/>
          <a:stretch/>
        </p:blipFill>
        <p:spPr>
          <a:xfrm>
            <a:off x="60960" y="365760"/>
            <a:ext cx="12095711" cy="5669280"/>
          </a:xfrm>
        </p:spPr>
      </p:pic>
      <p:sp>
        <p:nvSpPr>
          <p:cNvPr id="5" name="Oval 4"/>
          <p:cNvSpPr/>
          <p:nvPr/>
        </p:nvSpPr>
        <p:spPr>
          <a:xfrm>
            <a:off x="7914640" y="4480561"/>
            <a:ext cx="114511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8876300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 y="365125"/>
            <a:ext cx="10515600" cy="1325563"/>
          </a:xfrm>
        </p:spPr>
        <p:txBody>
          <a:bodyPr>
            <a:normAutofit fontScale="90000"/>
          </a:bodyPr>
          <a:lstStyle/>
          <a:p>
            <a:r>
              <a:rPr lang="en-US" b="1" dirty="0" smtClean="0">
                <a:solidFill>
                  <a:srgbClr val="002060"/>
                </a:solidFill>
              </a:rPr>
              <a:t/>
            </a:r>
            <a:br>
              <a:rPr lang="en-US" b="1" dirty="0" smtClean="0">
                <a:solidFill>
                  <a:srgbClr val="002060"/>
                </a:solidFill>
              </a:rPr>
            </a:br>
            <a:r>
              <a:rPr lang="en-US" b="1" dirty="0" smtClean="0">
                <a:solidFill>
                  <a:srgbClr val="002060"/>
                </a:solidFill>
              </a:rPr>
              <a:t>Fungal </a:t>
            </a:r>
            <a:r>
              <a:rPr lang="en-US" b="1" dirty="0">
                <a:solidFill>
                  <a:srgbClr val="002060"/>
                </a:solidFill>
              </a:rPr>
              <a:t>K</a:t>
            </a:r>
            <a:r>
              <a:rPr lang="en-US" b="1" dirty="0" smtClean="0">
                <a:solidFill>
                  <a:srgbClr val="002060"/>
                </a:solidFill>
              </a:rPr>
              <a:t>eratitis</a:t>
            </a:r>
            <a:r>
              <a:rPr lang="en-US" b="1" dirty="0">
                <a:solidFill>
                  <a:srgbClr val="002060"/>
                </a:solidFill>
              </a:rPr>
              <a:t/>
            </a:r>
            <a:br>
              <a:rPr lang="en-US" b="1" dirty="0">
                <a:solidFill>
                  <a:srgbClr val="002060"/>
                </a:solidFill>
              </a:rPr>
            </a:br>
            <a:endParaRPr lang="en-US" b="1" dirty="0">
              <a:solidFill>
                <a:srgbClr val="002060"/>
              </a:solidFill>
            </a:endParaRPr>
          </a:p>
        </p:txBody>
      </p:sp>
      <p:sp>
        <p:nvSpPr>
          <p:cNvPr id="3" name="Content Placeholder 2"/>
          <p:cNvSpPr>
            <a:spLocks noGrp="1"/>
          </p:cNvSpPr>
          <p:nvPr>
            <p:ph idx="1"/>
          </p:nvPr>
        </p:nvSpPr>
        <p:spPr>
          <a:xfrm>
            <a:off x="243840" y="2389505"/>
            <a:ext cx="11475720" cy="4351338"/>
          </a:xfrm>
        </p:spPr>
        <p:txBody>
          <a:bodyPr>
            <a:normAutofit/>
          </a:bodyPr>
          <a:lstStyle/>
          <a:p>
            <a:pPr>
              <a:buFont typeface="Wingdings" pitchFamily="2" charset="2"/>
              <a:buChar char="§"/>
            </a:pPr>
            <a:r>
              <a:rPr lang="en-US" dirty="0">
                <a:solidFill>
                  <a:schemeClr val="accent1">
                    <a:lumMod val="50000"/>
                  </a:schemeClr>
                </a:solidFill>
              </a:rPr>
              <a:t>F</a:t>
            </a:r>
            <a:r>
              <a:rPr lang="en-US" dirty="0" smtClean="0">
                <a:solidFill>
                  <a:schemeClr val="accent1">
                    <a:lumMod val="50000"/>
                  </a:schemeClr>
                </a:solidFill>
              </a:rPr>
              <a:t>ungal keratitis ranging </a:t>
            </a:r>
            <a:r>
              <a:rPr lang="en-US" dirty="0">
                <a:solidFill>
                  <a:schemeClr val="accent1">
                    <a:lumMod val="50000"/>
                  </a:schemeClr>
                </a:solidFill>
              </a:rPr>
              <a:t>from 8 </a:t>
            </a:r>
            <a:r>
              <a:rPr lang="en-US" dirty="0" smtClean="0">
                <a:solidFill>
                  <a:schemeClr val="accent1">
                    <a:lumMod val="50000"/>
                  </a:schemeClr>
                </a:solidFill>
              </a:rPr>
              <a:t>- 51</a:t>
            </a:r>
            <a:r>
              <a:rPr lang="en-US" dirty="0">
                <a:solidFill>
                  <a:schemeClr val="accent1">
                    <a:lumMod val="50000"/>
                  </a:schemeClr>
                </a:solidFill>
              </a:rPr>
              <a:t>% </a:t>
            </a:r>
            <a:r>
              <a:rPr lang="en-US" dirty="0" smtClean="0">
                <a:solidFill>
                  <a:schemeClr val="accent1">
                    <a:lumMod val="50000"/>
                  </a:schemeClr>
                </a:solidFill>
              </a:rPr>
              <a:t>among infectious keratitis</a:t>
            </a:r>
          </a:p>
          <a:p>
            <a:pPr>
              <a:buFont typeface="Wingdings" pitchFamily="2" charset="2"/>
              <a:buChar char="§"/>
            </a:pPr>
            <a:endParaRPr lang="en-US" baseline="30000" dirty="0" smtClean="0">
              <a:solidFill>
                <a:schemeClr val="accent1">
                  <a:lumMod val="50000"/>
                </a:schemeClr>
              </a:solidFill>
            </a:endParaRPr>
          </a:p>
          <a:p>
            <a:pPr>
              <a:buFont typeface="Wingdings" pitchFamily="2" charset="2"/>
              <a:buChar char="§"/>
            </a:pPr>
            <a:r>
              <a:rPr lang="en-US" dirty="0" smtClean="0">
                <a:solidFill>
                  <a:schemeClr val="accent1">
                    <a:lumMod val="50000"/>
                  </a:schemeClr>
                </a:solidFill>
              </a:rPr>
              <a:t>Estimated rates are very high (44/100,000)and are comparable to Nepal, </a:t>
            </a:r>
            <a:r>
              <a:rPr lang="en-US" dirty="0">
                <a:solidFill>
                  <a:schemeClr val="accent1">
                    <a:lumMod val="50000"/>
                  </a:schemeClr>
                </a:solidFill>
              </a:rPr>
              <a:t>where fungal keratitis </a:t>
            </a:r>
            <a:r>
              <a:rPr lang="en-US" dirty="0" smtClean="0">
                <a:solidFill>
                  <a:schemeClr val="accent1">
                    <a:lumMod val="50000"/>
                  </a:schemeClr>
                </a:solidFill>
              </a:rPr>
              <a:t>rate </a:t>
            </a:r>
            <a:r>
              <a:rPr lang="en-US" dirty="0">
                <a:solidFill>
                  <a:schemeClr val="accent1">
                    <a:lumMod val="50000"/>
                  </a:schemeClr>
                </a:solidFill>
              </a:rPr>
              <a:t>of </a:t>
            </a:r>
            <a:r>
              <a:rPr lang="en-US" dirty="0" smtClean="0">
                <a:solidFill>
                  <a:schemeClr val="accent1">
                    <a:lumMod val="50000"/>
                  </a:schemeClr>
                </a:solidFill>
              </a:rPr>
              <a:t>73/100,000                                                                   </a:t>
            </a:r>
            <a:r>
              <a:rPr lang="en-US" sz="1800" dirty="0" err="1" smtClean="0">
                <a:solidFill>
                  <a:schemeClr val="accent1">
                    <a:lumMod val="50000"/>
                  </a:schemeClr>
                </a:solidFill>
              </a:rPr>
              <a:t>Khwakhali</a:t>
            </a:r>
            <a:r>
              <a:rPr lang="en-US" sz="1800" dirty="0" smtClean="0">
                <a:solidFill>
                  <a:schemeClr val="accent1">
                    <a:lumMod val="50000"/>
                  </a:schemeClr>
                </a:solidFill>
              </a:rPr>
              <a:t> </a:t>
            </a:r>
            <a:r>
              <a:rPr lang="en-US" sz="1800" dirty="0">
                <a:solidFill>
                  <a:schemeClr val="accent1">
                    <a:lumMod val="50000"/>
                  </a:schemeClr>
                </a:solidFill>
              </a:rPr>
              <a:t>US, Denning </a:t>
            </a:r>
            <a:r>
              <a:rPr lang="en-US" sz="1800" dirty="0" smtClean="0">
                <a:solidFill>
                  <a:schemeClr val="accent1">
                    <a:lumMod val="50000"/>
                  </a:schemeClr>
                </a:solidFill>
              </a:rPr>
              <a:t>DW, 2015 </a:t>
            </a:r>
            <a:r>
              <a:rPr lang="en-US" sz="1800" dirty="0">
                <a:solidFill>
                  <a:schemeClr val="accent1">
                    <a:lumMod val="50000"/>
                  </a:schemeClr>
                </a:solidFill>
              </a:rPr>
              <a:t>Burden of serious fungal </a:t>
            </a:r>
            <a:r>
              <a:rPr lang="en-US" sz="1800" dirty="0" smtClean="0">
                <a:solidFill>
                  <a:schemeClr val="accent1">
                    <a:lumMod val="50000"/>
                  </a:schemeClr>
                </a:solidFill>
              </a:rPr>
              <a:t>infections in Nepal</a:t>
            </a:r>
            <a:r>
              <a:rPr lang="en-US" sz="1800" dirty="0">
                <a:solidFill>
                  <a:schemeClr val="accent1">
                    <a:lumMod val="50000"/>
                  </a:schemeClr>
                </a:solidFill>
              </a:rPr>
              <a:t>. </a:t>
            </a:r>
            <a:r>
              <a:rPr lang="en-US" sz="1800" dirty="0" smtClean="0">
                <a:solidFill>
                  <a:schemeClr val="accent1">
                    <a:lumMod val="50000"/>
                  </a:schemeClr>
                </a:solidFill>
              </a:rPr>
              <a:t>Mycoses</a:t>
            </a:r>
          </a:p>
          <a:p>
            <a:pPr>
              <a:buFont typeface="Wingdings" pitchFamily="2" charset="2"/>
              <a:buChar char="§"/>
            </a:pPr>
            <a:endParaRPr lang="en-US" baseline="30000" dirty="0">
              <a:solidFill>
                <a:schemeClr val="accent1">
                  <a:lumMod val="50000"/>
                </a:schemeClr>
              </a:solidFill>
            </a:endParaRPr>
          </a:p>
          <a:p>
            <a:pPr>
              <a:buFont typeface="Wingdings" pitchFamily="2" charset="2"/>
              <a:buChar char="§"/>
            </a:pPr>
            <a:r>
              <a:rPr lang="en-US" dirty="0" smtClean="0">
                <a:solidFill>
                  <a:schemeClr val="accent1">
                    <a:lumMod val="50000"/>
                  </a:schemeClr>
                </a:solidFill>
              </a:rPr>
              <a:t>This </a:t>
            </a:r>
            <a:r>
              <a:rPr lang="en-US" dirty="0">
                <a:solidFill>
                  <a:schemeClr val="accent1">
                    <a:lumMod val="50000"/>
                  </a:schemeClr>
                </a:solidFill>
              </a:rPr>
              <a:t>rate is alarming and </a:t>
            </a:r>
            <a:r>
              <a:rPr lang="en-US" dirty="0" smtClean="0">
                <a:solidFill>
                  <a:schemeClr val="accent1">
                    <a:lumMod val="50000"/>
                  </a:schemeClr>
                </a:solidFill>
              </a:rPr>
              <a:t>suggest major need </a:t>
            </a:r>
            <a:r>
              <a:rPr lang="en-US" dirty="0">
                <a:solidFill>
                  <a:schemeClr val="accent1">
                    <a:lumMod val="50000"/>
                  </a:schemeClr>
                </a:solidFill>
              </a:rPr>
              <a:t>for improved diagnostics, enhanced management </a:t>
            </a:r>
            <a:r>
              <a:rPr lang="en-US" dirty="0" smtClean="0">
                <a:solidFill>
                  <a:schemeClr val="accent1">
                    <a:lumMod val="50000"/>
                  </a:schemeClr>
                </a:solidFill>
              </a:rPr>
              <a:t>strategies and </a:t>
            </a:r>
            <a:r>
              <a:rPr lang="en-US" dirty="0">
                <a:solidFill>
                  <a:schemeClr val="accent1">
                    <a:lumMod val="50000"/>
                  </a:schemeClr>
                </a:solidFill>
              </a:rPr>
              <a:t>education.</a:t>
            </a:r>
          </a:p>
          <a:p>
            <a:pPr>
              <a:buFont typeface="Wingdings" pitchFamily="2" charset="2"/>
              <a:buChar char="§"/>
            </a:pPr>
            <a:endParaRPr lang="en-US" dirty="0">
              <a:solidFill>
                <a:schemeClr val="accent1">
                  <a:lumMod val="50000"/>
                </a:schemeClr>
              </a:solidFill>
            </a:endParaRPr>
          </a:p>
          <a:p>
            <a:pPr>
              <a:buFont typeface="Wingdings" pitchFamily="2" charset="2"/>
              <a:buChar char="§"/>
            </a:pPr>
            <a:endParaRPr lang="en-US" dirty="0">
              <a:solidFill>
                <a:schemeClr val="accent1">
                  <a:lumMod val="50000"/>
                </a:schemeClr>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665721" y="259080"/>
            <a:ext cx="2743200" cy="2145030"/>
          </a:xfrm>
          <a:prstGeom prst="rect">
            <a:avLst/>
          </a:prstGeom>
          <a:noFill/>
          <a:ln>
            <a:noFill/>
          </a:ln>
        </p:spPr>
      </p:pic>
    </p:spTree>
    <p:extLst>
      <p:ext uri="{BB962C8B-B14F-4D97-AF65-F5344CB8AC3E}">
        <p14:creationId xmlns:p14="http://schemas.microsoft.com/office/powerpoint/2010/main" val="10750377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chemeClr val="accent1">
                    <a:lumMod val="50000"/>
                  </a:schemeClr>
                </a:solidFill>
              </a:rPr>
              <a:t>Mycetoma</a:t>
            </a:r>
            <a:r>
              <a:rPr lang="en-US" dirty="0"/>
              <a:t/>
            </a:r>
            <a:br>
              <a:rPr lang="en-US" dirty="0"/>
            </a:br>
            <a:endParaRPr lang="en-US" dirty="0"/>
          </a:p>
        </p:txBody>
      </p:sp>
      <p:sp>
        <p:nvSpPr>
          <p:cNvPr id="3" name="Content Placeholder 2"/>
          <p:cNvSpPr>
            <a:spLocks noGrp="1"/>
          </p:cNvSpPr>
          <p:nvPr>
            <p:ph idx="1"/>
          </p:nvPr>
        </p:nvSpPr>
        <p:spPr>
          <a:xfrm>
            <a:off x="342900" y="1253490"/>
            <a:ext cx="11353800" cy="4938713"/>
          </a:xfrm>
        </p:spPr>
        <p:txBody>
          <a:bodyPr>
            <a:noAutofit/>
          </a:bodyPr>
          <a:lstStyle/>
          <a:p>
            <a:pPr>
              <a:buFont typeface="Wingdings" pitchFamily="2" charset="2"/>
              <a:buChar char="§"/>
            </a:pPr>
            <a:r>
              <a:rPr lang="en-US" sz="3200" dirty="0" smtClean="0">
                <a:solidFill>
                  <a:schemeClr val="tx2"/>
                </a:solidFill>
              </a:rPr>
              <a:t>Prevalent in tropical countries</a:t>
            </a:r>
          </a:p>
          <a:p>
            <a:pPr>
              <a:buFont typeface="Wingdings" pitchFamily="2" charset="2"/>
              <a:buChar char="§"/>
            </a:pPr>
            <a:endParaRPr lang="en-US" sz="3200" baseline="30000" dirty="0" smtClean="0">
              <a:solidFill>
                <a:schemeClr val="tx2"/>
              </a:solidFill>
            </a:endParaRPr>
          </a:p>
          <a:p>
            <a:pPr>
              <a:buFont typeface="Wingdings" pitchFamily="2" charset="2"/>
              <a:buChar char="§"/>
            </a:pPr>
            <a:r>
              <a:rPr lang="en-US" sz="3200" dirty="0" smtClean="0">
                <a:solidFill>
                  <a:schemeClr val="tx2"/>
                </a:solidFill>
              </a:rPr>
              <a:t>Caused by bacteria and fungi</a:t>
            </a:r>
          </a:p>
          <a:p>
            <a:pPr>
              <a:buFont typeface="Wingdings" pitchFamily="2" charset="2"/>
              <a:buChar char="§"/>
            </a:pPr>
            <a:endParaRPr lang="en-US" sz="3200" baseline="30000" dirty="0" smtClean="0">
              <a:solidFill>
                <a:schemeClr val="tx2"/>
              </a:solidFill>
            </a:endParaRPr>
          </a:p>
          <a:p>
            <a:pPr>
              <a:buFont typeface="Wingdings" pitchFamily="2" charset="2"/>
              <a:buChar char="§"/>
            </a:pPr>
            <a:r>
              <a:rPr lang="en-US" sz="3200" dirty="0">
                <a:solidFill>
                  <a:schemeClr val="tx2"/>
                </a:solidFill>
              </a:rPr>
              <a:t>Around 40% of cases are </a:t>
            </a:r>
            <a:r>
              <a:rPr lang="en-US" sz="3200" dirty="0" smtClean="0">
                <a:solidFill>
                  <a:schemeClr val="tx2"/>
                </a:solidFill>
              </a:rPr>
              <a:t>due to fungi</a:t>
            </a:r>
          </a:p>
          <a:p>
            <a:pPr>
              <a:buFont typeface="Wingdings" pitchFamily="2" charset="2"/>
              <a:buChar char="§"/>
            </a:pPr>
            <a:endParaRPr lang="en-US" sz="3200" baseline="30000" dirty="0" smtClean="0">
              <a:solidFill>
                <a:schemeClr val="tx2"/>
              </a:solidFill>
            </a:endParaRPr>
          </a:p>
          <a:p>
            <a:pPr>
              <a:buFont typeface="Wingdings" pitchFamily="2" charset="2"/>
              <a:buChar char="§"/>
            </a:pPr>
            <a:r>
              <a:rPr lang="en-US" sz="3200" dirty="0" err="1" smtClean="0">
                <a:solidFill>
                  <a:schemeClr val="tx2"/>
                </a:solidFill>
              </a:rPr>
              <a:t>Madurella</a:t>
            </a:r>
            <a:r>
              <a:rPr lang="en-US" sz="3200" dirty="0" smtClean="0">
                <a:solidFill>
                  <a:schemeClr val="tx2"/>
                </a:solidFill>
              </a:rPr>
              <a:t> </a:t>
            </a:r>
            <a:r>
              <a:rPr lang="en-US" sz="3200" dirty="0" err="1">
                <a:solidFill>
                  <a:schemeClr val="tx2"/>
                </a:solidFill>
              </a:rPr>
              <a:t>mycetomatis</a:t>
            </a:r>
            <a:r>
              <a:rPr lang="en-US" sz="3200" dirty="0">
                <a:solidFill>
                  <a:schemeClr val="tx2"/>
                </a:solidFill>
              </a:rPr>
              <a:t> as the most common agent </a:t>
            </a:r>
            <a:r>
              <a:rPr lang="en-US" sz="3200" dirty="0" smtClean="0">
                <a:solidFill>
                  <a:schemeClr val="tx2"/>
                </a:solidFill>
              </a:rPr>
              <a:t>                        </a:t>
            </a:r>
            <a:r>
              <a:rPr lang="en-US" sz="1600" dirty="0" smtClean="0">
                <a:solidFill>
                  <a:schemeClr val="tx2"/>
                </a:solidFill>
              </a:rPr>
              <a:t>van </a:t>
            </a:r>
            <a:r>
              <a:rPr lang="en-US" sz="1600" dirty="0">
                <a:solidFill>
                  <a:schemeClr val="tx2"/>
                </a:solidFill>
              </a:rPr>
              <a:t>de </a:t>
            </a:r>
            <a:r>
              <a:rPr lang="en-US" sz="1600" dirty="0" err="1">
                <a:solidFill>
                  <a:schemeClr val="tx2"/>
                </a:solidFill>
              </a:rPr>
              <a:t>Sande</a:t>
            </a:r>
            <a:r>
              <a:rPr lang="en-US" sz="1600" dirty="0">
                <a:solidFill>
                  <a:schemeClr val="tx2"/>
                </a:solidFill>
              </a:rPr>
              <a:t> WWJ (2013) Global burden of human </a:t>
            </a:r>
            <a:r>
              <a:rPr lang="en-US" sz="1600" dirty="0" err="1">
                <a:solidFill>
                  <a:schemeClr val="tx2"/>
                </a:solidFill>
              </a:rPr>
              <a:t>mycetoma</a:t>
            </a:r>
            <a:r>
              <a:rPr lang="en-US" sz="1600" dirty="0">
                <a:solidFill>
                  <a:schemeClr val="tx2"/>
                </a:solidFill>
              </a:rPr>
              <a:t>: </a:t>
            </a:r>
            <a:r>
              <a:rPr lang="en-US" sz="1600" dirty="0" smtClean="0">
                <a:solidFill>
                  <a:schemeClr val="tx2"/>
                </a:solidFill>
              </a:rPr>
              <a:t>a </a:t>
            </a:r>
            <a:r>
              <a:rPr lang="en-US" sz="1600" dirty="0" err="1" smtClean="0">
                <a:solidFill>
                  <a:schemeClr val="tx2"/>
                </a:solidFill>
              </a:rPr>
              <a:t>systematicreviewandmeta</a:t>
            </a:r>
            <a:r>
              <a:rPr lang="en-US" sz="1600" dirty="0" smtClean="0">
                <a:solidFill>
                  <a:schemeClr val="tx2"/>
                </a:solidFill>
              </a:rPr>
              <a:t>-analysis.                                        </a:t>
            </a:r>
            <a:r>
              <a:rPr lang="en-US" sz="1600" dirty="0" err="1" smtClean="0">
                <a:solidFill>
                  <a:schemeClr val="tx2"/>
                </a:solidFill>
              </a:rPr>
              <a:t>PLoSNeglTropDis</a:t>
            </a:r>
            <a:endParaRPr lang="en-US" sz="1600" dirty="0">
              <a:solidFill>
                <a:schemeClr val="tx2"/>
              </a:solidFill>
            </a:endParaRPr>
          </a:p>
          <a:p>
            <a:pPr marL="0" indent="0">
              <a:buNone/>
            </a:pPr>
            <a:endParaRPr lang="en-US" sz="3200" baseline="30000" dirty="0" smtClean="0">
              <a:solidFill>
                <a:schemeClr val="tx2"/>
              </a:solidFill>
            </a:endParaRPr>
          </a:p>
          <a:p>
            <a:pPr>
              <a:buFont typeface="Wingdings" pitchFamily="2" charset="2"/>
              <a:buChar char="§"/>
            </a:pPr>
            <a:r>
              <a:rPr lang="en-US" sz="3200" dirty="0" smtClean="0">
                <a:solidFill>
                  <a:schemeClr val="tx2"/>
                </a:solidFill>
              </a:rPr>
              <a:t>Laboratory diagnosis is crucial as treatment is different </a:t>
            </a:r>
            <a:endParaRPr lang="en-US" sz="3200" dirty="0">
              <a:solidFill>
                <a:schemeClr val="tx2"/>
              </a:solidFill>
            </a:endParaRPr>
          </a:p>
        </p:txBody>
      </p:sp>
      <p:pic>
        <p:nvPicPr>
          <p:cNvPr id="4" name="Picture 3" descr="DSC0043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70757" y="298132"/>
            <a:ext cx="3311843" cy="2323148"/>
          </a:xfrm>
          <a:prstGeom prst="rect">
            <a:avLst/>
          </a:prstGeom>
          <a:noFill/>
          <a:ln>
            <a:noFill/>
          </a:ln>
        </p:spPr>
      </p:pic>
      <p:pic>
        <p:nvPicPr>
          <p:cNvPr id="5" name="Picture 4" descr="Description: Screen Shot 2016-01-23 at 4.22.16 pm.png"/>
          <p:cNvPicPr/>
          <p:nvPr/>
        </p:nvPicPr>
        <p:blipFill>
          <a:blip r:embed="rId3">
            <a:extLst>
              <a:ext uri="{28A0092B-C50C-407E-A947-70E740481C1C}">
                <a14:useLocalDpi xmlns:a14="http://schemas.microsoft.com/office/drawing/2010/main" val="0"/>
              </a:ext>
            </a:extLst>
          </a:blip>
          <a:srcRect l="39215" t="17517" r="40688" b="38695"/>
          <a:stretch>
            <a:fillRect/>
          </a:stretch>
        </p:blipFill>
        <p:spPr bwMode="auto">
          <a:xfrm>
            <a:off x="9509760" y="298132"/>
            <a:ext cx="2137410" cy="2445068"/>
          </a:xfrm>
          <a:prstGeom prst="rect">
            <a:avLst/>
          </a:prstGeom>
          <a:noFill/>
          <a:ln>
            <a:noFill/>
          </a:ln>
        </p:spPr>
      </p:pic>
      <p:pic>
        <p:nvPicPr>
          <p:cNvPr id="6" name="Picture 5" descr="DSC_4618"/>
          <p:cNvPicPr/>
          <p:nvPr/>
        </p:nvPicPr>
        <p:blipFill>
          <a:blip r:embed="rId4" cstate="print">
            <a:extLst>
              <a:ext uri="{28A0092B-C50C-407E-A947-70E740481C1C}">
                <a14:useLocalDpi xmlns:a14="http://schemas.microsoft.com/office/drawing/2010/main" val="0"/>
              </a:ext>
            </a:extLst>
          </a:blip>
          <a:srcRect l="28218" r="11464" b="8707"/>
          <a:stretch>
            <a:fillRect/>
          </a:stretch>
        </p:blipFill>
        <p:spPr bwMode="auto">
          <a:xfrm>
            <a:off x="9342117" y="2880360"/>
            <a:ext cx="2427923" cy="2238374"/>
          </a:xfrm>
          <a:prstGeom prst="rect">
            <a:avLst/>
          </a:prstGeom>
          <a:noFill/>
          <a:ln>
            <a:noFill/>
          </a:ln>
        </p:spPr>
      </p:pic>
    </p:spTree>
    <p:extLst>
      <p:ext uri="{BB962C8B-B14F-4D97-AF65-F5344CB8AC3E}">
        <p14:creationId xmlns:p14="http://schemas.microsoft.com/office/powerpoint/2010/main" val="11346243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50000"/>
                  </a:schemeClr>
                </a:solidFill>
              </a:rPr>
              <a:t>Dermatophytosis</a:t>
            </a:r>
            <a:endParaRPr lang="en-US" b="1" dirty="0">
              <a:solidFill>
                <a:schemeClr val="accent1">
                  <a:lumMod val="50000"/>
                </a:schemeClr>
              </a:solidFill>
            </a:endParaRPr>
          </a:p>
        </p:txBody>
      </p:sp>
      <p:sp>
        <p:nvSpPr>
          <p:cNvPr id="3" name="Content Placeholder 2"/>
          <p:cNvSpPr>
            <a:spLocks noGrp="1"/>
          </p:cNvSpPr>
          <p:nvPr>
            <p:ph idx="1"/>
          </p:nvPr>
        </p:nvSpPr>
        <p:spPr/>
        <p:txBody>
          <a:bodyPr/>
          <a:lstStyle/>
          <a:p>
            <a:pPr>
              <a:buFont typeface="Wingdings" pitchFamily="2" charset="2"/>
              <a:buChar char="§"/>
            </a:pPr>
            <a:r>
              <a:rPr lang="en-US" dirty="0" smtClean="0">
                <a:solidFill>
                  <a:schemeClr val="accent1">
                    <a:lumMod val="50000"/>
                  </a:schemeClr>
                </a:solidFill>
              </a:rPr>
              <a:t>Very common infection in community</a:t>
            </a:r>
          </a:p>
          <a:p>
            <a:pPr marL="0" indent="0">
              <a:buNone/>
            </a:pPr>
            <a:endParaRPr lang="en-US" dirty="0" smtClean="0">
              <a:solidFill>
                <a:schemeClr val="accent1">
                  <a:lumMod val="50000"/>
                </a:schemeClr>
              </a:solidFill>
            </a:endParaRPr>
          </a:p>
          <a:p>
            <a:pPr>
              <a:buFont typeface="Wingdings" pitchFamily="2" charset="2"/>
              <a:buChar char="§"/>
            </a:pPr>
            <a:r>
              <a:rPr lang="en-US" dirty="0" smtClean="0">
                <a:solidFill>
                  <a:schemeClr val="accent1">
                    <a:lumMod val="50000"/>
                  </a:schemeClr>
                </a:solidFill>
              </a:rPr>
              <a:t> Currently, treatment failure is an issue, Drug resistance?</a:t>
            </a:r>
          </a:p>
          <a:p>
            <a:pPr>
              <a:buFont typeface="Wingdings" pitchFamily="2" charset="2"/>
              <a:buChar char="§"/>
            </a:pPr>
            <a:endParaRPr lang="en-US" baseline="30000" dirty="0" smtClean="0">
              <a:solidFill>
                <a:schemeClr val="accent1">
                  <a:lumMod val="50000"/>
                </a:schemeClr>
              </a:solidFill>
            </a:endParaRPr>
          </a:p>
          <a:p>
            <a:pPr>
              <a:buFont typeface="Wingdings" pitchFamily="2" charset="2"/>
              <a:buChar char="§"/>
            </a:pPr>
            <a:r>
              <a:rPr lang="en-US" dirty="0" smtClean="0">
                <a:solidFill>
                  <a:schemeClr val="accent1">
                    <a:lumMod val="50000"/>
                  </a:schemeClr>
                </a:solidFill>
              </a:rPr>
              <a:t>Performance of antifungal susceptibility testing is challenging and is not established locally</a:t>
            </a:r>
            <a:endParaRPr lang="en-US" dirty="0">
              <a:solidFill>
                <a:schemeClr val="accent1">
                  <a:lumMod val="50000"/>
                </a:schemeClr>
              </a:solidFill>
            </a:endParaRPr>
          </a:p>
        </p:txBody>
      </p:sp>
      <p:pic>
        <p:nvPicPr>
          <p:cNvPr id="4" name="Picture 3" descr="20130827_10232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3932" y="387033"/>
            <a:ext cx="2817495" cy="1816735"/>
          </a:xfrm>
          <a:prstGeom prst="rect">
            <a:avLst/>
          </a:prstGeom>
          <a:noFill/>
        </p:spPr>
      </p:pic>
      <p:pic>
        <p:nvPicPr>
          <p:cNvPr id="5" name="Picture 4" descr="20140811_15430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89720" y="4629150"/>
            <a:ext cx="2397125" cy="1958340"/>
          </a:xfrm>
          <a:prstGeom prst="rect">
            <a:avLst/>
          </a:prstGeom>
          <a:noFill/>
        </p:spPr>
      </p:pic>
      <p:pic>
        <p:nvPicPr>
          <p:cNvPr id="6" name="Picture 5" descr="DSC0057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3620" y="4629151"/>
            <a:ext cx="3075940" cy="1958340"/>
          </a:xfrm>
          <a:prstGeom prst="rect">
            <a:avLst/>
          </a:prstGeom>
          <a:noFill/>
        </p:spPr>
      </p:pic>
    </p:spTree>
    <p:extLst>
      <p:ext uri="{BB962C8B-B14F-4D97-AF65-F5344CB8AC3E}">
        <p14:creationId xmlns:p14="http://schemas.microsoft.com/office/powerpoint/2010/main" val="34813175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b="1" dirty="0">
                <a:solidFill>
                  <a:schemeClr val="accent1">
                    <a:lumMod val="50000"/>
                  </a:schemeClr>
                </a:solidFill>
              </a:rPr>
              <a:t>Challenges in the Management of Fungal  Infections</a:t>
            </a:r>
            <a:endParaRPr lang="en-US" dirty="0" smtClean="0"/>
          </a:p>
        </p:txBody>
      </p:sp>
      <p:pic>
        <p:nvPicPr>
          <p:cNvPr id="57347" name="Picture 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85285" y="1615440"/>
            <a:ext cx="9882715" cy="5232400"/>
          </a:xfrm>
          <a:noFill/>
        </p:spPr>
      </p:pic>
      <p:sp>
        <p:nvSpPr>
          <p:cNvPr id="57348" name="Rectangle 4"/>
          <p:cNvSpPr>
            <a:spLocks noChangeArrowheads="1"/>
          </p:cNvSpPr>
          <p:nvPr/>
        </p:nvSpPr>
        <p:spPr bwMode="auto">
          <a:xfrm rot="20161133">
            <a:off x="964291" y="3835197"/>
            <a:ext cx="90366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400" b="1" dirty="0">
                <a:solidFill>
                  <a:srgbClr val="FF0000"/>
                </a:solidFill>
              </a:rPr>
              <a:t>Conventional modalities are slow</a:t>
            </a:r>
          </a:p>
        </p:txBody>
      </p:sp>
    </p:spTree>
    <p:extLst>
      <p:ext uri="{BB962C8B-B14F-4D97-AF65-F5344CB8AC3E}">
        <p14:creationId xmlns:p14="http://schemas.microsoft.com/office/powerpoint/2010/main" val="26396176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365125"/>
            <a:ext cx="11033760" cy="1325563"/>
          </a:xfrm>
        </p:spPr>
        <p:txBody>
          <a:bodyPr>
            <a:normAutofit/>
          </a:bodyPr>
          <a:lstStyle/>
          <a:p>
            <a:r>
              <a:rPr lang="en-US" sz="4000" b="1" dirty="0" smtClean="0">
                <a:solidFill>
                  <a:schemeClr val="accent1">
                    <a:lumMod val="50000"/>
                  </a:schemeClr>
                </a:solidFill>
              </a:rPr>
              <a:t>Challenges in the Management </a:t>
            </a:r>
            <a:r>
              <a:rPr lang="en-US" sz="4000" b="1" dirty="0">
                <a:solidFill>
                  <a:schemeClr val="accent1">
                    <a:lumMod val="50000"/>
                  </a:schemeClr>
                </a:solidFill>
              </a:rPr>
              <a:t>of </a:t>
            </a:r>
            <a:r>
              <a:rPr lang="en-US" sz="4000" b="1" dirty="0" smtClean="0">
                <a:solidFill>
                  <a:schemeClr val="accent1">
                    <a:lumMod val="50000"/>
                  </a:schemeClr>
                </a:solidFill>
              </a:rPr>
              <a:t>Fungal  Infections</a:t>
            </a:r>
            <a:endParaRPr lang="en-US" sz="4000" b="1" dirty="0">
              <a:solidFill>
                <a:schemeClr val="accent1">
                  <a:lumMod val="50000"/>
                </a:schemeClr>
              </a:solidFill>
            </a:endParaRPr>
          </a:p>
        </p:txBody>
      </p:sp>
      <p:sp>
        <p:nvSpPr>
          <p:cNvPr id="3" name="Content Placeholder 2"/>
          <p:cNvSpPr>
            <a:spLocks noGrp="1"/>
          </p:cNvSpPr>
          <p:nvPr>
            <p:ph idx="1"/>
          </p:nvPr>
        </p:nvSpPr>
        <p:spPr>
          <a:xfrm>
            <a:off x="838200" y="1737360"/>
            <a:ext cx="10001250" cy="4576763"/>
          </a:xfrm>
        </p:spPr>
        <p:txBody>
          <a:bodyPr>
            <a:normAutofit lnSpcReduction="10000"/>
          </a:bodyPr>
          <a:lstStyle/>
          <a:p>
            <a:pPr>
              <a:buFont typeface="Wingdings" panose="05000000000000000000" pitchFamily="2" charset="2"/>
              <a:buChar char="§"/>
            </a:pPr>
            <a:r>
              <a:rPr lang="en-US" sz="3200" dirty="0">
                <a:solidFill>
                  <a:schemeClr val="accent1">
                    <a:lumMod val="50000"/>
                  </a:schemeClr>
                </a:solidFill>
              </a:rPr>
              <a:t>I</a:t>
            </a:r>
            <a:r>
              <a:rPr lang="en-US" sz="3200" dirty="0" smtClean="0">
                <a:solidFill>
                  <a:schemeClr val="accent1">
                    <a:lumMod val="50000"/>
                  </a:schemeClr>
                </a:solidFill>
              </a:rPr>
              <a:t>nadequate diagnostic </a:t>
            </a:r>
            <a:r>
              <a:rPr lang="en-US" sz="3200" dirty="0">
                <a:solidFill>
                  <a:schemeClr val="accent1">
                    <a:lumMod val="50000"/>
                  </a:schemeClr>
                </a:solidFill>
              </a:rPr>
              <a:t>capabilities </a:t>
            </a:r>
            <a:endParaRPr lang="en-US" sz="3200" dirty="0" smtClean="0">
              <a:solidFill>
                <a:schemeClr val="accent1">
                  <a:lumMod val="50000"/>
                </a:schemeClr>
              </a:solidFill>
            </a:endParaRPr>
          </a:p>
          <a:p>
            <a:pPr>
              <a:buFont typeface="Wingdings" panose="05000000000000000000" pitchFamily="2" charset="2"/>
              <a:buChar char="§"/>
            </a:pPr>
            <a:endParaRPr lang="en-US" sz="3200" baseline="30000" dirty="0">
              <a:solidFill>
                <a:schemeClr val="accent1">
                  <a:lumMod val="50000"/>
                </a:schemeClr>
              </a:solidFill>
            </a:endParaRPr>
          </a:p>
          <a:p>
            <a:pPr>
              <a:buFont typeface="Wingdings" panose="05000000000000000000" pitchFamily="2" charset="2"/>
              <a:buChar char="§"/>
            </a:pPr>
            <a:r>
              <a:rPr lang="en-US" sz="3200" dirty="0" smtClean="0">
                <a:solidFill>
                  <a:schemeClr val="accent1">
                    <a:lumMod val="50000"/>
                  </a:schemeClr>
                </a:solidFill>
              </a:rPr>
              <a:t>Lack </a:t>
            </a:r>
            <a:r>
              <a:rPr lang="en-US" sz="3200" dirty="0">
                <a:solidFill>
                  <a:schemeClr val="accent1">
                    <a:lumMod val="50000"/>
                  </a:schemeClr>
                </a:solidFill>
              </a:rPr>
              <a:t>of antimicrobial </a:t>
            </a:r>
            <a:r>
              <a:rPr lang="en-US" sz="3200" dirty="0" smtClean="0">
                <a:solidFill>
                  <a:schemeClr val="accent1">
                    <a:lumMod val="50000"/>
                  </a:schemeClr>
                </a:solidFill>
              </a:rPr>
              <a:t>stewardship</a:t>
            </a:r>
          </a:p>
          <a:p>
            <a:pPr>
              <a:buFont typeface="Wingdings" panose="05000000000000000000" pitchFamily="2" charset="2"/>
              <a:buChar char="§"/>
            </a:pPr>
            <a:endParaRPr lang="en-US" sz="3200" baseline="30000" dirty="0">
              <a:solidFill>
                <a:schemeClr val="accent1">
                  <a:lumMod val="50000"/>
                </a:schemeClr>
              </a:solidFill>
            </a:endParaRPr>
          </a:p>
          <a:p>
            <a:pPr>
              <a:buFont typeface="Wingdings" panose="05000000000000000000" pitchFamily="2" charset="2"/>
              <a:buChar char="§"/>
            </a:pPr>
            <a:r>
              <a:rPr lang="en-US" sz="3200" dirty="0">
                <a:solidFill>
                  <a:schemeClr val="accent1">
                    <a:lumMod val="50000"/>
                  </a:schemeClr>
                </a:solidFill>
              </a:rPr>
              <a:t>P</a:t>
            </a:r>
            <a:r>
              <a:rPr lang="en-US" sz="3200" dirty="0" smtClean="0">
                <a:solidFill>
                  <a:schemeClr val="accent1">
                    <a:lumMod val="50000"/>
                  </a:schemeClr>
                </a:solidFill>
              </a:rPr>
              <a:t>oor </a:t>
            </a:r>
            <a:r>
              <a:rPr lang="en-US" sz="3200" dirty="0">
                <a:solidFill>
                  <a:schemeClr val="accent1">
                    <a:lumMod val="50000"/>
                  </a:schemeClr>
                </a:solidFill>
              </a:rPr>
              <a:t>infection control </a:t>
            </a:r>
            <a:r>
              <a:rPr lang="en-US" sz="3200" dirty="0" smtClean="0">
                <a:solidFill>
                  <a:schemeClr val="accent1">
                    <a:lumMod val="50000"/>
                  </a:schemeClr>
                </a:solidFill>
              </a:rPr>
              <a:t>practices</a:t>
            </a:r>
          </a:p>
          <a:p>
            <a:pPr>
              <a:buFont typeface="Wingdings" panose="05000000000000000000" pitchFamily="2" charset="2"/>
              <a:buChar char="§"/>
            </a:pPr>
            <a:endParaRPr lang="en-US" sz="3200" dirty="0">
              <a:solidFill>
                <a:schemeClr val="accent1">
                  <a:lumMod val="50000"/>
                </a:schemeClr>
              </a:solidFill>
            </a:endParaRPr>
          </a:p>
          <a:p>
            <a:pPr>
              <a:buFont typeface="Wingdings" panose="05000000000000000000" pitchFamily="2" charset="2"/>
              <a:buChar char="§"/>
            </a:pPr>
            <a:r>
              <a:rPr lang="en-US" sz="3200" dirty="0">
                <a:solidFill>
                  <a:schemeClr val="accent1">
                    <a:lumMod val="50000"/>
                  </a:schemeClr>
                </a:solidFill>
              </a:rPr>
              <a:t>Emergence of antifungal resistance</a:t>
            </a:r>
          </a:p>
          <a:p>
            <a:pPr marL="0" indent="0">
              <a:buNone/>
            </a:pPr>
            <a:endParaRPr lang="en-US" sz="3200" dirty="0">
              <a:solidFill>
                <a:schemeClr val="accent1">
                  <a:lumMod val="50000"/>
                </a:schemeClr>
              </a:solidFill>
            </a:endParaRPr>
          </a:p>
          <a:p>
            <a:pPr>
              <a:buFont typeface="Wingdings" panose="05000000000000000000" pitchFamily="2" charset="2"/>
              <a:buChar char="§"/>
            </a:pPr>
            <a:r>
              <a:rPr lang="en-US" sz="3200" dirty="0">
                <a:solidFill>
                  <a:schemeClr val="accent1">
                    <a:lumMod val="50000"/>
                  </a:schemeClr>
                </a:solidFill>
              </a:rPr>
              <a:t>N</a:t>
            </a:r>
            <a:r>
              <a:rPr lang="en-US" sz="3200" dirty="0" smtClean="0">
                <a:solidFill>
                  <a:schemeClr val="accent1">
                    <a:lumMod val="50000"/>
                  </a:schemeClr>
                </a:solidFill>
              </a:rPr>
              <a:t>on-availability </a:t>
            </a:r>
            <a:r>
              <a:rPr lang="en-US" sz="3200" dirty="0">
                <a:solidFill>
                  <a:schemeClr val="accent1">
                    <a:lumMod val="50000"/>
                  </a:schemeClr>
                </a:solidFill>
              </a:rPr>
              <a:t>of essential antifungal </a:t>
            </a:r>
            <a:r>
              <a:rPr lang="en-US" sz="3200" dirty="0" smtClean="0">
                <a:solidFill>
                  <a:schemeClr val="accent1">
                    <a:lumMod val="50000"/>
                  </a:schemeClr>
                </a:solidFill>
              </a:rPr>
              <a:t>agents</a:t>
            </a:r>
          </a:p>
          <a:p>
            <a:pPr marL="457200" lvl="1" indent="0">
              <a:buNone/>
            </a:pPr>
            <a:endParaRPr lang="en-US" dirty="0" smtClean="0">
              <a:solidFill>
                <a:schemeClr val="accent1">
                  <a:lumMod val="50000"/>
                </a:schemeClr>
              </a:solidFill>
            </a:endParaRPr>
          </a:p>
        </p:txBody>
      </p:sp>
    </p:spTree>
    <p:extLst>
      <p:ext uri="{BB962C8B-B14F-4D97-AF65-F5344CB8AC3E}">
        <p14:creationId xmlns:p14="http://schemas.microsoft.com/office/powerpoint/2010/main" val="5889806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Challenges in the Management of Fungal  Infections</a:t>
            </a:r>
            <a:endParaRPr lang="en-US" dirty="0"/>
          </a:p>
        </p:txBody>
      </p:sp>
      <p:sp>
        <p:nvSpPr>
          <p:cNvPr id="3" name="Content Placeholder 2"/>
          <p:cNvSpPr>
            <a:spLocks noGrp="1"/>
          </p:cNvSpPr>
          <p:nvPr>
            <p:ph idx="1"/>
          </p:nvPr>
        </p:nvSpPr>
        <p:spPr>
          <a:xfrm>
            <a:off x="838200" y="1825625"/>
            <a:ext cx="10668000" cy="4351338"/>
          </a:xfrm>
        </p:spPr>
        <p:txBody>
          <a:bodyPr>
            <a:normAutofit/>
          </a:bodyPr>
          <a:lstStyle/>
          <a:p>
            <a:pPr>
              <a:buFont typeface="Wingdings" pitchFamily="2" charset="2"/>
              <a:buChar char="§"/>
            </a:pPr>
            <a:r>
              <a:rPr lang="en-US" sz="3200" dirty="0" smtClean="0">
                <a:solidFill>
                  <a:schemeClr val="accent1">
                    <a:lumMod val="50000"/>
                  </a:schemeClr>
                </a:solidFill>
              </a:rPr>
              <a:t>Non </a:t>
            </a:r>
            <a:r>
              <a:rPr lang="en-US" sz="3200" dirty="0">
                <a:solidFill>
                  <a:schemeClr val="accent1">
                    <a:lumMod val="50000"/>
                  </a:schemeClr>
                </a:solidFill>
              </a:rPr>
              <a:t>existing surveillance infrastructure at national </a:t>
            </a:r>
            <a:r>
              <a:rPr lang="en-US" sz="3200" dirty="0" smtClean="0">
                <a:solidFill>
                  <a:schemeClr val="accent1">
                    <a:lumMod val="50000"/>
                  </a:schemeClr>
                </a:solidFill>
              </a:rPr>
              <a:t>level</a:t>
            </a:r>
          </a:p>
          <a:p>
            <a:pPr marL="0" indent="0">
              <a:buNone/>
            </a:pPr>
            <a:endParaRPr lang="en-US" sz="3200" dirty="0" smtClean="0">
              <a:solidFill>
                <a:schemeClr val="accent1">
                  <a:lumMod val="50000"/>
                </a:schemeClr>
              </a:solidFill>
            </a:endParaRPr>
          </a:p>
          <a:p>
            <a:pPr>
              <a:buFont typeface="Wingdings" pitchFamily="2" charset="2"/>
              <a:buChar char="§"/>
            </a:pPr>
            <a:r>
              <a:rPr lang="en-US" sz="3200" dirty="0" smtClean="0">
                <a:solidFill>
                  <a:schemeClr val="tx2"/>
                </a:solidFill>
              </a:rPr>
              <a:t>Knowledge of prevalent </a:t>
            </a:r>
            <a:r>
              <a:rPr lang="en-US" sz="3200" dirty="0">
                <a:solidFill>
                  <a:schemeClr val="tx2"/>
                </a:solidFill>
              </a:rPr>
              <a:t>fungi is crucial to assess burden &amp;</a:t>
            </a:r>
            <a:r>
              <a:rPr lang="en-US" sz="3200" dirty="0" smtClean="0">
                <a:solidFill>
                  <a:schemeClr val="tx2"/>
                </a:solidFill>
              </a:rPr>
              <a:t> </a:t>
            </a:r>
            <a:r>
              <a:rPr lang="en-US" sz="3200" dirty="0">
                <a:solidFill>
                  <a:schemeClr val="tx2"/>
                </a:solidFill>
              </a:rPr>
              <a:t>patient </a:t>
            </a:r>
            <a:r>
              <a:rPr lang="en-US" sz="3200" dirty="0" smtClean="0">
                <a:solidFill>
                  <a:schemeClr val="tx2"/>
                </a:solidFill>
              </a:rPr>
              <a:t>management</a:t>
            </a:r>
          </a:p>
          <a:p>
            <a:pPr>
              <a:buFont typeface="Wingdings" pitchFamily="2" charset="2"/>
              <a:buChar char="§"/>
            </a:pPr>
            <a:endParaRPr lang="en-US" sz="3200" dirty="0">
              <a:solidFill>
                <a:schemeClr val="tx2"/>
              </a:solidFill>
            </a:endParaRPr>
          </a:p>
          <a:p>
            <a:pPr>
              <a:buFont typeface="Wingdings" pitchFamily="2" charset="2"/>
              <a:buChar char="§"/>
            </a:pPr>
            <a:r>
              <a:rPr lang="en-US" sz="3200" dirty="0">
                <a:solidFill>
                  <a:schemeClr val="accent1">
                    <a:lumMod val="50000"/>
                  </a:schemeClr>
                </a:solidFill>
              </a:rPr>
              <a:t>Limited local epidemiological data </a:t>
            </a:r>
          </a:p>
          <a:p>
            <a:pPr>
              <a:buFont typeface="Wingdings" pitchFamily="2" charset="2"/>
              <a:buChar char="§"/>
            </a:pPr>
            <a:endParaRPr lang="en-US" sz="3200" dirty="0">
              <a:solidFill>
                <a:schemeClr val="tx2"/>
              </a:solidFill>
            </a:endParaRPr>
          </a:p>
        </p:txBody>
      </p:sp>
    </p:spTree>
    <p:extLst>
      <p:ext uri="{BB962C8B-B14F-4D97-AF65-F5344CB8AC3E}">
        <p14:creationId xmlns:p14="http://schemas.microsoft.com/office/powerpoint/2010/main" val="18249476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72440" y="274638"/>
            <a:ext cx="11617960" cy="1020762"/>
          </a:xfrm>
        </p:spPr>
        <p:txBody>
          <a:bodyPr>
            <a:normAutofit/>
          </a:bodyPr>
          <a:lstStyle/>
          <a:p>
            <a:pPr>
              <a:defRPr/>
            </a:pPr>
            <a:r>
              <a:rPr lang="en-US" sz="3600" b="1" dirty="0" smtClean="0">
                <a:solidFill>
                  <a:schemeClr val="tx2">
                    <a:lumMod val="75000"/>
                  </a:schemeClr>
                </a:solidFill>
              </a:rPr>
              <a:t>State of Clinical Microbiology/Mycology Laboratory </a:t>
            </a:r>
            <a:endParaRPr lang="en-US" sz="3600" b="1" dirty="0">
              <a:solidFill>
                <a:schemeClr val="tx2">
                  <a:lumMod val="75000"/>
                </a:schemeClr>
              </a:solidFill>
            </a:endParaRPr>
          </a:p>
        </p:txBody>
      </p:sp>
      <p:sp>
        <p:nvSpPr>
          <p:cNvPr id="14" name="Content Placeholder 13"/>
          <p:cNvSpPr>
            <a:spLocks noGrp="1"/>
          </p:cNvSpPr>
          <p:nvPr>
            <p:ph sz="half" idx="2"/>
          </p:nvPr>
        </p:nvSpPr>
        <p:spPr>
          <a:xfrm>
            <a:off x="304800" y="1676400"/>
            <a:ext cx="11887200" cy="5105400"/>
          </a:xfrm>
        </p:spPr>
        <p:txBody>
          <a:bodyPr>
            <a:normAutofit/>
          </a:bodyPr>
          <a:lstStyle/>
          <a:p>
            <a:pPr>
              <a:buFont typeface="Wingdings" panose="05000000000000000000" pitchFamily="2" charset="2"/>
              <a:buChar char="§"/>
              <a:defRPr/>
            </a:pPr>
            <a:r>
              <a:rPr lang="en-US" sz="3200" dirty="0">
                <a:solidFill>
                  <a:schemeClr val="tx2">
                    <a:lumMod val="75000"/>
                  </a:schemeClr>
                </a:solidFill>
              </a:rPr>
              <a:t>M</a:t>
            </a:r>
            <a:r>
              <a:rPr lang="en-US" sz="3200" dirty="0" smtClean="0">
                <a:solidFill>
                  <a:schemeClr val="tx2">
                    <a:lumMod val="75000"/>
                  </a:schemeClr>
                </a:solidFill>
              </a:rPr>
              <a:t>any </a:t>
            </a:r>
            <a:r>
              <a:rPr lang="en-US" sz="3200" dirty="0">
                <a:solidFill>
                  <a:schemeClr val="tx2">
                    <a:lumMod val="75000"/>
                  </a:schemeClr>
                </a:solidFill>
              </a:rPr>
              <a:t>tertiary care hospitals have </a:t>
            </a:r>
            <a:r>
              <a:rPr lang="en-US" sz="3200" dirty="0" smtClean="0">
                <a:solidFill>
                  <a:schemeClr val="tx2">
                    <a:lumMod val="75000"/>
                  </a:schemeClr>
                </a:solidFill>
              </a:rPr>
              <a:t>no lab facility</a:t>
            </a:r>
          </a:p>
          <a:p>
            <a:pPr>
              <a:buFont typeface="Wingdings" panose="05000000000000000000" pitchFamily="2" charset="2"/>
              <a:buChar char="§"/>
              <a:defRPr/>
            </a:pPr>
            <a:endParaRPr lang="en-US" sz="3200" baseline="30000" dirty="0" smtClean="0">
              <a:solidFill>
                <a:schemeClr val="tx2">
                  <a:lumMod val="75000"/>
                </a:schemeClr>
              </a:solidFill>
            </a:endParaRPr>
          </a:p>
          <a:p>
            <a:pPr>
              <a:buFont typeface="Wingdings" panose="05000000000000000000" pitchFamily="2" charset="2"/>
              <a:buChar char="§"/>
              <a:defRPr/>
            </a:pPr>
            <a:r>
              <a:rPr lang="en-US" sz="3200" dirty="0" smtClean="0">
                <a:solidFill>
                  <a:schemeClr val="tx2">
                    <a:lumMod val="75000"/>
                  </a:schemeClr>
                </a:solidFill>
              </a:rPr>
              <a:t> </a:t>
            </a:r>
            <a:r>
              <a:rPr lang="en-US" sz="3200" dirty="0">
                <a:solidFill>
                  <a:schemeClr val="tx2">
                    <a:lumMod val="75000"/>
                  </a:schemeClr>
                </a:solidFill>
              </a:rPr>
              <a:t>Some have </a:t>
            </a:r>
            <a:r>
              <a:rPr lang="en-US" sz="3200" dirty="0" smtClean="0">
                <a:solidFill>
                  <a:schemeClr val="tx2">
                    <a:lumMod val="75000"/>
                  </a:schemeClr>
                </a:solidFill>
              </a:rPr>
              <a:t>very basic facilities</a:t>
            </a:r>
          </a:p>
          <a:p>
            <a:pPr>
              <a:buFont typeface="Wingdings" panose="05000000000000000000" pitchFamily="2" charset="2"/>
              <a:buChar char="§"/>
              <a:defRPr/>
            </a:pPr>
            <a:endParaRPr lang="en-US" sz="3200" baseline="30000" dirty="0" smtClean="0">
              <a:solidFill>
                <a:schemeClr val="tx2">
                  <a:lumMod val="75000"/>
                </a:schemeClr>
              </a:solidFill>
            </a:endParaRPr>
          </a:p>
          <a:p>
            <a:pPr>
              <a:buFont typeface="Wingdings" panose="05000000000000000000" pitchFamily="2" charset="2"/>
              <a:buChar char="§"/>
              <a:defRPr/>
            </a:pPr>
            <a:r>
              <a:rPr lang="en-US" sz="3200" dirty="0">
                <a:solidFill>
                  <a:schemeClr val="tx2">
                    <a:lumMod val="75000"/>
                  </a:schemeClr>
                </a:solidFill>
              </a:rPr>
              <a:t>H</a:t>
            </a:r>
            <a:r>
              <a:rPr lang="en-US" sz="3200" dirty="0" smtClean="0">
                <a:solidFill>
                  <a:schemeClr val="tx2">
                    <a:lumMod val="75000"/>
                  </a:schemeClr>
                </a:solidFill>
              </a:rPr>
              <a:t>ospital labs don’t have trained staff </a:t>
            </a:r>
          </a:p>
          <a:p>
            <a:pPr marL="0" indent="0">
              <a:buFont typeface="Arial" pitchFamily="34" charset="0"/>
              <a:buNone/>
              <a:defRPr/>
            </a:pPr>
            <a:endParaRPr lang="en-US" sz="3200" dirty="0" smtClean="0">
              <a:solidFill>
                <a:schemeClr val="tx2">
                  <a:lumMod val="75000"/>
                </a:schemeClr>
              </a:solidFill>
            </a:endParaRPr>
          </a:p>
          <a:p>
            <a:pPr>
              <a:buFont typeface="Wingdings" panose="05000000000000000000" pitchFamily="2" charset="2"/>
              <a:buChar char="§"/>
              <a:defRPr/>
            </a:pPr>
            <a:r>
              <a:rPr lang="en-US" sz="3200" dirty="0" smtClean="0">
                <a:solidFill>
                  <a:schemeClr val="tx2">
                    <a:lumMod val="75000"/>
                  </a:schemeClr>
                </a:solidFill>
              </a:rPr>
              <a:t>Some have state of the art micro lab</a:t>
            </a:r>
          </a:p>
          <a:p>
            <a:pPr>
              <a:buFont typeface="Wingdings" panose="05000000000000000000" pitchFamily="2" charset="2"/>
              <a:buChar char="§"/>
              <a:defRPr/>
            </a:pPr>
            <a:endParaRPr lang="en-US" sz="3200" dirty="0">
              <a:solidFill>
                <a:schemeClr val="tx2">
                  <a:lumMod val="75000"/>
                </a:schemeClr>
              </a:solidFill>
            </a:endParaRPr>
          </a:p>
          <a:p>
            <a:pPr>
              <a:buFont typeface="Wingdings" panose="05000000000000000000" pitchFamily="2" charset="2"/>
              <a:buChar char="§"/>
              <a:defRPr/>
            </a:pPr>
            <a:r>
              <a:rPr lang="en-US" sz="3200" dirty="0" smtClean="0">
                <a:solidFill>
                  <a:schemeClr val="tx2">
                    <a:lumMod val="75000"/>
                  </a:schemeClr>
                </a:solidFill>
              </a:rPr>
              <a:t>Very few have decent diagnostic facility but no susceptibility testing</a:t>
            </a:r>
            <a:endParaRPr lang="en-US" sz="3200" baseline="30000" dirty="0" smtClean="0">
              <a:solidFill>
                <a:schemeClr val="tx2">
                  <a:lumMod val="75000"/>
                </a:schemeClr>
              </a:solidFill>
            </a:endParaRPr>
          </a:p>
          <a:p>
            <a:pPr>
              <a:buFont typeface="Arial" charset="0"/>
              <a:buChar char="•"/>
              <a:defRPr/>
            </a:pPr>
            <a:endParaRPr lang="en-US" sz="3200" dirty="0">
              <a:solidFill>
                <a:schemeClr val="tx2">
                  <a:lumMod val="75000"/>
                </a:schemeClr>
              </a:solidFill>
            </a:endParaRPr>
          </a:p>
        </p:txBody>
      </p:sp>
    </p:spTree>
    <p:extLst>
      <p:ext uri="{BB962C8B-B14F-4D97-AF65-F5344CB8AC3E}">
        <p14:creationId xmlns:p14="http://schemas.microsoft.com/office/powerpoint/2010/main" val="14768907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609600" y="762000"/>
            <a:ext cx="10972800" cy="1143000"/>
          </a:xfrm>
        </p:spPr>
        <p:txBody>
          <a:bodyPr/>
          <a:lstStyle/>
          <a:p>
            <a:r>
              <a:rPr lang="en-US" b="1" smtClean="0">
                <a:solidFill>
                  <a:schemeClr val="tx2"/>
                </a:solidFill>
              </a:rPr>
              <a:t>Why Primitive Laboratory?</a:t>
            </a:r>
          </a:p>
        </p:txBody>
      </p:sp>
      <p:sp>
        <p:nvSpPr>
          <p:cNvPr id="97283" name="Content Placeholder 2"/>
          <p:cNvSpPr>
            <a:spLocks noGrp="1"/>
          </p:cNvSpPr>
          <p:nvPr>
            <p:ph idx="1"/>
          </p:nvPr>
        </p:nvSpPr>
        <p:spPr>
          <a:xfrm>
            <a:off x="203200" y="2255838"/>
            <a:ext cx="11887200" cy="4525962"/>
          </a:xfrm>
        </p:spPr>
        <p:txBody>
          <a:bodyPr/>
          <a:lstStyle/>
          <a:p>
            <a:pPr>
              <a:buFont typeface="Wingdings" panose="05000000000000000000" pitchFamily="2" charset="2"/>
              <a:buChar char="§"/>
              <a:defRPr/>
            </a:pPr>
            <a:r>
              <a:rPr lang="en-US" dirty="0" smtClean="0">
                <a:solidFill>
                  <a:schemeClr val="tx2"/>
                </a:solidFill>
              </a:rPr>
              <a:t>Microbiology service not recognized </a:t>
            </a:r>
            <a:r>
              <a:rPr lang="en-US" dirty="0">
                <a:solidFill>
                  <a:schemeClr val="tx2"/>
                </a:solidFill>
              </a:rPr>
              <a:t>as a priority by </a:t>
            </a:r>
            <a:r>
              <a:rPr lang="en-US" dirty="0" smtClean="0">
                <a:solidFill>
                  <a:schemeClr val="tx2"/>
                </a:solidFill>
              </a:rPr>
              <a:t>the government </a:t>
            </a:r>
            <a:r>
              <a:rPr lang="en-US" dirty="0">
                <a:solidFill>
                  <a:schemeClr val="tx2"/>
                </a:solidFill>
              </a:rPr>
              <a:t>and health </a:t>
            </a:r>
            <a:r>
              <a:rPr lang="en-US" dirty="0" smtClean="0">
                <a:solidFill>
                  <a:schemeClr val="tx2"/>
                </a:solidFill>
              </a:rPr>
              <a:t>departments</a:t>
            </a:r>
          </a:p>
          <a:p>
            <a:pPr>
              <a:buFont typeface="Wingdings" panose="05000000000000000000" pitchFamily="2" charset="2"/>
              <a:buChar char="§"/>
              <a:defRPr/>
            </a:pPr>
            <a:endParaRPr lang="en-US" baseline="30000" dirty="0" smtClean="0">
              <a:solidFill>
                <a:schemeClr val="tx2"/>
              </a:solidFill>
            </a:endParaRPr>
          </a:p>
          <a:p>
            <a:pPr>
              <a:buFont typeface="Wingdings" panose="05000000000000000000" pitchFamily="2" charset="2"/>
              <a:buChar char="§"/>
              <a:defRPr/>
            </a:pPr>
            <a:r>
              <a:rPr lang="en-US" dirty="0" smtClean="0">
                <a:solidFill>
                  <a:schemeClr val="tx2"/>
                </a:solidFill>
              </a:rPr>
              <a:t>Negligible investment</a:t>
            </a:r>
            <a:r>
              <a:rPr lang="en-US" dirty="0" smtClean="0">
                <a:solidFill>
                  <a:schemeClr val="tx2">
                    <a:lumMod val="75000"/>
                  </a:schemeClr>
                </a:solidFill>
              </a:rPr>
              <a:t> </a:t>
            </a:r>
            <a:endParaRPr lang="en-US" dirty="0">
              <a:solidFill>
                <a:schemeClr val="tx2">
                  <a:lumMod val="75000"/>
                </a:schemeClr>
              </a:solidFill>
            </a:endParaRPr>
          </a:p>
          <a:p>
            <a:pPr>
              <a:buFont typeface="Wingdings" panose="05000000000000000000" pitchFamily="2" charset="2"/>
              <a:buChar char="§"/>
              <a:defRPr/>
            </a:pPr>
            <a:endParaRPr lang="en-US" baseline="30000" dirty="0" smtClean="0">
              <a:solidFill>
                <a:schemeClr val="tx2"/>
              </a:solidFill>
            </a:endParaRPr>
          </a:p>
          <a:p>
            <a:pPr>
              <a:buFont typeface="Wingdings" panose="05000000000000000000" pitchFamily="2" charset="2"/>
              <a:buChar char="§"/>
              <a:defRPr/>
            </a:pPr>
            <a:r>
              <a:rPr lang="en-US" dirty="0" smtClean="0">
                <a:solidFill>
                  <a:schemeClr val="tx2"/>
                </a:solidFill>
              </a:rPr>
              <a:t>Apparent cost </a:t>
            </a:r>
            <a:r>
              <a:rPr lang="en-US" dirty="0">
                <a:solidFill>
                  <a:schemeClr val="tx2"/>
                </a:solidFill>
              </a:rPr>
              <a:t>associated with </a:t>
            </a:r>
            <a:r>
              <a:rPr lang="en-US" dirty="0" smtClean="0">
                <a:solidFill>
                  <a:schemeClr val="tx2"/>
                </a:solidFill>
              </a:rPr>
              <a:t>maintenance of a good quality lab</a:t>
            </a:r>
          </a:p>
          <a:p>
            <a:pPr>
              <a:buFont typeface="Wingdings" panose="05000000000000000000" pitchFamily="2" charset="2"/>
              <a:buChar char="§"/>
              <a:defRPr/>
            </a:pPr>
            <a:endParaRPr lang="en-US" dirty="0" smtClean="0">
              <a:solidFill>
                <a:schemeClr val="tx2"/>
              </a:solidFill>
            </a:endParaRPr>
          </a:p>
        </p:txBody>
      </p:sp>
    </p:spTree>
    <p:extLst>
      <p:ext uri="{BB962C8B-B14F-4D97-AF65-F5344CB8AC3E}">
        <p14:creationId xmlns:p14="http://schemas.microsoft.com/office/powerpoint/2010/main" val="7510579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9600" y="533400"/>
            <a:ext cx="10972800" cy="655638"/>
          </a:xfrm>
        </p:spPr>
        <p:txBody>
          <a:bodyPr/>
          <a:lstStyle/>
          <a:p>
            <a:r>
              <a:rPr lang="en-US" sz="4000" b="1" dirty="0" smtClean="0">
                <a:solidFill>
                  <a:schemeClr val="tx2"/>
                </a:solidFill>
                <a:latin typeface="+mn-lt"/>
              </a:rPr>
              <a:t>Top 10 Causes of Death</a:t>
            </a:r>
          </a:p>
        </p:txBody>
      </p:sp>
      <p:pic>
        <p:nvPicPr>
          <p:cNvPr id="14339"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l="30122" t="25725" r="36748" b="23701"/>
          <a:stretch>
            <a:fillRect/>
          </a:stretch>
        </p:blipFill>
        <p:spPr>
          <a:xfrm>
            <a:off x="6030384" y="1971021"/>
            <a:ext cx="5958416" cy="4353579"/>
          </a:xfrm>
          <a:ln>
            <a:solidFill>
              <a:srgbClr val="FAFAFA"/>
            </a:solidFill>
            <a:miter lim="800000"/>
            <a:headEnd/>
            <a:tailEnd/>
          </a:ln>
        </p:spPr>
      </p:pic>
      <p:sp>
        <p:nvSpPr>
          <p:cNvPr id="14340" name="Rectangle 7"/>
          <p:cNvSpPr>
            <a:spLocks noChangeArrowheads="1"/>
          </p:cNvSpPr>
          <p:nvPr/>
        </p:nvSpPr>
        <p:spPr bwMode="auto">
          <a:xfrm>
            <a:off x="508001" y="1447801"/>
            <a:ext cx="40861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a:solidFill>
                  <a:schemeClr val="tx2"/>
                </a:solidFill>
              </a:rPr>
              <a:t>High - income economies  </a:t>
            </a:r>
          </a:p>
        </p:txBody>
      </p:sp>
      <p:sp>
        <p:nvSpPr>
          <p:cNvPr id="14341" name="Rectangle 8"/>
          <p:cNvSpPr>
            <a:spLocks noChangeArrowheads="1"/>
          </p:cNvSpPr>
          <p:nvPr/>
        </p:nvSpPr>
        <p:spPr bwMode="auto">
          <a:xfrm>
            <a:off x="6807201" y="1447801"/>
            <a:ext cx="3939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a:solidFill>
                  <a:schemeClr val="tx2"/>
                </a:solidFill>
              </a:rPr>
              <a:t>Low - income economies </a:t>
            </a:r>
          </a:p>
        </p:txBody>
      </p:sp>
      <p:sp>
        <p:nvSpPr>
          <p:cNvPr id="14342" name="Rectangle 9"/>
          <p:cNvSpPr>
            <a:spLocks noChangeArrowheads="1"/>
          </p:cNvSpPr>
          <p:nvPr/>
        </p:nvSpPr>
        <p:spPr bwMode="auto">
          <a:xfrm>
            <a:off x="3520440" y="6335714"/>
            <a:ext cx="46728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dirty="0">
                <a:solidFill>
                  <a:schemeClr val="tx2"/>
                </a:solidFill>
              </a:rPr>
              <a:t>deaths per 100 000 population</a:t>
            </a:r>
          </a:p>
        </p:txBody>
      </p:sp>
      <p:pic>
        <p:nvPicPr>
          <p:cNvPr id="14343"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971021"/>
            <a:ext cx="6197600" cy="427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Rectangle 12"/>
          <p:cNvSpPr>
            <a:spLocks noChangeArrowheads="1"/>
          </p:cNvSpPr>
          <p:nvPr/>
        </p:nvSpPr>
        <p:spPr bwMode="auto">
          <a:xfrm>
            <a:off x="10652760" y="6324600"/>
            <a:ext cx="132588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000" dirty="0">
                <a:solidFill>
                  <a:schemeClr val="tx2"/>
                </a:solidFill>
              </a:rPr>
              <a:t>WHO 2015</a:t>
            </a:r>
            <a:endParaRPr lang="en-US" sz="2000" dirty="0"/>
          </a:p>
        </p:txBody>
      </p:sp>
      <p:sp>
        <p:nvSpPr>
          <p:cNvPr id="11" name="Oval 10"/>
          <p:cNvSpPr/>
          <p:nvPr/>
        </p:nvSpPr>
        <p:spPr>
          <a:xfrm>
            <a:off x="6345767" y="4069081"/>
            <a:ext cx="114511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a:off x="58845" y="4084321"/>
            <a:ext cx="1145116"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Oval 16"/>
          <p:cNvSpPr/>
          <p:nvPr/>
        </p:nvSpPr>
        <p:spPr>
          <a:xfrm>
            <a:off x="6344920" y="3657601"/>
            <a:ext cx="114511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6271685" y="2484121"/>
            <a:ext cx="1145116"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6271685" y="2057401"/>
            <a:ext cx="1145116"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19"/>
          <p:cNvSpPr/>
          <p:nvPr/>
        </p:nvSpPr>
        <p:spPr>
          <a:xfrm>
            <a:off x="6360160" y="4495801"/>
            <a:ext cx="1145117" cy="39846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3982474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1143000"/>
          </a:xfrm>
        </p:spPr>
        <p:txBody>
          <a:bodyPr>
            <a:normAutofit/>
          </a:bodyPr>
          <a:lstStyle/>
          <a:p>
            <a:pPr>
              <a:defRPr/>
            </a:pPr>
            <a:r>
              <a:rPr lang="en-US" b="1" dirty="0" smtClean="0">
                <a:solidFill>
                  <a:schemeClr val="tx2"/>
                </a:solidFill>
              </a:rPr>
              <a:t>Antifungal Susceptibility</a:t>
            </a:r>
            <a:endParaRPr lang="en-US" dirty="0">
              <a:solidFill>
                <a:schemeClr val="tx2"/>
              </a:solidFill>
            </a:endParaRPr>
          </a:p>
        </p:txBody>
      </p:sp>
      <p:sp>
        <p:nvSpPr>
          <p:cNvPr id="28675" name="Content Placeholder 2"/>
          <p:cNvSpPr>
            <a:spLocks noGrp="1"/>
          </p:cNvSpPr>
          <p:nvPr>
            <p:ph idx="1"/>
          </p:nvPr>
        </p:nvSpPr>
        <p:spPr>
          <a:xfrm>
            <a:off x="609600" y="2027238"/>
            <a:ext cx="10972800" cy="4525962"/>
          </a:xfrm>
        </p:spPr>
        <p:txBody>
          <a:bodyPr>
            <a:normAutofit/>
          </a:bodyPr>
          <a:lstStyle/>
          <a:p>
            <a:pPr>
              <a:buFont typeface="Wingdings" pitchFamily="2" charset="2"/>
              <a:buChar char="§"/>
            </a:pPr>
            <a:r>
              <a:rPr lang="en-US" sz="3200" dirty="0" smtClean="0">
                <a:solidFill>
                  <a:schemeClr val="tx2"/>
                </a:solidFill>
              </a:rPr>
              <a:t>Yeast susceptibility has been established</a:t>
            </a:r>
          </a:p>
          <a:p>
            <a:pPr>
              <a:buFont typeface="Wingdings" pitchFamily="2" charset="2"/>
              <a:buChar char="§"/>
            </a:pPr>
            <a:endParaRPr lang="en-US" sz="3200" dirty="0" smtClean="0">
              <a:solidFill>
                <a:schemeClr val="tx2"/>
              </a:solidFill>
            </a:endParaRPr>
          </a:p>
          <a:p>
            <a:pPr>
              <a:buFont typeface="Wingdings" pitchFamily="2" charset="2"/>
              <a:buChar char="§"/>
            </a:pPr>
            <a:r>
              <a:rPr lang="en-US" sz="3200" b="1" dirty="0">
                <a:solidFill>
                  <a:schemeClr val="tx2"/>
                </a:solidFill>
              </a:rPr>
              <a:t>Sensitivity of </a:t>
            </a:r>
            <a:r>
              <a:rPr lang="en-US" sz="3200" b="1" dirty="0" smtClean="0">
                <a:solidFill>
                  <a:schemeClr val="tx2"/>
                </a:solidFill>
              </a:rPr>
              <a:t>Molds</a:t>
            </a:r>
          </a:p>
          <a:p>
            <a:pPr lvl="1">
              <a:buFont typeface="Wingdings" pitchFamily="2" charset="2"/>
              <a:buChar char="§"/>
            </a:pPr>
            <a:r>
              <a:rPr lang="en-US" sz="3200" dirty="0" smtClean="0">
                <a:solidFill>
                  <a:schemeClr val="tx2"/>
                </a:solidFill>
              </a:rPr>
              <a:t>Standardization is an issue</a:t>
            </a:r>
          </a:p>
          <a:p>
            <a:pPr lvl="1">
              <a:buFont typeface="Wingdings" pitchFamily="2" charset="2"/>
              <a:buChar char="§"/>
            </a:pPr>
            <a:r>
              <a:rPr lang="en-US" sz="3200" dirty="0" smtClean="0">
                <a:solidFill>
                  <a:schemeClr val="tx2"/>
                </a:solidFill>
              </a:rPr>
              <a:t>Only highly experienced labs</a:t>
            </a:r>
          </a:p>
          <a:p>
            <a:pPr marL="457200" lvl="1" indent="0">
              <a:buNone/>
            </a:pPr>
            <a:endParaRPr lang="en-US" sz="3200" dirty="0" smtClean="0">
              <a:solidFill>
                <a:schemeClr val="tx2"/>
              </a:solidFill>
            </a:endParaRPr>
          </a:p>
        </p:txBody>
      </p:sp>
    </p:spTree>
    <p:extLst>
      <p:ext uri="{BB962C8B-B14F-4D97-AF65-F5344CB8AC3E}">
        <p14:creationId xmlns:p14="http://schemas.microsoft.com/office/powerpoint/2010/main" val="23411240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solidFill>
                  <a:schemeClr val="tx2">
                    <a:lumMod val="75000"/>
                  </a:schemeClr>
                </a:solidFill>
              </a:rPr>
              <a:t>Human Resource!! </a:t>
            </a:r>
            <a:endParaRPr lang="en-US" b="1" dirty="0">
              <a:solidFill>
                <a:schemeClr val="tx2">
                  <a:lumMod val="75000"/>
                </a:schemeClr>
              </a:solidFill>
            </a:endParaRPr>
          </a:p>
        </p:txBody>
      </p:sp>
      <p:sp>
        <p:nvSpPr>
          <p:cNvPr id="3" name="Content Placeholder 2"/>
          <p:cNvSpPr>
            <a:spLocks noGrp="1"/>
          </p:cNvSpPr>
          <p:nvPr>
            <p:ph idx="1"/>
          </p:nvPr>
        </p:nvSpPr>
        <p:spPr>
          <a:xfrm>
            <a:off x="260352" y="1819592"/>
            <a:ext cx="11423649" cy="4444047"/>
          </a:xfrm>
        </p:spPr>
        <p:txBody>
          <a:bodyPr>
            <a:normAutofit lnSpcReduction="10000"/>
          </a:bodyPr>
          <a:lstStyle/>
          <a:p>
            <a:pPr>
              <a:buFont typeface="Wingdings" panose="05000000000000000000" pitchFamily="2" charset="2"/>
              <a:buChar char="§"/>
              <a:defRPr/>
            </a:pPr>
            <a:r>
              <a:rPr lang="en-US" dirty="0">
                <a:solidFill>
                  <a:schemeClr val="tx2">
                    <a:lumMod val="75000"/>
                  </a:schemeClr>
                </a:solidFill>
              </a:rPr>
              <a:t>T</a:t>
            </a:r>
            <a:r>
              <a:rPr lang="en-US" dirty="0" smtClean="0">
                <a:solidFill>
                  <a:schemeClr val="tx2">
                    <a:lumMod val="75000"/>
                  </a:schemeClr>
                </a:solidFill>
              </a:rPr>
              <a:t>echnical staff  (1-2 year training program)</a:t>
            </a:r>
            <a:endParaRPr lang="en-US" dirty="0">
              <a:solidFill>
                <a:schemeClr val="tx2">
                  <a:lumMod val="75000"/>
                </a:schemeClr>
              </a:solidFill>
            </a:endParaRPr>
          </a:p>
          <a:p>
            <a:pPr lvl="1">
              <a:buFont typeface="Wingdings" panose="05000000000000000000" pitchFamily="2" charset="2"/>
              <a:buChar char="§"/>
              <a:defRPr/>
            </a:pPr>
            <a:r>
              <a:rPr lang="en-US" dirty="0">
                <a:solidFill>
                  <a:schemeClr val="tx2">
                    <a:lumMod val="75000"/>
                  </a:schemeClr>
                </a:solidFill>
              </a:rPr>
              <a:t>Not well paid</a:t>
            </a:r>
          </a:p>
          <a:p>
            <a:pPr lvl="1">
              <a:buFont typeface="Wingdings" panose="05000000000000000000" pitchFamily="2" charset="2"/>
              <a:buChar char="§"/>
              <a:defRPr/>
            </a:pPr>
            <a:r>
              <a:rPr lang="en-US" dirty="0">
                <a:solidFill>
                  <a:schemeClr val="tx2">
                    <a:lumMod val="75000"/>
                  </a:schemeClr>
                </a:solidFill>
              </a:rPr>
              <a:t>Change their profession</a:t>
            </a:r>
          </a:p>
          <a:p>
            <a:pPr lvl="1">
              <a:buFont typeface="Wingdings" panose="05000000000000000000" pitchFamily="2" charset="2"/>
              <a:buChar char="§"/>
              <a:defRPr/>
            </a:pPr>
            <a:r>
              <a:rPr lang="en-US" dirty="0">
                <a:solidFill>
                  <a:schemeClr val="tx2">
                    <a:lumMod val="75000"/>
                  </a:schemeClr>
                </a:solidFill>
              </a:rPr>
              <a:t>Migration/brain </a:t>
            </a:r>
            <a:r>
              <a:rPr lang="en-US" dirty="0" smtClean="0">
                <a:solidFill>
                  <a:schemeClr val="tx2">
                    <a:lumMod val="75000"/>
                  </a:schemeClr>
                </a:solidFill>
              </a:rPr>
              <a:t>drain</a:t>
            </a:r>
          </a:p>
          <a:p>
            <a:pPr marL="457200" lvl="1" indent="0">
              <a:buNone/>
              <a:defRPr/>
            </a:pPr>
            <a:endParaRPr lang="en-US" dirty="0" smtClean="0">
              <a:solidFill>
                <a:schemeClr val="tx2">
                  <a:lumMod val="75000"/>
                </a:schemeClr>
              </a:solidFill>
            </a:endParaRPr>
          </a:p>
          <a:p>
            <a:pPr>
              <a:buFont typeface="Wingdings" panose="05000000000000000000" pitchFamily="2" charset="2"/>
              <a:buChar char="§"/>
              <a:defRPr/>
            </a:pPr>
            <a:r>
              <a:rPr lang="en-US" dirty="0" smtClean="0">
                <a:solidFill>
                  <a:schemeClr val="tx2">
                    <a:lumMod val="75000"/>
                  </a:schemeClr>
                </a:solidFill>
              </a:rPr>
              <a:t>No career path</a:t>
            </a:r>
          </a:p>
          <a:p>
            <a:pPr lvl="1">
              <a:buFont typeface="Wingdings" panose="05000000000000000000" pitchFamily="2" charset="2"/>
              <a:buChar char="§"/>
              <a:defRPr/>
            </a:pPr>
            <a:endParaRPr lang="en-US" dirty="0">
              <a:solidFill>
                <a:schemeClr val="tx2">
                  <a:lumMod val="75000"/>
                </a:schemeClr>
              </a:solidFill>
            </a:endParaRPr>
          </a:p>
          <a:p>
            <a:pPr>
              <a:buFont typeface="Wingdings" panose="05000000000000000000" pitchFamily="2" charset="2"/>
              <a:buChar char="§"/>
              <a:defRPr/>
            </a:pPr>
            <a:endParaRPr lang="en-US" dirty="0" smtClean="0">
              <a:solidFill>
                <a:schemeClr val="tx2">
                  <a:lumMod val="75000"/>
                </a:schemeClr>
              </a:solidFill>
            </a:endParaRPr>
          </a:p>
          <a:p>
            <a:pPr>
              <a:buFont typeface="Wingdings" panose="05000000000000000000" pitchFamily="2" charset="2"/>
              <a:buChar char="§"/>
              <a:defRPr/>
            </a:pPr>
            <a:r>
              <a:rPr lang="en-US" dirty="0" smtClean="0">
                <a:solidFill>
                  <a:schemeClr val="tx2">
                    <a:lumMod val="75000"/>
                  </a:schemeClr>
                </a:solidFill>
              </a:rPr>
              <a:t>Consultants</a:t>
            </a:r>
          </a:p>
          <a:p>
            <a:pPr marL="0" indent="0">
              <a:buFont typeface="Arial" pitchFamily="34" charset="0"/>
              <a:buNone/>
              <a:defRPr/>
            </a:pPr>
            <a:r>
              <a:rPr lang="en-US" dirty="0">
                <a:solidFill>
                  <a:schemeClr val="tx2">
                    <a:lumMod val="75000"/>
                  </a:schemeClr>
                </a:solidFill>
              </a:rPr>
              <a:t> </a:t>
            </a:r>
            <a:r>
              <a:rPr lang="en-US" dirty="0" smtClean="0">
                <a:solidFill>
                  <a:schemeClr val="tx2">
                    <a:lumMod val="75000"/>
                  </a:schemeClr>
                </a:solidFill>
              </a:rPr>
              <a:t>  (4 years training after MD &amp; internship)</a:t>
            </a:r>
          </a:p>
          <a:p>
            <a:pPr lvl="1">
              <a:buFont typeface="Wingdings" pitchFamily="2" charset="2"/>
              <a:buChar char="§"/>
              <a:defRPr/>
            </a:pPr>
            <a:endParaRPr lang="en-US" dirty="0">
              <a:solidFill>
                <a:schemeClr val="tx2">
                  <a:lumMod val="75000"/>
                </a:schemeClr>
              </a:solidFill>
            </a:endParaRPr>
          </a:p>
          <a:p>
            <a:pPr>
              <a:defRPr/>
            </a:pPr>
            <a:endParaRPr lang="en-US" dirty="0"/>
          </a:p>
        </p:txBody>
      </p:sp>
      <p:pic>
        <p:nvPicPr>
          <p:cNvPr id="69636" name="Picture 5" descr="Image result for challenges"/>
          <p:cNvPicPr>
            <a:picLocks noChangeAspect="1" noChangeArrowheads="1"/>
          </p:cNvPicPr>
          <p:nvPr/>
        </p:nvPicPr>
        <p:blipFill>
          <a:blip r:embed="rId3">
            <a:extLst>
              <a:ext uri="{28A0092B-C50C-407E-A947-70E740481C1C}">
                <a14:useLocalDpi xmlns:a14="http://schemas.microsoft.com/office/drawing/2010/main" val="0"/>
              </a:ext>
            </a:extLst>
          </a:blip>
          <a:srcRect t="4124" r="30400" b="9897"/>
          <a:stretch>
            <a:fillRect/>
          </a:stretch>
        </p:blipFill>
        <p:spPr bwMode="auto">
          <a:xfrm>
            <a:off x="7269480" y="2133600"/>
            <a:ext cx="4820920"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19598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60396544"/>
              </p:ext>
            </p:extLst>
          </p:nvPr>
        </p:nvGraphicFramePr>
        <p:xfrm>
          <a:off x="0" y="304800"/>
          <a:ext cx="12192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39381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pPr>
              <a:defRPr/>
            </a:pPr>
            <a:r>
              <a:rPr lang="en-US" b="1" dirty="0">
                <a:solidFill>
                  <a:schemeClr val="tx2"/>
                </a:solidFill>
              </a:rPr>
              <a:t>How to Improve</a:t>
            </a:r>
            <a:r>
              <a:rPr lang="en-US" b="1" dirty="0" smtClean="0">
                <a:solidFill>
                  <a:schemeClr val="tx2"/>
                </a:solidFill>
              </a:rPr>
              <a:t>?</a:t>
            </a:r>
            <a:endParaRPr lang="en-US" b="1" dirty="0">
              <a:solidFill>
                <a:schemeClr val="tx2"/>
              </a:solidFill>
            </a:endParaRPr>
          </a:p>
        </p:txBody>
      </p:sp>
      <p:sp>
        <p:nvSpPr>
          <p:cNvPr id="3" name="Content Placeholder 2"/>
          <p:cNvSpPr>
            <a:spLocks noGrp="1"/>
          </p:cNvSpPr>
          <p:nvPr>
            <p:ph idx="1"/>
          </p:nvPr>
        </p:nvSpPr>
        <p:spPr>
          <a:xfrm>
            <a:off x="203200" y="1676401"/>
            <a:ext cx="11887200" cy="3916363"/>
          </a:xfrm>
        </p:spPr>
        <p:txBody>
          <a:bodyPr>
            <a:normAutofit fontScale="85000" lnSpcReduction="20000"/>
          </a:bodyPr>
          <a:lstStyle/>
          <a:p>
            <a:pPr>
              <a:buFont typeface="Wingdings" panose="05000000000000000000" pitchFamily="2" charset="2"/>
              <a:buChar char="§"/>
              <a:defRPr/>
            </a:pPr>
            <a:r>
              <a:rPr lang="en-US" sz="3600" dirty="0">
                <a:solidFill>
                  <a:schemeClr val="tx2"/>
                </a:solidFill>
              </a:rPr>
              <a:t>Education and Capacity Building </a:t>
            </a:r>
            <a:endParaRPr lang="en-US" sz="3600" dirty="0" smtClean="0">
              <a:solidFill>
                <a:schemeClr val="tx2"/>
              </a:solidFill>
            </a:endParaRPr>
          </a:p>
          <a:p>
            <a:pPr>
              <a:buFont typeface="Wingdings" panose="05000000000000000000" pitchFamily="2" charset="2"/>
              <a:buChar char="§"/>
              <a:defRPr/>
            </a:pPr>
            <a:endParaRPr lang="en-US" sz="3600" dirty="0" smtClean="0">
              <a:solidFill>
                <a:schemeClr val="tx2"/>
              </a:solidFill>
            </a:endParaRPr>
          </a:p>
          <a:p>
            <a:pPr marL="0" indent="0">
              <a:buNone/>
              <a:defRPr/>
            </a:pPr>
            <a:endParaRPr lang="en-US" sz="3600" dirty="0" smtClean="0">
              <a:solidFill>
                <a:schemeClr val="tx2"/>
              </a:solidFill>
            </a:endParaRPr>
          </a:p>
          <a:p>
            <a:pPr>
              <a:buFont typeface="Wingdings" panose="05000000000000000000" pitchFamily="2" charset="2"/>
              <a:buChar char="§"/>
              <a:defRPr/>
            </a:pPr>
            <a:r>
              <a:rPr lang="en-US" sz="3600" dirty="0" smtClean="0">
                <a:solidFill>
                  <a:schemeClr val="tx2">
                    <a:lumMod val="75000"/>
                  </a:schemeClr>
                </a:solidFill>
              </a:rPr>
              <a:t>Strengthening </a:t>
            </a:r>
            <a:r>
              <a:rPr lang="en-US" sz="3600" dirty="0">
                <a:solidFill>
                  <a:schemeClr val="tx2">
                    <a:lumMod val="75000"/>
                  </a:schemeClr>
                </a:solidFill>
              </a:rPr>
              <a:t>of laboratory services</a:t>
            </a:r>
          </a:p>
          <a:p>
            <a:pPr marL="457200" lvl="1" indent="0">
              <a:buNone/>
              <a:defRPr/>
            </a:pPr>
            <a:r>
              <a:rPr lang="en-US" sz="3200" dirty="0">
                <a:solidFill>
                  <a:schemeClr val="tx2">
                    <a:lumMod val="75000"/>
                  </a:schemeClr>
                </a:solidFill>
              </a:rPr>
              <a:t> </a:t>
            </a:r>
          </a:p>
          <a:p>
            <a:pPr lvl="1">
              <a:buFont typeface="Wingdings" panose="05000000000000000000" pitchFamily="2" charset="2"/>
              <a:buChar char="§"/>
              <a:defRPr/>
            </a:pPr>
            <a:r>
              <a:rPr lang="en-US" sz="3200" dirty="0" smtClean="0">
                <a:solidFill>
                  <a:schemeClr val="tx2">
                    <a:lumMod val="75000"/>
                  </a:schemeClr>
                </a:solidFill>
              </a:rPr>
              <a:t>Establish </a:t>
            </a:r>
            <a:r>
              <a:rPr lang="en-US" sz="3200" dirty="0">
                <a:solidFill>
                  <a:schemeClr val="tx2">
                    <a:lumMod val="75000"/>
                  </a:schemeClr>
                </a:solidFill>
              </a:rPr>
              <a:t>Public health (surveillance)</a:t>
            </a:r>
          </a:p>
          <a:p>
            <a:pPr lvl="1">
              <a:buFont typeface="Wingdings" panose="05000000000000000000" pitchFamily="2" charset="2"/>
              <a:buChar char="§"/>
              <a:defRPr/>
            </a:pPr>
            <a:endParaRPr lang="en-US" sz="3200" dirty="0">
              <a:solidFill>
                <a:schemeClr val="tx2">
                  <a:lumMod val="75000"/>
                </a:schemeClr>
              </a:solidFill>
            </a:endParaRPr>
          </a:p>
          <a:p>
            <a:pPr lvl="1">
              <a:buFont typeface="Wingdings" panose="05000000000000000000" pitchFamily="2" charset="2"/>
              <a:buChar char="§"/>
              <a:defRPr/>
            </a:pPr>
            <a:r>
              <a:rPr lang="en-US" sz="3200" dirty="0">
                <a:solidFill>
                  <a:schemeClr val="tx2">
                    <a:lumMod val="75000"/>
                  </a:schemeClr>
                </a:solidFill>
              </a:rPr>
              <a:t>Government &amp; Public Partnership</a:t>
            </a:r>
          </a:p>
          <a:p>
            <a:pPr lvl="1">
              <a:buFont typeface="Wingdings" panose="05000000000000000000" pitchFamily="2" charset="2"/>
              <a:buChar char="§"/>
              <a:defRPr/>
            </a:pPr>
            <a:endParaRPr lang="en-US" sz="3200" baseline="30000" dirty="0">
              <a:solidFill>
                <a:schemeClr val="tx2">
                  <a:lumMod val="75000"/>
                </a:schemeClr>
              </a:solidFill>
            </a:endParaRPr>
          </a:p>
          <a:p>
            <a:pPr lvl="1">
              <a:buFont typeface="Wingdings" panose="05000000000000000000" pitchFamily="2" charset="2"/>
              <a:buChar char="§"/>
              <a:defRPr/>
            </a:pPr>
            <a:r>
              <a:rPr lang="en-US" sz="3200" dirty="0">
                <a:solidFill>
                  <a:schemeClr val="tx2">
                    <a:lumMod val="75000"/>
                  </a:schemeClr>
                </a:solidFill>
              </a:rPr>
              <a:t>International support  &amp; collaboration </a:t>
            </a:r>
          </a:p>
          <a:p>
            <a:pPr>
              <a:buFont typeface="Wingdings" pitchFamily="2" charset="2"/>
              <a:buChar char="§"/>
              <a:defRPr/>
            </a:pPr>
            <a:endParaRPr lang="en-GB" dirty="0" smtClean="0">
              <a:solidFill>
                <a:schemeClr val="tx2">
                  <a:lumMod val="75000"/>
                </a:schemeClr>
              </a:solidFill>
            </a:endParaRPr>
          </a:p>
        </p:txBody>
      </p:sp>
      <p:pic>
        <p:nvPicPr>
          <p:cNvPr id="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93280" y="326112"/>
            <a:ext cx="1944794" cy="266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4" cstate="print">
            <a:extLst>
              <a:ext uri="{28A0092B-C50C-407E-A947-70E740481C1C}">
                <a14:useLocalDpi xmlns:a14="http://schemas.microsoft.com/office/drawing/2010/main" val="0"/>
              </a:ext>
            </a:extLst>
          </a:blip>
          <a:srcRect l="24950" t="11369" r="37576" b="3703"/>
          <a:stretch>
            <a:fillRect/>
          </a:stretch>
        </p:blipFill>
        <p:spPr bwMode="auto">
          <a:xfrm>
            <a:off x="9570720" y="1378089"/>
            <a:ext cx="2034116" cy="2580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840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701040" y="685800"/>
            <a:ext cx="9753600" cy="1066800"/>
          </a:xfrm>
        </p:spPr>
        <p:txBody>
          <a:bodyPr>
            <a:normAutofit/>
          </a:bodyPr>
          <a:lstStyle/>
          <a:p>
            <a:pPr>
              <a:defRPr/>
            </a:pPr>
            <a:r>
              <a:rPr lang="en-US" sz="3200" b="1" dirty="0" smtClean="0">
                <a:solidFill>
                  <a:schemeClr val="tx2"/>
                </a:solidFill>
              </a:rPr>
              <a:t/>
            </a:r>
            <a:br>
              <a:rPr lang="en-US" sz="3200" b="1" dirty="0" smtClean="0">
                <a:solidFill>
                  <a:schemeClr val="tx2"/>
                </a:solidFill>
              </a:rPr>
            </a:br>
            <a:r>
              <a:rPr lang="en-US" sz="3200" b="1" dirty="0" smtClean="0">
                <a:solidFill>
                  <a:schemeClr val="tx2"/>
                </a:solidFill>
              </a:rPr>
              <a:t>Possible </a:t>
            </a:r>
            <a:r>
              <a:rPr lang="en-US" sz="3200" b="1" dirty="0">
                <a:solidFill>
                  <a:schemeClr val="tx2"/>
                </a:solidFill>
              </a:rPr>
              <a:t>G</a:t>
            </a:r>
            <a:r>
              <a:rPr lang="en-US" sz="3200" b="1" dirty="0" smtClean="0">
                <a:solidFill>
                  <a:schemeClr val="tx2"/>
                </a:solidFill>
              </a:rPr>
              <a:t>rowth and Future Directions </a:t>
            </a:r>
          </a:p>
        </p:txBody>
      </p:sp>
      <p:sp>
        <p:nvSpPr>
          <p:cNvPr id="3" name="Content Placeholder 2"/>
          <p:cNvSpPr>
            <a:spLocks noGrp="1"/>
          </p:cNvSpPr>
          <p:nvPr>
            <p:ph idx="1"/>
          </p:nvPr>
        </p:nvSpPr>
        <p:spPr>
          <a:xfrm>
            <a:off x="609600" y="1828800"/>
            <a:ext cx="10972800" cy="4572000"/>
          </a:xfrm>
        </p:spPr>
        <p:txBody>
          <a:bodyPr/>
          <a:lstStyle/>
          <a:p>
            <a:pPr>
              <a:buFont typeface="Wingdings" panose="05000000000000000000" pitchFamily="2" charset="2"/>
              <a:buChar char="§"/>
              <a:defRPr/>
            </a:pPr>
            <a:r>
              <a:rPr lang="en-US" dirty="0">
                <a:solidFill>
                  <a:schemeClr val="tx2">
                    <a:lumMod val="75000"/>
                  </a:schemeClr>
                </a:solidFill>
              </a:rPr>
              <a:t>Good quality </a:t>
            </a:r>
            <a:r>
              <a:rPr lang="en-US" dirty="0" smtClean="0">
                <a:solidFill>
                  <a:schemeClr val="tx2">
                    <a:lumMod val="75000"/>
                  </a:schemeClr>
                </a:solidFill>
              </a:rPr>
              <a:t>laboratory services with simple, robust, cost effective diagnostic tests </a:t>
            </a:r>
            <a:endParaRPr lang="en-US" dirty="0">
              <a:solidFill>
                <a:schemeClr val="tx2">
                  <a:lumMod val="75000"/>
                </a:schemeClr>
              </a:solidFill>
            </a:endParaRPr>
          </a:p>
          <a:p>
            <a:pPr lvl="1">
              <a:buFont typeface="Wingdings" panose="05000000000000000000" pitchFamily="2" charset="2"/>
              <a:buChar char="§"/>
              <a:defRPr/>
            </a:pPr>
            <a:r>
              <a:rPr lang="en-US" dirty="0" smtClean="0">
                <a:solidFill>
                  <a:schemeClr val="tx2">
                    <a:lumMod val="75000"/>
                  </a:schemeClr>
                </a:solidFill>
              </a:rPr>
              <a:t>Early Detection &amp; susceptibility testing</a:t>
            </a:r>
          </a:p>
          <a:p>
            <a:pPr lvl="1">
              <a:buFont typeface="Wingdings" panose="05000000000000000000" pitchFamily="2" charset="2"/>
              <a:buChar char="§"/>
              <a:defRPr/>
            </a:pPr>
            <a:endParaRPr lang="en-US" dirty="0">
              <a:solidFill>
                <a:schemeClr val="tx2">
                  <a:lumMod val="75000"/>
                </a:schemeClr>
              </a:solidFill>
            </a:endParaRPr>
          </a:p>
          <a:p>
            <a:pPr>
              <a:buFont typeface="Wingdings" panose="05000000000000000000" pitchFamily="2" charset="2"/>
              <a:buChar char="§"/>
              <a:defRPr/>
            </a:pPr>
            <a:r>
              <a:rPr lang="en-US" dirty="0">
                <a:solidFill>
                  <a:schemeClr val="tx2">
                    <a:lumMod val="75000"/>
                  </a:schemeClr>
                </a:solidFill>
              </a:rPr>
              <a:t>Molecular </a:t>
            </a:r>
            <a:r>
              <a:rPr lang="en-US" dirty="0" smtClean="0">
                <a:solidFill>
                  <a:schemeClr val="tx2">
                    <a:lumMod val="75000"/>
                  </a:schemeClr>
                </a:solidFill>
              </a:rPr>
              <a:t>testing/POCT</a:t>
            </a:r>
          </a:p>
          <a:p>
            <a:pPr>
              <a:buFont typeface="Wingdings" panose="05000000000000000000" pitchFamily="2" charset="2"/>
              <a:buChar char="§"/>
              <a:defRPr/>
            </a:pPr>
            <a:endParaRPr lang="en-US" dirty="0" smtClean="0">
              <a:solidFill>
                <a:schemeClr val="tx2">
                  <a:lumMod val="75000"/>
                </a:schemeClr>
              </a:solidFill>
            </a:endParaRPr>
          </a:p>
          <a:p>
            <a:pPr marL="0" indent="0">
              <a:buFont typeface="Arial" pitchFamily="34" charset="0"/>
              <a:buNone/>
              <a:defRPr/>
            </a:pPr>
            <a:endParaRPr lang="en-US" dirty="0">
              <a:solidFill>
                <a:schemeClr val="tx2">
                  <a:lumMod val="75000"/>
                </a:schemeClr>
              </a:solidFill>
            </a:endParaRPr>
          </a:p>
          <a:p>
            <a:pPr marL="0" indent="0">
              <a:buFont typeface="Arial" charset="0"/>
              <a:buNone/>
              <a:defRPr/>
            </a:pPr>
            <a:r>
              <a:rPr lang="en-US" dirty="0" smtClean="0">
                <a:solidFill>
                  <a:schemeClr val="tx2">
                    <a:lumMod val="75000"/>
                  </a:schemeClr>
                </a:solidFill>
              </a:rPr>
              <a:t> </a:t>
            </a:r>
            <a:endParaRPr lang="en-US" dirty="0">
              <a:solidFill>
                <a:schemeClr val="tx2">
                  <a:lumMod val="75000"/>
                </a:schemeClr>
              </a:solidFill>
            </a:endParaRP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9296" t="29884" r="35533" b="21838"/>
          <a:stretch/>
        </p:blipFill>
        <p:spPr>
          <a:xfrm>
            <a:off x="6664579" y="2978785"/>
            <a:ext cx="5100701" cy="3223895"/>
          </a:xfrm>
          <a:prstGeom prst="rect">
            <a:avLst/>
          </a:prstGeom>
        </p:spPr>
      </p:pic>
      <p:pic>
        <p:nvPicPr>
          <p:cNvPr id="5" name="Picture 2" descr="C:\Users\sony\Pictures\EQuipment\xpert_mtb-rif_procedure.JPG_92927886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2300" y="4179252"/>
            <a:ext cx="4257039" cy="2331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79230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50000"/>
                  </a:schemeClr>
                </a:solidFill>
              </a:rPr>
              <a:t>Conclusion</a:t>
            </a:r>
            <a:r>
              <a:rPr lang="en-US" b="1" dirty="0" smtClean="0"/>
              <a:t> </a:t>
            </a:r>
            <a:endParaRPr lang="en-US" b="1" dirty="0"/>
          </a:p>
        </p:txBody>
      </p:sp>
      <p:sp>
        <p:nvSpPr>
          <p:cNvPr id="3" name="Content Placeholder 2"/>
          <p:cNvSpPr>
            <a:spLocks noGrp="1"/>
          </p:cNvSpPr>
          <p:nvPr>
            <p:ph idx="1"/>
          </p:nvPr>
        </p:nvSpPr>
        <p:spPr/>
        <p:txBody>
          <a:bodyPr>
            <a:normAutofit fontScale="92500"/>
          </a:bodyPr>
          <a:lstStyle/>
          <a:p>
            <a:pPr>
              <a:buFont typeface="Wingdings" pitchFamily="2" charset="2"/>
              <a:buChar char="§"/>
            </a:pPr>
            <a:r>
              <a:rPr lang="en-US" sz="3600" dirty="0">
                <a:solidFill>
                  <a:schemeClr val="tx2">
                    <a:lumMod val="75000"/>
                  </a:schemeClr>
                </a:solidFill>
              </a:rPr>
              <a:t>Fungal infections are </a:t>
            </a:r>
            <a:r>
              <a:rPr lang="en-US" sz="3600" dirty="0" smtClean="0">
                <a:solidFill>
                  <a:schemeClr val="tx2">
                    <a:lumMod val="75000"/>
                  </a:schemeClr>
                </a:solidFill>
              </a:rPr>
              <a:t>common, </a:t>
            </a:r>
            <a:r>
              <a:rPr lang="en-US" sz="3600" dirty="0">
                <a:solidFill>
                  <a:schemeClr val="tx2">
                    <a:lumMod val="75000"/>
                  </a:schemeClr>
                </a:solidFill>
              </a:rPr>
              <a:t>but grossly </a:t>
            </a:r>
            <a:r>
              <a:rPr lang="en-US" sz="3600" dirty="0" smtClean="0">
                <a:solidFill>
                  <a:schemeClr val="tx2">
                    <a:lumMod val="75000"/>
                  </a:schemeClr>
                </a:solidFill>
              </a:rPr>
              <a:t>underdiagnosed </a:t>
            </a:r>
          </a:p>
          <a:p>
            <a:pPr>
              <a:buFont typeface="Wingdings" pitchFamily="2" charset="2"/>
              <a:buChar char="§"/>
            </a:pPr>
            <a:endParaRPr lang="en-US" sz="3600" dirty="0">
              <a:solidFill>
                <a:schemeClr val="tx2">
                  <a:lumMod val="75000"/>
                </a:schemeClr>
              </a:solidFill>
            </a:endParaRPr>
          </a:p>
          <a:p>
            <a:pPr>
              <a:buFont typeface="Wingdings" pitchFamily="2" charset="2"/>
              <a:buChar char="§"/>
            </a:pPr>
            <a:r>
              <a:rPr lang="en-US" sz="3600" dirty="0" smtClean="0">
                <a:solidFill>
                  <a:schemeClr val="tx2">
                    <a:lumMod val="75000"/>
                  </a:schemeClr>
                </a:solidFill>
              </a:rPr>
              <a:t> Need to improve diagnostics to allow quicker initiation of antifungal therapy </a:t>
            </a:r>
          </a:p>
          <a:p>
            <a:pPr marL="0" indent="0">
              <a:buNone/>
            </a:pPr>
            <a:endParaRPr lang="en-US" sz="3600" dirty="0">
              <a:solidFill>
                <a:schemeClr val="tx2">
                  <a:lumMod val="75000"/>
                </a:schemeClr>
              </a:solidFill>
            </a:endParaRPr>
          </a:p>
          <a:p>
            <a:pPr>
              <a:buFont typeface="Wingdings" pitchFamily="2" charset="2"/>
              <a:buChar char="§"/>
            </a:pPr>
            <a:r>
              <a:rPr lang="en-US" sz="3600" dirty="0" smtClean="0">
                <a:solidFill>
                  <a:schemeClr val="tx2">
                    <a:lumMod val="75000"/>
                  </a:schemeClr>
                </a:solidFill>
              </a:rPr>
              <a:t>Continued </a:t>
            </a:r>
            <a:r>
              <a:rPr lang="en-US" sz="3600" dirty="0">
                <a:solidFill>
                  <a:schemeClr val="tx2">
                    <a:lumMod val="75000"/>
                  </a:schemeClr>
                </a:solidFill>
              </a:rPr>
              <a:t>surveillance </a:t>
            </a:r>
            <a:r>
              <a:rPr lang="en-US" sz="3600" dirty="0" smtClean="0">
                <a:solidFill>
                  <a:schemeClr val="tx2">
                    <a:lumMod val="75000"/>
                  </a:schemeClr>
                </a:solidFill>
              </a:rPr>
              <a:t>is essential </a:t>
            </a:r>
            <a:r>
              <a:rPr lang="en-US" sz="3600" dirty="0">
                <a:solidFill>
                  <a:schemeClr val="tx2">
                    <a:lumMod val="75000"/>
                  </a:schemeClr>
                </a:solidFill>
              </a:rPr>
              <a:t>to identify changing </a:t>
            </a:r>
            <a:r>
              <a:rPr lang="en-US" sz="3600" dirty="0" smtClean="0">
                <a:solidFill>
                  <a:schemeClr val="tx2">
                    <a:lumMod val="75000"/>
                  </a:schemeClr>
                </a:solidFill>
              </a:rPr>
              <a:t>trends to help in institution of preventive measures  </a:t>
            </a:r>
          </a:p>
          <a:p>
            <a:pPr marL="0" indent="0">
              <a:buNone/>
            </a:pPr>
            <a:endParaRPr lang="en-US" sz="3200" dirty="0"/>
          </a:p>
        </p:txBody>
      </p:sp>
    </p:spTree>
    <p:extLst>
      <p:ext uri="{BB962C8B-B14F-4D97-AF65-F5344CB8AC3E}">
        <p14:creationId xmlns:p14="http://schemas.microsoft.com/office/powerpoint/2010/main" val="2656889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3640" y="1825625"/>
            <a:ext cx="8900160" cy="4351338"/>
          </a:xfrm>
        </p:spPr>
        <p:txBody>
          <a:bodyPr>
            <a:normAutofit/>
          </a:bodyPr>
          <a:lstStyle/>
          <a:p>
            <a:pPr marL="0" indent="0">
              <a:buNone/>
            </a:pPr>
            <a:r>
              <a:rPr lang="en-US" sz="4800" b="1" dirty="0" smtClean="0">
                <a:solidFill>
                  <a:schemeClr val="tx2"/>
                </a:solidFill>
              </a:rPr>
              <a:t>Thank you</a:t>
            </a:r>
            <a:endParaRPr lang="en-US" sz="4800" b="1" dirty="0">
              <a:solidFill>
                <a:schemeClr val="tx2"/>
              </a:solidFill>
            </a:endParaRPr>
          </a:p>
        </p:txBody>
      </p:sp>
    </p:spTree>
    <p:extLst>
      <p:ext uri="{BB962C8B-B14F-4D97-AF65-F5344CB8AC3E}">
        <p14:creationId xmlns:p14="http://schemas.microsoft.com/office/powerpoint/2010/main" val="982907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760" y="365125"/>
            <a:ext cx="11353800" cy="1325563"/>
          </a:xfrm>
        </p:spPr>
        <p:txBody>
          <a:bodyPr>
            <a:normAutofit/>
          </a:bodyPr>
          <a:lstStyle/>
          <a:p>
            <a:r>
              <a:rPr lang="en-US" sz="4000" b="1" dirty="0" smtClean="0">
                <a:solidFill>
                  <a:schemeClr val="tx2"/>
                </a:solidFill>
              </a:rPr>
              <a:t> Fungal </a:t>
            </a:r>
            <a:r>
              <a:rPr lang="en-US" sz="4000" b="1" dirty="0">
                <a:solidFill>
                  <a:schemeClr val="tx2"/>
                </a:solidFill>
              </a:rPr>
              <a:t>infections </a:t>
            </a:r>
            <a:r>
              <a:rPr lang="en-US" sz="4000" b="1" dirty="0" smtClean="0">
                <a:solidFill>
                  <a:schemeClr val="tx2"/>
                </a:solidFill>
              </a:rPr>
              <a:t>are growing </a:t>
            </a:r>
            <a:r>
              <a:rPr lang="en-US" sz="4000" b="1" dirty="0">
                <a:solidFill>
                  <a:schemeClr val="tx2"/>
                </a:solidFill>
              </a:rPr>
              <a:t>problem</a:t>
            </a:r>
          </a:p>
        </p:txBody>
      </p:sp>
      <p:sp>
        <p:nvSpPr>
          <p:cNvPr id="3" name="Content Placeholder 2"/>
          <p:cNvSpPr>
            <a:spLocks noGrp="1"/>
          </p:cNvSpPr>
          <p:nvPr>
            <p:ph idx="1"/>
          </p:nvPr>
        </p:nvSpPr>
        <p:spPr>
          <a:xfrm>
            <a:off x="975360" y="2023745"/>
            <a:ext cx="9829800" cy="4351338"/>
          </a:xfrm>
        </p:spPr>
        <p:txBody>
          <a:bodyPr>
            <a:normAutofit/>
          </a:bodyPr>
          <a:lstStyle/>
          <a:p>
            <a:pPr>
              <a:buFont typeface="Wingdings" pitchFamily="2" charset="2"/>
              <a:buChar char="§"/>
            </a:pPr>
            <a:r>
              <a:rPr lang="en-US" sz="3600" dirty="0">
                <a:solidFill>
                  <a:schemeClr val="accent1">
                    <a:lumMod val="50000"/>
                  </a:schemeClr>
                </a:solidFill>
              </a:rPr>
              <a:t>New groups of high-risk individuals are </a:t>
            </a:r>
            <a:r>
              <a:rPr lang="en-US" sz="3600" dirty="0" smtClean="0">
                <a:solidFill>
                  <a:schemeClr val="accent1">
                    <a:lumMod val="50000"/>
                  </a:schemeClr>
                </a:solidFill>
              </a:rPr>
              <a:t>appearing</a:t>
            </a:r>
          </a:p>
          <a:p>
            <a:pPr marL="0" indent="0">
              <a:buNone/>
            </a:pPr>
            <a:endParaRPr lang="en-US" sz="3600" baseline="30000" dirty="0">
              <a:solidFill>
                <a:schemeClr val="accent1">
                  <a:lumMod val="50000"/>
                </a:schemeClr>
              </a:solidFill>
            </a:endParaRPr>
          </a:p>
          <a:p>
            <a:pPr>
              <a:buFont typeface="Wingdings" pitchFamily="2" charset="2"/>
              <a:buChar char="§"/>
            </a:pPr>
            <a:r>
              <a:rPr lang="en-US" sz="3600" dirty="0" smtClean="0">
                <a:solidFill>
                  <a:schemeClr val="accent1">
                    <a:lumMod val="50000"/>
                  </a:schemeClr>
                </a:solidFill>
              </a:rPr>
              <a:t>Incidence of fungal infections </a:t>
            </a:r>
            <a:r>
              <a:rPr lang="en-US" sz="3600" dirty="0">
                <a:solidFill>
                  <a:schemeClr val="accent1">
                    <a:lumMod val="50000"/>
                  </a:schemeClr>
                </a:solidFill>
              </a:rPr>
              <a:t>are increasing </a:t>
            </a:r>
            <a:endParaRPr lang="en-US" sz="3600" dirty="0" smtClean="0">
              <a:solidFill>
                <a:schemeClr val="accent1">
                  <a:lumMod val="50000"/>
                </a:schemeClr>
              </a:solidFill>
            </a:endParaRPr>
          </a:p>
          <a:p>
            <a:pPr>
              <a:buFont typeface="Wingdings" pitchFamily="2" charset="2"/>
              <a:buChar char="§"/>
            </a:pPr>
            <a:endParaRPr lang="en-US" sz="3600" baseline="30000" dirty="0">
              <a:solidFill>
                <a:schemeClr val="accent1">
                  <a:lumMod val="50000"/>
                </a:schemeClr>
              </a:solidFill>
            </a:endParaRPr>
          </a:p>
          <a:p>
            <a:pPr>
              <a:buFont typeface="Wingdings" pitchFamily="2" charset="2"/>
              <a:buChar char="§"/>
            </a:pPr>
            <a:r>
              <a:rPr lang="en-US" sz="3600" dirty="0">
                <a:solidFill>
                  <a:schemeClr val="accent1">
                    <a:lumMod val="50000"/>
                  </a:schemeClr>
                </a:solidFill>
              </a:rPr>
              <a:t>New pathogens and drug-resistant pathogens are emerging</a:t>
            </a:r>
          </a:p>
          <a:p>
            <a:pPr marL="0" indent="0">
              <a:buNone/>
            </a:pPr>
            <a:endParaRPr lang="en-US" sz="3600" dirty="0">
              <a:solidFill>
                <a:schemeClr val="accent1">
                  <a:lumMod val="50000"/>
                </a:schemeClr>
              </a:solidFill>
            </a:endParaRPr>
          </a:p>
        </p:txBody>
      </p:sp>
    </p:spTree>
    <p:extLst>
      <p:ext uri="{BB962C8B-B14F-4D97-AF65-F5344CB8AC3E}">
        <p14:creationId xmlns:p14="http://schemas.microsoft.com/office/powerpoint/2010/main" val="2088655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304800"/>
            <a:ext cx="10972800" cy="1143000"/>
          </a:xfrm>
        </p:spPr>
        <p:txBody>
          <a:bodyPr/>
          <a:lstStyle/>
          <a:p>
            <a:r>
              <a:rPr lang="en-US" b="1" dirty="0" smtClean="0">
                <a:solidFill>
                  <a:schemeClr val="tx2"/>
                </a:solidFill>
              </a:rPr>
              <a:t>Fungal Infections</a:t>
            </a:r>
          </a:p>
        </p:txBody>
      </p:sp>
      <p:sp>
        <p:nvSpPr>
          <p:cNvPr id="9219" name="Content Placeholder 2"/>
          <p:cNvSpPr>
            <a:spLocks noGrp="1"/>
          </p:cNvSpPr>
          <p:nvPr>
            <p:ph idx="1"/>
          </p:nvPr>
        </p:nvSpPr>
        <p:spPr>
          <a:xfrm>
            <a:off x="533400" y="1234440"/>
            <a:ext cx="11658600" cy="5623560"/>
          </a:xfrm>
        </p:spPr>
        <p:txBody>
          <a:bodyPr>
            <a:normAutofit lnSpcReduction="10000"/>
          </a:bodyPr>
          <a:lstStyle/>
          <a:p>
            <a:pPr>
              <a:buFont typeface="Wingdings" pitchFamily="2" charset="2"/>
              <a:buChar char="§"/>
              <a:defRPr/>
            </a:pPr>
            <a:r>
              <a:rPr lang="en-US" b="1" dirty="0" smtClean="0">
                <a:solidFill>
                  <a:schemeClr val="tx2"/>
                </a:solidFill>
                <a:latin typeface="+mj-lt"/>
              </a:rPr>
              <a:t>Superficial mycoses </a:t>
            </a:r>
          </a:p>
          <a:p>
            <a:pPr lvl="1">
              <a:buFont typeface="Wingdings" pitchFamily="2" charset="2"/>
              <a:buChar char="§"/>
              <a:defRPr/>
            </a:pPr>
            <a:r>
              <a:rPr lang="en-US" dirty="0" smtClean="0">
                <a:solidFill>
                  <a:schemeClr val="tx2"/>
                </a:solidFill>
                <a:latin typeface="+mj-lt"/>
              </a:rPr>
              <a:t>Ring worm, Yeast infection</a:t>
            </a:r>
          </a:p>
          <a:p>
            <a:pPr lvl="1">
              <a:buFont typeface="Wingdings" pitchFamily="2" charset="2"/>
              <a:buChar char="§"/>
              <a:defRPr/>
            </a:pPr>
            <a:endParaRPr lang="en-US" baseline="30000" dirty="0" smtClean="0">
              <a:solidFill>
                <a:schemeClr val="tx2"/>
              </a:solidFill>
              <a:latin typeface="+mj-lt"/>
            </a:endParaRPr>
          </a:p>
          <a:p>
            <a:pPr>
              <a:buFont typeface="Wingdings" pitchFamily="2" charset="2"/>
              <a:buChar char="§"/>
              <a:defRPr/>
            </a:pPr>
            <a:r>
              <a:rPr lang="en-US" b="1" dirty="0" smtClean="0">
                <a:solidFill>
                  <a:schemeClr val="tx2"/>
                </a:solidFill>
                <a:latin typeface="+mj-lt"/>
              </a:rPr>
              <a:t>Subcutaneous mycoses</a:t>
            </a:r>
          </a:p>
          <a:p>
            <a:pPr lvl="1">
              <a:buFont typeface="Wingdings" pitchFamily="2" charset="2"/>
              <a:buChar char="§"/>
              <a:defRPr/>
            </a:pPr>
            <a:r>
              <a:rPr lang="en-US" dirty="0" err="1" smtClean="0">
                <a:solidFill>
                  <a:schemeClr val="tx2"/>
                </a:solidFill>
                <a:latin typeface="+mj-lt"/>
              </a:rPr>
              <a:t>Mycetoma</a:t>
            </a:r>
            <a:r>
              <a:rPr lang="en-US" dirty="0" smtClean="0">
                <a:solidFill>
                  <a:schemeClr val="tx2"/>
                </a:solidFill>
                <a:latin typeface="+mj-lt"/>
              </a:rPr>
              <a:t>, </a:t>
            </a:r>
            <a:r>
              <a:rPr lang="en-US" dirty="0" err="1" smtClean="0">
                <a:solidFill>
                  <a:schemeClr val="tx2"/>
                </a:solidFill>
                <a:latin typeface="+mj-lt"/>
              </a:rPr>
              <a:t>Chromomycosis</a:t>
            </a:r>
            <a:r>
              <a:rPr lang="en-US" dirty="0" smtClean="0">
                <a:solidFill>
                  <a:schemeClr val="tx2"/>
                </a:solidFill>
                <a:latin typeface="+mj-lt"/>
              </a:rPr>
              <a:t>, </a:t>
            </a:r>
            <a:r>
              <a:rPr lang="en-US" dirty="0" err="1" smtClean="0">
                <a:solidFill>
                  <a:schemeClr val="tx2"/>
                </a:solidFill>
                <a:latin typeface="+mj-lt"/>
              </a:rPr>
              <a:t>Sporotrichosis</a:t>
            </a:r>
            <a:endParaRPr lang="en-US" dirty="0" smtClean="0">
              <a:solidFill>
                <a:schemeClr val="tx2"/>
              </a:solidFill>
              <a:latin typeface="+mj-lt"/>
            </a:endParaRPr>
          </a:p>
          <a:p>
            <a:pPr lvl="1">
              <a:buFont typeface="Wingdings" pitchFamily="2" charset="2"/>
              <a:buChar char="§"/>
              <a:defRPr/>
            </a:pPr>
            <a:endParaRPr lang="en-US" baseline="30000" dirty="0" smtClean="0">
              <a:solidFill>
                <a:schemeClr val="tx2"/>
              </a:solidFill>
              <a:latin typeface="+mj-lt"/>
            </a:endParaRPr>
          </a:p>
          <a:p>
            <a:pPr>
              <a:buFont typeface="Wingdings" pitchFamily="2" charset="2"/>
              <a:buChar char="§"/>
              <a:defRPr/>
            </a:pPr>
            <a:r>
              <a:rPr lang="en-US" b="1" dirty="0" smtClean="0">
                <a:solidFill>
                  <a:schemeClr val="tx2"/>
                </a:solidFill>
                <a:latin typeface="+mj-lt"/>
              </a:rPr>
              <a:t>Systemic mycoses due to primary pathogens</a:t>
            </a:r>
          </a:p>
          <a:p>
            <a:pPr lvl="1">
              <a:buFont typeface="Wingdings" pitchFamily="2" charset="2"/>
              <a:buChar char="§"/>
              <a:defRPr/>
            </a:pPr>
            <a:r>
              <a:rPr lang="en-US" i="1" dirty="0" err="1" smtClean="0">
                <a:solidFill>
                  <a:schemeClr val="tx2"/>
                </a:solidFill>
                <a:latin typeface="+mj-lt"/>
              </a:rPr>
              <a:t>Cocci</a:t>
            </a:r>
            <a:r>
              <a:rPr lang="en-US" i="1" dirty="0" smtClean="0">
                <a:solidFill>
                  <a:schemeClr val="tx2"/>
                </a:solidFill>
                <a:latin typeface="+mj-lt"/>
              </a:rPr>
              <a:t>. </a:t>
            </a:r>
            <a:r>
              <a:rPr lang="en-US" i="1" dirty="0" err="1" smtClean="0">
                <a:solidFill>
                  <a:schemeClr val="tx2"/>
                </a:solidFill>
                <a:latin typeface="+mj-lt"/>
              </a:rPr>
              <a:t>immitis</a:t>
            </a:r>
            <a:r>
              <a:rPr lang="en-US" i="1" dirty="0" smtClean="0">
                <a:solidFill>
                  <a:schemeClr val="tx2"/>
                </a:solidFill>
                <a:latin typeface="+mj-lt"/>
              </a:rPr>
              <a:t>, Blast. </a:t>
            </a:r>
            <a:r>
              <a:rPr lang="en-US" i="1" dirty="0" err="1" smtClean="0">
                <a:solidFill>
                  <a:schemeClr val="tx2"/>
                </a:solidFill>
                <a:latin typeface="+mj-lt"/>
              </a:rPr>
              <a:t>dermatidis</a:t>
            </a:r>
            <a:r>
              <a:rPr lang="en-US" i="1" dirty="0" smtClean="0">
                <a:solidFill>
                  <a:schemeClr val="tx2"/>
                </a:solidFill>
                <a:latin typeface="+mj-lt"/>
              </a:rPr>
              <a:t>, </a:t>
            </a:r>
            <a:r>
              <a:rPr lang="en-US" i="1" dirty="0" err="1" smtClean="0">
                <a:solidFill>
                  <a:schemeClr val="tx2"/>
                </a:solidFill>
                <a:latin typeface="+mj-lt"/>
              </a:rPr>
              <a:t>Histo</a:t>
            </a:r>
            <a:r>
              <a:rPr lang="en-US" i="1" dirty="0" smtClean="0">
                <a:solidFill>
                  <a:schemeClr val="tx2"/>
                </a:solidFill>
                <a:latin typeface="+mj-lt"/>
              </a:rPr>
              <a:t>. </a:t>
            </a:r>
            <a:r>
              <a:rPr lang="en-US" i="1" dirty="0" err="1" smtClean="0">
                <a:solidFill>
                  <a:schemeClr val="tx2"/>
                </a:solidFill>
                <a:latin typeface="+mj-lt"/>
              </a:rPr>
              <a:t>capsulatum</a:t>
            </a:r>
            <a:endParaRPr lang="en-US" i="1" dirty="0" smtClean="0">
              <a:solidFill>
                <a:schemeClr val="tx2"/>
              </a:solidFill>
              <a:latin typeface="+mj-lt"/>
            </a:endParaRPr>
          </a:p>
          <a:p>
            <a:pPr marL="457200" lvl="1" indent="0">
              <a:buFont typeface="Arial" charset="0"/>
              <a:buNone/>
              <a:defRPr/>
            </a:pPr>
            <a:endParaRPr lang="en-US" baseline="30000" dirty="0" smtClean="0">
              <a:solidFill>
                <a:schemeClr val="tx2"/>
              </a:solidFill>
              <a:latin typeface="+mj-lt"/>
            </a:endParaRPr>
          </a:p>
          <a:p>
            <a:pPr>
              <a:buFont typeface="Wingdings" pitchFamily="2" charset="2"/>
              <a:buChar char="§"/>
              <a:defRPr/>
            </a:pPr>
            <a:r>
              <a:rPr lang="en-US" b="1" dirty="0" smtClean="0">
                <a:solidFill>
                  <a:schemeClr val="tx2"/>
                </a:solidFill>
                <a:latin typeface="+mj-lt"/>
              </a:rPr>
              <a:t>Systemic mycoses due to opportunistic pathogens</a:t>
            </a:r>
          </a:p>
          <a:p>
            <a:pPr lvl="1">
              <a:buFont typeface="Wingdings" pitchFamily="2" charset="2"/>
              <a:buChar char="§"/>
              <a:defRPr/>
            </a:pPr>
            <a:r>
              <a:rPr lang="en-US" dirty="0" smtClean="0">
                <a:solidFill>
                  <a:schemeClr val="tx2"/>
                </a:solidFill>
                <a:latin typeface="+mj-lt"/>
              </a:rPr>
              <a:t>Candida, </a:t>
            </a:r>
            <a:r>
              <a:rPr lang="en-US" dirty="0" err="1" smtClean="0">
                <a:solidFill>
                  <a:schemeClr val="tx2"/>
                </a:solidFill>
                <a:latin typeface="+mj-lt"/>
              </a:rPr>
              <a:t>Aspergillus</a:t>
            </a:r>
            <a:r>
              <a:rPr lang="en-US" dirty="0" smtClean="0">
                <a:solidFill>
                  <a:schemeClr val="tx2"/>
                </a:solidFill>
                <a:latin typeface="+mj-lt"/>
              </a:rPr>
              <a:t>, </a:t>
            </a:r>
            <a:r>
              <a:rPr lang="en-US" dirty="0" err="1" smtClean="0">
                <a:solidFill>
                  <a:schemeClr val="tx2"/>
                </a:solidFill>
                <a:latin typeface="+mj-lt"/>
              </a:rPr>
              <a:t>Mucor</a:t>
            </a:r>
            <a:endParaRPr lang="en-US" dirty="0" smtClean="0">
              <a:solidFill>
                <a:schemeClr val="tx2"/>
              </a:solidFill>
              <a:latin typeface="+mj-lt"/>
            </a:endParaRPr>
          </a:p>
          <a:p>
            <a:pPr marL="457200" lvl="1" indent="0">
              <a:buNone/>
              <a:defRPr/>
            </a:pPr>
            <a:endParaRPr lang="en-US" dirty="0">
              <a:solidFill>
                <a:schemeClr val="tx2"/>
              </a:solidFill>
              <a:latin typeface="+mj-lt"/>
            </a:endParaRPr>
          </a:p>
          <a:p>
            <a:pPr>
              <a:buFont typeface="Wingdings" pitchFamily="2" charset="2"/>
              <a:buChar char="§"/>
              <a:defRPr/>
            </a:pPr>
            <a:r>
              <a:rPr lang="en-US" b="1" dirty="0">
                <a:solidFill>
                  <a:srgbClr val="002060"/>
                </a:solidFill>
              </a:rPr>
              <a:t>Toxin mediated </a:t>
            </a:r>
            <a:endParaRPr lang="en-US" b="1" dirty="0" smtClean="0">
              <a:solidFill>
                <a:srgbClr val="002060"/>
              </a:solidFill>
            </a:endParaRPr>
          </a:p>
          <a:p>
            <a:pPr lvl="1">
              <a:buFont typeface="Wingdings" pitchFamily="2" charset="2"/>
              <a:buChar char="§"/>
              <a:defRPr/>
            </a:pPr>
            <a:r>
              <a:rPr lang="en-US" dirty="0" smtClean="0">
                <a:solidFill>
                  <a:srgbClr val="002060"/>
                </a:solidFill>
              </a:rPr>
              <a:t>Cancers</a:t>
            </a:r>
            <a:endParaRPr lang="en-US" dirty="0">
              <a:solidFill>
                <a:srgbClr val="002060"/>
              </a:solidFill>
            </a:endParaRPr>
          </a:p>
          <a:p>
            <a:pPr marL="0" indent="0">
              <a:buNone/>
              <a:defRPr/>
            </a:pPr>
            <a:endParaRPr lang="en-US" dirty="0" smtClean="0">
              <a:solidFill>
                <a:schemeClr val="tx2"/>
              </a:solidFill>
              <a:latin typeface="+mj-lt"/>
            </a:endParaRPr>
          </a:p>
        </p:txBody>
      </p:sp>
      <p:pic>
        <p:nvPicPr>
          <p:cNvPr id="8197" name="Picture 2" descr="File:Tinea versicolor1.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5717" y="1463041"/>
            <a:ext cx="2129367"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5406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latin typeface="+mn-lt"/>
              </a:rPr>
              <a:t>The Spectrum of </a:t>
            </a:r>
            <a:r>
              <a:rPr lang="en-US" b="1" dirty="0">
                <a:solidFill>
                  <a:schemeClr val="tx2">
                    <a:lumMod val="75000"/>
                  </a:schemeClr>
                </a:solidFill>
                <a:latin typeface="+mn-lt"/>
              </a:rPr>
              <a:t>Fungal Diseases</a:t>
            </a:r>
          </a:p>
        </p:txBody>
      </p:sp>
      <p:sp>
        <p:nvSpPr>
          <p:cNvPr id="4" name="Line 5"/>
          <p:cNvSpPr>
            <a:spLocks noChangeShapeType="1"/>
          </p:cNvSpPr>
          <p:nvPr/>
        </p:nvSpPr>
        <p:spPr bwMode="auto">
          <a:xfrm>
            <a:off x="457200" y="3505200"/>
            <a:ext cx="11372850" cy="31750"/>
          </a:xfrm>
          <a:prstGeom prst="line">
            <a:avLst/>
          </a:prstGeom>
          <a:noFill/>
          <a:ln w="50800">
            <a:solidFill>
              <a:srgbClr val="00FFFF"/>
            </a:solidFill>
            <a:round/>
            <a:headEnd type="stealth" w="med" len="med"/>
            <a:tailEnd type="stealth" w="med" len="med"/>
          </a:ln>
          <a:effectLst/>
        </p:spPr>
        <p:txBody>
          <a:bodyPr/>
          <a:lstStyle/>
          <a:p>
            <a:pPr fontAlgn="base">
              <a:spcBef>
                <a:spcPct val="0"/>
              </a:spcBef>
              <a:spcAft>
                <a:spcPct val="0"/>
              </a:spcAft>
            </a:pPr>
            <a:endParaRPr lang="en-US" sz="2400">
              <a:solidFill>
                <a:srgbClr val="FFFFFF"/>
              </a:solidFill>
            </a:endParaRPr>
          </a:p>
        </p:txBody>
      </p:sp>
      <p:sp>
        <p:nvSpPr>
          <p:cNvPr id="6" name="Rectangle 5"/>
          <p:cNvSpPr/>
          <p:nvPr/>
        </p:nvSpPr>
        <p:spPr>
          <a:xfrm>
            <a:off x="549661" y="2463284"/>
            <a:ext cx="2129109" cy="1077218"/>
          </a:xfrm>
          <a:prstGeom prst="rect">
            <a:avLst/>
          </a:prstGeom>
        </p:spPr>
        <p:txBody>
          <a:bodyPr wrap="none">
            <a:spAutoFit/>
          </a:bodyPr>
          <a:lstStyle/>
          <a:p>
            <a:r>
              <a:rPr lang="en-US" sz="3200" dirty="0" smtClean="0">
                <a:solidFill>
                  <a:schemeClr val="tx2"/>
                </a:solidFill>
              </a:rPr>
              <a:t>Community</a:t>
            </a:r>
          </a:p>
          <a:p>
            <a:r>
              <a:rPr lang="en-US" sz="3200" dirty="0" smtClean="0">
                <a:solidFill>
                  <a:schemeClr val="tx2"/>
                </a:solidFill>
              </a:rPr>
              <a:t>associated</a:t>
            </a:r>
            <a:endParaRPr lang="en-US" sz="3200" dirty="0">
              <a:solidFill>
                <a:schemeClr val="tx2"/>
              </a:solidFill>
            </a:endParaRPr>
          </a:p>
        </p:txBody>
      </p:sp>
      <p:sp>
        <p:nvSpPr>
          <p:cNvPr id="7" name="Text Box 6"/>
          <p:cNvSpPr txBox="1">
            <a:spLocks noChangeArrowheads="1"/>
          </p:cNvSpPr>
          <p:nvPr/>
        </p:nvSpPr>
        <p:spPr bwMode="auto">
          <a:xfrm>
            <a:off x="228600" y="3733800"/>
            <a:ext cx="2895600" cy="1569660"/>
          </a:xfrm>
          <a:prstGeom prst="rect">
            <a:avLst/>
          </a:prstGeom>
          <a:noFill/>
          <a:ln w="9525">
            <a:noFill/>
            <a:miter lim="800000"/>
            <a:headEnd/>
            <a:tailEnd/>
          </a:ln>
          <a:effectLst/>
        </p:spPr>
        <p:txBody>
          <a:bodyPr>
            <a:spAutoFit/>
          </a:bodyPr>
          <a:lstStyle/>
          <a:p>
            <a:pPr fontAlgn="base">
              <a:spcBef>
                <a:spcPct val="50000"/>
              </a:spcBef>
              <a:spcAft>
                <a:spcPct val="0"/>
              </a:spcAft>
            </a:pPr>
            <a:r>
              <a:rPr lang="en-US" sz="2400" dirty="0" err="1">
                <a:solidFill>
                  <a:schemeClr val="tx2"/>
                </a:solidFill>
              </a:rPr>
              <a:t>Cryptococcosis</a:t>
            </a:r>
            <a:endParaRPr lang="en-US" sz="2400" dirty="0">
              <a:solidFill>
                <a:schemeClr val="tx2"/>
              </a:solidFill>
            </a:endParaRPr>
          </a:p>
          <a:p>
            <a:pPr fontAlgn="base">
              <a:spcBef>
                <a:spcPct val="50000"/>
              </a:spcBef>
              <a:spcAft>
                <a:spcPct val="0"/>
              </a:spcAft>
            </a:pPr>
            <a:r>
              <a:rPr lang="en-US" sz="2400" dirty="0" smtClean="0">
                <a:solidFill>
                  <a:schemeClr val="tx2"/>
                </a:solidFill>
              </a:rPr>
              <a:t>Dermatophytes</a:t>
            </a:r>
          </a:p>
          <a:p>
            <a:pPr fontAlgn="base">
              <a:spcBef>
                <a:spcPct val="50000"/>
              </a:spcBef>
              <a:spcAft>
                <a:spcPct val="0"/>
              </a:spcAft>
            </a:pPr>
            <a:r>
              <a:rPr lang="en-US" sz="2400" dirty="0" err="1" smtClean="0">
                <a:solidFill>
                  <a:schemeClr val="tx2"/>
                </a:solidFill>
              </a:rPr>
              <a:t>Mycetoma</a:t>
            </a:r>
            <a:endParaRPr lang="en-US" sz="2400" dirty="0">
              <a:solidFill>
                <a:schemeClr val="tx2"/>
              </a:solidFill>
            </a:endParaRPr>
          </a:p>
        </p:txBody>
      </p:sp>
      <p:sp>
        <p:nvSpPr>
          <p:cNvPr id="8" name="Text Box 8"/>
          <p:cNvSpPr txBox="1">
            <a:spLocks noChangeArrowheads="1"/>
          </p:cNvSpPr>
          <p:nvPr/>
        </p:nvSpPr>
        <p:spPr bwMode="auto">
          <a:xfrm>
            <a:off x="4419600" y="4743450"/>
            <a:ext cx="2895600" cy="1015663"/>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2400" dirty="0" err="1">
                <a:solidFill>
                  <a:schemeClr val="tx2"/>
                </a:solidFill>
              </a:rPr>
              <a:t>Aspergillosis</a:t>
            </a:r>
            <a:endParaRPr lang="en-US" sz="2400" dirty="0">
              <a:solidFill>
                <a:schemeClr val="tx2"/>
              </a:solidFill>
            </a:endParaRPr>
          </a:p>
          <a:p>
            <a:pPr algn="ctr" fontAlgn="base">
              <a:spcBef>
                <a:spcPct val="50000"/>
              </a:spcBef>
              <a:spcAft>
                <a:spcPct val="0"/>
              </a:spcAft>
            </a:pPr>
            <a:r>
              <a:rPr lang="en-US" sz="2400" dirty="0" err="1">
                <a:solidFill>
                  <a:schemeClr val="tx2"/>
                </a:solidFill>
              </a:rPr>
              <a:t>Mucormycosis</a:t>
            </a:r>
            <a:endParaRPr lang="en-US" sz="2400" dirty="0">
              <a:solidFill>
                <a:schemeClr val="tx2"/>
              </a:solidFill>
            </a:endParaRPr>
          </a:p>
        </p:txBody>
      </p:sp>
      <p:sp>
        <p:nvSpPr>
          <p:cNvPr id="9" name="Text Box 4"/>
          <p:cNvSpPr txBox="1">
            <a:spLocks noChangeArrowheads="1"/>
          </p:cNvSpPr>
          <p:nvPr/>
        </p:nvSpPr>
        <p:spPr bwMode="auto">
          <a:xfrm>
            <a:off x="8801100" y="2454275"/>
            <a:ext cx="2667000" cy="830997"/>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2400" dirty="0">
                <a:solidFill>
                  <a:schemeClr val="tx2"/>
                </a:solidFill>
              </a:rPr>
              <a:t>Healthcare-associated</a:t>
            </a:r>
          </a:p>
        </p:txBody>
      </p:sp>
      <p:sp>
        <p:nvSpPr>
          <p:cNvPr id="10" name="Text Box 7"/>
          <p:cNvSpPr txBox="1">
            <a:spLocks noChangeArrowheads="1"/>
          </p:cNvSpPr>
          <p:nvPr/>
        </p:nvSpPr>
        <p:spPr bwMode="auto">
          <a:xfrm>
            <a:off x="8656320" y="5821680"/>
            <a:ext cx="2945130" cy="461665"/>
          </a:xfrm>
          <a:prstGeom prst="rect">
            <a:avLst/>
          </a:prstGeom>
          <a:noFill/>
          <a:ln w="9525">
            <a:noFill/>
            <a:miter lim="800000"/>
            <a:headEnd/>
            <a:tailEnd/>
          </a:ln>
          <a:effectLst/>
        </p:spPr>
        <p:txBody>
          <a:bodyPr wrap="square">
            <a:spAutoFit/>
          </a:bodyPr>
          <a:lstStyle/>
          <a:p>
            <a:pPr fontAlgn="base">
              <a:spcBef>
                <a:spcPct val="50000"/>
              </a:spcBef>
              <a:spcAft>
                <a:spcPct val="0"/>
              </a:spcAft>
            </a:pPr>
            <a:r>
              <a:rPr lang="en-US" sz="2400" dirty="0" smtClean="0">
                <a:solidFill>
                  <a:schemeClr val="tx2"/>
                </a:solidFill>
              </a:rPr>
              <a:t>Invasive Candidiasis</a:t>
            </a:r>
            <a:endParaRPr lang="en-US" sz="2400" dirty="0">
              <a:solidFill>
                <a:schemeClr val="tx2"/>
              </a:solidFill>
            </a:endParaRPr>
          </a:p>
        </p:txBody>
      </p:sp>
      <p:sp>
        <p:nvSpPr>
          <p:cNvPr id="11" name="Line 10"/>
          <p:cNvSpPr>
            <a:spLocks noChangeShapeType="1"/>
          </p:cNvSpPr>
          <p:nvPr/>
        </p:nvSpPr>
        <p:spPr bwMode="auto">
          <a:xfrm flipH="1">
            <a:off x="3543300" y="5257800"/>
            <a:ext cx="838200" cy="0"/>
          </a:xfrm>
          <a:prstGeom prst="line">
            <a:avLst/>
          </a:prstGeom>
          <a:noFill/>
          <a:ln w="25400">
            <a:solidFill>
              <a:schemeClr val="tx1"/>
            </a:solidFill>
            <a:round/>
            <a:headEnd/>
            <a:tailEnd type="triangle" w="med" len="med"/>
          </a:ln>
          <a:effectLst/>
        </p:spPr>
        <p:txBody>
          <a:bodyPr/>
          <a:lstStyle/>
          <a:p>
            <a:pPr fontAlgn="base">
              <a:spcBef>
                <a:spcPct val="0"/>
              </a:spcBef>
              <a:spcAft>
                <a:spcPct val="0"/>
              </a:spcAft>
            </a:pPr>
            <a:endParaRPr lang="en-US" sz="2400">
              <a:solidFill>
                <a:srgbClr val="FFFFFF"/>
              </a:solidFill>
            </a:endParaRPr>
          </a:p>
        </p:txBody>
      </p:sp>
      <p:sp>
        <p:nvSpPr>
          <p:cNvPr id="12" name="Line 10"/>
          <p:cNvSpPr>
            <a:spLocks noChangeShapeType="1"/>
          </p:cNvSpPr>
          <p:nvPr/>
        </p:nvSpPr>
        <p:spPr bwMode="auto">
          <a:xfrm flipH="1">
            <a:off x="7334250" y="5257800"/>
            <a:ext cx="838200" cy="0"/>
          </a:xfrm>
          <a:prstGeom prst="line">
            <a:avLst/>
          </a:prstGeom>
          <a:noFill/>
          <a:ln w="25400">
            <a:solidFill>
              <a:schemeClr val="tx1"/>
            </a:solidFill>
            <a:round/>
            <a:headEnd/>
            <a:tailEnd type="triangle" w="med" len="med"/>
          </a:ln>
          <a:effectLst/>
        </p:spPr>
        <p:txBody>
          <a:bodyPr/>
          <a:lstStyle/>
          <a:p>
            <a:pPr fontAlgn="base">
              <a:spcBef>
                <a:spcPct val="0"/>
              </a:spcBef>
              <a:spcAft>
                <a:spcPct val="0"/>
              </a:spcAft>
            </a:pPr>
            <a:endParaRPr lang="en-US" sz="2400">
              <a:solidFill>
                <a:srgbClr val="FFFFFF"/>
              </a:solidFill>
            </a:endParaRPr>
          </a:p>
        </p:txBody>
      </p:sp>
      <p:sp>
        <p:nvSpPr>
          <p:cNvPr id="13" name="Text Box 7"/>
          <p:cNvSpPr txBox="1">
            <a:spLocks noChangeArrowheads="1"/>
          </p:cNvSpPr>
          <p:nvPr/>
        </p:nvSpPr>
        <p:spPr bwMode="auto">
          <a:xfrm>
            <a:off x="198120" y="5791200"/>
            <a:ext cx="2945130" cy="461665"/>
          </a:xfrm>
          <a:prstGeom prst="rect">
            <a:avLst/>
          </a:prstGeom>
          <a:noFill/>
          <a:ln w="9525">
            <a:noFill/>
            <a:miter lim="800000"/>
            <a:headEnd/>
            <a:tailEnd/>
          </a:ln>
          <a:effectLst/>
        </p:spPr>
        <p:txBody>
          <a:bodyPr wrap="square">
            <a:spAutoFit/>
          </a:bodyPr>
          <a:lstStyle/>
          <a:p>
            <a:pPr fontAlgn="base">
              <a:spcBef>
                <a:spcPct val="50000"/>
              </a:spcBef>
              <a:spcAft>
                <a:spcPct val="0"/>
              </a:spcAft>
            </a:pPr>
            <a:r>
              <a:rPr lang="en-US" sz="2400" dirty="0" smtClean="0">
                <a:solidFill>
                  <a:schemeClr val="tx2"/>
                </a:solidFill>
              </a:rPr>
              <a:t>Thrush </a:t>
            </a:r>
            <a:endParaRPr lang="en-US" sz="2400" dirty="0">
              <a:solidFill>
                <a:schemeClr val="tx2"/>
              </a:solidFill>
            </a:endParaRPr>
          </a:p>
        </p:txBody>
      </p:sp>
      <p:sp>
        <p:nvSpPr>
          <p:cNvPr id="3" name="Rectangle 2"/>
          <p:cNvSpPr/>
          <p:nvPr/>
        </p:nvSpPr>
        <p:spPr>
          <a:xfrm>
            <a:off x="9095656" y="6444734"/>
            <a:ext cx="2487540" cy="369332"/>
          </a:xfrm>
          <a:prstGeom prst="rect">
            <a:avLst/>
          </a:prstGeom>
        </p:spPr>
        <p:txBody>
          <a:bodyPr wrap="none">
            <a:spAutoFit/>
          </a:bodyPr>
          <a:lstStyle/>
          <a:p>
            <a:r>
              <a:rPr lang="en-US" i="1" dirty="0" smtClean="0">
                <a:solidFill>
                  <a:schemeClr val="accent1">
                    <a:lumMod val="50000"/>
                  </a:schemeClr>
                </a:solidFill>
              </a:rPr>
              <a:t>Courtesy of Mary </a:t>
            </a:r>
            <a:r>
              <a:rPr lang="en-US" i="1" dirty="0">
                <a:solidFill>
                  <a:schemeClr val="accent1">
                    <a:lumMod val="50000"/>
                  </a:schemeClr>
                </a:solidFill>
              </a:rPr>
              <a:t>Brandt</a:t>
            </a:r>
          </a:p>
        </p:txBody>
      </p:sp>
    </p:spTree>
    <p:extLst>
      <p:ext uri="{BB962C8B-B14F-4D97-AF65-F5344CB8AC3E}">
        <p14:creationId xmlns:p14="http://schemas.microsoft.com/office/powerpoint/2010/main" val="14528509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83921"/>
            <a:ext cx="10515600" cy="5486400"/>
          </a:xfrm>
        </p:spPr>
        <p:txBody>
          <a:bodyPr>
            <a:normAutofit/>
          </a:bodyPr>
          <a:lstStyle/>
          <a:p>
            <a:pPr>
              <a:buFont typeface="Wingdings" pitchFamily="2" charset="2"/>
              <a:buChar char="§"/>
            </a:pPr>
            <a:r>
              <a:rPr lang="en-US" sz="3200" b="1" dirty="0">
                <a:solidFill>
                  <a:schemeClr val="accent1">
                    <a:lumMod val="50000"/>
                  </a:schemeClr>
                </a:solidFill>
              </a:rPr>
              <a:t>High-risk populations for fungal </a:t>
            </a:r>
            <a:r>
              <a:rPr lang="en-US" sz="3200" b="1" dirty="0" smtClean="0">
                <a:solidFill>
                  <a:schemeClr val="accent1">
                    <a:lumMod val="50000"/>
                  </a:schemeClr>
                </a:solidFill>
              </a:rPr>
              <a:t>infections</a:t>
            </a:r>
          </a:p>
          <a:p>
            <a:pPr>
              <a:buFont typeface="Wingdings" pitchFamily="2" charset="2"/>
              <a:buChar char="§"/>
            </a:pPr>
            <a:endParaRPr lang="en-US" sz="3200" dirty="0" smtClean="0">
              <a:solidFill>
                <a:schemeClr val="accent1">
                  <a:lumMod val="50000"/>
                </a:schemeClr>
              </a:solidFill>
            </a:endParaRPr>
          </a:p>
          <a:p>
            <a:pPr>
              <a:buFont typeface="Wingdings" pitchFamily="2" charset="2"/>
              <a:buChar char="§"/>
            </a:pPr>
            <a:endParaRPr lang="en-US" sz="3200" dirty="0" smtClean="0">
              <a:solidFill>
                <a:schemeClr val="accent1">
                  <a:lumMod val="50000"/>
                </a:schemeClr>
              </a:solidFill>
            </a:endParaRPr>
          </a:p>
          <a:p>
            <a:pPr>
              <a:buFont typeface="Wingdings" pitchFamily="2" charset="2"/>
              <a:buChar char="§"/>
            </a:pPr>
            <a:endParaRPr lang="en-US" sz="3200" dirty="0">
              <a:solidFill>
                <a:schemeClr val="accent1">
                  <a:lumMod val="50000"/>
                </a:schemeClr>
              </a:solidFill>
            </a:endParaRPr>
          </a:p>
          <a:p>
            <a:pPr>
              <a:buFont typeface="Wingdings" pitchFamily="2" charset="2"/>
              <a:buChar char="§"/>
            </a:pPr>
            <a:r>
              <a:rPr lang="en-US" sz="3200" dirty="0" smtClean="0">
                <a:solidFill>
                  <a:schemeClr val="accent1">
                    <a:lumMod val="50000"/>
                  </a:schemeClr>
                </a:solidFill>
              </a:rPr>
              <a:t>IFIs  are also on rise due to increasing size </a:t>
            </a:r>
            <a:r>
              <a:rPr lang="en-US" sz="3200" dirty="0">
                <a:solidFill>
                  <a:schemeClr val="accent1">
                    <a:lumMod val="50000"/>
                  </a:schemeClr>
                </a:solidFill>
              </a:rPr>
              <a:t>of </a:t>
            </a:r>
            <a:r>
              <a:rPr lang="en-US" sz="3200" dirty="0" smtClean="0">
                <a:solidFill>
                  <a:schemeClr val="accent1">
                    <a:lumMod val="50000"/>
                  </a:schemeClr>
                </a:solidFill>
              </a:rPr>
              <a:t>high risk patient</a:t>
            </a:r>
          </a:p>
          <a:p>
            <a:pPr lvl="1">
              <a:buFont typeface="Wingdings" pitchFamily="2" charset="2"/>
              <a:buChar char="§"/>
            </a:pPr>
            <a:r>
              <a:rPr lang="en-US" sz="2800" dirty="0" smtClean="0">
                <a:solidFill>
                  <a:schemeClr val="accent1">
                    <a:lumMod val="50000"/>
                  </a:schemeClr>
                </a:solidFill>
              </a:rPr>
              <a:t>HIV/AIDS infection</a:t>
            </a:r>
          </a:p>
          <a:p>
            <a:pPr lvl="1">
              <a:buFont typeface="Wingdings" pitchFamily="2" charset="2"/>
              <a:buChar char="§"/>
            </a:pPr>
            <a:r>
              <a:rPr lang="en-US" sz="2800" dirty="0" smtClean="0">
                <a:solidFill>
                  <a:schemeClr val="accent1">
                    <a:lumMod val="50000"/>
                  </a:schemeClr>
                </a:solidFill>
              </a:rPr>
              <a:t>Post transplant and ICU patients</a:t>
            </a:r>
          </a:p>
          <a:p>
            <a:pPr lvl="1">
              <a:buFont typeface="Wingdings" pitchFamily="2" charset="2"/>
              <a:buChar char="§"/>
            </a:pPr>
            <a:r>
              <a:rPr lang="en-US" sz="2800" dirty="0">
                <a:solidFill>
                  <a:schemeClr val="accent1">
                    <a:lumMod val="50000"/>
                  </a:schemeClr>
                </a:solidFill>
              </a:rPr>
              <a:t>M</a:t>
            </a:r>
            <a:r>
              <a:rPr lang="en-US" sz="2800" dirty="0" smtClean="0">
                <a:solidFill>
                  <a:schemeClr val="accent1">
                    <a:lumMod val="50000"/>
                  </a:schemeClr>
                </a:solidFill>
              </a:rPr>
              <a:t>alignancy, burns, indwelling devices, &amp; low-birth weight infants, use of  steroid, advanced liver disease</a:t>
            </a:r>
          </a:p>
        </p:txBody>
      </p:sp>
      <p:graphicFrame>
        <p:nvGraphicFramePr>
          <p:cNvPr id="4" name="Table 3"/>
          <p:cNvGraphicFramePr>
            <a:graphicFrameLocks noGrp="1"/>
          </p:cNvGraphicFramePr>
          <p:nvPr>
            <p:extLst>
              <p:ext uri="{D42A27DB-BD31-4B8C-83A1-F6EECF244321}">
                <p14:modId xmlns:p14="http://schemas.microsoft.com/office/powerpoint/2010/main" val="1268556696"/>
              </p:ext>
            </p:extLst>
          </p:nvPr>
        </p:nvGraphicFramePr>
        <p:xfrm>
          <a:off x="1200150" y="1451186"/>
          <a:ext cx="7120890" cy="1371600"/>
        </p:xfrm>
        <a:graphic>
          <a:graphicData uri="http://schemas.openxmlformats.org/drawingml/2006/table">
            <a:tbl>
              <a:tblPr firstRow="1" bandRow="1">
                <a:tableStyleId>{5C22544A-7EE6-4342-B048-85BDC9FD1C3A}</a:tableStyleId>
              </a:tblPr>
              <a:tblGrid>
                <a:gridCol w="5032417"/>
                <a:gridCol w="2088473"/>
              </a:tblGrid>
              <a:tr h="370840">
                <a:tc>
                  <a:txBody>
                    <a:bodyPr/>
                    <a:lstStyle/>
                    <a:p>
                      <a:pPr>
                        <a:buFont typeface="Wingdings" pitchFamily="2" charset="2"/>
                        <a:buChar char="§"/>
                      </a:pPr>
                      <a:r>
                        <a:rPr lang="en-US" sz="2800" dirty="0" smtClean="0">
                          <a:solidFill>
                            <a:schemeClr val="bg1"/>
                          </a:solidFill>
                        </a:rPr>
                        <a:t>Tuberculosis </a:t>
                      </a:r>
                    </a:p>
                    <a:p>
                      <a:pPr>
                        <a:buFont typeface="Wingdings" pitchFamily="2" charset="2"/>
                        <a:buChar char="§"/>
                      </a:pPr>
                      <a:r>
                        <a:rPr lang="en-US" sz="2800" dirty="0" smtClean="0">
                          <a:solidFill>
                            <a:schemeClr val="bg1"/>
                          </a:solidFill>
                        </a:rPr>
                        <a:t>Diabetes</a:t>
                      </a:r>
                    </a:p>
                    <a:p>
                      <a:pPr>
                        <a:buFont typeface="Wingdings" pitchFamily="2" charset="2"/>
                        <a:buChar char="§"/>
                      </a:pPr>
                      <a:r>
                        <a:rPr lang="en-US" sz="2800" dirty="0" smtClean="0">
                          <a:solidFill>
                            <a:schemeClr val="bg1"/>
                          </a:solidFill>
                        </a:rPr>
                        <a:t>Chronic respiratory diseases</a:t>
                      </a:r>
                    </a:p>
                  </a:txBody>
                  <a:tcPr/>
                </a:tc>
                <a:tc>
                  <a:txBody>
                    <a:bodyPr/>
                    <a:lstStyle/>
                    <a:p>
                      <a:pPr>
                        <a:buFont typeface="Wingdings" pitchFamily="2" charset="2"/>
                        <a:buChar char="§"/>
                      </a:pPr>
                      <a:r>
                        <a:rPr lang="en-US" sz="2800" dirty="0" smtClean="0">
                          <a:solidFill>
                            <a:schemeClr val="bg1"/>
                          </a:solidFill>
                        </a:rPr>
                        <a:t>Asthma </a:t>
                      </a:r>
                    </a:p>
                    <a:p>
                      <a:pPr>
                        <a:buFont typeface="Wingdings" pitchFamily="2" charset="2"/>
                        <a:buChar char="§"/>
                      </a:pPr>
                      <a:r>
                        <a:rPr lang="en-US" sz="2800" dirty="0" smtClean="0">
                          <a:solidFill>
                            <a:schemeClr val="bg1"/>
                          </a:solidFill>
                        </a:rPr>
                        <a:t>Cancer</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800" dirty="0" smtClean="0">
                          <a:solidFill>
                            <a:schemeClr val="bg1"/>
                          </a:solidFill>
                        </a:rPr>
                        <a:t>COPD </a:t>
                      </a:r>
                      <a:endParaRPr lang="en-US" sz="2800" dirty="0">
                        <a:solidFill>
                          <a:schemeClr val="bg1"/>
                        </a:solidFill>
                      </a:endParaRPr>
                    </a:p>
                  </a:txBody>
                  <a:tcPr/>
                </a:tc>
              </a:tr>
            </a:tbl>
          </a:graphicData>
        </a:graphic>
      </p:graphicFrame>
    </p:spTree>
    <p:extLst>
      <p:ext uri="{BB962C8B-B14F-4D97-AF65-F5344CB8AC3E}">
        <p14:creationId xmlns:p14="http://schemas.microsoft.com/office/powerpoint/2010/main" val="3155479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3142</TotalTime>
  <Words>2904</Words>
  <Application>Microsoft Office PowerPoint</Application>
  <PresentationFormat>Custom</PresentationFormat>
  <Paragraphs>532</Paragraphs>
  <Slides>56</Slides>
  <Notes>24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56</vt:i4>
      </vt:variant>
    </vt:vector>
  </HeadingPairs>
  <TitlesOfParts>
    <vt:vector size="59" baseType="lpstr">
      <vt:lpstr>Office Theme</vt:lpstr>
      <vt:lpstr>Microsoft Excel Chart</vt:lpstr>
      <vt:lpstr>Chart</vt:lpstr>
      <vt:lpstr>Fungal Infections in Pakistan; Local Challenges</vt:lpstr>
      <vt:lpstr>Plan </vt:lpstr>
      <vt:lpstr>Disclosure</vt:lpstr>
      <vt:lpstr>Introduction </vt:lpstr>
      <vt:lpstr>Top 10 Causes of Death</vt:lpstr>
      <vt:lpstr> Fungal infections are growing problem</vt:lpstr>
      <vt:lpstr>Fungal Infections</vt:lpstr>
      <vt:lpstr>The Spectrum of Fungal Diseases</vt:lpstr>
      <vt:lpstr>PowerPoint Presentation</vt:lpstr>
      <vt:lpstr>Disease Burden in Pakistan</vt:lpstr>
      <vt:lpstr>Invasive Fungi    AKU Laboratory Based Surveillance data  (2009-2014)  (n=1008)  </vt:lpstr>
      <vt:lpstr> Fungi causing invasive infections   AKU Laboratory Based Surveillance data (2009-2014) </vt:lpstr>
      <vt:lpstr>PowerPoint Presentation</vt:lpstr>
      <vt:lpstr>Candidiasis</vt:lpstr>
      <vt:lpstr>Candidaemia </vt:lpstr>
      <vt:lpstr>Candida  A High Priority in the ICU Bloodstream Infection Pathogens</vt:lpstr>
      <vt:lpstr>PowerPoint Presentation</vt:lpstr>
      <vt:lpstr>PowerPoint Presentation</vt:lpstr>
      <vt:lpstr>Candidiasis in Pakistan: 2006-09</vt:lpstr>
      <vt:lpstr>Comparison of Spectrum of Invasive Candida species Isolated between 2006-9 &amp; 2010-14</vt:lpstr>
      <vt:lpstr>Comparison of Antifungal Resistance Rates between the two time Period of Interest</vt:lpstr>
      <vt:lpstr>PowerPoint Presentation</vt:lpstr>
      <vt:lpstr>Candida auris: A rapidly emerging cause of hospital-acquired MDR fungal infections globally</vt:lpstr>
      <vt:lpstr>PowerPoint Presentation</vt:lpstr>
      <vt:lpstr>Challenge</vt:lpstr>
      <vt:lpstr>Outbreak investigation report of Candida auris at a tertiary care hospital in Karachi, Pakistan 2016-2017</vt:lpstr>
      <vt:lpstr>Major Etiologic Agents of Human Aspergillosis</vt:lpstr>
      <vt:lpstr>Human Aspergillosis</vt:lpstr>
      <vt:lpstr> Allergic Bronchopulmonary Aspergillosis (ABPA)   </vt:lpstr>
      <vt:lpstr>Chronic Pulmonary Aspergillosis (CPA)</vt:lpstr>
      <vt:lpstr>Invasive Aspergillosis (IA)</vt:lpstr>
      <vt:lpstr>Mucormycosis </vt:lpstr>
      <vt:lpstr>Invasive Molds (2009-2014)</vt:lpstr>
      <vt:lpstr>PowerPoint Presentation</vt:lpstr>
      <vt:lpstr>Wound (tissue, pus)</vt:lpstr>
      <vt:lpstr>Pulmonary</vt:lpstr>
      <vt:lpstr>Nasal Tissue</vt:lpstr>
      <vt:lpstr>Brain</vt:lpstr>
      <vt:lpstr>Cryptococcus neoformans </vt:lpstr>
      <vt:lpstr>PowerPoint Presentation</vt:lpstr>
      <vt:lpstr>PowerPoint Presentation</vt:lpstr>
      <vt:lpstr> Fungal Keratitis </vt:lpstr>
      <vt:lpstr>Mycetoma </vt:lpstr>
      <vt:lpstr>Dermatophytosis</vt:lpstr>
      <vt:lpstr>Challenges in the Management of Fungal  Infections</vt:lpstr>
      <vt:lpstr>Challenges in the Management of Fungal  Infections</vt:lpstr>
      <vt:lpstr>Challenges in the Management of Fungal  Infections</vt:lpstr>
      <vt:lpstr>State of Clinical Microbiology/Mycology Laboratory </vt:lpstr>
      <vt:lpstr>Why Primitive Laboratory?</vt:lpstr>
      <vt:lpstr>Antifungal Susceptibility</vt:lpstr>
      <vt:lpstr>Human Resource!! </vt:lpstr>
      <vt:lpstr>PowerPoint Presentation</vt:lpstr>
      <vt:lpstr>How to Improve?</vt:lpstr>
      <vt:lpstr> Possible Growth and Future Directions </vt:lpstr>
      <vt:lpstr>Conclusion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Fungal infections in Pakistan; local challenges</dc:title>
  <dc:creator>Afia Zafar</dc:creator>
  <cp:lastModifiedBy>Elizabeth Bradshaw</cp:lastModifiedBy>
  <cp:revision>149</cp:revision>
  <dcterms:created xsi:type="dcterms:W3CDTF">2017-11-18T09:05:38Z</dcterms:created>
  <dcterms:modified xsi:type="dcterms:W3CDTF">2017-12-06T11:12:47Z</dcterms:modified>
</cp:coreProperties>
</file>