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4" r:id="rId5"/>
    <p:sldId id="289" r:id="rId6"/>
    <p:sldId id="290" r:id="rId7"/>
    <p:sldId id="259" r:id="rId8"/>
    <p:sldId id="291" r:id="rId9"/>
    <p:sldId id="292" r:id="rId10"/>
    <p:sldId id="265" r:id="rId11"/>
    <p:sldId id="295" r:id="rId12"/>
    <p:sldId id="296" r:id="rId13"/>
    <p:sldId id="298" r:id="rId14"/>
    <p:sldId id="299" r:id="rId15"/>
    <p:sldId id="293" r:id="rId16"/>
    <p:sldId id="271" r:id="rId17"/>
    <p:sldId id="274" r:id="rId18"/>
    <p:sldId id="277" r:id="rId19"/>
    <p:sldId id="278" r:id="rId20"/>
    <p:sldId id="281" r:id="rId21"/>
    <p:sldId id="294" r:id="rId22"/>
    <p:sldId id="260" r:id="rId23"/>
    <p:sldId id="288" r:id="rId24"/>
    <p:sldId id="300" r:id="rId25"/>
    <p:sldId id="30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76" y="-11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38914D-7A2E-4F26-9D6D-9C0ED521B64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43ECC926-76B9-4507-9F31-629F2020AA8F}">
      <dgm:prSet phldrT="[Text]" custT="1"/>
      <dgm:spPr/>
      <dgm:t>
        <a:bodyPr/>
        <a:lstStyle/>
        <a:p>
          <a:pPr algn="l"/>
          <a:r>
            <a:rPr lang="en-US" sz="2000" b="1" dirty="0" smtClean="0"/>
            <a:t>Candidemia</a:t>
          </a:r>
        </a:p>
      </dgm:t>
    </dgm:pt>
    <dgm:pt modelId="{A8E8FCBC-9931-4D60-9C40-BBCEF7342383}" type="parTrans" cxnId="{D016D1F6-1052-494F-83C8-42297A84EC8F}">
      <dgm:prSet/>
      <dgm:spPr/>
      <dgm:t>
        <a:bodyPr/>
        <a:lstStyle/>
        <a:p>
          <a:endParaRPr lang="en-US"/>
        </a:p>
      </dgm:t>
    </dgm:pt>
    <dgm:pt modelId="{1A0CC546-C2C4-4FFB-A6ED-0471F57D6C8D}" type="sibTrans" cxnId="{D016D1F6-1052-494F-83C8-42297A84EC8F}">
      <dgm:prSet/>
      <dgm:spPr/>
      <dgm:t>
        <a:bodyPr/>
        <a:lstStyle/>
        <a:p>
          <a:endParaRPr lang="en-US"/>
        </a:p>
      </dgm:t>
    </dgm:pt>
    <dgm:pt modelId="{0B3DD1DF-768A-414F-B4D5-3E2D56C831F7}">
      <dgm:prSet phldrT="[Text]" custT="1"/>
      <dgm:spPr/>
      <dgm:t>
        <a:bodyPr/>
        <a:lstStyle/>
        <a:p>
          <a:pPr algn="r"/>
          <a:r>
            <a:rPr lang="en-US" sz="2000" b="1" dirty="0" smtClean="0"/>
            <a:t>Deep seated </a:t>
          </a:r>
        </a:p>
        <a:p>
          <a:pPr algn="r"/>
          <a:r>
            <a:rPr lang="en-US" sz="2000" b="1" dirty="0" smtClean="0"/>
            <a:t>Candidiasis</a:t>
          </a:r>
          <a:endParaRPr lang="en-US" sz="2000" b="1" dirty="0"/>
        </a:p>
      </dgm:t>
    </dgm:pt>
    <dgm:pt modelId="{6DB1FBA5-77AC-4C44-B5BE-8C40D5D6FFDC}" type="parTrans" cxnId="{2E0B9CF6-AD14-4F3D-8028-B2C9B67FD94C}">
      <dgm:prSet/>
      <dgm:spPr/>
      <dgm:t>
        <a:bodyPr/>
        <a:lstStyle/>
        <a:p>
          <a:endParaRPr lang="en-US"/>
        </a:p>
      </dgm:t>
    </dgm:pt>
    <dgm:pt modelId="{2D82BEB7-0A2C-4B14-89DB-803CD13AF7FB}" type="sibTrans" cxnId="{2E0B9CF6-AD14-4F3D-8028-B2C9B67FD94C}">
      <dgm:prSet/>
      <dgm:spPr/>
      <dgm:t>
        <a:bodyPr/>
        <a:lstStyle/>
        <a:p>
          <a:endParaRPr lang="en-US"/>
        </a:p>
      </dgm:t>
    </dgm:pt>
    <dgm:pt modelId="{804EA43E-DA47-468B-8253-15C7418AC45E}" type="pres">
      <dgm:prSet presAssocID="{0138914D-7A2E-4F26-9D6D-9C0ED521B64F}" presName="compositeShape" presStyleCnt="0">
        <dgm:presLayoutVars>
          <dgm:chMax val="7"/>
          <dgm:dir/>
          <dgm:resizeHandles val="exact"/>
        </dgm:presLayoutVars>
      </dgm:prSet>
      <dgm:spPr/>
    </dgm:pt>
    <dgm:pt modelId="{DF3EA250-56AF-4044-A741-0803B9006DEF}" type="pres">
      <dgm:prSet presAssocID="{43ECC926-76B9-4507-9F31-629F2020AA8F}" presName="circ1" presStyleLbl="vennNode1" presStyleIdx="0" presStyleCnt="2" custLinFactNeighborX="14814"/>
      <dgm:spPr/>
      <dgm:t>
        <a:bodyPr/>
        <a:lstStyle/>
        <a:p>
          <a:endParaRPr lang="en-US"/>
        </a:p>
      </dgm:t>
    </dgm:pt>
    <dgm:pt modelId="{E435043E-07EB-448C-B5DF-0286DE96CEB7}" type="pres">
      <dgm:prSet presAssocID="{43ECC926-76B9-4507-9F31-629F2020AA8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32CF47-9708-4DE5-9EDC-5C7FA91CBD29}" type="pres">
      <dgm:prSet presAssocID="{0B3DD1DF-768A-414F-B4D5-3E2D56C831F7}" presName="circ2" presStyleLbl="vennNode1" presStyleIdx="1" presStyleCnt="2" custLinFactNeighborX="-8043"/>
      <dgm:spPr/>
      <dgm:t>
        <a:bodyPr/>
        <a:lstStyle/>
        <a:p>
          <a:endParaRPr lang="en-US"/>
        </a:p>
      </dgm:t>
    </dgm:pt>
    <dgm:pt modelId="{F904FD5B-20EA-4D19-8052-E6E7D90ACD89}" type="pres">
      <dgm:prSet presAssocID="{0B3DD1DF-768A-414F-B4D5-3E2D56C831F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0B9CF6-AD14-4F3D-8028-B2C9B67FD94C}" srcId="{0138914D-7A2E-4F26-9D6D-9C0ED521B64F}" destId="{0B3DD1DF-768A-414F-B4D5-3E2D56C831F7}" srcOrd="1" destOrd="0" parTransId="{6DB1FBA5-77AC-4C44-B5BE-8C40D5D6FFDC}" sibTransId="{2D82BEB7-0A2C-4B14-89DB-803CD13AF7FB}"/>
    <dgm:cxn modelId="{95A4C019-5C88-4E85-97E4-28C479D8643F}" type="presOf" srcId="{43ECC926-76B9-4507-9F31-629F2020AA8F}" destId="{E435043E-07EB-448C-B5DF-0286DE96CEB7}" srcOrd="1" destOrd="0" presId="urn:microsoft.com/office/officeart/2005/8/layout/venn1"/>
    <dgm:cxn modelId="{5CEF7231-FA27-4ABA-8C7D-721A5DEF4F78}" type="presOf" srcId="{0B3DD1DF-768A-414F-B4D5-3E2D56C831F7}" destId="{F904FD5B-20EA-4D19-8052-E6E7D90ACD89}" srcOrd="1" destOrd="0" presId="urn:microsoft.com/office/officeart/2005/8/layout/venn1"/>
    <dgm:cxn modelId="{D016D1F6-1052-494F-83C8-42297A84EC8F}" srcId="{0138914D-7A2E-4F26-9D6D-9C0ED521B64F}" destId="{43ECC926-76B9-4507-9F31-629F2020AA8F}" srcOrd="0" destOrd="0" parTransId="{A8E8FCBC-9931-4D60-9C40-BBCEF7342383}" sibTransId="{1A0CC546-C2C4-4FFB-A6ED-0471F57D6C8D}"/>
    <dgm:cxn modelId="{DC3E7AA0-0E67-4461-92B6-3BF843D82A26}" type="presOf" srcId="{43ECC926-76B9-4507-9F31-629F2020AA8F}" destId="{DF3EA250-56AF-4044-A741-0803B9006DEF}" srcOrd="0" destOrd="0" presId="urn:microsoft.com/office/officeart/2005/8/layout/venn1"/>
    <dgm:cxn modelId="{26D88E2E-363A-4F43-917B-A754141BAD81}" type="presOf" srcId="{0B3DD1DF-768A-414F-B4D5-3E2D56C831F7}" destId="{E232CF47-9708-4DE5-9EDC-5C7FA91CBD29}" srcOrd="0" destOrd="0" presId="urn:microsoft.com/office/officeart/2005/8/layout/venn1"/>
    <dgm:cxn modelId="{7295B03B-3277-456F-97B2-2B2A69416C48}" type="presOf" srcId="{0138914D-7A2E-4F26-9D6D-9C0ED521B64F}" destId="{804EA43E-DA47-468B-8253-15C7418AC45E}" srcOrd="0" destOrd="0" presId="urn:microsoft.com/office/officeart/2005/8/layout/venn1"/>
    <dgm:cxn modelId="{A529FA7B-C9A5-4256-80FF-CC3DF7C45ACC}" type="presParOf" srcId="{804EA43E-DA47-468B-8253-15C7418AC45E}" destId="{DF3EA250-56AF-4044-A741-0803B9006DEF}" srcOrd="0" destOrd="0" presId="urn:microsoft.com/office/officeart/2005/8/layout/venn1"/>
    <dgm:cxn modelId="{24F8B0F3-13B2-457E-96A3-2CE42FE640C2}" type="presParOf" srcId="{804EA43E-DA47-468B-8253-15C7418AC45E}" destId="{E435043E-07EB-448C-B5DF-0286DE96CEB7}" srcOrd="1" destOrd="0" presId="urn:microsoft.com/office/officeart/2005/8/layout/venn1"/>
    <dgm:cxn modelId="{4FD6F5AF-E1CE-4633-A0FB-8A025CCC210F}" type="presParOf" srcId="{804EA43E-DA47-468B-8253-15C7418AC45E}" destId="{E232CF47-9708-4DE5-9EDC-5C7FA91CBD29}" srcOrd="2" destOrd="0" presId="urn:microsoft.com/office/officeart/2005/8/layout/venn1"/>
    <dgm:cxn modelId="{C8EA3E0F-19AD-4EFC-8CCD-9D019E4112C3}" type="presParOf" srcId="{804EA43E-DA47-468B-8253-15C7418AC45E}" destId="{F904FD5B-20EA-4D19-8052-E6E7D90ACD89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38914D-7A2E-4F26-9D6D-9C0ED521B64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43ECC926-76B9-4507-9F31-629F2020AA8F}">
      <dgm:prSet phldrT="[Text]" custT="1"/>
      <dgm:spPr/>
      <dgm:t>
        <a:bodyPr/>
        <a:lstStyle/>
        <a:p>
          <a:pPr algn="l"/>
          <a:r>
            <a:rPr lang="en-US" sz="2000" b="1" dirty="0" smtClean="0"/>
            <a:t>Candidemia</a:t>
          </a:r>
        </a:p>
      </dgm:t>
    </dgm:pt>
    <dgm:pt modelId="{A8E8FCBC-9931-4D60-9C40-BBCEF7342383}" type="parTrans" cxnId="{D016D1F6-1052-494F-83C8-42297A84EC8F}">
      <dgm:prSet/>
      <dgm:spPr/>
      <dgm:t>
        <a:bodyPr/>
        <a:lstStyle/>
        <a:p>
          <a:endParaRPr lang="en-US"/>
        </a:p>
      </dgm:t>
    </dgm:pt>
    <dgm:pt modelId="{1A0CC546-C2C4-4FFB-A6ED-0471F57D6C8D}" type="sibTrans" cxnId="{D016D1F6-1052-494F-83C8-42297A84EC8F}">
      <dgm:prSet/>
      <dgm:spPr/>
      <dgm:t>
        <a:bodyPr/>
        <a:lstStyle/>
        <a:p>
          <a:endParaRPr lang="en-US"/>
        </a:p>
      </dgm:t>
    </dgm:pt>
    <dgm:pt modelId="{0B3DD1DF-768A-414F-B4D5-3E2D56C831F7}">
      <dgm:prSet phldrT="[Text]" custT="1"/>
      <dgm:spPr/>
      <dgm:t>
        <a:bodyPr/>
        <a:lstStyle/>
        <a:p>
          <a:pPr algn="r"/>
          <a:r>
            <a:rPr lang="en-US" sz="2000" b="1" dirty="0" smtClean="0"/>
            <a:t>Deep seated </a:t>
          </a:r>
        </a:p>
        <a:p>
          <a:pPr algn="r"/>
          <a:r>
            <a:rPr lang="en-US" sz="2000" b="1" dirty="0" smtClean="0"/>
            <a:t>Candidiasis</a:t>
          </a:r>
          <a:endParaRPr lang="en-US" sz="2000" b="1" dirty="0"/>
        </a:p>
      </dgm:t>
    </dgm:pt>
    <dgm:pt modelId="{6DB1FBA5-77AC-4C44-B5BE-8C40D5D6FFDC}" type="parTrans" cxnId="{2E0B9CF6-AD14-4F3D-8028-B2C9B67FD94C}">
      <dgm:prSet/>
      <dgm:spPr/>
      <dgm:t>
        <a:bodyPr/>
        <a:lstStyle/>
        <a:p>
          <a:endParaRPr lang="en-US"/>
        </a:p>
      </dgm:t>
    </dgm:pt>
    <dgm:pt modelId="{2D82BEB7-0A2C-4B14-89DB-803CD13AF7FB}" type="sibTrans" cxnId="{2E0B9CF6-AD14-4F3D-8028-B2C9B67FD94C}">
      <dgm:prSet/>
      <dgm:spPr/>
      <dgm:t>
        <a:bodyPr/>
        <a:lstStyle/>
        <a:p>
          <a:endParaRPr lang="en-US"/>
        </a:p>
      </dgm:t>
    </dgm:pt>
    <dgm:pt modelId="{804EA43E-DA47-468B-8253-15C7418AC45E}" type="pres">
      <dgm:prSet presAssocID="{0138914D-7A2E-4F26-9D6D-9C0ED521B64F}" presName="compositeShape" presStyleCnt="0">
        <dgm:presLayoutVars>
          <dgm:chMax val="7"/>
          <dgm:dir/>
          <dgm:resizeHandles val="exact"/>
        </dgm:presLayoutVars>
      </dgm:prSet>
      <dgm:spPr/>
    </dgm:pt>
    <dgm:pt modelId="{DF3EA250-56AF-4044-A741-0803B9006DEF}" type="pres">
      <dgm:prSet presAssocID="{43ECC926-76B9-4507-9F31-629F2020AA8F}" presName="circ1" presStyleLbl="vennNode1" presStyleIdx="0" presStyleCnt="2" custLinFactNeighborX="7630"/>
      <dgm:spPr/>
      <dgm:t>
        <a:bodyPr/>
        <a:lstStyle/>
        <a:p>
          <a:endParaRPr lang="en-US"/>
        </a:p>
      </dgm:t>
    </dgm:pt>
    <dgm:pt modelId="{E435043E-07EB-448C-B5DF-0286DE96CEB7}" type="pres">
      <dgm:prSet presAssocID="{43ECC926-76B9-4507-9F31-629F2020AA8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32CF47-9708-4DE5-9EDC-5C7FA91CBD29}" type="pres">
      <dgm:prSet presAssocID="{0B3DD1DF-768A-414F-B4D5-3E2D56C831F7}" presName="circ2" presStyleLbl="vennNode1" presStyleIdx="1" presStyleCnt="2" custScaleX="126716" custScaleY="116783" custLinFactNeighborX="-8043"/>
      <dgm:spPr/>
      <dgm:t>
        <a:bodyPr/>
        <a:lstStyle/>
        <a:p>
          <a:endParaRPr lang="en-US"/>
        </a:p>
      </dgm:t>
    </dgm:pt>
    <dgm:pt modelId="{F904FD5B-20EA-4D19-8052-E6E7D90ACD89}" type="pres">
      <dgm:prSet presAssocID="{0B3DD1DF-768A-414F-B4D5-3E2D56C831F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1C508B-AB67-400A-8511-83DEE464DD79}" type="presOf" srcId="{43ECC926-76B9-4507-9F31-629F2020AA8F}" destId="{E435043E-07EB-448C-B5DF-0286DE96CEB7}" srcOrd="1" destOrd="0" presId="urn:microsoft.com/office/officeart/2005/8/layout/venn1"/>
    <dgm:cxn modelId="{A7005662-54DE-48F5-8396-879DF11ABF55}" type="presOf" srcId="{0B3DD1DF-768A-414F-B4D5-3E2D56C831F7}" destId="{F904FD5B-20EA-4D19-8052-E6E7D90ACD89}" srcOrd="1" destOrd="0" presId="urn:microsoft.com/office/officeart/2005/8/layout/venn1"/>
    <dgm:cxn modelId="{F6063916-24C2-445D-A973-34AF2CF10C52}" type="presOf" srcId="{0B3DD1DF-768A-414F-B4D5-3E2D56C831F7}" destId="{E232CF47-9708-4DE5-9EDC-5C7FA91CBD29}" srcOrd="0" destOrd="0" presId="urn:microsoft.com/office/officeart/2005/8/layout/venn1"/>
    <dgm:cxn modelId="{2E0B9CF6-AD14-4F3D-8028-B2C9B67FD94C}" srcId="{0138914D-7A2E-4F26-9D6D-9C0ED521B64F}" destId="{0B3DD1DF-768A-414F-B4D5-3E2D56C831F7}" srcOrd="1" destOrd="0" parTransId="{6DB1FBA5-77AC-4C44-B5BE-8C40D5D6FFDC}" sibTransId="{2D82BEB7-0A2C-4B14-89DB-803CD13AF7FB}"/>
    <dgm:cxn modelId="{3654CFC7-652B-4B23-A11B-190ADBA02AF7}" type="presOf" srcId="{43ECC926-76B9-4507-9F31-629F2020AA8F}" destId="{DF3EA250-56AF-4044-A741-0803B9006DEF}" srcOrd="0" destOrd="0" presId="urn:microsoft.com/office/officeart/2005/8/layout/venn1"/>
    <dgm:cxn modelId="{D016D1F6-1052-494F-83C8-42297A84EC8F}" srcId="{0138914D-7A2E-4F26-9D6D-9C0ED521B64F}" destId="{43ECC926-76B9-4507-9F31-629F2020AA8F}" srcOrd="0" destOrd="0" parTransId="{A8E8FCBC-9931-4D60-9C40-BBCEF7342383}" sibTransId="{1A0CC546-C2C4-4FFB-A6ED-0471F57D6C8D}"/>
    <dgm:cxn modelId="{1A0B98FE-9C49-4ACB-9372-F0CBE0A7DE83}" type="presOf" srcId="{0138914D-7A2E-4F26-9D6D-9C0ED521B64F}" destId="{804EA43E-DA47-468B-8253-15C7418AC45E}" srcOrd="0" destOrd="0" presId="urn:microsoft.com/office/officeart/2005/8/layout/venn1"/>
    <dgm:cxn modelId="{5EA81D20-00DA-4917-B210-822180B3DEBB}" type="presParOf" srcId="{804EA43E-DA47-468B-8253-15C7418AC45E}" destId="{DF3EA250-56AF-4044-A741-0803B9006DEF}" srcOrd="0" destOrd="0" presId="urn:microsoft.com/office/officeart/2005/8/layout/venn1"/>
    <dgm:cxn modelId="{D86B4487-6B76-4D14-836B-4B32C526F962}" type="presParOf" srcId="{804EA43E-DA47-468B-8253-15C7418AC45E}" destId="{E435043E-07EB-448C-B5DF-0286DE96CEB7}" srcOrd="1" destOrd="0" presId="urn:microsoft.com/office/officeart/2005/8/layout/venn1"/>
    <dgm:cxn modelId="{853E53DD-3AED-4B53-A54E-D6C764178D79}" type="presParOf" srcId="{804EA43E-DA47-468B-8253-15C7418AC45E}" destId="{E232CF47-9708-4DE5-9EDC-5C7FA91CBD29}" srcOrd="2" destOrd="0" presId="urn:microsoft.com/office/officeart/2005/8/layout/venn1"/>
    <dgm:cxn modelId="{62270BA5-4A14-4674-9D85-CB8877311960}" type="presParOf" srcId="{804EA43E-DA47-468B-8253-15C7418AC45E}" destId="{F904FD5B-20EA-4D19-8052-E6E7D90ACD89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3EA250-56AF-4044-A741-0803B9006DEF}">
      <dsp:nvSpPr>
        <dsp:cNvPr id="0" name=""/>
        <dsp:cNvSpPr/>
      </dsp:nvSpPr>
      <dsp:spPr>
        <a:xfrm>
          <a:off x="908852" y="12310"/>
          <a:ext cx="4501341" cy="4501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Candidemia</a:t>
          </a:r>
        </a:p>
      </dsp:txBody>
      <dsp:txXfrm>
        <a:off x="1537418" y="543115"/>
        <a:ext cx="2595368" cy="3439731"/>
      </dsp:txXfrm>
    </dsp:sp>
    <dsp:sp modelId="{E232CF47-9708-4DE5-9EDC-5C7FA91CBD29}">
      <dsp:nvSpPr>
        <dsp:cNvPr id="0" name=""/>
        <dsp:cNvSpPr/>
      </dsp:nvSpPr>
      <dsp:spPr>
        <a:xfrm>
          <a:off x="3124191" y="12310"/>
          <a:ext cx="4501341" cy="4501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Deep seated 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Candidiasis</a:t>
          </a:r>
          <a:endParaRPr lang="en-US" sz="2000" b="1" kern="1200" dirty="0"/>
        </a:p>
      </dsp:txBody>
      <dsp:txXfrm>
        <a:off x="4401599" y="543115"/>
        <a:ext cx="2595368" cy="3439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3EA250-56AF-4044-A741-0803B9006DEF}">
      <dsp:nvSpPr>
        <dsp:cNvPr id="0" name=""/>
        <dsp:cNvSpPr/>
      </dsp:nvSpPr>
      <dsp:spPr>
        <a:xfrm>
          <a:off x="228602" y="383286"/>
          <a:ext cx="4567428" cy="45674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Candidemia</a:t>
          </a:r>
        </a:p>
      </dsp:txBody>
      <dsp:txXfrm>
        <a:off x="866396" y="921883"/>
        <a:ext cx="2633472" cy="3490232"/>
      </dsp:txXfrm>
    </dsp:sp>
    <dsp:sp modelId="{E232CF47-9708-4DE5-9EDC-5C7FA91CBD29}">
      <dsp:nvSpPr>
        <dsp:cNvPr id="0" name=""/>
        <dsp:cNvSpPr/>
      </dsp:nvSpPr>
      <dsp:spPr>
        <a:xfrm>
          <a:off x="2194472" y="10"/>
          <a:ext cx="5787662" cy="53339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Deep seated 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Candidiasis</a:t>
          </a:r>
          <a:endParaRPr lang="en-US" sz="2000" b="1" kern="1200" dirty="0"/>
        </a:p>
      </dsp:txBody>
      <dsp:txXfrm>
        <a:off x="3836916" y="629001"/>
        <a:ext cx="3337030" cy="4075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324E0-EED7-42EE-9CF0-8A1A048EF1A3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537D9-F3C1-4393-A7BA-E29D4974C6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9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?term=23782027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Achieving AMR goals through better fungal diagnostic in Pakistan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Kauser Jabeen</a:t>
            </a:r>
          </a:p>
          <a:p>
            <a:r>
              <a:rPr lang="en-US" dirty="0" smtClean="0"/>
              <a:t>Associate Professor and Consultant Microbiologist</a:t>
            </a:r>
          </a:p>
          <a:p>
            <a:r>
              <a:rPr lang="en-US" dirty="0" smtClean="0"/>
              <a:t>Pathology and Laboratory Medicine</a:t>
            </a:r>
          </a:p>
          <a:p>
            <a:r>
              <a:rPr lang="en-US" dirty="0" smtClean="0"/>
              <a:t>Aga Khan University, Karachi, Pakistan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58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Accurate diagnosis; </a:t>
            </a:r>
            <a:r>
              <a:rPr lang="en-US" b="1" dirty="0" err="1" smtClean="0"/>
              <a:t>candidemia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452596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Candidemia high rates in Pakistan </a:t>
            </a:r>
          </a:p>
          <a:p>
            <a:r>
              <a:rPr lang="en-US" dirty="0" smtClean="0"/>
              <a:t>Neonatal </a:t>
            </a:r>
            <a:r>
              <a:rPr lang="en-US" dirty="0" err="1" smtClean="0"/>
              <a:t>candidemia</a:t>
            </a:r>
            <a:r>
              <a:rPr lang="en-US" dirty="0" smtClean="0"/>
              <a:t>; early onset is also common (28%)</a:t>
            </a:r>
          </a:p>
          <a:p>
            <a:r>
              <a:rPr lang="en-US" dirty="0" smtClean="0"/>
              <a:t>Underestimate; based on blood cultures (Sen:40%)</a:t>
            </a:r>
          </a:p>
          <a:p>
            <a:r>
              <a:rPr lang="en-US" dirty="0" smtClean="0"/>
              <a:t>Hospitalized patients are often inappropriately placed on broad-spectrum antibiotic drugs</a:t>
            </a:r>
          </a:p>
          <a:p>
            <a:pPr lvl="1"/>
            <a:r>
              <a:rPr lang="en-US" i="1" dirty="0" smtClean="0"/>
              <a:t>81% in China</a:t>
            </a:r>
          </a:p>
          <a:p>
            <a:pPr lvl="1"/>
            <a:r>
              <a:rPr lang="en-US" i="1" dirty="0" smtClean="0"/>
              <a:t>95% in India</a:t>
            </a:r>
          </a:p>
          <a:p>
            <a:pPr lvl="1"/>
            <a:endParaRPr lang="en-US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Blood cultures and Invasive Candidiasis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6404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62400" y="3248561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Candidemia with deep seated Candidiasis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694471" y="3537331"/>
            <a:ext cx="190500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50% of cases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96000" y="3581400"/>
            <a:ext cx="182880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0% of cases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5083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Finding the missing 50%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3664413"/>
              </p:ext>
            </p:extLst>
          </p:nvPr>
        </p:nvGraphicFramePr>
        <p:xfrm>
          <a:off x="457200" y="914400"/>
          <a:ext cx="8229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5200" y="2971800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Candidemia with deep seated Candidiasis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05200" y="2971800"/>
            <a:ext cx="4343400" cy="13849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Mannan-</a:t>
            </a:r>
            <a:r>
              <a:rPr lang="en-US" sz="2800" b="1" dirty="0" err="1" smtClean="0"/>
              <a:t>Antimannan</a:t>
            </a:r>
            <a:endParaRPr lang="en-US" sz="2800" b="1" dirty="0" smtClean="0"/>
          </a:p>
          <a:p>
            <a:pPr algn="ctr"/>
            <a:r>
              <a:rPr lang="en-US" sz="2800" b="1" dirty="0" smtClean="0"/>
              <a:t>Beta-D-Glucan</a:t>
            </a:r>
          </a:p>
          <a:p>
            <a:pPr algn="ctr"/>
            <a:r>
              <a:rPr lang="en-US" sz="2800" b="1" dirty="0" smtClean="0"/>
              <a:t>Candida PCR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8511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BDG antigenemia precedes </a:t>
            </a:r>
            <a:r>
              <a:rPr lang="en-US" b="1" dirty="0"/>
              <a:t>diagnosis of blood culture-negative </a:t>
            </a:r>
            <a:r>
              <a:rPr lang="en-US" b="1" dirty="0" smtClean="0"/>
              <a:t>IA candidiasis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5486400"/>
            <a:ext cx="8534400" cy="914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 err="1" smtClean="0"/>
              <a:t>Sn</a:t>
            </a:r>
            <a:r>
              <a:rPr lang="en-US" sz="3600" b="1" dirty="0" smtClean="0"/>
              <a:t> and </a:t>
            </a:r>
            <a:r>
              <a:rPr lang="en-US" sz="3600" b="1" dirty="0" err="1" smtClean="0"/>
              <a:t>Sp</a:t>
            </a:r>
            <a:r>
              <a:rPr lang="en-US" sz="3600" b="1" dirty="0" smtClean="0"/>
              <a:t>; </a:t>
            </a:r>
            <a:r>
              <a:rPr lang="en-US" sz="3600" b="1" dirty="0"/>
              <a:t>65 and 78 percent, </a:t>
            </a:r>
            <a:r>
              <a:rPr lang="en-US" sz="3600" b="1" dirty="0" smtClean="0"/>
              <a:t>respectively</a:t>
            </a:r>
          </a:p>
          <a:p>
            <a:pPr marL="0" indent="0" algn="ctr">
              <a:buNone/>
            </a:pPr>
            <a:r>
              <a:rPr lang="en-US" sz="3600" b="1" dirty="0" smtClean="0"/>
              <a:t>High NPV</a:t>
            </a:r>
            <a:endParaRPr lang="en-US" sz="36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547813"/>
            <a:ext cx="6353175" cy="376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04800" y="6248400"/>
            <a:ext cx="319446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 tooltip="American journal of respiratory and critical care medicine."/>
              </a:rPr>
              <a:t>Am J </a:t>
            </a:r>
            <a:r>
              <a:rPr lang="en-US" dirty="0" err="1">
                <a:hlinkClick r:id="rId3" tooltip="American journal of respiratory and critical care medicine."/>
              </a:rPr>
              <a:t>Respir</a:t>
            </a:r>
            <a:r>
              <a:rPr lang="en-US" dirty="0">
                <a:hlinkClick r:id="rId3" tooltip="American journal of respiratory and critical care medicine."/>
              </a:rPr>
              <a:t> </a:t>
            </a:r>
            <a:r>
              <a:rPr lang="en-US" dirty="0" err="1">
                <a:hlinkClick r:id="rId3" tooltip="American journal of respiratory and critical care medicine."/>
              </a:rPr>
              <a:t>Crit</a:t>
            </a:r>
            <a:r>
              <a:rPr lang="en-US" dirty="0">
                <a:hlinkClick r:id="rId3" tooltip="American journal of respiratory and critical care medicine."/>
              </a:rPr>
              <a:t> Care Med.</a:t>
            </a:r>
            <a:r>
              <a:rPr lang="en-US" dirty="0"/>
              <a:t> 2013</a:t>
            </a:r>
          </a:p>
        </p:txBody>
      </p:sp>
    </p:spTree>
    <p:extLst>
      <p:ext uri="{BB962C8B-B14F-4D97-AF65-F5344CB8AC3E}">
        <p14:creationId xmlns:p14="http://schemas.microsoft.com/office/powerpoint/2010/main" val="21872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What is required?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i="1" dirty="0" smtClean="0"/>
          </a:p>
          <a:p>
            <a:r>
              <a:rPr lang="en-US" i="1" dirty="0" smtClean="0"/>
              <a:t>Widespread implementation of rapid </a:t>
            </a:r>
            <a:r>
              <a:rPr lang="en-US" i="1" dirty="0" err="1" smtClean="0"/>
              <a:t>nonculture</a:t>
            </a:r>
            <a:r>
              <a:rPr lang="en-US" i="1" dirty="0" smtClean="0"/>
              <a:t> diagnostics for Candida spp. will greatly improve prescribing practices for hospitalized patients using multiple medications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2118479"/>
            <a:ext cx="8458200" cy="31393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Once </a:t>
            </a:r>
            <a:r>
              <a:rPr lang="en-US" sz="3600" i="1" dirty="0" smtClean="0"/>
              <a:t>Candida-associated sepsis is confirmed, antibacterial agents can usually be stopped or deescalated and, if Candida sepsis is ruled out, empiric antifungal therapy can be stopped </a:t>
            </a:r>
            <a:endParaRPr lang="en-US" sz="3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Chronic Pulmonary </a:t>
            </a:r>
            <a:r>
              <a:rPr lang="en-US" b="1" dirty="0" err="1" smtClean="0"/>
              <a:t>Aspergillosis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r>
              <a:rPr lang="en-US" dirty="0" smtClean="0"/>
              <a:t>Young female with post TB bronchiectasis (5 years back)</a:t>
            </a:r>
          </a:p>
          <a:p>
            <a:r>
              <a:rPr lang="en-US" dirty="0" smtClean="0"/>
              <a:t>In past one year there was history of multiple hospitalizations with multiple broad spectrum antibiotics</a:t>
            </a:r>
          </a:p>
          <a:p>
            <a:r>
              <a:rPr lang="en-US" dirty="0" smtClean="0"/>
              <a:t>Serial imaging shows increased destruction of lung parenchyma</a:t>
            </a:r>
          </a:p>
          <a:p>
            <a:r>
              <a:rPr lang="en-US" dirty="0" smtClean="0"/>
              <a:t>Sputum culture grew </a:t>
            </a:r>
            <a:r>
              <a:rPr lang="en-US" i="1" dirty="0" err="1" smtClean="0"/>
              <a:t>Aspergillus</a:t>
            </a:r>
            <a:r>
              <a:rPr lang="en-US" i="1" dirty="0" smtClean="0"/>
              <a:t> </a:t>
            </a:r>
            <a:r>
              <a:rPr lang="en-US" dirty="0" smtClean="0"/>
              <a:t>spp.</a:t>
            </a:r>
            <a:r>
              <a:rPr lang="en-US" i="1" dirty="0" smtClean="0"/>
              <a:t>; </a:t>
            </a:r>
            <a:r>
              <a:rPr lang="en-US" dirty="0" err="1" smtClean="0"/>
              <a:t>GM+ve</a:t>
            </a:r>
            <a:r>
              <a:rPr lang="en-US" dirty="0" smtClean="0"/>
              <a:t>  </a:t>
            </a:r>
          </a:p>
          <a:p>
            <a:r>
              <a:rPr lang="en-US" dirty="0" smtClean="0"/>
              <a:t>Treated with </a:t>
            </a:r>
            <a:r>
              <a:rPr lang="en-US" dirty="0" err="1" smtClean="0"/>
              <a:t>itraconazole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CPA misdiagnosis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r>
              <a:rPr lang="en-US" dirty="0" smtClean="0"/>
              <a:t>Post-TB </a:t>
            </a:r>
            <a:r>
              <a:rPr lang="en-US" dirty="0" err="1" smtClean="0"/>
              <a:t>sequelae</a:t>
            </a:r>
            <a:r>
              <a:rPr lang="en-US" dirty="0" smtClean="0"/>
              <a:t> are common, are poorly studied, and may be mistaken for active, recurrent TB </a:t>
            </a:r>
          </a:p>
          <a:p>
            <a:r>
              <a:rPr lang="en-US" i="1" dirty="0" smtClean="0"/>
              <a:t>An apparent under-recognized diagnosis for patients with smear-negative TB is chronic pulmonary </a:t>
            </a:r>
            <a:r>
              <a:rPr lang="en-US" i="1" dirty="0" err="1" smtClean="0"/>
              <a:t>aspergillosis</a:t>
            </a:r>
            <a:r>
              <a:rPr lang="en-US" i="1" dirty="0" smtClean="0"/>
              <a:t> (CPA), which can mimic the signs and symptoms of TB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What is required?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Aspergillus</a:t>
            </a:r>
            <a:r>
              <a:rPr lang="en-US" dirty="0" smtClean="0"/>
              <a:t> </a:t>
            </a:r>
            <a:r>
              <a:rPr lang="en-US" dirty="0" err="1" smtClean="0"/>
              <a:t>IgG</a:t>
            </a:r>
            <a:r>
              <a:rPr lang="en-US" dirty="0" smtClean="0"/>
              <a:t> antibody detection is the key diagnostic test for CPA; the test has 96%–97% sensitivity and 92%–98% specificity </a:t>
            </a:r>
          </a:p>
          <a:p>
            <a:endParaRPr lang="en-US" dirty="0" smtClean="0"/>
          </a:p>
          <a:p>
            <a:r>
              <a:rPr lang="en-US" dirty="0" smtClean="0"/>
              <a:t>It needs to be sought actively by </a:t>
            </a:r>
            <a:r>
              <a:rPr lang="en-US" dirty="0" err="1" smtClean="0"/>
              <a:t>Aspergillus</a:t>
            </a:r>
            <a:r>
              <a:rPr lang="en-US" dirty="0" smtClean="0"/>
              <a:t> antibody testing in symptomatic patients who have completed ATT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Fungal Exacerbation of Asthma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Common practice to treat asthma exacerbations with antibiotic and corticosteroids</a:t>
            </a:r>
          </a:p>
          <a:p>
            <a:r>
              <a:rPr lang="en-US" dirty="0" smtClean="0"/>
              <a:t>Most patients respond, even if the exacerbation is virus-induced </a:t>
            </a:r>
          </a:p>
          <a:p>
            <a:r>
              <a:rPr lang="en-US" dirty="0" smtClean="0"/>
              <a:t>Patients may take several antibiotic drug courses a year, and in some cases, long-term antibiotic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Fungal Exacerbation of Asthma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It is now well established that colonization (or infection) of the airways with </a:t>
            </a:r>
            <a:r>
              <a:rPr lang="en-US" i="1" dirty="0" err="1" smtClean="0"/>
              <a:t>Aspergillus</a:t>
            </a:r>
            <a:r>
              <a:rPr lang="en-US" dirty="0" smtClean="0"/>
              <a:t> spp. is strongly associated with exacerbations </a:t>
            </a:r>
          </a:p>
          <a:p>
            <a:r>
              <a:rPr lang="en-US" dirty="0" smtClean="0"/>
              <a:t>Fungal asthma, recent entity and includes asthma exacerbated by fungal sensitization, airways fungal colonization in asthma, and/or ABPA complicating asthma</a:t>
            </a:r>
          </a:p>
          <a:p>
            <a:r>
              <a:rPr lang="en-US" dirty="0" smtClean="0"/>
              <a:t>Timely diagnosis of fungal asthma could substantially reduce inappropriate use of antibiotic </a:t>
            </a:r>
          </a:p>
          <a:p>
            <a:r>
              <a:rPr lang="en-US" dirty="0" smtClean="0"/>
              <a:t>Long-term antifungal therapy is efficacious in 60%–80% of asthma patients with fungal exacerbations, most notably ABPA and SAFS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743200"/>
            <a:ext cx="8458200" cy="23083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Successful antifungal therapy results in a reduction in the use of antibiotic drugs and corticosteroids and may reduce hospitalizations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4400" b="1" dirty="0" smtClean="0"/>
              <a:t>Conflict of interest: None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91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What is required?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Diagnosis of fungal asthma relies on total and fungal-specific </a:t>
            </a:r>
            <a:r>
              <a:rPr lang="en-US" dirty="0" err="1" smtClean="0"/>
              <a:t>IgE</a:t>
            </a:r>
            <a:r>
              <a:rPr lang="en-US" dirty="0" smtClean="0"/>
              <a:t> testing</a:t>
            </a:r>
          </a:p>
          <a:p>
            <a:endParaRPr lang="en-US" dirty="0" smtClean="0"/>
          </a:p>
          <a:p>
            <a:r>
              <a:rPr lang="en-US" dirty="0" smtClean="0"/>
              <a:t>It is critical that fungal culture and </a:t>
            </a:r>
            <a:r>
              <a:rPr lang="en-US" dirty="0" err="1" smtClean="0"/>
              <a:t>nonculture</a:t>
            </a:r>
            <a:r>
              <a:rPr lang="en-US" dirty="0" smtClean="0"/>
              <a:t> diagnostics (i.e., </a:t>
            </a:r>
            <a:r>
              <a:rPr lang="en-US" i="1" dirty="0" smtClean="0"/>
              <a:t>A. </a:t>
            </a:r>
            <a:r>
              <a:rPr lang="en-US" i="1" dirty="0" err="1" smtClean="0"/>
              <a:t>fumigatus</a:t>
            </a:r>
            <a:r>
              <a:rPr lang="en-US" i="1" dirty="0" smtClean="0"/>
              <a:t> </a:t>
            </a:r>
            <a:r>
              <a:rPr lang="en-US" dirty="0" err="1" smtClean="0"/>
              <a:t>IgE</a:t>
            </a:r>
            <a:r>
              <a:rPr lang="en-US" dirty="0" smtClean="0"/>
              <a:t>, </a:t>
            </a:r>
            <a:r>
              <a:rPr lang="en-US" dirty="0" err="1" smtClean="0"/>
              <a:t>IgG</a:t>
            </a:r>
            <a:r>
              <a:rPr lang="en-US" dirty="0" smtClean="0"/>
              <a:t>, and antigen testing and PCR) for asthma exacerbations be evaluated and implemented and that fungal asthma be properly diagnosed and treated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Burns hospital in Peshawar</a:t>
            </a:r>
          </a:p>
          <a:p>
            <a:r>
              <a:rPr lang="en-US" dirty="0" smtClean="0"/>
              <a:t>Tissue from burn wound from several patients has growth of filamentous molds as well as </a:t>
            </a:r>
            <a:r>
              <a:rPr lang="en-US" i="1" dirty="0" smtClean="0"/>
              <a:t>Candida </a:t>
            </a:r>
            <a:r>
              <a:rPr lang="en-US" dirty="0" smtClean="0"/>
              <a:t>species</a:t>
            </a:r>
          </a:p>
          <a:p>
            <a:r>
              <a:rPr lang="en-US" dirty="0" smtClean="0"/>
              <a:t>Many of these patients had history of receiving broad spectrum antibiotics</a:t>
            </a:r>
          </a:p>
          <a:p>
            <a:r>
              <a:rPr lang="en-US" dirty="0" smtClean="0"/>
              <a:t>Condition improved after appropriate antifungal</a:t>
            </a:r>
          </a:p>
          <a:p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Burns wounds infections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Burns wounds infections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Pakistan has a very high incidence of burns (400-476/100,000) </a:t>
            </a:r>
          </a:p>
          <a:p>
            <a:r>
              <a:rPr lang="en-US" dirty="0" smtClean="0"/>
              <a:t>Of these BWI is the most common complication (around 50-60)</a:t>
            </a:r>
          </a:p>
          <a:p>
            <a:r>
              <a:rPr lang="en-US" dirty="0" smtClean="0"/>
              <a:t>Infection could be due to bacteria (70%) followed by fungi (30%)</a:t>
            </a:r>
          </a:p>
          <a:p>
            <a:r>
              <a:rPr lang="en-US" dirty="0" smtClean="0"/>
              <a:t>In settings with advanced diagnostics, fungal infection has even surpassed bacterial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6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What is required?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Cultures: </a:t>
            </a:r>
            <a:r>
              <a:rPr lang="en-US" dirty="0" smtClean="0"/>
              <a:t>Direct confirmation of positive fungal cultures from burn wounds is the standard diagnostic approach</a:t>
            </a:r>
          </a:p>
          <a:p>
            <a:r>
              <a:rPr lang="en-US" b="1" dirty="0" smtClean="0"/>
              <a:t>Candida and </a:t>
            </a:r>
            <a:r>
              <a:rPr lang="en-US" b="1" dirty="0" err="1" smtClean="0"/>
              <a:t>Aspergillus</a:t>
            </a:r>
            <a:r>
              <a:rPr lang="en-US" b="1" dirty="0" smtClean="0"/>
              <a:t> antigen test: </a:t>
            </a:r>
            <a:r>
              <a:rPr lang="en-US" dirty="0" smtClean="0"/>
              <a:t>Low sensitivity</a:t>
            </a:r>
            <a:endParaRPr lang="en-US" b="1" dirty="0" smtClean="0"/>
          </a:p>
          <a:p>
            <a:r>
              <a:rPr lang="en-US" b="1" dirty="0" smtClean="0"/>
              <a:t>Histology:  </a:t>
            </a:r>
            <a:r>
              <a:rPr lang="en-US" dirty="0" smtClean="0"/>
              <a:t>Reliable method to confirm fungal colonization and infection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Lack of availability of </a:t>
            </a:r>
            <a:r>
              <a:rPr lang="en-US" dirty="0" err="1" smtClean="0"/>
              <a:t>nonculture</a:t>
            </a:r>
            <a:r>
              <a:rPr lang="en-US" dirty="0" smtClean="0"/>
              <a:t> fungal diagnostics results in overprescribing, </a:t>
            </a:r>
            <a:r>
              <a:rPr lang="en-US" dirty="0" err="1" smtClean="0"/>
              <a:t>longterm</a:t>
            </a:r>
            <a:r>
              <a:rPr lang="en-US" dirty="0" smtClean="0"/>
              <a:t> antibacterial agents prescription, and excess empirical use of antifungal agents </a:t>
            </a:r>
          </a:p>
          <a:p>
            <a:endParaRPr lang="en-US" dirty="0" smtClean="0"/>
          </a:p>
          <a:p>
            <a:r>
              <a:rPr lang="en-US" dirty="0" smtClean="0"/>
              <a:t>In many countries, the government and private healthcare providers should be actively promoting diagnosis of fungal infections; such efforts will probably also have a positive benefit on inappropriate antibacterial drug usage and support stewardship programs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Acknowledgement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Denning et al. Delivering on Antimicrobial Resistance Agenda Not Possible without Improving Fungal Diagnostic Capabilities. </a:t>
            </a:r>
            <a:r>
              <a:rPr lang="en-US" dirty="0" err="1" smtClean="0"/>
              <a:t>Emer</a:t>
            </a:r>
            <a:r>
              <a:rPr lang="en-US" dirty="0" smtClean="0"/>
              <a:t> Infect </a:t>
            </a:r>
            <a:r>
              <a:rPr lang="en-US" dirty="0" err="1" smtClean="0"/>
              <a:t>Dis</a:t>
            </a:r>
            <a:r>
              <a:rPr lang="en-US" dirty="0" smtClean="0"/>
              <a:t>; Feb 2017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AMR situation in Pakistan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AMR, largely </a:t>
            </a:r>
            <a:r>
              <a:rPr lang="en-US" dirty="0"/>
              <a:t>arises from excess use of antibiotic and antifungal </a:t>
            </a:r>
            <a:r>
              <a:rPr lang="en-US" dirty="0" smtClean="0"/>
              <a:t>drugs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Limiting </a:t>
            </a:r>
            <a:r>
              <a:rPr lang="en-US" dirty="0"/>
              <a:t>inappropriate antibiotic drug </a:t>
            </a:r>
            <a:r>
              <a:rPr lang="en-US" dirty="0" smtClean="0"/>
              <a:t>usage play a central role</a:t>
            </a:r>
          </a:p>
          <a:p>
            <a:endParaRPr lang="en-US" dirty="0" smtClean="0"/>
          </a:p>
          <a:p>
            <a:r>
              <a:rPr lang="en-US" dirty="0" smtClean="0"/>
              <a:t>Significance of accurate fungal infection diagnosis in AMR containment has been completely absent from policy discussions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676400"/>
            <a:ext cx="8229600" cy="23083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Accurate diagnosis or exclusion of fungal infection will have a substantial effect on antimicrobial drug usage and on our ability to limit AMR to bacteria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3672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 t="34656" r="8568"/>
          <a:stretch/>
        </p:blipFill>
        <p:spPr bwMode="auto">
          <a:xfrm>
            <a:off x="152399" y="304801"/>
            <a:ext cx="8839201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69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pps.who.int/medicinedocs/documents/s6160e/p0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71600"/>
            <a:ext cx="8498440" cy="51816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World Medicine Situation 2004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apps.who.int/medicinedocs/documents/s6160e/p08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0005" y="990600"/>
            <a:ext cx="7870595" cy="4831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Pakistan; Fungal burden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066800"/>
            <a:ext cx="8610600" cy="5562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73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Candidemia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45 year old male, severe asthma with steroid dependence</a:t>
            </a:r>
          </a:p>
          <a:p>
            <a:r>
              <a:rPr lang="en-US" dirty="0" smtClean="0"/>
              <a:t>Frequent history of exacerbations, multiple courses of antibiotics and systemic steroids</a:t>
            </a:r>
          </a:p>
          <a:p>
            <a:r>
              <a:rPr lang="en-US" dirty="0" smtClean="0"/>
              <a:t>Presented with high grade fever, joint pain</a:t>
            </a:r>
          </a:p>
          <a:p>
            <a:r>
              <a:rPr lang="en-US" dirty="0" smtClean="0"/>
              <a:t>TLC: 22,000, CRP: 14</a:t>
            </a:r>
          </a:p>
          <a:p>
            <a:r>
              <a:rPr lang="en-US" dirty="0" smtClean="0"/>
              <a:t>Started on </a:t>
            </a:r>
            <a:r>
              <a:rPr lang="en-US" dirty="0" err="1" smtClean="0"/>
              <a:t>piperacillin</a:t>
            </a:r>
            <a:r>
              <a:rPr lang="en-US" dirty="0" smtClean="0"/>
              <a:t> </a:t>
            </a:r>
            <a:r>
              <a:rPr lang="en-US" dirty="0" err="1" smtClean="0"/>
              <a:t>tazobactam</a:t>
            </a:r>
            <a:endParaRPr lang="en-US" dirty="0" smtClean="0"/>
          </a:p>
          <a:p>
            <a:r>
              <a:rPr lang="en-US" dirty="0" smtClean="0"/>
              <a:t>Fever was not resolved in 5 days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Candidemia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Blood cultures on admissionx3 negative</a:t>
            </a:r>
          </a:p>
          <a:p>
            <a:r>
              <a:rPr lang="en-US" dirty="0" smtClean="0"/>
              <a:t>Meropenem and </a:t>
            </a:r>
            <a:r>
              <a:rPr lang="en-US" dirty="0" err="1" smtClean="0"/>
              <a:t>vancomycin</a:t>
            </a:r>
            <a:r>
              <a:rPr lang="en-US" dirty="0" smtClean="0"/>
              <a:t> were started</a:t>
            </a:r>
          </a:p>
          <a:p>
            <a:r>
              <a:rPr lang="en-US" dirty="0" smtClean="0"/>
              <a:t>Fever did not subside</a:t>
            </a:r>
          </a:p>
          <a:p>
            <a:r>
              <a:rPr lang="en-US" dirty="0" smtClean="0"/>
              <a:t>Patient continued to deteriorate</a:t>
            </a:r>
          </a:p>
          <a:p>
            <a:r>
              <a:rPr lang="en-US" dirty="0" smtClean="0"/>
              <a:t>Blood culture sent on day 10 turned out to be positive for </a:t>
            </a:r>
            <a:r>
              <a:rPr lang="en-US" i="1" dirty="0" smtClean="0"/>
              <a:t>Candida </a:t>
            </a:r>
            <a:r>
              <a:rPr lang="en-US" i="1" dirty="0" err="1" smtClean="0"/>
              <a:t>rugosa</a:t>
            </a:r>
            <a:endParaRPr lang="en-US" i="1" dirty="0" smtClean="0"/>
          </a:p>
          <a:p>
            <a:r>
              <a:rPr lang="en-US" dirty="0" smtClean="0"/>
              <a:t>He was started on </a:t>
            </a:r>
            <a:r>
              <a:rPr lang="en-US" dirty="0" err="1" smtClean="0"/>
              <a:t>Amphotericin</a:t>
            </a:r>
            <a:r>
              <a:rPr lang="en-US" dirty="0" smtClean="0"/>
              <a:t> and 48 hours later fever was resolved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21158</TotalTime>
  <Words>924</Words>
  <Application>Microsoft Office PowerPoint</Application>
  <PresentationFormat>On-screen Show (4:3)</PresentationFormat>
  <Paragraphs>107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Achieving AMR goals through better fungal diagnostic in Pakistan</vt:lpstr>
      <vt:lpstr>PowerPoint Presentation</vt:lpstr>
      <vt:lpstr>AMR situation in Pakistan</vt:lpstr>
      <vt:lpstr>PowerPoint Presentation</vt:lpstr>
      <vt:lpstr>World Medicine Situation 2004</vt:lpstr>
      <vt:lpstr>PowerPoint Presentation</vt:lpstr>
      <vt:lpstr>Pakistan; Fungal burden</vt:lpstr>
      <vt:lpstr>Candidemia</vt:lpstr>
      <vt:lpstr>Candidemia</vt:lpstr>
      <vt:lpstr>Accurate diagnosis; candidemia</vt:lpstr>
      <vt:lpstr>Blood cultures and Invasive Candidiasis</vt:lpstr>
      <vt:lpstr>Finding the missing 50%</vt:lpstr>
      <vt:lpstr>BDG antigenemia precedes diagnosis of blood culture-negative IA candidiasis</vt:lpstr>
      <vt:lpstr>What is required?</vt:lpstr>
      <vt:lpstr>Chronic Pulmonary Aspergillosis</vt:lpstr>
      <vt:lpstr>CPA misdiagnosis</vt:lpstr>
      <vt:lpstr>What is required?</vt:lpstr>
      <vt:lpstr>Fungal Exacerbation of Asthma</vt:lpstr>
      <vt:lpstr>Fungal Exacerbation of Asthma</vt:lpstr>
      <vt:lpstr>What is required?</vt:lpstr>
      <vt:lpstr>Burns wounds infections</vt:lpstr>
      <vt:lpstr>Burns wounds infections</vt:lpstr>
      <vt:lpstr>What is required?</vt:lpstr>
      <vt:lpstr>Conclusion</vt:lpstr>
      <vt:lpstr>Acknowledgement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Achieving AMR goals through better fungal diagnostic in Pakistan</dc:title>
  <dc:creator>Kausar Jabeen</dc:creator>
  <cp:lastModifiedBy>Elizabeth Bradshaw</cp:lastModifiedBy>
  <cp:revision>95</cp:revision>
  <dcterms:created xsi:type="dcterms:W3CDTF">2006-08-16T00:00:00Z</dcterms:created>
  <dcterms:modified xsi:type="dcterms:W3CDTF">2017-12-06T11:12:08Z</dcterms:modified>
</cp:coreProperties>
</file>