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63" r:id="rId2"/>
    <p:sldId id="265" r:id="rId3"/>
    <p:sldId id="256" r:id="rId4"/>
    <p:sldId id="257" r:id="rId5"/>
    <p:sldId id="264" r:id="rId6"/>
    <p:sldId id="261" r:id="rId7"/>
    <p:sldId id="258" r:id="rId8"/>
    <p:sldId id="259" r:id="rId9"/>
    <p:sldId id="260" r:id="rId10"/>
    <p:sldId id="266" r:id="rId11"/>
    <p:sldId id="267" r:id="rId12"/>
    <p:sldId id="269" r:id="rId13"/>
    <p:sldId id="270" r:id="rId14"/>
    <p:sldId id="271" r:id="rId15"/>
    <p:sldId id="284" r:id="rId16"/>
    <p:sldId id="285" r:id="rId17"/>
    <p:sldId id="274" r:id="rId18"/>
    <p:sldId id="273" r:id="rId19"/>
    <p:sldId id="276" r:id="rId20"/>
    <p:sldId id="277" r:id="rId21"/>
    <p:sldId id="280" r:id="rId22"/>
    <p:sldId id="281" r:id="rId23"/>
    <p:sldId id="282" r:id="rId24"/>
    <p:sldId id="286" r:id="rId25"/>
    <p:sldId id="283" r:id="rId26"/>
    <p:sldId id="287" r:id="rId27"/>
    <p:sldId id="279" r:id="rId28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689F"/>
    <a:srgbClr val="4070AA"/>
    <a:srgbClr val="2F527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29A4C5-A981-4E22-BB72-E72E53311856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C74EE0-5067-4675-BBCE-9BAF7A70462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C74EE0-5067-4675-BBCE-9BAF7A70462A}" type="slidenum">
              <a:rPr lang="es-MX" smtClean="0"/>
              <a:pPr/>
              <a:t>1</a:t>
            </a:fld>
            <a:endParaRPr lang="es-MX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C74EE0-5067-4675-BBCE-9BAF7A70462A}" type="slidenum">
              <a:rPr lang="es-MX" smtClean="0"/>
              <a:pPr/>
              <a:t>2</a:t>
            </a:fld>
            <a:endParaRPr lang="es-MX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C74EE0-5067-4675-BBCE-9BAF7A70462A}" type="slidenum">
              <a:rPr lang="es-MX" smtClean="0"/>
              <a:pPr/>
              <a:t>10</a:t>
            </a:fld>
            <a:endParaRPr lang="es-MX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C74EE0-5067-4675-BBCE-9BAF7A70462A}" type="slidenum">
              <a:rPr lang="es-MX" smtClean="0"/>
              <a:pPr/>
              <a:t>17</a:t>
            </a:fld>
            <a:endParaRPr lang="es-MX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MX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C74EE0-5067-4675-BBCE-9BAF7A70462A}" type="slidenum">
              <a:rPr lang="es-MX" smtClean="0"/>
              <a:pPr/>
              <a:t>26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FB189-E799-49B4-8182-2D0529B93278}" type="datetimeFigureOut">
              <a:rPr lang="es-MX" smtClean="0"/>
              <a:pPr/>
              <a:t>17/01/2011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0D1B2D-AED8-4C49-AEA2-5844F3E7354A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5940152" y="0"/>
            <a:ext cx="3203848" cy="6858000"/>
          </a:xfrm>
          <a:prstGeom prst="rect">
            <a:avLst/>
          </a:prstGeom>
          <a:solidFill>
            <a:srgbClr val="3B6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b="23363"/>
          <a:stretch>
            <a:fillRect/>
          </a:stretch>
        </p:blipFill>
        <p:spPr bwMode="auto">
          <a:xfrm>
            <a:off x="-13855" y="-40913"/>
            <a:ext cx="5953125" cy="6912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6209276" y="5733256"/>
            <a:ext cx="31152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dirty="0" err="1" smtClean="0">
                <a:solidFill>
                  <a:schemeClr val="bg1"/>
                </a:solidFill>
                <a:latin typeface="Corbel" pitchFamily="34" charset="0"/>
              </a:rPr>
              <a:t>Essay</a:t>
            </a:r>
            <a:r>
              <a:rPr lang="es-MX" sz="2400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2400" dirty="0" err="1" smtClean="0">
                <a:solidFill>
                  <a:schemeClr val="bg1"/>
                </a:solidFill>
                <a:latin typeface="Corbel" pitchFamily="34" charset="0"/>
              </a:rPr>
              <a:t>by</a:t>
            </a:r>
            <a:endParaRPr lang="es-MX" sz="2400" dirty="0" smtClean="0">
              <a:solidFill>
                <a:schemeClr val="bg1"/>
              </a:solidFill>
              <a:latin typeface="Corbel" pitchFamily="34" charset="0"/>
            </a:endParaRPr>
          </a:p>
          <a:p>
            <a:r>
              <a:rPr lang="es-MX" sz="2400" b="1" dirty="0" smtClean="0">
                <a:solidFill>
                  <a:schemeClr val="bg1"/>
                </a:solidFill>
                <a:latin typeface="Corbel" pitchFamily="34" charset="0"/>
              </a:rPr>
              <a:t>Hugo Salinas Price</a:t>
            </a:r>
            <a:endParaRPr lang="es-MX" sz="2400" b="1" dirty="0">
              <a:solidFill>
                <a:schemeClr val="bg1"/>
              </a:solidFill>
              <a:latin typeface="Corbe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B6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CuadroTexto"/>
          <p:cNvSpPr txBox="1"/>
          <p:nvPr/>
        </p:nvSpPr>
        <p:spPr>
          <a:xfrm>
            <a:off x="0" y="285293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Elements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for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monetizing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</a:p>
          <a:p>
            <a:pPr algn="ctr"/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the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silver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ounce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in British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Pounds</a:t>
            </a:r>
            <a:endParaRPr lang="es-MX" sz="36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2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4" name="3 Rectángulo"/>
          <p:cNvSpPr/>
          <p:nvPr/>
        </p:nvSpPr>
        <p:spPr>
          <a:xfrm>
            <a:off x="1115616" y="1916832"/>
            <a:ext cx="75608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The coin shall </a:t>
            </a:r>
            <a:r>
              <a:rPr lang="en-US" sz="2800" b="1" dirty="0"/>
              <a:t>not </a:t>
            </a:r>
            <a:r>
              <a:rPr lang="en-US" sz="2800" dirty="0"/>
              <a:t>bear an engraved monetary value. 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/>
              <a:t>The </a:t>
            </a:r>
            <a:r>
              <a:rPr lang="en-US" sz="2800" b="1" dirty="0"/>
              <a:t>Treasury</a:t>
            </a:r>
            <a:r>
              <a:rPr lang="en-US" sz="2800" dirty="0"/>
              <a:t> </a:t>
            </a:r>
            <a:r>
              <a:rPr lang="en-US" sz="2800" dirty="0" smtClean="0"/>
              <a:t>will </a:t>
            </a:r>
            <a:r>
              <a:rPr lang="en-US" sz="2800" dirty="0"/>
              <a:t>attribute a </a:t>
            </a:r>
            <a:r>
              <a:rPr lang="en-US" sz="2800" dirty="0" smtClean="0"/>
              <a:t>quote, a monetary </a:t>
            </a:r>
            <a:r>
              <a:rPr lang="en-US" sz="2800" dirty="0"/>
              <a:t>value in pounds to the ounce. 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The </a:t>
            </a:r>
            <a:r>
              <a:rPr lang="en-US" sz="2800" dirty="0"/>
              <a:t>quote will serve the same function </a:t>
            </a:r>
            <a:r>
              <a:rPr lang="en-US" sz="2800" dirty="0" smtClean="0"/>
              <a:t>as </a:t>
            </a:r>
            <a:r>
              <a:rPr lang="en-US" sz="2800" dirty="0"/>
              <a:t>an </a:t>
            </a:r>
            <a:r>
              <a:rPr lang="en-US" sz="2800" b="1" dirty="0"/>
              <a:t>engraved </a:t>
            </a:r>
            <a:r>
              <a:rPr lang="en-US" sz="2800" b="1" dirty="0" smtClean="0"/>
              <a:t>value</a:t>
            </a:r>
            <a:r>
              <a:rPr lang="en-US" sz="2800" dirty="0" smtClean="0"/>
              <a:t>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124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</a:rPr>
              <a:t>First condition</a:t>
            </a:r>
            <a:endParaRPr lang="es-MX" sz="3600" dirty="0"/>
          </a:p>
        </p:txBody>
      </p:sp>
      <p:sp>
        <p:nvSpPr>
          <p:cNvPr id="9" name="8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3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124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</a:rPr>
              <a:t>The method for monetization</a:t>
            </a:r>
            <a:endParaRPr lang="es-MX" sz="3600" dirty="0"/>
          </a:p>
        </p:txBody>
      </p:sp>
      <p:sp>
        <p:nvSpPr>
          <p:cNvPr id="4" name="3 Rectángulo"/>
          <p:cNvSpPr/>
          <p:nvPr/>
        </p:nvSpPr>
        <p:spPr>
          <a:xfrm>
            <a:off x="755576" y="2417400"/>
            <a:ext cx="7632848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/>
              <a:t>Prices registered on December 1</a:t>
            </a:r>
            <a:r>
              <a:rPr lang="en-US" sz="2800" baseline="30000" dirty="0" smtClean="0"/>
              <a:t>st</a:t>
            </a:r>
            <a:r>
              <a:rPr lang="en-US" sz="2800" dirty="0" smtClean="0"/>
              <a:t>, 2010: </a:t>
            </a:r>
          </a:p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Spot </a:t>
            </a:r>
            <a:r>
              <a:rPr lang="en-US" sz="2800" dirty="0"/>
              <a:t>silver: </a:t>
            </a:r>
            <a:r>
              <a:rPr lang="en-US" sz="2800" b="1" dirty="0" smtClean="0"/>
              <a:t>$</a:t>
            </a:r>
            <a:r>
              <a:rPr lang="en-US" sz="2800" b="1" dirty="0"/>
              <a:t>28.74 </a:t>
            </a:r>
            <a:r>
              <a:rPr lang="en-US" sz="2800" dirty="0" smtClean="0"/>
              <a:t>dollars/oz. </a:t>
            </a:r>
          </a:p>
          <a:p>
            <a:pPr algn="ctr"/>
            <a:endParaRPr lang="es-MX" sz="2800" dirty="0" smtClean="0"/>
          </a:p>
          <a:p>
            <a:pPr algn="ctr"/>
            <a:r>
              <a:rPr lang="es-MX" sz="2800" dirty="0" err="1" smtClean="0"/>
              <a:t>Dollar</a:t>
            </a:r>
            <a:r>
              <a:rPr lang="es-MX" sz="2800" dirty="0" smtClean="0"/>
              <a:t>/British </a:t>
            </a:r>
            <a:r>
              <a:rPr lang="es-MX" sz="2800" dirty="0" err="1"/>
              <a:t>P</a:t>
            </a:r>
            <a:r>
              <a:rPr lang="es-MX" sz="2800" dirty="0" err="1" smtClean="0"/>
              <a:t>ound</a:t>
            </a:r>
            <a:r>
              <a:rPr lang="es-MX" sz="2800" dirty="0"/>
              <a:t>: </a:t>
            </a:r>
            <a:r>
              <a:rPr lang="es-MX" sz="2800" b="1" dirty="0"/>
              <a:t>0.639 </a:t>
            </a:r>
          </a:p>
          <a:p>
            <a:endParaRPr lang="en-US" dirty="0" smtClean="0"/>
          </a:p>
        </p:txBody>
      </p:sp>
      <p:sp>
        <p:nvSpPr>
          <p:cNvPr id="9" name="8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4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1124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</a:rPr>
              <a:t>The method for monetization…</a:t>
            </a:r>
            <a:endParaRPr lang="es-MX" sz="3600" dirty="0"/>
          </a:p>
        </p:txBody>
      </p:sp>
      <p:sp>
        <p:nvSpPr>
          <p:cNvPr id="4" name="3 Rectángulo"/>
          <p:cNvSpPr/>
          <p:nvPr/>
        </p:nvSpPr>
        <p:spPr>
          <a:xfrm>
            <a:off x="395536" y="980728"/>
            <a:ext cx="8496944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800" dirty="0" smtClean="0"/>
          </a:p>
          <a:p>
            <a:r>
              <a:rPr lang="en-US" sz="2800" dirty="0" smtClean="0"/>
              <a:t>Spot </a:t>
            </a:r>
            <a:r>
              <a:rPr lang="en-US" sz="2800" dirty="0"/>
              <a:t>price of silver in British </a:t>
            </a:r>
            <a:r>
              <a:rPr lang="en-US" sz="2800" dirty="0" smtClean="0"/>
              <a:t>Pounds=		</a:t>
            </a:r>
            <a:r>
              <a:rPr lang="en-US" sz="2800" b="1" dirty="0" smtClean="0"/>
              <a:t>£18.36 </a:t>
            </a:r>
          </a:p>
          <a:p>
            <a:endParaRPr lang="en-US" sz="20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800" i="1" dirty="0" smtClean="0">
                <a:solidFill>
                  <a:schemeClr val="bg1">
                    <a:lumMod val="50000"/>
                  </a:schemeClr>
                </a:solidFill>
              </a:rPr>
              <a:t>Plus </a:t>
            </a:r>
          </a:p>
          <a:p>
            <a:r>
              <a:rPr lang="en-US" sz="2800" dirty="0" smtClean="0"/>
              <a:t>Cost of minting: </a:t>
            </a:r>
            <a:r>
              <a:rPr lang="en-US" sz="2800" b="1" dirty="0" smtClean="0"/>
              <a:t>50 pence </a:t>
            </a:r>
            <a:r>
              <a:rPr lang="en-US" sz="2800" dirty="0" smtClean="0"/>
              <a:t>(estimated) = 	</a:t>
            </a:r>
            <a:r>
              <a:rPr lang="es-MX" sz="2800" b="1" dirty="0" smtClean="0"/>
              <a:t>£18.86 </a:t>
            </a:r>
            <a:endParaRPr lang="es-MX" sz="2800" b="1" dirty="0"/>
          </a:p>
          <a:p>
            <a:endParaRPr lang="en-US" sz="20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800" i="1" dirty="0" smtClean="0">
                <a:solidFill>
                  <a:schemeClr val="bg1">
                    <a:lumMod val="50000"/>
                  </a:schemeClr>
                </a:solidFill>
              </a:rPr>
              <a:t>Plus</a:t>
            </a:r>
          </a:p>
          <a:p>
            <a:r>
              <a:rPr lang="en-US" sz="2800" dirty="0" smtClean="0"/>
              <a:t>10% seigniorage : </a:t>
            </a:r>
            <a:r>
              <a:rPr lang="es-MX" sz="2800" b="1" dirty="0" smtClean="0"/>
              <a:t>£1.88 </a:t>
            </a:r>
            <a:r>
              <a:rPr lang="en-US" sz="2800" dirty="0" smtClean="0"/>
              <a:t>(suggested) </a:t>
            </a:r>
            <a:r>
              <a:rPr lang="es-MX" sz="2800" b="1" dirty="0"/>
              <a:t>=</a:t>
            </a:r>
            <a:r>
              <a:rPr lang="es-MX" sz="2800" dirty="0" smtClean="0"/>
              <a:t>  	</a:t>
            </a:r>
            <a:r>
              <a:rPr lang="es-MX" sz="2800" b="1" dirty="0" smtClean="0"/>
              <a:t>£</a:t>
            </a:r>
            <a:r>
              <a:rPr lang="es-MX" sz="2800" b="1" dirty="0"/>
              <a:t>20.74 </a:t>
            </a:r>
          </a:p>
          <a:p>
            <a:endParaRPr lang="en-US" sz="2000" i="1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US" sz="2800" i="1" dirty="0" smtClean="0">
                <a:solidFill>
                  <a:schemeClr val="bg1">
                    <a:lumMod val="50000"/>
                  </a:schemeClr>
                </a:solidFill>
              </a:rPr>
              <a:t>Rounded up</a:t>
            </a:r>
          </a:p>
          <a:p>
            <a:r>
              <a:rPr lang="en-US" sz="2800" dirty="0" smtClean="0"/>
              <a:t>To the </a:t>
            </a:r>
            <a:r>
              <a:rPr lang="en-US" sz="2800" dirty="0"/>
              <a:t>next </a:t>
            </a:r>
            <a:r>
              <a:rPr lang="en-US" sz="2800" dirty="0" smtClean="0"/>
              <a:t>higher multiple of </a:t>
            </a:r>
            <a:r>
              <a:rPr lang="en-US" sz="2800" b="1" dirty="0" smtClean="0"/>
              <a:t>50 pence </a:t>
            </a:r>
          </a:p>
          <a:p>
            <a:r>
              <a:rPr lang="en-US" sz="2800" dirty="0" smtClean="0"/>
              <a:t>(suggested) =	</a:t>
            </a:r>
            <a:r>
              <a:rPr lang="es-MX" sz="2800" b="1" dirty="0" smtClean="0"/>
              <a:t> 				£ </a:t>
            </a:r>
            <a:r>
              <a:rPr lang="en-US" sz="2800" b="1" dirty="0" smtClean="0"/>
              <a:t>21.00</a:t>
            </a:r>
            <a:r>
              <a:rPr lang="en-US" sz="2400" dirty="0" smtClean="0"/>
              <a:t>			</a:t>
            </a:r>
            <a:endParaRPr lang="en-US" sz="2400" b="1" dirty="0" smtClean="0"/>
          </a:p>
        </p:txBody>
      </p:sp>
      <p:sp>
        <p:nvSpPr>
          <p:cNvPr id="6" name="5 Rectángulo"/>
          <p:cNvSpPr/>
          <p:nvPr/>
        </p:nvSpPr>
        <p:spPr>
          <a:xfrm>
            <a:off x="0" y="6021288"/>
            <a:ext cx="9144000" cy="8367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 smtClean="0"/>
              <a:t>     Monetary value of the UK silver ounce:        £ 21.00 </a:t>
            </a:r>
            <a:endParaRPr lang="en-US" sz="2800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5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259632" y="1484784"/>
            <a:ext cx="67687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The </a:t>
            </a:r>
            <a:r>
              <a:rPr lang="en-US" sz="2800" dirty="0"/>
              <a:t>last monetary quote given to the ounce by the issuer must </a:t>
            </a:r>
            <a:r>
              <a:rPr lang="en-US" sz="2800" b="1" dirty="0"/>
              <a:t>not be </a:t>
            </a:r>
            <a:r>
              <a:rPr lang="en-US" sz="2800" b="1" dirty="0" smtClean="0"/>
              <a:t>reducible</a:t>
            </a:r>
            <a:r>
              <a:rPr lang="en-US" sz="2800" dirty="0" smtClean="0"/>
              <a:t>.</a:t>
            </a:r>
          </a:p>
          <a:p>
            <a:endParaRPr lang="en-US" sz="2800" dirty="0"/>
          </a:p>
          <a:p>
            <a:r>
              <a:rPr lang="en-US" sz="2800" dirty="0" smtClean="0"/>
              <a:t>Just </a:t>
            </a:r>
            <a:r>
              <a:rPr lang="en-US" sz="2800" dirty="0"/>
              <a:t>as is the condition of </a:t>
            </a:r>
            <a:r>
              <a:rPr lang="en-US" sz="2800" b="1" dirty="0"/>
              <a:t>present British pound </a:t>
            </a:r>
            <a:r>
              <a:rPr lang="en-US" sz="2800" dirty="0"/>
              <a:t>coins and bank </a:t>
            </a:r>
            <a:r>
              <a:rPr lang="en-US" sz="2800" dirty="0" smtClean="0"/>
              <a:t>notes.</a:t>
            </a:r>
          </a:p>
          <a:p>
            <a:endParaRPr lang="en-US" sz="2800" dirty="0"/>
          </a:p>
          <a:p>
            <a:r>
              <a:rPr lang="en-US" sz="2800" dirty="0"/>
              <a:t>If the quote is allowed to fluctuate in value downward, according to the price of silver, then the ounce </a:t>
            </a:r>
            <a:r>
              <a:rPr lang="en-US" sz="2800" b="1" dirty="0"/>
              <a:t>will not be currency</a:t>
            </a:r>
            <a:r>
              <a:rPr lang="en-US" sz="2800" dirty="0"/>
              <a:t>: it will continue existing as a </a:t>
            </a:r>
            <a:r>
              <a:rPr lang="en-US" sz="2800" dirty="0" smtClean="0"/>
              <a:t>commodity. </a:t>
            </a:r>
            <a:endParaRPr lang="es-MX" sz="2800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124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</a:rPr>
              <a:t>Second condition</a:t>
            </a:r>
            <a:endParaRPr lang="es-MX" sz="3600" dirty="0"/>
          </a:p>
        </p:txBody>
      </p:sp>
      <p:sp>
        <p:nvSpPr>
          <p:cNvPr id="6" name="5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8" name="7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6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t="7327" b="13239"/>
          <a:stretch>
            <a:fillRect/>
          </a:stretch>
        </p:blipFill>
        <p:spPr bwMode="auto">
          <a:xfrm>
            <a:off x="1337783" y="1988840"/>
            <a:ext cx="6690601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1124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/>
              <a:t>What happens when the price of silver falls? </a:t>
            </a:r>
            <a:endParaRPr lang="es-MX" sz="3600" b="1" dirty="0"/>
          </a:p>
        </p:txBody>
      </p:sp>
      <p:sp>
        <p:nvSpPr>
          <p:cNvPr id="6" name="5 Rectángulo"/>
          <p:cNvSpPr/>
          <p:nvPr/>
        </p:nvSpPr>
        <p:spPr>
          <a:xfrm>
            <a:off x="0" y="5733256"/>
            <a:ext cx="9144000" cy="1124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Nothing happens!</a:t>
            </a:r>
            <a:endParaRPr lang="es-MX" sz="3600" b="1" dirty="0"/>
          </a:p>
        </p:txBody>
      </p:sp>
      <p:sp>
        <p:nvSpPr>
          <p:cNvPr id="7" name="6 CuadroTexto"/>
          <p:cNvSpPr txBox="1"/>
          <p:nvPr/>
        </p:nvSpPr>
        <p:spPr>
          <a:xfrm>
            <a:off x="0" y="1340768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es-MX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case of </a:t>
            </a:r>
            <a:r>
              <a:rPr lang="es-MX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the</a:t>
            </a:r>
            <a:r>
              <a:rPr lang="es-MX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MX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Mexican</a:t>
            </a:r>
            <a:r>
              <a:rPr lang="es-MX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Peso .720 Fine (12 </a:t>
            </a:r>
            <a:r>
              <a:rPr lang="es-MX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grams</a:t>
            </a:r>
            <a:r>
              <a:rPr lang="es-MX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of </a:t>
            </a:r>
            <a:r>
              <a:rPr lang="es-MX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pure</a:t>
            </a:r>
            <a:r>
              <a:rPr lang="es-MX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s-MX" sz="2400" b="1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silver</a:t>
            </a:r>
            <a:r>
              <a:rPr lang="es-MX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es-MX" sz="2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7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Onza mercancia - UK 2010 - Color y BN bbb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8166" y="0"/>
            <a:ext cx="6327667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rgbClr val="3B689F"/>
                </a:solidFill>
              </a:rPr>
              <a:t>8</a:t>
            </a:r>
            <a:endParaRPr lang="es-MX" sz="2400" dirty="0">
              <a:solidFill>
                <a:srgbClr val="3B689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Onza cotizada - UK - 2010 - red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2104" y="0"/>
            <a:ext cx="6299791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rgbClr val="3B689F"/>
                </a:solidFill>
              </a:rPr>
              <a:t>9</a:t>
            </a:r>
            <a:endParaRPr lang="es-MX" sz="2400" dirty="0">
              <a:solidFill>
                <a:srgbClr val="3B689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B6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CuadroTexto"/>
          <p:cNvSpPr txBox="1"/>
          <p:nvPr/>
        </p:nvSpPr>
        <p:spPr>
          <a:xfrm>
            <a:off x="0" y="256490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Minting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silver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</a:p>
          <a:p>
            <a:pPr algn="ctr"/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without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a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mining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industry</a:t>
            </a:r>
            <a:endParaRPr lang="es-MX" sz="36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10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971600" y="1196752"/>
            <a:ext cx="74168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/>
              <a:t>Three conditions</a:t>
            </a:r>
          </a:p>
          <a:p>
            <a:endParaRPr lang="en-US" sz="2400" dirty="0" smtClean="0"/>
          </a:p>
          <a:p>
            <a:r>
              <a:rPr lang="en-US" sz="2800" b="1" dirty="0" smtClean="0">
                <a:solidFill>
                  <a:srgbClr val="3B689F"/>
                </a:solidFill>
              </a:rPr>
              <a:t>1.</a:t>
            </a:r>
            <a:r>
              <a:rPr lang="en-US" sz="2800" dirty="0" smtClean="0"/>
              <a:t> The amount to be minted is determined, from time to time, by the </a:t>
            </a:r>
            <a:r>
              <a:rPr lang="en-US" sz="2800" b="1" dirty="0" smtClean="0"/>
              <a:t>Treasury</a:t>
            </a:r>
            <a:r>
              <a:rPr lang="en-US" sz="2800" dirty="0" smtClean="0"/>
              <a:t>. </a:t>
            </a:r>
          </a:p>
          <a:p>
            <a:endParaRPr lang="en-US" sz="2400" dirty="0" smtClean="0"/>
          </a:p>
          <a:p>
            <a:r>
              <a:rPr lang="en-US" sz="2800" b="1" dirty="0" smtClean="0">
                <a:solidFill>
                  <a:srgbClr val="3B689F"/>
                </a:solidFill>
              </a:rPr>
              <a:t>2.</a:t>
            </a:r>
            <a:r>
              <a:rPr lang="en-US" sz="2800" dirty="0" smtClean="0"/>
              <a:t> The silver is purchased by the Treasury and minted for the account of the Treasury, and not for the account of the </a:t>
            </a:r>
            <a:r>
              <a:rPr lang="en-US" sz="2800" b="1" dirty="0" smtClean="0"/>
              <a:t>providers</a:t>
            </a:r>
            <a:r>
              <a:rPr lang="en-US" sz="2800" dirty="0" smtClean="0"/>
              <a:t> of the silver.</a:t>
            </a:r>
          </a:p>
          <a:p>
            <a:endParaRPr lang="en-US" sz="2400" dirty="0" smtClean="0"/>
          </a:p>
          <a:p>
            <a:r>
              <a:rPr lang="en-US" sz="2800" b="1" dirty="0" smtClean="0">
                <a:solidFill>
                  <a:srgbClr val="3B689F"/>
                </a:solidFill>
              </a:rPr>
              <a:t>3.</a:t>
            </a:r>
            <a:r>
              <a:rPr lang="en-US" sz="2800" dirty="0" smtClean="0"/>
              <a:t> The silver purchase is paid to the sellers in </a:t>
            </a:r>
            <a:r>
              <a:rPr lang="en-US" sz="2800" b="1" dirty="0" smtClean="0"/>
              <a:t>monetized silver coins</a:t>
            </a:r>
            <a:r>
              <a:rPr lang="en-US" sz="2800" dirty="0" smtClean="0"/>
              <a:t> with a monetary value in British pounds equal to the purchase price.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12474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</a:rPr>
              <a:t>‘Conditioned Mint’</a:t>
            </a:r>
            <a:endParaRPr lang="es-MX" sz="3600" dirty="0"/>
          </a:p>
        </p:txBody>
      </p:sp>
      <p:sp>
        <p:nvSpPr>
          <p:cNvPr id="7" name="6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rgbClr val="3B689F"/>
                </a:solidFill>
              </a:rPr>
              <a:t>11</a:t>
            </a:r>
            <a:endParaRPr lang="es-MX" sz="2400" dirty="0">
              <a:solidFill>
                <a:srgbClr val="3B689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1397089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i="1" dirty="0" smtClean="0"/>
              <a:t>(Silver prices on December 1</a:t>
            </a:r>
            <a:r>
              <a:rPr lang="en-US" sz="2800" i="1" baseline="30000" dirty="0" smtClean="0"/>
              <a:t>st</a:t>
            </a:r>
            <a:r>
              <a:rPr lang="en-US" sz="2800" i="1" dirty="0" smtClean="0"/>
              <a:t>, 2010)</a:t>
            </a:r>
          </a:p>
          <a:p>
            <a:pPr algn="ctr"/>
            <a:endParaRPr lang="en-US" sz="2800" b="1" dirty="0" smtClean="0"/>
          </a:p>
          <a:p>
            <a:pPr algn="ctr"/>
            <a:r>
              <a:rPr lang="en-US" sz="2800" dirty="0" smtClean="0"/>
              <a:t>100 tonnes of silver = 3,215,074 Troy ounces x £18.36/oz = </a:t>
            </a:r>
          </a:p>
          <a:p>
            <a:pPr algn="ctr"/>
            <a:endParaRPr lang="en-US" sz="2800" b="1" dirty="0" smtClean="0"/>
          </a:p>
          <a:p>
            <a:pPr algn="ctr"/>
            <a:r>
              <a:rPr lang="en-US" sz="2800" b="1" dirty="0" smtClean="0"/>
              <a:t>£59,028,759</a:t>
            </a:r>
            <a:r>
              <a:rPr lang="en-US" sz="2800" dirty="0" smtClean="0"/>
              <a:t> purchase price. </a:t>
            </a:r>
          </a:p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Quote of the monetized silver ounce: </a:t>
            </a:r>
            <a:r>
              <a:rPr lang="en-US" sz="2800" b="1" dirty="0" smtClean="0"/>
              <a:t>£21.00</a:t>
            </a:r>
          </a:p>
          <a:p>
            <a:pPr algn="ctr"/>
            <a:endParaRPr lang="en-US" sz="2800" b="1" i="1" dirty="0" smtClean="0"/>
          </a:p>
          <a:p>
            <a:pPr algn="ctr"/>
            <a:r>
              <a:rPr lang="en-US" sz="2800" i="1" dirty="0" smtClean="0"/>
              <a:t>How many monetized ounces would be required to </a:t>
            </a:r>
          </a:p>
          <a:p>
            <a:pPr algn="ctr"/>
            <a:r>
              <a:rPr lang="en-US" sz="2800" i="1" dirty="0" smtClean="0"/>
              <a:t>pay those who sold 100 tonnes of silver to the Treasury?</a:t>
            </a:r>
          </a:p>
          <a:p>
            <a:pPr algn="ctr"/>
            <a:endParaRPr lang="en-US" sz="2800" dirty="0" smtClean="0"/>
          </a:p>
          <a:p>
            <a:pPr algn="ctr"/>
            <a:r>
              <a:rPr lang="en-US" sz="2800" dirty="0" smtClean="0"/>
              <a:t>59,028,759 / 21.00= </a:t>
            </a:r>
            <a:r>
              <a:rPr lang="en-US" sz="2800" b="1" dirty="0" smtClean="0"/>
              <a:t>2,810,893</a:t>
            </a:r>
          </a:p>
          <a:p>
            <a:endParaRPr lang="en-US" sz="2400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0" y="-27384"/>
            <a:ext cx="9144000" cy="119675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</a:rPr>
              <a:t>Example of a minting operation</a:t>
            </a:r>
          </a:p>
          <a:p>
            <a:pPr algn="ctr"/>
            <a:endParaRPr lang="en-US" sz="1600" b="1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ctr"/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</a:rPr>
              <a:t>of 100 tonnes of silver under ‘Conditioned Mint’</a:t>
            </a:r>
            <a:endParaRPr lang="es-MX" sz="2800" dirty="0"/>
          </a:p>
        </p:txBody>
      </p:sp>
      <p:sp>
        <p:nvSpPr>
          <p:cNvPr id="7" name="6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rgbClr val="3B689F"/>
                </a:solidFill>
              </a:rPr>
              <a:t>12</a:t>
            </a:r>
            <a:endParaRPr lang="es-MX" sz="2400" dirty="0">
              <a:solidFill>
                <a:srgbClr val="3B689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1052736"/>
            <a:ext cx="9144000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smtClean="0"/>
              <a:t>	   		   </a:t>
            </a:r>
            <a:r>
              <a:rPr lang="en-US" sz="2800" b="1" u="sng" dirty="0" smtClean="0"/>
              <a:t>Ounces delivered</a:t>
            </a:r>
          </a:p>
          <a:p>
            <a:endParaRPr lang="en-US" sz="2000" b="1" dirty="0" smtClean="0"/>
          </a:p>
          <a:p>
            <a:r>
              <a:rPr lang="en-US" sz="2800" dirty="0" smtClean="0"/>
              <a:t>(100%)   3,215,074   £18.36 spot price /oz.           </a:t>
            </a:r>
            <a:r>
              <a:rPr lang="en-US" sz="2800" b="1" dirty="0" smtClean="0">
                <a:solidFill>
                  <a:srgbClr val="C00000"/>
                </a:solidFill>
              </a:rPr>
              <a:t>£59,028,759</a:t>
            </a:r>
            <a:endParaRPr lang="en-US" sz="2800" b="1" dirty="0" smtClean="0"/>
          </a:p>
          <a:p>
            <a:endParaRPr lang="en-US" sz="2000" b="1" dirty="0" smtClean="0"/>
          </a:p>
          <a:p>
            <a:r>
              <a:rPr lang="en-US" sz="2800" b="1" dirty="0" smtClean="0"/>
              <a:t>	    		    </a:t>
            </a:r>
            <a:r>
              <a:rPr lang="en-US" sz="2800" b="1" u="sng" dirty="0" smtClean="0"/>
              <a:t>Seigniorage</a:t>
            </a:r>
          </a:p>
          <a:p>
            <a:r>
              <a:rPr lang="en-US" sz="2800" dirty="0" smtClean="0"/>
              <a:t>(12.6%)  404,181  </a:t>
            </a:r>
          </a:p>
          <a:p>
            <a:endParaRPr lang="en-US" sz="2000" dirty="0" smtClean="0"/>
          </a:p>
          <a:p>
            <a:r>
              <a:rPr lang="en-US" sz="2800" b="1" dirty="0" smtClean="0"/>
              <a:t>	           		    </a:t>
            </a:r>
            <a:r>
              <a:rPr lang="en-US" sz="2800" b="1" u="sng" dirty="0" smtClean="0"/>
              <a:t>Ounces returned</a:t>
            </a:r>
          </a:p>
          <a:p>
            <a:endParaRPr lang="en-US" sz="2000" b="1" dirty="0" smtClean="0"/>
          </a:p>
          <a:p>
            <a:r>
              <a:rPr lang="en-US" sz="2800" dirty="0" smtClean="0"/>
              <a:t>(87.4%)   2,810,893   </a:t>
            </a:r>
            <a:r>
              <a:rPr lang="en-US" sz="2800" b="1" dirty="0" smtClean="0"/>
              <a:t>x </a:t>
            </a:r>
            <a:r>
              <a:rPr lang="en-US" sz="2800" dirty="0" smtClean="0"/>
              <a:t>£21.00 official quote /oz.  </a:t>
            </a:r>
            <a:r>
              <a:rPr lang="en-US" sz="2800" b="1" dirty="0" smtClean="0">
                <a:solidFill>
                  <a:srgbClr val="C00000"/>
                </a:solidFill>
              </a:rPr>
              <a:t>£59,028,759</a:t>
            </a:r>
            <a:endParaRPr lang="en-US" sz="2800" dirty="0" smtClean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8367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chemeClr val="bg1">
                    <a:lumMod val="95000"/>
                  </a:schemeClr>
                </a:solidFill>
              </a:rPr>
              <a:t>Example of minting operation…</a:t>
            </a:r>
          </a:p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5157192"/>
            <a:ext cx="9144000" cy="170080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</a:rPr>
              <a:t>Although the seller only receives 87.4% of the silver, he obtains the full price of the silver, in British </a:t>
            </a:r>
            <a:r>
              <a:rPr lang="en-US" sz="2800" b="1" dirty="0" err="1" smtClean="0">
                <a:solidFill>
                  <a:schemeClr val="bg1">
                    <a:lumMod val="95000"/>
                  </a:schemeClr>
                </a:solidFill>
              </a:rPr>
              <a:t>Pounds,in</a:t>
            </a:r>
            <a:r>
              <a:rPr lang="en-US" sz="2800" b="1" dirty="0" smtClean="0">
                <a:solidFill>
                  <a:schemeClr val="bg1">
                    <a:lumMod val="95000"/>
                  </a:schemeClr>
                </a:solidFill>
              </a:rPr>
              <a:t> form of monetized ounces. </a:t>
            </a:r>
          </a:p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13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/>
              <a:t>Reasons for the sellers to accept </a:t>
            </a:r>
          </a:p>
          <a:p>
            <a:pPr algn="ctr"/>
            <a:r>
              <a:rPr lang="en-US" sz="3600" b="1" dirty="0" smtClean="0"/>
              <a:t>selling their silver under these terms</a:t>
            </a:r>
            <a:endParaRPr lang="en-US" sz="36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331640" y="2050970"/>
            <a:ext cx="69847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They will get full payment in British pounds, but in the form of </a:t>
            </a:r>
            <a:r>
              <a:rPr lang="en-US" sz="2800" b="1" dirty="0" smtClean="0"/>
              <a:t>real money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r>
              <a:rPr lang="en-US" sz="2800" dirty="0" smtClean="0"/>
              <a:t>The sellers can </a:t>
            </a:r>
            <a:r>
              <a:rPr lang="en-US" sz="2800" b="1" dirty="0" smtClean="0"/>
              <a:t>deposit</a:t>
            </a:r>
            <a:r>
              <a:rPr lang="en-US" sz="2800" dirty="0" smtClean="0"/>
              <a:t> these monetized coins in British banks at their monetary value.</a:t>
            </a:r>
          </a:p>
          <a:p>
            <a:endParaRPr lang="en-US" sz="2800" dirty="0" smtClean="0"/>
          </a:p>
          <a:p>
            <a:r>
              <a:rPr lang="en-US" sz="2800" dirty="0" smtClean="0"/>
              <a:t>The coins, monetized in British pounds, are </a:t>
            </a:r>
            <a:r>
              <a:rPr lang="en-US" sz="2800" b="1" dirty="0" smtClean="0"/>
              <a:t>immune to devaluation</a:t>
            </a:r>
            <a:r>
              <a:rPr lang="en-US" sz="2800" dirty="0" smtClean="0"/>
              <a:t>; they can only rise in value.</a:t>
            </a:r>
            <a:endParaRPr lang="en-US" sz="2400" dirty="0" smtClean="0"/>
          </a:p>
        </p:txBody>
      </p:sp>
      <p:sp>
        <p:nvSpPr>
          <p:cNvPr id="9" name="8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14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331640" y="2050970"/>
            <a:ext cx="69847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dirty="0" err="1" smtClean="0"/>
              <a:t>Demand</a:t>
            </a:r>
            <a:r>
              <a:rPr lang="es-MX" sz="2800" dirty="0" smtClean="0"/>
              <a:t> </a:t>
            </a:r>
            <a:r>
              <a:rPr lang="es-MX" sz="2800" dirty="0" err="1" smtClean="0"/>
              <a:t>for</a:t>
            </a:r>
            <a:r>
              <a:rPr lang="es-MX" sz="2800" dirty="0" smtClean="0"/>
              <a:t> a </a:t>
            </a:r>
            <a:r>
              <a:rPr lang="es-MX" sz="2800" dirty="0" err="1" smtClean="0"/>
              <a:t>silver</a:t>
            </a:r>
            <a:r>
              <a:rPr lang="es-MX" sz="2800" dirty="0" smtClean="0"/>
              <a:t> </a:t>
            </a:r>
            <a:r>
              <a:rPr lang="es-MX" sz="2800" dirty="0" err="1" smtClean="0"/>
              <a:t>coin</a:t>
            </a:r>
            <a:r>
              <a:rPr lang="es-MX" sz="2800" dirty="0" smtClean="0"/>
              <a:t> </a:t>
            </a:r>
            <a:r>
              <a:rPr lang="es-MX" sz="2800" dirty="0" err="1" smtClean="0"/>
              <a:t>monetized</a:t>
            </a:r>
            <a:r>
              <a:rPr lang="es-MX" sz="2800" dirty="0" smtClean="0"/>
              <a:t> in </a:t>
            </a:r>
            <a:r>
              <a:rPr lang="es-MX" sz="2800" dirty="0" err="1" smtClean="0"/>
              <a:t>pounds</a:t>
            </a:r>
            <a:r>
              <a:rPr lang="es-MX" sz="2800" dirty="0" smtClean="0"/>
              <a:t> </a:t>
            </a:r>
            <a:r>
              <a:rPr lang="es-MX" sz="2800" dirty="0" err="1" smtClean="0"/>
              <a:t>would</a:t>
            </a:r>
            <a:r>
              <a:rPr lang="es-MX" sz="2800" dirty="0" smtClean="0"/>
              <a:t> </a:t>
            </a:r>
            <a:r>
              <a:rPr lang="es-MX" sz="2800" dirty="0" err="1" smtClean="0"/>
              <a:t>be</a:t>
            </a:r>
            <a:r>
              <a:rPr lang="es-MX" sz="2800" dirty="0" smtClean="0"/>
              <a:t> </a:t>
            </a:r>
            <a:r>
              <a:rPr lang="es-MX" sz="2800" b="1" dirty="0" err="1" smtClean="0"/>
              <a:t>worldwide</a:t>
            </a:r>
            <a:r>
              <a:rPr lang="es-MX" sz="2800" dirty="0" smtClean="0"/>
              <a:t>.</a:t>
            </a:r>
          </a:p>
          <a:p>
            <a:r>
              <a:rPr lang="es-MX" sz="2800" dirty="0" smtClean="0"/>
              <a:t> </a:t>
            </a:r>
          </a:p>
          <a:p>
            <a:r>
              <a:rPr lang="es-MX" sz="2800" dirty="0" smtClean="0"/>
              <a:t>Eventual use as </a:t>
            </a:r>
            <a:r>
              <a:rPr lang="es-MX" sz="2800" dirty="0" err="1" smtClean="0"/>
              <a:t>an</a:t>
            </a:r>
            <a:r>
              <a:rPr lang="es-MX" sz="2800" dirty="0" smtClean="0"/>
              <a:t> </a:t>
            </a:r>
            <a:r>
              <a:rPr lang="es-MX" sz="2800" b="1" dirty="0" err="1" smtClean="0"/>
              <a:t>international</a:t>
            </a:r>
            <a:r>
              <a:rPr lang="es-MX" sz="2800" b="1" dirty="0" smtClean="0"/>
              <a:t> reserve</a:t>
            </a:r>
            <a:r>
              <a:rPr lang="es-MX" sz="2800" dirty="0" smtClean="0"/>
              <a:t>.</a:t>
            </a:r>
          </a:p>
          <a:p>
            <a:r>
              <a:rPr lang="es-MX" sz="2800" dirty="0" smtClean="0"/>
              <a:t> </a:t>
            </a:r>
          </a:p>
          <a:p>
            <a:r>
              <a:rPr lang="es-MX" sz="2800" dirty="0" err="1" smtClean="0"/>
              <a:t>Enhanced</a:t>
            </a:r>
            <a:r>
              <a:rPr lang="es-MX" sz="2800" dirty="0" smtClean="0"/>
              <a:t> </a:t>
            </a:r>
            <a:r>
              <a:rPr lang="es-MX" sz="2800" b="1" dirty="0" err="1" smtClean="0"/>
              <a:t>prestige</a:t>
            </a:r>
            <a:r>
              <a:rPr lang="es-MX" sz="2800" dirty="0" smtClean="0"/>
              <a:t> of London as </a:t>
            </a:r>
            <a:r>
              <a:rPr lang="es-MX" sz="2800" dirty="0" err="1" smtClean="0"/>
              <a:t>financial</a:t>
            </a:r>
            <a:r>
              <a:rPr lang="es-MX" sz="2800" dirty="0" smtClean="0"/>
              <a:t> centre</a:t>
            </a:r>
            <a:r>
              <a:rPr lang="en-US" sz="2800" dirty="0" smtClean="0"/>
              <a:t>.</a:t>
            </a:r>
            <a:endParaRPr lang="en-US" sz="2400" dirty="0" smtClean="0"/>
          </a:p>
        </p:txBody>
      </p:sp>
      <p:sp>
        <p:nvSpPr>
          <p:cNvPr id="9" name="8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15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187624" y="2276872"/>
            <a:ext cx="698477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800" dirty="0" smtClean="0"/>
              <a:t>A </a:t>
            </a:r>
            <a:r>
              <a:rPr lang="es-MX" sz="2800" b="1" dirty="0" smtClean="0"/>
              <a:t>gradual</a:t>
            </a:r>
            <a:r>
              <a:rPr lang="es-MX" sz="2800" dirty="0" smtClean="0"/>
              <a:t> and non-</a:t>
            </a:r>
            <a:r>
              <a:rPr lang="es-MX" sz="2800" dirty="0" err="1" smtClean="0"/>
              <a:t>disruptive</a:t>
            </a:r>
            <a:r>
              <a:rPr lang="es-MX" sz="2800" dirty="0" smtClean="0"/>
              <a:t> </a:t>
            </a:r>
            <a:r>
              <a:rPr lang="es-MX" sz="2800" dirty="0" err="1" smtClean="0"/>
              <a:t>way</a:t>
            </a:r>
            <a:r>
              <a:rPr lang="es-MX" sz="2800" dirty="0" smtClean="0"/>
              <a:t> </a:t>
            </a:r>
            <a:r>
              <a:rPr lang="es-MX" sz="2800" dirty="0" err="1" smtClean="0"/>
              <a:t>to</a:t>
            </a:r>
            <a:r>
              <a:rPr lang="es-MX" sz="2800" dirty="0" smtClean="0"/>
              <a:t> reintroduce real </a:t>
            </a:r>
            <a:r>
              <a:rPr lang="es-MX" sz="2800" dirty="0" err="1" smtClean="0"/>
              <a:t>money</a:t>
            </a:r>
            <a:r>
              <a:rPr lang="es-MX" sz="2800" dirty="0" smtClean="0"/>
              <a:t> </a:t>
            </a:r>
            <a:r>
              <a:rPr lang="es-MX" sz="2800" dirty="0" err="1" smtClean="0"/>
              <a:t>into</a:t>
            </a:r>
            <a:r>
              <a:rPr lang="es-MX" sz="2800" dirty="0" smtClean="0"/>
              <a:t> </a:t>
            </a:r>
            <a:r>
              <a:rPr lang="es-MX" sz="2800" dirty="0" err="1" smtClean="0"/>
              <a:t>circulation</a:t>
            </a:r>
            <a:r>
              <a:rPr lang="es-MX" sz="2800" dirty="0" smtClean="0"/>
              <a:t> in </a:t>
            </a:r>
            <a:r>
              <a:rPr lang="es-MX" sz="2800" dirty="0" err="1" smtClean="0"/>
              <a:t>Britain</a:t>
            </a:r>
            <a:r>
              <a:rPr lang="es-MX" sz="2800" dirty="0" smtClean="0"/>
              <a:t> and </a:t>
            </a:r>
            <a:r>
              <a:rPr lang="es-MX" sz="2800" dirty="0" err="1" smtClean="0"/>
              <a:t>the</a:t>
            </a:r>
            <a:r>
              <a:rPr lang="es-MX" sz="2800" dirty="0" smtClean="0"/>
              <a:t> </a:t>
            </a:r>
            <a:r>
              <a:rPr lang="es-MX" sz="2800" dirty="0" err="1" smtClean="0"/>
              <a:t>world</a:t>
            </a:r>
            <a:r>
              <a:rPr lang="es-MX" sz="2800" dirty="0" smtClean="0"/>
              <a:t>.</a:t>
            </a:r>
          </a:p>
          <a:p>
            <a:r>
              <a:rPr lang="es-MX" sz="2800" dirty="0" smtClean="0"/>
              <a:t> </a:t>
            </a:r>
          </a:p>
          <a:p>
            <a:r>
              <a:rPr lang="es-MX" sz="2800" dirty="0" err="1" smtClean="0"/>
              <a:t>Perhaps</a:t>
            </a:r>
            <a:r>
              <a:rPr lang="es-MX" sz="2800" dirty="0" smtClean="0"/>
              <a:t> open </a:t>
            </a:r>
            <a:r>
              <a:rPr lang="es-MX" sz="2800" dirty="0" err="1" smtClean="0"/>
              <a:t>the</a:t>
            </a:r>
            <a:r>
              <a:rPr lang="es-MX" sz="2800" dirty="0" smtClean="0"/>
              <a:t> </a:t>
            </a:r>
            <a:r>
              <a:rPr lang="es-MX" sz="2800" dirty="0" err="1" smtClean="0"/>
              <a:t>way</a:t>
            </a:r>
            <a:r>
              <a:rPr lang="es-MX" sz="2800" dirty="0" smtClean="0"/>
              <a:t> </a:t>
            </a:r>
            <a:r>
              <a:rPr lang="es-MX" sz="2800" dirty="0" err="1" smtClean="0"/>
              <a:t>for</a:t>
            </a:r>
            <a:r>
              <a:rPr lang="es-MX" sz="2800" dirty="0" smtClean="0"/>
              <a:t> </a:t>
            </a:r>
            <a:r>
              <a:rPr lang="es-MX" sz="2800" dirty="0" err="1" smtClean="0"/>
              <a:t>later</a:t>
            </a:r>
            <a:r>
              <a:rPr lang="es-MX" sz="2800" dirty="0" smtClean="0"/>
              <a:t> </a:t>
            </a:r>
            <a:r>
              <a:rPr lang="es-MX" sz="2800" dirty="0" err="1" smtClean="0"/>
              <a:t>reinstatement</a:t>
            </a:r>
            <a:r>
              <a:rPr lang="es-MX" sz="2800" dirty="0" smtClean="0"/>
              <a:t> of </a:t>
            </a:r>
            <a:r>
              <a:rPr lang="es-MX" sz="2800" b="1" dirty="0" err="1" smtClean="0"/>
              <a:t>gold</a:t>
            </a:r>
            <a:r>
              <a:rPr lang="es-MX" sz="2800" dirty="0" smtClean="0"/>
              <a:t> as </a:t>
            </a:r>
            <a:r>
              <a:rPr lang="es-MX" sz="2800" dirty="0" err="1" smtClean="0"/>
              <a:t>international</a:t>
            </a:r>
            <a:r>
              <a:rPr lang="es-MX" sz="2800" dirty="0" smtClean="0"/>
              <a:t> </a:t>
            </a:r>
            <a:r>
              <a:rPr lang="es-MX" sz="2800" dirty="0" err="1" smtClean="0"/>
              <a:t>numeraire</a:t>
            </a:r>
            <a:r>
              <a:rPr lang="en-US" sz="2800" dirty="0" smtClean="0"/>
              <a:t>.</a:t>
            </a:r>
            <a:endParaRPr lang="en-US" sz="2400" dirty="0" smtClean="0"/>
          </a:p>
        </p:txBody>
      </p:sp>
      <p:sp>
        <p:nvSpPr>
          <p:cNvPr id="9" name="8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16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B6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CuadroTexto"/>
          <p:cNvSpPr txBox="1"/>
          <p:nvPr/>
        </p:nvSpPr>
        <p:spPr>
          <a:xfrm>
            <a:off x="0" y="285293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The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world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is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waiting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for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the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sunrise</a:t>
            </a:r>
            <a:endParaRPr lang="es-MX" sz="36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17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1331640" y="1052736"/>
            <a:ext cx="691276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Modern banking systems have completely </a:t>
            </a:r>
            <a:r>
              <a:rPr lang="en-US" sz="2800" b="1" dirty="0" smtClean="0"/>
              <a:t>usurped </a:t>
            </a:r>
            <a:r>
              <a:rPr lang="en-US" sz="2800" dirty="0" smtClean="0"/>
              <a:t>this fundamental function of the State: issuing money.</a:t>
            </a:r>
          </a:p>
          <a:p>
            <a:endParaRPr lang="en-US" sz="2800" dirty="0" smtClean="0"/>
          </a:p>
          <a:p>
            <a:r>
              <a:rPr lang="en-US" sz="2800" dirty="0" smtClean="0"/>
              <a:t>They have arrogated unto themselves the function of being the </a:t>
            </a:r>
            <a:r>
              <a:rPr lang="en-US" sz="2800" b="1" dirty="0" smtClean="0"/>
              <a:t>central promoters</a:t>
            </a:r>
            <a:r>
              <a:rPr lang="en-US" sz="2800" dirty="0" smtClean="0"/>
              <a:t> of growth and prosperity.</a:t>
            </a:r>
          </a:p>
          <a:p>
            <a:endParaRPr lang="en-US" sz="2800" dirty="0" smtClean="0"/>
          </a:p>
          <a:p>
            <a:r>
              <a:rPr lang="en-US" sz="2800" dirty="0" smtClean="0"/>
              <a:t>Thus have the money-lenders promoted themselves into a ruling </a:t>
            </a:r>
            <a:r>
              <a:rPr lang="en-US" sz="2800" b="1" dirty="0" smtClean="0"/>
              <a:t>plutocracy</a:t>
            </a:r>
            <a:r>
              <a:rPr lang="en-US" sz="2800" dirty="0" smtClean="0"/>
              <a:t>, which is now bankrupt.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11" name="10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18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1115616" y="2204864"/>
            <a:ext cx="741682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By minting real money, the prevailing paradigm of fiat money, issued exclusively by the Central Bank and its related system </a:t>
            </a:r>
            <a:r>
              <a:rPr lang="en-US" sz="2800" b="1" dirty="0" smtClean="0"/>
              <a:t>will have been broken! </a:t>
            </a:r>
          </a:p>
          <a:p>
            <a:endParaRPr lang="en-US" sz="2800" b="1" dirty="0" smtClean="0"/>
          </a:p>
          <a:p>
            <a:r>
              <a:rPr lang="en-US" sz="2800" dirty="0" smtClean="0"/>
              <a:t>The </a:t>
            </a:r>
            <a:r>
              <a:rPr lang="en-US" sz="2800" b="1" dirty="0" smtClean="0"/>
              <a:t>State</a:t>
            </a:r>
            <a:r>
              <a:rPr lang="en-US" sz="2800" dirty="0" smtClean="0"/>
              <a:t>, through the Treasury, will be creating true money.</a:t>
            </a:r>
          </a:p>
          <a:p>
            <a:endParaRPr lang="en-US" sz="2400" dirty="0" smtClean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19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1763688" y="2420888"/>
            <a:ext cx="590465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Silver money will remain </a:t>
            </a:r>
            <a:r>
              <a:rPr lang="en-US" sz="2800" b="1" dirty="0" smtClean="0"/>
              <a:t>permanently</a:t>
            </a:r>
            <a:r>
              <a:rPr lang="en-US" sz="2800" dirty="0" smtClean="0"/>
              <a:t> in circulation and will never be at risk of disappearing due to a collapse of the banking system.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20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5053" y="5300882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2420888"/>
            <a:ext cx="619268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/>
              <a:t>Tension</a:t>
            </a:r>
            <a:r>
              <a:rPr lang="en-US" sz="2800" dirty="0" smtClean="0"/>
              <a:t> building .</a:t>
            </a:r>
          </a:p>
          <a:p>
            <a:endParaRPr lang="en-US" sz="2800" dirty="0" smtClean="0"/>
          </a:p>
          <a:p>
            <a:r>
              <a:rPr lang="en-US" sz="2800" dirty="0" smtClean="0"/>
              <a:t>Welfare State </a:t>
            </a:r>
            <a:r>
              <a:rPr lang="en-US" sz="2800" b="1" dirty="0" smtClean="0"/>
              <a:t>or</a:t>
            </a:r>
            <a:r>
              <a:rPr lang="en-US" sz="2800" dirty="0" smtClean="0"/>
              <a:t>  personal savings. </a:t>
            </a:r>
          </a:p>
          <a:p>
            <a:endParaRPr lang="en-US" sz="2800" dirty="0" smtClean="0"/>
          </a:p>
          <a:p>
            <a:r>
              <a:rPr lang="en-US" sz="2800" dirty="0" smtClean="0"/>
              <a:t>But how to save </a:t>
            </a:r>
            <a:r>
              <a:rPr lang="en-US" sz="2800" b="1" dirty="0" smtClean="0"/>
              <a:t>effectively</a:t>
            </a:r>
            <a:r>
              <a:rPr lang="en-US" sz="2800" dirty="0" smtClean="0"/>
              <a:t>?</a:t>
            </a:r>
            <a:endParaRPr lang="es-MX" sz="2800" dirty="0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21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2123728" y="2692077"/>
            <a:ext cx="55446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Silver money: mute but unexpressed desire because </a:t>
            </a:r>
            <a:r>
              <a:rPr lang="en-US" sz="2800" b="1" dirty="0" smtClean="0"/>
              <a:t>no one </a:t>
            </a:r>
            <a:r>
              <a:rPr lang="en-US" sz="2800" dirty="0" smtClean="0"/>
              <a:t>is providing such money.</a:t>
            </a:r>
            <a:endParaRPr lang="es-MX" sz="2800" dirty="0"/>
          </a:p>
        </p:txBody>
      </p:sp>
      <p:sp>
        <p:nvSpPr>
          <p:cNvPr id="6" name="5 Rectángulo"/>
          <p:cNvSpPr/>
          <p:nvPr/>
        </p:nvSpPr>
        <p:spPr>
          <a:xfrm>
            <a:off x="5053" y="5300882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22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79712" y="2276872"/>
            <a:ext cx="561662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/>
              <a:t>Silver money </a:t>
            </a:r>
            <a:r>
              <a:rPr lang="en-US" sz="2800" b="1" dirty="0" smtClean="0"/>
              <a:t>closes</a:t>
            </a:r>
            <a:r>
              <a:rPr lang="en-US" sz="2800" dirty="0" smtClean="0"/>
              <a:t> a circuit.</a:t>
            </a:r>
          </a:p>
          <a:p>
            <a:pPr algn="just"/>
            <a:endParaRPr lang="en-US" sz="2800" dirty="0" smtClean="0"/>
          </a:p>
          <a:p>
            <a:pPr algn="just"/>
            <a:r>
              <a:rPr lang="en-US" sz="2800" dirty="0" smtClean="0"/>
              <a:t>A vast </a:t>
            </a:r>
            <a:r>
              <a:rPr lang="en-US" sz="2800" b="1" dirty="0" smtClean="0"/>
              <a:t>potential</a:t>
            </a:r>
            <a:r>
              <a:rPr lang="en-US" sz="2800" dirty="0" smtClean="0"/>
              <a:t> is unleashed.</a:t>
            </a:r>
          </a:p>
          <a:p>
            <a:pPr algn="just"/>
            <a:endParaRPr lang="en-US" sz="2800" dirty="0" smtClean="0"/>
          </a:p>
          <a:p>
            <a:pPr algn="just"/>
            <a:r>
              <a:rPr lang="en-US" sz="2800" b="1" dirty="0" smtClean="0"/>
              <a:t>Enormous </a:t>
            </a:r>
            <a:r>
              <a:rPr lang="en-US" sz="2800" dirty="0" smtClean="0"/>
              <a:t>demand for silver money. </a:t>
            </a:r>
            <a:endParaRPr lang="es-MX" sz="2800" dirty="0"/>
          </a:p>
        </p:txBody>
      </p:sp>
      <p:sp>
        <p:nvSpPr>
          <p:cNvPr id="6" name="5 Rectángulo"/>
          <p:cNvSpPr/>
          <p:nvPr/>
        </p:nvSpPr>
        <p:spPr>
          <a:xfrm>
            <a:off x="5053" y="5300882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23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0" y="6237312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5" name="4 Rectángulo"/>
          <p:cNvSpPr/>
          <p:nvPr/>
        </p:nvSpPr>
        <p:spPr>
          <a:xfrm>
            <a:off x="1043608" y="2492896"/>
            <a:ext cx="73448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Should we dread what the people desire, or should we </a:t>
            </a:r>
            <a:r>
              <a:rPr lang="en-US" sz="2800" b="1" dirty="0" smtClean="0"/>
              <a:t>understand</a:t>
            </a:r>
            <a:r>
              <a:rPr lang="en-US" sz="2800" dirty="0" smtClean="0"/>
              <a:t> that desire and its justification, and open the way for it to express itself? </a:t>
            </a:r>
            <a:endParaRPr lang="es-MX" sz="2800" dirty="0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206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24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907704" y="2636912"/>
            <a:ext cx="60486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political party </a:t>
            </a:r>
            <a:r>
              <a:rPr lang="en-US" sz="2800" dirty="0" smtClean="0"/>
              <a:t>offering silver money.</a:t>
            </a:r>
          </a:p>
          <a:p>
            <a:endParaRPr lang="en-US" sz="2800" dirty="0" smtClean="0"/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powerful</a:t>
            </a:r>
            <a:r>
              <a:rPr lang="en-US" sz="2800" dirty="0" smtClean="0"/>
              <a:t> political platform.</a:t>
            </a:r>
            <a:endParaRPr lang="es-MX" sz="2800" dirty="0"/>
          </a:p>
        </p:txBody>
      </p:sp>
      <p:sp>
        <p:nvSpPr>
          <p:cNvPr id="6" name="5 Rectángulo"/>
          <p:cNvSpPr/>
          <p:nvPr/>
        </p:nvSpPr>
        <p:spPr>
          <a:xfrm>
            <a:off x="5053" y="5300882"/>
            <a:ext cx="914400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b="1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25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3B68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/>
          </a:p>
        </p:txBody>
      </p:sp>
      <p:sp>
        <p:nvSpPr>
          <p:cNvPr id="8" name="7 CuadroTexto"/>
          <p:cNvSpPr txBox="1"/>
          <p:nvPr/>
        </p:nvSpPr>
        <p:spPr>
          <a:xfrm>
            <a:off x="0" y="285293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The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world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is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waiting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for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the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r>
              <a:rPr lang="es-MX" sz="3600" b="1" dirty="0" err="1" smtClean="0">
                <a:solidFill>
                  <a:schemeClr val="bg1"/>
                </a:solidFill>
                <a:latin typeface="Corbel" pitchFamily="34" charset="0"/>
              </a:rPr>
              <a:t>sunrise</a:t>
            </a:r>
            <a:r>
              <a:rPr lang="es-MX" sz="3600" b="1" dirty="0" smtClean="0">
                <a:solidFill>
                  <a:schemeClr val="bg1"/>
                </a:solidFill>
                <a:latin typeface="Corbel" pitchFamily="34" charset="0"/>
              </a:rPr>
              <a:t>!</a:t>
            </a:r>
            <a:endParaRPr lang="es-MX" sz="36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388424" y="6381328"/>
            <a:ext cx="7555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</a:rPr>
              <a:t>26</a:t>
            </a:r>
            <a:endParaRPr lang="es-MX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Reserves English 2011 - Ene 10 - Fechas anteriores.bmp"/>
          <p:cNvPicPr>
            <a:picLocks noChangeAspect="1"/>
          </p:cNvPicPr>
          <p:nvPr/>
        </p:nvPicPr>
        <p:blipFill>
          <a:blip r:embed="rId2" cstate="print"/>
          <a:srcRect b="8001"/>
          <a:stretch>
            <a:fillRect/>
          </a:stretch>
        </p:blipFill>
        <p:spPr>
          <a:xfrm>
            <a:off x="1259632" y="243644"/>
            <a:ext cx="5184576" cy="6408906"/>
          </a:xfrm>
          <a:prstGeom prst="rect">
            <a:avLst/>
          </a:prstGeom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 t="92443" r="26014"/>
          <a:stretch>
            <a:fillRect/>
          </a:stretch>
        </p:blipFill>
        <p:spPr bwMode="auto">
          <a:xfrm>
            <a:off x="4499992" y="6234579"/>
            <a:ext cx="3672408" cy="504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1029</TotalTime>
  <Words>730</Words>
  <Application>Microsoft Office PowerPoint</Application>
  <PresentationFormat>Presentación en pantalla (4:3)</PresentationFormat>
  <Paragraphs>147</Paragraphs>
  <Slides>27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28" baseType="lpstr">
      <vt:lpstr>Tema de Office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oficht</dc:creator>
  <cp:lastModifiedBy>oficht</cp:lastModifiedBy>
  <cp:revision>87</cp:revision>
  <dcterms:created xsi:type="dcterms:W3CDTF">2011-01-03T23:33:46Z</dcterms:created>
  <dcterms:modified xsi:type="dcterms:W3CDTF">2011-01-17T21:28:28Z</dcterms:modified>
</cp:coreProperties>
</file>