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23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F0E9A-7AA0-4DD1-B8D3-A19396C3E0DA}" type="datetimeFigureOut">
              <a:rPr lang="fr-FR" smtClean="0"/>
              <a:t>05/02/2018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46E3D-1948-44EA-97B6-CD710D9E15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0496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F0E9A-7AA0-4DD1-B8D3-A19396C3E0DA}" type="datetimeFigureOut">
              <a:rPr lang="fr-FR" smtClean="0"/>
              <a:t>05/02/2018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46E3D-1948-44EA-97B6-CD710D9E15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8103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F0E9A-7AA0-4DD1-B8D3-A19396C3E0DA}" type="datetimeFigureOut">
              <a:rPr lang="fr-FR" smtClean="0"/>
              <a:t>05/02/2018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46E3D-1948-44EA-97B6-CD710D9E15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7973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F0E9A-7AA0-4DD1-B8D3-A19396C3E0DA}" type="datetimeFigureOut">
              <a:rPr lang="fr-FR" smtClean="0"/>
              <a:t>05/02/2018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46E3D-1948-44EA-97B6-CD710D9E15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2726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F0E9A-7AA0-4DD1-B8D3-A19396C3E0DA}" type="datetimeFigureOut">
              <a:rPr lang="fr-FR" smtClean="0"/>
              <a:t>05/02/2018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46E3D-1948-44EA-97B6-CD710D9E15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1045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F0E9A-7AA0-4DD1-B8D3-A19396C3E0DA}" type="datetimeFigureOut">
              <a:rPr lang="fr-FR" smtClean="0"/>
              <a:t>05/02/2018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46E3D-1948-44EA-97B6-CD710D9E15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3435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F0E9A-7AA0-4DD1-B8D3-A19396C3E0DA}" type="datetimeFigureOut">
              <a:rPr lang="fr-FR" smtClean="0"/>
              <a:t>05/02/2018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46E3D-1948-44EA-97B6-CD710D9E15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2034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F0E9A-7AA0-4DD1-B8D3-A19396C3E0DA}" type="datetimeFigureOut">
              <a:rPr lang="fr-FR" smtClean="0"/>
              <a:t>05/02/2018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46E3D-1948-44EA-97B6-CD710D9E15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6351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F0E9A-7AA0-4DD1-B8D3-A19396C3E0DA}" type="datetimeFigureOut">
              <a:rPr lang="fr-FR" smtClean="0"/>
              <a:t>05/02/2018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46E3D-1948-44EA-97B6-CD710D9E15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691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F0E9A-7AA0-4DD1-B8D3-A19396C3E0DA}" type="datetimeFigureOut">
              <a:rPr lang="fr-FR" smtClean="0"/>
              <a:t>05/02/2018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46E3D-1948-44EA-97B6-CD710D9E15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2564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F0E9A-7AA0-4DD1-B8D3-A19396C3E0DA}" type="datetimeFigureOut">
              <a:rPr lang="fr-FR" smtClean="0"/>
              <a:t>05/02/2018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46E3D-1948-44EA-97B6-CD710D9E15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778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FF0E9A-7AA0-4DD1-B8D3-A19396C3E0DA}" type="datetimeFigureOut">
              <a:rPr lang="fr-FR" smtClean="0"/>
              <a:t>05/02/2018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246E3D-1948-44EA-97B6-CD710D9E15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4461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Image 1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7050" y="3454400"/>
            <a:ext cx="2857500" cy="2857500"/>
          </a:xfrm>
          <a:prstGeom prst="rect">
            <a:avLst/>
          </a:prstGeom>
        </p:spPr>
      </p:pic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2247900" y="3390900"/>
            <a:ext cx="4830763" cy="3259138"/>
            <a:chOff x="384" y="1544"/>
            <a:chExt cx="2339" cy="1581"/>
          </a:xfrm>
        </p:grpSpPr>
        <p:sp>
          <p:nvSpPr>
            <p:cNvPr id="5" name="Freeform 13"/>
            <p:cNvSpPr>
              <a:spLocks/>
            </p:cNvSpPr>
            <p:nvPr/>
          </p:nvSpPr>
          <p:spPr bwMode="auto">
            <a:xfrm>
              <a:off x="687" y="2346"/>
              <a:ext cx="1872" cy="324"/>
            </a:xfrm>
            <a:custGeom>
              <a:avLst/>
              <a:gdLst>
                <a:gd name="T0" fmla="*/ 0 w 2472"/>
                <a:gd name="T1" fmla="*/ 215 h 428"/>
                <a:gd name="T2" fmla="*/ 1351 w 2472"/>
                <a:gd name="T3" fmla="*/ 0 h 428"/>
                <a:gd name="T4" fmla="*/ 1872 w 2472"/>
                <a:gd name="T5" fmla="*/ 67 h 428"/>
                <a:gd name="T6" fmla="*/ 548 w 2472"/>
                <a:gd name="T7" fmla="*/ 324 h 428"/>
                <a:gd name="T8" fmla="*/ 0 w 2472"/>
                <a:gd name="T9" fmla="*/ 215 h 4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472" h="428">
                  <a:moveTo>
                    <a:pt x="0" y="284"/>
                  </a:moveTo>
                  <a:lnTo>
                    <a:pt x="1784" y="0"/>
                  </a:lnTo>
                  <a:lnTo>
                    <a:pt x="2472" y="88"/>
                  </a:lnTo>
                  <a:lnTo>
                    <a:pt x="724" y="428"/>
                  </a:lnTo>
                  <a:lnTo>
                    <a:pt x="0" y="284"/>
                  </a:lnTo>
                  <a:close/>
                </a:path>
              </a:pathLst>
            </a:custGeom>
            <a:solidFill>
              <a:srgbClr val="808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" name="Freeform 14"/>
            <p:cNvSpPr>
              <a:spLocks/>
            </p:cNvSpPr>
            <p:nvPr/>
          </p:nvSpPr>
          <p:spPr bwMode="auto">
            <a:xfrm>
              <a:off x="687" y="2141"/>
              <a:ext cx="2036" cy="969"/>
            </a:xfrm>
            <a:custGeom>
              <a:avLst/>
              <a:gdLst>
                <a:gd name="T0" fmla="*/ 0 w 2689"/>
                <a:gd name="T1" fmla="*/ 417 h 1279"/>
                <a:gd name="T2" fmla="*/ 545 w 2689"/>
                <a:gd name="T3" fmla="*/ 529 h 1279"/>
                <a:gd name="T4" fmla="*/ 1879 w 2689"/>
                <a:gd name="T5" fmla="*/ 271 h 1279"/>
                <a:gd name="T6" fmla="*/ 1536 w 2689"/>
                <a:gd name="T7" fmla="*/ 226 h 1279"/>
                <a:gd name="T8" fmla="*/ 1587 w 2689"/>
                <a:gd name="T9" fmla="*/ 5 h 1279"/>
                <a:gd name="T10" fmla="*/ 1852 w 2689"/>
                <a:gd name="T11" fmla="*/ 33 h 1279"/>
                <a:gd name="T12" fmla="*/ 2036 w 2689"/>
                <a:gd name="T13" fmla="*/ 0 h 1279"/>
                <a:gd name="T14" fmla="*/ 2036 w 2689"/>
                <a:gd name="T15" fmla="*/ 628 h 1279"/>
                <a:gd name="T16" fmla="*/ 548 w 2689"/>
                <a:gd name="T17" fmla="*/ 969 h 1279"/>
                <a:gd name="T18" fmla="*/ 545 w 2689"/>
                <a:gd name="T19" fmla="*/ 529 h 1279"/>
                <a:gd name="T20" fmla="*/ 548 w 2689"/>
                <a:gd name="T21" fmla="*/ 969 h 1279"/>
                <a:gd name="T22" fmla="*/ 0 w 2689"/>
                <a:gd name="T23" fmla="*/ 832 h 1279"/>
                <a:gd name="T24" fmla="*/ 0 w 2689"/>
                <a:gd name="T25" fmla="*/ 417 h 127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689" h="1279">
                  <a:moveTo>
                    <a:pt x="0" y="550"/>
                  </a:moveTo>
                  <a:lnTo>
                    <a:pt x="720" y="698"/>
                  </a:lnTo>
                  <a:lnTo>
                    <a:pt x="2482" y="358"/>
                  </a:lnTo>
                  <a:lnTo>
                    <a:pt x="2028" y="298"/>
                  </a:lnTo>
                  <a:lnTo>
                    <a:pt x="2096" y="6"/>
                  </a:lnTo>
                  <a:lnTo>
                    <a:pt x="2446" y="43"/>
                  </a:lnTo>
                  <a:lnTo>
                    <a:pt x="2689" y="0"/>
                  </a:lnTo>
                  <a:lnTo>
                    <a:pt x="2689" y="829"/>
                  </a:lnTo>
                  <a:lnTo>
                    <a:pt x="724" y="1279"/>
                  </a:lnTo>
                  <a:lnTo>
                    <a:pt x="720" y="698"/>
                  </a:lnTo>
                  <a:lnTo>
                    <a:pt x="724" y="1279"/>
                  </a:lnTo>
                  <a:lnTo>
                    <a:pt x="0" y="1098"/>
                  </a:lnTo>
                  <a:lnTo>
                    <a:pt x="0" y="550"/>
                  </a:lnTo>
                  <a:close/>
                </a:path>
              </a:pathLst>
            </a:custGeom>
            <a:solidFill>
              <a:srgbClr val="008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" name="Freeform 15"/>
            <p:cNvSpPr>
              <a:spLocks/>
            </p:cNvSpPr>
            <p:nvPr/>
          </p:nvSpPr>
          <p:spPr bwMode="auto">
            <a:xfrm>
              <a:off x="1007" y="1813"/>
              <a:ext cx="227" cy="184"/>
            </a:xfrm>
            <a:custGeom>
              <a:avLst/>
              <a:gdLst>
                <a:gd name="T0" fmla="*/ 0 w 300"/>
                <a:gd name="T1" fmla="*/ 33 h 243"/>
                <a:gd name="T2" fmla="*/ 189 w 300"/>
                <a:gd name="T3" fmla="*/ 0 h 243"/>
                <a:gd name="T4" fmla="*/ 221 w 300"/>
                <a:gd name="T5" fmla="*/ 48 h 243"/>
                <a:gd name="T6" fmla="*/ 227 w 300"/>
                <a:gd name="T7" fmla="*/ 103 h 243"/>
                <a:gd name="T8" fmla="*/ 183 w 300"/>
                <a:gd name="T9" fmla="*/ 151 h 243"/>
                <a:gd name="T10" fmla="*/ 5 w 300"/>
                <a:gd name="T11" fmla="*/ 184 h 243"/>
                <a:gd name="T12" fmla="*/ 0 w 300"/>
                <a:gd name="T13" fmla="*/ 33 h 24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00" h="243">
                  <a:moveTo>
                    <a:pt x="0" y="43"/>
                  </a:moveTo>
                  <a:lnTo>
                    <a:pt x="250" y="0"/>
                  </a:lnTo>
                  <a:lnTo>
                    <a:pt x="292" y="64"/>
                  </a:lnTo>
                  <a:lnTo>
                    <a:pt x="300" y="136"/>
                  </a:lnTo>
                  <a:lnTo>
                    <a:pt x="242" y="200"/>
                  </a:lnTo>
                  <a:lnTo>
                    <a:pt x="7" y="243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808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" name="Oval 16"/>
            <p:cNvSpPr>
              <a:spLocks noChangeArrowheads="1"/>
            </p:cNvSpPr>
            <p:nvPr/>
          </p:nvSpPr>
          <p:spPr bwMode="auto">
            <a:xfrm>
              <a:off x="962" y="1844"/>
              <a:ext cx="91" cy="152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fr-FR" sz="2400">
                <a:latin typeface="Times New Roman" panose="02020603050405020304" pitchFamily="18" charset="0"/>
              </a:endParaRPr>
            </a:p>
          </p:txBody>
        </p:sp>
        <p:sp>
          <p:nvSpPr>
            <p:cNvPr id="9" name="Freeform 17"/>
            <p:cNvSpPr>
              <a:spLocks/>
            </p:cNvSpPr>
            <p:nvPr/>
          </p:nvSpPr>
          <p:spPr bwMode="auto">
            <a:xfrm>
              <a:off x="739" y="1895"/>
              <a:ext cx="282" cy="98"/>
            </a:xfrm>
            <a:custGeom>
              <a:avLst/>
              <a:gdLst>
                <a:gd name="T0" fmla="*/ 0 w 372"/>
                <a:gd name="T1" fmla="*/ 38 h 129"/>
                <a:gd name="T2" fmla="*/ 271 w 372"/>
                <a:gd name="T3" fmla="*/ 0 h 129"/>
                <a:gd name="T4" fmla="*/ 282 w 372"/>
                <a:gd name="T5" fmla="*/ 33 h 129"/>
                <a:gd name="T6" fmla="*/ 260 w 372"/>
                <a:gd name="T7" fmla="*/ 60 h 129"/>
                <a:gd name="T8" fmla="*/ 11 w 372"/>
                <a:gd name="T9" fmla="*/ 98 h 129"/>
                <a:gd name="T10" fmla="*/ 0 w 372"/>
                <a:gd name="T11" fmla="*/ 38 h 12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72" h="129">
                  <a:moveTo>
                    <a:pt x="0" y="50"/>
                  </a:moveTo>
                  <a:lnTo>
                    <a:pt x="357" y="0"/>
                  </a:lnTo>
                  <a:lnTo>
                    <a:pt x="372" y="43"/>
                  </a:lnTo>
                  <a:lnTo>
                    <a:pt x="343" y="79"/>
                  </a:lnTo>
                  <a:lnTo>
                    <a:pt x="14" y="129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0" name="Freeform 18"/>
            <p:cNvSpPr>
              <a:spLocks/>
            </p:cNvSpPr>
            <p:nvPr/>
          </p:nvSpPr>
          <p:spPr bwMode="auto">
            <a:xfrm>
              <a:off x="956" y="1987"/>
              <a:ext cx="348" cy="559"/>
            </a:xfrm>
            <a:custGeom>
              <a:avLst/>
              <a:gdLst>
                <a:gd name="T0" fmla="*/ 0 w 461"/>
                <a:gd name="T1" fmla="*/ 0 h 736"/>
                <a:gd name="T2" fmla="*/ 348 w 461"/>
                <a:gd name="T3" fmla="*/ 62 h 736"/>
                <a:gd name="T4" fmla="*/ 344 w 461"/>
                <a:gd name="T5" fmla="*/ 532 h 736"/>
                <a:gd name="T6" fmla="*/ 169 w 461"/>
                <a:gd name="T7" fmla="*/ 559 h 736"/>
                <a:gd name="T8" fmla="*/ 0 w 461"/>
                <a:gd name="T9" fmla="*/ 532 h 736"/>
                <a:gd name="T10" fmla="*/ 0 w 461"/>
                <a:gd name="T11" fmla="*/ 0 h 7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61" h="736">
                  <a:moveTo>
                    <a:pt x="0" y="0"/>
                  </a:moveTo>
                  <a:lnTo>
                    <a:pt x="461" y="81"/>
                  </a:lnTo>
                  <a:lnTo>
                    <a:pt x="456" y="700"/>
                  </a:lnTo>
                  <a:lnTo>
                    <a:pt x="224" y="736"/>
                  </a:lnTo>
                  <a:lnTo>
                    <a:pt x="0" y="7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8000"/>
            </a:solidFill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1" name="Freeform 19"/>
            <p:cNvSpPr>
              <a:spLocks/>
            </p:cNvSpPr>
            <p:nvPr/>
          </p:nvSpPr>
          <p:spPr bwMode="auto">
            <a:xfrm>
              <a:off x="963" y="1817"/>
              <a:ext cx="1322" cy="736"/>
            </a:xfrm>
            <a:custGeom>
              <a:avLst/>
              <a:gdLst>
                <a:gd name="T0" fmla="*/ 0 w 1746"/>
                <a:gd name="T1" fmla="*/ 174 h 972"/>
                <a:gd name="T2" fmla="*/ 343 w 1746"/>
                <a:gd name="T3" fmla="*/ 232 h 972"/>
                <a:gd name="T4" fmla="*/ 343 w 1746"/>
                <a:gd name="T5" fmla="*/ 411 h 972"/>
                <a:gd name="T6" fmla="*/ 330 w 1746"/>
                <a:gd name="T7" fmla="*/ 736 h 972"/>
                <a:gd name="T8" fmla="*/ 1316 w 1746"/>
                <a:gd name="T9" fmla="*/ 532 h 972"/>
                <a:gd name="T10" fmla="*/ 1322 w 1746"/>
                <a:gd name="T11" fmla="*/ 54 h 972"/>
                <a:gd name="T12" fmla="*/ 955 w 1746"/>
                <a:gd name="T13" fmla="*/ 0 h 972"/>
                <a:gd name="T14" fmla="*/ 0 w 1746"/>
                <a:gd name="T15" fmla="*/ 174 h 97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746" h="972">
                  <a:moveTo>
                    <a:pt x="0" y="230"/>
                  </a:moveTo>
                  <a:lnTo>
                    <a:pt x="453" y="307"/>
                  </a:lnTo>
                  <a:lnTo>
                    <a:pt x="453" y="543"/>
                  </a:lnTo>
                  <a:lnTo>
                    <a:pt x="436" y="972"/>
                  </a:lnTo>
                  <a:lnTo>
                    <a:pt x="1738" y="702"/>
                  </a:lnTo>
                  <a:lnTo>
                    <a:pt x="1746" y="71"/>
                  </a:lnTo>
                  <a:lnTo>
                    <a:pt x="1261" y="0"/>
                  </a:lnTo>
                  <a:lnTo>
                    <a:pt x="0" y="230"/>
                  </a:lnTo>
                  <a:close/>
                </a:path>
              </a:pathLst>
            </a:custGeom>
            <a:gradFill rotWithShape="0">
              <a:gsLst>
                <a:gs pos="0">
                  <a:srgbClr val="99CC00"/>
                </a:gs>
                <a:gs pos="100000">
                  <a:srgbClr val="475E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2" name="Freeform 20"/>
            <p:cNvSpPr>
              <a:spLocks/>
            </p:cNvSpPr>
            <p:nvPr/>
          </p:nvSpPr>
          <p:spPr bwMode="auto">
            <a:xfrm>
              <a:off x="1151" y="2160"/>
              <a:ext cx="120" cy="141"/>
            </a:xfrm>
            <a:custGeom>
              <a:avLst/>
              <a:gdLst>
                <a:gd name="T0" fmla="*/ 0 w 158"/>
                <a:gd name="T1" fmla="*/ 17 h 186"/>
                <a:gd name="T2" fmla="*/ 76 w 158"/>
                <a:gd name="T3" fmla="*/ 0 h 186"/>
                <a:gd name="T4" fmla="*/ 103 w 158"/>
                <a:gd name="T5" fmla="*/ 27 h 186"/>
                <a:gd name="T6" fmla="*/ 120 w 158"/>
                <a:gd name="T7" fmla="*/ 71 h 186"/>
                <a:gd name="T8" fmla="*/ 120 w 158"/>
                <a:gd name="T9" fmla="*/ 103 h 186"/>
                <a:gd name="T10" fmla="*/ 93 w 158"/>
                <a:gd name="T11" fmla="*/ 130 h 186"/>
                <a:gd name="T12" fmla="*/ 0 w 158"/>
                <a:gd name="T13" fmla="*/ 141 h 186"/>
                <a:gd name="T14" fmla="*/ 0 w 158"/>
                <a:gd name="T15" fmla="*/ 17 h 18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58" h="186">
                  <a:moveTo>
                    <a:pt x="0" y="22"/>
                  </a:moveTo>
                  <a:lnTo>
                    <a:pt x="100" y="0"/>
                  </a:lnTo>
                  <a:lnTo>
                    <a:pt x="136" y="36"/>
                  </a:lnTo>
                  <a:lnTo>
                    <a:pt x="158" y="93"/>
                  </a:lnTo>
                  <a:lnTo>
                    <a:pt x="158" y="136"/>
                  </a:lnTo>
                  <a:lnTo>
                    <a:pt x="122" y="172"/>
                  </a:lnTo>
                  <a:lnTo>
                    <a:pt x="0" y="186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808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3" name="Freeform 21"/>
            <p:cNvSpPr>
              <a:spLocks/>
            </p:cNvSpPr>
            <p:nvPr/>
          </p:nvSpPr>
          <p:spPr bwMode="auto">
            <a:xfrm>
              <a:off x="1081" y="2150"/>
              <a:ext cx="119" cy="140"/>
            </a:xfrm>
            <a:custGeom>
              <a:avLst/>
              <a:gdLst>
                <a:gd name="T0" fmla="*/ 0 w 158"/>
                <a:gd name="T1" fmla="*/ 17 h 186"/>
                <a:gd name="T2" fmla="*/ 75 w 158"/>
                <a:gd name="T3" fmla="*/ 0 h 186"/>
                <a:gd name="T4" fmla="*/ 102 w 158"/>
                <a:gd name="T5" fmla="*/ 27 h 186"/>
                <a:gd name="T6" fmla="*/ 119 w 158"/>
                <a:gd name="T7" fmla="*/ 70 h 186"/>
                <a:gd name="T8" fmla="*/ 119 w 158"/>
                <a:gd name="T9" fmla="*/ 102 h 186"/>
                <a:gd name="T10" fmla="*/ 92 w 158"/>
                <a:gd name="T11" fmla="*/ 129 h 186"/>
                <a:gd name="T12" fmla="*/ 0 w 158"/>
                <a:gd name="T13" fmla="*/ 140 h 186"/>
                <a:gd name="T14" fmla="*/ 0 w 158"/>
                <a:gd name="T15" fmla="*/ 17 h 18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58" h="186">
                  <a:moveTo>
                    <a:pt x="0" y="22"/>
                  </a:moveTo>
                  <a:lnTo>
                    <a:pt x="100" y="0"/>
                  </a:lnTo>
                  <a:lnTo>
                    <a:pt x="136" y="36"/>
                  </a:lnTo>
                  <a:lnTo>
                    <a:pt x="158" y="93"/>
                  </a:lnTo>
                  <a:lnTo>
                    <a:pt x="158" y="136"/>
                  </a:lnTo>
                  <a:lnTo>
                    <a:pt x="122" y="172"/>
                  </a:lnTo>
                  <a:lnTo>
                    <a:pt x="0" y="186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96969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4" name="Freeform 22"/>
            <p:cNvSpPr>
              <a:spLocks/>
            </p:cNvSpPr>
            <p:nvPr/>
          </p:nvSpPr>
          <p:spPr bwMode="auto">
            <a:xfrm>
              <a:off x="716" y="1867"/>
              <a:ext cx="401" cy="554"/>
            </a:xfrm>
            <a:custGeom>
              <a:avLst/>
              <a:gdLst>
                <a:gd name="T0" fmla="*/ 222 w 530"/>
                <a:gd name="T1" fmla="*/ 440 h 731"/>
                <a:gd name="T2" fmla="*/ 51 w 530"/>
                <a:gd name="T3" fmla="*/ 132 h 731"/>
                <a:gd name="T4" fmla="*/ 0 w 530"/>
                <a:gd name="T5" fmla="*/ 52 h 731"/>
                <a:gd name="T6" fmla="*/ 70 w 530"/>
                <a:gd name="T7" fmla="*/ 11 h 731"/>
                <a:gd name="T8" fmla="*/ 120 w 530"/>
                <a:gd name="T9" fmla="*/ 0 h 731"/>
                <a:gd name="T10" fmla="*/ 178 w 530"/>
                <a:gd name="T11" fmla="*/ 15 h 731"/>
                <a:gd name="T12" fmla="*/ 214 w 530"/>
                <a:gd name="T13" fmla="*/ 64 h 731"/>
                <a:gd name="T14" fmla="*/ 375 w 530"/>
                <a:gd name="T15" fmla="*/ 311 h 731"/>
                <a:gd name="T16" fmla="*/ 401 w 530"/>
                <a:gd name="T17" fmla="*/ 377 h 731"/>
                <a:gd name="T18" fmla="*/ 383 w 530"/>
                <a:gd name="T19" fmla="*/ 521 h 731"/>
                <a:gd name="T20" fmla="*/ 287 w 530"/>
                <a:gd name="T21" fmla="*/ 554 h 731"/>
                <a:gd name="T22" fmla="*/ 235 w 530"/>
                <a:gd name="T23" fmla="*/ 518 h 731"/>
                <a:gd name="T24" fmla="*/ 258 w 530"/>
                <a:gd name="T25" fmla="*/ 501 h 731"/>
                <a:gd name="T26" fmla="*/ 222 w 530"/>
                <a:gd name="T27" fmla="*/ 440 h 73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530" h="731">
                  <a:moveTo>
                    <a:pt x="294" y="581"/>
                  </a:moveTo>
                  <a:lnTo>
                    <a:pt x="68" y="174"/>
                  </a:lnTo>
                  <a:lnTo>
                    <a:pt x="0" y="69"/>
                  </a:lnTo>
                  <a:lnTo>
                    <a:pt x="93" y="14"/>
                  </a:lnTo>
                  <a:lnTo>
                    <a:pt x="158" y="0"/>
                  </a:lnTo>
                  <a:lnTo>
                    <a:pt x="235" y="20"/>
                  </a:lnTo>
                  <a:lnTo>
                    <a:pt x="283" y="84"/>
                  </a:lnTo>
                  <a:lnTo>
                    <a:pt x="496" y="410"/>
                  </a:lnTo>
                  <a:lnTo>
                    <a:pt x="530" y="498"/>
                  </a:lnTo>
                  <a:lnTo>
                    <a:pt x="506" y="688"/>
                  </a:lnTo>
                  <a:lnTo>
                    <a:pt x="379" y="731"/>
                  </a:lnTo>
                  <a:lnTo>
                    <a:pt x="311" y="683"/>
                  </a:lnTo>
                  <a:lnTo>
                    <a:pt x="341" y="661"/>
                  </a:lnTo>
                  <a:lnTo>
                    <a:pt x="294" y="581"/>
                  </a:lnTo>
                  <a:close/>
                </a:path>
              </a:pathLst>
            </a:custGeom>
            <a:gradFill rotWithShape="0">
              <a:gsLst>
                <a:gs pos="0">
                  <a:srgbClr val="33CCCC"/>
                </a:gs>
                <a:gs pos="100000">
                  <a:srgbClr val="0C3232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5" name="Freeform 23"/>
            <p:cNvSpPr>
              <a:spLocks/>
            </p:cNvSpPr>
            <p:nvPr/>
          </p:nvSpPr>
          <p:spPr bwMode="auto">
            <a:xfrm>
              <a:off x="686" y="1905"/>
              <a:ext cx="361" cy="525"/>
            </a:xfrm>
            <a:custGeom>
              <a:avLst/>
              <a:gdLst>
                <a:gd name="T0" fmla="*/ 240 w 477"/>
                <a:gd name="T1" fmla="*/ 587 h 693"/>
                <a:gd name="T2" fmla="*/ 14 w 477"/>
                <a:gd name="T3" fmla="*/ 180 h 693"/>
                <a:gd name="T4" fmla="*/ 0 w 477"/>
                <a:gd name="T5" fmla="*/ 83 h 693"/>
                <a:gd name="T6" fmla="*/ 39 w 477"/>
                <a:gd name="T7" fmla="*/ 20 h 693"/>
                <a:gd name="T8" fmla="*/ 103 w 477"/>
                <a:gd name="T9" fmla="*/ 0 h 693"/>
                <a:gd name="T10" fmla="*/ 182 w 477"/>
                <a:gd name="T11" fmla="*/ 26 h 693"/>
                <a:gd name="T12" fmla="*/ 229 w 477"/>
                <a:gd name="T13" fmla="*/ 90 h 693"/>
                <a:gd name="T14" fmla="*/ 442 w 477"/>
                <a:gd name="T15" fmla="*/ 416 h 693"/>
                <a:gd name="T16" fmla="*/ 477 w 477"/>
                <a:gd name="T17" fmla="*/ 522 h 693"/>
                <a:gd name="T18" fmla="*/ 470 w 477"/>
                <a:gd name="T19" fmla="*/ 617 h 693"/>
                <a:gd name="T20" fmla="*/ 424 w 477"/>
                <a:gd name="T21" fmla="*/ 681 h 693"/>
                <a:gd name="T22" fmla="*/ 347 w 477"/>
                <a:gd name="T23" fmla="*/ 693 h 693"/>
                <a:gd name="T24" fmla="*/ 287 w 477"/>
                <a:gd name="T25" fmla="*/ 666 h 693"/>
                <a:gd name="T26" fmla="*/ 240 w 477"/>
                <a:gd name="T27" fmla="*/ 587 h 6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77" h="693">
                  <a:moveTo>
                    <a:pt x="240" y="587"/>
                  </a:moveTo>
                  <a:lnTo>
                    <a:pt x="14" y="180"/>
                  </a:lnTo>
                  <a:lnTo>
                    <a:pt x="0" y="83"/>
                  </a:lnTo>
                  <a:lnTo>
                    <a:pt x="39" y="20"/>
                  </a:lnTo>
                  <a:lnTo>
                    <a:pt x="103" y="0"/>
                  </a:lnTo>
                  <a:lnTo>
                    <a:pt x="182" y="26"/>
                  </a:lnTo>
                  <a:lnTo>
                    <a:pt x="229" y="90"/>
                  </a:lnTo>
                  <a:lnTo>
                    <a:pt x="442" y="416"/>
                  </a:lnTo>
                  <a:lnTo>
                    <a:pt x="477" y="522"/>
                  </a:lnTo>
                  <a:lnTo>
                    <a:pt x="470" y="617"/>
                  </a:lnTo>
                  <a:lnTo>
                    <a:pt x="424" y="681"/>
                  </a:lnTo>
                  <a:lnTo>
                    <a:pt x="347" y="693"/>
                  </a:lnTo>
                  <a:lnTo>
                    <a:pt x="287" y="666"/>
                  </a:lnTo>
                  <a:lnTo>
                    <a:pt x="240" y="58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fr-FR"/>
            </a:p>
          </p:txBody>
        </p:sp>
        <p:sp>
          <p:nvSpPr>
            <p:cNvPr id="16" name="Freeform 24"/>
            <p:cNvSpPr>
              <a:spLocks/>
            </p:cNvSpPr>
            <p:nvPr/>
          </p:nvSpPr>
          <p:spPr bwMode="auto">
            <a:xfrm>
              <a:off x="1019" y="2473"/>
              <a:ext cx="574" cy="167"/>
            </a:xfrm>
            <a:custGeom>
              <a:avLst/>
              <a:gdLst>
                <a:gd name="T0" fmla="*/ 108 w 757"/>
                <a:gd name="T1" fmla="*/ 53 h 220"/>
                <a:gd name="T2" fmla="*/ 108 w 757"/>
                <a:gd name="T3" fmla="*/ 91 h 220"/>
                <a:gd name="T4" fmla="*/ 0 w 757"/>
                <a:gd name="T5" fmla="*/ 102 h 220"/>
                <a:gd name="T6" fmla="*/ 0 w 757"/>
                <a:gd name="T7" fmla="*/ 140 h 220"/>
                <a:gd name="T8" fmla="*/ 200 w 757"/>
                <a:gd name="T9" fmla="*/ 167 h 220"/>
                <a:gd name="T10" fmla="*/ 195 w 757"/>
                <a:gd name="T11" fmla="*/ 85 h 220"/>
                <a:gd name="T12" fmla="*/ 493 w 757"/>
                <a:gd name="T13" fmla="*/ 42 h 220"/>
                <a:gd name="T14" fmla="*/ 488 w 757"/>
                <a:gd name="T15" fmla="*/ 103 h 220"/>
                <a:gd name="T16" fmla="*/ 574 w 757"/>
                <a:gd name="T17" fmla="*/ 85 h 220"/>
                <a:gd name="T18" fmla="*/ 547 w 757"/>
                <a:gd name="T19" fmla="*/ 31 h 220"/>
                <a:gd name="T20" fmla="*/ 474 w 757"/>
                <a:gd name="T21" fmla="*/ 0 h 220"/>
                <a:gd name="T22" fmla="*/ 108 w 757"/>
                <a:gd name="T23" fmla="*/ 53 h 22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57" h="220">
                  <a:moveTo>
                    <a:pt x="143" y="70"/>
                  </a:moveTo>
                  <a:lnTo>
                    <a:pt x="143" y="120"/>
                  </a:lnTo>
                  <a:lnTo>
                    <a:pt x="0" y="134"/>
                  </a:lnTo>
                  <a:lnTo>
                    <a:pt x="0" y="184"/>
                  </a:lnTo>
                  <a:lnTo>
                    <a:pt x="264" y="220"/>
                  </a:lnTo>
                  <a:lnTo>
                    <a:pt x="257" y="112"/>
                  </a:lnTo>
                  <a:lnTo>
                    <a:pt x="650" y="55"/>
                  </a:lnTo>
                  <a:lnTo>
                    <a:pt x="643" y="136"/>
                  </a:lnTo>
                  <a:lnTo>
                    <a:pt x="757" y="112"/>
                  </a:lnTo>
                  <a:lnTo>
                    <a:pt x="721" y="41"/>
                  </a:lnTo>
                  <a:lnTo>
                    <a:pt x="625" y="0"/>
                  </a:lnTo>
                  <a:lnTo>
                    <a:pt x="143" y="70"/>
                  </a:lnTo>
                  <a:close/>
                </a:path>
              </a:pathLst>
            </a:custGeom>
            <a:gradFill rotWithShape="0">
              <a:gsLst>
                <a:gs pos="0">
                  <a:srgbClr val="80808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7" name="Freeform 25"/>
            <p:cNvSpPr>
              <a:spLocks/>
            </p:cNvSpPr>
            <p:nvPr/>
          </p:nvSpPr>
          <p:spPr bwMode="auto">
            <a:xfrm>
              <a:off x="2085" y="2077"/>
              <a:ext cx="267" cy="318"/>
            </a:xfrm>
            <a:custGeom>
              <a:avLst/>
              <a:gdLst>
                <a:gd name="T0" fmla="*/ 0 w 352"/>
                <a:gd name="T1" fmla="*/ 27 h 420"/>
                <a:gd name="T2" fmla="*/ 195 w 352"/>
                <a:gd name="T3" fmla="*/ 0 h 420"/>
                <a:gd name="T4" fmla="*/ 252 w 352"/>
                <a:gd name="T5" fmla="*/ 61 h 420"/>
                <a:gd name="T6" fmla="*/ 267 w 352"/>
                <a:gd name="T7" fmla="*/ 145 h 420"/>
                <a:gd name="T8" fmla="*/ 256 w 352"/>
                <a:gd name="T9" fmla="*/ 215 h 420"/>
                <a:gd name="T10" fmla="*/ 212 w 352"/>
                <a:gd name="T11" fmla="*/ 279 h 420"/>
                <a:gd name="T12" fmla="*/ 35 w 352"/>
                <a:gd name="T13" fmla="*/ 315 h 420"/>
                <a:gd name="T14" fmla="*/ 11 w 352"/>
                <a:gd name="T15" fmla="*/ 318 h 420"/>
                <a:gd name="T16" fmla="*/ 0 w 352"/>
                <a:gd name="T17" fmla="*/ 27 h 4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52" h="420">
                  <a:moveTo>
                    <a:pt x="0" y="35"/>
                  </a:moveTo>
                  <a:lnTo>
                    <a:pt x="257" y="0"/>
                  </a:lnTo>
                  <a:lnTo>
                    <a:pt x="332" y="81"/>
                  </a:lnTo>
                  <a:lnTo>
                    <a:pt x="352" y="191"/>
                  </a:lnTo>
                  <a:lnTo>
                    <a:pt x="337" y="284"/>
                  </a:lnTo>
                  <a:lnTo>
                    <a:pt x="280" y="368"/>
                  </a:lnTo>
                  <a:lnTo>
                    <a:pt x="46" y="416"/>
                  </a:lnTo>
                  <a:lnTo>
                    <a:pt x="14" y="420"/>
                  </a:lnTo>
                  <a:lnTo>
                    <a:pt x="0" y="35"/>
                  </a:lnTo>
                  <a:close/>
                </a:path>
              </a:pathLst>
            </a:cu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8" name="Oval 26"/>
            <p:cNvSpPr>
              <a:spLocks noChangeArrowheads="1"/>
            </p:cNvSpPr>
            <p:nvPr/>
          </p:nvSpPr>
          <p:spPr bwMode="auto">
            <a:xfrm>
              <a:off x="2001" y="2111"/>
              <a:ext cx="195" cy="287"/>
            </a:xfrm>
            <a:prstGeom prst="ellipse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fr-FR" sz="2400">
                <a:latin typeface="Times New Roman" panose="02020603050405020304" pitchFamily="18" charset="0"/>
              </a:endParaRPr>
            </a:p>
          </p:txBody>
        </p:sp>
        <p:sp>
          <p:nvSpPr>
            <p:cNvPr id="19" name="Freeform 27"/>
            <p:cNvSpPr>
              <a:spLocks/>
            </p:cNvSpPr>
            <p:nvPr/>
          </p:nvSpPr>
          <p:spPr bwMode="auto">
            <a:xfrm>
              <a:off x="1906" y="2168"/>
              <a:ext cx="227" cy="185"/>
            </a:xfrm>
            <a:custGeom>
              <a:avLst/>
              <a:gdLst>
                <a:gd name="T0" fmla="*/ 0 w 300"/>
                <a:gd name="T1" fmla="*/ 33 h 243"/>
                <a:gd name="T2" fmla="*/ 189 w 300"/>
                <a:gd name="T3" fmla="*/ 0 h 243"/>
                <a:gd name="T4" fmla="*/ 221 w 300"/>
                <a:gd name="T5" fmla="*/ 49 h 243"/>
                <a:gd name="T6" fmla="*/ 227 w 300"/>
                <a:gd name="T7" fmla="*/ 104 h 243"/>
                <a:gd name="T8" fmla="*/ 183 w 300"/>
                <a:gd name="T9" fmla="*/ 152 h 243"/>
                <a:gd name="T10" fmla="*/ 5 w 300"/>
                <a:gd name="T11" fmla="*/ 185 h 243"/>
                <a:gd name="T12" fmla="*/ 0 w 300"/>
                <a:gd name="T13" fmla="*/ 33 h 24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00" h="243">
                  <a:moveTo>
                    <a:pt x="0" y="43"/>
                  </a:moveTo>
                  <a:lnTo>
                    <a:pt x="250" y="0"/>
                  </a:lnTo>
                  <a:lnTo>
                    <a:pt x="292" y="64"/>
                  </a:lnTo>
                  <a:lnTo>
                    <a:pt x="300" y="136"/>
                  </a:lnTo>
                  <a:lnTo>
                    <a:pt x="242" y="200"/>
                  </a:lnTo>
                  <a:lnTo>
                    <a:pt x="7" y="243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0" name="Oval 28"/>
            <p:cNvSpPr>
              <a:spLocks noChangeArrowheads="1"/>
            </p:cNvSpPr>
            <p:nvPr/>
          </p:nvSpPr>
          <p:spPr bwMode="auto">
            <a:xfrm>
              <a:off x="1864" y="2200"/>
              <a:ext cx="91" cy="152"/>
            </a:xfrm>
            <a:prstGeom prst="ellipse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endParaRPr lang="fr-FR" sz="2400">
                <a:latin typeface="Times New Roman" panose="02020603050405020304" pitchFamily="18" charset="0"/>
              </a:endParaRPr>
            </a:p>
          </p:txBody>
        </p:sp>
        <p:sp>
          <p:nvSpPr>
            <p:cNvPr id="21" name="Freeform 29"/>
            <p:cNvSpPr>
              <a:spLocks/>
            </p:cNvSpPr>
            <p:nvPr/>
          </p:nvSpPr>
          <p:spPr bwMode="auto">
            <a:xfrm>
              <a:off x="1523" y="2255"/>
              <a:ext cx="124" cy="141"/>
            </a:xfrm>
            <a:custGeom>
              <a:avLst/>
              <a:gdLst>
                <a:gd name="T0" fmla="*/ 0 w 164"/>
                <a:gd name="T1" fmla="*/ 9 h 186"/>
                <a:gd name="T2" fmla="*/ 80 w 164"/>
                <a:gd name="T3" fmla="*/ 0 h 186"/>
                <a:gd name="T4" fmla="*/ 107 w 164"/>
                <a:gd name="T5" fmla="*/ 27 h 186"/>
                <a:gd name="T6" fmla="*/ 124 w 164"/>
                <a:gd name="T7" fmla="*/ 71 h 186"/>
                <a:gd name="T8" fmla="*/ 118 w 164"/>
                <a:gd name="T9" fmla="*/ 100 h 186"/>
                <a:gd name="T10" fmla="*/ 97 w 164"/>
                <a:gd name="T11" fmla="*/ 130 h 186"/>
                <a:gd name="T12" fmla="*/ 5 w 164"/>
                <a:gd name="T13" fmla="*/ 141 h 186"/>
                <a:gd name="T14" fmla="*/ 0 w 164"/>
                <a:gd name="T15" fmla="*/ 9 h 18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64" h="186">
                  <a:moveTo>
                    <a:pt x="0" y="12"/>
                  </a:moveTo>
                  <a:lnTo>
                    <a:pt x="106" y="0"/>
                  </a:lnTo>
                  <a:lnTo>
                    <a:pt x="142" y="36"/>
                  </a:lnTo>
                  <a:lnTo>
                    <a:pt x="164" y="93"/>
                  </a:lnTo>
                  <a:lnTo>
                    <a:pt x="156" y="132"/>
                  </a:lnTo>
                  <a:lnTo>
                    <a:pt x="128" y="172"/>
                  </a:lnTo>
                  <a:lnTo>
                    <a:pt x="6" y="186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CC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2" name="Freeform 30"/>
            <p:cNvSpPr>
              <a:spLocks/>
            </p:cNvSpPr>
            <p:nvPr/>
          </p:nvSpPr>
          <p:spPr bwMode="auto">
            <a:xfrm>
              <a:off x="1160" y="2190"/>
              <a:ext cx="384" cy="341"/>
            </a:xfrm>
            <a:custGeom>
              <a:avLst/>
              <a:gdLst>
                <a:gd name="T0" fmla="*/ 0 w 508"/>
                <a:gd name="T1" fmla="*/ 48 h 450"/>
                <a:gd name="T2" fmla="*/ 303 w 508"/>
                <a:gd name="T3" fmla="*/ 0 h 450"/>
                <a:gd name="T4" fmla="*/ 351 w 508"/>
                <a:gd name="T5" fmla="*/ 43 h 450"/>
                <a:gd name="T6" fmla="*/ 384 w 508"/>
                <a:gd name="T7" fmla="*/ 130 h 450"/>
                <a:gd name="T8" fmla="*/ 367 w 508"/>
                <a:gd name="T9" fmla="*/ 233 h 450"/>
                <a:gd name="T10" fmla="*/ 346 w 508"/>
                <a:gd name="T11" fmla="*/ 281 h 450"/>
                <a:gd name="T12" fmla="*/ 6 w 508"/>
                <a:gd name="T13" fmla="*/ 341 h 450"/>
                <a:gd name="T14" fmla="*/ 0 w 508"/>
                <a:gd name="T15" fmla="*/ 48 h 45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08" h="450">
                  <a:moveTo>
                    <a:pt x="0" y="64"/>
                  </a:moveTo>
                  <a:lnTo>
                    <a:pt x="401" y="0"/>
                  </a:lnTo>
                  <a:lnTo>
                    <a:pt x="465" y="57"/>
                  </a:lnTo>
                  <a:lnTo>
                    <a:pt x="508" y="171"/>
                  </a:lnTo>
                  <a:lnTo>
                    <a:pt x="486" y="307"/>
                  </a:lnTo>
                  <a:lnTo>
                    <a:pt x="458" y="371"/>
                  </a:lnTo>
                  <a:lnTo>
                    <a:pt x="8" y="450"/>
                  </a:lnTo>
                  <a:lnTo>
                    <a:pt x="0" y="64"/>
                  </a:lnTo>
                  <a:close/>
                </a:path>
              </a:pathLst>
            </a:cu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3" name="Oval 31"/>
            <p:cNvSpPr>
              <a:spLocks noChangeArrowheads="1"/>
            </p:cNvSpPr>
            <p:nvPr/>
          </p:nvSpPr>
          <p:spPr bwMode="auto">
            <a:xfrm>
              <a:off x="1068" y="2244"/>
              <a:ext cx="195" cy="287"/>
            </a:xfrm>
            <a:prstGeom prst="ellipse">
              <a:avLst/>
            </a:prstGeom>
            <a:gradFill rotWithShape="0">
              <a:gsLst>
                <a:gs pos="0">
                  <a:srgbClr val="CCFFFF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/>
              <a:r>
                <a:rPr lang="fr-FR" sz="2400">
                  <a:latin typeface="Times New Roman" panose="02020603050405020304" pitchFamily="18" charset="0"/>
                </a:rPr>
                <a:t>v</a:t>
              </a:r>
            </a:p>
          </p:txBody>
        </p:sp>
        <p:sp>
          <p:nvSpPr>
            <p:cNvPr id="24" name="Oval 32"/>
            <p:cNvSpPr>
              <a:spLocks noChangeArrowheads="1"/>
            </p:cNvSpPr>
            <p:nvPr/>
          </p:nvSpPr>
          <p:spPr bwMode="auto">
            <a:xfrm>
              <a:off x="1084" y="2315"/>
              <a:ext cx="124" cy="184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2E2E2E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25" name="Freeform 33"/>
            <p:cNvSpPr>
              <a:spLocks/>
            </p:cNvSpPr>
            <p:nvPr/>
          </p:nvSpPr>
          <p:spPr bwMode="auto">
            <a:xfrm>
              <a:off x="1636" y="2250"/>
              <a:ext cx="278" cy="97"/>
            </a:xfrm>
            <a:custGeom>
              <a:avLst/>
              <a:gdLst>
                <a:gd name="T0" fmla="*/ 0 w 367"/>
                <a:gd name="T1" fmla="*/ 38 h 129"/>
                <a:gd name="T2" fmla="*/ 270 w 367"/>
                <a:gd name="T3" fmla="*/ 0 h 129"/>
                <a:gd name="T4" fmla="*/ 278 w 367"/>
                <a:gd name="T5" fmla="*/ 23 h 129"/>
                <a:gd name="T6" fmla="*/ 260 w 367"/>
                <a:gd name="T7" fmla="*/ 59 h 129"/>
                <a:gd name="T8" fmla="*/ 11 w 367"/>
                <a:gd name="T9" fmla="*/ 97 h 129"/>
                <a:gd name="T10" fmla="*/ 0 w 367"/>
                <a:gd name="T11" fmla="*/ 38 h 12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67" h="129">
                  <a:moveTo>
                    <a:pt x="0" y="50"/>
                  </a:moveTo>
                  <a:lnTo>
                    <a:pt x="357" y="0"/>
                  </a:lnTo>
                  <a:lnTo>
                    <a:pt x="367" y="31"/>
                  </a:lnTo>
                  <a:lnTo>
                    <a:pt x="343" y="79"/>
                  </a:lnTo>
                  <a:lnTo>
                    <a:pt x="14" y="129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6" name="Oval 34"/>
            <p:cNvSpPr>
              <a:spLocks noChangeArrowheads="1"/>
            </p:cNvSpPr>
            <p:nvPr/>
          </p:nvSpPr>
          <p:spPr bwMode="auto">
            <a:xfrm>
              <a:off x="2619" y="2534"/>
              <a:ext cx="54" cy="65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17961" dir="8100000" sx="75000" sy="75000" algn="tl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27" name="Freeform 35"/>
            <p:cNvSpPr>
              <a:spLocks/>
            </p:cNvSpPr>
            <p:nvPr/>
          </p:nvSpPr>
          <p:spPr bwMode="auto">
            <a:xfrm>
              <a:off x="1338" y="2612"/>
              <a:ext cx="201" cy="143"/>
            </a:xfrm>
            <a:custGeom>
              <a:avLst/>
              <a:gdLst>
                <a:gd name="T0" fmla="*/ 0 w 265"/>
                <a:gd name="T1" fmla="*/ 38 h 188"/>
                <a:gd name="T2" fmla="*/ 0 w 265"/>
                <a:gd name="T3" fmla="*/ 143 h 188"/>
                <a:gd name="T4" fmla="*/ 201 w 265"/>
                <a:gd name="T5" fmla="*/ 103 h 188"/>
                <a:gd name="T6" fmla="*/ 201 w 265"/>
                <a:gd name="T7" fmla="*/ 0 h 188"/>
                <a:gd name="T8" fmla="*/ 0 w 265"/>
                <a:gd name="T9" fmla="*/ 38 h 1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65" h="188">
                  <a:moveTo>
                    <a:pt x="0" y="50"/>
                  </a:moveTo>
                  <a:lnTo>
                    <a:pt x="0" y="188"/>
                  </a:lnTo>
                  <a:lnTo>
                    <a:pt x="265" y="136"/>
                  </a:lnTo>
                  <a:lnTo>
                    <a:pt x="265" y="0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8" name="Freeform 36"/>
            <p:cNvSpPr>
              <a:spLocks/>
            </p:cNvSpPr>
            <p:nvPr/>
          </p:nvSpPr>
          <p:spPr bwMode="auto">
            <a:xfrm>
              <a:off x="1306" y="1866"/>
              <a:ext cx="990" cy="178"/>
            </a:xfrm>
            <a:custGeom>
              <a:avLst/>
              <a:gdLst>
                <a:gd name="T0" fmla="*/ 0 w 1308"/>
                <a:gd name="T1" fmla="*/ 178 h 236"/>
                <a:gd name="T2" fmla="*/ 990 w 1308"/>
                <a:gd name="T3" fmla="*/ 0 h 236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308" h="236">
                  <a:moveTo>
                    <a:pt x="0" y="236"/>
                  </a:moveTo>
                  <a:lnTo>
                    <a:pt x="130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9" name="Freeform 37"/>
            <p:cNvSpPr>
              <a:spLocks/>
            </p:cNvSpPr>
            <p:nvPr/>
          </p:nvSpPr>
          <p:spPr bwMode="auto">
            <a:xfrm>
              <a:off x="1160" y="1719"/>
              <a:ext cx="254" cy="271"/>
            </a:xfrm>
            <a:custGeom>
              <a:avLst/>
              <a:gdLst>
                <a:gd name="T0" fmla="*/ 0 w 336"/>
                <a:gd name="T1" fmla="*/ 233 h 357"/>
                <a:gd name="T2" fmla="*/ 254 w 336"/>
                <a:gd name="T3" fmla="*/ 271 h 357"/>
                <a:gd name="T4" fmla="*/ 254 w 336"/>
                <a:gd name="T5" fmla="*/ 163 h 357"/>
                <a:gd name="T6" fmla="*/ 146 w 336"/>
                <a:gd name="T7" fmla="*/ 17 h 357"/>
                <a:gd name="T8" fmla="*/ 0 w 336"/>
                <a:gd name="T9" fmla="*/ 0 h 357"/>
                <a:gd name="T10" fmla="*/ 0 w 336"/>
                <a:gd name="T11" fmla="*/ 233 h 35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36" h="357">
                  <a:moveTo>
                    <a:pt x="0" y="307"/>
                  </a:moveTo>
                  <a:lnTo>
                    <a:pt x="336" y="357"/>
                  </a:lnTo>
                  <a:lnTo>
                    <a:pt x="336" y="215"/>
                  </a:lnTo>
                  <a:lnTo>
                    <a:pt x="193" y="22"/>
                  </a:lnTo>
                  <a:lnTo>
                    <a:pt x="0" y="0"/>
                  </a:lnTo>
                  <a:lnTo>
                    <a:pt x="0" y="307"/>
                  </a:lnTo>
                  <a:close/>
                </a:path>
              </a:pathLst>
            </a:custGeom>
            <a:gradFill rotWithShape="0">
              <a:gsLst>
                <a:gs pos="0">
                  <a:srgbClr val="33CCCC"/>
                </a:gs>
                <a:gs pos="100000">
                  <a:schemeClr val="tx2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30" name="Freeform 38"/>
            <p:cNvSpPr>
              <a:spLocks/>
            </p:cNvSpPr>
            <p:nvPr/>
          </p:nvSpPr>
          <p:spPr bwMode="auto">
            <a:xfrm>
              <a:off x="1166" y="1594"/>
              <a:ext cx="1006" cy="395"/>
            </a:xfrm>
            <a:custGeom>
              <a:avLst/>
              <a:gdLst>
                <a:gd name="T0" fmla="*/ 0 w 1329"/>
                <a:gd name="T1" fmla="*/ 124 h 521"/>
                <a:gd name="T2" fmla="*/ 758 w 1329"/>
                <a:gd name="T3" fmla="*/ 0 h 521"/>
                <a:gd name="T4" fmla="*/ 905 w 1329"/>
                <a:gd name="T5" fmla="*/ 18 h 521"/>
                <a:gd name="T6" fmla="*/ 1006 w 1329"/>
                <a:gd name="T7" fmla="*/ 157 h 521"/>
                <a:gd name="T8" fmla="*/ 1001 w 1329"/>
                <a:gd name="T9" fmla="*/ 265 h 521"/>
                <a:gd name="T10" fmla="*/ 249 w 1329"/>
                <a:gd name="T11" fmla="*/ 395 h 521"/>
                <a:gd name="T12" fmla="*/ 251 w 1329"/>
                <a:gd name="T13" fmla="*/ 294 h 521"/>
                <a:gd name="T14" fmla="*/ 141 w 1329"/>
                <a:gd name="T15" fmla="*/ 146 h 521"/>
                <a:gd name="T16" fmla="*/ 0 w 1329"/>
                <a:gd name="T17" fmla="*/ 124 h 52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329" h="521">
                  <a:moveTo>
                    <a:pt x="0" y="164"/>
                  </a:moveTo>
                  <a:lnTo>
                    <a:pt x="1001" y="0"/>
                  </a:lnTo>
                  <a:lnTo>
                    <a:pt x="1196" y="24"/>
                  </a:lnTo>
                  <a:lnTo>
                    <a:pt x="1329" y="207"/>
                  </a:lnTo>
                  <a:lnTo>
                    <a:pt x="1322" y="350"/>
                  </a:lnTo>
                  <a:lnTo>
                    <a:pt x="329" y="521"/>
                  </a:lnTo>
                  <a:lnTo>
                    <a:pt x="332" y="388"/>
                  </a:lnTo>
                  <a:lnTo>
                    <a:pt x="186" y="193"/>
                  </a:lnTo>
                  <a:lnTo>
                    <a:pt x="0" y="164"/>
                  </a:lnTo>
                  <a:close/>
                </a:path>
              </a:pathLst>
            </a:custGeom>
            <a:solidFill>
              <a:srgbClr val="808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31" name="Line 39"/>
            <p:cNvSpPr>
              <a:spLocks noChangeShapeType="1"/>
            </p:cNvSpPr>
            <p:nvPr/>
          </p:nvSpPr>
          <p:spPr bwMode="auto">
            <a:xfrm flipV="1">
              <a:off x="1414" y="1763"/>
              <a:ext cx="757" cy="1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32" name="Line 40"/>
            <p:cNvSpPr>
              <a:spLocks noChangeShapeType="1"/>
            </p:cNvSpPr>
            <p:nvPr/>
          </p:nvSpPr>
          <p:spPr bwMode="auto">
            <a:xfrm flipV="1">
              <a:off x="1306" y="1622"/>
              <a:ext cx="768" cy="11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33" name="Freeform 41"/>
            <p:cNvSpPr>
              <a:spLocks/>
            </p:cNvSpPr>
            <p:nvPr/>
          </p:nvSpPr>
          <p:spPr bwMode="auto">
            <a:xfrm>
              <a:off x="1372" y="1619"/>
              <a:ext cx="233" cy="91"/>
            </a:xfrm>
            <a:custGeom>
              <a:avLst/>
              <a:gdLst>
                <a:gd name="T0" fmla="*/ 0 w 308"/>
                <a:gd name="T1" fmla="*/ 64 h 120"/>
                <a:gd name="T2" fmla="*/ 3 w 308"/>
                <a:gd name="T3" fmla="*/ 82 h 120"/>
                <a:gd name="T4" fmla="*/ 39 w 308"/>
                <a:gd name="T5" fmla="*/ 91 h 120"/>
                <a:gd name="T6" fmla="*/ 94 w 308"/>
                <a:gd name="T7" fmla="*/ 91 h 120"/>
                <a:gd name="T8" fmla="*/ 212 w 308"/>
                <a:gd name="T9" fmla="*/ 73 h 120"/>
                <a:gd name="T10" fmla="*/ 233 w 308"/>
                <a:gd name="T11" fmla="*/ 58 h 120"/>
                <a:gd name="T12" fmla="*/ 233 w 308"/>
                <a:gd name="T13" fmla="*/ 27 h 120"/>
                <a:gd name="T14" fmla="*/ 218 w 308"/>
                <a:gd name="T15" fmla="*/ 9 h 120"/>
                <a:gd name="T16" fmla="*/ 151 w 308"/>
                <a:gd name="T17" fmla="*/ 0 h 120"/>
                <a:gd name="T18" fmla="*/ 97 w 308"/>
                <a:gd name="T19" fmla="*/ 0 h 120"/>
                <a:gd name="T20" fmla="*/ 39 w 308"/>
                <a:gd name="T21" fmla="*/ 18 h 120"/>
                <a:gd name="T22" fmla="*/ 3 w 308"/>
                <a:gd name="T23" fmla="*/ 36 h 120"/>
                <a:gd name="T24" fmla="*/ 0 w 308"/>
                <a:gd name="T25" fmla="*/ 64 h 12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08" h="120">
                  <a:moveTo>
                    <a:pt x="0" y="84"/>
                  </a:moveTo>
                  <a:lnTo>
                    <a:pt x="4" y="108"/>
                  </a:lnTo>
                  <a:lnTo>
                    <a:pt x="52" y="120"/>
                  </a:lnTo>
                  <a:lnTo>
                    <a:pt x="124" y="120"/>
                  </a:lnTo>
                  <a:lnTo>
                    <a:pt x="280" y="96"/>
                  </a:lnTo>
                  <a:lnTo>
                    <a:pt x="308" y="76"/>
                  </a:lnTo>
                  <a:lnTo>
                    <a:pt x="308" y="36"/>
                  </a:lnTo>
                  <a:lnTo>
                    <a:pt x="288" y="12"/>
                  </a:lnTo>
                  <a:lnTo>
                    <a:pt x="200" y="0"/>
                  </a:lnTo>
                  <a:lnTo>
                    <a:pt x="128" y="0"/>
                  </a:lnTo>
                  <a:lnTo>
                    <a:pt x="52" y="24"/>
                  </a:lnTo>
                  <a:lnTo>
                    <a:pt x="4" y="48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34" name="Freeform 42"/>
            <p:cNvSpPr>
              <a:spLocks/>
            </p:cNvSpPr>
            <p:nvPr/>
          </p:nvSpPr>
          <p:spPr bwMode="auto">
            <a:xfrm>
              <a:off x="1375" y="1640"/>
              <a:ext cx="224" cy="33"/>
            </a:xfrm>
            <a:custGeom>
              <a:avLst/>
              <a:gdLst>
                <a:gd name="T0" fmla="*/ 0 w 296"/>
                <a:gd name="T1" fmla="*/ 27 h 44"/>
                <a:gd name="T2" fmla="*/ 27 w 296"/>
                <a:gd name="T3" fmla="*/ 33 h 44"/>
                <a:gd name="T4" fmla="*/ 82 w 296"/>
                <a:gd name="T5" fmla="*/ 33 h 44"/>
                <a:gd name="T6" fmla="*/ 133 w 296"/>
                <a:gd name="T7" fmla="*/ 30 h 44"/>
                <a:gd name="T8" fmla="*/ 191 w 296"/>
                <a:gd name="T9" fmla="*/ 18 h 44"/>
                <a:gd name="T10" fmla="*/ 224 w 296"/>
                <a:gd name="T11" fmla="*/ 0 h 4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96" h="44">
                  <a:moveTo>
                    <a:pt x="0" y="36"/>
                  </a:moveTo>
                  <a:lnTo>
                    <a:pt x="36" y="44"/>
                  </a:lnTo>
                  <a:lnTo>
                    <a:pt x="108" y="44"/>
                  </a:lnTo>
                  <a:lnTo>
                    <a:pt x="176" y="40"/>
                  </a:lnTo>
                  <a:lnTo>
                    <a:pt x="252" y="24"/>
                  </a:lnTo>
                  <a:lnTo>
                    <a:pt x="296" y="0"/>
                  </a:lnTo>
                </a:path>
              </a:pathLst>
            </a:cu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35" name="Freeform 43"/>
            <p:cNvSpPr>
              <a:spLocks/>
            </p:cNvSpPr>
            <p:nvPr/>
          </p:nvSpPr>
          <p:spPr bwMode="auto">
            <a:xfrm>
              <a:off x="1687" y="1564"/>
              <a:ext cx="233" cy="91"/>
            </a:xfrm>
            <a:custGeom>
              <a:avLst/>
              <a:gdLst>
                <a:gd name="T0" fmla="*/ 0 w 308"/>
                <a:gd name="T1" fmla="*/ 64 h 120"/>
                <a:gd name="T2" fmla="*/ 3 w 308"/>
                <a:gd name="T3" fmla="*/ 82 h 120"/>
                <a:gd name="T4" fmla="*/ 39 w 308"/>
                <a:gd name="T5" fmla="*/ 91 h 120"/>
                <a:gd name="T6" fmla="*/ 94 w 308"/>
                <a:gd name="T7" fmla="*/ 91 h 120"/>
                <a:gd name="T8" fmla="*/ 212 w 308"/>
                <a:gd name="T9" fmla="*/ 73 h 120"/>
                <a:gd name="T10" fmla="*/ 233 w 308"/>
                <a:gd name="T11" fmla="*/ 58 h 120"/>
                <a:gd name="T12" fmla="*/ 233 w 308"/>
                <a:gd name="T13" fmla="*/ 27 h 120"/>
                <a:gd name="T14" fmla="*/ 218 w 308"/>
                <a:gd name="T15" fmla="*/ 9 h 120"/>
                <a:gd name="T16" fmla="*/ 151 w 308"/>
                <a:gd name="T17" fmla="*/ 0 h 120"/>
                <a:gd name="T18" fmla="*/ 97 w 308"/>
                <a:gd name="T19" fmla="*/ 0 h 120"/>
                <a:gd name="T20" fmla="*/ 39 w 308"/>
                <a:gd name="T21" fmla="*/ 18 h 120"/>
                <a:gd name="T22" fmla="*/ 3 w 308"/>
                <a:gd name="T23" fmla="*/ 36 h 120"/>
                <a:gd name="T24" fmla="*/ 0 w 308"/>
                <a:gd name="T25" fmla="*/ 64 h 12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08" h="120">
                  <a:moveTo>
                    <a:pt x="0" y="84"/>
                  </a:moveTo>
                  <a:lnTo>
                    <a:pt x="4" y="108"/>
                  </a:lnTo>
                  <a:lnTo>
                    <a:pt x="52" y="120"/>
                  </a:lnTo>
                  <a:lnTo>
                    <a:pt x="124" y="120"/>
                  </a:lnTo>
                  <a:lnTo>
                    <a:pt x="280" y="96"/>
                  </a:lnTo>
                  <a:lnTo>
                    <a:pt x="308" y="76"/>
                  </a:lnTo>
                  <a:lnTo>
                    <a:pt x="308" y="36"/>
                  </a:lnTo>
                  <a:lnTo>
                    <a:pt x="288" y="12"/>
                  </a:lnTo>
                  <a:lnTo>
                    <a:pt x="200" y="0"/>
                  </a:lnTo>
                  <a:lnTo>
                    <a:pt x="128" y="0"/>
                  </a:lnTo>
                  <a:lnTo>
                    <a:pt x="52" y="24"/>
                  </a:lnTo>
                  <a:lnTo>
                    <a:pt x="4" y="48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36" name="Freeform 44"/>
            <p:cNvSpPr>
              <a:spLocks/>
            </p:cNvSpPr>
            <p:nvPr/>
          </p:nvSpPr>
          <p:spPr bwMode="auto">
            <a:xfrm>
              <a:off x="1690" y="1585"/>
              <a:ext cx="224" cy="34"/>
            </a:xfrm>
            <a:custGeom>
              <a:avLst/>
              <a:gdLst>
                <a:gd name="T0" fmla="*/ 0 w 296"/>
                <a:gd name="T1" fmla="*/ 28 h 44"/>
                <a:gd name="T2" fmla="*/ 27 w 296"/>
                <a:gd name="T3" fmla="*/ 34 h 44"/>
                <a:gd name="T4" fmla="*/ 82 w 296"/>
                <a:gd name="T5" fmla="*/ 34 h 44"/>
                <a:gd name="T6" fmla="*/ 133 w 296"/>
                <a:gd name="T7" fmla="*/ 31 h 44"/>
                <a:gd name="T8" fmla="*/ 191 w 296"/>
                <a:gd name="T9" fmla="*/ 19 h 44"/>
                <a:gd name="T10" fmla="*/ 224 w 296"/>
                <a:gd name="T11" fmla="*/ 0 h 4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96" h="44">
                  <a:moveTo>
                    <a:pt x="0" y="36"/>
                  </a:moveTo>
                  <a:lnTo>
                    <a:pt x="36" y="44"/>
                  </a:lnTo>
                  <a:lnTo>
                    <a:pt x="108" y="44"/>
                  </a:lnTo>
                  <a:lnTo>
                    <a:pt x="176" y="40"/>
                  </a:lnTo>
                  <a:lnTo>
                    <a:pt x="252" y="24"/>
                  </a:lnTo>
                  <a:lnTo>
                    <a:pt x="296" y="0"/>
                  </a:lnTo>
                </a:path>
              </a:pathLst>
            </a:cu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37" name="Oval 45"/>
            <p:cNvSpPr>
              <a:spLocks noChangeArrowheads="1"/>
            </p:cNvSpPr>
            <p:nvPr/>
          </p:nvSpPr>
          <p:spPr bwMode="auto">
            <a:xfrm>
              <a:off x="1457" y="1600"/>
              <a:ext cx="36" cy="3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38" name="Oval 46"/>
            <p:cNvSpPr>
              <a:spLocks noChangeArrowheads="1"/>
            </p:cNvSpPr>
            <p:nvPr/>
          </p:nvSpPr>
          <p:spPr bwMode="auto">
            <a:xfrm>
              <a:off x="1772" y="1552"/>
              <a:ext cx="36" cy="3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39" name="Freeform 47"/>
            <p:cNvSpPr>
              <a:spLocks/>
            </p:cNvSpPr>
            <p:nvPr/>
          </p:nvSpPr>
          <p:spPr bwMode="auto">
            <a:xfrm>
              <a:off x="2271" y="2082"/>
              <a:ext cx="452" cy="91"/>
            </a:xfrm>
            <a:custGeom>
              <a:avLst/>
              <a:gdLst>
                <a:gd name="T0" fmla="*/ 452 w 596"/>
                <a:gd name="T1" fmla="*/ 61 h 120"/>
                <a:gd name="T2" fmla="*/ 0 w 596"/>
                <a:gd name="T3" fmla="*/ 0 h 120"/>
                <a:gd name="T4" fmla="*/ 33 w 596"/>
                <a:gd name="T5" fmla="*/ 15 h 120"/>
                <a:gd name="T6" fmla="*/ 52 w 596"/>
                <a:gd name="T7" fmla="*/ 39 h 120"/>
                <a:gd name="T8" fmla="*/ 70 w 596"/>
                <a:gd name="T9" fmla="*/ 70 h 120"/>
                <a:gd name="T10" fmla="*/ 270 w 596"/>
                <a:gd name="T11" fmla="*/ 91 h 120"/>
                <a:gd name="T12" fmla="*/ 452 w 596"/>
                <a:gd name="T13" fmla="*/ 61 h 12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96" h="120">
                  <a:moveTo>
                    <a:pt x="596" y="80"/>
                  </a:moveTo>
                  <a:lnTo>
                    <a:pt x="0" y="0"/>
                  </a:lnTo>
                  <a:lnTo>
                    <a:pt x="44" y="20"/>
                  </a:lnTo>
                  <a:lnTo>
                    <a:pt x="68" y="52"/>
                  </a:lnTo>
                  <a:lnTo>
                    <a:pt x="92" y="92"/>
                  </a:lnTo>
                  <a:lnTo>
                    <a:pt x="356" y="120"/>
                  </a:lnTo>
                  <a:lnTo>
                    <a:pt x="596" y="80"/>
                  </a:lnTo>
                  <a:close/>
                </a:path>
              </a:pathLst>
            </a:custGeom>
            <a:solidFill>
              <a:srgbClr val="0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0" name="Line 48"/>
            <p:cNvSpPr>
              <a:spLocks noChangeShapeType="1"/>
            </p:cNvSpPr>
            <p:nvPr/>
          </p:nvSpPr>
          <p:spPr bwMode="auto">
            <a:xfrm flipV="1">
              <a:off x="2562" y="2173"/>
              <a:ext cx="0" cy="2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1" name="AutoShape 49"/>
            <p:cNvSpPr>
              <a:spLocks noChangeArrowheads="1"/>
            </p:cNvSpPr>
            <p:nvPr/>
          </p:nvSpPr>
          <p:spPr bwMode="auto">
            <a:xfrm>
              <a:off x="1299" y="2197"/>
              <a:ext cx="57" cy="36"/>
            </a:xfrm>
            <a:prstGeom prst="cube">
              <a:avLst>
                <a:gd name="adj" fmla="val 25000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42" name="Freeform 50"/>
            <p:cNvSpPr>
              <a:spLocks/>
            </p:cNvSpPr>
            <p:nvPr/>
          </p:nvSpPr>
          <p:spPr bwMode="auto">
            <a:xfrm>
              <a:off x="496" y="2688"/>
              <a:ext cx="371" cy="437"/>
            </a:xfrm>
            <a:custGeom>
              <a:avLst/>
              <a:gdLst>
                <a:gd name="T0" fmla="*/ 0 w 490"/>
                <a:gd name="T1" fmla="*/ 0 h 577"/>
                <a:gd name="T2" fmla="*/ 1 w 490"/>
                <a:gd name="T3" fmla="*/ 348 h 577"/>
                <a:gd name="T4" fmla="*/ 371 w 490"/>
                <a:gd name="T5" fmla="*/ 437 h 577"/>
                <a:gd name="T6" fmla="*/ 369 w 490"/>
                <a:gd name="T7" fmla="*/ 82 h 577"/>
                <a:gd name="T8" fmla="*/ 0 w 490"/>
                <a:gd name="T9" fmla="*/ 0 h 57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90" h="577">
                  <a:moveTo>
                    <a:pt x="0" y="0"/>
                  </a:moveTo>
                  <a:lnTo>
                    <a:pt x="1" y="460"/>
                  </a:lnTo>
                  <a:lnTo>
                    <a:pt x="490" y="577"/>
                  </a:lnTo>
                  <a:lnTo>
                    <a:pt x="488" y="108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CCFFFF"/>
                </a:gs>
                <a:gs pos="100000">
                  <a:schemeClr val="hlink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3" name="Freeform 51"/>
            <p:cNvSpPr>
              <a:spLocks/>
            </p:cNvSpPr>
            <p:nvPr/>
          </p:nvSpPr>
          <p:spPr bwMode="auto">
            <a:xfrm>
              <a:off x="476" y="2652"/>
              <a:ext cx="632" cy="116"/>
            </a:xfrm>
            <a:custGeom>
              <a:avLst/>
              <a:gdLst>
                <a:gd name="T0" fmla="*/ 0 w 834"/>
                <a:gd name="T1" fmla="*/ 35 h 154"/>
                <a:gd name="T2" fmla="*/ 256 w 834"/>
                <a:gd name="T3" fmla="*/ 0 h 154"/>
                <a:gd name="T4" fmla="*/ 632 w 834"/>
                <a:gd name="T5" fmla="*/ 72 h 154"/>
                <a:gd name="T6" fmla="*/ 386 w 834"/>
                <a:gd name="T7" fmla="*/ 116 h 154"/>
                <a:gd name="T8" fmla="*/ 0 w 834"/>
                <a:gd name="T9" fmla="*/ 35 h 15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34" h="154">
                  <a:moveTo>
                    <a:pt x="0" y="46"/>
                  </a:moveTo>
                  <a:lnTo>
                    <a:pt x="338" y="0"/>
                  </a:lnTo>
                  <a:lnTo>
                    <a:pt x="834" y="96"/>
                  </a:lnTo>
                  <a:lnTo>
                    <a:pt x="510" y="154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rgbClr val="CCFF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4" name="Freeform 52"/>
            <p:cNvSpPr>
              <a:spLocks/>
            </p:cNvSpPr>
            <p:nvPr/>
          </p:nvSpPr>
          <p:spPr bwMode="auto">
            <a:xfrm>
              <a:off x="867" y="2727"/>
              <a:ext cx="235" cy="396"/>
            </a:xfrm>
            <a:custGeom>
              <a:avLst/>
              <a:gdLst>
                <a:gd name="T0" fmla="*/ 0 w 310"/>
                <a:gd name="T1" fmla="*/ 39 h 522"/>
                <a:gd name="T2" fmla="*/ 235 w 310"/>
                <a:gd name="T3" fmla="*/ 0 h 522"/>
                <a:gd name="T4" fmla="*/ 235 w 310"/>
                <a:gd name="T5" fmla="*/ 352 h 522"/>
                <a:gd name="T6" fmla="*/ 0 w 310"/>
                <a:gd name="T7" fmla="*/ 396 h 522"/>
                <a:gd name="T8" fmla="*/ 0 w 310"/>
                <a:gd name="T9" fmla="*/ 39 h 52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0" h="522">
                  <a:moveTo>
                    <a:pt x="0" y="51"/>
                  </a:moveTo>
                  <a:lnTo>
                    <a:pt x="310" y="0"/>
                  </a:lnTo>
                  <a:lnTo>
                    <a:pt x="310" y="464"/>
                  </a:lnTo>
                  <a:lnTo>
                    <a:pt x="0" y="522"/>
                  </a:lnTo>
                  <a:lnTo>
                    <a:pt x="0" y="51"/>
                  </a:lnTo>
                  <a:close/>
                </a:path>
              </a:pathLst>
            </a:custGeom>
            <a:gradFill rotWithShape="0">
              <a:gsLst>
                <a:gs pos="0">
                  <a:srgbClr val="99CCFF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5" name="Freeform 53"/>
            <p:cNvSpPr>
              <a:spLocks/>
            </p:cNvSpPr>
            <p:nvPr/>
          </p:nvSpPr>
          <p:spPr bwMode="auto">
            <a:xfrm>
              <a:off x="476" y="2686"/>
              <a:ext cx="391" cy="105"/>
            </a:xfrm>
            <a:custGeom>
              <a:avLst/>
              <a:gdLst>
                <a:gd name="T0" fmla="*/ 0 w 516"/>
                <a:gd name="T1" fmla="*/ 0 h 138"/>
                <a:gd name="T2" fmla="*/ 0 w 516"/>
                <a:gd name="T3" fmla="*/ 16 h 138"/>
                <a:gd name="T4" fmla="*/ 391 w 516"/>
                <a:gd name="T5" fmla="*/ 105 h 138"/>
                <a:gd name="T6" fmla="*/ 389 w 516"/>
                <a:gd name="T7" fmla="*/ 82 h 138"/>
                <a:gd name="T8" fmla="*/ 0 w 516"/>
                <a:gd name="T9" fmla="*/ 0 h 1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16" h="138">
                  <a:moveTo>
                    <a:pt x="0" y="0"/>
                  </a:moveTo>
                  <a:lnTo>
                    <a:pt x="0" y="21"/>
                  </a:lnTo>
                  <a:lnTo>
                    <a:pt x="516" y="138"/>
                  </a:lnTo>
                  <a:lnTo>
                    <a:pt x="513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666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6" name="Freeform 54"/>
            <p:cNvSpPr>
              <a:spLocks/>
            </p:cNvSpPr>
            <p:nvPr/>
          </p:nvSpPr>
          <p:spPr bwMode="auto">
            <a:xfrm>
              <a:off x="869" y="2725"/>
              <a:ext cx="237" cy="64"/>
            </a:xfrm>
            <a:custGeom>
              <a:avLst/>
              <a:gdLst>
                <a:gd name="T0" fmla="*/ 0 w 312"/>
                <a:gd name="T1" fmla="*/ 64 h 84"/>
                <a:gd name="T2" fmla="*/ 0 w 312"/>
                <a:gd name="T3" fmla="*/ 41 h 84"/>
                <a:gd name="T4" fmla="*/ 237 w 312"/>
                <a:gd name="T5" fmla="*/ 0 h 84"/>
                <a:gd name="T6" fmla="*/ 235 w 312"/>
                <a:gd name="T7" fmla="*/ 18 h 84"/>
                <a:gd name="T8" fmla="*/ 0 w 312"/>
                <a:gd name="T9" fmla="*/ 64 h 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2" h="84">
                  <a:moveTo>
                    <a:pt x="0" y="84"/>
                  </a:moveTo>
                  <a:lnTo>
                    <a:pt x="0" y="54"/>
                  </a:lnTo>
                  <a:lnTo>
                    <a:pt x="312" y="0"/>
                  </a:lnTo>
                  <a:lnTo>
                    <a:pt x="309" y="2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rgbClr val="6666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7" name="Freeform 55"/>
            <p:cNvSpPr>
              <a:spLocks/>
            </p:cNvSpPr>
            <p:nvPr/>
          </p:nvSpPr>
          <p:spPr bwMode="auto">
            <a:xfrm>
              <a:off x="538" y="2552"/>
              <a:ext cx="138" cy="155"/>
            </a:xfrm>
            <a:custGeom>
              <a:avLst/>
              <a:gdLst>
                <a:gd name="T0" fmla="*/ 138 w 183"/>
                <a:gd name="T1" fmla="*/ 18 h 204"/>
                <a:gd name="T2" fmla="*/ 52 w 183"/>
                <a:gd name="T3" fmla="*/ 0 h 204"/>
                <a:gd name="T4" fmla="*/ 25 w 183"/>
                <a:gd name="T5" fmla="*/ 11 h 204"/>
                <a:gd name="T6" fmla="*/ 9 w 183"/>
                <a:gd name="T7" fmla="*/ 30 h 204"/>
                <a:gd name="T8" fmla="*/ 0 w 183"/>
                <a:gd name="T9" fmla="*/ 59 h 204"/>
                <a:gd name="T10" fmla="*/ 2 w 183"/>
                <a:gd name="T11" fmla="*/ 100 h 204"/>
                <a:gd name="T12" fmla="*/ 18 w 183"/>
                <a:gd name="T13" fmla="*/ 121 h 204"/>
                <a:gd name="T14" fmla="*/ 50 w 183"/>
                <a:gd name="T15" fmla="*/ 139 h 204"/>
                <a:gd name="T16" fmla="*/ 124 w 183"/>
                <a:gd name="T17" fmla="*/ 155 h 204"/>
                <a:gd name="T18" fmla="*/ 138 w 183"/>
                <a:gd name="T19" fmla="*/ 18 h 20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83" h="204">
                  <a:moveTo>
                    <a:pt x="183" y="24"/>
                  </a:moveTo>
                  <a:lnTo>
                    <a:pt x="69" y="0"/>
                  </a:lnTo>
                  <a:lnTo>
                    <a:pt x="33" y="15"/>
                  </a:lnTo>
                  <a:lnTo>
                    <a:pt x="12" y="39"/>
                  </a:lnTo>
                  <a:lnTo>
                    <a:pt x="0" y="78"/>
                  </a:lnTo>
                  <a:lnTo>
                    <a:pt x="3" y="132"/>
                  </a:lnTo>
                  <a:lnTo>
                    <a:pt x="24" y="159"/>
                  </a:lnTo>
                  <a:lnTo>
                    <a:pt x="66" y="183"/>
                  </a:lnTo>
                  <a:lnTo>
                    <a:pt x="165" y="204"/>
                  </a:lnTo>
                  <a:lnTo>
                    <a:pt x="183" y="24"/>
                  </a:lnTo>
                  <a:close/>
                </a:path>
              </a:pathLst>
            </a:cu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8" name="Oval 56"/>
            <p:cNvSpPr>
              <a:spLocks noChangeArrowheads="1"/>
            </p:cNvSpPr>
            <p:nvPr/>
          </p:nvSpPr>
          <p:spPr bwMode="auto">
            <a:xfrm>
              <a:off x="617" y="2573"/>
              <a:ext cx="116" cy="134"/>
            </a:xfrm>
            <a:prstGeom prst="ellipse">
              <a:avLst/>
            </a:prstGeom>
            <a:solidFill>
              <a:srgbClr val="808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49" name="Freeform 57"/>
            <p:cNvSpPr>
              <a:spLocks/>
            </p:cNvSpPr>
            <p:nvPr/>
          </p:nvSpPr>
          <p:spPr bwMode="auto">
            <a:xfrm>
              <a:off x="747" y="2584"/>
              <a:ext cx="245" cy="162"/>
            </a:xfrm>
            <a:custGeom>
              <a:avLst/>
              <a:gdLst>
                <a:gd name="T0" fmla="*/ 109 w 324"/>
                <a:gd name="T1" fmla="*/ 162 h 213"/>
                <a:gd name="T2" fmla="*/ 0 w 324"/>
                <a:gd name="T3" fmla="*/ 139 h 213"/>
                <a:gd name="T4" fmla="*/ 0 w 324"/>
                <a:gd name="T5" fmla="*/ 23 h 213"/>
                <a:gd name="T6" fmla="*/ 123 w 324"/>
                <a:gd name="T7" fmla="*/ 0 h 213"/>
                <a:gd name="T8" fmla="*/ 134 w 324"/>
                <a:gd name="T9" fmla="*/ 2 h 213"/>
                <a:gd name="T10" fmla="*/ 245 w 324"/>
                <a:gd name="T11" fmla="*/ 23 h 213"/>
                <a:gd name="T12" fmla="*/ 245 w 324"/>
                <a:gd name="T13" fmla="*/ 135 h 213"/>
                <a:gd name="T14" fmla="*/ 109 w 324"/>
                <a:gd name="T15" fmla="*/ 162 h 21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24" h="213">
                  <a:moveTo>
                    <a:pt x="144" y="213"/>
                  </a:moveTo>
                  <a:lnTo>
                    <a:pt x="0" y="183"/>
                  </a:lnTo>
                  <a:lnTo>
                    <a:pt x="0" y="30"/>
                  </a:lnTo>
                  <a:lnTo>
                    <a:pt x="162" y="0"/>
                  </a:lnTo>
                  <a:lnTo>
                    <a:pt x="177" y="3"/>
                  </a:lnTo>
                  <a:lnTo>
                    <a:pt x="324" y="30"/>
                  </a:lnTo>
                  <a:lnTo>
                    <a:pt x="324" y="177"/>
                  </a:lnTo>
                  <a:lnTo>
                    <a:pt x="144" y="213"/>
                  </a:lnTo>
                  <a:close/>
                </a:path>
              </a:pathLst>
            </a:custGeom>
            <a:gradFill rotWithShape="0">
              <a:gsLst>
                <a:gs pos="0">
                  <a:srgbClr val="DDDDD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0" name="Freeform 58"/>
            <p:cNvSpPr>
              <a:spLocks/>
            </p:cNvSpPr>
            <p:nvPr/>
          </p:nvSpPr>
          <p:spPr bwMode="auto">
            <a:xfrm>
              <a:off x="854" y="2614"/>
              <a:ext cx="131" cy="125"/>
            </a:xfrm>
            <a:custGeom>
              <a:avLst/>
              <a:gdLst>
                <a:gd name="T0" fmla="*/ 131 w 174"/>
                <a:gd name="T1" fmla="*/ 0 h 165"/>
                <a:gd name="T2" fmla="*/ 0 w 174"/>
                <a:gd name="T3" fmla="*/ 14 h 165"/>
                <a:gd name="T4" fmla="*/ 0 w 174"/>
                <a:gd name="T5" fmla="*/ 125 h 16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74" h="165">
                  <a:moveTo>
                    <a:pt x="174" y="0"/>
                  </a:moveTo>
                  <a:lnTo>
                    <a:pt x="0" y="18"/>
                  </a:lnTo>
                  <a:lnTo>
                    <a:pt x="0" y="165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1" name="Freeform 59"/>
            <p:cNvSpPr>
              <a:spLocks/>
            </p:cNvSpPr>
            <p:nvPr/>
          </p:nvSpPr>
          <p:spPr bwMode="auto">
            <a:xfrm>
              <a:off x="747" y="2616"/>
              <a:ext cx="104" cy="16"/>
            </a:xfrm>
            <a:custGeom>
              <a:avLst/>
              <a:gdLst>
                <a:gd name="T0" fmla="*/ 0 w 138"/>
                <a:gd name="T1" fmla="*/ 0 h 21"/>
                <a:gd name="T2" fmla="*/ 104 w 138"/>
                <a:gd name="T3" fmla="*/ 16 h 21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38" h="21">
                  <a:moveTo>
                    <a:pt x="0" y="0"/>
                  </a:moveTo>
                  <a:lnTo>
                    <a:pt x="138" y="21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2" name="Oval 60"/>
            <p:cNvSpPr>
              <a:spLocks noChangeArrowheads="1"/>
            </p:cNvSpPr>
            <p:nvPr/>
          </p:nvSpPr>
          <p:spPr bwMode="auto">
            <a:xfrm>
              <a:off x="897" y="2652"/>
              <a:ext cx="36" cy="3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53" name="Oval 61"/>
            <p:cNvSpPr>
              <a:spLocks noChangeArrowheads="1"/>
            </p:cNvSpPr>
            <p:nvPr/>
          </p:nvSpPr>
          <p:spPr bwMode="auto">
            <a:xfrm>
              <a:off x="909" y="2657"/>
              <a:ext cx="35" cy="3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54" name="Oval 62"/>
            <p:cNvSpPr>
              <a:spLocks noChangeArrowheads="1"/>
            </p:cNvSpPr>
            <p:nvPr/>
          </p:nvSpPr>
          <p:spPr bwMode="auto">
            <a:xfrm>
              <a:off x="758" y="2362"/>
              <a:ext cx="105" cy="150"/>
            </a:xfrm>
            <a:prstGeom prst="ellipse">
              <a:avLst/>
            </a:prstGeom>
            <a:solidFill>
              <a:srgbClr val="96969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55" name="Oval 63"/>
            <p:cNvSpPr>
              <a:spLocks noChangeArrowheads="1"/>
            </p:cNvSpPr>
            <p:nvPr/>
          </p:nvSpPr>
          <p:spPr bwMode="auto">
            <a:xfrm>
              <a:off x="783" y="2364"/>
              <a:ext cx="105" cy="150"/>
            </a:xfrm>
            <a:prstGeom prst="ellipse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56" name="Line 64"/>
            <p:cNvSpPr>
              <a:spLocks noChangeShapeType="1"/>
            </p:cNvSpPr>
            <p:nvPr/>
          </p:nvSpPr>
          <p:spPr bwMode="auto">
            <a:xfrm rot="7234535" flipV="1">
              <a:off x="824" y="2399"/>
              <a:ext cx="28" cy="7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57" name="Oval 65"/>
            <p:cNvSpPr>
              <a:spLocks noChangeArrowheads="1"/>
            </p:cNvSpPr>
            <p:nvPr/>
          </p:nvSpPr>
          <p:spPr bwMode="auto">
            <a:xfrm>
              <a:off x="599" y="2543"/>
              <a:ext cx="59" cy="36"/>
            </a:xfrm>
            <a:prstGeom prst="ellipse">
              <a:avLst/>
            </a:prstGeom>
            <a:solidFill>
              <a:srgbClr val="96969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58" name="Oval 66"/>
            <p:cNvSpPr>
              <a:spLocks noChangeArrowheads="1"/>
            </p:cNvSpPr>
            <p:nvPr/>
          </p:nvSpPr>
          <p:spPr bwMode="auto">
            <a:xfrm>
              <a:off x="591" y="2538"/>
              <a:ext cx="59" cy="36"/>
            </a:xfrm>
            <a:prstGeom prst="ellipse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59" name="Freeform 67"/>
            <p:cNvSpPr>
              <a:spLocks/>
            </p:cNvSpPr>
            <p:nvPr/>
          </p:nvSpPr>
          <p:spPr bwMode="auto">
            <a:xfrm>
              <a:off x="806" y="2509"/>
              <a:ext cx="73" cy="96"/>
            </a:xfrm>
            <a:custGeom>
              <a:avLst/>
              <a:gdLst>
                <a:gd name="T0" fmla="*/ 0 w 96"/>
                <a:gd name="T1" fmla="*/ 2 h 126"/>
                <a:gd name="T2" fmla="*/ 0 w 96"/>
                <a:gd name="T3" fmla="*/ 30 h 126"/>
                <a:gd name="T4" fmla="*/ 25 w 96"/>
                <a:gd name="T5" fmla="*/ 50 h 126"/>
                <a:gd name="T6" fmla="*/ 46 w 96"/>
                <a:gd name="T7" fmla="*/ 59 h 126"/>
                <a:gd name="T8" fmla="*/ 52 w 96"/>
                <a:gd name="T9" fmla="*/ 75 h 126"/>
                <a:gd name="T10" fmla="*/ 52 w 96"/>
                <a:gd name="T11" fmla="*/ 96 h 126"/>
                <a:gd name="T12" fmla="*/ 73 w 96"/>
                <a:gd name="T13" fmla="*/ 96 h 126"/>
                <a:gd name="T14" fmla="*/ 66 w 96"/>
                <a:gd name="T15" fmla="*/ 55 h 126"/>
                <a:gd name="T16" fmla="*/ 18 w 96"/>
                <a:gd name="T17" fmla="*/ 27 h 126"/>
                <a:gd name="T18" fmla="*/ 18 w 96"/>
                <a:gd name="T19" fmla="*/ 0 h 126"/>
                <a:gd name="T20" fmla="*/ 0 w 96"/>
                <a:gd name="T21" fmla="*/ 2 h 12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96" h="126">
                  <a:moveTo>
                    <a:pt x="0" y="3"/>
                  </a:moveTo>
                  <a:lnTo>
                    <a:pt x="0" y="39"/>
                  </a:lnTo>
                  <a:lnTo>
                    <a:pt x="33" y="66"/>
                  </a:lnTo>
                  <a:lnTo>
                    <a:pt x="60" y="78"/>
                  </a:lnTo>
                  <a:lnTo>
                    <a:pt x="69" y="99"/>
                  </a:lnTo>
                  <a:lnTo>
                    <a:pt x="69" y="126"/>
                  </a:lnTo>
                  <a:lnTo>
                    <a:pt x="96" y="126"/>
                  </a:lnTo>
                  <a:lnTo>
                    <a:pt x="87" y="72"/>
                  </a:lnTo>
                  <a:lnTo>
                    <a:pt x="24" y="36"/>
                  </a:lnTo>
                  <a:lnTo>
                    <a:pt x="24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0" name="Oval 68"/>
            <p:cNvSpPr>
              <a:spLocks noChangeArrowheads="1"/>
            </p:cNvSpPr>
            <p:nvPr/>
          </p:nvSpPr>
          <p:spPr bwMode="auto">
            <a:xfrm>
              <a:off x="666" y="2614"/>
              <a:ext cx="36" cy="5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61" name="Oval 69"/>
            <p:cNvSpPr>
              <a:spLocks noChangeArrowheads="1"/>
            </p:cNvSpPr>
            <p:nvPr/>
          </p:nvSpPr>
          <p:spPr bwMode="auto">
            <a:xfrm>
              <a:off x="676" y="2616"/>
              <a:ext cx="35" cy="52"/>
            </a:xfrm>
            <a:prstGeom prst="ellipse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62" name="Oval 70"/>
            <p:cNvSpPr>
              <a:spLocks noChangeArrowheads="1"/>
            </p:cNvSpPr>
            <p:nvPr/>
          </p:nvSpPr>
          <p:spPr bwMode="auto">
            <a:xfrm>
              <a:off x="686" y="2619"/>
              <a:ext cx="36" cy="5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63" name="Freeform 71"/>
            <p:cNvSpPr>
              <a:spLocks/>
            </p:cNvSpPr>
            <p:nvPr/>
          </p:nvSpPr>
          <p:spPr bwMode="auto">
            <a:xfrm>
              <a:off x="704" y="2635"/>
              <a:ext cx="44" cy="35"/>
            </a:xfrm>
            <a:custGeom>
              <a:avLst/>
              <a:gdLst>
                <a:gd name="T0" fmla="*/ 2 w 58"/>
                <a:gd name="T1" fmla="*/ 8 h 46"/>
                <a:gd name="T2" fmla="*/ 0 w 58"/>
                <a:gd name="T3" fmla="*/ 17 h 46"/>
                <a:gd name="T4" fmla="*/ 8 w 58"/>
                <a:gd name="T5" fmla="*/ 28 h 46"/>
                <a:gd name="T6" fmla="*/ 23 w 58"/>
                <a:gd name="T7" fmla="*/ 30 h 46"/>
                <a:gd name="T8" fmla="*/ 41 w 58"/>
                <a:gd name="T9" fmla="*/ 35 h 46"/>
                <a:gd name="T10" fmla="*/ 44 w 58"/>
                <a:gd name="T11" fmla="*/ 8 h 46"/>
                <a:gd name="T12" fmla="*/ 12 w 58"/>
                <a:gd name="T13" fmla="*/ 0 h 46"/>
                <a:gd name="T14" fmla="*/ 2 w 58"/>
                <a:gd name="T15" fmla="*/ 8 h 4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8" h="46">
                  <a:moveTo>
                    <a:pt x="2" y="10"/>
                  </a:moveTo>
                  <a:lnTo>
                    <a:pt x="0" y="22"/>
                  </a:lnTo>
                  <a:lnTo>
                    <a:pt x="11" y="37"/>
                  </a:lnTo>
                  <a:lnTo>
                    <a:pt x="30" y="40"/>
                  </a:lnTo>
                  <a:lnTo>
                    <a:pt x="54" y="46"/>
                  </a:lnTo>
                  <a:lnTo>
                    <a:pt x="58" y="10"/>
                  </a:lnTo>
                  <a:lnTo>
                    <a:pt x="16" y="0"/>
                  </a:lnTo>
                  <a:lnTo>
                    <a:pt x="2" y="10"/>
                  </a:lnTo>
                  <a:close/>
                </a:path>
              </a:pathLst>
            </a:cu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4" name="Freeform 72"/>
            <p:cNvSpPr>
              <a:spLocks/>
            </p:cNvSpPr>
            <p:nvPr/>
          </p:nvSpPr>
          <p:spPr bwMode="auto">
            <a:xfrm rot="1467639">
              <a:off x="1587" y="1764"/>
              <a:ext cx="194" cy="49"/>
            </a:xfrm>
            <a:custGeom>
              <a:avLst/>
              <a:gdLst>
                <a:gd name="T0" fmla="*/ 0 w 256"/>
                <a:gd name="T1" fmla="*/ 0 h 64"/>
                <a:gd name="T2" fmla="*/ 45 w 256"/>
                <a:gd name="T3" fmla="*/ 37 h 64"/>
                <a:gd name="T4" fmla="*/ 100 w 256"/>
                <a:gd name="T5" fmla="*/ 49 h 64"/>
                <a:gd name="T6" fmla="*/ 167 w 256"/>
                <a:gd name="T7" fmla="*/ 46 h 64"/>
                <a:gd name="T8" fmla="*/ 191 w 256"/>
                <a:gd name="T9" fmla="*/ 28 h 64"/>
                <a:gd name="T10" fmla="*/ 194 w 256"/>
                <a:gd name="T11" fmla="*/ 9 h 6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6" h="64">
                  <a:moveTo>
                    <a:pt x="0" y="0"/>
                  </a:moveTo>
                  <a:lnTo>
                    <a:pt x="60" y="48"/>
                  </a:lnTo>
                  <a:lnTo>
                    <a:pt x="132" y="64"/>
                  </a:lnTo>
                  <a:lnTo>
                    <a:pt x="220" y="60"/>
                  </a:lnTo>
                  <a:lnTo>
                    <a:pt x="252" y="36"/>
                  </a:lnTo>
                  <a:lnTo>
                    <a:pt x="256" y="12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5" name="Freeform 73"/>
            <p:cNvSpPr>
              <a:spLocks/>
            </p:cNvSpPr>
            <p:nvPr/>
          </p:nvSpPr>
          <p:spPr bwMode="auto">
            <a:xfrm rot="19252739" flipH="1">
              <a:off x="1859" y="1720"/>
              <a:ext cx="194" cy="49"/>
            </a:xfrm>
            <a:custGeom>
              <a:avLst/>
              <a:gdLst>
                <a:gd name="T0" fmla="*/ 0 w 256"/>
                <a:gd name="T1" fmla="*/ 0 h 64"/>
                <a:gd name="T2" fmla="*/ 45 w 256"/>
                <a:gd name="T3" fmla="*/ 37 h 64"/>
                <a:gd name="T4" fmla="*/ 100 w 256"/>
                <a:gd name="T5" fmla="*/ 49 h 64"/>
                <a:gd name="T6" fmla="*/ 167 w 256"/>
                <a:gd name="T7" fmla="*/ 46 h 64"/>
                <a:gd name="T8" fmla="*/ 191 w 256"/>
                <a:gd name="T9" fmla="*/ 28 h 64"/>
                <a:gd name="T10" fmla="*/ 194 w 256"/>
                <a:gd name="T11" fmla="*/ 9 h 6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6" h="64">
                  <a:moveTo>
                    <a:pt x="0" y="0"/>
                  </a:moveTo>
                  <a:lnTo>
                    <a:pt x="60" y="48"/>
                  </a:lnTo>
                  <a:lnTo>
                    <a:pt x="132" y="64"/>
                  </a:lnTo>
                  <a:lnTo>
                    <a:pt x="220" y="60"/>
                  </a:lnTo>
                  <a:lnTo>
                    <a:pt x="252" y="36"/>
                  </a:lnTo>
                  <a:lnTo>
                    <a:pt x="256" y="12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6" name="Freeform 74"/>
            <p:cNvSpPr>
              <a:spLocks/>
            </p:cNvSpPr>
            <p:nvPr/>
          </p:nvSpPr>
          <p:spPr bwMode="auto">
            <a:xfrm>
              <a:off x="1218" y="2512"/>
              <a:ext cx="286" cy="118"/>
            </a:xfrm>
            <a:custGeom>
              <a:avLst/>
              <a:gdLst>
                <a:gd name="T0" fmla="*/ 0 w 378"/>
                <a:gd name="T1" fmla="*/ 50 h 156"/>
                <a:gd name="T2" fmla="*/ 286 w 378"/>
                <a:gd name="T3" fmla="*/ 0 h 156"/>
                <a:gd name="T4" fmla="*/ 284 w 378"/>
                <a:gd name="T5" fmla="*/ 64 h 156"/>
                <a:gd name="T6" fmla="*/ 120 w 378"/>
                <a:gd name="T7" fmla="*/ 98 h 156"/>
                <a:gd name="T8" fmla="*/ 0 w 378"/>
                <a:gd name="T9" fmla="*/ 118 h 156"/>
                <a:gd name="T10" fmla="*/ 0 w 378"/>
                <a:gd name="T11" fmla="*/ 50 h 15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78" h="156">
                  <a:moveTo>
                    <a:pt x="0" y="66"/>
                  </a:moveTo>
                  <a:lnTo>
                    <a:pt x="378" y="0"/>
                  </a:lnTo>
                  <a:lnTo>
                    <a:pt x="375" y="84"/>
                  </a:lnTo>
                  <a:lnTo>
                    <a:pt x="159" y="129"/>
                  </a:lnTo>
                  <a:lnTo>
                    <a:pt x="0" y="156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333333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7" name="Oval 75"/>
            <p:cNvSpPr>
              <a:spLocks noChangeArrowheads="1"/>
            </p:cNvSpPr>
            <p:nvPr/>
          </p:nvSpPr>
          <p:spPr bwMode="auto">
            <a:xfrm>
              <a:off x="748" y="2821"/>
              <a:ext cx="52" cy="73"/>
            </a:xfrm>
            <a:prstGeom prst="ellipse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68" name="Freeform 76"/>
            <p:cNvSpPr>
              <a:spLocks/>
            </p:cNvSpPr>
            <p:nvPr/>
          </p:nvSpPr>
          <p:spPr bwMode="auto">
            <a:xfrm>
              <a:off x="719" y="2673"/>
              <a:ext cx="98" cy="285"/>
            </a:xfrm>
            <a:custGeom>
              <a:avLst/>
              <a:gdLst>
                <a:gd name="T0" fmla="*/ 98 w 130"/>
                <a:gd name="T1" fmla="*/ 20 h 376"/>
                <a:gd name="T2" fmla="*/ 48 w 130"/>
                <a:gd name="T3" fmla="*/ 32 h 376"/>
                <a:gd name="T4" fmla="*/ 17 w 130"/>
                <a:gd name="T5" fmla="*/ 55 h 376"/>
                <a:gd name="T6" fmla="*/ 48 w 130"/>
                <a:gd name="T7" fmla="*/ 108 h 376"/>
                <a:gd name="T8" fmla="*/ 21 w 130"/>
                <a:gd name="T9" fmla="*/ 244 h 376"/>
                <a:gd name="T10" fmla="*/ 38 w 130"/>
                <a:gd name="T11" fmla="*/ 258 h 376"/>
                <a:gd name="T12" fmla="*/ 42 w 130"/>
                <a:gd name="T13" fmla="*/ 200 h 376"/>
                <a:gd name="T14" fmla="*/ 57 w 130"/>
                <a:gd name="T15" fmla="*/ 168 h 376"/>
                <a:gd name="T16" fmla="*/ 60 w 130"/>
                <a:gd name="T17" fmla="*/ 191 h 376"/>
                <a:gd name="T18" fmla="*/ 54 w 130"/>
                <a:gd name="T19" fmla="*/ 259 h 376"/>
                <a:gd name="T20" fmla="*/ 30 w 130"/>
                <a:gd name="T21" fmla="*/ 285 h 376"/>
                <a:gd name="T22" fmla="*/ 11 w 130"/>
                <a:gd name="T23" fmla="*/ 267 h 376"/>
                <a:gd name="T24" fmla="*/ 30 w 130"/>
                <a:gd name="T25" fmla="*/ 111 h 376"/>
                <a:gd name="T26" fmla="*/ 0 w 130"/>
                <a:gd name="T27" fmla="*/ 45 h 376"/>
                <a:gd name="T28" fmla="*/ 23 w 130"/>
                <a:gd name="T29" fmla="*/ 21 h 376"/>
                <a:gd name="T30" fmla="*/ 71 w 130"/>
                <a:gd name="T31" fmla="*/ 7 h 376"/>
                <a:gd name="T32" fmla="*/ 93 w 130"/>
                <a:gd name="T33" fmla="*/ 0 h 376"/>
                <a:gd name="T34" fmla="*/ 98 w 130"/>
                <a:gd name="T35" fmla="*/ 20 h 37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30" h="376">
                  <a:moveTo>
                    <a:pt x="130" y="27"/>
                  </a:moveTo>
                  <a:lnTo>
                    <a:pt x="64" y="42"/>
                  </a:lnTo>
                  <a:lnTo>
                    <a:pt x="22" y="72"/>
                  </a:lnTo>
                  <a:lnTo>
                    <a:pt x="64" y="142"/>
                  </a:lnTo>
                  <a:lnTo>
                    <a:pt x="28" y="322"/>
                  </a:lnTo>
                  <a:lnTo>
                    <a:pt x="50" y="340"/>
                  </a:lnTo>
                  <a:lnTo>
                    <a:pt x="56" y="264"/>
                  </a:lnTo>
                  <a:lnTo>
                    <a:pt x="76" y="222"/>
                  </a:lnTo>
                  <a:lnTo>
                    <a:pt x="79" y="252"/>
                  </a:lnTo>
                  <a:lnTo>
                    <a:pt x="72" y="342"/>
                  </a:lnTo>
                  <a:lnTo>
                    <a:pt x="40" y="376"/>
                  </a:lnTo>
                  <a:lnTo>
                    <a:pt x="14" y="352"/>
                  </a:lnTo>
                  <a:lnTo>
                    <a:pt x="40" y="146"/>
                  </a:lnTo>
                  <a:lnTo>
                    <a:pt x="0" y="60"/>
                  </a:lnTo>
                  <a:lnTo>
                    <a:pt x="30" y="28"/>
                  </a:lnTo>
                  <a:lnTo>
                    <a:pt x="94" y="9"/>
                  </a:lnTo>
                  <a:lnTo>
                    <a:pt x="124" y="0"/>
                  </a:lnTo>
                  <a:lnTo>
                    <a:pt x="130" y="27"/>
                  </a:lnTo>
                  <a:close/>
                </a:path>
              </a:pathLst>
            </a:custGeom>
            <a:solidFill>
              <a:srgbClr val="808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9" name="Freeform 77"/>
            <p:cNvSpPr>
              <a:spLocks/>
            </p:cNvSpPr>
            <p:nvPr/>
          </p:nvSpPr>
          <p:spPr bwMode="auto">
            <a:xfrm>
              <a:off x="1277" y="2269"/>
              <a:ext cx="152" cy="146"/>
            </a:xfrm>
            <a:custGeom>
              <a:avLst/>
              <a:gdLst>
                <a:gd name="T0" fmla="*/ 0 w 201"/>
                <a:gd name="T1" fmla="*/ 23 h 192"/>
                <a:gd name="T2" fmla="*/ 118 w 201"/>
                <a:gd name="T3" fmla="*/ 0 h 192"/>
                <a:gd name="T4" fmla="*/ 143 w 201"/>
                <a:gd name="T5" fmla="*/ 27 h 192"/>
                <a:gd name="T6" fmla="*/ 152 w 201"/>
                <a:gd name="T7" fmla="*/ 73 h 192"/>
                <a:gd name="T8" fmla="*/ 152 w 201"/>
                <a:gd name="T9" fmla="*/ 103 h 192"/>
                <a:gd name="T10" fmla="*/ 147 w 201"/>
                <a:gd name="T11" fmla="*/ 128 h 192"/>
                <a:gd name="T12" fmla="*/ 25 w 201"/>
                <a:gd name="T13" fmla="*/ 146 h 192"/>
                <a:gd name="T14" fmla="*/ 32 w 201"/>
                <a:gd name="T15" fmla="*/ 91 h 192"/>
                <a:gd name="T16" fmla="*/ 25 w 201"/>
                <a:gd name="T17" fmla="*/ 59 h 192"/>
                <a:gd name="T18" fmla="*/ 0 w 201"/>
                <a:gd name="T19" fmla="*/ 23 h 19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01" h="192">
                  <a:moveTo>
                    <a:pt x="0" y="30"/>
                  </a:moveTo>
                  <a:lnTo>
                    <a:pt x="156" y="0"/>
                  </a:lnTo>
                  <a:lnTo>
                    <a:pt x="189" y="36"/>
                  </a:lnTo>
                  <a:lnTo>
                    <a:pt x="201" y="96"/>
                  </a:lnTo>
                  <a:lnTo>
                    <a:pt x="201" y="135"/>
                  </a:lnTo>
                  <a:lnTo>
                    <a:pt x="195" y="168"/>
                  </a:lnTo>
                  <a:lnTo>
                    <a:pt x="33" y="192"/>
                  </a:lnTo>
                  <a:lnTo>
                    <a:pt x="42" y="120"/>
                  </a:lnTo>
                  <a:lnTo>
                    <a:pt x="33" y="78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rgbClr val="C0C0C0"/>
                </a:gs>
                <a:gs pos="100000">
                  <a:srgbClr val="595959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0" name="AutoShape 78"/>
            <p:cNvSpPr>
              <a:spLocks noChangeArrowheads="1"/>
            </p:cNvSpPr>
            <p:nvPr/>
          </p:nvSpPr>
          <p:spPr bwMode="auto">
            <a:xfrm>
              <a:off x="1316" y="2299"/>
              <a:ext cx="88" cy="88"/>
            </a:xfrm>
            <a:prstGeom prst="lightningBolt">
              <a:avLst/>
            </a:prstGeom>
            <a:solidFill>
              <a:srgbClr val="FF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71" name="Freeform 79"/>
            <p:cNvSpPr>
              <a:spLocks/>
            </p:cNvSpPr>
            <p:nvPr/>
          </p:nvSpPr>
          <p:spPr bwMode="auto">
            <a:xfrm rot="-147675">
              <a:off x="1568" y="1985"/>
              <a:ext cx="580" cy="119"/>
            </a:xfrm>
            <a:custGeom>
              <a:avLst/>
              <a:gdLst>
                <a:gd name="T0" fmla="*/ 0 w 765"/>
                <a:gd name="T1" fmla="*/ 71 h 193"/>
                <a:gd name="T2" fmla="*/ 580 w 765"/>
                <a:gd name="T3" fmla="*/ 0 h 193"/>
                <a:gd name="T4" fmla="*/ 580 w 765"/>
                <a:gd name="T5" fmla="*/ 44 h 193"/>
                <a:gd name="T6" fmla="*/ 5 w 765"/>
                <a:gd name="T7" fmla="*/ 119 h 193"/>
                <a:gd name="T8" fmla="*/ 0 w 765"/>
                <a:gd name="T9" fmla="*/ 71 h 1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65" h="193">
                  <a:moveTo>
                    <a:pt x="0" y="115"/>
                  </a:moveTo>
                  <a:lnTo>
                    <a:pt x="765" y="0"/>
                  </a:lnTo>
                  <a:lnTo>
                    <a:pt x="765" y="72"/>
                  </a:lnTo>
                  <a:lnTo>
                    <a:pt x="7" y="193"/>
                  </a:lnTo>
                  <a:lnTo>
                    <a:pt x="0" y="115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2" name="Line 80"/>
            <p:cNvSpPr>
              <a:spLocks noChangeShapeType="1"/>
            </p:cNvSpPr>
            <p:nvPr/>
          </p:nvSpPr>
          <p:spPr bwMode="auto">
            <a:xfrm rot="-147675">
              <a:off x="1667" y="2050"/>
              <a:ext cx="0" cy="4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3" name="Line 81"/>
            <p:cNvSpPr>
              <a:spLocks noChangeShapeType="1"/>
            </p:cNvSpPr>
            <p:nvPr/>
          </p:nvSpPr>
          <p:spPr bwMode="auto">
            <a:xfrm rot="-147675">
              <a:off x="1798" y="2031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4" name="Line 82"/>
            <p:cNvSpPr>
              <a:spLocks noChangeShapeType="1"/>
            </p:cNvSpPr>
            <p:nvPr/>
          </p:nvSpPr>
          <p:spPr bwMode="auto">
            <a:xfrm rot="-147675">
              <a:off x="1924" y="2012"/>
              <a:ext cx="0" cy="4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5" name="Line 83"/>
            <p:cNvSpPr>
              <a:spLocks noChangeShapeType="1"/>
            </p:cNvSpPr>
            <p:nvPr/>
          </p:nvSpPr>
          <p:spPr bwMode="auto">
            <a:xfrm rot="-147675">
              <a:off x="2045" y="1991"/>
              <a:ext cx="0" cy="4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6" name="Freeform 84"/>
            <p:cNvSpPr>
              <a:spLocks/>
            </p:cNvSpPr>
            <p:nvPr/>
          </p:nvSpPr>
          <p:spPr bwMode="auto">
            <a:xfrm>
              <a:off x="1896" y="1813"/>
              <a:ext cx="81" cy="33"/>
            </a:xfrm>
            <a:custGeom>
              <a:avLst/>
              <a:gdLst>
                <a:gd name="T0" fmla="*/ 57 w 108"/>
                <a:gd name="T1" fmla="*/ 0 h 44"/>
                <a:gd name="T2" fmla="*/ 0 w 108"/>
                <a:gd name="T3" fmla="*/ 33 h 44"/>
                <a:gd name="T4" fmla="*/ 81 w 108"/>
                <a:gd name="T5" fmla="*/ 30 h 4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08" h="44">
                  <a:moveTo>
                    <a:pt x="76" y="0"/>
                  </a:moveTo>
                  <a:lnTo>
                    <a:pt x="0" y="44"/>
                  </a:lnTo>
                  <a:lnTo>
                    <a:pt x="108" y="4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7" name="Freeform 85"/>
            <p:cNvSpPr>
              <a:spLocks/>
            </p:cNvSpPr>
            <p:nvPr/>
          </p:nvSpPr>
          <p:spPr bwMode="auto">
            <a:xfrm>
              <a:off x="1691" y="1858"/>
              <a:ext cx="88" cy="30"/>
            </a:xfrm>
            <a:custGeom>
              <a:avLst/>
              <a:gdLst>
                <a:gd name="T0" fmla="*/ 0 w 116"/>
                <a:gd name="T1" fmla="*/ 0 h 40"/>
                <a:gd name="T2" fmla="*/ 88 w 116"/>
                <a:gd name="T3" fmla="*/ 6 h 40"/>
                <a:gd name="T4" fmla="*/ 15 w 116"/>
                <a:gd name="T5" fmla="*/ 30 h 4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16" h="40">
                  <a:moveTo>
                    <a:pt x="0" y="0"/>
                  </a:moveTo>
                  <a:lnTo>
                    <a:pt x="116" y="8"/>
                  </a:lnTo>
                  <a:lnTo>
                    <a:pt x="20" y="4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78" name="AutoShape 86"/>
            <p:cNvSpPr>
              <a:spLocks noChangeArrowheads="1"/>
            </p:cNvSpPr>
            <p:nvPr/>
          </p:nvSpPr>
          <p:spPr bwMode="auto">
            <a:xfrm>
              <a:off x="2579" y="2199"/>
              <a:ext cx="132" cy="150"/>
            </a:xfrm>
            <a:prstGeom prst="irregularSeal2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79" name="AutoShape 87"/>
            <p:cNvSpPr>
              <a:spLocks noChangeArrowheads="1"/>
            </p:cNvSpPr>
            <p:nvPr/>
          </p:nvSpPr>
          <p:spPr bwMode="auto">
            <a:xfrm>
              <a:off x="2602" y="2385"/>
              <a:ext cx="81" cy="114"/>
            </a:xfrm>
            <a:prstGeom prst="irregularSeal1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80" name="AutoShape 88"/>
            <p:cNvSpPr>
              <a:spLocks noChangeArrowheads="1"/>
            </p:cNvSpPr>
            <p:nvPr/>
          </p:nvSpPr>
          <p:spPr bwMode="auto">
            <a:xfrm>
              <a:off x="1947" y="1967"/>
              <a:ext cx="82" cy="114"/>
            </a:xfrm>
            <a:prstGeom prst="irregularSeal1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81" name="AutoShape 89"/>
            <p:cNvSpPr>
              <a:spLocks noChangeArrowheads="1"/>
            </p:cNvSpPr>
            <p:nvPr/>
          </p:nvSpPr>
          <p:spPr bwMode="auto">
            <a:xfrm>
              <a:off x="1820" y="1985"/>
              <a:ext cx="82" cy="114"/>
            </a:xfrm>
            <a:prstGeom prst="irregularSeal1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82" name="Line 90"/>
            <p:cNvSpPr>
              <a:spLocks noChangeShapeType="1"/>
            </p:cNvSpPr>
            <p:nvPr/>
          </p:nvSpPr>
          <p:spPr bwMode="auto">
            <a:xfrm>
              <a:off x="907" y="1653"/>
              <a:ext cx="68" cy="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3" name="Line 91"/>
            <p:cNvSpPr>
              <a:spLocks noChangeShapeType="1"/>
            </p:cNvSpPr>
            <p:nvPr/>
          </p:nvSpPr>
          <p:spPr bwMode="auto">
            <a:xfrm flipH="1">
              <a:off x="2279" y="1544"/>
              <a:ext cx="77" cy="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4" name="Line 92"/>
            <p:cNvSpPr>
              <a:spLocks noChangeShapeType="1"/>
            </p:cNvSpPr>
            <p:nvPr/>
          </p:nvSpPr>
          <p:spPr bwMode="auto">
            <a:xfrm>
              <a:off x="2356" y="1744"/>
              <a:ext cx="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5" name="Line 93"/>
            <p:cNvSpPr>
              <a:spLocks noChangeShapeType="1"/>
            </p:cNvSpPr>
            <p:nvPr/>
          </p:nvSpPr>
          <p:spPr bwMode="auto">
            <a:xfrm flipV="1">
              <a:off x="1906" y="1819"/>
              <a:ext cx="80" cy="2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6" name="Line 94"/>
            <p:cNvSpPr>
              <a:spLocks noChangeShapeType="1"/>
            </p:cNvSpPr>
            <p:nvPr/>
          </p:nvSpPr>
          <p:spPr bwMode="auto">
            <a:xfrm flipH="1">
              <a:off x="1679" y="1863"/>
              <a:ext cx="93" cy="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7" name="Freeform 95"/>
            <p:cNvSpPr>
              <a:spLocks/>
            </p:cNvSpPr>
            <p:nvPr/>
          </p:nvSpPr>
          <p:spPr bwMode="auto">
            <a:xfrm>
              <a:off x="493" y="2526"/>
              <a:ext cx="82" cy="109"/>
            </a:xfrm>
            <a:custGeom>
              <a:avLst/>
              <a:gdLst>
                <a:gd name="T0" fmla="*/ 9 w 108"/>
                <a:gd name="T1" fmla="*/ 109 h 144"/>
                <a:gd name="T2" fmla="*/ 5 w 108"/>
                <a:gd name="T3" fmla="*/ 68 h 144"/>
                <a:gd name="T4" fmla="*/ 36 w 108"/>
                <a:gd name="T5" fmla="*/ 18 h 144"/>
                <a:gd name="T6" fmla="*/ 82 w 108"/>
                <a:gd name="T7" fmla="*/ 0 h 14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08" h="144">
                  <a:moveTo>
                    <a:pt x="12" y="144"/>
                  </a:moveTo>
                  <a:cubicBezTo>
                    <a:pt x="6" y="127"/>
                    <a:pt x="0" y="110"/>
                    <a:pt x="6" y="90"/>
                  </a:cubicBezTo>
                  <a:cubicBezTo>
                    <a:pt x="12" y="70"/>
                    <a:pt x="31" y="39"/>
                    <a:pt x="48" y="24"/>
                  </a:cubicBezTo>
                  <a:cubicBezTo>
                    <a:pt x="65" y="9"/>
                    <a:pt x="86" y="4"/>
                    <a:pt x="108" y="0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808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8" name="Freeform 96"/>
            <p:cNvSpPr>
              <a:spLocks/>
            </p:cNvSpPr>
            <p:nvPr/>
          </p:nvSpPr>
          <p:spPr bwMode="auto">
            <a:xfrm>
              <a:off x="452" y="2485"/>
              <a:ext cx="91" cy="136"/>
            </a:xfrm>
            <a:custGeom>
              <a:avLst/>
              <a:gdLst>
                <a:gd name="T0" fmla="*/ 10 w 108"/>
                <a:gd name="T1" fmla="*/ 136 h 144"/>
                <a:gd name="T2" fmla="*/ 5 w 108"/>
                <a:gd name="T3" fmla="*/ 85 h 144"/>
                <a:gd name="T4" fmla="*/ 40 w 108"/>
                <a:gd name="T5" fmla="*/ 23 h 144"/>
                <a:gd name="T6" fmla="*/ 91 w 108"/>
                <a:gd name="T7" fmla="*/ 0 h 14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08" h="144">
                  <a:moveTo>
                    <a:pt x="12" y="144"/>
                  </a:moveTo>
                  <a:cubicBezTo>
                    <a:pt x="6" y="127"/>
                    <a:pt x="0" y="110"/>
                    <a:pt x="6" y="90"/>
                  </a:cubicBezTo>
                  <a:cubicBezTo>
                    <a:pt x="12" y="70"/>
                    <a:pt x="31" y="39"/>
                    <a:pt x="48" y="24"/>
                  </a:cubicBezTo>
                  <a:cubicBezTo>
                    <a:pt x="65" y="9"/>
                    <a:pt x="86" y="4"/>
                    <a:pt x="108" y="0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808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89" name="Freeform 97"/>
            <p:cNvSpPr>
              <a:spLocks/>
            </p:cNvSpPr>
            <p:nvPr/>
          </p:nvSpPr>
          <p:spPr bwMode="auto">
            <a:xfrm>
              <a:off x="384" y="2426"/>
              <a:ext cx="123" cy="177"/>
            </a:xfrm>
            <a:custGeom>
              <a:avLst/>
              <a:gdLst>
                <a:gd name="T0" fmla="*/ 14 w 108"/>
                <a:gd name="T1" fmla="*/ 177 h 144"/>
                <a:gd name="T2" fmla="*/ 7 w 108"/>
                <a:gd name="T3" fmla="*/ 111 h 144"/>
                <a:gd name="T4" fmla="*/ 55 w 108"/>
                <a:gd name="T5" fmla="*/ 30 h 144"/>
                <a:gd name="T6" fmla="*/ 123 w 108"/>
                <a:gd name="T7" fmla="*/ 0 h 14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08" h="144">
                  <a:moveTo>
                    <a:pt x="12" y="144"/>
                  </a:moveTo>
                  <a:cubicBezTo>
                    <a:pt x="6" y="127"/>
                    <a:pt x="0" y="110"/>
                    <a:pt x="6" y="90"/>
                  </a:cubicBezTo>
                  <a:cubicBezTo>
                    <a:pt x="12" y="70"/>
                    <a:pt x="31" y="39"/>
                    <a:pt x="48" y="24"/>
                  </a:cubicBezTo>
                  <a:cubicBezTo>
                    <a:pt x="65" y="9"/>
                    <a:pt x="86" y="4"/>
                    <a:pt x="108" y="0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808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90" name="AutoShape 98"/>
            <p:cNvSpPr>
              <a:spLocks noChangeArrowheads="1"/>
            </p:cNvSpPr>
            <p:nvPr/>
          </p:nvSpPr>
          <p:spPr bwMode="auto">
            <a:xfrm>
              <a:off x="1425" y="2821"/>
              <a:ext cx="40" cy="155"/>
            </a:xfrm>
            <a:prstGeom prst="bevel">
              <a:avLst>
                <a:gd name="adj" fmla="val 12500"/>
              </a:avLst>
            </a:prstGeom>
            <a:solidFill>
              <a:srgbClr val="80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91" name="Oval 99"/>
            <p:cNvSpPr>
              <a:spLocks noChangeArrowheads="1"/>
            </p:cNvSpPr>
            <p:nvPr/>
          </p:nvSpPr>
          <p:spPr bwMode="auto">
            <a:xfrm>
              <a:off x="1366" y="2645"/>
              <a:ext cx="151" cy="140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92" name="Oval 100"/>
            <p:cNvSpPr>
              <a:spLocks noChangeArrowheads="1"/>
            </p:cNvSpPr>
            <p:nvPr/>
          </p:nvSpPr>
          <p:spPr bwMode="auto">
            <a:xfrm>
              <a:off x="1393" y="2671"/>
              <a:ext cx="103" cy="92"/>
            </a:xfrm>
            <a:prstGeom prst="ellipse">
              <a:avLst/>
            </a:prstGeom>
            <a:solidFill>
              <a:srgbClr val="969696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93" name="Oval 101"/>
            <p:cNvSpPr>
              <a:spLocks noChangeArrowheads="1"/>
            </p:cNvSpPr>
            <p:nvPr/>
          </p:nvSpPr>
          <p:spPr bwMode="auto">
            <a:xfrm>
              <a:off x="1403" y="2686"/>
              <a:ext cx="36" cy="3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94" name="Freeform 102"/>
            <p:cNvSpPr>
              <a:spLocks/>
            </p:cNvSpPr>
            <p:nvPr/>
          </p:nvSpPr>
          <p:spPr bwMode="auto">
            <a:xfrm>
              <a:off x="2100" y="1994"/>
              <a:ext cx="124" cy="18"/>
            </a:xfrm>
            <a:custGeom>
              <a:avLst/>
              <a:gdLst>
                <a:gd name="T0" fmla="*/ 124 w 164"/>
                <a:gd name="T1" fmla="*/ 6 h 25"/>
                <a:gd name="T2" fmla="*/ 85 w 164"/>
                <a:gd name="T3" fmla="*/ 12 h 25"/>
                <a:gd name="T4" fmla="*/ 68 w 164"/>
                <a:gd name="T5" fmla="*/ 14 h 25"/>
                <a:gd name="T6" fmla="*/ 50 w 164"/>
                <a:gd name="T7" fmla="*/ 1 h 25"/>
                <a:gd name="T8" fmla="*/ 36 w 164"/>
                <a:gd name="T9" fmla="*/ 9 h 25"/>
                <a:gd name="T10" fmla="*/ 23 w 164"/>
                <a:gd name="T11" fmla="*/ 18 h 25"/>
                <a:gd name="T12" fmla="*/ 0 w 164"/>
                <a:gd name="T13" fmla="*/ 9 h 2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64" h="25">
                  <a:moveTo>
                    <a:pt x="164" y="9"/>
                  </a:moveTo>
                  <a:cubicBezTo>
                    <a:pt x="144" y="12"/>
                    <a:pt x="124" y="15"/>
                    <a:pt x="112" y="17"/>
                  </a:cubicBezTo>
                  <a:cubicBezTo>
                    <a:pt x="100" y="19"/>
                    <a:pt x="98" y="22"/>
                    <a:pt x="90" y="19"/>
                  </a:cubicBezTo>
                  <a:cubicBezTo>
                    <a:pt x="82" y="16"/>
                    <a:pt x="73" y="2"/>
                    <a:pt x="66" y="1"/>
                  </a:cubicBezTo>
                  <a:cubicBezTo>
                    <a:pt x="59" y="0"/>
                    <a:pt x="54" y="9"/>
                    <a:pt x="48" y="13"/>
                  </a:cubicBezTo>
                  <a:cubicBezTo>
                    <a:pt x="42" y="17"/>
                    <a:pt x="38" y="25"/>
                    <a:pt x="30" y="25"/>
                  </a:cubicBezTo>
                  <a:cubicBezTo>
                    <a:pt x="22" y="25"/>
                    <a:pt x="11" y="19"/>
                    <a:pt x="0" y="13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808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95" name="Freeform 103"/>
            <p:cNvSpPr>
              <a:spLocks/>
            </p:cNvSpPr>
            <p:nvPr/>
          </p:nvSpPr>
          <p:spPr bwMode="auto">
            <a:xfrm rot="7614408">
              <a:off x="474" y="2669"/>
              <a:ext cx="124" cy="19"/>
            </a:xfrm>
            <a:custGeom>
              <a:avLst/>
              <a:gdLst>
                <a:gd name="T0" fmla="*/ 124 w 164"/>
                <a:gd name="T1" fmla="*/ 7 h 25"/>
                <a:gd name="T2" fmla="*/ 85 w 164"/>
                <a:gd name="T3" fmla="*/ 13 h 25"/>
                <a:gd name="T4" fmla="*/ 68 w 164"/>
                <a:gd name="T5" fmla="*/ 14 h 25"/>
                <a:gd name="T6" fmla="*/ 50 w 164"/>
                <a:gd name="T7" fmla="*/ 1 h 25"/>
                <a:gd name="T8" fmla="*/ 36 w 164"/>
                <a:gd name="T9" fmla="*/ 10 h 25"/>
                <a:gd name="T10" fmla="*/ 23 w 164"/>
                <a:gd name="T11" fmla="*/ 19 h 25"/>
                <a:gd name="T12" fmla="*/ 0 w 164"/>
                <a:gd name="T13" fmla="*/ 10 h 2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64" h="25">
                  <a:moveTo>
                    <a:pt x="164" y="9"/>
                  </a:moveTo>
                  <a:cubicBezTo>
                    <a:pt x="144" y="12"/>
                    <a:pt x="124" y="15"/>
                    <a:pt x="112" y="17"/>
                  </a:cubicBezTo>
                  <a:cubicBezTo>
                    <a:pt x="100" y="19"/>
                    <a:pt x="98" y="22"/>
                    <a:pt x="90" y="19"/>
                  </a:cubicBezTo>
                  <a:cubicBezTo>
                    <a:pt x="82" y="16"/>
                    <a:pt x="73" y="2"/>
                    <a:pt x="66" y="1"/>
                  </a:cubicBezTo>
                  <a:cubicBezTo>
                    <a:pt x="59" y="0"/>
                    <a:pt x="54" y="9"/>
                    <a:pt x="48" y="13"/>
                  </a:cubicBezTo>
                  <a:cubicBezTo>
                    <a:pt x="42" y="17"/>
                    <a:pt x="38" y="25"/>
                    <a:pt x="30" y="25"/>
                  </a:cubicBezTo>
                  <a:cubicBezTo>
                    <a:pt x="22" y="25"/>
                    <a:pt x="11" y="19"/>
                    <a:pt x="0" y="13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808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96" name="Oval 104"/>
            <p:cNvSpPr>
              <a:spLocks noChangeArrowheads="1"/>
            </p:cNvSpPr>
            <p:nvPr/>
          </p:nvSpPr>
          <p:spPr bwMode="auto">
            <a:xfrm rot="4757910">
              <a:off x="2684" y="2412"/>
              <a:ext cx="36" cy="3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97" name="Oval 105"/>
            <p:cNvSpPr>
              <a:spLocks noChangeArrowheads="1"/>
            </p:cNvSpPr>
            <p:nvPr/>
          </p:nvSpPr>
          <p:spPr bwMode="auto">
            <a:xfrm rot="5380261">
              <a:off x="876" y="2736"/>
              <a:ext cx="35" cy="3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98" name="Freeform 106"/>
            <p:cNvSpPr>
              <a:spLocks/>
            </p:cNvSpPr>
            <p:nvPr/>
          </p:nvSpPr>
          <p:spPr bwMode="auto">
            <a:xfrm rot="5380261">
              <a:off x="830" y="2668"/>
              <a:ext cx="124" cy="19"/>
            </a:xfrm>
            <a:custGeom>
              <a:avLst/>
              <a:gdLst>
                <a:gd name="T0" fmla="*/ 124 w 164"/>
                <a:gd name="T1" fmla="*/ 7 h 25"/>
                <a:gd name="T2" fmla="*/ 85 w 164"/>
                <a:gd name="T3" fmla="*/ 13 h 25"/>
                <a:gd name="T4" fmla="*/ 68 w 164"/>
                <a:gd name="T5" fmla="*/ 14 h 25"/>
                <a:gd name="T6" fmla="*/ 50 w 164"/>
                <a:gd name="T7" fmla="*/ 1 h 25"/>
                <a:gd name="T8" fmla="*/ 36 w 164"/>
                <a:gd name="T9" fmla="*/ 10 h 25"/>
                <a:gd name="T10" fmla="*/ 23 w 164"/>
                <a:gd name="T11" fmla="*/ 19 h 25"/>
                <a:gd name="T12" fmla="*/ 0 w 164"/>
                <a:gd name="T13" fmla="*/ 10 h 2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64" h="25">
                  <a:moveTo>
                    <a:pt x="164" y="9"/>
                  </a:moveTo>
                  <a:cubicBezTo>
                    <a:pt x="144" y="12"/>
                    <a:pt x="124" y="15"/>
                    <a:pt x="112" y="17"/>
                  </a:cubicBezTo>
                  <a:cubicBezTo>
                    <a:pt x="100" y="19"/>
                    <a:pt x="98" y="22"/>
                    <a:pt x="90" y="19"/>
                  </a:cubicBezTo>
                  <a:cubicBezTo>
                    <a:pt x="82" y="16"/>
                    <a:pt x="73" y="2"/>
                    <a:pt x="66" y="1"/>
                  </a:cubicBezTo>
                  <a:cubicBezTo>
                    <a:pt x="59" y="0"/>
                    <a:pt x="54" y="9"/>
                    <a:pt x="48" y="13"/>
                  </a:cubicBezTo>
                  <a:cubicBezTo>
                    <a:pt x="42" y="17"/>
                    <a:pt x="38" y="25"/>
                    <a:pt x="30" y="25"/>
                  </a:cubicBezTo>
                  <a:cubicBezTo>
                    <a:pt x="22" y="25"/>
                    <a:pt x="11" y="19"/>
                    <a:pt x="0" y="13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808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99" name="Oval 107"/>
            <p:cNvSpPr>
              <a:spLocks noChangeArrowheads="1"/>
            </p:cNvSpPr>
            <p:nvPr/>
          </p:nvSpPr>
          <p:spPr bwMode="auto">
            <a:xfrm rot="505866">
              <a:off x="1960" y="1613"/>
              <a:ext cx="36" cy="35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100" name="Freeform 108"/>
            <p:cNvSpPr>
              <a:spLocks/>
            </p:cNvSpPr>
            <p:nvPr/>
          </p:nvSpPr>
          <p:spPr bwMode="auto">
            <a:xfrm rot="181858">
              <a:off x="1687" y="2552"/>
              <a:ext cx="654" cy="321"/>
            </a:xfrm>
            <a:custGeom>
              <a:avLst/>
              <a:gdLst>
                <a:gd name="T0" fmla="*/ 15 w 864"/>
                <a:gd name="T1" fmla="*/ 118 h 424"/>
                <a:gd name="T2" fmla="*/ 636 w 864"/>
                <a:gd name="T3" fmla="*/ 0 h 424"/>
                <a:gd name="T4" fmla="*/ 654 w 864"/>
                <a:gd name="T5" fmla="*/ 21 h 424"/>
                <a:gd name="T6" fmla="*/ 654 w 864"/>
                <a:gd name="T7" fmla="*/ 167 h 424"/>
                <a:gd name="T8" fmla="*/ 642 w 864"/>
                <a:gd name="T9" fmla="*/ 191 h 424"/>
                <a:gd name="T10" fmla="*/ 15 w 864"/>
                <a:gd name="T11" fmla="*/ 321 h 424"/>
                <a:gd name="T12" fmla="*/ 0 w 864"/>
                <a:gd name="T13" fmla="*/ 294 h 424"/>
                <a:gd name="T14" fmla="*/ 0 w 864"/>
                <a:gd name="T15" fmla="*/ 136 h 424"/>
                <a:gd name="T16" fmla="*/ 15 w 864"/>
                <a:gd name="T17" fmla="*/ 118 h 42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864" h="424">
                  <a:moveTo>
                    <a:pt x="20" y="156"/>
                  </a:moveTo>
                  <a:lnTo>
                    <a:pt x="840" y="0"/>
                  </a:lnTo>
                  <a:lnTo>
                    <a:pt x="864" y="28"/>
                  </a:lnTo>
                  <a:lnTo>
                    <a:pt x="864" y="220"/>
                  </a:lnTo>
                  <a:lnTo>
                    <a:pt x="848" y="252"/>
                  </a:lnTo>
                  <a:lnTo>
                    <a:pt x="20" y="424"/>
                  </a:lnTo>
                  <a:lnTo>
                    <a:pt x="0" y="388"/>
                  </a:lnTo>
                  <a:lnTo>
                    <a:pt x="0" y="180"/>
                  </a:lnTo>
                  <a:lnTo>
                    <a:pt x="20" y="156"/>
                  </a:lnTo>
                  <a:close/>
                </a:path>
              </a:pathLst>
            </a:custGeom>
            <a:gradFill rotWithShape="0">
              <a:gsLst>
                <a:gs pos="0">
                  <a:srgbClr val="008080"/>
                </a:gs>
                <a:gs pos="100000">
                  <a:srgbClr val="003B3B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01" name="Freeform 109"/>
            <p:cNvSpPr>
              <a:spLocks/>
            </p:cNvSpPr>
            <p:nvPr/>
          </p:nvSpPr>
          <p:spPr bwMode="auto">
            <a:xfrm>
              <a:off x="1721" y="2777"/>
              <a:ext cx="497" cy="276"/>
            </a:xfrm>
            <a:custGeom>
              <a:avLst/>
              <a:gdLst>
                <a:gd name="T0" fmla="*/ 1 w 657"/>
                <a:gd name="T1" fmla="*/ 115 h 364"/>
                <a:gd name="T2" fmla="*/ 7 w 657"/>
                <a:gd name="T3" fmla="*/ 176 h 364"/>
                <a:gd name="T4" fmla="*/ 43 w 657"/>
                <a:gd name="T5" fmla="*/ 267 h 364"/>
                <a:gd name="T6" fmla="*/ 98 w 657"/>
                <a:gd name="T7" fmla="*/ 231 h 364"/>
                <a:gd name="T8" fmla="*/ 122 w 657"/>
                <a:gd name="T9" fmla="*/ 164 h 364"/>
                <a:gd name="T10" fmla="*/ 152 w 657"/>
                <a:gd name="T11" fmla="*/ 200 h 364"/>
                <a:gd name="T12" fmla="*/ 207 w 657"/>
                <a:gd name="T13" fmla="*/ 218 h 364"/>
                <a:gd name="T14" fmla="*/ 243 w 657"/>
                <a:gd name="T15" fmla="*/ 146 h 364"/>
                <a:gd name="T16" fmla="*/ 321 w 657"/>
                <a:gd name="T17" fmla="*/ 164 h 364"/>
                <a:gd name="T18" fmla="*/ 394 w 657"/>
                <a:gd name="T19" fmla="*/ 127 h 364"/>
                <a:gd name="T20" fmla="*/ 497 w 657"/>
                <a:gd name="T21" fmla="*/ 0 h 364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657" h="364">
                  <a:moveTo>
                    <a:pt x="1" y="152"/>
                  </a:moveTo>
                  <a:cubicBezTo>
                    <a:pt x="0" y="175"/>
                    <a:pt x="0" y="199"/>
                    <a:pt x="9" y="232"/>
                  </a:cubicBezTo>
                  <a:cubicBezTo>
                    <a:pt x="18" y="265"/>
                    <a:pt x="37" y="340"/>
                    <a:pt x="57" y="352"/>
                  </a:cubicBezTo>
                  <a:cubicBezTo>
                    <a:pt x="77" y="364"/>
                    <a:pt x="112" y="327"/>
                    <a:pt x="129" y="304"/>
                  </a:cubicBezTo>
                  <a:cubicBezTo>
                    <a:pt x="146" y="281"/>
                    <a:pt x="149" y="223"/>
                    <a:pt x="161" y="216"/>
                  </a:cubicBezTo>
                  <a:cubicBezTo>
                    <a:pt x="173" y="209"/>
                    <a:pt x="182" y="252"/>
                    <a:pt x="201" y="264"/>
                  </a:cubicBezTo>
                  <a:cubicBezTo>
                    <a:pt x="220" y="276"/>
                    <a:pt x="253" y="300"/>
                    <a:pt x="273" y="288"/>
                  </a:cubicBezTo>
                  <a:cubicBezTo>
                    <a:pt x="293" y="276"/>
                    <a:pt x="296" y="204"/>
                    <a:pt x="321" y="192"/>
                  </a:cubicBezTo>
                  <a:cubicBezTo>
                    <a:pt x="346" y="180"/>
                    <a:pt x="392" y="220"/>
                    <a:pt x="425" y="216"/>
                  </a:cubicBezTo>
                  <a:cubicBezTo>
                    <a:pt x="458" y="212"/>
                    <a:pt x="482" y="204"/>
                    <a:pt x="521" y="168"/>
                  </a:cubicBezTo>
                  <a:cubicBezTo>
                    <a:pt x="560" y="132"/>
                    <a:pt x="608" y="66"/>
                    <a:pt x="657" y="0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808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02" name="Freeform 110"/>
            <p:cNvSpPr>
              <a:spLocks/>
            </p:cNvSpPr>
            <p:nvPr/>
          </p:nvSpPr>
          <p:spPr bwMode="auto">
            <a:xfrm>
              <a:off x="1717" y="2759"/>
              <a:ext cx="615" cy="133"/>
            </a:xfrm>
            <a:custGeom>
              <a:avLst/>
              <a:gdLst>
                <a:gd name="T0" fmla="*/ 0 w 812"/>
                <a:gd name="T1" fmla="*/ 133 h 176"/>
                <a:gd name="T2" fmla="*/ 17 w 812"/>
                <a:gd name="T3" fmla="*/ 133 h 176"/>
                <a:gd name="T4" fmla="*/ 615 w 812"/>
                <a:gd name="T5" fmla="*/ 0 h 176"/>
                <a:gd name="T6" fmla="*/ 23 w 812"/>
                <a:gd name="T7" fmla="*/ 92 h 176"/>
                <a:gd name="T8" fmla="*/ 0 w 812"/>
                <a:gd name="T9" fmla="*/ 133 h 17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12" h="176">
                  <a:moveTo>
                    <a:pt x="0" y="176"/>
                  </a:moveTo>
                  <a:cubicBezTo>
                    <a:pt x="7" y="176"/>
                    <a:pt x="15" y="176"/>
                    <a:pt x="22" y="176"/>
                  </a:cubicBezTo>
                  <a:lnTo>
                    <a:pt x="812" y="0"/>
                  </a:lnTo>
                  <a:lnTo>
                    <a:pt x="30" y="122"/>
                  </a:lnTo>
                  <a:lnTo>
                    <a:pt x="0" y="176"/>
                  </a:lnTo>
                  <a:close/>
                </a:path>
              </a:pathLst>
            </a:cu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03" name="Freeform 111"/>
            <p:cNvSpPr>
              <a:spLocks/>
            </p:cNvSpPr>
            <p:nvPr/>
          </p:nvSpPr>
          <p:spPr bwMode="auto">
            <a:xfrm>
              <a:off x="1747" y="2786"/>
              <a:ext cx="458" cy="228"/>
            </a:xfrm>
            <a:custGeom>
              <a:avLst/>
              <a:gdLst>
                <a:gd name="T0" fmla="*/ 0 w 604"/>
                <a:gd name="T1" fmla="*/ 99 h 300"/>
                <a:gd name="T2" fmla="*/ 8 w 604"/>
                <a:gd name="T3" fmla="*/ 188 h 300"/>
                <a:gd name="T4" fmla="*/ 35 w 604"/>
                <a:gd name="T5" fmla="*/ 228 h 300"/>
                <a:gd name="T6" fmla="*/ 73 w 604"/>
                <a:gd name="T7" fmla="*/ 190 h 300"/>
                <a:gd name="T8" fmla="*/ 140 w 604"/>
                <a:gd name="T9" fmla="*/ 172 h 300"/>
                <a:gd name="T10" fmla="*/ 273 w 604"/>
                <a:gd name="T11" fmla="*/ 119 h 300"/>
                <a:gd name="T12" fmla="*/ 458 w 604"/>
                <a:gd name="T13" fmla="*/ 0 h 3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04" h="300">
                  <a:moveTo>
                    <a:pt x="0" y="130"/>
                  </a:moveTo>
                  <a:cubicBezTo>
                    <a:pt x="1" y="175"/>
                    <a:pt x="2" y="220"/>
                    <a:pt x="10" y="248"/>
                  </a:cubicBezTo>
                  <a:cubicBezTo>
                    <a:pt x="18" y="276"/>
                    <a:pt x="32" y="300"/>
                    <a:pt x="46" y="300"/>
                  </a:cubicBezTo>
                  <a:cubicBezTo>
                    <a:pt x="60" y="300"/>
                    <a:pt x="73" y="262"/>
                    <a:pt x="96" y="250"/>
                  </a:cubicBezTo>
                  <a:cubicBezTo>
                    <a:pt x="119" y="238"/>
                    <a:pt x="140" y="242"/>
                    <a:pt x="184" y="226"/>
                  </a:cubicBezTo>
                  <a:cubicBezTo>
                    <a:pt x="228" y="210"/>
                    <a:pt x="290" y="194"/>
                    <a:pt x="360" y="156"/>
                  </a:cubicBezTo>
                  <a:cubicBezTo>
                    <a:pt x="430" y="118"/>
                    <a:pt x="517" y="59"/>
                    <a:pt x="604" y="0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808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04" name="Oval 112"/>
            <p:cNvSpPr>
              <a:spLocks noChangeArrowheads="1"/>
            </p:cNvSpPr>
            <p:nvPr/>
          </p:nvSpPr>
          <p:spPr bwMode="auto">
            <a:xfrm>
              <a:off x="1738" y="2671"/>
              <a:ext cx="36" cy="36"/>
            </a:xfrm>
            <a:prstGeom prst="ellipse">
              <a:avLst/>
            </a:prstGeom>
            <a:solidFill>
              <a:srgbClr val="808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105" name="Oval 113"/>
            <p:cNvSpPr>
              <a:spLocks noChangeArrowheads="1"/>
            </p:cNvSpPr>
            <p:nvPr/>
          </p:nvSpPr>
          <p:spPr bwMode="auto">
            <a:xfrm>
              <a:off x="1743" y="2780"/>
              <a:ext cx="35" cy="36"/>
            </a:xfrm>
            <a:prstGeom prst="ellipse">
              <a:avLst/>
            </a:prstGeom>
            <a:solidFill>
              <a:srgbClr val="808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106" name="Oval 114"/>
            <p:cNvSpPr>
              <a:spLocks noChangeArrowheads="1"/>
            </p:cNvSpPr>
            <p:nvPr/>
          </p:nvSpPr>
          <p:spPr bwMode="auto">
            <a:xfrm>
              <a:off x="2265" y="2594"/>
              <a:ext cx="36" cy="36"/>
            </a:xfrm>
            <a:prstGeom prst="ellipse">
              <a:avLst/>
            </a:prstGeom>
            <a:solidFill>
              <a:srgbClr val="808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107" name="Oval 115"/>
            <p:cNvSpPr>
              <a:spLocks noChangeArrowheads="1"/>
            </p:cNvSpPr>
            <p:nvPr/>
          </p:nvSpPr>
          <p:spPr bwMode="auto">
            <a:xfrm>
              <a:off x="2270" y="2708"/>
              <a:ext cx="35" cy="35"/>
            </a:xfrm>
            <a:prstGeom prst="ellipse">
              <a:avLst/>
            </a:prstGeom>
            <a:solidFill>
              <a:srgbClr val="808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108" name="AutoShape 116"/>
            <p:cNvSpPr>
              <a:spLocks noChangeArrowheads="1"/>
            </p:cNvSpPr>
            <p:nvPr/>
          </p:nvSpPr>
          <p:spPr bwMode="auto">
            <a:xfrm>
              <a:off x="1472" y="1696"/>
              <a:ext cx="200" cy="576"/>
            </a:xfrm>
            <a:prstGeom prst="lightningBol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109" name="AutoShape 117"/>
            <p:cNvSpPr>
              <a:spLocks noChangeArrowheads="1"/>
            </p:cNvSpPr>
            <p:nvPr/>
          </p:nvSpPr>
          <p:spPr bwMode="auto">
            <a:xfrm>
              <a:off x="1624" y="1672"/>
              <a:ext cx="120" cy="544"/>
            </a:xfrm>
            <a:prstGeom prst="lightningBol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110" name="AutoShape 118"/>
            <p:cNvSpPr>
              <a:spLocks noChangeArrowheads="1"/>
            </p:cNvSpPr>
            <p:nvPr/>
          </p:nvSpPr>
          <p:spPr bwMode="auto">
            <a:xfrm>
              <a:off x="1000" y="1984"/>
              <a:ext cx="656" cy="280"/>
            </a:xfrm>
            <a:prstGeom prst="lightningBol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111" name="AutoShape 119"/>
            <p:cNvSpPr>
              <a:spLocks noChangeArrowheads="1"/>
            </p:cNvSpPr>
            <p:nvPr/>
          </p:nvSpPr>
          <p:spPr bwMode="auto">
            <a:xfrm rot="10252369">
              <a:off x="1720" y="2312"/>
              <a:ext cx="360" cy="440"/>
            </a:xfrm>
            <a:prstGeom prst="lightningBolt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112" name="AutoShape 120"/>
            <p:cNvSpPr>
              <a:spLocks noChangeArrowheads="1"/>
            </p:cNvSpPr>
            <p:nvPr/>
          </p:nvSpPr>
          <p:spPr bwMode="auto">
            <a:xfrm rot="-9003366">
              <a:off x="1536" y="2272"/>
              <a:ext cx="168" cy="616"/>
            </a:xfrm>
            <a:prstGeom prst="lightningBol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fr-FR"/>
            </a:p>
          </p:txBody>
        </p:sp>
      </p:grp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62100" y="525463"/>
            <a:ext cx="9144000" cy="2387600"/>
          </a:xfrm>
        </p:spPr>
        <p:txBody>
          <a:bodyPr/>
          <a:lstStyle/>
          <a:p>
            <a:r>
              <a:rPr lang="fr-FR" dirty="0"/>
              <a:t>Décomposition d’une intervention corrective</a:t>
            </a:r>
          </a:p>
        </p:txBody>
      </p:sp>
    </p:spTree>
    <p:extLst>
      <p:ext uri="{BB962C8B-B14F-4D97-AF65-F5344CB8AC3E}">
        <p14:creationId xmlns:p14="http://schemas.microsoft.com/office/powerpoint/2010/main" val="7826035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rme libre 1"/>
          <p:cNvSpPr/>
          <p:nvPr/>
        </p:nvSpPr>
        <p:spPr>
          <a:xfrm>
            <a:off x="457199" y="1371600"/>
            <a:ext cx="11341509" cy="2142203"/>
          </a:xfrm>
          <a:custGeom>
            <a:avLst/>
            <a:gdLst>
              <a:gd name="connsiteX0" fmla="*/ 0 w 11239500"/>
              <a:gd name="connsiteY0" fmla="*/ 76200 h 2438400"/>
              <a:gd name="connsiteX1" fmla="*/ 800100 w 11239500"/>
              <a:gd name="connsiteY1" fmla="*/ 76200 h 2438400"/>
              <a:gd name="connsiteX2" fmla="*/ 800100 w 11239500"/>
              <a:gd name="connsiteY2" fmla="*/ 1866900 h 2438400"/>
              <a:gd name="connsiteX3" fmla="*/ 10375900 w 11239500"/>
              <a:gd name="connsiteY3" fmla="*/ 1866900 h 2438400"/>
              <a:gd name="connsiteX4" fmla="*/ 10375900 w 11239500"/>
              <a:gd name="connsiteY4" fmla="*/ 0 h 2438400"/>
              <a:gd name="connsiteX5" fmla="*/ 11239500 w 11239500"/>
              <a:gd name="connsiteY5" fmla="*/ 0 h 2438400"/>
              <a:gd name="connsiteX6" fmla="*/ 11239500 w 11239500"/>
              <a:gd name="connsiteY6" fmla="*/ 2438400 h 2438400"/>
              <a:gd name="connsiteX7" fmla="*/ 25400 w 11239500"/>
              <a:gd name="connsiteY7" fmla="*/ 2438400 h 2438400"/>
              <a:gd name="connsiteX8" fmla="*/ 25400 w 11239500"/>
              <a:gd name="connsiteY8" fmla="*/ 2273300 h 2438400"/>
              <a:gd name="connsiteX9" fmla="*/ 0 w 11239500"/>
              <a:gd name="connsiteY9" fmla="*/ 76200 h 2438400"/>
              <a:gd name="connsiteX0" fmla="*/ 12700 w 11252200"/>
              <a:gd name="connsiteY0" fmla="*/ 76200 h 2451100"/>
              <a:gd name="connsiteX1" fmla="*/ 812800 w 11252200"/>
              <a:gd name="connsiteY1" fmla="*/ 762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38100 w 11252200"/>
              <a:gd name="connsiteY8" fmla="*/ 2273300 h 2451100"/>
              <a:gd name="connsiteX9" fmla="*/ 12700 w 11252200"/>
              <a:gd name="connsiteY9" fmla="*/ 76200 h 2451100"/>
              <a:gd name="connsiteX0" fmla="*/ 12700 w 11252200"/>
              <a:gd name="connsiteY0" fmla="*/ 76200 h 2451100"/>
              <a:gd name="connsiteX1" fmla="*/ 812800 w 11252200"/>
              <a:gd name="connsiteY1" fmla="*/ 762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76200 h 2451100"/>
              <a:gd name="connsiteX0" fmla="*/ 12700 w 11252200"/>
              <a:gd name="connsiteY0" fmla="*/ 50800 h 2451100"/>
              <a:gd name="connsiteX1" fmla="*/ 812800 w 11252200"/>
              <a:gd name="connsiteY1" fmla="*/ 762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50800 h 2451100"/>
              <a:gd name="connsiteX0" fmla="*/ 12700 w 11252200"/>
              <a:gd name="connsiteY0" fmla="*/ 50800 h 2451100"/>
              <a:gd name="connsiteX1" fmla="*/ 812800 w 11252200"/>
              <a:gd name="connsiteY1" fmla="*/ 508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50800 h 2451100"/>
              <a:gd name="connsiteX0" fmla="*/ 12700 w 11252200"/>
              <a:gd name="connsiteY0" fmla="*/ 12700 h 2451100"/>
              <a:gd name="connsiteX1" fmla="*/ 812800 w 11252200"/>
              <a:gd name="connsiteY1" fmla="*/ 508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12700 h 2451100"/>
              <a:gd name="connsiteX0" fmla="*/ 12700 w 11252200"/>
              <a:gd name="connsiteY0" fmla="*/ 12700 h 2451100"/>
              <a:gd name="connsiteX1" fmla="*/ 800100 w 11252200"/>
              <a:gd name="connsiteY1" fmla="*/ 127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12700 h 2451100"/>
              <a:gd name="connsiteX0" fmla="*/ 12700 w 11252200"/>
              <a:gd name="connsiteY0" fmla="*/ 12700 h 2451100"/>
              <a:gd name="connsiteX1" fmla="*/ 838200 w 11252200"/>
              <a:gd name="connsiteY1" fmla="*/ 127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12700 h 2451100"/>
              <a:gd name="connsiteX0" fmla="*/ 12700 w 11252200"/>
              <a:gd name="connsiteY0" fmla="*/ 12700 h 2451100"/>
              <a:gd name="connsiteX1" fmla="*/ 838200 w 11252200"/>
              <a:gd name="connsiteY1" fmla="*/ 12700 h 2451100"/>
              <a:gd name="connsiteX2" fmla="*/ 8509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12700 h 245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252200" h="2451100">
                <a:moveTo>
                  <a:pt x="12700" y="12700"/>
                </a:moveTo>
                <a:lnTo>
                  <a:pt x="838200" y="12700"/>
                </a:lnTo>
                <a:cubicBezTo>
                  <a:pt x="842433" y="630767"/>
                  <a:pt x="846667" y="1248833"/>
                  <a:pt x="850900" y="1866900"/>
                </a:cubicBezTo>
                <a:lnTo>
                  <a:pt x="10388600" y="1866900"/>
                </a:lnTo>
                <a:lnTo>
                  <a:pt x="10388600" y="0"/>
                </a:lnTo>
                <a:lnTo>
                  <a:pt x="11252200" y="0"/>
                </a:lnTo>
                <a:lnTo>
                  <a:pt x="11252200" y="2438400"/>
                </a:lnTo>
                <a:lnTo>
                  <a:pt x="0" y="2451100"/>
                </a:lnTo>
                <a:cubicBezTo>
                  <a:pt x="4233" y="1659467"/>
                  <a:pt x="8467" y="804333"/>
                  <a:pt x="12700" y="12700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solidFill>
              <a:schemeClr val="bg2">
                <a:lumMod val="75000"/>
              </a:schemeClr>
            </a:solidFill>
          </a:ln>
          <a:scene3d>
            <a:camera prst="orthographicFront"/>
            <a:lightRig rig="threePt" dir="t"/>
          </a:scene3d>
          <a:sp3d extrusionH="76200">
            <a:bevelT/>
            <a:bevelB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1330325" y="1104900"/>
            <a:ext cx="330200" cy="18415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1654175" y="1104900"/>
            <a:ext cx="330200" cy="18415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1995805" y="1104900"/>
            <a:ext cx="330200" cy="18415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2319746" y="1104900"/>
            <a:ext cx="330200" cy="18415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2654300" y="1104900"/>
            <a:ext cx="330200" cy="18415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  <a:bevelB w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3358945" y="1104900"/>
            <a:ext cx="1272048" cy="1841500"/>
          </a:xfrm>
          <a:prstGeom prst="rect">
            <a:avLst/>
          </a:prstGeom>
          <a:solidFill>
            <a:srgbClr val="7030A0"/>
          </a:solidFill>
          <a:scene3d>
            <a:camera prst="orthographicFront"/>
            <a:lightRig rig="threePt" dir="t"/>
          </a:scene3d>
          <a:sp3d>
            <a:bevelT w="165100" prst="coolSlan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4632222" y="1109817"/>
            <a:ext cx="3346655" cy="18415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  <a:scene3d>
            <a:camera prst="orthographicFront"/>
            <a:lightRig rig="threePt" dir="t"/>
          </a:scene3d>
          <a:sp3d>
            <a:bevelT w="165100" prst="coolSlan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7964130" y="1099985"/>
            <a:ext cx="1460090" cy="1849692"/>
          </a:xfrm>
          <a:prstGeom prst="rect">
            <a:avLst/>
          </a:prstGeom>
          <a:solidFill>
            <a:srgbClr val="7030A0"/>
          </a:solidFill>
          <a:scene3d>
            <a:camera prst="orthographicFront"/>
            <a:lightRig rig="threePt" dir="t"/>
          </a:scene3d>
          <a:sp3d>
            <a:bevelT w="165100" prst="coolSlan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 20"/>
          <p:cNvSpPr/>
          <p:nvPr/>
        </p:nvSpPr>
        <p:spPr>
          <a:xfrm>
            <a:off x="9429137" y="1104902"/>
            <a:ext cx="1460090" cy="1841498"/>
          </a:xfrm>
          <a:prstGeom prst="rect">
            <a:avLst/>
          </a:prstGeom>
          <a:solidFill>
            <a:schemeClr val="accent1">
              <a:lumMod val="7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Double flèche horizontale 22"/>
          <p:cNvSpPr/>
          <p:nvPr/>
        </p:nvSpPr>
        <p:spPr>
          <a:xfrm>
            <a:off x="3373284" y="204019"/>
            <a:ext cx="7526593" cy="560439"/>
          </a:xfrm>
          <a:prstGeom prst="leftRightArrow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  <a:latin typeface="Arial Black" panose="020B0A04020102020204" pitchFamily="34" charset="0"/>
              </a:rPr>
              <a:t>TTR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412954" y="1917290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TBF 1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10889225" y="1877961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TBF 2</a:t>
            </a:r>
          </a:p>
        </p:txBody>
      </p:sp>
      <p:graphicFrame>
        <p:nvGraphicFramePr>
          <p:cNvPr id="26" name="Tableau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6709230"/>
              </p:ext>
            </p:extLst>
          </p:nvPr>
        </p:nvGraphicFramePr>
        <p:xfrm>
          <a:off x="3344604" y="3849329"/>
          <a:ext cx="8454105" cy="16488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947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593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8710">
                <a:tc>
                  <a:txBody>
                    <a:bodyPr/>
                    <a:lstStyle/>
                    <a:p>
                      <a:pPr algn="ctr"/>
                      <a:r>
                        <a:rPr lang="fr-FR" b="0" i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TEMPS PASSÉ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SOLUTION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52546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chemeClr val="bg1"/>
                          </a:solidFill>
                        </a:rPr>
                        <a:t>Remontage</a:t>
                      </a:r>
                      <a:endParaRPr lang="fr-FR" sz="2000" baseline="0" dirty="0">
                        <a:solidFill>
                          <a:schemeClr val="bg1"/>
                        </a:solidFill>
                      </a:endParaRPr>
                    </a:p>
                    <a:p>
                      <a:endParaRPr lang="fr-FR" sz="2000" baseline="0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fr-FR" sz="2000" baseline="0" dirty="0">
                          <a:solidFill>
                            <a:schemeClr val="bg1"/>
                          </a:solidFill>
                          <a:latin typeface="Arial Black" panose="020B0A04020102020204" pitchFamily="34" charset="0"/>
                        </a:rPr>
                        <a:t>Machine en ordre de marche</a:t>
                      </a:r>
                      <a:endParaRPr lang="fr-FR" sz="2000" dirty="0">
                        <a:solidFill>
                          <a:schemeClr val="bg1"/>
                        </a:solidFill>
                        <a:latin typeface="Arial Black" panose="020B0A04020102020204" pitchFamily="34" charset="0"/>
                      </a:endParaRPr>
                    </a:p>
                    <a:p>
                      <a:endParaRPr lang="fr-FR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983865" y="1104900"/>
            <a:ext cx="330200" cy="18415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ZoneTexte 17"/>
          <p:cNvSpPr txBox="1"/>
          <p:nvPr/>
        </p:nvSpPr>
        <p:spPr>
          <a:xfrm>
            <a:off x="2311400" y="22860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4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1333500" y="22860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1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1625600" y="22860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2</a:t>
            </a:r>
          </a:p>
        </p:txBody>
      </p:sp>
      <p:sp>
        <p:nvSpPr>
          <p:cNvPr id="27" name="ZoneTexte 26"/>
          <p:cNvSpPr txBox="1"/>
          <p:nvPr/>
        </p:nvSpPr>
        <p:spPr>
          <a:xfrm>
            <a:off x="1993900" y="22860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3</a:t>
            </a:r>
          </a:p>
        </p:txBody>
      </p:sp>
      <p:sp>
        <p:nvSpPr>
          <p:cNvPr id="28" name="ZoneTexte 27"/>
          <p:cNvSpPr txBox="1"/>
          <p:nvPr/>
        </p:nvSpPr>
        <p:spPr>
          <a:xfrm>
            <a:off x="2641600" y="22860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5</a:t>
            </a:r>
          </a:p>
        </p:txBody>
      </p:sp>
      <p:sp>
        <p:nvSpPr>
          <p:cNvPr id="29" name="ZoneTexte 28"/>
          <p:cNvSpPr txBox="1"/>
          <p:nvPr/>
        </p:nvSpPr>
        <p:spPr>
          <a:xfrm>
            <a:off x="2959100" y="22860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6</a:t>
            </a:r>
          </a:p>
        </p:txBody>
      </p:sp>
      <p:sp>
        <p:nvSpPr>
          <p:cNvPr id="3" name="Flèche vers le bas 2"/>
          <p:cNvSpPr/>
          <p:nvPr/>
        </p:nvSpPr>
        <p:spPr>
          <a:xfrm rot="3976168">
            <a:off x="7685520" y="2708957"/>
            <a:ext cx="392347" cy="1305454"/>
          </a:xfrm>
          <a:prstGeom prst="downArrow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ZoneTexte 29"/>
          <p:cNvSpPr txBox="1"/>
          <p:nvPr/>
        </p:nvSpPr>
        <p:spPr>
          <a:xfrm>
            <a:off x="4152900" y="6211669"/>
            <a:ext cx="41777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/>
              <a:t>I N T E R V E N T I O N</a:t>
            </a:r>
          </a:p>
        </p:txBody>
      </p:sp>
    </p:spTree>
    <p:extLst>
      <p:ext uri="{BB962C8B-B14F-4D97-AF65-F5344CB8AC3E}">
        <p14:creationId xmlns:p14="http://schemas.microsoft.com/office/powerpoint/2010/main" val="3478041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rme libre 1"/>
          <p:cNvSpPr/>
          <p:nvPr/>
        </p:nvSpPr>
        <p:spPr>
          <a:xfrm>
            <a:off x="457199" y="1371600"/>
            <a:ext cx="11341509" cy="2142203"/>
          </a:xfrm>
          <a:custGeom>
            <a:avLst/>
            <a:gdLst>
              <a:gd name="connsiteX0" fmla="*/ 0 w 11239500"/>
              <a:gd name="connsiteY0" fmla="*/ 76200 h 2438400"/>
              <a:gd name="connsiteX1" fmla="*/ 800100 w 11239500"/>
              <a:gd name="connsiteY1" fmla="*/ 76200 h 2438400"/>
              <a:gd name="connsiteX2" fmla="*/ 800100 w 11239500"/>
              <a:gd name="connsiteY2" fmla="*/ 1866900 h 2438400"/>
              <a:gd name="connsiteX3" fmla="*/ 10375900 w 11239500"/>
              <a:gd name="connsiteY3" fmla="*/ 1866900 h 2438400"/>
              <a:gd name="connsiteX4" fmla="*/ 10375900 w 11239500"/>
              <a:gd name="connsiteY4" fmla="*/ 0 h 2438400"/>
              <a:gd name="connsiteX5" fmla="*/ 11239500 w 11239500"/>
              <a:gd name="connsiteY5" fmla="*/ 0 h 2438400"/>
              <a:gd name="connsiteX6" fmla="*/ 11239500 w 11239500"/>
              <a:gd name="connsiteY6" fmla="*/ 2438400 h 2438400"/>
              <a:gd name="connsiteX7" fmla="*/ 25400 w 11239500"/>
              <a:gd name="connsiteY7" fmla="*/ 2438400 h 2438400"/>
              <a:gd name="connsiteX8" fmla="*/ 25400 w 11239500"/>
              <a:gd name="connsiteY8" fmla="*/ 2273300 h 2438400"/>
              <a:gd name="connsiteX9" fmla="*/ 0 w 11239500"/>
              <a:gd name="connsiteY9" fmla="*/ 76200 h 2438400"/>
              <a:gd name="connsiteX0" fmla="*/ 12700 w 11252200"/>
              <a:gd name="connsiteY0" fmla="*/ 76200 h 2451100"/>
              <a:gd name="connsiteX1" fmla="*/ 812800 w 11252200"/>
              <a:gd name="connsiteY1" fmla="*/ 762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38100 w 11252200"/>
              <a:gd name="connsiteY8" fmla="*/ 2273300 h 2451100"/>
              <a:gd name="connsiteX9" fmla="*/ 12700 w 11252200"/>
              <a:gd name="connsiteY9" fmla="*/ 76200 h 2451100"/>
              <a:gd name="connsiteX0" fmla="*/ 12700 w 11252200"/>
              <a:gd name="connsiteY0" fmla="*/ 76200 h 2451100"/>
              <a:gd name="connsiteX1" fmla="*/ 812800 w 11252200"/>
              <a:gd name="connsiteY1" fmla="*/ 762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76200 h 2451100"/>
              <a:gd name="connsiteX0" fmla="*/ 12700 w 11252200"/>
              <a:gd name="connsiteY0" fmla="*/ 50800 h 2451100"/>
              <a:gd name="connsiteX1" fmla="*/ 812800 w 11252200"/>
              <a:gd name="connsiteY1" fmla="*/ 762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50800 h 2451100"/>
              <a:gd name="connsiteX0" fmla="*/ 12700 w 11252200"/>
              <a:gd name="connsiteY0" fmla="*/ 50800 h 2451100"/>
              <a:gd name="connsiteX1" fmla="*/ 812800 w 11252200"/>
              <a:gd name="connsiteY1" fmla="*/ 508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50800 h 2451100"/>
              <a:gd name="connsiteX0" fmla="*/ 12700 w 11252200"/>
              <a:gd name="connsiteY0" fmla="*/ 12700 h 2451100"/>
              <a:gd name="connsiteX1" fmla="*/ 812800 w 11252200"/>
              <a:gd name="connsiteY1" fmla="*/ 508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12700 h 2451100"/>
              <a:gd name="connsiteX0" fmla="*/ 12700 w 11252200"/>
              <a:gd name="connsiteY0" fmla="*/ 12700 h 2451100"/>
              <a:gd name="connsiteX1" fmla="*/ 800100 w 11252200"/>
              <a:gd name="connsiteY1" fmla="*/ 127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12700 h 2451100"/>
              <a:gd name="connsiteX0" fmla="*/ 12700 w 11252200"/>
              <a:gd name="connsiteY0" fmla="*/ 12700 h 2451100"/>
              <a:gd name="connsiteX1" fmla="*/ 838200 w 11252200"/>
              <a:gd name="connsiteY1" fmla="*/ 127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12700 h 2451100"/>
              <a:gd name="connsiteX0" fmla="*/ 12700 w 11252200"/>
              <a:gd name="connsiteY0" fmla="*/ 12700 h 2451100"/>
              <a:gd name="connsiteX1" fmla="*/ 838200 w 11252200"/>
              <a:gd name="connsiteY1" fmla="*/ 12700 h 2451100"/>
              <a:gd name="connsiteX2" fmla="*/ 8509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12700 h 245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252200" h="2451100">
                <a:moveTo>
                  <a:pt x="12700" y="12700"/>
                </a:moveTo>
                <a:lnTo>
                  <a:pt x="838200" y="12700"/>
                </a:lnTo>
                <a:cubicBezTo>
                  <a:pt x="842433" y="630767"/>
                  <a:pt x="846667" y="1248833"/>
                  <a:pt x="850900" y="1866900"/>
                </a:cubicBezTo>
                <a:lnTo>
                  <a:pt x="10388600" y="1866900"/>
                </a:lnTo>
                <a:lnTo>
                  <a:pt x="10388600" y="0"/>
                </a:lnTo>
                <a:lnTo>
                  <a:pt x="11252200" y="0"/>
                </a:lnTo>
                <a:lnTo>
                  <a:pt x="11252200" y="2438400"/>
                </a:lnTo>
                <a:lnTo>
                  <a:pt x="0" y="2451100"/>
                </a:lnTo>
                <a:cubicBezTo>
                  <a:pt x="4233" y="1659467"/>
                  <a:pt x="8467" y="804333"/>
                  <a:pt x="12700" y="12700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solidFill>
              <a:schemeClr val="bg2">
                <a:lumMod val="75000"/>
              </a:schemeClr>
            </a:solidFill>
          </a:ln>
          <a:scene3d>
            <a:camera prst="orthographicFront"/>
            <a:lightRig rig="threePt" dir="t"/>
          </a:scene3d>
          <a:sp3d extrusionH="76200">
            <a:bevelT/>
            <a:bevelB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1330325" y="1104900"/>
            <a:ext cx="330200" cy="18415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1654175" y="1104900"/>
            <a:ext cx="330200" cy="18415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1995805" y="1104900"/>
            <a:ext cx="330200" cy="18415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2319746" y="1104900"/>
            <a:ext cx="330200" cy="18415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2654300" y="1104900"/>
            <a:ext cx="330200" cy="18415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  <a:bevelB w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3358945" y="1104900"/>
            <a:ext cx="1272048" cy="1841500"/>
          </a:xfrm>
          <a:prstGeom prst="rect">
            <a:avLst/>
          </a:prstGeom>
          <a:solidFill>
            <a:srgbClr val="7030A0"/>
          </a:solidFill>
          <a:scene3d>
            <a:camera prst="orthographicFront"/>
            <a:lightRig rig="threePt" dir="t"/>
          </a:scene3d>
          <a:sp3d>
            <a:bevelT w="165100" prst="coolSlan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4632222" y="1109817"/>
            <a:ext cx="3346655" cy="18415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  <a:scene3d>
            <a:camera prst="orthographicFront"/>
            <a:lightRig rig="threePt" dir="t"/>
          </a:scene3d>
          <a:sp3d>
            <a:bevelT w="165100" prst="coolSlan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7964130" y="1099985"/>
            <a:ext cx="1460090" cy="1849692"/>
          </a:xfrm>
          <a:prstGeom prst="rect">
            <a:avLst/>
          </a:prstGeom>
          <a:solidFill>
            <a:srgbClr val="7030A0"/>
          </a:solidFill>
          <a:scene3d>
            <a:camera prst="orthographicFront"/>
            <a:lightRig rig="threePt" dir="t"/>
          </a:scene3d>
          <a:sp3d>
            <a:bevelT w="165100" prst="coolSlan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 20"/>
          <p:cNvSpPr/>
          <p:nvPr/>
        </p:nvSpPr>
        <p:spPr>
          <a:xfrm>
            <a:off x="9429137" y="1104902"/>
            <a:ext cx="1460090" cy="1841498"/>
          </a:xfrm>
          <a:prstGeom prst="rect">
            <a:avLst/>
          </a:prstGeom>
          <a:solidFill>
            <a:schemeClr val="accent1">
              <a:lumMod val="7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Double flèche horizontale 22"/>
          <p:cNvSpPr/>
          <p:nvPr/>
        </p:nvSpPr>
        <p:spPr>
          <a:xfrm>
            <a:off x="3373284" y="204019"/>
            <a:ext cx="7526593" cy="560439"/>
          </a:xfrm>
          <a:prstGeom prst="leftRightArrow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  <a:latin typeface="Arial Black" panose="020B0A04020102020204" pitchFamily="34" charset="0"/>
              </a:rPr>
              <a:t>TTR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412954" y="1917290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TBF 1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10889225" y="1877961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TBF 2</a:t>
            </a:r>
          </a:p>
        </p:txBody>
      </p:sp>
      <p:graphicFrame>
        <p:nvGraphicFramePr>
          <p:cNvPr id="26" name="Tableau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1159789"/>
              </p:ext>
            </p:extLst>
          </p:nvPr>
        </p:nvGraphicFramePr>
        <p:xfrm>
          <a:off x="3344604" y="3849329"/>
          <a:ext cx="8454105" cy="16488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947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593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8710">
                <a:tc>
                  <a:txBody>
                    <a:bodyPr/>
                    <a:lstStyle/>
                    <a:p>
                      <a:pPr algn="ctr"/>
                      <a:r>
                        <a:rPr lang="fr-FR" b="0" i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TEMPS PASSÉ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SOLUTION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52546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chemeClr val="bg1"/>
                          </a:solidFill>
                        </a:rPr>
                        <a:t>Essais ; Contrôle ; Déconsignation</a:t>
                      </a:r>
                      <a:endParaRPr lang="fr-FR" sz="2000" baseline="0" dirty="0">
                        <a:solidFill>
                          <a:schemeClr val="bg1"/>
                        </a:solidFill>
                      </a:endParaRPr>
                    </a:p>
                    <a:p>
                      <a:endParaRPr lang="fr-FR" sz="2000" baseline="0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fr-FR" sz="2000" baseline="0" dirty="0">
                          <a:solidFill>
                            <a:schemeClr val="bg1"/>
                          </a:solidFill>
                          <a:latin typeface="Arial Black" panose="020B0A04020102020204" pitchFamily="34" charset="0"/>
                        </a:rPr>
                        <a:t>Retour à la Production OK</a:t>
                      </a:r>
                      <a:endParaRPr lang="fr-FR" sz="2000" dirty="0">
                        <a:solidFill>
                          <a:schemeClr val="bg1"/>
                        </a:solidFill>
                        <a:latin typeface="Arial Black" panose="020B0A04020102020204" pitchFamily="34" charset="0"/>
                      </a:endParaRPr>
                    </a:p>
                    <a:p>
                      <a:endParaRPr lang="fr-FR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983865" y="1104900"/>
            <a:ext cx="330200" cy="18415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ZoneTexte 17"/>
          <p:cNvSpPr txBox="1"/>
          <p:nvPr/>
        </p:nvSpPr>
        <p:spPr>
          <a:xfrm>
            <a:off x="2311400" y="22860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4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1333500" y="22860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1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1625600" y="22860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2</a:t>
            </a:r>
          </a:p>
        </p:txBody>
      </p:sp>
      <p:sp>
        <p:nvSpPr>
          <p:cNvPr id="27" name="ZoneTexte 26"/>
          <p:cNvSpPr txBox="1"/>
          <p:nvPr/>
        </p:nvSpPr>
        <p:spPr>
          <a:xfrm>
            <a:off x="1993900" y="22860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3</a:t>
            </a:r>
          </a:p>
        </p:txBody>
      </p:sp>
      <p:sp>
        <p:nvSpPr>
          <p:cNvPr id="28" name="ZoneTexte 27"/>
          <p:cNvSpPr txBox="1"/>
          <p:nvPr/>
        </p:nvSpPr>
        <p:spPr>
          <a:xfrm>
            <a:off x="2641600" y="22860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5</a:t>
            </a:r>
          </a:p>
        </p:txBody>
      </p:sp>
      <p:sp>
        <p:nvSpPr>
          <p:cNvPr id="29" name="ZoneTexte 28"/>
          <p:cNvSpPr txBox="1"/>
          <p:nvPr/>
        </p:nvSpPr>
        <p:spPr>
          <a:xfrm>
            <a:off x="2959100" y="22860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6</a:t>
            </a:r>
          </a:p>
        </p:txBody>
      </p:sp>
      <p:sp>
        <p:nvSpPr>
          <p:cNvPr id="3" name="Flèche vers le bas 2"/>
          <p:cNvSpPr/>
          <p:nvPr/>
        </p:nvSpPr>
        <p:spPr>
          <a:xfrm rot="4325703">
            <a:off x="8773943" y="2419666"/>
            <a:ext cx="526584" cy="2085314"/>
          </a:xfrm>
          <a:prstGeom prst="downArrow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ZoneTexte 29"/>
          <p:cNvSpPr txBox="1"/>
          <p:nvPr/>
        </p:nvSpPr>
        <p:spPr>
          <a:xfrm>
            <a:off x="4152900" y="6211669"/>
            <a:ext cx="41777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/>
              <a:t>I N T E R V E N T I O N</a:t>
            </a:r>
          </a:p>
        </p:txBody>
      </p:sp>
    </p:spTree>
    <p:extLst>
      <p:ext uri="{BB962C8B-B14F-4D97-AF65-F5344CB8AC3E}">
        <p14:creationId xmlns:p14="http://schemas.microsoft.com/office/powerpoint/2010/main" val="163836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rme libre 1"/>
          <p:cNvSpPr/>
          <p:nvPr/>
        </p:nvSpPr>
        <p:spPr>
          <a:xfrm>
            <a:off x="457199" y="1371600"/>
            <a:ext cx="11341509" cy="2142203"/>
          </a:xfrm>
          <a:custGeom>
            <a:avLst/>
            <a:gdLst>
              <a:gd name="connsiteX0" fmla="*/ 0 w 11239500"/>
              <a:gd name="connsiteY0" fmla="*/ 76200 h 2438400"/>
              <a:gd name="connsiteX1" fmla="*/ 800100 w 11239500"/>
              <a:gd name="connsiteY1" fmla="*/ 76200 h 2438400"/>
              <a:gd name="connsiteX2" fmla="*/ 800100 w 11239500"/>
              <a:gd name="connsiteY2" fmla="*/ 1866900 h 2438400"/>
              <a:gd name="connsiteX3" fmla="*/ 10375900 w 11239500"/>
              <a:gd name="connsiteY3" fmla="*/ 1866900 h 2438400"/>
              <a:gd name="connsiteX4" fmla="*/ 10375900 w 11239500"/>
              <a:gd name="connsiteY4" fmla="*/ 0 h 2438400"/>
              <a:gd name="connsiteX5" fmla="*/ 11239500 w 11239500"/>
              <a:gd name="connsiteY5" fmla="*/ 0 h 2438400"/>
              <a:gd name="connsiteX6" fmla="*/ 11239500 w 11239500"/>
              <a:gd name="connsiteY6" fmla="*/ 2438400 h 2438400"/>
              <a:gd name="connsiteX7" fmla="*/ 25400 w 11239500"/>
              <a:gd name="connsiteY7" fmla="*/ 2438400 h 2438400"/>
              <a:gd name="connsiteX8" fmla="*/ 25400 w 11239500"/>
              <a:gd name="connsiteY8" fmla="*/ 2273300 h 2438400"/>
              <a:gd name="connsiteX9" fmla="*/ 0 w 11239500"/>
              <a:gd name="connsiteY9" fmla="*/ 76200 h 2438400"/>
              <a:gd name="connsiteX0" fmla="*/ 12700 w 11252200"/>
              <a:gd name="connsiteY0" fmla="*/ 76200 h 2451100"/>
              <a:gd name="connsiteX1" fmla="*/ 812800 w 11252200"/>
              <a:gd name="connsiteY1" fmla="*/ 762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38100 w 11252200"/>
              <a:gd name="connsiteY8" fmla="*/ 2273300 h 2451100"/>
              <a:gd name="connsiteX9" fmla="*/ 12700 w 11252200"/>
              <a:gd name="connsiteY9" fmla="*/ 76200 h 2451100"/>
              <a:gd name="connsiteX0" fmla="*/ 12700 w 11252200"/>
              <a:gd name="connsiteY0" fmla="*/ 76200 h 2451100"/>
              <a:gd name="connsiteX1" fmla="*/ 812800 w 11252200"/>
              <a:gd name="connsiteY1" fmla="*/ 762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76200 h 2451100"/>
              <a:gd name="connsiteX0" fmla="*/ 12700 w 11252200"/>
              <a:gd name="connsiteY0" fmla="*/ 50800 h 2451100"/>
              <a:gd name="connsiteX1" fmla="*/ 812800 w 11252200"/>
              <a:gd name="connsiteY1" fmla="*/ 762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50800 h 2451100"/>
              <a:gd name="connsiteX0" fmla="*/ 12700 w 11252200"/>
              <a:gd name="connsiteY0" fmla="*/ 50800 h 2451100"/>
              <a:gd name="connsiteX1" fmla="*/ 812800 w 11252200"/>
              <a:gd name="connsiteY1" fmla="*/ 508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50800 h 2451100"/>
              <a:gd name="connsiteX0" fmla="*/ 12700 w 11252200"/>
              <a:gd name="connsiteY0" fmla="*/ 12700 h 2451100"/>
              <a:gd name="connsiteX1" fmla="*/ 812800 w 11252200"/>
              <a:gd name="connsiteY1" fmla="*/ 508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12700 h 2451100"/>
              <a:gd name="connsiteX0" fmla="*/ 12700 w 11252200"/>
              <a:gd name="connsiteY0" fmla="*/ 12700 h 2451100"/>
              <a:gd name="connsiteX1" fmla="*/ 800100 w 11252200"/>
              <a:gd name="connsiteY1" fmla="*/ 127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12700 h 2451100"/>
              <a:gd name="connsiteX0" fmla="*/ 12700 w 11252200"/>
              <a:gd name="connsiteY0" fmla="*/ 12700 h 2451100"/>
              <a:gd name="connsiteX1" fmla="*/ 838200 w 11252200"/>
              <a:gd name="connsiteY1" fmla="*/ 127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12700 h 2451100"/>
              <a:gd name="connsiteX0" fmla="*/ 12700 w 11252200"/>
              <a:gd name="connsiteY0" fmla="*/ 12700 h 2451100"/>
              <a:gd name="connsiteX1" fmla="*/ 838200 w 11252200"/>
              <a:gd name="connsiteY1" fmla="*/ 12700 h 2451100"/>
              <a:gd name="connsiteX2" fmla="*/ 8509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12700 h 245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252200" h="2451100">
                <a:moveTo>
                  <a:pt x="12700" y="12700"/>
                </a:moveTo>
                <a:lnTo>
                  <a:pt x="838200" y="12700"/>
                </a:lnTo>
                <a:cubicBezTo>
                  <a:pt x="842433" y="630767"/>
                  <a:pt x="846667" y="1248833"/>
                  <a:pt x="850900" y="1866900"/>
                </a:cubicBezTo>
                <a:lnTo>
                  <a:pt x="10388600" y="1866900"/>
                </a:lnTo>
                <a:lnTo>
                  <a:pt x="10388600" y="0"/>
                </a:lnTo>
                <a:lnTo>
                  <a:pt x="11252200" y="0"/>
                </a:lnTo>
                <a:lnTo>
                  <a:pt x="11252200" y="2438400"/>
                </a:lnTo>
                <a:lnTo>
                  <a:pt x="0" y="2451100"/>
                </a:lnTo>
                <a:cubicBezTo>
                  <a:pt x="4233" y="1659467"/>
                  <a:pt x="8467" y="804333"/>
                  <a:pt x="12700" y="12700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solidFill>
              <a:schemeClr val="bg2">
                <a:lumMod val="75000"/>
              </a:schemeClr>
            </a:solidFill>
          </a:ln>
          <a:scene3d>
            <a:camera prst="orthographicFront"/>
            <a:lightRig rig="threePt" dir="t"/>
          </a:scene3d>
          <a:sp3d extrusionH="76200">
            <a:bevelT/>
            <a:bevelB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1346200" y="1104900"/>
            <a:ext cx="330200" cy="18415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1676400" y="1104900"/>
            <a:ext cx="330200" cy="18415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2006600" y="1104900"/>
            <a:ext cx="330200" cy="18415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2336800" y="1104900"/>
            <a:ext cx="330200" cy="18415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2654300" y="1104900"/>
            <a:ext cx="330200" cy="18415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2984500" y="1104900"/>
            <a:ext cx="330200" cy="18415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  <a:bevelB w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3358945" y="1104900"/>
            <a:ext cx="1272048" cy="1841500"/>
          </a:xfrm>
          <a:prstGeom prst="rect">
            <a:avLst/>
          </a:prstGeom>
          <a:solidFill>
            <a:srgbClr val="7030A0"/>
          </a:solidFill>
          <a:scene3d>
            <a:camera prst="orthographicFront"/>
            <a:lightRig rig="threePt" dir="t"/>
          </a:scene3d>
          <a:sp3d>
            <a:bevelT w="165100" prst="coolSlan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4632222" y="1109817"/>
            <a:ext cx="3346655" cy="18415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  <a:scene3d>
            <a:camera prst="orthographicFront"/>
            <a:lightRig rig="threePt" dir="t"/>
          </a:scene3d>
          <a:sp3d>
            <a:bevelT w="165100" prst="coolSlan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7964130" y="1099985"/>
            <a:ext cx="1460090" cy="1849692"/>
          </a:xfrm>
          <a:prstGeom prst="rect">
            <a:avLst/>
          </a:prstGeom>
          <a:solidFill>
            <a:srgbClr val="7030A0"/>
          </a:solidFill>
          <a:scene3d>
            <a:camera prst="orthographicFront"/>
            <a:lightRig rig="threePt" dir="t"/>
          </a:scene3d>
          <a:sp3d>
            <a:bevelT w="165100" prst="coolSlan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 20"/>
          <p:cNvSpPr/>
          <p:nvPr/>
        </p:nvSpPr>
        <p:spPr>
          <a:xfrm>
            <a:off x="9429137" y="1104902"/>
            <a:ext cx="1460090" cy="1849692"/>
          </a:xfrm>
          <a:prstGeom prst="rect">
            <a:avLst/>
          </a:prstGeom>
          <a:solidFill>
            <a:schemeClr val="accent1">
              <a:lumMod val="7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Double flèche horizontale 21"/>
          <p:cNvSpPr/>
          <p:nvPr/>
        </p:nvSpPr>
        <p:spPr>
          <a:xfrm>
            <a:off x="1312607" y="206477"/>
            <a:ext cx="9586451" cy="560439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latin typeface="Arial Black" panose="020B0A04020102020204" pitchFamily="34" charset="0"/>
              </a:rPr>
              <a:t>TAM</a:t>
            </a:r>
          </a:p>
        </p:txBody>
      </p:sp>
      <p:sp>
        <p:nvSpPr>
          <p:cNvPr id="23" name="Double flèche horizontale 22"/>
          <p:cNvSpPr/>
          <p:nvPr/>
        </p:nvSpPr>
        <p:spPr>
          <a:xfrm>
            <a:off x="3347884" y="1804219"/>
            <a:ext cx="7526593" cy="560439"/>
          </a:xfrm>
          <a:prstGeom prst="leftRightArrow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  <a:latin typeface="Arial Black" panose="020B0A04020102020204" pitchFamily="34" charset="0"/>
              </a:rPr>
              <a:t>TTR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412954" y="1917290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TBF 1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10889225" y="1877961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TBF 2</a:t>
            </a:r>
          </a:p>
        </p:txBody>
      </p:sp>
      <p:graphicFrame>
        <p:nvGraphicFramePr>
          <p:cNvPr id="26" name="Tableau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8002837"/>
              </p:ext>
            </p:extLst>
          </p:nvPr>
        </p:nvGraphicFramePr>
        <p:xfrm>
          <a:off x="3344604" y="3849329"/>
          <a:ext cx="8454105" cy="18927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656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884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8710">
                <a:tc>
                  <a:txBody>
                    <a:bodyPr/>
                    <a:lstStyle/>
                    <a:p>
                      <a:pPr algn="ctr"/>
                      <a:r>
                        <a:rPr lang="fr-FR" b="0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TEMPS PASSÉ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SOLUTION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52546"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002060"/>
                          </a:solidFill>
                          <a:latin typeface="Arial Black" panose="020B0A04020102020204" pitchFamily="34" charset="0"/>
                        </a:rPr>
                        <a:t>CONSTAT</a:t>
                      </a:r>
                    </a:p>
                    <a:p>
                      <a:r>
                        <a:rPr lang="fr-FR" sz="2000" dirty="0">
                          <a:solidFill>
                            <a:srgbClr val="7030A0"/>
                          </a:solidFill>
                        </a:rPr>
                        <a:t>Détection de la panne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>
                          <a:solidFill>
                            <a:srgbClr val="002060"/>
                          </a:solidFill>
                          <a:latin typeface="Arial Black" panose="020B0A04020102020204" pitchFamily="34" charset="0"/>
                        </a:rPr>
                        <a:t>DT envoyée</a:t>
                      </a:r>
                    </a:p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7" name="ZoneTexte 26"/>
          <p:cNvSpPr txBox="1"/>
          <p:nvPr/>
        </p:nvSpPr>
        <p:spPr>
          <a:xfrm>
            <a:off x="1333500" y="22860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1</a:t>
            </a:r>
          </a:p>
        </p:txBody>
      </p:sp>
      <p:sp>
        <p:nvSpPr>
          <p:cNvPr id="28" name="ZoneTexte 27"/>
          <p:cNvSpPr txBox="1"/>
          <p:nvPr/>
        </p:nvSpPr>
        <p:spPr>
          <a:xfrm>
            <a:off x="3949700" y="6211669"/>
            <a:ext cx="38667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/>
              <a:t>C I R C U I T   I N F O</a:t>
            </a:r>
          </a:p>
        </p:txBody>
      </p:sp>
    </p:spTree>
    <p:extLst>
      <p:ext uri="{BB962C8B-B14F-4D97-AF65-F5344CB8AC3E}">
        <p14:creationId xmlns:p14="http://schemas.microsoft.com/office/powerpoint/2010/main" val="3475169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3.7037E-7 L 1.66667E-6 0.39444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97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rme libre 1"/>
          <p:cNvSpPr/>
          <p:nvPr/>
        </p:nvSpPr>
        <p:spPr>
          <a:xfrm>
            <a:off x="457199" y="1371600"/>
            <a:ext cx="11341509" cy="2142203"/>
          </a:xfrm>
          <a:custGeom>
            <a:avLst/>
            <a:gdLst>
              <a:gd name="connsiteX0" fmla="*/ 0 w 11239500"/>
              <a:gd name="connsiteY0" fmla="*/ 76200 h 2438400"/>
              <a:gd name="connsiteX1" fmla="*/ 800100 w 11239500"/>
              <a:gd name="connsiteY1" fmla="*/ 76200 h 2438400"/>
              <a:gd name="connsiteX2" fmla="*/ 800100 w 11239500"/>
              <a:gd name="connsiteY2" fmla="*/ 1866900 h 2438400"/>
              <a:gd name="connsiteX3" fmla="*/ 10375900 w 11239500"/>
              <a:gd name="connsiteY3" fmla="*/ 1866900 h 2438400"/>
              <a:gd name="connsiteX4" fmla="*/ 10375900 w 11239500"/>
              <a:gd name="connsiteY4" fmla="*/ 0 h 2438400"/>
              <a:gd name="connsiteX5" fmla="*/ 11239500 w 11239500"/>
              <a:gd name="connsiteY5" fmla="*/ 0 h 2438400"/>
              <a:gd name="connsiteX6" fmla="*/ 11239500 w 11239500"/>
              <a:gd name="connsiteY6" fmla="*/ 2438400 h 2438400"/>
              <a:gd name="connsiteX7" fmla="*/ 25400 w 11239500"/>
              <a:gd name="connsiteY7" fmla="*/ 2438400 h 2438400"/>
              <a:gd name="connsiteX8" fmla="*/ 25400 w 11239500"/>
              <a:gd name="connsiteY8" fmla="*/ 2273300 h 2438400"/>
              <a:gd name="connsiteX9" fmla="*/ 0 w 11239500"/>
              <a:gd name="connsiteY9" fmla="*/ 76200 h 2438400"/>
              <a:gd name="connsiteX0" fmla="*/ 12700 w 11252200"/>
              <a:gd name="connsiteY0" fmla="*/ 76200 h 2451100"/>
              <a:gd name="connsiteX1" fmla="*/ 812800 w 11252200"/>
              <a:gd name="connsiteY1" fmla="*/ 762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38100 w 11252200"/>
              <a:gd name="connsiteY8" fmla="*/ 2273300 h 2451100"/>
              <a:gd name="connsiteX9" fmla="*/ 12700 w 11252200"/>
              <a:gd name="connsiteY9" fmla="*/ 76200 h 2451100"/>
              <a:gd name="connsiteX0" fmla="*/ 12700 w 11252200"/>
              <a:gd name="connsiteY0" fmla="*/ 76200 h 2451100"/>
              <a:gd name="connsiteX1" fmla="*/ 812800 w 11252200"/>
              <a:gd name="connsiteY1" fmla="*/ 762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76200 h 2451100"/>
              <a:gd name="connsiteX0" fmla="*/ 12700 w 11252200"/>
              <a:gd name="connsiteY0" fmla="*/ 50800 h 2451100"/>
              <a:gd name="connsiteX1" fmla="*/ 812800 w 11252200"/>
              <a:gd name="connsiteY1" fmla="*/ 762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50800 h 2451100"/>
              <a:gd name="connsiteX0" fmla="*/ 12700 w 11252200"/>
              <a:gd name="connsiteY0" fmla="*/ 50800 h 2451100"/>
              <a:gd name="connsiteX1" fmla="*/ 812800 w 11252200"/>
              <a:gd name="connsiteY1" fmla="*/ 508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50800 h 2451100"/>
              <a:gd name="connsiteX0" fmla="*/ 12700 w 11252200"/>
              <a:gd name="connsiteY0" fmla="*/ 12700 h 2451100"/>
              <a:gd name="connsiteX1" fmla="*/ 812800 w 11252200"/>
              <a:gd name="connsiteY1" fmla="*/ 508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12700 h 2451100"/>
              <a:gd name="connsiteX0" fmla="*/ 12700 w 11252200"/>
              <a:gd name="connsiteY0" fmla="*/ 12700 h 2451100"/>
              <a:gd name="connsiteX1" fmla="*/ 800100 w 11252200"/>
              <a:gd name="connsiteY1" fmla="*/ 127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12700 h 2451100"/>
              <a:gd name="connsiteX0" fmla="*/ 12700 w 11252200"/>
              <a:gd name="connsiteY0" fmla="*/ 12700 h 2451100"/>
              <a:gd name="connsiteX1" fmla="*/ 838200 w 11252200"/>
              <a:gd name="connsiteY1" fmla="*/ 127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12700 h 2451100"/>
              <a:gd name="connsiteX0" fmla="*/ 12700 w 11252200"/>
              <a:gd name="connsiteY0" fmla="*/ 12700 h 2451100"/>
              <a:gd name="connsiteX1" fmla="*/ 838200 w 11252200"/>
              <a:gd name="connsiteY1" fmla="*/ 12700 h 2451100"/>
              <a:gd name="connsiteX2" fmla="*/ 8509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12700 h 245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252200" h="2451100">
                <a:moveTo>
                  <a:pt x="12700" y="12700"/>
                </a:moveTo>
                <a:lnTo>
                  <a:pt x="838200" y="12700"/>
                </a:lnTo>
                <a:cubicBezTo>
                  <a:pt x="842433" y="630767"/>
                  <a:pt x="846667" y="1248833"/>
                  <a:pt x="850900" y="1866900"/>
                </a:cubicBezTo>
                <a:lnTo>
                  <a:pt x="10388600" y="1866900"/>
                </a:lnTo>
                <a:lnTo>
                  <a:pt x="10388600" y="0"/>
                </a:lnTo>
                <a:lnTo>
                  <a:pt x="11252200" y="0"/>
                </a:lnTo>
                <a:lnTo>
                  <a:pt x="11252200" y="2438400"/>
                </a:lnTo>
                <a:lnTo>
                  <a:pt x="0" y="2451100"/>
                </a:lnTo>
                <a:cubicBezTo>
                  <a:pt x="4233" y="1659467"/>
                  <a:pt x="8467" y="804333"/>
                  <a:pt x="12700" y="12700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solidFill>
              <a:schemeClr val="bg2">
                <a:lumMod val="75000"/>
              </a:schemeClr>
            </a:solidFill>
          </a:ln>
          <a:scene3d>
            <a:camera prst="orthographicFront"/>
            <a:lightRig rig="threePt" dir="t"/>
          </a:scene3d>
          <a:sp3d extrusionH="76200">
            <a:bevelT/>
            <a:bevelB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1695450" y="1104900"/>
            <a:ext cx="330200" cy="18415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1339850" y="1104900"/>
            <a:ext cx="330200" cy="18415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2006600" y="1104900"/>
            <a:ext cx="330200" cy="18415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2336800" y="1104900"/>
            <a:ext cx="330200" cy="18415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2654300" y="1104900"/>
            <a:ext cx="330200" cy="18415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2984500" y="1104900"/>
            <a:ext cx="330200" cy="18415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  <a:bevelB w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3358945" y="1104900"/>
            <a:ext cx="1272048" cy="1841500"/>
          </a:xfrm>
          <a:prstGeom prst="rect">
            <a:avLst/>
          </a:prstGeom>
          <a:solidFill>
            <a:srgbClr val="7030A0"/>
          </a:solidFill>
          <a:scene3d>
            <a:camera prst="orthographicFront"/>
            <a:lightRig rig="threePt" dir="t"/>
          </a:scene3d>
          <a:sp3d>
            <a:bevelT w="165100" prst="coolSlan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4632222" y="1109817"/>
            <a:ext cx="3346655" cy="18415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  <a:scene3d>
            <a:camera prst="orthographicFront"/>
            <a:lightRig rig="threePt" dir="t"/>
          </a:scene3d>
          <a:sp3d>
            <a:bevelT w="165100" prst="coolSlan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7964130" y="1099985"/>
            <a:ext cx="1460090" cy="1849692"/>
          </a:xfrm>
          <a:prstGeom prst="rect">
            <a:avLst/>
          </a:prstGeom>
          <a:solidFill>
            <a:srgbClr val="7030A0"/>
          </a:solidFill>
          <a:scene3d>
            <a:camera prst="orthographicFront"/>
            <a:lightRig rig="threePt" dir="t"/>
          </a:scene3d>
          <a:sp3d>
            <a:bevelT w="165100" prst="coolSlan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 20"/>
          <p:cNvSpPr/>
          <p:nvPr/>
        </p:nvSpPr>
        <p:spPr>
          <a:xfrm>
            <a:off x="9429137" y="1104902"/>
            <a:ext cx="1460090" cy="1849692"/>
          </a:xfrm>
          <a:prstGeom prst="rect">
            <a:avLst/>
          </a:prstGeom>
          <a:solidFill>
            <a:schemeClr val="accent1">
              <a:lumMod val="7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Double flèche horizontale 21"/>
          <p:cNvSpPr/>
          <p:nvPr/>
        </p:nvSpPr>
        <p:spPr>
          <a:xfrm>
            <a:off x="1312607" y="206477"/>
            <a:ext cx="9586451" cy="560439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latin typeface="Arial Black" panose="020B0A04020102020204" pitchFamily="34" charset="0"/>
              </a:rPr>
              <a:t>TAM</a:t>
            </a:r>
          </a:p>
        </p:txBody>
      </p:sp>
      <p:sp>
        <p:nvSpPr>
          <p:cNvPr id="23" name="Double flèche horizontale 22"/>
          <p:cNvSpPr/>
          <p:nvPr/>
        </p:nvSpPr>
        <p:spPr>
          <a:xfrm>
            <a:off x="3347884" y="1804219"/>
            <a:ext cx="7526593" cy="560439"/>
          </a:xfrm>
          <a:prstGeom prst="leftRightArrow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  <a:latin typeface="Arial Black" panose="020B0A04020102020204" pitchFamily="34" charset="0"/>
              </a:rPr>
              <a:t>TTR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412954" y="1917290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TBF 1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10889225" y="1877961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TBF 2</a:t>
            </a:r>
          </a:p>
        </p:txBody>
      </p:sp>
      <p:graphicFrame>
        <p:nvGraphicFramePr>
          <p:cNvPr id="26" name="Tableau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7156587"/>
              </p:ext>
            </p:extLst>
          </p:nvPr>
        </p:nvGraphicFramePr>
        <p:xfrm>
          <a:off x="3344604" y="3849329"/>
          <a:ext cx="8454105" cy="19231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09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44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8710">
                <a:tc>
                  <a:txBody>
                    <a:bodyPr/>
                    <a:lstStyle/>
                    <a:p>
                      <a:pPr algn="ctr"/>
                      <a:r>
                        <a:rPr lang="fr-FR" b="0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TEMPS PASSÉ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SOLUTION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52546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7030A0"/>
                          </a:solidFill>
                          <a:latin typeface="+mn-lt"/>
                          <a:cs typeface="Arial" panose="020B0604020202020204" pitchFamily="34" charset="0"/>
                        </a:rPr>
                        <a:t>Transmission à la maintenance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>
                        <a:solidFill>
                          <a:schemeClr val="tx1"/>
                        </a:solidFill>
                        <a:latin typeface="Arial Black" panose="020B0A040201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>
                          <a:solidFill>
                            <a:srgbClr val="002060"/>
                          </a:solidFill>
                          <a:latin typeface="Arial Black" panose="020B0A04020102020204" pitchFamily="34" charset="0"/>
                        </a:rPr>
                        <a:t>DT</a:t>
                      </a:r>
                      <a:r>
                        <a:rPr lang="fr-FR" sz="2000" baseline="0" dirty="0">
                          <a:solidFill>
                            <a:srgbClr val="002060"/>
                          </a:solidFill>
                          <a:latin typeface="Arial Black" panose="020B0A04020102020204" pitchFamily="34" charset="0"/>
                        </a:rPr>
                        <a:t> p</a:t>
                      </a:r>
                      <a:r>
                        <a:rPr lang="fr-FR" sz="2000" dirty="0">
                          <a:solidFill>
                            <a:srgbClr val="002060"/>
                          </a:solidFill>
                          <a:latin typeface="Arial Black" panose="020B0A04020102020204" pitchFamily="34" charset="0"/>
                        </a:rPr>
                        <a:t>rise en compte en maintenance</a:t>
                      </a:r>
                    </a:p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ZoneTexte 2"/>
          <p:cNvSpPr txBox="1"/>
          <p:nvPr/>
        </p:nvSpPr>
        <p:spPr>
          <a:xfrm>
            <a:off x="1333500" y="22860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1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1625600" y="22860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2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3898900" y="6211669"/>
            <a:ext cx="38667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/>
              <a:t>C I R C U I T   I N F O</a:t>
            </a:r>
          </a:p>
        </p:txBody>
      </p:sp>
    </p:spTree>
    <p:extLst>
      <p:ext uri="{BB962C8B-B14F-4D97-AF65-F5344CB8AC3E}">
        <p14:creationId xmlns:p14="http://schemas.microsoft.com/office/powerpoint/2010/main" val="799682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3.7037E-7 L -4.16667E-6 0.39444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97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rme libre 1"/>
          <p:cNvSpPr/>
          <p:nvPr/>
        </p:nvSpPr>
        <p:spPr>
          <a:xfrm>
            <a:off x="457199" y="1371600"/>
            <a:ext cx="11341509" cy="2142203"/>
          </a:xfrm>
          <a:custGeom>
            <a:avLst/>
            <a:gdLst>
              <a:gd name="connsiteX0" fmla="*/ 0 w 11239500"/>
              <a:gd name="connsiteY0" fmla="*/ 76200 h 2438400"/>
              <a:gd name="connsiteX1" fmla="*/ 800100 w 11239500"/>
              <a:gd name="connsiteY1" fmla="*/ 76200 h 2438400"/>
              <a:gd name="connsiteX2" fmla="*/ 800100 w 11239500"/>
              <a:gd name="connsiteY2" fmla="*/ 1866900 h 2438400"/>
              <a:gd name="connsiteX3" fmla="*/ 10375900 w 11239500"/>
              <a:gd name="connsiteY3" fmla="*/ 1866900 h 2438400"/>
              <a:gd name="connsiteX4" fmla="*/ 10375900 w 11239500"/>
              <a:gd name="connsiteY4" fmla="*/ 0 h 2438400"/>
              <a:gd name="connsiteX5" fmla="*/ 11239500 w 11239500"/>
              <a:gd name="connsiteY5" fmla="*/ 0 h 2438400"/>
              <a:gd name="connsiteX6" fmla="*/ 11239500 w 11239500"/>
              <a:gd name="connsiteY6" fmla="*/ 2438400 h 2438400"/>
              <a:gd name="connsiteX7" fmla="*/ 25400 w 11239500"/>
              <a:gd name="connsiteY7" fmla="*/ 2438400 h 2438400"/>
              <a:gd name="connsiteX8" fmla="*/ 25400 w 11239500"/>
              <a:gd name="connsiteY8" fmla="*/ 2273300 h 2438400"/>
              <a:gd name="connsiteX9" fmla="*/ 0 w 11239500"/>
              <a:gd name="connsiteY9" fmla="*/ 76200 h 2438400"/>
              <a:gd name="connsiteX0" fmla="*/ 12700 w 11252200"/>
              <a:gd name="connsiteY0" fmla="*/ 76200 h 2451100"/>
              <a:gd name="connsiteX1" fmla="*/ 812800 w 11252200"/>
              <a:gd name="connsiteY1" fmla="*/ 762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38100 w 11252200"/>
              <a:gd name="connsiteY8" fmla="*/ 2273300 h 2451100"/>
              <a:gd name="connsiteX9" fmla="*/ 12700 w 11252200"/>
              <a:gd name="connsiteY9" fmla="*/ 76200 h 2451100"/>
              <a:gd name="connsiteX0" fmla="*/ 12700 w 11252200"/>
              <a:gd name="connsiteY0" fmla="*/ 76200 h 2451100"/>
              <a:gd name="connsiteX1" fmla="*/ 812800 w 11252200"/>
              <a:gd name="connsiteY1" fmla="*/ 762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76200 h 2451100"/>
              <a:gd name="connsiteX0" fmla="*/ 12700 w 11252200"/>
              <a:gd name="connsiteY0" fmla="*/ 50800 h 2451100"/>
              <a:gd name="connsiteX1" fmla="*/ 812800 w 11252200"/>
              <a:gd name="connsiteY1" fmla="*/ 762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50800 h 2451100"/>
              <a:gd name="connsiteX0" fmla="*/ 12700 w 11252200"/>
              <a:gd name="connsiteY0" fmla="*/ 50800 h 2451100"/>
              <a:gd name="connsiteX1" fmla="*/ 812800 w 11252200"/>
              <a:gd name="connsiteY1" fmla="*/ 508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50800 h 2451100"/>
              <a:gd name="connsiteX0" fmla="*/ 12700 w 11252200"/>
              <a:gd name="connsiteY0" fmla="*/ 12700 h 2451100"/>
              <a:gd name="connsiteX1" fmla="*/ 812800 w 11252200"/>
              <a:gd name="connsiteY1" fmla="*/ 508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12700 h 2451100"/>
              <a:gd name="connsiteX0" fmla="*/ 12700 w 11252200"/>
              <a:gd name="connsiteY0" fmla="*/ 12700 h 2451100"/>
              <a:gd name="connsiteX1" fmla="*/ 800100 w 11252200"/>
              <a:gd name="connsiteY1" fmla="*/ 127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12700 h 2451100"/>
              <a:gd name="connsiteX0" fmla="*/ 12700 w 11252200"/>
              <a:gd name="connsiteY0" fmla="*/ 12700 h 2451100"/>
              <a:gd name="connsiteX1" fmla="*/ 838200 w 11252200"/>
              <a:gd name="connsiteY1" fmla="*/ 127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12700 h 2451100"/>
              <a:gd name="connsiteX0" fmla="*/ 12700 w 11252200"/>
              <a:gd name="connsiteY0" fmla="*/ 12700 h 2451100"/>
              <a:gd name="connsiteX1" fmla="*/ 838200 w 11252200"/>
              <a:gd name="connsiteY1" fmla="*/ 12700 h 2451100"/>
              <a:gd name="connsiteX2" fmla="*/ 8509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12700 h 245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252200" h="2451100">
                <a:moveTo>
                  <a:pt x="12700" y="12700"/>
                </a:moveTo>
                <a:lnTo>
                  <a:pt x="838200" y="12700"/>
                </a:lnTo>
                <a:cubicBezTo>
                  <a:pt x="842433" y="630767"/>
                  <a:pt x="846667" y="1248833"/>
                  <a:pt x="850900" y="1866900"/>
                </a:cubicBezTo>
                <a:lnTo>
                  <a:pt x="10388600" y="1866900"/>
                </a:lnTo>
                <a:lnTo>
                  <a:pt x="10388600" y="0"/>
                </a:lnTo>
                <a:lnTo>
                  <a:pt x="11252200" y="0"/>
                </a:lnTo>
                <a:lnTo>
                  <a:pt x="11252200" y="2438400"/>
                </a:lnTo>
                <a:lnTo>
                  <a:pt x="0" y="2451100"/>
                </a:lnTo>
                <a:cubicBezTo>
                  <a:pt x="4233" y="1659467"/>
                  <a:pt x="8467" y="804333"/>
                  <a:pt x="12700" y="12700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solidFill>
              <a:schemeClr val="bg2">
                <a:lumMod val="75000"/>
              </a:schemeClr>
            </a:solidFill>
          </a:ln>
          <a:scene3d>
            <a:camera prst="orthographicFront"/>
            <a:lightRig rig="threePt" dir="t"/>
          </a:scene3d>
          <a:sp3d extrusionH="76200">
            <a:bevelT/>
            <a:bevelB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1990725" y="1104900"/>
            <a:ext cx="330200" cy="18415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1330325" y="1104900"/>
            <a:ext cx="330200" cy="18415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1654175" y="1104900"/>
            <a:ext cx="330200" cy="18415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2336800" y="1104900"/>
            <a:ext cx="330200" cy="18415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2654300" y="1104900"/>
            <a:ext cx="330200" cy="18415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2984500" y="1104900"/>
            <a:ext cx="330200" cy="18415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  <a:bevelB w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3358945" y="1104900"/>
            <a:ext cx="1272048" cy="1841500"/>
          </a:xfrm>
          <a:prstGeom prst="rect">
            <a:avLst/>
          </a:prstGeom>
          <a:solidFill>
            <a:srgbClr val="7030A0"/>
          </a:solidFill>
          <a:scene3d>
            <a:camera prst="orthographicFront"/>
            <a:lightRig rig="threePt" dir="t"/>
          </a:scene3d>
          <a:sp3d>
            <a:bevelT w="165100" prst="coolSlan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4632222" y="1109817"/>
            <a:ext cx="3346655" cy="18415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  <a:scene3d>
            <a:camera prst="orthographicFront"/>
            <a:lightRig rig="threePt" dir="t"/>
          </a:scene3d>
          <a:sp3d>
            <a:bevelT w="165100" prst="coolSlan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7964130" y="1099985"/>
            <a:ext cx="1460090" cy="1849692"/>
          </a:xfrm>
          <a:prstGeom prst="rect">
            <a:avLst/>
          </a:prstGeom>
          <a:solidFill>
            <a:srgbClr val="7030A0"/>
          </a:solidFill>
          <a:scene3d>
            <a:camera prst="orthographicFront"/>
            <a:lightRig rig="threePt" dir="t"/>
          </a:scene3d>
          <a:sp3d>
            <a:bevelT w="165100" prst="coolSlan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 20"/>
          <p:cNvSpPr/>
          <p:nvPr/>
        </p:nvSpPr>
        <p:spPr>
          <a:xfrm>
            <a:off x="9429137" y="1104902"/>
            <a:ext cx="1460090" cy="1849692"/>
          </a:xfrm>
          <a:prstGeom prst="rect">
            <a:avLst/>
          </a:prstGeom>
          <a:solidFill>
            <a:schemeClr val="accent1">
              <a:lumMod val="7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Double flèche horizontale 21"/>
          <p:cNvSpPr/>
          <p:nvPr/>
        </p:nvSpPr>
        <p:spPr>
          <a:xfrm>
            <a:off x="1312607" y="206477"/>
            <a:ext cx="9586451" cy="560439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latin typeface="Arial Black" panose="020B0A04020102020204" pitchFamily="34" charset="0"/>
              </a:rPr>
              <a:t>TAM</a:t>
            </a:r>
          </a:p>
        </p:txBody>
      </p:sp>
      <p:sp>
        <p:nvSpPr>
          <p:cNvPr id="23" name="Double flèche horizontale 22"/>
          <p:cNvSpPr/>
          <p:nvPr/>
        </p:nvSpPr>
        <p:spPr>
          <a:xfrm>
            <a:off x="3347884" y="1804219"/>
            <a:ext cx="7526593" cy="560439"/>
          </a:xfrm>
          <a:prstGeom prst="leftRightArrow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  <a:latin typeface="Arial Black" panose="020B0A04020102020204" pitchFamily="34" charset="0"/>
              </a:rPr>
              <a:t>TTR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412954" y="1917290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TBF 1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10889225" y="1877961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TBF 2</a:t>
            </a:r>
          </a:p>
        </p:txBody>
      </p:sp>
      <p:graphicFrame>
        <p:nvGraphicFramePr>
          <p:cNvPr id="26" name="Tableau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2712357"/>
              </p:ext>
            </p:extLst>
          </p:nvPr>
        </p:nvGraphicFramePr>
        <p:xfrm>
          <a:off x="3344604" y="3849329"/>
          <a:ext cx="8454105" cy="16793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947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593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8710">
                <a:tc>
                  <a:txBody>
                    <a:bodyPr/>
                    <a:lstStyle/>
                    <a:p>
                      <a:pPr algn="ctr"/>
                      <a:r>
                        <a:rPr lang="fr-FR" b="0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TEMPS PASSÉ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SOLUTION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52546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7030A0"/>
                          </a:solidFill>
                          <a:latin typeface="+mn-lt"/>
                        </a:rPr>
                        <a:t>Répartition du travail</a:t>
                      </a:r>
                    </a:p>
                    <a:p>
                      <a:endParaRPr lang="fr-FR" sz="2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Arial Black" panose="020B0A04020102020204" pitchFamily="34" charset="0"/>
                        </a:rPr>
                        <a:t>DT prise en charge par technicien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8" name="ZoneTexte 17"/>
          <p:cNvSpPr txBox="1"/>
          <p:nvPr/>
        </p:nvSpPr>
        <p:spPr>
          <a:xfrm>
            <a:off x="1625600" y="22860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2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1333500" y="22860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1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1993900" y="22860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3</a:t>
            </a:r>
          </a:p>
        </p:txBody>
      </p:sp>
      <p:sp>
        <p:nvSpPr>
          <p:cNvPr id="27" name="ZoneTexte 26"/>
          <p:cNvSpPr txBox="1"/>
          <p:nvPr/>
        </p:nvSpPr>
        <p:spPr>
          <a:xfrm>
            <a:off x="3873500" y="6211669"/>
            <a:ext cx="38667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/>
              <a:t>C I R C U I T   I N F O</a:t>
            </a:r>
          </a:p>
        </p:txBody>
      </p:sp>
    </p:spTree>
    <p:extLst>
      <p:ext uri="{BB962C8B-B14F-4D97-AF65-F5344CB8AC3E}">
        <p14:creationId xmlns:p14="http://schemas.microsoft.com/office/powerpoint/2010/main" val="486651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-3.7037E-7 L -2.91667E-6 0.39444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97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rme libre 1"/>
          <p:cNvSpPr/>
          <p:nvPr/>
        </p:nvSpPr>
        <p:spPr>
          <a:xfrm>
            <a:off x="457199" y="1371600"/>
            <a:ext cx="11341509" cy="2142203"/>
          </a:xfrm>
          <a:custGeom>
            <a:avLst/>
            <a:gdLst>
              <a:gd name="connsiteX0" fmla="*/ 0 w 11239500"/>
              <a:gd name="connsiteY0" fmla="*/ 76200 h 2438400"/>
              <a:gd name="connsiteX1" fmla="*/ 800100 w 11239500"/>
              <a:gd name="connsiteY1" fmla="*/ 76200 h 2438400"/>
              <a:gd name="connsiteX2" fmla="*/ 800100 w 11239500"/>
              <a:gd name="connsiteY2" fmla="*/ 1866900 h 2438400"/>
              <a:gd name="connsiteX3" fmla="*/ 10375900 w 11239500"/>
              <a:gd name="connsiteY3" fmla="*/ 1866900 h 2438400"/>
              <a:gd name="connsiteX4" fmla="*/ 10375900 w 11239500"/>
              <a:gd name="connsiteY4" fmla="*/ 0 h 2438400"/>
              <a:gd name="connsiteX5" fmla="*/ 11239500 w 11239500"/>
              <a:gd name="connsiteY5" fmla="*/ 0 h 2438400"/>
              <a:gd name="connsiteX6" fmla="*/ 11239500 w 11239500"/>
              <a:gd name="connsiteY6" fmla="*/ 2438400 h 2438400"/>
              <a:gd name="connsiteX7" fmla="*/ 25400 w 11239500"/>
              <a:gd name="connsiteY7" fmla="*/ 2438400 h 2438400"/>
              <a:gd name="connsiteX8" fmla="*/ 25400 w 11239500"/>
              <a:gd name="connsiteY8" fmla="*/ 2273300 h 2438400"/>
              <a:gd name="connsiteX9" fmla="*/ 0 w 11239500"/>
              <a:gd name="connsiteY9" fmla="*/ 76200 h 2438400"/>
              <a:gd name="connsiteX0" fmla="*/ 12700 w 11252200"/>
              <a:gd name="connsiteY0" fmla="*/ 76200 h 2451100"/>
              <a:gd name="connsiteX1" fmla="*/ 812800 w 11252200"/>
              <a:gd name="connsiteY1" fmla="*/ 762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38100 w 11252200"/>
              <a:gd name="connsiteY8" fmla="*/ 2273300 h 2451100"/>
              <a:gd name="connsiteX9" fmla="*/ 12700 w 11252200"/>
              <a:gd name="connsiteY9" fmla="*/ 76200 h 2451100"/>
              <a:gd name="connsiteX0" fmla="*/ 12700 w 11252200"/>
              <a:gd name="connsiteY0" fmla="*/ 76200 h 2451100"/>
              <a:gd name="connsiteX1" fmla="*/ 812800 w 11252200"/>
              <a:gd name="connsiteY1" fmla="*/ 762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76200 h 2451100"/>
              <a:gd name="connsiteX0" fmla="*/ 12700 w 11252200"/>
              <a:gd name="connsiteY0" fmla="*/ 50800 h 2451100"/>
              <a:gd name="connsiteX1" fmla="*/ 812800 w 11252200"/>
              <a:gd name="connsiteY1" fmla="*/ 762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50800 h 2451100"/>
              <a:gd name="connsiteX0" fmla="*/ 12700 w 11252200"/>
              <a:gd name="connsiteY0" fmla="*/ 50800 h 2451100"/>
              <a:gd name="connsiteX1" fmla="*/ 812800 w 11252200"/>
              <a:gd name="connsiteY1" fmla="*/ 508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50800 h 2451100"/>
              <a:gd name="connsiteX0" fmla="*/ 12700 w 11252200"/>
              <a:gd name="connsiteY0" fmla="*/ 12700 h 2451100"/>
              <a:gd name="connsiteX1" fmla="*/ 812800 w 11252200"/>
              <a:gd name="connsiteY1" fmla="*/ 508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12700 h 2451100"/>
              <a:gd name="connsiteX0" fmla="*/ 12700 w 11252200"/>
              <a:gd name="connsiteY0" fmla="*/ 12700 h 2451100"/>
              <a:gd name="connsiteX1" fmla="*/ 800100 w 11252200"/>
              <a:gd name="connsiteY1" fmla="*/ 127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12700 h 2451100"/>
              <a:gd name="connsiteX0" fmla="*/ 12700 w 11252200"/>
              <a:gd name="connsiteY0" fmla="*/ 12700 h 2451100"/>
              <a:gd name="connsiteX1" fmla="*/ 838200 w 11252200"/>
              <a:gd name="connsiteY1" fmla="*/ 127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12700 h 2451100"/>
              <a:gd name="connsiteX0" fmla="*/ 12700 w 11252200"/>
              <a:gd name="connsiteY0" fmla="*/ 12700 h 2451100"/>
              <a:gd name="connsiteX1" fmla="*/ 838200 w 11252200"/>
              <a:gd name="connsiteY1" fmla="*/ 12700 h 2451100"/>
              <a:gd name="connsiteX2" fmla="*/ 8509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12700 h 245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252200" h="2451100">
                <a:moveTo>
                  <a:pt x="12700" y="12700"/>
                </a:moveTo>
                <a:lnTo>
                  <a:pt x="838200" y="12700"/>
                </a:lnTo>
                <a:cubicBezTo>
                  <a:pt x="842433" y="630767"/>
                  <a:pt x="846667" y="1248833"/>
                  <a:pt x="850900" y="1866900"/>
                </a:cubicBezTo>
                <a:lnTo>
                  <a:pt x="10388600" y="1866900"/>
                </a:lnTo>
                <a:lnTo>
                  <a:pt x="10388600" y="0"/>
                </a:lnTo>
                <a:lnTo>
                  <a:pt x="11252200" y="0"/>
                </a:lnTo>
                <a:lnTo>
                  <a:pt x="11252200" y="2438400"/>
                </a:lnTo>
                <a:lnTo>
                  <a:pt x="0" y="2451100"/>
                </a:lnTo>
                <a:cubicBezTo>
                  <a:pt x="4233" y="1659467"/>
                  <a:pt x="8467" y="804333"/>
                  <a:pt x="12700" y="12700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solidFill>
              <a:schemeClr val="bg2">
                <a:lumMod val="75000"/>
              </a:schemeClr>
            </a:solidFill>
          </a:ln>
          <a:scene3d>
            <a:camera prst="orthographicFront"/>
            <a:lightRig rig="threePt" dir="t"/>
          </a:scene3d>
          <a:sp3d extrusionH="76200">
            <a:bevelT/>
            <a:bevelB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2333625" y="1104900"/>
            <a:ext cx="330200" cy="18415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1330325" y="1104900"/>
            <a:ext cx="330200" cy="18415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1654175" y="1104900"/>
            <a:ext cx="330200" cy="18415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2003425" y="1104900"/>
            <a:ext cx="330200" cy="18415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2654300" y="1104900"/>
            <a:ext cx="330200" cy="18415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2984500" y="1104900"/>
            <a:ext cx="330200" cy="18415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  <a:bevelB w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3358945" y="1104900"/>
            <a:ext cx="1272048" cy="1841500"/>
          </a:xfrm>
          <a:prstGeom prst="rect">
            <a:avLst/>
          </a:prstGeom>
          <a:solidFill>
            <a:srgbClr val="7030A0"/>
          </a:solidFill>
          <a:scene3d>
            <a:camera prst="orthographicFront"/>
            <a:lightRig rig="threePt" dir="t"/>
          </a:scene3d>
          <a:sp3d>
            <a:bevelT w="165100" prst="coolSlan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4632222" y="1109817"/>
            <a:ext cx="3346655" cy="18415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  <a:scene3d>
            <a:camera prst="orthographicFront"/>
            <a:lightRig rig="threePt" dir="t"/>
          </a:scene3d>
          <a:sp3d>
            <a:bevelT w="165100" prst="coolSlan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7964130" y="1099985"/>
            <a:ext cx="1460090" cy="1849692"/>
          </a:xfrm>
          <a:prstGeom prst="rect">
            <a:avLst/>
          </a:prstGeom>
          <a:solidFill>
            <a:srgbClr val="7030A0"/>
          </a:solidFill>
          <a:scene3d>
            <a:camera prst="orthographicFront"/>
            <a:lightRig rig="threePt" dir="t"/>
          </a:scene3d>
          <a:sp3d>
            <a:bevelT w="165100" prst="coolSlan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 20"/>
          <p:cNvSpPr/>
          <p:nvPr/>
        </p:nvSpPr>
        <p:spPr>
          <a:xfrm>
            <a:off x="9429137" y="1104902"/>
            <a:ext cx="1460090" cy="1849692"/>
          </a:xfrm>
          <a:prstGeom prst="rect">
            <a:avLst/>
          </a:prstGeom>
          <a:solidFill>
            <a:schemeClr val="accent1">
              <a:lumMod val="7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Double flèche horizontale 21"/>
          <p:cNvSpPr/>
          <p:nvPr/>
        </p:nvSpPr>
        <p:spPr>
          <a:xfrm>
            <a:off x="1312607" y="206477"/>
            <a:ext cx="9586451" cy="560439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latin typeface="Arial Black" panose="020B0A04020102020204" pitchFamily="34" charset="0"/>
              </a:rPr>
              <a:t>TAM</a:t>
            </a:r>
          </a:p>
        </p:txBody>
      </p:sp>
      <p:sp>
        <p:nvSpPr>
          <p:cNvPr id="23" name="Double flèche horizontale 22"/>
          <p:cNvSpPr/>
          <p:nvPr/>
        </p:nvSpPr>
        <p:spPr>
          <a:xfrm>
            <a:off x="3347884" y="1804219"/>
            <a:ext cx="7526593" cy="560439"/>
          </a:xfrm>
          <a:prstGeom prst="leftRightArrow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  <a:latin typeface="Arial Black" panose="020B0A04020102020204" pitchFamily="34" charset="0"/>
              </a:rPr>
              <a:t>TTR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412954" y="1917290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TBF 1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10889225" y="1877961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TBF 2</a:t>
            </a:r>
          </a:p>
        </p:txBody>
      </p:sp>
      <p:graphicFrame>
        <p:nvGraphicFramePr>
          <p:cNvPr id="26" name="Tableau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6856489"/>
              </p:ext>
            </p:extLst>
          </p:nvPr>
        </p:nvGraphicFramePr>
        <p:xfrm>
          <a:off x="3344604" y="3849329"/>
          <a:ext cx="8454105" cy="16212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947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593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8710">
                <a:tc>
                  <a:txBody>
                    <a:bodyPr/>
                    <a:lstStyle/>
                    <a:p>
                      <a:pPr algn="ctr"/>
                      <a:r>
                        <a:rPr lang="fr-FR" b="0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TEMPS PASSÉ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SOLUTION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52546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7030A0"/>
                          </a:solidFill>
                        </a:rPr>
                        <a:t>Vérification de la panne, tests, diagnostic</a:t>
                      </a:r>
                    </a:p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Arial Black" panose="020B0A04020102020204" pitchFamily="34" charset="0"/>
                        </a:rPr>
                        <a:t>Panne diagnostiquée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8" name="ZoneTexte 17"/>
          <p:cNvSpPr txBox="1"/>
          <p:nvPr/>
        </p:nvSpPr>
        <p:spPr>
          <a:xfrm>
            <a:off x="1993900" y="22860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3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1333500" y="22860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1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1625600" y="22860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2</a:t>
            </a:r>
          </a:p>
        </p:txBody>
      </p:sp>
      <p:sp>
        <p:nvSpPr>
          <p:cNvPr id="27" name="ZoneTexte 26"/>
          <p:cNvSpPr txBox="1"/>
          <p:nvPr/>
        </p:nvSpPr>
        <p:spPr>
          <a:xfrm>
            <a:off x="2311400" y="22860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4</a:t>
            </a:r>
          </a:p>
        </p:txBody>
      </p:sp>
      <p:sp>
        <p:nvSpPr>
          <p:cNvPr id="28" name="ZoneTexte 27"/>
          <p:cNvSpPr txBox="1"/>
          <p:nvPr/>
        </p:nvSpPr>
        <p:spPr>
          <a:xfrm>
            <a:off x="3898900" y="6211669"/>
            <a:ext cx="34868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/>
              <a:t>D I A G N O S T I C</a:t>
            </a:r>
          </a:p>
        </p:txBody>
      </p:sp>
    </p:spTree>
    <p:extLst>
      <p:ext uri="{BB962C8B-B14F-4D97-AF65-F5344CB8AC3E}">
        <p14:creationId xmlns:p14="http://schemas.microsoft.com/office/powerpoint/2010/main" val="1589561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6 -3.7037E-7 L 2.08333E-6 0.39444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97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rme libre 1"/>
          <p:cNvSpPr/>
          <p:nvPr/>
        </p:nvSpPr>
        <p:spPr>
          <a:xfrm>
            <a:off x="457199" y="1371600"/>
            <a:ext cx="11341509" cy="2142203"/>
          </a:xfrm>
          <a:custGeom>
            <a:avLst/>
            <a:gdLst>
              <a:gd name="connsiteX0" fmla="*/ 0 w 11239500"/>
              <a:gd name="connsiteY0" fmla="*/ 76200 h 2438400"/>
              <a:gd name="connsiteX1" fmla="*/ 800100 w 11239500"/>
              <a:gd name="connsiteY1" fmla="*/ 76200 h 2438400"/>
              <a:gd name="connsiteX2" fmla="*/ 800100 w 11239500"/>
              <a:gd name="connsiteY2" fmla="*/ 1866900 h 2438400"/>
              <a:gd name="connsiteX3" fmla="*/ 10375900 w 11239500"/>
              <a:gd name="connsiteY3" fmla="*/ 1866900 h 2438400"/>
              <a:gd name="connsiteX4" fmla="*/ 10375900 w 11239500"/>
              <a:gd name="connsiteY4" fmla="*/ 0 h 2438400"/>
              <a:gd name="connsiteX5" fmla="*/ 11239500 w 11239500"/>
              <a:gd name="connsiteY5" fmla="*/ 0 h 2438400"/>
              <a:gd name="connsiteX6" fmla="*/ 11239500 w 11239500"/>
              <a:gd name="connsiteY6" fmla="*/ 2438400 h 2438400"/>
              <a:gd name="connsiteX7" fmla="*/ 25400 w 11239500"/>
              <a:gd name="connsiteY7" fmla="*/ 2438400 h 2438400"/>
              <a:gd name="connsiteX8" fmla="*/ 25400 w 11239500"/>
              <a:gd name="connsiteY8" fmla="*/ 2273300 h 2438400"/>
              <a:gd name="connsiteX9" fmla="*/ 0 w 11239500"/>
              <a:gd name="connsiteY9" fmla="*/ 76200 h 2438400"/>
              <a:gd name="connsiteX0" fmla="*/ 12700 w 11252200"/>
              <a:gd name="connsiteY0" fmla="*/ 76200 h 2451100"/>
              <a:gd name="connsiteX1" fmla="*/ 812800 w 11252200"/>
              <a:gd name="connsiteY1" fmla="*/ 762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38100 w 11252200"/>
              <a:gd name="connsiteY8" fmla="*/ 2273300 h 2451100"/>
              <a:gd name="connsiteX9" fmla="*/ 12700 w 11252200"/>
              <a:gd name="connsiteY9" fmla="*/ 76200 h 2451100"/>
              <a:gd name="connsiteX0" fmla="*/ 12700 w 11252200"/>
              <a:gd name="connsiteY0" fmla="*/ 76200 h 2451100"/>
              <a:gd name="connsiteX1" fmla="*/ 812800 w 11252200"/>
              <a:gd name="connsiteY1" fmla="*/ 762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76200 h 2451100"/>
              <a:gd name="connsiteX0" fmla="*/ 12700 w 11252200"/>
              <a:gd name="connsiteY0" fmla="*/ 50800 h 2451100"/>
              <a:gd name="connsiteX1" fmla="*/ 812800 w 11252200"/>
              <a:gd name="connsiteY1" fmla="*/ 762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50800 h 2451100"/>
              <a:gd name="connsiteX0" fmla="*/ 12700 w 11252200"/>
              <a:gd name="connsiteY0" fmla="*/ 50800 h 2451100"/>
              <a:gd name="connsiteX1" fmla="*/ 812800 w 11252200"/>
              <a:gd name="connsiteY1" fmla="*/ 508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50800 h 2451100"/>
              <a:gd name="connsiteX0" fmla="*/ 12700 w 11252200"/>
              <a:gd name="connsiteY0" fmla="*/ 12700 h 2451100"/>
              <a:gd name="connsiteX1" fmla="*/ 812800 w 11252200"/>
              <a:gd name="connsiteY1" fmla="*/ 508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12700 h 2451100"/>
              <a:gd name="connsiteX0" fmla="*/ 12700 w 11252200"/>
              <a:gd name="connsiteY0" fmla="*/ 12700 h 2451100"/>
              <a:gd name="connsiteX1" fmla="*/ 800100 w 11252200"/>
              <a:gd name="connsiteY1" fmla="*/ 127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12700 h 2451100"/>
              <a:gd name="connsiteX0" fmla="*/ 12700 w 11252200"/>
              <a:gd name="connsiteY0" fmla="*/ 12700 h 2451100"/>
              <a:gd name="connsiteX1" fmla="*/ 838200 w 11252200"/>
              <a:gd name="connsiteY1" fmla="*/ 127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12700 h 2451100"/>
              <a:gd name="connsiteX0" fmla="*/ 12700 w 11252200"/>
              <a:gd name="connsiteY0" fmla="*/ 12700 h 2451100"/>
              <a:gd name="connsiteX1" fmla="*/ 838200 w 11252200"/>
              <a:gd name="connsiteY1" fmla="*/ 12700 h 2451100"/>
              <a:gd name="connsiteX2" fmla="*/ 8509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12700 h 245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252200" h="2451100">
                <a:moveTo>
                  <a:pt x="12700" y="12700"/>
                </a:moveTo>
                <a:lnTo>
                  <a:pt x="838200" y="12700"/>
                </a:lnTo>
                <a:cubicBezTo>
                  <a:pt x="842433" y="630767"/>
                  <a:pt x="846667" y="1248833"/>
                  <a:pt x="850900" y="1866900"/>
                </a:cubicBezTo>
                <a:lnTo>
                  <a:pt x="10388600" y="1866900"/>
                </a:lnTo>
                <a:lnTo>
                  <a:pt x="10388600" y="0"/>
                </a:lnTo>
                <a:lnTo>
                  <a:pt x="11252200" y="0"/>
                </a:lnTo>
                <a:lnTo>
                  <a:pt x="11252200" y="2438400"/>
                </a:lnTo>
                <a:lnTo>
                  <a:pt x="0" y="2451100"/>
                </a:lnTo>
                <a:cubicBezTo>
                  <a:pt x="4233" y="1659467"/>
                  <a:pt x="8467" y="804333"/>
                  <a:pt x="12700" y="12700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solidFill>
              <a:schemeClr val="bg2">
                <a:lumMod val="75000"/>
              </a:schemeClr>
            </a:solidFill>
          </a:ln>
          <a:scene3d>
            <a:camera prst="orthographicFront"/>
            <a:lightRig rig="threePt" dir="t"/>
          </a:scene3d>
          <a:sp3d extrusionH="76200">
            <a:bevelT/>
            <a:bevelB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1330325" y="1104900"/>
            <a:ext cx="330200" cy="18415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1654175" y="1104900"/>
            <a:ext cx="330200" cy="18415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1995805" y="1104900"/>
            <a:ext cx="330200" cy="18415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2319746" y="1104900"/>
            <a:ext cx="330200" cy="18415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2984500" y="1104900"/>
            <a:ext cx="330200" cy="18415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  <a:bevelB w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3358945" y="1104900"/>
            <a:ext cx="1272048" cy="1841500"/>
          </a:xfrm>
          <a:prstGeom prst="rect">
            <a:avLst/>
          </a:prstGeom>
          <a:solidFill>
            <a:srgbClr val="7030A0"/>
          </a:solidFill>
          <a:scene3d>
            <a:camera prst="orthographicFront"/>
            <a:lightRig rig="threePt" dir="t"/>
          </a:scene3d>
          <a:sp3d>
            <a:bevelT w="165100" prst="coolSlan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4632222" y="1109817"/>
            <a:ext cx="3346655" cy="18415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  <a:scene3d>
            <a:camera prst="orthographicFront"/>
            <a:lightRig rig="threePt" dir="t"/>
          </a:scene3d>
          <a:sp3d>
            <a:bevelT w="165100" prst="coolSlan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7964130" y="1099985"/>
            <a:ext cx="1460090" cy="1849692"/>
          </a:xfrm>
          <a:prstGeom prst="rect">
            <a:avLst/>
          </a:prstGeom>
          <a:solidFill>
            <a:srgbClr val="7030A0"/>
          </a:solidFill>
          <a:scene3d>
            <a:camera prst="orthographicFront"/>
            <a:lightRig rig="threePt" dir="t"/>
          </a:scene3d>
          <a:sp3d>
            <a:bevelT w="165100" prst="coolSlan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 20"/>
          <p:cNvSpPr/>
          <p:nvPr/>
        </p:nvSpPr>
        <p:spPr>
          <a:xfrm>
            <a:off x="9429137" y="1104902"/>
            <a:ext cx="1460090" cy="1849692"/>
          </a:xfrm>
          <a:prstGeom prst="rect">
            <a:avLst/>
          </a:prstGeom>
          <a:solidFill>
            <a:schemeClr val="accent1">
              <a:lumMod val="7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Double flèche horizontale 21"/>
          <p:cNvSpPr/>
          <p:nvPr/>
        </p:nvSpPr>
        <p:spPr>
          <a:xfrm>
            <a:off x="1312607" y="206477"/>
            <a:ext cx="9586451" cy="560439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latin typeface="Arial Black" panose="020B0A04020102020204" pitchFamily="34" charset="0"/>
              </a:rPr>
              <a:t>TAM</a:t>
            </a:r>
          </a:p>
        </p:txBody>
      </p:sp>
      <p:sp>
        <p:nvSpPr>
          <p:cNvPr id="23" name="Double flèche horizontale 22"/>
          <p:cNvSpPr/>
          <p:nvPr/>
        </p:nvSpPr>
        <p:spPr>
          <a:xfrm>
            <a:off x="3347884" y="1804219"/>
            <a:ext cx="7526593" cy="560439"/>
          </a:xfrm>
          <a:prstGeom prst="leftRightArrow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  <a:latin typeface="Arial Black" panose="020B0A04020102020204" pitchFamily="34" charset="0"/>
              </a:rPr>
              <a:t>TTR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412954" y="1917290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TBF 1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10889225" y="1877961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TBF 2</a:t>
            </a:r>
          </a:p>
        </p:txBody>
      </p:sp>
      <p:graphicFrame>
        <p:nvGraphicFramePr>
          <p:cNvPr id="26" name="Tableau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3486692"/>
              </p:ext>
            </p:extLst>
          </p:nvPr>
        </p:nvGraphicFramePr>
        <p:xfrm>
          <a:off x="3344604" y="3849329"/>
          <a:ext cx="8454105" cy="16212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947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593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8710">
                <a:tc>
                  <a:txBody>
                    <a:bodyPr/>
                    <a:lstStyle/>
                    <a:p>
                      <a:pPr algn="ctr"/>
                      <a:r>
                        <a:rPr lang="fr-FR" b="0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TEMPS PASSÉ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SOLUTION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52546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rgbClr val="7030A0"/>
                          </a:solidFill>
                        </a:rPr>
                        <a:t>Préparation, consignation, procédures…</a:t>
                      </a:r>
                    </a:p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Arial Black" panose="020B0A04020102020204" pitchFamily="34" charset="0"/>
                        </a:rPr>
                        <a:t>L</a:t>
                      </a:r>
                      <a:r>
                        <a:rPr lang="fr-FR" sz="2000" baseline="0" dirty="0">
                          <a:solidFill>
                            <a:srgbClr val="002060"/>
                          </a:solidFill>
                          <a:latin typeface="Arial Black" panose="020B0A04020102020204" pitchFamily="34" charset="0"/>
                        </a:rPr>
                        <a:t>ogistique OK</a:t>
                      </a:r>
                      <a:endParaRPr lang="fr-FR" sz="2000" dirty="0">
                        <a:solidFill>
                          <a:srgbClr val="00206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653665" y="1104900"/>
            <a:ext cx="330200" cy="18415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ZoneTexte 17"/>
          <p:cNvSpPr txBox="1"/>
          <p:nvPr/>
        </p:nvSpPr>
        <p:spPr>
          <a:xfrm>
            <a:off x="2311400" y="22860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4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1333500" y="22860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1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1625600" y="22860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2</a:t>
            </a:r>
          </a:p>
        </p:txBody>
      </p:sp>
      <p:sp>
        <p:nvSpPr>
          <p:cNvPr id="27" name="ZoneTexte 26"/>
          <p:cNvSpPr txBox="1"/>
          <p:nvPr/>
        </p:nvSpPr>
        <p:spPr>
          <a:xfrm>
            <a:off x="1993900" y="22860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3</a:t>
            </a:r>
          </a:p>
        </p:txBody>
      </p:sp>
      <p:sp>
        <p:nvSpPr>
          <p:cNvPr id="28" name="ZoneTexte 27"/>
          <p:cNvSpPr txBox="1"/>
          <p:nvPr/>
        </p:nvSpPr>
        <p:spPr>
          <a:xfrm>
            <a:off x="2641600" y="22860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5</a:t>
            </a:r>
          </a:p>
        </p:txBody>
      </p:sp>
      <p:sp>
        <p:nvSpPr>
          <p:cNvPr id="29" name="ZoneTexte 28"/>
          <p:cNvSpPr txBox="1"/>
          <p:nvPr/>
        </p:nvSpPr>
        <p:spPr>
          <a:xfrm>
            <a:off x="3149600" y="6211669"/>
            <a:ext cx="58544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/>
              <a:t>C I R C U I T   L O G I S T I Q U E</a:t>
            </a:r>
          </a:p>
        </p:txBody>
      </p:sp>
    </p:spTree>
    <p:extLst>
      <p:ext uri="{BB962C8B-B14F-4D97-AF65-F5344CB8AC3E}">
        <p14:creationId xmlns:p14="http://schemas.microsoft.com/office/powerpoint/2010/main" val="2254134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-3.7037E-7 L 2.77556E-17 0.39444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97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rme libre 1"/>
          <p:cNvSpPr/>
          <p:nvPr/>
        </p:nvSpPr>
        <p:spPr>
          <a:xfrm>
            <a:off x="457199" y="1371600"/>
            <a:ext cx="11341509" cy="2142203"/>
          </a:xfrm>
          <a:custGeom>
            <a:avLst/>
            <a:gdLst>
              <a:gd name="connsiteX0" fmla="*/ 0 w 11239500"/>
              <a:gd name="connsiteY0" fmla="*/ 76200 h 2438400"/>
              <a:gd name="connsiteX1" fmla="*/ 800100 w 11239500"/>
              <a:gd name="connsiteY1" fmla="*/ 76200 h 2438400"/>
              <a:gd name="connsiteX2" fmla="*/ 800100 w 11239500"/>
              <a:gd name="connsiteY2" fmla="*/ 1866900 h 2438400"/>
              <a:gd name="connsiteX3" fmla="*/ 10375900 w 11239500"/>
              <a:gd name="connsiteY3" fmla="*/ 1866900 h 2438400"/>
              <a:gd name="connsiteX4" fmla="*/ 10375900 w 11239500"/>
              <a:gd name="connsiteY4" fmla="*/ 0 h 2438400"/>
              <a:gd name="connsiteX5" fmla="*/ 11239500 w 11239500"/>
              <a:gd name="connsiteY5" fmla="*/ 0 h 2438400"/>
              <a:gd name="connsiteX6" fmla="*/ 11239500 w 11239500"/>
              <a:gd name="connsiteY6" fmla="*/ 2438400 h 2438400"/>
              <a:gd name="connsiteX7" fmla="*/ 25400 w 11239500"/>
              <a:gd name="connsiteY7" fmla="*/ 2438400 h 2438400"/>
              <a:gd name="connsiteX8" fmla="*/ 25400 w 11239500"/>
              <a:gd name="connsiteY8" fmla="*/ 2273300 h 2438400"/>
              <a:gd name="connsiteX9" fmla="*/ 0 w 11239500"/>
              <a:gd name="connsiteY9" fmla="*/ 76200 h 2438400"/>
              <a:gd name="connsiteX0" fmla="*/ 12700 w 11252200"/>
              <a:gd name="connsiteY0" fmla="*/ 76200 h 2451100"/>
              <a:gd name="connsiteX1" fmla="*/ 812800 w 11252200"/>
              <a:gd name="connsiteY1" fmla="*/ 762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38100 w 11252200"/>
              <a:gd name="connsiteY8" fmla="*/ 2273300 h 2451100"/>
              <a:gd name="connsiteX9" fmla="*/ 12700 w 11252200"/>
              <a:gd name="connsiteY9" fmla="*/ 76200 h 2451100"/>
              <a:gd name="connsiteX0" fmla="*/ 12700 w 11252200"/>
              <a:gd name="connsiteY0" fmla="*/ 76200 h 2451100"/>
              <a:gd name="connsiteX1" fmla="*/ 812800 w 11252200"/>
              <a:gd name="connsiteY1" fmla="*/ 762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76200 h 2451100"/>
              <a:gd name="connsiteX0" fmla="*/ 12700 w 11252200"/>
              <a:gd name="connsiteY0" fmla="*/ 50800 h 2451100"/>
              <a:gd name="connsiteX1" fmla="*/ 812800 w 11252200"/>
              <a:gd name="connsiteY1" fmla="*/ 762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50800 h 2451100"/>
              <a:gd name="connsiteX0" fmla="*/ 12700 w 11252200"/>
              <a:gd name="connsiteY0" fmla="*/ 50800 h 2451100"/>
              <a:gd name="connsiteX1" fmla="*/ 812800 w 11252200"/>
              <a:gd name="connsiteY1" fmla="*/ 508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50800 h 2451100"/>
              <a:gd name="connsiteX0" fmla="*/ 12700 w 11252200"/>
              <a:gd name="connsiteY0" fmla="*/ 12700 h 2451100"/>
              <a:gd name="connsiteX1" fmla="*/ 812800 w 11252200"/>
              <a:gd name="connsiteY1" fmla="*/ 508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12700 h 2451100"/>
              <a:gd name="connsiteX0" fmla="*/ 12700 w 11252200"/>
              <a:gd name="connsiteY0" fmla="*/ 12700 h 2451100"/>
              <a:gd name="connsiteX1" fmla="*/ 800100 w 11252200"/>
              <a:gd name="connsiteY1" fmla="*/ 127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12700 h 2451100"/>
              <a:gd name="connsiteX0" fmla="*/ 12700 w 11252200"/>
              <a:gd name="connsiteY0" fmla="*/ 12700 h 2451100"/>
              <a:gd name="connsiteX1" fmla="*/ 838200 w 11252200"/>
              <a:gd name="connsiteY1" fmla="*/ 127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12700 h 2451100"/>
              <a:gd name="connsiteX0" fmla="*/ 12700 w 11252200"/>
              <a:gd name="connsiteY0" fmla="*/ 12700 h 2451100"/>
              <a:gd name="connsiteX1" fmla="*/ 838200 w 11252200"/>
              <a:gd name="connsiteY1" fmla="*/ 12700 h 2451100"/>
              <a:gd name="connsiteX2" fmla="*/ 8509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12700 h 245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252200" h="2451100">
                <a:moveTo>
                  <a:pt x="12700" y="12700"/>
                </a:moveTo>
                <a:lnTo>
                  <a:pt x="838200" y="12700"/>
                </a:lnTo>
                <a:cubicBezTo>
                  <a:pt x="842433" y="630767"/>
                  <a:pt x="846667" y="1248833"/>
                  <a:pt x="850900" y="1866900"/>
                </a:cubicBezTo>
                <a:lnTo>
                  <a:pt x="10388600" y="1866900"/>
                </a:lnTo>
                <a:lnTo>
                  <a:pt x="10388600" y="0"/>
                </a:lnTo>
                <a:lnTo>
                  <a:pt x="11252200" y="0"/>
                </a:lnTo>
                <a:lnTo>
                  <a:pt x="11252200" y="2438400"/>
                </a:lnTo>
                <a:lnTo>
                  <a:pt x="0" y="2451100"/>
                </a:lnTo>
                <a:cubicBezTo>
                  <a:pt x="4233" y="1659467"/>
                  <a:pt x="8467" y="804333"/>
                  <a:pt x="12700" y="12700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solidFill>
              <a:schemeClr val="bg2">
                <a:lumMod val="75000"/>
              </a:schemeClr>
            </a:solidFill>
          </a:ln>
          <a:scene3d>
            <a:camera prst="orthographicFront"/>
            <a:lightRig rig="threePt" dir="t"/>
          </a:scene3d>
          <a:sp3d extrusionH="76200">
            <a:bevelT/>
            <a:bevelB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1330325" y="1104900"/>
            <a:ext cx="330200" cy="18415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1654175" y="1104900"/>
            <a:ext cx="330200" cy="18415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1995805" y="1104900"/>
            <a:ext cx="330200" cy="18415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2319746" y="1104900"/>
            <a:ext cx="330200" cy="18415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2654300" y="1104900"/>
            <a:ext cx="330200" cy="18415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  <a:bevelB w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3358945" y="1104900"/>
            <a:ext cx="1272048" cy="1841500"/>
          </a:xfrm>
          <a:prstGeom prst="rect">
            <a:avLst/>
          </a:prstGeom>
          <a:solidFill>
            <a:srgbClr val="7030A0"/>
          </a:solidFill>
          <a:scene3d>
            <a:camera prst="orthographicFront"/>
            <a:lightRig rig="threePt" dir="t"/>
          </a:scene3d>
          <a:sp3d>
            <a:bevelT w="165100" prst="coolSlan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4632222" y="1109817"/>
            <a:ext cx="3346655" cy="18415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  <a:scene3d>
            <a:camera prst="orthographicFront"/>
            <a:lightRig rig="threePt" dir="t"/>
          </a:scene3d>
          <a:sp3d>
            <a:bevelT w="165100" prst="coolSlan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7964130" y="1099985"/>
            <a:ext cx="1460090" cy="1849692"/>
          </a:xfrm>
          <a:prstGeom prst="rect">
            <a:avLst/>
          </a:prstGeom>
          <a:solidFill>
            <a:srgbClr val="7030A0"/>
          </a:solidFill>
          <a:scene3d>
            <a:camera prst="orthographicFront"/>
            <a:lightRig rig="threePt" dir="t"/>
          </a:scene3d>
          <a:sp3d>
            <a:bevelT w="165100" prst="coolSlan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 20"/>
          <p:cNvSpPr/>
          <p:nvPr/>
        </p:nvSpPr>
        <p:spPr>
          <a:xfrm>
            <a:off x="9429137" y="1104902"/>
            <a:ext cx="1460090" cy="1849692"/>
          </a:xfrm>
          <a:prstGeom prst="rect">
            <a:avLst/>
          </a:prstGeom>
          <a:solidFill>
            <a:schemeClr val="accent1">
              <a:lumMod val="7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Double flèche horizontale 21"/>
          <p:cNvSpPr/>
          <p:nvPr/>
        </p:nvSpPr>
        <p:spPr>
          <a:xfrm>
            <a:off x="1312607" y="206477"/>
            <a:ext cx="9586451" cy="560439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latin typeface="Arial Black" panose="020B0A04020102020204" pitchFamily="34" charset="0"/>
              </a:rPr>
              <a:t>TAM</a:t>
            </a:r>
          </a:p>
        </p:txBody>
      </p:sp>
      <p:sp>
        <p:nvSpPr>
          <p:cNvPr id="23" name="Double flèche horizontale 22"/>
          <p:cNvSpPr/>
          <p:nvPr/>
        </p:nvSpPr>
        <p:spPr>
          <a:xfrm>
            <a:off x="3347884" y="1804219"/>
            <a:ext cx="7526593" cy="560439"/>
          </a:xfrm>
          <a:prstGeom prst="leftRightArrow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  <a:latin typeface="Arial Black" panose="020B0A04020102020204" pitchFamily="34" charset="0"/>
              </a:rPr>
              <a:t>TTR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412954" y="1917290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TBF 1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10889225" y="1877961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TBF 2</a:t>
            </a:r>
          </a:p>
        </p:txBody>
      </p:sp>
      <p:graphicFrame>
        <p:nvGraphicFramePr>
          <p:cNvPr id="26" name="Tableau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6776534"/>
              </p:ext>
            </p:extLst>
          </p:nvPr>
        </p:nvGraphicFramePr>
        <p:xfrm>
          <a:off x="3344604" y="3849329"/>
          <a:ext cx="8454105" cy="16212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947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593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8710">
                <a:tc>
                  <a:txBody>
                    <a:bodyPr/>
                    <a:lstStyle/>
                    <a:p>
                      <a:pPr algn="ctr"/>
                      <a:r>
                        <a:rPr lang="fr-FR" b="0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TEMPS PASSÉ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SOLUTION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52546">
                <a:tc>
                  <a:txBody>
                    <a:bodyPr/>
                    <a:lstStyle/>
                    <a:p>
                      <a:r>
                        <a:rPr lang="fr-FR" sz="2000" dirty="0" err="1">
                          <a:solidFill>
                            <a:srgbClr val="7030A0"/>
                          </a:solidFill>
                        </a:rPr>
                        <a:t>Appro</a:t>
                      </a:r>
                      <a:r>
                        <a:rPr lang="fr-FR" sz="2000" dirty="0">
                          <a:solidFill>
                            <a:srgbClr val="7030A0"/>
                          </a:solidFill>
                        </a:rPr>
                        <a:t> </a:t>
                      </a:r>
                      <a:r>
                        <a:rPr lang="fr-FR" sz="2000" dirty="0" err="1">
                          <a:solidFill>
                            <a:srgbClr val="7030A0"/>
                          </a:solidFill>
                        </a:rPr>
                        <a:t>PdR</a:t>
                      </a:r>
                      <a:endParaRPr lang="fr-FR" sz="2000" dirty="0">
                        <a:solidFill>
                          <a:srgbClr val="7030A0"/>
                        </a:solidFill>
                      </a:endParaRPr>
                    </a:p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fr-FR" sz="2000" dirty="0">
                          <a:solidFill>
                            <a:srgbClr val="002060"/>
                          </a:solidFill>
                          <a:latin typeface="Arial Black" panose="020B0A04020102020204" pitchFamily="34" charset="0"/>
                        </a:rPr>
                        <a:t>Intervention</a:t>
                      </a:r>
                      <a:r>
                        <a:rPr lang="fr-FR" sz="2000" baseline="0" dirty="0">
                          <a:solidFill>
                            <a:srgbClr val="002060"/>
                          </a:solidFill>
                          <a:latin typeface="Arial Black" panose="020B0A04020102020204" pitchFamily="34" charset="0"/>
                        </a:rPr>
                        <a:t> lancée</a:t>
                      </a:r>
                      <a:endParaRPr lang="fr-FR" sz="2000" dirty="0">
                        <a:solidFill>
                          <a:srgbClr val="00206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983865" y="1104900"/>
            <a:ext cx="330200" cy="18415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ZoneTexte 17"/>
          <p:cNvSpPr txBox="1"/>
          <p:nvPr/>
        </p:nvSpPr>
        <p:spPr>
          <a:xfrm>
            <a:off x="2311400" y="22860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4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1333500" y="22860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1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1625600" y="22860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2</a:t>
            </a:r>
          </a:p>
        </p:txBody>
      </p:sp>
      <p:sp>
        <p:nvSpPr>
          <p:cNvPr id="27" name="ZoneTexte 26"/>
          <p:cNvSpPr txBox="1"/>
          <p:nvPr/>
        </p:nvSpPr>
        <p:spPr>
          <a:xfrm>
            <a:off x="1993900" y="22860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3</a:t>
            </a:r>
          </a:p>
        </p:txBody>
      </p:sp>
      <p:sp>
        <p:nvSpPr>
          <p:cNvPr id="28" name="ZoneTexte 27"/>
          <p:cNvSpPr txBox="1"/>
          <p:nvPr/>
        </p:nvSpPr>
        <p:spPr>
          <a:xfrm>
            <a:off x="2641600" y="22860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5</a:t>
            </a:r>
          </a:p>
        </p:txBody>
      </p:sp>
      <p:sp>
        <p:nvSpPr>
          <p:cNvPr id="29" name="ZoneTexte 28"/>
          <p:cNvSpPr txBox="1"/>
          <p:nvPr/>
        </p:nvSpPr>
        <p:spPr>
          <a:xfrm>
            <a:off x="2959100" y="22860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6</a:t>
            </a:r>
          </a:p>
        </p:txBody>
      </p:sp>
      <p:sp>
        <p:nvSpPr>
          <p:cNvPr id="30" name="ZoneTexte 29"/>
          <p:cNvSpPr txBox="1"/>
          <p:nvPr/>
        </p:nvSpPr>
        <p:spPr>
          <a:xfrm>
            <a:off x="3162300" y="6211669"/>
            <a:ext cx="58544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/>
              <a:t>C I R C U I T   L O G I S T I Q U E</a:t>
            </a:r>
          </a:p>
        </p:txBody>
      </p:sp>
    </p:spTree>
    <p:extLst>
      <p:ext uri="{BB962C8B-B14F-4D97-AF65-F5344CB8AC3E}">
        <p14:creationId xmlns:p14="http://schemas.microsoft.com/office/powerpoint/2010/main" val="3988558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7037E-7 L -3.33333E-6 0.39444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97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rme libre 1"/>
          <p:cNvSpPr/>
          <p:nvPr/>
        </p:nvSpPr>
        <p:spPr>
          <a:xfrm>
            <a:off x="457199" y="1371600"/>
            <a:ext cx="11341509" cy="2142203"/>
          </a:xfrm>
          <a:custGeom>
            <a:avLst/>
            <a:gdLst>
              <a:gd name="connsiteX0" fmla="*/ 0 w 11239500"/>
              <a:gd name="connsiteY0" fmla="*/ 76200 h 2438400"/>
              <a:gd name="connsiteX1" fmla="*/ 800100 w 11239500"/>
              <a:gd name="connsiteY1" fmla="*/ 76200 h 2438400"/>
              <a:gd name="connsiteX2" fmla="*/ 800100 w 11239500"/>
              <a:gd name="connsiteY2" fmla="*/ 1866900 h 2438400"/>
              <a:gd name="connsiteX3" fmla="*/ 10375900 w 11239500"/>
              <a:gd name="connsiteY3" fmla="*/ 1866900 h 2438400"/>
              <a:gd name="connsiteX4" fmla="*/ 10375900 w 11239500"/>
              <a:gd name="connsiteY4" fmla="*/ 0 h 2438400"/>
              <a:gd name="connsiteX5" fmla="*/ 11239500 w 11239500"/>
              <a:gd name="connsiteY5" fmla="*/ 0 h 2438400"/>
              <a:gd name="connsiteX6" fmla="*/ 11239500 w 11239500"/>
              <a:gd name="connsiteY6" fmla="*/ 2438400 h 2438400"/>
              <a:gd name="connsiteX7" fmla="*/ 25400 w 11239500"/>
              <a:gd name="connsiteY7" fmla="*/ 2438400 h 2438400"/>
              <a:gd name="connsiteX8" fmla="*/ 25400 w 11239500"/>
              <a:gd name="connsiteY8" fmla="*/ 2273300 h 2438400"/>
              <a:gd name="connsiteX9" fmla="*/ 0 w 11239500"/>
              <a:gd name="connsiteY9" fmla="*/ 76200 h 2438400"/>
              <a:gd name="connsiteX0" fmla="*/ 12700 w 11252200"/>
              <a:gd name="connsiteY0" fmla="*/ 76200 h 2451100"/>
              <a:gd name="connsiteX1" fmla="*/ 812800 w 11252200"/>
              <a:gd name="connsiteY1" fmla="*/ 762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38100 w 11252200"/>
              <a:gd name="connsiteY8" fmla="*/ 2273300 h 2451100"/>
              <a:gd name="connsiteX9" fmla="*/ 12700 w 11252200"/>
              <a:gd name="connsiteY9" fmla="*/ 76200 h 2451100"/>
              <a:gd name="connsiteX0" fmla="*/ 12700 w 11252200"/>
              <a:gd name="connsiteY0" fmla="*/ 76200 h 2451100"/>
              <a:gd name="connsiteX1" fmla="*/ 812800 w 11252200"/>
              <a:gd name="connsiteY1" fmla="*/ 762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76200 h 2451100"/>
              <a:gd name="connsiteX0" fmla="*/ 12700 w 11252200"/>
              <a:gd name="connsiteY0" fmla="*/ 50800 h 2451100"/>
              <a:gd name="connsiteX1" fmla="*/ 812800 w 11252200"/>
              <a:gd name="connsiteY1" fmla="*/ 762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50800 h 2451100"/>
              <a:gd name="connsiteX0" fmla="*/ 12700 w 11252200"/>
              <a:gd name="connsiteY0" fmla="*/ 50800 h 2451100"/>
              <a:gd name="connsiteX1" fmla="*/ 812800 w 11252200"/>
              <a:gd name="connsiteY1" fmla="*/ 508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50800 h 2451100"/>
              <a:gd name="connsiteX0" fmla="*/ 12700 w 11252200"/>
              <a:gd name="connsiteY0" fmla="*/ 12700 h 2451100"/>
              <a:gd name="connsiteX1" fmla="*/ 812800 w 11252200"/>
              <a:gd name="connsiteY1" fmla="*/ 508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12700 h 2451100"/>
              <a:gd name="connsiteX0" fmla="*/ 12700 w 11252200"/>
              <a:gd name="connsiteY0" fmla="*/ 12700 h 2451100"/>
              <a:gd name="connsiteX1" fmla="*/ 800100 w 11252200"/>
              <a:gd name="connsiteY1" fmla="*/ 127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12700 h 2451100"/>
              <a:gd name="connsiteX0" fmla="*/ 12700 w 11252200"/>
              <a:gd name="connsiteY0" fmla="*/ 12700 h 2451100"/>
              <a:gd name="connsiteX1" fmla="*/ 838200 w 11252200"/>
              <a:gd name="connsiteY1" fmla="*/ 127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12700 h 2451100"/>
              <a:gd name="connsiteX0" fmla="*/ 12700 w 11252200"/>
              <a:gd name="connsiteY0" fmla="*/ 12700 h 2451100"/>
              <a:gd name="connsiteX1" fmla="*/ 838200 w 11252200"/>
              <a:gd name="connsiteY1" fmla="*/ 12700 h 2451100"/>
              <a:gd name="connsiteX2" fmla="*/ 8509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12700 h 245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252200" h="2451100">
                <a:moveTo>
                  <a:pt x="12700" y="12700"/>
                </a:moveTo>
                <a:lnTo>
                  <a:pt x="838200" y="12700"/>
                </a:lnTo>
                <a:cubicBezTo>
                  <a:pt x="842433" y="630767"/>
                  <a:pt x="846667" y="1248833"/>
                  <a:pt x="850900" y="1866900"/>
                </a:cubicBezTo>
                <a:lnTo>
                  <a:pt x="10388600" y="1866900"/>
                </a:lnTo>
                <a:lnTo>
                  <a:pt x="10388600" y="0"/>
                </a:lnTo>
                <a:lnTo>
                  <a:pt x="11252200" y="0"/>
                </a:lnTo>
                <a:lnTo>
                  <a:pt x="11252200" y="2438400"/>
                </a:lnTo>
                <a:lnTo>
                  <a:pt x="0" y="2451100"/>
                </a:lnTo>
                <a:cubicBezTo>
                  <a:pt x="4233" y="1659467"/>
                  <a:pt x="8467" y="804333"/>
                  <a:pt x="12700" y="12700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solidFill>
              <a:schemeClr val="bg2">
                <a:lumMod val="75000"/>
              </a:schemeClr>
            </a:solidFill>
          </a:ln>
          <a:scene3d>
            <a:camera prst="orthographicFront"/>
            <a:lightRig rig="threePt" dir="t"/>
          </a:scene3d>
          <a:sp3d extrusionH="76200">
            <a:bevelT/>
            <a:bevelB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1330325" y="1104900"/>
            <a:ext cx="330200" cy="18415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1654175" y="1104900"/>
            <a:ext cx="330200" cy="18415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1995805" y="1104900"/>
            <a:ext cx="330200" cy="18415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2319746" y="1104900"/>
            <a:ext cx="330200" cy="18415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2654300" y="1104900"/>
            <a:ext cx="330200" cy="18415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  <a:bevelB w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3358945" y="1104900"/>
            <a:ext cx="1272048" cy="1841500"/>
          </a:xfrm>
          <a:prstGeom prst="rect">
            <a:avLst/>
          </a:prstGeom>
          <a:solidFill>
            <a:srgbClr val="7030A0"/>
          </a:solidFill>
          <a:scene3d>
            <a:camera prst="orthographicFront"/>
            <a:lightRig rig="threePt" dir="t"/>
          </a:scene3d>
          <a:sp3d>
            <a:bevelT w="165100" prst="coolSlan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4632222" y="1109817"/>
            <a:ext cx="3346655" cy="18415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  <a:scene3d>
            <a:camera prst="orthographicFront"/>
            <a:lightRig rig="threePt" dir="t"/>
          </a:scene3d>
          <a:sp3d>
            <a:bevelT w="165100" prst="coolSlan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7964130" y="1099985"/>
            <a:ext cx="1460090" cy="1849692"/>
          </a:xfrm>
          <a:prstGeom prst="rect">
            <a:avLst/>
          </a:prstGeom>
          <a:solidFill>
            <a:srgbClr val="7030A0"/>
          </a:solidFill>
          <a:scene3d>
            <a:camera prst="orthographicFront"/>
            <a:lightRig rig="threePt" dir="t"/>
          </a:scene3d>
          <a:sp3d>
            <a:bevelT w="165100" prst="coolSlan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 20"/>
          <p:cNvSpPr/>
          <p:nvPr/>
        </p:nvSpPr>
        <p:spPr>
          <a:xfrm>
            <a:off x="9429137" y="1104902"/>
            <a:ext cx="1460090" cy="1841498"/>
          </a:xfrm>
          <a:prstGeom prst="rect">
            <a:avLst/>
          </a:prstGeom>
          <a:solidFill>
            <a:schemeClr val="accent1">
              <a:lumMod val="7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Double flèche horizontale 22"/>
          <p:cNvSpPr/>
          <p:nvPr/>
        </p:nvSpPr>
        <p:spPr>
          <a:xfrm>
            <a:off x="3347884" y="1804219"/>
            <a:ext cx="7526593" cy="560439"/>
          </a:xfrm>
          <a:prstGeom prst="leftRightArrow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  <a:latin typeface="Arial Black" panose="020B0A04020102020204" pitchFamily="34" charset="0"/>
              </a:rPr>
              <a:t>TTR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412954" y="1917290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TBF 1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10889225" y="1877961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TBF 2</a:t>
            </a:r>
          </a:p>
        </p:txBody>
      </p:sp>
      <p:graphicFrame>
        <p:nvGraphicFramePr>
          <p:cNvPr id="26" name="Tableau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1621062"/>
              </p:ext>
            </p:extLst>
          </p:nvPr>
        </p:nvGraphicFramePr>
        <p:xfrm>
          <a:off x="3344604" y="3849329"/>
          <a:ext cx="8454105" cy="16488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947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593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8710">
                <a:tc>
                  <a:txBody>
                    <a:bodyPr/>
                    <a:lstStyle/>
                    <a:p>
                      <a:pPr algn="ctr"/>
                      <a:r>
                        <a:rPr lang="fr-FR" b="0" i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TEMPS PASSÉ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SOLUTION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52546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chemeClr val="bg1"/>
                          </a:solidFill>
                        </a:rPr>
                        <a:t>Nettoyage</a:t>
                      </a:r>
                      <a:r>
                        <a:rPr lang="fr-FR" sz="2000" baseline="0" dirty="0">
                          <a:solidFill>
                            <a:schemeClr val="bg1"/>
                          </a:solidFill>
                        </a:rPr>
                        <a:t> ; dépose des sous-ensembles</a:t>
                      </a:r>
                    </a:p>
                    <a:p>
                      <a:endParaRPr lang="fr-FR" sz="2000" baseline="0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fr-FR" sz="2000" baseline="0" dirty="0">
                          <a:solidFill>
                            <a:schemeClr val="bg1"/>
                          </a:solidFill>
                          <a:latin typeface="Arial Black" panose="020B0A04020102020204" pitchFamily="34" charset="0"/>
                        </a:rPr>
                        <a:t>Composant démonté</a:t>
                      </a:r>
                      <a:endParaRPr lang="fr-FR" sz="2000" dirty="0">
                        <a:solidFill>
                          <a:schemeClr val="bg1"/>
                        </a:solidFill>
                        <a:latin typeface="Arial Black" panose="020B0A04020102020204" pitchFamily="34" charset="0"/>
                      </a:endParaRPr>
                    </a:p>
                    <a:p>
                      <a:endParaRPr lang="fr-FR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983865" y="1104900"/>
            <a:ext cx="330200" cy="18415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ZoneTexte 17"/>
          <p:cNvSpPr txBox="1"/>
          <p:nvPr/>
        </p:nvSpPr>
        <p:spPr>
          <a:xfrm>
            <a:off x="2311400" y="22860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4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1333500" y="22860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1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1625600" y="22860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2</a:t>
            </a:r>
          </a:p>
        </p:txBody>
      </p:sp>
      <p:sp>
        <p:nvSpPr>
          <p:cNvPr id="27" name="ZoneTexte 26"/>
          <p:cNvSpPr txBox="1"/>
          <p:nvPr/>
        </p:nvSpPr>
        <p:spPr>
          <a:xfrm>
            <a:off x="1993900" y="22860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3</a:t>
            </a:r>
          </a:p>
        </p:txBody>
      </p:sp>
      <p:sp>
        <p:nvSpPr>
          <p:cNvPr id="28" name="ZoneTexte 27"/>
          <p:cNvSpPr txBox="1"/>
          <p:nvPr/>
        </p:nvSpPr>
        <p:spPr>
          <a:xfrm>
            <a:off x="2641600" y="22860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5</a:t>
            </a:r>
          </a:p>
        </p:txBody>
      </p:sp>
      <p:sp>
        <p:nvSpPr>
          <p:cNvPr id="29" name="ZoneTexte 28"/>
          <p:cNvSpPr txBox="1"/>
          <p:nvPr/>
        </p:nvSpPr>
        <p:spPr>
          <a:xfrm>
            <a:off x="2959100" y="22860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6</a:t>
            </a:r>
          </a:p>
        </p:txBody>
      </p:sp>
      <p:sp>
        <p:nvSpPr>
          <p:cNvPr id="30" name="Flèche vers le bas 29"/>
          <p:cNvSpPr/>
          <p:nvPr/>
        </p:nvSpPr>
        <p:spPr>
          <a:xfrm>
            <a:off x="3860800" y="3136900"/>
            <a:ext cx="279400" cy="685800"/>
          </a:xfrm>
          <a:prstGeom prst="downArrow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ZoneTexte 30"/>
          <p:cNvSpPr txBox="1"/>
          <p:nvPr/>
        </p:nvSpPr>
        <p:spPr>
          <a:xfrm>
            <a:off x="4152900" y="6211669"/>
            <a:ext cx="41777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/>
              <a:t>I N T E R V E N T I O N</a:t>
            </a:r>
          </a:p>
        </p:txBody>
      </p:sp>
    </p:spTree>
    <p:extLst>
      <p:ext uri="{BB962C8B-B14F-4D97-AF65-F5344CB8AC3E}">
        <p14:creationId xmlns:p14="http://schemas.microsoft.com/office/powerpoint/2010/main" val="704612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4.81481E-6 L -3.125E-6 -0.23357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69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3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rme libre 1"/>
          <p:cNvSpPr/>
          <p:nvPr/>
        </p:nvSpPr>
        <p:spPr>
          <a:xfrm>
            <a:off x="457199" y="1371600"/>
            <a:ext cx="11341509" cy="2142203"/>
          </a:xfrm>
          <a:custGeom>
            <a:avLst/>
            <a:gdLst>
              <a:gd name="connsiteX0" fmla="*/ 0 w 11239500"/>
              <a:gd name="connsiteY0" fmla="*/ 76200 h 2438400"/>
              <a:gd name="connsiteX1" fmla="*/ 800100 w 11239500"/>
              <a:gd name="connsiteY1" fmla="*/ 76200 h 2438400"/>
              <a:gd name="connsiteX2" fmla="*/ 800100 w 11239500"/>
              <a:gd name="connsiteY2" fmla="*/ 1866900 h 2438400"/>
              <a:gd name="connsiteX3" fmla="*/ 10375900 w 11239500"/>
              <a:gd name="connsiteY3" fmla="*/ 1866900 h 2438400"/>
              <a:gd name="connsiteX4" fmla="*/ 10375900 w 11239500"/>
              <a:gd name="connsiteY4" fmla="*/ 0 h 2438400"/>
              <a:gd name="connsiteX5" fmla="*/ 11239500 w 11239500"/>
              <a:gd name="connsiteY5" fmla="*/ 0 h 2438400"/>
              <a:gd name="connsiteX6" fmla="*/ 11239500 w 11239500"/>
              <a:gd name="connsiteY6" fmla="*/ 2438400 h 2438400"/>
              <a:gd name="connsiteX7" fmla="*/ 25400 w 11239500"/>
              <a:gd name="connsiteY7" fmla="*/ 2438400 h 2438400"/>
              <a:gd name="connsiteX8" fmla="*/ 25400 w 11239500"/>
              <a:gd name="connsiteY8" fmla="*/ 2273300 h 2438400"/>
              <a:gd name="connsiteX9" fmla="*/ 0 w 11239500"/>
              <a:gd name="connsiteY9" fmla="*/ 76200 h 2438400"/>
              <a:gd name="connsiteX0" fmla="*/ 12700 w 11252200"/>
              <a:gd name="connsiteY0" fmla="*/ 76200 h 2451100"/>
              <a:gd name="connsiteX1" fmla="*/ 812800 w 11252200"/>
              <a:gd name="connsiteY1" fmla="*/ 762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38100 w 11252200"/>
              <a:gd name="connsiteY8" fmla="*/ 2273300 h 2451100"/>
              <a:gd name="connsiteX9" fmla="*/ 12700 w 11252200"/>
              <a:gd name="connsiteY9" fmla="*/ 76200 h 2451100"/>
              <a:gd name="connsiteX0" fmla="*/ 12700 w 11252200"/>
              <a:gd name="connsiteY0" fmla="*/ 76200 h 2451100"/>
              <a:gd name="connsiteX1" fmla="*/ 812800 w 11252200"/>
              <a:gd name="connsiteY1" fmla="*/ 762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76200 h 2451100"/>
              <a:gd name="connsiteX0" fmla="*/ 12700 w 11252200"/>
              <a:gd name="connsiteY0" fmla="*/ 50800 h 2451100"/>
              <a:gd name="connsiteX1" fmla="*/ 812800 w 11252200"/>
              <a:gd name="connsiteY1" fmla="*/ 762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50800 h 2451100"/>
              <a:gd name="connsiteX0" fmla="*/ 12700 w 11252200"/>
              <a:gd name="connsiteY0" fmla="*/ 50800 h 2451100"/>
              <a:gd name="connsiteX1" fmla="*/ 812800 w 11252200"/>
              <a:gd name="connsiteY1" fmla="*/ 508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50800 h 2451100"/>
              <a:gd name="connsiteX0" fmla="*/ 12700 w 11252200"/>
              <a:gd name="connsiteY0" fmla="*/ 12700 h 2451100"/>
              <a:gd name="connsiteX1" fmla="*/ 812800 w 11252200"/>
              <a:gd name="connsiteY1" fmla="*/ 508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12700 h 2451100"/>
              <a:gd name="connsiteX0" fmla="*/ 12700 w 11252200"/>
              <a:gd name="connsiteY0" fmla="*/ 12700 h 2451100"/>
              <a:gd name="connsiteX1" fmla="*/ 800100 w 11252200"/>
              <a:gd name="connsiteY1" fmla="*/ 127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12700 h 2451100"/>
              <a:gd name="connsiteX0" fmla="*/ 12700 w 11252200"/>
              <a:gd name="connsiteY0" fmla="*/ 12700 h 2451100"/>
              <a:gd name="connsiteX1" fmla="*/ 838200 w 11252200"/>
              <a:gd name="connsiteY1" fmla="*/ 12700 h 2451100"/>
              <a:gd name="connsiteX2" fmla="*/ 8128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12700 h 2451100"/>
              <a:gd name="connsiteX0" fmla="*/ 12700 w 11252200"/>
              <a:gd name="connsiteY0" fmla="*/ 12700 h 2451100"/>
              <a:gd name="connsiteX1" fmla="*/ 838200 w 11252200"/>
              <a:gd name="connsiteY1" fmla="*/ 12700 h 2451100"/>
              <a:gd name="connsiteX2" fmla="*/ 850900 w 11252200"/>
              <a:gd name="connsiteY2" fmla="*/ 1866900 h 2451100"/>
              <a:gd name="connsiteX3" fmla="*/ 10388600 w 11252200"/>
              <a:gd name="connsiteY3" fmla="*/ 1866900 h 2451100"/>
              <a:gd name="connsiteX4" fmla="*/ 10388600 w 11252200"/>
              <a:gd name="connsiteY4" fmla="*/ 0 h 2451100"/>
              <a:gd name="connsiteX5" fmla="*/ 11252200 w 11252200"/>
              <a:gd name="connsiteY5" fmla="*/ 0 h 2451100"/>
              <a:gd name="connsiteX6" fmla="*/ 11252200 w 11252200"/>
              <a:gd name="connsiteY6" fmla="*/ 2438400 h 2451100"/>
              <a:gd name="connsiteX7" fmla="*/ 0 w 11252200"/>
              <a:gd name="connsiteY7" fmla="*/ 2451100 h 2451100"/>
              <a:gd name="connsiteX8" fmla="*/ 12700 w 11252200"/>
              <a:gd name="connsiteY8" fmla="*/ 12700 h 245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252200" h="2451100">
                <a:moveTo>
                  <a:pt x="12700" y="12700"/>
                </a:moveTo>
                <a:lnTo>
                  <a:pt x="838200" y="12700"/>
                </a:lnTo>
                <a:cubicBezTo>
                  <a:pt x="842433" y="630767"/>
                  <a:pt x="846667" y="1248833"/>
                  <a:pt x="850900" y="1866900"/>
                </a:cubicBezTo>
                <a:lnTo>
                  <a:pt x="10388600" y="1866900"/>
                </a:lnTo>
                <a:lnTo>
                  <a:pt x="10388600" y="0"/>
                </a:lnTo>
                <a:lnTo>
                  <a:pt x="11252200" y="0"/>
                </a:lnTo>
                <a:lnTo>
                  <a:pt x="11252200" y="2438400"/>
                </a:lnTo>
                <a:lnTo>
                  <a:pt x="0" y="2451100"/>
                </a:lnTo>
                <a:cubicBezTo>
                  <a:pt x="4233" y="1659467"/>
                  <a:pt x="8467" y="804333"/>
                  <a:pt x="12700" y="12700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solidFill>
              <a:schemeClr val="bg2">
                <a:lumMod val="75000"/>
              </a:schemeClr>
            </a:solidFill>
          </a:ln>
          <a:scene3d>
            <a:camera prst="orthographicFront"/>
            <a:lightRig rig="threePt" dir="t"/>
          </a:scene3d>
          <a:sp3d extrusionH="76200">
            <a:bevelT/>
            <a:bevelB/>
            <a:extrusionClr>
              <a:schemeClr val="bg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1330325" y="1104900"/>
            <a:ext cx="330200" cy="18415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1654175" y="1104900"/>
            <a:ext cx="330200" cy="18415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1995805" y="1104900"/>
            <a:ext cx="330200" cy="18415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2319746" y="1104900"/>
            <a:ext cx="330200" cy="18415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2654300" y="1104900"/>
            <a:ext cx="330200" cy="18415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  <a:bevelB w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3358945" y="1104900"/>
            <a:ext cx="1272048" cy="1841500"/>
          </a:xfrm>
          <a:prstGeom prst="rect">
            <a:avLst/>
          </a:prstGeom>
          <a:solidFill>
            <a:srgbClr val="7030A0"/>
          </a:solidFill>
          <a:scene3d>
            <a:camera prst="orthographicFront"/>
            <a:lightRig rig="threePt" dir="t"/>
          </a:scene3d>
          <a:sp3d>
            <a:bevelT w="165100" prst="coolSlan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4632222" y="1109817"/>
            <a:ext cx="3346655" cy="18415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  <a:scene3d>
            <a:camera prst="orthographicFront"/>
            <a:lightRig rig="threePt" dir="t"/>
          </a:scene3d>
          <a:sp3d>
            <a:bevelT w="165100" prst="coolSlan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7964130" y="1099985"/>
            <a:ext cx="1460090" cy="1849692"/>
          </a:xfrm>
          <a:prstGeom prst="rect">
            <a:avLst/>
          </a:prstGeom>
          <a:solidFill>
            <a:srgbClr val="7030A0"/>
          </a:solidFill>
          <a:scene3d>
            <a:camera prst="orthographicFront"/>
            <a:lightRig rig="threePt" dir="t"/>
          </a:scene3d>
          <a:sp3d>
            <a:bevelT w="165100" prst="coolSlan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 20"/>
          <p:cNvSpPr/>
          <p:nvPr/>
        </p:nvSpPr>
        <p:spPr>
          <a:xfrm>
            <a:off x="9429137" y="1104902"/>
            <a:ext cx="1460090" cy="1841498"/>
          </a:xfrm>
          <a:prstGeom prst="rect">
            <a:avLst/>
          </a:prstGeom>
          <a:solidFill>
            <a:schemeClr val="accent1">
              <a:lumMod val="7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Double flèche horizontale 22"/>
          <p:cNvSpPr/>
          <p:nvPr/>
        </p:nvSpPr>
        <p:spPr>
          <a:xfrm>
            <a:off x="3373284" y="204019"/>
            <a:ext cx="7526593" cy="560439"/>
          </a:xfrm>
          <a:prstGeom prst="leftRightArrow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  <a:latin typeface="Arial Black" panose="020B0A04020102020204" pitchFamily="34" charset="0"/>
              </a:rPr>
              <a:t>TTR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412954" y="1917290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TBF 1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10889225" y="1877961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TBF 2</a:t>
            </a:r>
          </a:p>
        </p:txBody>
      </p:sp>
      <p:graphicFrame>
        <p:nvGraphicFramePr>
          <p:cNvPr id="26" name="Tableau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1477671"/>
              </p:ext>
            </p:extLst>
          </p:nvPr>
        </p:nvGraphicFramePr>
        <p:xfrm>
          <a:off x="3344604" y="3849329"/>
          <a:ext cx="8454105" cy="19536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947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593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8710">
                <a:tc>
                  <a:txBody>
                    <a:bodyPr/>
                    <a:lstStyle/>
                    <a:p>
                      <a:pPr algn="ctr"/>
                      <a:r>
                        <a:rPr lang="fr-FR" b="0" i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TEMPS PASSÉ</a:t>
                      </a:r>
                    </a:p>
                  </a:txBody>
                  <a:tcPr>
                    <a:solidFill>
                      <a:srgbClr val="FF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0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SOLUTION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52546">
                <a:tc>
                  <a:txBody>
                    <a:bodyPr/>
                    <a:lstStyle/>
                    <a:p>
                      <a:r>
                        <a:rPr lang="fr-FR" sz="2000" dirty="0">
                          <a:solidFill>
                            <a:schemeClr val="bg1"/>
                          </a:solidFill>
                        </a:rPr>
                        <a:t>Dépannage</a:t>
                      </a:r>
                      <a:r>
                        <a:rPr lang="fr-FR" sz="2000" baseline="0" dirty="0">
                          <a:solidFill>
                            <a:schemeClr val="bg1"/>
                          </a:solidFill>
                        </a:rPr>
                        <a:t> ; Réparation ; Echange standard</a:t>
                      </a:r>
                    </a:p>
                    <a:p>
                      <a:endParaRPr lang="fr-FR" sz="2000" baseline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r>
                        <a:rPr lang="fr-FR" sz="2000" baseline="0" dirty="0">
                          <a:solidFill>
                            <a:schemeClr val="bg1"/>
                          </a:solidFill>
                          <a:latin typeface="Arial Black" panose="020B0A04020102020204" pitchFamily="34" charset="0"/>
                        </a:rPr>
                        <a:t>Composant réparé</a:t>
                      </a:r>
                      <a:endParaRPr lang="fr-FR" sz="2000" dirty="0">
                        <a:solidFill>
                          <a:schemeClr val="bg1"/>
                        </a:solidFill>
                        <a:latin typeface="Arial Black" panose="020B0A04020102020204" pitchFamily="34" charset="0"/>
                      </a:endParaRPr>
                    </a:p>
                    <a:p>
                      <a:endParaRPr lang="fr-FR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33CC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983865" y="1104900"/>
            <a:ext cx="330200" cy="1841500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ZoneTexte 17"/>
          <p:cNvSpPr txBox="1"/>
          <p:nvPr/>
        </p:nvSpPr>
        <p:spPr>
          <a:xfrm>
            <a:off x="2311400" y="22860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4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1333500" y="22860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1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1625600" y="22860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2</a:t>
            </a:r>
          </a:p>
        </p:txBody>
      </p:sp>
      <p:sp>
        <p:nvSpPr>
          <p:cNvPr id="27" name="ZoneTexte 26"/>
          <p:cNvSpPr txBox="1"/>
          <p:nvPr/>
        </p:nvSpPr>
        <p:spPr>
          <a:xfrm>
            <a:off x="1993900" y="22860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3</a:t>
            </a:r>
          </a:p>
        </p:txBody>
      </p:sp>
      <p:sp>
        <p:nvSpPr>
          <p:cNvPr id="28" name="ZoneTexte 27"/>
          <p:cNvSpPr txBox="1"/>
          <p:nvPr/>
        </p:nvSpPr>
        <p:spPr>
          <a:xfrm>
            <a:off x="2641600" y="22860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5</a:t>
            </a:r>
          </a:p>
        </p:txBody>
      </p:sp>
      <p:sp>
        <p:nvSpPr>
          <p:cNvPr id="29" name="ZoneTexte 28"/>
          <p:cNvSpPr txBox="1"/>
          <p:nvPr/>
        </p:nvSpPr>
        <p:spPr>
          <a:xfrm>
            <a:off x="2959100" y="22860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Arial Black" panose="020B0A04020102020204" pitchFamily="34" charset="0"/>
              </a:rPr>
              <a:t>6</a:t>
            </a:r>
          </a:p>
        </p:txBody>
      </p:sp>
      <p:sp>
        <p:nvSpPr>
          <p:cNvPr id="3" name="Flèche vers le bas 2"/>
          <p:cNvSpPr/>
          <p:nvPr/>
        </p:nvSpPr>
        <p:spPr>
          <a:xfrm>
            <a:off x="6057900" y="3111500"/>
            <a:ext cx="279400" cy="685800"/>
          </a:xfrm>
          <a:prstGeom prst="downArrow">
            <a:avLst/>
          </a:prstGeom>
          <a:solidFill>
            <a:srgbClr val="FF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ZoneTexte 29"/>
          <p:cNvSpPr txBox="1"/>
          <p:nvPr/>
        </p:nvSpPr>
        <p:spPr>
          <a:xfrm>
            <a:off x="4152900" y="6211669"/>
            <a:ext cx="41777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/>
              <a:t>I N T E R V E N T I O N</a:t>
            </a:r>
          </a:p>
        </p:txBody>
      </p:sp>
    </p:spTree>
    <p:extLst>
      <p:ext uri="{BB962C8B-B14F-4D97-AF65-F5344CB8AC3E}">
        <p14:creationId xmlns:p14="http://schemas.microsoft.com/office/powerpoint/2010/main" val="1222695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270</TotalTime>
  <Words>340</Words>
  <Application>Microsoft Office PowerPoint</Application>
  <PresentationFormat>Grand écran</PresentationFormat>
  <Paragraphs>144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7" baseType="lpstr">
      <vt:lpstr>Arial</vt:lpstr>
      <vt:lpstr>Arial Black</vt:lpstr>
      <vt:lpstr>Calibri</vt:lpstr>
      <vt:lpstr>Calibri Light</vt:lpstr>
      <vt:lpstr>Times New Roman</vt:lpstr>
      <vt:lpstr>Thème Office</vt:lpstr>
      <vt:lpstr>Décomposition d’une intervention corrective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ALAIN MALLEGOL</dc:creator>
  <cp:lastModifiedBy>ALAIN MALLEGOL</cp:lastModifiedBy>
  <cp:revision>22</cp:revision>
  <dcterms:created xsi:type="dcterms:W3CDTF">2014-05-06T08:09:20Z</dcterms:created>
  <dcterms:modified xsi:type="dcterms:W3CDTF">2018-02-05T14:31:43Z</dcterms:modified>
</cp:coreProperties>
</file>