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0"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6858000" cx="12192000"/>
  <p:notesSz cx="6797675" cy="9926625"/>
  <p:embeddedFontLst>
    <p:embeddedFont>
      <p:font typeface="Roboto"/>
      <p:regular r:id="rId19"/>
      <p:bold r:id="rId20"/>
      <p:italic r:id="rId21"/>
      <p:boldItalic r:id="rId22"/>
    </p:embeddedFont>
    <p:embeddedFont>
      <p:font typeface="Montserrat"/>
      <p:regular r:id="rId23"/>
      <p:bold r:id="rId24"/>
      <p:italic r:id="rId25"/>
      <p:boldItalic r:id="rId26"/>
    </p:embeddedFont>
    <p:embeddedFont>
      <p:font typeface="Quattrocento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78">
          <p15:clr>
            <a:srgbClr val="A4A3A4"/>
          </p15:clr>
        </p15:guide>
        <p15:guide id="2" orient="horz" pos="3817">
          <p15:clr>
            <a:srgbClr val="A4A3A4"/>
          </p15:clr>
        </p15:guide>
        <p15:guide id="3" pos="3688">
          <p15:clr>
            <a:srgbClr val="A4A3A4"/>
          </p15:clr>
        </p15:guide>
        <p15:guide id="4" pos="3990">
          <p15:clr>
            <a:srgbClr val="A4A3A4"/>
          </p15:clr>
        </p15:guide>
        <p15:guide id="5" pos="7226">
          <p15:clr>
            <a:srgbClr val="A4A3A4"/>
          </p15:clr>
        </p15:guide>
        <p15:guide id="6" pos="452">
          <p15:clr>
            <a:srgbClr val="A4A3A4"/>
          </p15:clr>
        </p15:guide>
        <p15:guide id="7" orient="horz" pos="9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4C323A-582C-46A0-91C0-A53A7729D5B6}">
  <a:tblStyle styleId="{DA4C323A-582C-46A0-91C0-A53A7729D5B6}" styleName="Table_0">
    <a:wholeTbl>
      <a:tcTxStyle b="off" i="off">
        <a:font>
          <a:latin typeface="Segoe UI"/>
          <a:ea typeface="Segoe UI"/>
          <a:cs typeface="Segoe U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4"/>
          </a:solidFill>
        </a:fill>
      </a:tcStyle>
    </a:band1H>
    <a:band2H>
      <a:tcTxStyle/>
    </a:band2H>
    <a:band1V>
      <a:tcTxStyle/>
      <a:tcStyle>
        <a:fill>
          <a:solidFill>
            <a:srgbClr val="CBE2F4"/>
          </a:solidFill>
        </a:fill>
      </a:tcStyle>
    </a:band1V>
    <a:band2V>
      <a:tcTxStyle/>
    </a:band2V>
    <a:lastCol>
      <a:tcTxStyle b="on" i="off">
        <a:font>
          <a:latin typeface="Segoe UI"/>
          <a:ea typeface="Segoe UI"/>
          <a:cs typeface="Segoe UI"/>
        </a:font>
        <a:schemeClr val="lt1"/>
      </a:tcTxStyle>
      <a:tcStyle>
        <a:fill>
          <a:solidFill>
            <a:schemeClr val="accent1"/>
          </a:solidFill>
        </a:fill>
      </a:tcStyle>
    </a:lastCol>
    <a:firstCol>
      <a:tcTxStyle b="on" i="off">
        <a:font>
          <a:latin typeface="Segoe UI"/>
          <a:ea typeface="Segoe UI"/>
          <a:cs typeface="Segoe UI"/>
        </a:font>
        <a:schemeClr val="lt1"/>
      </a:tcTxStyle>
      <a:tcStyle>
        <a:fill>
          <a:solidFill>
            <a:schemeClr val="accent1"/>
          </a:solidFill>
        </a:fill>
      </a:tcStyle>
    </a:firstCol>
    <a:lastRow>
      <a:tcTxStyle b="on" i="off">
        <a:font>
          <a:latin typeface="Segoe UI"/>
          <a:ea typeface="Segoe UI"/>
          <a:cs typeface="Segoe U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Segoe UI"/>
          <a:ea typeface="Segoe UI"/>
          <a:cs typeface="Segoe U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3FE0510-37D4-48E6-9343-864BE708B0F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78" orient="horz"/>
        <p:guide pos="3817" orient="horz"/>
        <p:guide pos="3688"/>
        <p:guide pos="3990"/>
        <p:guide pos="7226"/>
        <p:guide pos="452"/>
        <p:guide pos="96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QuattrocentoSans-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QuattrocentoSans-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Roboto-regular.fntdata"/><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Google Shape;24;g75b847fba7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5" name="Google Shape;25;g75b847fba7_0_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75b847fba7_0_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75b847fba7_0_3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5b847fba7_0_34: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75b847fba7_0_34: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75b847fba7_0_4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5b847fba7_0_4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75b847fba7_0_4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 name="Shape 30"/>
        <p:cNvGrpSpPr/>
        <p:nvPr/>
      </p:nvGrpSpPr>
      <p:grpSpPr>
        <a:xfrm>
          <a:off x="0" y="0"/>
          <a:ext cx="0" cy="0"/>
          <a:chOff x="0" y="0"/>
          <a:chExt cx="0" cy="0"/>
        </a:xfrm>
      </p:grpSpPr>
      <p:sp>
        <p:nvSpPr>
          <p:cNvPr id="31" name="Google Shape;31;g75b847fba7_0_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2" name="Google Shape;32;g75b847fba7_0_8: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g75b847fba7_0_8: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Google Shape;38;g75b847fba7_0_1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9" name="Google Shape;39;g75b847fba7_0_16: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g75b847fba7_0_16: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g75b847fba7_0_2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6" name="Google Shape;46;g75b847fba7_0_22: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g75b847fba7_0_22: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g75b847fa91_0_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g75b847fa91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06afaa2f1_0_413: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706afaa2f1_0_41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dae787495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dae787495_0_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7dae787495_0_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5b847fba7_0_2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5b847fba7_0_28: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75b847fba7_0_28: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0707e2bfe_1_6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0707e2bfe_1_67: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70707e2bfe_1_67: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seul">
  <p:cSld name="Titre seul">
    <p:spTree>
      <p:nvGrpSpPr>
        <p:cNvPr id="13" name="Shape 13"/>
        <p:cNvGrpSpPr/>
        <p:nvPr/>
      </p:nvGrpSpPr>
      <p:grpSpPr>
        <a:xfrm>
          <a:off x="0" y="0"/>
          <a:ext cx="0" cy="0"/>
          <a:chOff x="0" y="0"/>
          <a:chExt cx="0" cy="0"/>
        </a:xfrm>
      </p:grpSpPr>
      <p:sp>
        <p:nvSpPr>
          <p:cNvPr id="14" name="Google Shape;14;p2"/>
          <p:cNvSpPr txBox="1"/>
          <p:nvPr>
            <p:ph type="title"/>
          </p:nvPr>
        </p:nvSpPr>
        <p:spPr>
          <a:xfrm>
            <a:off x="719400" y="627004"/>
            <a:ext cx="10753200" cy="32162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1" type="ftr"/>
          </p:nvPr>
        </p:nvSpPr>
        <p:spPr>
          <a:xfrm>
            <a:off x="719400" y="407980"/>
            <a:ext cx="10753200" cy="15875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seul">
  <p:cSld name="Titre seul">
    <p:spTree>
      <p:nvGrpSpPr>
        <p:cNvPr id="20" name="Shape 20"/>
        <p:cNvGrpSpPr/>
        <p:nvPr/>
      </p:nvGrpSpPr>
      <p:grpSpPr>
        <a:xfrm>
          <a:off x="0" y="0"/>
          <a:ext cx="0" cy="0"/>
          <a:chOff x="0" y="0"/>
          <a:chExt cx="0" cy="0"/>
        </a:xfrm>
      </p:grpSpPr>
      <p:sp>
        <p:nvSpPr>
          <p:cNvPr id="21" name="Google Shape;21;p4"/>
          <p:cNvSpPr txBox="1"/>
          <p:nvPr>
            <p:ph type="title"/>
          </p:nvPr>
        </p:nvSpPr>
        <p:spPr>
          <a:xfrm>
            <a:off x="719400" y="627004"/>
            <a:ext cx="10753200" cy="32162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
          <p:cNvSpPr txBox="1"/>
          <p:nvPr>
            <p:ph idx="11" type="ftr"/>
          </p:nvPr>
        </p:nvSpPr>
        <p:spPr>
          <a:xfrm>
            <a:off x="719400" y="407980"/>
            <a:ext cx="10753200" cy="15875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19400" y="627004"/>
            <a:ext cx="10753200" cy="32162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200"/>
              <a:buFont typeface="Quattrocento Sans"/>
              <a:buNone/>
              <a:defRPr b="1" i="0" sz="22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720000" y="1080000"/>
            <a:ext cx="10752000" cy="1426031"/>
          </a:xfrm>
          <a:prstGeom prst="rect">
            <a:avLst/>
          </a:prstGeom>
          <a:noFill/>
          <a:ln>
            <a:noFill/>
          </a:ln>
        </p:spPr>
        <p:txBody>
          <a:bodyPr anchorCtr="0" anchor="t" bIns="0" lIns="0" spcFirstLastPara="1" rIns="0" wrap="square" tIns="0">
            <a:noAutofit/>
          </a:bodyPr>
          <a:lstStyle>
            <a:lvl1pPr indent="-228600" lvl="0" marL="457200" marR="0" rtl="0" algn="l">
              <a:spcBef>
                <a:spcPts val="1200"/>
              </a:spcBef>
              <a:spcAft>
                <a:spcPts val="0"/>
              </a:spcAft>
              <a:buClr>
                <a:schemeClr val="accent3"/>
              </a:buClr>
              <a:buSzPts val="2000"/>
              <a:buFont typeface="Arial"/>
              <a:buNone/>
              <a:defRPr b="0" i="0" sz="2000" u="none" cap="none" strike="noStrike">
                <a:solidFill>
                  <a:schemeClr val="accent3"/>
                </a:solidFill>
                <a:latin typeface="Quattrocento Sans"/>
                <a:ea typeface="Quattrocento Sans"/>
                <a:cs typeface="Quattrocento Sans"/>
                <a:sym typeface="Quattrocento Sans"/>
              </a:defRPr>
            </a:lvl1pPr>
            <a:lvl2pPr indent="-330200" lvl="1" marL="914400" marR="0" rtl="0" algn="l">
              <a:spcBef>
                <a:spcPts val="600"/>
              </a:spcBef>
              <a:spcAft>
                <a:spcPts val="0"/>
              </a:spcAft>
              <a:buClr>
                <a:schemeClr val="accent3"/>
              </a:buClr>
              <a:buSzPts val="1600"/>
              <a:buFont typeface="Quattrocento Sans"/>
              <a:buChar char="●"/>
              <a:defRPr b="0" i="0" sz="1600" u="none" cap="none" strike="noStrike">
                <a:solidFill>
                  <a:srgbClr val="595959"/>
                </a:solidFill>
                <a:latin typeface="Quattrocento Sans"/>
                <a:ea typeface="Quattrocento Sans"/>
                <a:cs typeface="Quattrocento Sans"/>
                <a:sym typeface="Quattrocento Sans"/>
              </a:defRPr>
            </a:lvl2pPr>
            <a:lvl3pPr indent="-317500" lvl="2" marL="1371600" marR="0" rtl="0" algn="l">
              <a:spcBef>
                <a:spcPts val="400"/>
              </a:spcBef>
              <a:spcAft>
                <a:spcPts val="0"/>
              </a:spcAft>
              <a:buClr>
                <a:srgbClr val="595959"/>
              </a:buClr>
              <a:buSzPts val="1400"/>
              <a:buFont typeface="Arial"/>
              <a:buChar char="–"/>
              <a:defRPr b="0" i="0" sz="1400" u="none" cap="none" strike="noStrike">
                <a:solidFill>
                  <a:srgbClr val="595959"/>
                </a:solidFill>
                <a:latin typeface="Quattrocento Sans"/>
                <a:ea typeface="Quattrocento Sans"/>
                <a:cs typeface="Quattrocento Sans"/>
                <a:sym typeface="Quattrocento Sans"/>
              </a:defRPr>
            </a:lvl3pPr>
            <a:lvl4pPr indent="-317500" lvl="3" marL="1828800" marR="0" rtl="0" algn="l">
              <a:spcBef>
                <a:spcPts val="200"/>
              </a:spcBef>
              <a:spcAft>
                <a:spcPts val="0"/>
              </a:spcAft>
              <a:buClr>
                <a:srgbClr val="595959"/>
              </a:buClr>
              <a:buSzPts val="1400"/>
              <a:buFont typeface="Arial"/>
              <a:buChar char="•"/>
              <a:defRPr b="0" i="0" sz="1400" u="none" cap="none" strike="noStrike">
                <a:solidFill>
                  <a:srgbClr val="595959"/>
                </a:solidFill>
                <a:latin typeface="Quattrocento Sans"/>
                <a:ea typeface="Quattrocento Sans"/>
                <a:cs typeface="Quattrocento Sans"/>
                <a:sym typeface="Quattrocento Sans"/>
              </a:defRPr>
            </a:lvl4pPr>
            <a:lvl5pPr indent="-228600" lvl="4" marL="2286000" marR="0" rtl="0" algn="l">
              <a:spcBef>
                <a:spcPts val="200"/>
              </a:spcBef>
              <a:spcAft>
                <a:spcPts val="0"/>
              </a:spcAft>
              <a:buClr>
                <a:srgbClr val="595959"/>
              </a:buClr>
              <a:buSzPts val="1200"/>
              <a:buFont typeface="Arial"/>
              <a:buNone/>
              <a:defRPr b="0" i="0" sz="1200" u="none" cap="none" strike="noStrike">
                <a:solidFill>
                  <a:srgbClr val="595959"/>
                </a:solidFill>
                <a:latin typeface="Quattrocento Sans"/>
                <a:ea typeface="Quattrocento Sans"/>
                <a:cs typeface="Quattrocento Sans"/>
                <a:sym typeface="Quattrocento Sans"/>
              </a:defRPr>
            </a:lvl5pPr>
            <a:lvl6pPr indent="-355536" lvl="5" marL="2743200" marR="0" rtl="0" algn="l">
              <a:spcBef>
                <a:spcPts val="400"/>
              </a:spcBef>
              <a:spcAft>
                <a:spcPts val="0"/>
              </a:spcAft>
              <a:buClr>
                <a:schemeClr val="dk1"/>
              </a:buClr>
              <a:buSzPts val="1999"/>
              <a:buFont typeface="Arial"/>
              <a:buChar char="•"/>
              <a:defRPr b="0" i="0" sz="1999" u="none" cap="none" strike="noStrike">
                <a:solidFill>
                  <a:schemeClr val="dk1"/>
                </a:solidFill>
                <a:latin typeface="Quattrocento Sans"/>
                <a:ea typeface="Quattrocento Sans"/>
                <a:cs typeface="Quattrocento Sans"/>
                <a:sym typeface="Quattrocento Sans"/>
              </a:defRPr>
            </a:lvl6pPr>
            <a:lvl7pPr indent="-355536" lvl="6" marL="3200400" marR="0" rtl="0" algn="l">
              <a:spcBef>
                <a:spcPts val="400"/>
              </a:spcBef>
              <a:spcAft>
                <a:spcPts val="0"/>
              </a:spcAft>
              <a:buClr>
                <a:schemeClr val="dk1"/>
              </a:buClr>
              <a:buSzPts val="1999"/>
              <a:buFont typeface="Arial"/>
              <a:buChar char="•"/>
              <a:defRPr b="0" i="0" sz="1999" u="none" cap="none" strike="noStrike">
                <a:solidFill>
                  <a:schemeClr val="dk1"/>
                </a:solidFill>
                <a:latin typeface="Quattrocento Sans"/>
                <a:ea typeface="Quattrocento Sans"/>
                <a:cs typeface="Quattrocento Sans"/>
                <a:sym typeface="Quattrocento Sans"/>
              </a:defRPr>
            </a:lvl7pPr>
            <a:lvl8pPr indent="-355536" lvl="7" marL="3657600" marR="0" rtl="0" algn="l">
              <a:spcBef>
                <a:spcPts val="400"/>
              </a:spcBef>
              <a:spcAft>
                <a:spcPts val="0"/>
              </a:spcAft>
              <a:buClr>
                <a:schemeClr val="dk1"/>
              </a:buClr>
              <a:buSzPts val="1999"/>
              <a:buFont typeface="Arial"/>
              <a:buChar char="•"/>
              <a:defRPr b="0" i="0" sz="1999" u="none" cap="none" strike="noStrike">
                <a:solidFill>
                  <a:schemeClr val="dk1"/>
                </a:solidFill>
                <a:latin typeface="Quattrocento Sans"/>
                <a:ea typeface="Quattrocento Sans"/>
                <a:cs typeface="Quattrocento Sans"/>
                <a:sym typeface="Quattrocento Sans"/>
              </a:defRPr>
            </a:lvl8pPr>
            <a:lvl9pPr indent="-355536" lvl="8" marL="4114800" marR="0" rtl="0" algn="l">
              <a:spcBef>
                <a:spcPts val="400"/>
              </a:spcBef>
              <a:spcAft>
                <a:spcPts val="0"/>
              </a:spcAft>
              <a:buClr>
                <a:schemeClr val="dk1"/>
              </a:buClr>
              <a:buSzPts val="1999"/>
              <a:buFont typeface="Arial"/>
              <a:buChar char="•"/>
              <a:defRPr b="0" i="0" sz="1999"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
          <p:cNvSpPr txBox="1"/>
          <p:nvPr>
            <p:ph idx="11" type="ftr"/>
          </p:nvPr>
        </p:nvSpPr>
        <p:spPr>
          <a:xfrm>
            <a:off x="719400" y="407980"/>
            <a:ext cx="10753200" cy="158750"/>
          </a:xfrm>
          <a:prstGeom prst="rect">
            <a:avLst/>
          </a:prstGeom>
          <a:noFill/>
          <a:ln>
            <a:noFill/>
          </a:ln>
        </p:spPr>
        <p:txBody>
          <a:bodyPr anchorCtr="0" anchor="b" bIns="0" lIns="0" spcFirstLastPara="1" rIns="0" wrap="square" tIns="0">
            <a:noAutofit/>
          </a:bodyPr>
          <a:lstStyle>
            <a:lvl1pPr lvl="0" marR="0" rtl="0" algn="l">
              <a:lnSpc>
                <a:spcPct val="85000"/>
              </a:lnSpc>
              <a:spcBef>
                <a:spcPts val="0"/>
              </a:spcBef>
              <a:spcAft>
                <a:spcPts val="0"/>
              </a:spcAft>
              <a:buSzPts val="1400"/>
              <a:buNone/>
              <a:defRPr b="0" i="0" sz="1200" u="none" cap="none" strike="noStrike">
                <a:solidFill>
                  <a:srgbClr val="278A87"/>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719400" y="627004"/>
            <a:ext cx="10753200" cy="32162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200"/>
              <a:buFont typeface="Quattrocento Sans"/>
              <a:buNone/>
              <a:defRPr b="1" i="0" sz="22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3"/>
          <p:cNvSpPr txBox="1"/>
          <p:nvPr>
            <p:ph idx="1" type="body"/>
          </p:nvPr>
        </p:nvSpPr>
        <p:spPr>
          <a:xfrm>
            <a:off x="720000" y="1080000"/>
            <a:ext cx="10752000" cy="1426031"/>
          </a:xfrm>
          <a:prstGeom prst="rect">
            <a:avLst/>
          </a:prstGeom>
          <a:noFill/>
          <a:ln>
            <a:noFill/>
          </a:ln>
        </p:spPr>
        <p:txBody>
          <a:bodyPr anchorCtr="0" anchor="t" bIns="0" lIns="0" spcFirstLastPara="1" rIns="0" wrap="square" tIns="0">
            <a:noAutofit/>
          </a:bodyPr>
          <a:lstStyle>
            <a:lvl1pPr indent="-228600" lvl="0" marL="457200" marR="0" rtl="0" algn="l">
              <a:spcBef>
                <a:spcPts val="1200"/>
              </a:spcBef>
              <a:spcAft>
                <a:spcPts val="0"/>
              </a:spcAft>
              <a:buClr>
                <a:schemeClr val="accent3"/>
              </a:buClr>
              <a:buSzPts val="2000"/>
              <a:buFont typeface="Arial"/>
              <a:buNone/>
              <a:defRPr b="0" i="0" sz="2000" u="none" cap="none" strike="noStrike">
                <a:solidFill>
                  <a:schemeClr val="accent3"/>
                </a:solidFill>
                <a:latin typeface="Quattrocento Sans"/>
                <a:ea typeface="Quattrocento Sans"/>
                <a:cs typeface="Quattrocento Sans"/>
                <a:sym typeface="Quattrocento Sans"/>
              </a:defRPr>
            </a:lvl1pPr>
            <a:lvl2pPr indent="-330200" lvl="1" marL="914400" marR="0" rtl="0" algn="l">
              <a:spcBef>
                <a:spcPts val="600"/>
              </a:spcBef>
              <a:spcAft>
                <a:spcPts val="0"/>
              </a:spcAft>
              <a:buClr>
                <a:schemeClr val="accent3"/>
              </a:buClr>
              <a:buSzPts val="1600"/>
              <a:buFont typeface="Quattrocento Sans"/>
              <a:buChar char="●"/>
              <a:defRPr b="0" i="0" sz="1600" u="none" cap="none" strike="noStrike">
                <a:solidFill>
                  <a:srgbClr val="595959"/>
                </a:solidFill>
                <a:latin typeface="Quattrocento Sans"/>
                <a:ea typeface="Quattrocento Sans"/>
                <a:cs typeface="Quattrocento Sans"/>
                <a:sym typeface="Quattrocento Sans"/>
              </a:defRPr>
            </a:lvl2pPr>
            <a:lvl3pPr indent="-317500" lvl="2" marL="1371600" marR="0" rtl="0" algn="l">
              <a:spcBef>
                <a:spcPts val="400"/>
              </a:spcBef>
              <a:spcAft>
                <a:spcPts val="0"/>
              </a:spcAft>
              <a:buClr>
                <a:srgbClr val="595959"/>
              </a:buClr>
              <a:buSzPts val="1400"/>
              <a:buFont typeface="Arial"/>
              <a:buChar char="–"/>
              <a:defRPr b="0" i="0" sz="1400" u="none" cap="none" strike="noStrike">
                <a:solidFill>
                  <a:srgbClr val="595959"/>
                </a:solidFill>
                <a:latin typeface="Quattrocento Sans"/>
                <a:ea typeface="Quattrocento Sans"/>
                <a:cs typeface="Quattrocento Sans"/>
                <a:sym typeface="Quattrocento Sans"/>
              </a:defRPr>
            </a:lvl3pPr>
            <a:lvl4pPr indent="-317500" lvl="3" marL="1828800" marR="0" rtl="0" algn="l">
              <a:spcBef>
                <a:spcPts val="200"/>
              </a:spcBef>
              <a:spcAft>
                <a:spcPts val="0"/>
              </a:spcAft>
              <a:buClr>
                <a:srgbClr val="595959"/>
              </a:buClr>
              <a:buSzPts val="1400"/>
              <a:buFont typeface="Arial"/>
              <a:buChar char="•"/>
              <a:defRPr b="0" i="0" sz="1400" u="none" cap="none" strike="noStrike">
                <a:solidFill>
                  <a:srgbClr val="595959"/>
                </a:solidFill>
                <a:latin typeface="Quattrocento Sans"/>
                <a:ea typeface="Quattrocento Sans"/>
                <a:cs typeface="Quattrocento Sans"/>
                <a:sym typeface="Quattrocento Sans"/>
              </a:defRPr>
            </a:lvl4pPr>
            <a:lvl5pPr indent="-228600" lvl="4" marL="2286000" marR="0" rtl="0" algn="l">
              <a:spcBef>
                <a:spcPts val="200"/>
              </a:spcBef>
              <a:spcAft>
                <a:spcPts val="0"/>
              </a:spcAft>
              <a:buClr>
                <a:srgbClr val="595959"/>
              </a:buClr>
              <a:buSzPts val="1200"/>
              <a:buFont typeface="Arial"/>
              <a:buNone/>
              <a:defRPr b="0" i="0" sz="1200" u="none" cap="none" strike="noStrike">
                <a:solidFill>
                  <a:srgbClr val="595959"/>
                </a:solidFill>
                <a:latin typeface="Quattrocento Sans"/>
                <a:ea typeface="Quattrocento Sans"/>
                <a:cs typeface="Quattrocento Sans"/>
                <a:sym typeface="Quattrocento Sans"/>
              </a:defRPr>
            </a:lvl5pPr>
            <a:lvl6pPr indent="-355536" lvl="5" marL="2743200" marR="0" rtl="0" algn="l">
              <a:spcBef>
                <a:spcPts val="400"/>
              </a:spcBef>
              <a:spcAft>
                <a:spcPts val="0"/>
              </a:spcAft>
              <a:buClr>
                <a:schemeClr val="dk1"/>
              </a:buClr>
              <a:buSzPts val="1999"/>
              <a:buFont typeface="Arial"/>
              <a:buChar char="•"/>
              <a:defRPr b="0" i="0" sz="1999" u="none" cap="none" strike="noStrike">
                <a:solidFill>
                  <a:schemeClr val="dk1"/>
                </a:solidFill>
                <a:latin typeface="Quattrocento Sans"/>
                <a:ea typeface="Quattrocento Sans"/>
                <a:cs typeface="Quattrocento Sans"/>
                <a:sym typeface="Quattrocento Sans"/>
              </a:defRPr>
            </a:lvl6pPr>
            <a:lvl7pPr indent="-355536" lvl="6" marL="3200400" marR="0" rtl="0" algn="l">
              <a:spcBef>
                <a:spcPts val="400"/>
              </a:spcBef>
              <a:spcAft>
                <a:spcPts val="0"/>
              </a:spcAft>
              <a:buClr>
                <a:schemeClr val="dk1"/>
              </a:buClr>
              <a:buSzPts val="1999"/>
              <a:buFont typeface="Arial"/>
              <a:buChar char="•"/>
              <a:defRPr b="0" i="0" sz="1999" u="none" cap="none" strike="noStrike">
                <a:solidFill>
                  <a:schemeClr val="dk1"/>
                </a:solidFill>
                <a:latin typeface="Quattrocento Sans"/>
                <a:ea typeface="Quattrocento Sans"/>
                <a:cs typeface="Quattrocento Sans"/>
                <a:sym typeface="Quattrocento Sans"/>
              </a:defRPr>
            </a:lvl7pPr>
            <a:lvl8pPr indent="-355536" lvl="7" marL="3657600" marR="0" rtl="0" algn="l">
              <a:spcBef>
                <a:spcPts val="400"/>
              </a:spcBef>
              <a:spcAft>
                <a:spcPts val="0"/>
              </a:spcAft>
              <a:buClr>
                <a:schemeClr val="dk1"/>
              </a:buClr>
              <a:buSzPts val="1999"/>
              <a:buFont typeface="Arial"/>
              <a:buChar char="•"/>
              <a:defRPr b="0" i="0" sz="1999" u="none" cap="none" strike="noStrike">
                <a:solidFill>
                  <a:schemeClr val="dk1"/>
                </a:solidFill>
                <a:latin typeface="Quattrocento Sans"/>
                <a:ea typeface="Quattrocento Sans"/>
                <a:cs typeface="Quattrocento Sans"/>
                <a:sym typeface="Quattrocento Sans"/>
              </a:defRPr>
            </a:lvl8pPr>
            <a:lvl9pPr indent="-355536" lvl="8" marL="4114800" marR="0" rtl="0" algn="l">
              <a:spcBef>
                <a:spcPts val="400"/>
              </a:spcBef>
              <a:spcAft>
                <a:spcPts val="0"/>
              </a:spcAft>
              <a:buClr>
                <a:schemeClr val="dk1"/>
              </a:buClr>
              <a:buSzPts val="1999"/>
              <a:buFont typeface="Arial"/>
              <a:buChar char="•"/>
              <a:defRPr b="0" i="0" sz="1999" u="none" cap="none" strike="noStrike">
                <a:solidFill>
                  <a:schemeClr val="dk1"/>
                </a:solidFill>
                <a:latin typeface="Quattrocento Sans"/>
                <a:ea typeface="Quattrocento Sans"/>
                <a:cs typeface="Quattrocento Sans"/>
                <a:sym typeface="Quattrocento Sans"/>
              </a:defRPr>
            </a:lvl9pPr>
          </a:lstStyle>
          <a:p/>
        </p:txBody>
      </p:sp>
      <p:sp>
        <p:nvSpPr>
          <p:cNvPr id="19" name="Google Shape;19;p3"/>
          <p:cNvSpPr txBox="1"/>
          <p:nvPr>
            <p:ph idx="11" type="ftr"/>
          </p:nvPr>
        </p:nvSpPr>
        <p:spPr>
          <a:xfrm>
            <a:off x="719400" y="407980"/>
            <a:ext cx="10753200" cy="158750"/>
          </a:xfrm>
          <a:prstGeom prst="rect">
            <a:avLst/>
          </a:prstGeom>
          <a:noFill/>
          <a:ln>
            <a:noFill/>
          </a:ln>
        </p:spPr>
        <p:txBody>
          <a:bodyPr anchorCtr="0" anchor="b" bIns="0" lIns="0" spcFirstLastPara="1" rIns="0" wrap="square" tIns="0">
            <a:noAutofit/>
          </a:bodyPr>
          <a:lstStyle>
            <a:lvl1pPr lvl="0" marR="0" rtl="0" algn="l">
              <a:lnSpc>
                <a:spcPct val="85000"/>
              </a:lnSpc>
              <a:spcBef>
                <a:spcPts val="0"/>
              </a:spcBef>
              <a:spcAft>
                <a:spcPts val="0"/>
              </a:spcAft>
              <a:buSzPts val="1400"/>
              <a:buNone/>
              <a:defRPr b="0" i="0" sz="1200" u="none" cap="none" strike="noStrike">
                <a:solidFill>
                  <a:srgbClr val="278A87"/>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24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27" name="Shape 27"/>
        <p:cNvGrpSpPr/>
        <p:nvPr/>
      </p:nvGrpSpPr>
      <p:grpSpPr>
        <a:xfrm>
          <a:off x="0" y="0"/>
          <a:ext cx="0" cy="0"/>
          <a:chOff x="0" y="0"/>
          <a:chExt cx="0" cy="0"/>
        </a:xfrm>
      </p:grpSpPr>
      <p:pic>
        <p:nvPicPr>
          <p:cNvPr id="28" name="Google Shape;28;p5"/>
          <p:cNvPicPr preferRelativeResize="0"/>
          <p:nvPr/>
        </p:nvPicPr>
        <p:blipFill>
          <a:blip r:embed="rId3">
            <a:alphaModFix amt="10000"/>
          </a:blip>
          <a:stretch>
            <a:fillRect/>
          </a:stretch>
        </p:blipFill>
        <p:spPr>
          <a:xfrm>
            <a:off x="0" y="0"/>
            <a:ext cx="10290087" cy="6858000"/>
          </a:xfrm>
          <a:prstGeom prst="rect">
            <a:avLst/>
          </a:prstGeom>
          <a:noFill/>
          <a:ln>
            <a:noFill/>
          </a:ln>
        </p:spPr>
      </p:pic>
      <p:sp>
        <p:nvSpPr>
          <p:cNvPr id="29" name="Google Shape;29;p5"/>
          <p:cNvSpPr/>
          <p:nvPr/>
        </p:nvSpPr>
        <p:spPr>
          <a:xfrm>
            <a:off x="4996115" y="169900"/>
            <a:ext cx="7149145" cy="419368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2"/>
                </a:solidFill>
                <a:latin typeface="Roboto"/>
              </a:rPr>
              <a:t>Les Artisans Réunis</a:t>
            </a:r>
            <a:br>
              <a:rPr b="0" i="0">
                <a:ln cap="flat" cmpd="sng" w="9525">
                  <a:solidFill>
                    <a:schemeClr val="dk2"/>
                  </a:solidFill>
                  <a:prstDash val="solid"/>
                  <a:round/>
                  <a:headEnd len="sm" w="sm" type="none"/>
                  <a:tailEnd len="sm" w="sm" type="none"/>
                </a:ln>
                <a:solidFill>
                  <a:schemeClr val="accent2"/>
                </a:solidFill>
                <a:latin typeface="Roboto"/>
              </a:rPr>
            </a:br>
            <a:r>
              <a:rPr b="0" i="0">
                <a:ln cap="flat" cmpd="sng" w="9525">
                  <a:solidFill>
                    <a:schemeClr val="dk2"/>
                  </a:solidFill>
                  <a:prstDash val="solid"/>
                  <a:round/>
                  <a:headEnd len="sm" w="sm" type="none"/>
                  <a:tailEnd len="sm" w="sm" type="none"/>
                </a:ln>
                <a:solidFill>
                  <a:schemeClr val="accent2"/>
                </a:solidFill>
                <a:latin typeface="Roboto"/>
              </a:rPr>
              <a:t/>
            </a:r>
            <a:br>
              <a:rPr b="0" i="0">
                <a:ln cap="flat" cmpd="sng" w="9525">
                  <a:solidFill>
                    <a:schemeClr val="dk2"/>
                  </a:solidFill>
                  <a:prstDash val="solid"/>
                  <a:round/>
                  <a:headEnd len="sm" w="sm" type="none"/>
                  <a:tailEnd len="sm" w="sm" type="none"/>
                </a:ln>
                <a:solidFill>
                  <a:schemeClr val="accent2"/>
                </a:solidFill>
                <a:latin typeface="Roboto"/>
              </a:rPr>
            </a:br>
            <a:r>
              <a:rPr b="0" i="0">
                <a:ln cap="flat" cmpd="sng" w="9525">
                  <a:solidFill>
                    <a:schemeClr val="dk2"/>
                  </a:solidFill>
                  <a:prstDash val="solid"/>
                  <a:round/>
                  <a:headEnd len="sm" w="sm" type="none"/>
                  <a:tailEnd len="sm" w="sm" type="none"/>
                </a:ln>
                <a:solidFill>
                  <a:schemeClr val="accent2"/>
                </a:solidFill>
                <a:latin typeface="Roboto"/>
              </a:rPr>
              <a:t>Projet DVF - COPIL</a:t>
            </a:r>
            <a:br>
              <a:rPr b="0" i="0">
                <a:ln cap="flat" cmpd="sng" w="9525">
                  <a:solidFill>
                    <a:schemeClr val="dk2"/>
                  </a:solidFill>
                  <a:prstDash val="solid"/>
                  <a:round/>
                  <a:headEnd len="sm" w="sm" type="none"/>
                  <a:tailEnd len="sm" w="sm" type="none"/>
                </a:ln>
                <a:solidFill>
                  <a:schemeClr val="accent2"/>
                </a:solidFill>
                <a:latin typeface="Roboto"/>
              </a:rPr>
            </a:br>
            <a:r>
              <a:rPr b="0" i="0">
                <a:ln cap="flat" cmpd="sng" w="9525">
                  <a:solidFill>
                    <a:schemeClr val="dk2"/>
                  </a:solidFill>
                  <a:prstDash val="solid"/>
                  <a:round/>
                  <a:headEnd len="sm" w="sm" type="none"/>
                  <a:tailEnd len="sm" w="sm" type="none"/>
                </a:ln>
                <a:solidFill>
                  <a:schemeClr val="accent2"/>
                </a:solidFill>
                <a:latin typeface="Roboto"/>
              </a:rPr>
              <a:t>            02/12/2019</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252" name="Shape 252"/>
        <p:cNvGrpSpPr/>
        <p:nvPr/>
      </p:nvGrpSpPr>
      <p:grpSpPr>
        <a:xfrm>
          <a:off x="0" y="0"/>
          <a:ext cx="0" cy="0"/>
          <a:chOff x="0" y="0"/>
          <a:chExt cx="0" cy="0"/>
        </a:xfrm>
      </p:grpSpPr>
      <p:sp>
        <p:nvSpPr>
          <p:cNvPr id="253" name="Google Shape;253;p14"/>
          <p:cNvSpPr txBox="1"/>
          <p:nvPr/>
        </p:nvSpPr>
        <p:spPr>
          <a:xfrm>
            <a:off x="0" y="31275"/>
            <a:ext cx="12192000" cy="68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7200">
              <a:latin typeface="Quattrocento Sans"/>
              <a:ea typeface="Quattrocento Sans"/>
              <a:cs typeface="Quattrocento Sans"/>
              <a:sym typeface="Quattrocento Sans"/>
            </a:endParaRPr>
          </a:p>
          <a:p>
            <a:pPr indent="0" lvl="0" marL="0" rtl="0" algn="ctr">
              <a:spcBef>
                <a:spcPts val="0"/>
              </a:spcBef>
              <a:spcAft>
                <a:spcPts val="0"/>
              </a:spcAft>
              <a:buNone/>
            </a:pPr>
            <a:r>
              <a:t/>
            </a:r>
            <a:endParaRPr b="1" sz="7200">
              <a:latin typeface="Quattrocento Sans"/>
              <a:ea typeface="Quattrocento Sans"/>
              <a:cs typeface="Quattrocento Sans"/>
              <a:sym typeface="Quattrocento Sans"/>
            </a:endParaRPr>
          </a:p>
          <a:p>
            <a:pPr indent="0" lvl="0" marL="0" rtl="0" algn="ctr">
              <a:spcBef>
                <a:spcPts val="0"/>
              </a:spcBef>
              <a:spcAft>
                <a:spcPts val="0"/>
              </a:spcAft>
              <a:buNone/>
            </a:pPr>
            <a:r>
              <a:rPr b="1" lang="fr-FR" sz="7200">
                <a:latin typeface="Quattrocento Sans"/>
                <a:ea typeface="Quattrocento Sans"/>
                <a:cs typeface="Quattrocento Sans"/>
                <a:sym typeface="Quattrocento Sans"/>
              </a:rPr>
              <a:t>Des questions ?</a:t>
            </a:r>
            <a:endParaRPr b="1" sz="72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p:txBody>
      </p:sp>
      <p:pic>
        <p:nvPicPr>
          <p:cNvPr id="254" name="Google Shape;254;p14"/>
          <p:cNvPicPr preferRelativeResize="0"/>
          <p:nvPr/>
        </p:nvPicPr>
        <p:blipFill>
          <a:blip r:embed="rId3">
            <a:alphaModFix amt="10000"/>
          </a:blip>
          <a:stretch>
            <a:fillRect/>
          </a:stretch>
        </p:blipFill>
        <p:spPr>
          <a:xfrm>
            <a:off x="0" y="0"/>
            <a:ext cx="10290087"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259" name="Shape 259"/>
        <p:cNvGrpSpPr/>
        <p:nvPr/>
      </p:nvGrpSpPr>
      <p:grpSpPr>
        <a:xfrm>
          <a:off x="0" y="0"/>
          <a:ext cx="0" cy="0"/>
          <a:chOff x="0" y="0"/>
          <a:chExt cx="0" cy="0"/>
        </a:xfrm>
      </p:grpSpPr>
      <p:sp>
        <p:nvSpPr>
          <p:cNvPr id="260" name="Google Shape;260;p15"/>
          <p:cNvSpPr txBox="1"/>
          <p:nvPr/>
        </p:nvSpPr>
        <p:spPr>
          <a:xfrm>
            <a:off x="0" y="31275"/>
            <a:ext cx="12192000" cy="68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7200">
              <a:latin typeface="Quattrocento Sans"/>
              <a:ea typeface="Quattrocento Sans"/>
              <a:cs typeface="Quattrocento Sans"/>
              <a:sym typeface="Quattrocento Sans"/>
            </a:endParaRPr>
          </a:p>
          <a:p>
            <a:pPr indent="0" lvl="0" marL="0" rtl="0" algn="ctr">
              <a:spcBef>
                <a:spcPts val="0"/>
              </a:spcBef>
              <a:spcAft>
                <a:spcPts val="0"/>
              </a:spcAft>
              <a:buNone/>
            </a:pPr>
            <a:r>
              <a:t/>
            </a:r>
            <a:endParaRPr b="1" sz="7200">
              <a:latin typeface="Quattrocento Sans"/>
              <a:ea typeface="Quattrocento Sans"/>
              <a:cs typeface="Quattrocento Sans"/>
              <a:sym typeface="Quattrocento Sans"/>
            </a:endParaRPr>
          </a:p>
          <a:p>
            <a:pPr indent="0" lvl="0" marL="0" rtl="0" algn="ctr">
              <a:spcBef>
                <a:spcPts val="0"/>
              </a:spcBef>
              <a:spcAft>
                <a:spcPts val="0"/>
              </a:spcAft>
              <a:buNone/>
            </a:pPr>
            <a:r>
              <a:rPr b="1" lang="fr-FR" sz="7200">
                <a:latin typeface="Quattrocento Sans"/>
                <a:ea typeface="Quattrocento Sans"/>
                <a:cs typeface="Quattrocento Sans"/>
                <a:sym typeface="Quattrocento Sans"/>
              </a:rPr>
              <a:t>Merci de votre </a:t>
            </a:r>
            <a:endParaRPr b="1" sz="7200">
              <a:latin typeface="Quattrocento Sans"/>
              <a:ea typeface="Quattrocento Sans"/>
              <a:cs typeface="Quattrocento Sans"/>
              <a:sym typeface="Quattrocento Sans"/>
            </a:endParaRPr>
          </a:p>
          <a:p>
            <a:pPr indent="0" lvl="0" marL="0" rtl="0" algn="ctr">
              <a:spcBef>
                <a:spcPts val="0"/>
              </a:spcBef>
              <a:spcAft>
                <a:spcPts val="0"/>
              </a:spcAft>
              <a:buNone/>
            </a:pPr>
            <a:r>
              <a:rPr b="1" lang="fr-FR" sz="7200">
                <a:latin typeface="Quattrocento Sans"/>
                <a:ea typeface="Quattrocento Sans"/>
                <a:cs typeface="Quattrocento Sans"/>
                <a:sym typeface="Quattrocento Sans"/>
              </a:rPr>
              <a:t>attention</a:t>
            </a:r>
            <a:endParaRPr b="1" sz="72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p:txBody>
      </p:sp>
      <p:pic>
        <p:nvPicPr>
          <p:cNvPr id="261" name="Google Shape;261;p15"/>
          <p:cNvPicPr preferRelativeResize="0"/>
          <p:nvPr/>
        </p:nvPicPr>
        <p:blipFill>
          <a:blip r:embed="rId3">
            <a:alphaModFix amt="10000"/>
          </a:blip>
          <a:stretch>
            <a:fillRect/>
          </a:stretch>
        </p:blipFill>
        <p:spPr>
          <a:xfrm>
            <a:off x="0" y="0"/>
            <a:ext cx="10290087"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34" name="Shape 34"/>
        <p:cNvGrpSpPr/>
        <p:nvPr/>
      </p:nvGrpSpPr>
      <p:grpSpPr>
        <a:xfrm>
          <a:off x="0" y="0"/>
          <a:ext cx="0" cy="0"/>
          <a:chOff x="0" y="0"/>
          <a:chExt cx="0" cy="0"/>
        </a:xfrm>
      </p:grpSpPr>
      <p:sp>
        <p:nvSpPr>
          <p:cNvPr id="35" name="Google Shape;35;p6"/>
          <p:cNvSpPr txBox="1"/>
          <p:nvPr/>
        </p:nvSpPr>
        <p:spPr>
          <a:xfrm>
            <a:off x="-2950" y="4650"/>
            <a:ext cx="12192000" cy="68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FR" sz="3600">
                <a:latin typeface="Quattrocento Sans"/>
                <a:ea typeface="Quattrocento Sans"/>
                <a:cs typeface="Quattrocento Sans"/>
                <a:sym typeface="Quattrocento Sans"/>
              </a:rPr>
              <a:t>Projet DVF - COPIL</a:t>
            </a:r>
            <a:endParaRPr b="1" sz="36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0" lvl="0" marL="0" rtl="0" algn="l">
              <a:spcBef>
                <a:spcPts val="0"/>
              </a:spcBef>
              <a:spcAft>
                <a:spcPts val="0"/>
              </a:spcAft>
              <a:buNone/>
            </a:pPr>
            <a:r>
              <a:rPr lang="fr-FR" sz="3600">
                <a:latin typeface="Quattrocento Sans"/>
                <a:ea typeface="Quattrocento Sans"/>
                <a:cs typeface="Quattrocento Sans"/>
                <a:sym typeface="Quattrocento Sans"/>
              </a:rPr>
              <a:t>AGENDA</a:t>
            </a:r>
            <a:endParaRPr sz="36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lang="fr-FR" sz="2400">
                <a:latin typeface="Quattrocento Sans"/>
                <a:ea typeface="Quattrocento Sans"/>
                <a:cs typeface="Quattrocento Sans"/>
                <a:sym typeface="Quattrocento Sans"/>
              </a:rPr>
              <a:t>Objectifs et enjeux</a:t>
            </a:r>
            <a:endParaRPr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lang="fr-FR" sz="2400">
                <a:latin typeface="Quattrocento Sans"/>
                <a:ea typeface="Quattrocento Sans"/>
                <a:cs typeface="Quattrocento Sans"/>
                <a:sym typeface="Quattrocento Sans"/>
              </a:rPr>
              <a:t>Scénarios</a:t>
            </a:r>
            <a:endParaRPr sz="2400">
              <a:latin typeface="Quattrocento Sans"/>
              <a:ea typeface="Quattrocento Sans"/>
              <a:cs typeface="Quattrocento Sans"/>
              <a:sym typeface="Quattrocento Sans"/>
            </a:endParaRPr>
          </a:p>
          <a:p>
            <a:pPr indent="-381000" lvl="1" marL="914400" rtl="0" algn="l">
              <a:spcBef>
                <a:spcPts val="0"/>
              </a:spcBef>
              <a:spcAft>
                <a:spcPts val="0"/>
              </a:spcAft>
              <a:buSzPts val="2400"/>
              <a:buFont typeface="Quattrocento Sans"/>
              <a:buChar char="○"/>
            </a:pPr>
            <a:r>
              <a:rPr lang="fr-FR" sz="2400">
                <a:latin typeface="Quattrocento Sans"/>
                <a:ea typeface="Quattrocento Sans"/>
                <a:cs typeface="Quattrocento Sans"/>
                <a:sym typeface="Quattrocento Sans"/>
              </a:rPr>
              <a:t>Déployer ODOO Ventes : simplification du SI</a:t>
            </a:r>
            <a:endParaRPr sz="2400">
              <a:latin typeface="Quattrocento Sans"/>
              <a:ea typeface="Quattrocento Sans"/>
              <a:cs typeface="Quattrocento Sans"/>
              <a:sym typeface="Quattrocento Sans"/>
            </a:endParaRPr>
          </a:p>
          <a:p>
            <a:pPr indent="-381000" lvl="1" marL="914400" rtl="0" algn="l">
              <a:spcBef>
                <a:spcPts val="0"/>
              </a:spcBef>
              <a:spcAft>
                <a:spcPts val="0"/>
              </a:spcAft>
              <a:buSzPts val="2400"/>
              <a:buFont typeface="Quattrocento Sans"/>
              <a:buChar char="○"/>
            </a:pPr>
            <a:r>
              <a:rPr lang="fr-FR" sz="2400">
                <a:latin typeface="Quattrocento Sans"/>
                <a:ea typeface="Quattrocento Sans"/>
                <a:cs typeface="Quattrocento Sans"/>
                <a:sym typeface="Quattrocento Sans"/>
              </a:rPr>
              <a:t>90 % Web - 10 % Services Windows : 100 % Fonctionnel</a:t>
            </a:r>
            <a:endParaRPr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lang="fr-FR" sz="2400">
                <a:latin typeface="Quattrocento Sans"/>
                <a:ea typeface="Quattrocento Sans"/>
                <a:cs typeface="Quattrocento Sans"/>
                <a:sym typeface="Quattrocento Sans"/>
              </a:rPr>
              <a:t>Pros-Cons</a:t>
            </a:r>
            <a:endParaRPr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lang="fr-FR" sz="2400">
                <a:latin typeface="Quattrocento Sans"/>
                <a:ea typeface="Quattrocento Sans"/>
                <a:cs typeface="Quattrocento Sans"/>
                <a:sym typeface="Quattrocento Sans"/>
              </a:rPr>
              <a:t>Des questions ?</a:t>
            </a:r>
            <a:endParaRPr sz="2400">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p:txBody>
      </p:sp>
      <p:pic>
        <p:nvPicPr>
          <p:cNvPr id="36" name="Google Shape;36;p6"/>
          <p:cNvPicPr preferRelativeResize="0"/>
          <p:nvPr/>
        </p:nvPicPr>
        <p:blipFill>
          <a:blip r:embed="rId3">
            <a:alphaModFix amt="10000"/>
          </a:blip>
          <a:stretch>
            <a:fillRect/>
          </a:stretch>
        </p:blipFill>
        <p:spPr>
          <a:xfrm>
            <a:off x="0" y="0"/>
            <a:ext cx="10290087"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41" name="Shape 41"/>
        <p:cNvGrpSpPr/>
        <p:nvPr/>
      </p:nvGrpSpPr>
      <p:grpSpPr>
        <a:xfrm>
          <a:off x="0" y="0"/>
          <a:ext cx="0" cy="0"/>
          <a:chOff x="0" y="0"/>
          <a:chExt cx="0" cy="0"/>
        </a:xfrm>
      </p:grpSpPr>
      <p:sp>
        <p:nvSpPr>
          <p:cNvPr id="42" name="Google Shape;42;p7"/>
          <p:cNvSpPr txBox="1"/>
          <p:nvPr/>
        </p:nvSpPr>
        <p:spPr>
          <a:xfrm>
            <a:off x="0" y="31275"/>
            <a:ext cx="12192000" cy="68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FR" sz="3600">
                <a:latin typeface="Quattrocento Sans"/>
                <a:ea typeface="Quattrocento Sans"/>
                <a:cs typeface="Quattrocento Sans"/>
                <a:sym typeface="Quattrocento Sans"/>
              </a:rPr>
              <a:t>Objectifs et enjeux</a:t>
            </a:r>
            <a:endParaRPr b="1" sz="36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lang="fr-FR" sz="2400">
                <a:latin typeface="Quattrocento Sans"/>
                <a:ea typeface="Quattrocento Sans"/>
                <a:cs typeface="Quattrocento Sans"/>
                <a:sym typeface="Quattrocento Sans"/>
              </a:rPr>
              <a:t>Fluidifier le process de vente</a:t>
            </a:r>
            <a:endParaRPr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lang="fr-FR" sz="2400">
                <a:latin typeface="Quattrocento Sans"/>
                <a:ea typeface="Quattrocento Sans"/>
                <a:cs typeface="Quattrocento Sans"/>
                <a:sym typeface="Quattrocento Sans"/>
              </a:rPr>
              <a:t>Automatiser l’intégration des devis en facturation</a:t>
            </a:r>
            <a:endParaRPr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lang="fr-FR" sz="2400">
                <a:latin typeface="Quattrocento Sans"/>
                <a:ea typeface="Quattrocento Sans"/>
                <a:cs typeface="Quattrocento Sans"/>
                <a:sym typeface="Quattrocento Sans"/>
              </a:rPr>
              <a:t>Opérabilité de la solution</a:t>
            </a:r>
            <a:endParaRPr sz="2400">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p:txBody>
      </p:sp>
      <p:pic>
        <p:nvPicPr>
          <p:cNvPr id="43" name="Google Shape;43;p7"/>
          <p:cNvPicPr preferRelativeResize="0"/>
          <p:nvPr/>
        </p:nvPicPr>
        <p:blipFill>
          <a:blip r:embed="rId3">
            <a:alphaModFix amt="10000"/>
          </a:blip>
          <a:stretch>
            <a:fillRect/>
          </a:stretch>
        </p:blipFill>
        <p:spPr>
          <a:xfrm>
            <a:off x="0" y="0"/>
            <a:ext cx="10290087"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48" name="Shape 48"/>
        <p:cNvGrpSpPr/>
        <p:nvPr/>
      </p:nvGrpSpPr>
      <p:grpSpPr>
        <a:xfrm>
          <a:off x="0" y="0"/>
          <a:ext cx="0" cy="0"/>
          <a:chOff x="0" y="0"/>
          <a:chExt cx="0" cy="0"/>
        </a:xfrm>
      </p:grpSpPr>
      <p:sp>
        <p:nvSpPr>
          <p:cNvPr id="49" name="Google Shape;49;p8"/>
          <p:cNvSpPr txBox="1"/>
          <p:nvPr/>
        </p:nvSpPr>
        <p:spPr>
          <a:xfrm>
            <a:off x="0" y="31275"/>
            <a:ext cx="12192000" cy="68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7200">
              <a:latin typeface="Quattrocento Sans"/>
              <a:ea typeface="Quattrocento Sans"/>
              <a:cs typeface="Quattrocento Sans"/>
              <a:sym typeface="Quattrocento Sans"/>
            </a:endParaRPr>
          </a:p>
          <a:p>
            <a:pPr indent="0" lvl="0" marL="0" rtl="0" algn="ctr">
              <a:spcBef>
                <a:spcPts val="0"/>
              </a:spcBef>
              <a:spcAft>
                <a:spcPts val="0"/>
              </a:spcAft>
              <a:buNone/>
            </a:pPr>
            <a:r>
              <a:t/>
            </a:r>
            <a:endParaRPr b="1" sz="7200">
              <a:latin typeface="Quattrocento Sans"/>
              <a:ea typeface="Quattrocento Sans"/>
              <a:cs typeface="Quattrocento Sans"/>
              <a:sym typeface="Quattrocento Sans"/>
            </a:endParaRPr>
          </a:p>
          <a:p>
            <a:pPr indent="0" lvl="0" marL="0" rtl="0" algn="ctr">
              <a:spcBef>
                <a:spcPts val="0"/>
              </a:spcBef>
              <a:spcAft>
                <a:spcPts val="0"/>
              </a:spcAft>
              <a:buNone/>
            </a:pPr>
            <a:r>
              <a:rPr b="1" lang="fr-FR" sz="7200">
                <a:latin typeface="Quattrocento Sans"/>
                <a:ea typeface="Quattrocento Sans"/>
                <a:cs typeface="Quattrocento Sans"/>
                <a:sym typeface="Quattrocento Sans"/>
              </a:rPr>
              <a:t>Scénarios</a:t>
            </a:r>
            <a:endParaRPr b="1" sz="72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p:txBody>
      </p:sp>
      <p:pic>
        <p:nvPicPr>
          <p:cNvPr id="50" name="Google Shape;50;p8"/>
          <p:cNvPicPr preferRelativeResize="0"/>
          <p:nvPr/>
        </p:nvPicPr>
        <p:blipFill>
          <a:blip r:embed="rId3">
            <a:alphaModFix amt="10000"/>
          </a:blip>
          <a:stretch>
            <a:fillRect/>
          </a:stretch>
        </p:blipFill>
        <p:spPr>
          <a:xfrm>
            <a:off x="0" y="0"/>
            <a:ext cx="10290087"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9"/>
          <p:cNvSpPr/>
          <p:nvPr/>
        </p:nvSpPr>
        <p:spPr>
          <a:xfrm>
            <a:off x="0" y="1132701"/>
            <a:ext cx="4701000" cy="2773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attrocento Sans"/>
              <a:buNone/>
            </a:pPr>
            <a:r>
              <a:t/>
            </a:r>
            <a:endParaRPr b="0" i="0" sz="1800" u="none" cap="none" strike="noStrike">
              <a:solidFill>
                <a:srgbClr val="FFFFFF"/>
              </a:solidFill>
              <a:latin typeface="Roboto"/>
              <a:ea typeface="Roboto"/>
              <a:cs typeface="Roboto"/>
              <a:sym typeface="Roboto"/>
            </a:endParaRPr>
          </a:p>
        </p:txBody>
      </p:sp>
      <p:sp>
        <p:nvSpPr>
          <p:cNvPr id="56" name="Google Shape;56;p9"/>
          <p:cNvSpPr txBox="1"/>
          <p:nvPr>
            <p:ph type="title"/>
          </p:nvPr>
        </p:nvSpPr>
        <p:spPr>
          <a:xfrm>
            <a:off x="390189" y="536024"/>
            <a:ext cx="9826800" cy="321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200"/>
              <a:buFont typeface="Roboto"/>
              <a:buNone/>
            </a:pPr>
            <a:r>
              <a:rPr lang="fr-FR">
                <a:latin typeface="Roboto"/>
                <a:ea typeface="Roboto"/>
                <a:cs typeface="Roboto"/>
                <a:sym typeface="Roboto"/>
              </a:rPr>
              <a:t>Déployer ODOO Ventes : Simplification du SI</a:t>
            </a:r>
            <a:endParaRPr>
              <a:latin typeface="Roboto"/>
              <a:ea typeface="Roboto"/>
              <a:cs typeface="Roboto"/>
              <a:sym typeface="Roboto"/>
            </a:endParaRPr>
          </a:p>
        </p:txBody>
      </p:sp>
      <p:sp>
        <p:nvSpPr>
          <p:cNvPr id="57" name="Google Shape;57;p9"/>
          <p:cNvSpPr txBox="1"/>
          <p:nvPr>
            <p:ph idx="11" type="ftr"/>
          </p:nvPr>
        </p:nvSpPr>
        <p:spPr>
          <a:xfrm>
            <a:off x="395630" y="253313"/>
            <a:ext cx="9821400" cy="23880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None/>
            </a:pPr>
            <a:r>
              <a:rPr lang="fr-FR" sz="900">
                <a:latin typeface="Roboto"/>
                <a:ea typeface="Roboto"/>
                <a:cs typeface="Roboto"/>
                <a:sym typeface="Roboto"/>
              </a:rPr>
              <a:t>BENCHMARK : SE COMPARER POUR MIEUX SE DIFFÉRENCIER</a:t>
            </a:r>
            <a:endParaRPr>
              <a:latin typeface="Roboto"/>
              <a:ea typeface="Roboto"/>
              <a:cs typeface="Roboto"/>
              <a:sym typeface="Roboto"/>
            </a:endParaRPr>
          </a:p>
        </p:txBody>
      </p:sp>
      <p:sp>
        <p:nvSpPr>
          <p:cNvPr id="58" name="Google Shape;58;p9"/>
          <p:cNvSpPr txBox="1"/>
          <p:nvPr/>
        </p:nvSpPr>
        <p:spPr>
          <a:xfrm>
            <a:off x="10684909" y="1830313"/>
            <a:ext cx="914400" cy="228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800">
                <a:solidFill>
                  <a:srgbClr val="A5A5A5"/>
                </a:solidFill>
                <a:latin typeface="Roboto"/>
                <a:ea typeface="Roboto"/>
                <a:cs typeface="Roboto"/>
                <a:sym typeface="Roboto"/>
              </a:rPr>
              <a:t>É</a:t>
            </a:r>
            <a:r>
              <a:rPr i="0" lang="fr-FR" sz="800" u="none" cap="none" strike="noStrike">
                <a:solidFill>
                  <a:srgbClr val="A5A5A5"/>
                </a:solidFill>
                <a:latin typeface="Roboto"/>
                <a:ea typeface="Roboto"/>
                <a:cs typeface="Roboto"/>
                <a:sym typeface="Roboto"/>
              </a:rPr>
              <a:t>valuation </a:t>
            </a:r>
            <a:r>
              <a:rPr i="0" lang="fr-FR" sz="800" u="none" cap="none" strike="noStrike">
                <a:solidFill>
                  <a:srgbClr val="A5A5A5"/>
                </a:solidFill>
                <a:latin typeface="Roboto"/>
                <a:ea typeface="Roboto"/>
                <a:cs typeface="Roboto"/>
                <a:sym typeface="Roboto"/>
              </a:rPr>
              <a:t>globale</a:t>
            </a:r>
            <a:endParaRPr i="0" sz="300" u="none" cap="none" strike="noStrike">
              <a:solidFill>
                <a:srgbClr val="A5A5A5"/>
              </a:solidFill>
              <a:latin typeface="Roboto"/>
              <a:ea typeface="Roboto"/>
              <a:cs typeface="Roboto"/>
              <a:sym typeface="Roboto"/>
            </a:endParaRPr>
          </a:p>
        </p:txBody>
      </p:sp>
      <p:sp>
        <p:nvSpPr>
          <p:cNvPr id="59" name="Google Shape;59;p9"/>
          <p:cNvSpPr txBox="1"/>
          <p:nvPr/>
        </p:nvSpPr>
        <p:spPr>
          <a:xfrm>
            <a:off x="4926000" y="1008900"/>
            <a:ext cx="2745000" cy="159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fr-FR" sz="900">
                <a:solidFill>
                  <a:schemeClr val="dk1"/>
                </a:solidFill>
                <a:latin typeface="Roboto"/>
                <a:ea typeface="Roboto"/>
                <a:cs typeface="Roboto"/>
                <a:sym typeface="Roboto"/>
              </a:rPr>
              <a:t>MonBonDevis est un outil ancien, développé en Visual Basic. Les ressources compétentes pour faire évoluer ce logiciel sont </a:t>
            </a:r>
            <a:r>
              <a:rPr lang="fr-FR" sz="900">
                <a:solidFill>
                  <a:schemeClr val="dk1"/>
                </a:solidFill>
                <a:latin typeface="Roboto"/>
                <a:ea typeface="Roboto"/>
                <a:cs typeface="Roboto"/>
                <a:sym typeface="Roboto"/>
              </a:rPr>
              <a:t>rare</a:t>
            </a:r>
            <a:r>
              <a:rPr lang="fr-FR" sz="900">
                <a:solidFill>
                  <a:schemeClr val="dk1"/>
                </a:solidFill>
                <a:latin typeface="Roboto"/>
                <a:ea typeface="Roboto"/>
                <a:cs typeface="Roboto"/>
                <a:sym typeface="Roboto"/>
              </a:rPr>
              <a:t>s.</a:t>
            </a:r>
            <a:br>
              <a:rPr lang="fr-FR" sz="900">
                <a:solidFill>
                  <a:schemeClr val="dk1"/>
                </a:solidFill>
                <a:latin typeface="Roboto"/>
                <a:ea typeface="Roboto"/>
                <a:cs typeface="Roboto"/>
                <a:sym typeface="Roboto"/>
              </a:rPr>
            </a:br>
            <a:r>
              <a:rPr lang="fr-FR" sz="900">
                <a:solidFill>
                  <a:schemeClr val="dk1"/>
                </a:solidFill>
                <a:latin typeface="Roboto"/>
                <a:ea typeface="Roboto"/>
                <a:cs typeface="Roboto"/>
                <a:sym typeface="Roboto"/>
              </a:rPr>
              <a:t>Décommissionner MonBonDevis au profit du module ODOO ventes apportera une plus grande cohérence tant sur le processus du métier de la vente que sur la simplification du système d’information. Par ailleurs, toute surveillance et gestion des flux deviennent inutiles.</a:t>
            </a:r>
            <a:endParaRPr sz="900">
              <a:solidFill>
                <a:schemeClr val="dk1"/>
              </a:solidFill>
              <a:latin typeface="Roboto"/>
              <a:ea typeface="Roboto"/>
              <a:cs typeface="Roboto"/>
              <a:sym typeface="Roboto"/>
            </a:endParaRPr>
          </a:p>
          <a:p>
            <a:pPr indent="0" lvl="0" marL="0" marR="0" rtl="0" algn="l">
              <a:spcBef>
                <a:spcPts val="0"/>
              </a:spcBef>
              <a:spcAft>
                <a:spcPts val="0"/>
              </a:spcAft>
              <a:buNone/>
            </a:pPr>
            <a:r>
              <a:t/>
            </a:r>
            <a:endParaRPr sz="900">
              <a:latin typeface="Roboto"/>
              <a:ea typeface="Roboto"/>
              <a:cs typeface="Roboto"/>
              <a:sym typeface="Roboto"/>
            </a:endParaRPr>
          </a:p>
        </p:txBody>
      </p:sp>
      <p:sp>
        <p:nvSpPr>
          <p:cNvPr id="60" name="Google Shape;60;p9"/>
          <p:cNvSpPr txBox="1"/>
          <p:nvPr/>
        </p:nvSpPr>
        <p:spPr>
          <a:xfrm>
            <a:off x="390188" y="6354388"/>
            <a:ext cx="2014800" cy="228600"/>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rgbClr val="A5A5A5"/>
              </a:buClr>
              <a:buSzPts val="500"/>
              <a:buFont typeface="Roboto"/>
              <a:buNone/>
            </a:pPr>
            <a:r>
              <a:rPr lang="fr-FR" sz="500">
                <a:solidFill>
                  <a:srgbClr val="A5A5A5"/>
                </a:solidFill>
                <a:latin typeface="Roboto"/>
                <a:ea typeface="Roboto"/>
                <a:cs typeface="Roboto"/>
                <a:sym typeface="Roboto"/>
              </a:rPr>
              <a:t>Évaluation réalisée le 01/12/2019</a:t>
            </a:r>
            <a:endParaRPr/>
          </a:p>
          <a:p>
            <a:pPr indent="0" lvl="0" marL="0" marR="0" rtl="0" algn="l">
              <a:lnSpc>
                <a:spcPct val="100000"/>
              </a:lnSpc>
              <a:spcBef>
                <a:spcPts val="0"/>
              </a:spcBef>
              <a:spcAft>
                <a:spcPts val="0"/>
              </a:spcAft>
              <a:buClr>
                <a:srgbClr val="A5A5A5"/>
              </a:buClr>
              <a:buSzPts val="500"/>
              <a:buFont typeface="Roboto"/>
              <a:buNone/>
            </a:pPr>
            <a:r>
              <a:t/>
            </a:r>
            <a:endParaRPr/>
          </a:p>
        </p:txBody>
      </p:sp>
      <p:grpSp>
        <p:nvGrpSpPr>
          <p:cNvPr id="61" name="Google Shape;61;p9"/>
          <p:cNvGrpSpPr/>
          <p:nvPr/>
        </p:nvGrpSpPr>
        <p:grpSpPr>
          <a:xfrm>
            <a:off x="10504934" y="442798"/>
            <a:ext cx="1336502" cy="1336502"/>
            <a:chOff x="4093349" y="1426275"/>
            <a:chExt cx="4005100" cy="4005100"/>
          </a:xfrm>
        </p:grpSpPr>
        <p:grpSp>
          <p:nvGrpSpPr>
            <p:cNvPr id="62" name="Google Shape;62;p9"/>
            <p:cNvGrpSpPr/>
            <p:nvPr/>
          </p:nvGrpSpPr>
          <p:grpSpPr>
            <a:xfrm>
              <a:off x="4093349" y="1426275"/>
              <a:ext cx="4005100" cy="4005100"/>
              <a:chOff x="3070089" y="1069733"/>
              <a:chExt cx="3003900" cy="3003900"/>
            </a:xfrm>
          </p:grpSpPr>
          <p:sp>
            <p:nvSpPr>
              <p:cNvPr id="63" name="Google Shape;63;p9"/>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p9"/>
              <p:cNvSpPr/>
              <p:nvPr/>
            </p:nvSpPr>
            <p:spPr>
              <a:xfrm>
                <a:off x="3123875" y="1123625"/>
                <a:ext cx="2896500" cy="2896200"/>
              </a:xfrm>
              <a:prstGeom prst="pie">
                <a:avLst>
                  <a:gd fmla="val 16193813" name="adj1"/>
                  <a:gd fmla="val 13799213" name="adj2"/>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5" name="Google Shape;65;p9"/>
            <p:cNvGrpSpPr/>
            <p:nvPr/>
          </p:nvGrpSpPr>
          <p:grpSpPr>
            <a:xfrm>
              <a:off x="4615332" y="2218321"/>
              <a:ext cx="2961126" cy="2421139"/>
              <a:chOff x="3461585" y="1663782"/>
              <a:chExt cx="2220900" cy="1815900"/>
            </a:xfrm>
          </p:grpSpPr>
          <p:sp>
            <p:nvSpPr>
              <p:cNvPr id="66" name="Google Shape;66;p9"/>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p9"/>
              <p:cNvSpPr txBox="1"/>
              <p:nvPr/>
            </p:nvSpPr>
            <p:spPr>
              <a:xfrm>
                <a:off x="3461585" y="1888894"/>
                <a:ext cx="22209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1600">
                    <a:solidFill>
                      <a:schemeClr val="accent2"/>
                    </a:solidFill>
                    <a:latin typeface="Roboto"/>
                    <a:ea typeface="Roboto"/>
                    <a:cs typeface="Roboto"/>
                    <a:sym typeface="Roboto"/>
                  </a:rPr>
                  <a:t>93,25 %</a:t>
                </a:r>
                <a:endParaRPr b="1" sz="1600">
                  <a:solidFill>
                    <a:schemeClr val="accent2"/>
                  </a:solidFill>
                  <a:latin typeface="Roboto"/>
                  <a:ea typeface="Roboto"/>
                  <a:cs typeface="Roboto"/>
                  <a:sym typeface="Roboto"/>
                </a:endParaRPr>
              </a:p>
            </p:txBody>
          </p:sp>
        </p:grpSp>
      </p:grpSp>
      <p:graphicFrame>
        <p:nvGraphicFramePr>
          <p:cNvPr id="68" name="Google Shape;68;p9"/>
          <p:cNvGraphicFramePr/>
          <p:nvPr/>
        </p:nvGraphicFramePr>
        <p:xfrm>
          <a:off x="4928150" y="2752588"/>
          <a:ext cx="3000000" cy="3000000"/>
        </p:xfrm>
        <a:graphic>
          <a:graphicData uri="http://schemas.openxmlformats.org/drawingml/2006/table">
            <a:tbl>
              <a:tblPr>
                <a:noFill/>
                <a:tableStyleId>{DA4C323A-582C-46A0-91C0-A53A7729D5B6}</a:tableStyleId>
              </a:tblPr>
              <a:tblGrid>
                <a:gridCol w="1795025"/>
                <a:gridCol w="659225"/>
                <a:gridCol w="1897775"/>
                <a:gridCol w="738025"/>
                <a:gridCol w="1520800"/>
                <a:gridCol w="451425"/>
              </a:tblGrid>
              <a:tr h="205775">
                <a:tc gridSpan="6">
                  <a:txBody>
                    <a:bodyPr/>
                    <a:lstStyle/>
                    <a:p>
                      <a:pPr indent="0" lvl="0" marL="0" rtl="0" algn="ctr">
                        <a:spcBef>
                          <a:spcPts val="0"/>
                        </a:spcBef>
                        <a:spcAft>
                          <a:spcPts val="0"/>
                        </a:spcAft>
                        <a:buNone/>
                      </a:pPr>
                      <a:r>
                        <a:rPr b="1" lang="fr-FR" sz="1000">
                          <a:solidFill>
                            <a:schemeClr val="lt1"/>
                          </a:solidFill>
                          <a:latin typeface="Roboto"/>
                          <a:ea typeface="Roboto"/>
                          <a:cs typeface="Roboto"/>
                          <a:sym typeface="Roboto"/>
                        </a:rPr>
                        <a:t>Ressources</a:t>
                      </a:r>
                      <a:endParaRPr b="1" sz="1000">
                        <a:solidFill>
                          <a:schemeClr val="lt1"/>
                        </a:solidFill>
                        <a:latin typeface="Roboto"/>
                        <a:ea typeface="Roboto"/>
                        <a:cs typeface="Roboto"/>
                        <a:sym typeface="Roboto"/>
                      </a:endParaRPr>
                    </a:p>
                  </a:txBody>
                  <a:tcPr marT="45725" marB="45725" marR="91450" marL="91450">
                    <a:solidFill>
                      <a:srgbClr val="49495D"/>
                    </a:solidFill>
                  </a:tcPr>
                </a:tc>
                <a:tc hMerge="1"/>
                <a:tc hMerge="1"/>
                <a:tc hMerge="1"/>
                <a:tc hMerge="1"/>
                <a:tc hMerge="1"/>
              </a:tr>
              <a:tr h="205775">
                <a:tc gridSpan="2">
                  <a:txBody>
                    <a:bodyPr/>
                    <a:lstStyle/>
                    <a:p>
                      <a:pPr indent="0" lvl="0" marL="0" rtl="0" algn="l">
                        <a:spcBef>
                          <a:spcPts val="0"/>
                        </a:spcBef>
                        <a:spcAft>
                          <a:spcPts val="0"/>
                        </a:spcAft>
                        <a:buNone/>
                      </a:pPr>
                      <a:r>
                        <a:rPr b="1" lang="fr-FR" sz="1000">
                          <a:solidFill>
                            <a:schemeClr val="lt1"/>
                          </a:solidFill>
                          <a:latin typeface="Roboto"/>
                          <a:ea typeface="Roboto"/>
                          <a:cs typeface="Roboto"/>
                          <a:sym typeface="Roboto"/>
                        </a:rPr>
                        <a:t>Humaines</a:t>
                      </a:r>
                      <a:endParaRPr>
                        <a:solidFill>
                          <a:schemeClr val="dk1"/>
                        </a:solidFill>
                        <a:latin typeface="Segoe UI"/>
                        <a:ea typeface="Segoe UI"/>
                        <a:cs typeface="Segoe UI"/>
                        <a:sym typeface="Segoe UI"/>
                      </a:endParaRPr>
                    </a:p>
                  </a:txBody>
                  <a:tcPr marT="45725" marB="45725" marR="91450" marL="91450">
                    <a:solidFill>
                      <a:srgbClr val="49495D"/>
                    </a:solidFill>
                  </a:tcPr>
                </a:tc>
                <a:tc hMerge="1"/>
                <a:tc>
                  <a:txBody>
                    <a:bodyPr/>
                    <a:lstStyle/>
                    <a:p>
                      <a:pPr indent="0" lvl="0" marL="0" rtl="0" algn="l">
                        <a:spcBef>
                          <a:spcPts val="0"/>
                        </a:spcBef>
                        <a:spcAft>
                          <a:spcPts val="0"/>
                        </a:spcAft>
                        <a:buClr>
                          <a:schemeClr val="dk1"/>
                        </a:buClr>
                        <a:buSzPts val="1100"/>
                        <a:buFont typeface="Arial"/>
                        <a:buNone/>
                      </a:pPr>
                      <a:r>
                        <a:rPr b="1" lang="fr-FR" sz="1000">
                          <a:solidFill>
                            <a:schemeClr val="lt1"/>
                          </a:solidFill>
                          <a:latin typeface="Roboto"/>
                          <a:ea typeface="Roboto"/>
                          <a:cs typeface="Roboto"/>
                          <a:sym typeface="Roboto"/>
                        </a:rPr>
                        <a:t>Tâches</a:t>
                      </a:r>
                      <a:endParaRPr/>
                    </a:p>
                  </a:txBody>
                  <a:tcPr marT="45725" marB="45725" marR="91450" marL="91450">
                    <a:solidFill>
                      <a:srgbClr val="49495D"/>
                    </a:solidFill>
                  </a:tcPr>
                </a:tc>
                <a:tc>
                  <a:txBody>
                    <a:bodyPr/>
                    <a:lstStyle/>
                    <a:p>
                      <a:pPr indent="0" lvl="0" marL="0" marR="0" rtl="0" algn="l">
                        <a:spcBef>
                          <a:spcPts val="0"/>
                        </a:spcBef>
                        <a:spcAft>
                          <a:spcPts val="0"/>
                        </a:spcAft>
                        <a:buNone/>
                      </a:pPr>
                      <a:r>
                        <a:rPr b="1" lang="fr-FR" sz="1000">
                          <a:solidFill>
                            <a:schemeClr val="lt1"/>
                          </a:solidFill>
                          <a:latin typeface="Roboto"/>
                          <a:ea typeface="Roboto"/>
                          <a:cs typeface="Roboto"/>
                          <a:sym typeface="Roboto"/>
                        </a:rPr>
                        <a:t>Charge</a:t>
                      </a:r>
                      <a:endParaRPr b="1" sz="1000">
                        <a:solidFill>
                          <a:schemeClr val="lt1"/>
                        </a:solidFill>
                        <a:latin typeface="Roboto"/>
                        <a:ea typeface="Roboto"/>
                        <a:cs typeface="Roboto"/>
                        <a:sym typeface="Roboto"/>
                      </a:endParaRPr>
                    </a:p>
                  </a:txBody>
                  <a:tcPr marT="45725" marB="45725" marR="91450" marL="91450">
                    <a:lnR cap="flat" cmpd="sng" w="12700">
                      <a:solidFill>
                        <a:schemeClr val="lt1"/>
                      </a:solidFill>
                      <a:prstDash val="solid"/>
                      <a:round/>
                      <a:headEnd len="sm" w="sm" type="none"/>
                      <a:tailEnd len="sm" w="sm" type="none"/>
                    </a:lnR>
                    <a:solidFill>
                      <a:srgbClr val="49495D"/>
                    </a:solidFill>
                  </a:tcPr>
                </a:tc>
                <a:tc gridSpan="2">
                  <a:txBody>
                    <a:bodyPr/>
                    <a:lstStyle/>
                    <a:p>
                      <a:pPr indent="0" lvl="0" marL="0" rtl="0" algn="l">
                        <a:spcBef>
                          <a:spcPts val="0"/>
                        </a:spcBef>
                        <a:spcAft>
                          <a:spcPts val="0"/>
                        </a:spcAft>
                        <a:buClr>
                          <a:schemeClr val="dk1"/>
                        </a:buClr>
                        <a:buSzPts val="1100"/>
                        <a:buFont typeface="Arial"/>
                        <a:buNone/>
                      </a:pPr>
                      <a:r>
                        <a:rPr b="1" lang="fr-FR" sz="1000">
                          <a:solidFill>
                            <a:schemeClr val="lt1"/>
                          </a:solidFill>
                          <a:latin typeface="Roboto"/>
                          <a:ea typeface="Roboto"/>
                          <a:cs typeface="Roboto"/>
                          <a:sym typeface="Roboto"/>
                        </a:rPr>
                        <a:t>Logicielles</a:t>
                      </a:r>
                      <a:endParaRPr b="1" sz="1000">
                        <a:solidFill>
                          <a:schemeClr val="lt1"/>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E6E8C"/>
                    </a:solidFill>
                  </a:tcPr>
                </a:tc>
                <a:tc hMerge="1"/>
              </a:tr>
              <a:tr h="2134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Développeur </a:t>
                      </a:r>
                      <a:r>
                        <a:rPr lang="fr-FR" sz="750">
                          <a:solidFill>
                            <a:srgbClr val="000000"/>
                          </a:solidFill>
                          <a:latin typeface="Roboto"/>
                          <a:ea typeface="Roboto"/>
                          <a:cs typeface="Roboto"/>
                          <a:sym typeface="Roboto"/>
                        </a:rPr>
                        <a:t>WinDev</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ctr">
                        <a:lnSpc>
                          <a:spcPct val="100000"/>
                        </a:lnSpc>
                        <a:spcBef>
                          <a:spcPts val="0"/>
                        </a:spcBef>
                        <a:spcAft>
                          <a:spcPts val="0"/>
                        </a:spcAft>
                        <a:buNone/>
                      </a:pPr>
                      <a:r>
                        <a:rPr b="1" lang="fr-FR" sz="1200">
                          <a:solidFill>
                            <a:srgbClr val="000000"/>
                          </a:solidFill>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nchor="ctr">
                    <a:solidFill>
                      <a:srgbClr val="92D050"/>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Extraction des devis</a:t>
                      </a:r>
                      <a:endParaRPr sz="750">
                        <a:solidFill>
                          <a:srgbClr val="000000"/>
                        </a:solidFill>
                        <a:latin typeface="Roboto"/>
                        <a:ea typeface="Roboto"/>
                        <a:cs typeface="Roboto"/>
                        <a:sym typeface="Roboto"/>
                      </a:endParaRPr>
                    </a:p>
                    <a:p>
                      <a:pPr indent="0" lvl="0" marL="0" marR="0" rtl="0" algn="l">
                        <a:spcBef>
                          <a:spcPts val="0"/>
                        </a:spcBef>
                        <a:spcAft>
                          <a:spcPts val="0"/>
                        </a:spcAft>
                        <a:buNone/>
                      </a:pPr>
                      <a:r>
                        <a:t/>
                      </a:r>
                      <a:endParaRPr sz="750">
                        <a:solidFill>
                          <a:srgbClr val="000000"/>
                        </a:solidFill>
                        <a:latin typeface="Roboto"/>
                        <a:ea typeface="Roboto"/>
                        <a:cs typeface="Roboto"/>
                        <a:sym typeface="Roboto"/>
                      </a:endParaRPr>
                    </a:p>
                    <a:p>
                      <a:pPr indent="0" lvl="0" marL="0" marR="0" rtl="0" algn="l">
                        <a:spcBef>
                          <a:spcPts val="0"/>
                        </a:spcBef>
                        <a:spcAft>
                          <a:spcPts val="0"/>
                        </a:spcAft>
                        <a:buNone/>
                      </a:pPr>
                      <a:r>
                        <a:rPr lang="fr-FR" sz="750">
                          <a:solidFill>
                            <a:srgbClr val="000000"/>
                          </a:solidFill>
                          <a:latin typeface="Roboto"/>
                          <a:ea typeface="Roboto"/>
                          <a:cs typeface="Roboto"/>
                          <a:sym typeface="Roboto"/>
                        </a:rPr>
                        <a:t>Intégration dans ODOO</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5 jours</a:t>
                      </a:r>
                      <a:endParaRPr sz="750">
                        <a:solidFill>
                          <a:srgbClr val="000000"/>
                        </a:solidFill>
                        <a:latin typeface="Roboto"/>
                        <a:ea typeface="Roboto"/>
                        <a:cs typeface="Roboto"/>
                        <a:sym typeface="Roboto"/>
                      </a:endParaRPr>
                    </a:p>
                    <a:p>
                      <a:pPr indent="0" lvl="0" marL="0" marR="0" rtl="0" algn="l">
                        <a:spcBef>
                          <a:spcPts val="0"/>
                        </a:spcBef>
                        <a:spcAft>
                          <a:spcPts val="0"/>
                        </a:spcAft>
                        <a:buNone/>
                      </a:pPr>
                      <a:r>
                        <a:t/>
                      </a:r>
                      <a:endParaRPr sz="750">
                        <a:solidFill>
                          <a:srgbClr val="000000"/>
                        </a:solidFill>
                        <a:latin typeface="Roboto"/>
                        <a:ea typeface="Roboto"/>
                        <a:cs typeface="Roboto"/>
                        <a:sym typeface="Roboto"/>
                      </a:endParaRPr>
                    </a:p>
                    <a:p>
                      <a:pPr indent="0" lvl="0" marL="0" marR="0" rtl="0" algn="l">
                        <a:spcBef>
                          <a:spcPts val="0"/>
                        </a:spcBef>
                        <a:spcAft>
                          <a:spcPts val="0"/>
                        </a:spcAft>
                        <a:buNone/>
                      </a:pPr>
                      <a:r>
                        <a:rPr lang="fr-FR" sz="750">
                          <a:solidFill>
                            <a:srgbClr val="000000"/>
                          </a:solidFill>
                          <a:latin typeface="Roboto"/>
                          <a:ea typeface="Roboto"/>
                          <a:cs typeface="Roboto"/>
                          <a:sym typeface="Roboto"/>
                        </a:rPr>
                        <a:t>5 jours</a:t>
                      </a:r>
                      <a:endParaRPr sz="750">
                        <a:solidFill>
                          <a:srgbClr val="000000"/>
                        </a:solidFill>
                        <a:latin typeface="Roboto"/>
                        <a:ea typeface="Roboto"/>
                        <a:cs typeface="Roboto"/>
                        <a:sym typeface="Roboto"/>
                      </a:endParaRPr>
                    </a:p>
                  </a:txBody>
                  <a:tcPr marT="36000" marB="36000" marR="36000" marL="36000" anchor="ctr">
                    <a:lnR cap="flat" cmpd="sng" w="12700">
                      <a:solidFill>
                        <a:schemeClr val="lt1"/>
                      </a:solidFill>
                      <a:prstDash val="solid"/>
                      <a:round/>
                      <a:headEnd len="sm" w="sm" type="none"/>
                      <a:tailEnd len="sm" w="sm" type="none"/>
                    </a:lnR>
                    <a:solidFill>
                      <a:srgbClr val="F2F2F2"/>
                    </a:solidFill>
                  </a:tcPr>
                </a:tc>
                <a:tc>
                  <a:txBody>
                    <a:bodyPr/>
                    <a:lstStyle/>
                    <a:p>
                      <a:pPr indent="0" lvl="0" marL="0" marR="0" rtl="0" algn="l">
                        <a:lnSpc>
                          <a:spcPct val="100000"/>
                        </a:lnSpc>
                        <a:spcBef>
                          <a:spcPts val="0"/>
                        </a:spcBef>
                        <a:spcAft>
                          <a:spcPts val="0"/>
                        </a:spcAft>
                        <a:buNone/>
                      </a:pPr>
                      <a:r>
                        <a:rPr lang="fr-FR" sz="750">
                          <a:solidFill>
                            <a:srgbClr val="000000"/>
                          </a:solidFill>
                          <a:latin typeface="Roboto"/>
                          <a:ea typeface="Roboto"/>
                          <a:cs typeface="Roboto"/>
                          <a:sym typeface="Roboto"/>
                        </a:rPr>
                        <a:t>WinDev</a:t>
                      </a:r>
                      <a:endParaRPr b="1"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rtl="0" algn="ctr">
                        <a:spcBef>
                          <a:spcPts val="0"/>
                        </a:spcBef>
                        <a:spcAft>
                          <a:spcPts val="0"/>
                        </a:spcAft>
                        <a:buNone/>
                      </a:pPr>
                      <a:r>
                        <a:rPr b="1" lang="fr-FR" sz="1200">
                          <a:latin typeface="Montserrat"/>
                          <a:ea typeface="Montserrat"/>
                          <a:cs typeface="Montserrat"/>
                          <a:sym typeface="Montserrat"/>
                        </a:rPr>
                        <a:t>😃</a:t>
                      </a:r>
                      <a:endParaRPr b="1" sz="1200">
                        <a:latin typeface="Montserrat"/>
                        <a:ea typeface="Montserrat"/>
                        <a:cs typeface="Montserrat"/>
                        <a:sym typeface="Montserrat"/>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2D050"/>
                    </a:solidFill>
                  </a:tcPr>
                </a:tc>
              </a:tr>
              <a:tr h="25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Intégrateur ODOO</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Montserrat"/>
                          <a:ea typeface="Montserrat"/>
                          <a:cs typeface="Montserrat"/>
                          <a:sym typeface="Montserrat"/>
                        </a:rPr>
                        <a:t>😃</a:t>
                      </a:r>
                      <a:endParaRPr b="1" sz="1200">
                        <a:latin typeface="Montserrat"/>
                        <a:ea typeface="Montserrat"/>
                        <a:cs typeface="Montserrat"/>
                        <a:sym typeface="Montserrat"/>
                      </a:endParaRPr>
                    </a:p>
                  </a:txBody>
                  <a:tcPr marT="36000" marB="36000" marR="36000" marL="36000" anchor="ctr">
                    <a:solidFill>
                      <a:srgbClr val="92D050"/>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Installation de ODOO Ventes</a:t>
                      </a:r>
                      <a:endParaRPr sz="750">
                        <a:solidFill>
                          <a:srgbClr val="000000"/>
                        </a:solidFill>
                        <a:latin typeface="Roboto"/>
                        <a:ea typeface="Roboto"/>
                        <a:cs typeface="Roboto"/>
                        <a:sym typeface="Roboto"/>
                      </a:endParaRPr>
                    </a:p>
                    <a:p>
                      <a:pPr indent="0" lvl="0" marL="0" marR="0" rtl="0" algn="l">
                        <a:spcBef>
                          <a:spcPts val="0"/>
                        </a:spcBef>
                        <a:spcAft>
                          <a:spcPts val="0"/>
                        </a:spcAft>
                        <a:buNone/>
                      </a:pPr>
                      <a:r>
                        <a:t/>
                      </a:r>
                      <a:endParaRPr sz="750">
                        <a:solidFill>
                          <a:srgbClr val="000000"/>
                        </a:solidFill>
                        <a:latin typeface="Roboto"/>
                        <a:ea typeface="Roboto"/>
                        <a:cs typeface="Roboto"/>
                        <a:sym typeface="Roboto"/>
                      </a:endParaRPr>
                    </a:p>
                    <a:p>
                      <a:pPr indent="0" lvl="0" marL="0" marR="0" rtl="0" algn="l">
                        <a:spcBef>
                          <a:spcPts val="0"/>
                        </a:spcBef>
                        <a:spcAft>
                          <a:spcPts val="0"/>
                        </a:spcAft>
                        <a:buNone/>
                      </a:pPr>
                      <a:r>
                        <a:rPr lang="fr-FR" sz="750">
                          <a:solidFill>
                            <a:srgbClr val="000000"/>
                          </a:solidFill>
                          <a:latin typeface="Roboto"/>
                          <a:ea typeface="Roboto"/>
                          <a:cs typeface="Roboto"/>
                          <a:sym typeface="Roboto"/>
                        </a:rPr>
                        <a:t>Paramétrage (Module Ventes - Comptes utilisateurs)</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1 jours</a:t>
                      </a:r>
                      <a:endParaRPr sz="750">
                        <a:solidFill>
                          <a:srgbClr val="000000"/>
                        </a:solidFill>
                        <a:latin typeface="Roboto"/>
                        <a:ea typeface="Roboto"/>
                        <a:cs typeface="Roboto"/>
                        <a:sym typeface="Roboto"/>
                      </a:endParaRPr>
                    </a:p>
                    <a:p>
                      <a:pPr indent="0" lvl="0" marL="0" marR="0" rtl="0" algn="l">
                        <a:spcBef>
                          <a:spcPts val="0"/>
                        </a:spcBef>
                        <a:spcAft>
                          <a:spcPts val="0"/>
                        </a:spcAft>
                        <a:buNone/>
                      </a:pPr>
                      <a:r>
                        <a:t/>
                      </a:r>
                      <a:endParaRPr sz="750">
                        <a:solidFill>
                          <a:srgbClr val="000000"/>
                        </a:solidFill>
                        <a:latin typeface="Roboto"/>
                        <a:ea typeface="Roboto"/>
                        <a:cs typeface="Roboto"/>
                        <a:sym typeface="Roboto"/>
                      </a:endParaRPr>
                    </a:p>
                    <a:p>
                      <a:pPr indent="0" lvl="0" marL="0" marR="0" rtl="0" algn="l">
                        <a:spcBef>
                          <a:spcPts val="0"/>
                        </a:spcBef>
                        <a:spcAft>
                          <a:spcPts val="0"/>
                        </a:spcAft>
                        <a:buNone/>
                      </a:pPr>
                      <a:r>
                        <a:rPr lang="fr-FR" sz="750">
                          <a:solidFill>
                            <a:srgbClr val="000000"/>
                          </a:solidFill>
                          <a:latin typeface="Roboto"/>
                          <a:ea typeface="Roboto"/>
                          <a:cs typeface="Roboto"/>
                          <a:sym typeface="Roboto"/>
                        </a:rPr>
                        <a:t>3 jours</a:t>
                      </a:r>
                      <a:endParaRPr sz="750">
                        <a:solidFill>
                          <a:srgbClr val="000000"/>
                        </a:solidFill>
                        <a:latin typeface="Roboto"/>
                        <a:ea typeface="Roboto"/>
                        <a:cs typeface="Roboto"/>
                        <a:sym typeface="Roboto"/>
                      </a:endParaRPr>
                    </a:p>
                  </a:txBody>
                  <a:tcPr marT="36000" marB="36000" marR="36000" marL="36000" anchor="ctr">
                    <a:lnR cap="flat" cmpd="sng" w="12700">
                      <a:solidFill>
                        <a:schemeClr val="lt1"/>
                      </a:solidFill>
                      <a:prstDash val="solid"/>
                      <a:round/>
                      <a:headEnd len="sm" w="sm" type="none"/>
                      <a:tailEnd len="sm" w="sm" type="none"/>
                    </a:lnR>
                    <a:solidFill>
                      <a:srgbClr val="F2F2F2"/>
                    </a:solidFill>
                  </a:tcPr>
                </a:tc>
                <a:tc>
                  <a:txBody>
                    <a:bodyPr/>
                    <a:lstStyle/>
                    <a:p>
                      <a:pPr indent="0" lvl="0" marL="0" rtl="0" algn="l">
                        <a:spcBef>
                          <a:spcPts val="0"/>
                        </a:spcBef>
                        <a:spcAft>
                          <a:spcPts val="0"/>
                        </a:spcAft>
                        <a:buNone/>
                      </a:pPr>
                      <a:r>
                        <a:t/>
                      </a:r>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36000" marB="36000" marR="36000" marL="36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240800">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Agence </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Clr>
                          <a:schemeClr val="dk1"/>
                        </a:buClr>
                        <a:buSzPts val="1100"/>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nchor="ctr">
                    <a:solidFill>
                      <a:srgbClr val="92D050"/>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Tests de la solution</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4</a:t>
                      </a:r>
                      <a:r>
                        <a:rPr lang="fr-FR" sz="750">
                          <a:solidFill>
                            <a:srgbClr val="000000"/>
                          </a:solidFill>
                          <a:latin typeface="Roboto"/>
                          <a:ea typeface="Roboto"/>
                          <a:cs typeface="Roboto"/>
                          <a:sym typeface="Roboto"/>
                        </a:rPr>
                        <a:t> jours</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l">
                        <a:spcBef>
                          <a:spcPts val="0"/>
                        </a:spcBef>
                        <a:spcAft>
                          <a:spcPts val="0"/>
                        </a:spcAft>
                        <a:buNone/>
                      </a:pPr>
                      <a:r>
                        <a:t/>
                      </a:r>
                      <a:endParaRPr/>
                    </a:p>
                  </a:txBody>
                  <a:tcPr marT="36000" marB="36000" marR="36000" marL="36000" anchor="ctr">
                    <a:lnT cap="flat" cmpd="sng" w="12700">
                      <a:solidFill>
                        <a:schemeClr val="lt1"/>
                      </a:solidFill>
                      <a:prstDash val="solid"/>
                      <a:round/>
                      <a:headEnd len="sm" w="sm" type="none"/>
                      <a:tailEnd len="sm" w="sm" type="none"/>
                    </a:lnT>
                    <a:solidFill>
                      <a:srgbClr val="FFFFFF"/>
                    </a:solidFill>
                  </a:tcPr>
                </a:tc>
                <a:tc>
                  <a:txBody>
                    <a:bodyPr/>
                    <a:lstStyle/>
                    <a:p>
                      <a:pPr indent="0" lvl="0" marL="0" rtl="0" algn="l">
                        <a:spcBef>
                          <a:spcPts val="0"/>
                        </a:spcBef>
                        <a:spcAft>
                          <a:spcPts val="0"/>
                        </a:spcAft>
                        <a:buNone/>
                      </a:pPr>
                      <a:r>
                        <a:t/>
                      </a:r>
                      <a:endParaRPr/>
                    </a:p>
                  </a:txBody>
                  <a:tcPr marT="36000" marB="36000" marR="36000" marL="36000">
                    <a:lnT cap="flat" cmpd="sng" w="12700">
                      <a:solidFill>
                        <a:schemeClr val="lt1"/>
                      </a:solidFill>
                      <a:prstDash val="solid"/>
                      <a:round/>
                      <a:headEnd len="sm" w="sm" type="none"/>
                      <a:tailEnd len="sm" w="sm" type="none"/>
                    </a:lnT>
                    <a:solidFill>
                      <a:srgbClr val="FFFFFF"/>
                    </a:solidFill>
                  </a:tcPr>
                </a:tc>
              </a:tr>
              <a:tr h="240800">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ADV</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nchor="ctr">
                    <a:solidFill>
                      <a:srgbClr val="92D050"/>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Tests de la solution</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4 jours</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l">
                        <a:spcBef>
                          <a:spcPts val="0"/>
                        </a:spcBef>
                        <a:spcAft>
                          <a:spcPts val="0"/>
                        </a:spcAft>
                        <a:buNone/>
                      </a:pPr>
                      <a:r>
                        <a:t/>
                      </a:r>
                      <a:endParaRPr/>
                    </a:p>
                  </a:txBody>
                  <a:tcPr marT="36000" marB="36000" marR="36000" marL="36000" anchor="ctr">
                    <a:solidFill>
                      <a:srgbClr val="FFFFFF"/>
                    </a:solidFill>
                  </a:tcPr>
                </a:tc>
                <a:tc>
                  <a:txBody>
                    <a:bodyPr/>
                    <a:lstStyle/>
                    <a:p>
                      <a:pPr indent="0" lvl="0" marL="0" rtl="0" algn="l">
                        <a:spcBef>
                          <a:spcPts val="0"/>
                        </a:spcBef>
                        <a:spcAft>
                          <a:spcPts val="0"/>
                        </a:spcAft>
                        <a:buNone/>
                      </a:pPr>
                      <a:r>
                        <a:t/>
                      </a:r>
                      <a:endParaRPr/>
                    </a:p>
                  </a:txBody>
                  <a:tcPr marT="36000" marB="36000" marR="36000" marL="36000">
                    <a:solidFill>
                      <a:srgbClr val="FFFFFF"/>
                    </a:solidFill>
                  </a:tcPr>
                </a:tc>
              </a:tr>
            </a:tbl>
          </a:graphicData>
        </a:graphic>
      </p:graphicFrame>
      <p:sp>
        <p:nvSpPr>
          <p:cNvPr id="69" name="Google Shape;69;p9"/>
          <p:cNvSpPr txBox="1"/>
          <p:nvPr/>
        </p:nvSpPr>
        <p:spPr>
          <a:xfrm>
            <a:off x="9160800" y="1030575"/>
            <a:ext cx="839700" cy="15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600">
                <a:solidFill>
                  <a:srgbClr val="A5A5A5"/>
                </a:solidFill>
                <a:latin typeface="Roboto"/>
                <a:ea typeface="Roboto"/>
                <a:cs typeface="Roboto"/>
                <a:sym typeface="Roboto"/>
              </a:rPr>
              <a:t>Charge</a:t>
            </a:r>
            <a:endParaRPr i="0" sz="600" u="none" cap="none" strike="noStrike">
              <a:solidFill>
                <a:srgbClr val="A5A5A5"/>
              </a:solidFill>
              <a:latin typeface="Roboto"/>
              <a:ea typeface="Roboto"/>
              <a:cs typeface="Roboto"/>
              <a:sym typeface="Roboto"/>
            </a:endParaRPr>
          </a:p>
        </p:txBody>
      </p:sp>
      <p:sp>
        <p:nvSpPr>
          <p:cNvPr id="70" name="Google Shape;70;p9"/>
          <p:cNvSpPr txBox="1"/>
          <p:nvPr/>
        </p:nvSpPr>
        <p:spPr>
          <a:xfrm>
            <a:off x="8364450" y="1030582"/>
            <a:ext cx="652800" cy="15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600">
                <a:solidFill>
                  <a:srgbClr val="A5A5A5"/>
                </a:solidFill>
                <a:latin typeface="Roboto"/>
                <a:ea typeface="Roboto"/>
                <a:cs typeface="Roboto"/>
                <a:sym typeface="Roboto"/>
              </a:rPr>
              <a:t>Couverture fonctionnelle</a:t>
            </a:r>
            <a:endParaRPr i="0" sz="600" u="none" cap="none" strike="noStrike">
              <a:solidFill>
                <a:srgbClr val="A5A5A5"/>
              </a:solidFill>
              <a:latin typeface="Roboto"/>
              <a:ea typeface="Roboto"/>
              <a:cs typeface="Roboto"/>
              <a:sym typeface="Roboto"/>
            </a:endParaRPr>
          </a:p>
        </p:txBody>
      </p:sp>
      <p:grpSp>
        <p:nvGrpSpPr>
          <p:cNvPr id="71" name="Google Shape;71;p9"/>
          <p:cNvGrpSpPr/>
          <p:nvPr/>
        </p:nvGrpSpPr>
        <p:grpSpPr>
          <a:xfrm>
            <a:off x="9160793" y="213618"/>
            <a:ext cx="776589" cy="759367"/>
            <a:chOff x="4093349" y="1426275"/>
            <a:chExt cx="4005100" cy="4005100"/>
          </a:xfrm>
        </p:grpSpPr>
        <p:grpSp>
          <p:nvGrpSpPr>
            <p:cNvPr id="72" name="Google Shape;72;p9"/>
            <p:cNvGrpSpPr/>
            <p:nvPr/>
          </p:nvGrpSpPr>
          <p:grpSpPr>
            <a:xfrm>
              <a:off x="4093349" y="1426275"/>
              <a:ext cx="4005100" cy="4005100"/>
              <a:chOff x="3070089" y="1069733"/>
              <a:chExt cx="3003900" cy="3003900"/>
            </a:xfrm>
          </p:grpSpPr>
          <p:sp>
            <p:nvSpPr>
              <p:cNvPr id="73" name="Google Shape;73;p9"/>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9"/>
              <p:cNvSpPr/>
              <p:nvPr/>
            </p:nvSpPr>
            <p:spPr>
              <a:xfrm>
                <a:off x="3123875" y="1123625"/>
                <a:ext cx="2896500" cy="2896200"/>
              </a:xfrm>
              <a:prstGeom prst="pie">
                <a:avLst>
                  <a:gd fmla="val 16193813" name="adj1"/>
                  <a:gd fmla="val 3048369" name="adj2"/>
                </a:avLst>
              </a:prstGeom>
              <a:solidFill>
                <a:srgbClr val="0000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 name="Google Shape;75;p9"/>
            <p:cNvGrpSpPr/>
            <p:nvPr/>
          </p:nvGrpSpPr>
          <p:grpSpPr>
            <a:xfrm>
              <a:off x="4615332" y="2218321"/>
              <a:ext cx="2961126" cy="2421139"/>
              <a:chOff x="3461585" y="1663782"/>
              <a:chExt cx="2220900" cy="1815900"/>
            </a:xfrm>
          </p:grpSpPr>
          <p:sp>
            <p:nvSpPr>
              <p:cNvPr id="76" name="Google Shape;76;p9"/>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9"/>
              <p:cNvSpPr txBox="1"/>
              <p:nvPr/>
            </p:nvSpPr>
            <p:spPr>
              <a:xfrm>
                <a:off x="3461585" y="1888894"/>
                <a:ext cx="22209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1000">
                    <a:solidFill>
                      <a:srgbClr val="0000FF"/>
                    </a:solidFill>
                    <a:latin typeface="Roboto"/>
                    <a:ea typeface="Roboto"/>
                    <a:cs typeface="Roboto"/>
                    <a:sym typeface="Roboto"/>
                  </a:rPr>
                  <a:t>22 </a:t>
                </a:r>
                <a:r>
                  <a:rPr b="1" lang="fr-FR" sz="1000">
                    <a:solidFill>
                      <a:srgbClr val="0000FF"/>
                    </a:solidFill>
                    <a:latin typeface="Roboto"/>
                    <a:ea typeface="Roboto"/>
                    <a:cs typeface="Roboto"/>
                    <a:sym typeface="Roboto"/>
                  </a:rPr>
                  <a:t>j</a:t>
                </a:r>
                <a:endParaRPr b="1" sz="1000">
                  <a:solidFill>
                    <a:srgbClr val="0000FF"/>
                  </a:solidFill>
                  <a:latin typeface="Roboto"/>
                  <a:ea typeface="Roboto"/>
                  <a:cs typeface="Roboto"/>
                  <a:sym typeface="Roboto"/>
                </a:endParaRPr>
              </a:p>
            </p:txBody>
          </p:sp>
        </p:grpSp>
      </p:grpSp>
      <p:grpSp>
        <p:nvGrpSpPr>
          <p:cNvPr id="78" name="Google Shape;78;p9"/>
          <p:cNvGrpSpPr/>
          <p:nvPr/>
        </p:nvGrpSpPr>
        <p:grpSpPr>
          <a:xfrm>
            <a:off x="8270942" y="223736"/>
            <a:ext cx="776589" cy="759367"/>
            <a:chOff x="4093349" y="1426275"/>
            <a:chExt cx="4005100" cy="4005100"/>
          </a:xfrm>
        </p:grpSpPr>
        <p:grpSp>
          <p:nvGrpSpPr>
            <p:cNvPr id="79" name="Google Shape;79;p9"/>
            <p:cNvGrpSpPr/>
            <p:nvPr/>
          </p:nvGrpSpPr>
          <p:grpSpPr>
            <a:xfrm>
              <a:off x="4093349" y="1426275"/>
              <a:ext cx="4005100" cy="4005100"/>
              <a:chOff x="3070089" y="1069733"/>
              <a:chExt cx="3003900" cy="3003900"/>
            </a:xfrm>
          </p:grpSpPr>
          <p:sp>
            <p:nvSpPr>
              <p:cNvPr id="80" name="Google Shape;80;p9"/>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9"/>
              <p:cNvSpPr/>
              <p:nvPr/>
            </p:nvSpPr>
            <p:spPr>
              <a:xfrm>
                <a:off x="3123875" y="1123625"/>
                <a:ext cx="2896500" cy="2896200"/>
              </a:xfrm>
              <a:prstGeom prst="pie">
                <a:avLst>
                  <a:gd fmla="val 16193813" name="adj1"/>
                  <a:gd fmla="val 14673827" name="adj2"/>
                </a:avLst>
              </a:prstGeom>
              <a:solidFill>
                <a:srgbClr val="FFAA5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2" name="Google Shape;82;p9"/>
            <p:cNvGrpSpPr/>
            <p:nvPr/>
          </p:nvGrpSpPr>
          <p:grpSpPr>
            <a:xfrm>
              <a:off x="4615332" y="2218321"/>
              <a:ext cx="2961126" cy="2421139"/>
              <a:chOff x="3461585" y="1663782"/>
              <a:chExt cx="2220900" cy="1815900"/>
            </a:xfrm>
          </p:grpSpPr>
          <p:sp>
            <p:nvSpPr>
              <p:cNvPr id="83" name="Google Shape;83;p9"/>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9"/>
              <p:cNvSpPr txBox="1"/>
              <p:nvPr/>
            </p:nvSpPr>
            <p:spPr>
              <a:xfrm>
                <a:off x="3461585" y="1888894"/>
                <a:ext cx="22209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1000">
                    <a:solidFill>
                      <a:srgbClr val="FFAA56"/>
                    </a:solidFill>
                    <a:latin typeface="Roboto"/>
                    <a:ea typeface="Roboto"/>
                    <a:cs typeface="Roboto"/>
                    <a:sym typeface="Roboto"/>
                  </a:rPr>
                  <a:t>91 </a:t>
                </a:r>
                <a:r>
                  <a:rPr b="1" lang="fr-FR" sz="1000">
                    <a:solidFill>
                      <a:srgbClr val="FFAA56"/>
                    </a:solidFill>
                    <a:latin typeface="Roboto"/>
                    <a:ea typeface="Roboto"/>
                    <a:cs typeface="Roboto"/>
                    <a:sym typeface="Roboto"/>
                  </a:rPr>
                  <a:t>%</a:t>
                </a:r>
                <a:endParaRPr b="1" sz="1000">
                  <a:solidFill>
                    <a:srgbClr val="FFAA56"/>
                  </a:solidFill>
                  <a:latin typeface="Roboto"/>
                  <a:ea typeface="Roboto"/>
                  <a:cs typeface="Roboto"/>
                  <a:sym typeface="Roboto"/>
                </a:endParaRPr>
              </a:p>
            </p:txBody>
          </p:sp>
        </p:grpSp>
      </p:grpSp>
      <p:sp>
        <p:nvSpPr>
          <p:cNvPr id="85" name="Google Shape;85;p9"/>
          <p:cNvSpPr txBox="1"/>
          <p:nvPr/>
        </p:nvSpPr>
        <p:spPr>
          <a:xfrm>
            <a:off x="9249995" y="2058920"/>
            <a:ext cx="652800" cy="15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600">
                <a:solidFill>
                  <a:srgbClr val="A5A5A5"/>
                </a:solidFill>
                <a:latin typeface="Roboto"/>
                <a:ea typeface="Roboto"/>
                <a:cs typeface="Roboto"/>
                <a:sym typeface="Roboto"/>
              </a:rPr>
              <a:t>Confiance</a:t>
            </a:r>
            <a:endParaRPr i="0" sz="600" u="none" cap="none" strike="noStrike">
              <a:solidFill>
                <a:srgbClr val="A5A5A5"/>
              </a:solidFill>
              <a:latin typeface="Roboto"/>
              <a:ea typeface="Roboto"/>
              <a:cs typeface="Roboto"/>
              <a:sym typeface="Roboto"/>
            </a:endParaRPr>
          </a:p>
        </p:txBody>
      </p:sp>
      <p:sp>
        <p:nvSpPr>
          <p:cNvPr id="86" name="Google Shape;86;p9"/>
          <p:cNvSpPr txBox="1"/>
          <p:nvPr/>
        </p:nvSpPr>
        <p:spPr>
          <a:xfrm>
            <a:off x="8364450" y="2058920"/>
            <a:ext cx="652800" cy="15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600">
                <a:solidFill>
                  <a:srgbClr val="A5A5A5"/>
                </a:solidFill>
                <a:latin typeface="Roboto"/>
                <a:ea typeface="Roboto"/>
                <a:cs typeface="Roboto"/>
                <a:sym typeface="Roboto"/>
              </a:rPr>
              <a:t>Budget</a:t>
            </a:r>
            <a:endParaRPr i="0" sz="600" u="none" cap="none" strike="noStrike">
              <a:solidFill>
                <a:srgbClr val="A5A5A5"/>
              </a:solidFill>
              <a:latin typeface="Roboto"/>
              <a:ea typeface="Roboto"/>
              <a:cs typeface="Roboto"/>
              <a:sym typeface="Roboto"/>
            </a:endParaRPr>
          </a:p>
        </p:txBody>
      </p:sp>
      <p:grpSp>
        <p:nvGrpSpPr>
          <p:cNvPr id="87" name="Google Shape;87;p9"/>
          <p:cNvGrpSpPr/>
          <p:nvPr/>
        </p:nvGrpSpPr>
        <p:grpSpPr>
          <a:xfrm>
            <a:off x="9160793" y="1241956"/>
            <a:ext cx="776589" cy="759367"/>
            <a:chOff x="4093349" y="1426275"/>
            <a:chExt cx="4005100" cy="4005100"/>
          </a:xfrm>
        </p:grpSpPr>
        <p:grpSp>
          <p:nvGrpSpPr>
            <p:cNvPr id="88" name="Google Shape;88;p9"/>
            <p:cNvGrpSpPr/>
            <p:nvPr/>
          </p:nvGrpSpPr>
          <p:grpSpPr>
            <a:xfrm>
              <a:off x="4093349" y="1426275"/>
              <a:ext cx="4005100" cy="4005100"/>
              <a:chOff x="3070089" y="1069733"/>
              <a:chExt cx="3003900" cy="3003900"/>
            </a:xfrm>
          </p:grpSpPr>
          <p:sp>
            <p:nvSpPr>
              <p:cNvPr id="89" name="Google Shape;89;p9"/>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9"/>
              <p:cNvSpPr/>
              <p:nvPr/>
            </p:nvSpPr>
            <p:spPr>
              <a:xfrm>
                <a:off x="3123875" y="1123625"/>
                <a:ext cx="2896500" cy="2896200"/>
              </a:xfrm>
              <a:prstGeom prst="pie">
                <a:avLst>
                  <a:gd fmla="val 16193813" name="adj1"/>
                  <a:gd fmla="val 15682800" name="adj2"/>
                </a:avLst>
              </a:prstGeom>
              <a:solidFill>
                <a:srgbClr val="278A8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 name="Google Shape;91;p9"/>
            <p:cNvGrpSpPr/>
            <p:nvPr/>
          </p:nvGrpSpPr>
          <p:grpSpPr>
            <a:xfrm>
              <a:off x="4615301" y="2218321"/>
              <a:ext cx="3103522" cy="2421139"/>
              <a:chOff x="3461562" y="1663782"/>
              <a:chExt cx="2327700" cy="1815900"/>
            </a:xfrm>
          </p:grpSpPr>
          <p:sp>
            <p:nvSpPr>
              <p:cNvPr id="92" name="Google Shape;92;p9"/>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9"/>
              <p:cNvSpPr txBox="1"/>
              <p:nvPr/>
            </p:nvSpPr>
            <p:spPr>
              <a:xfrm>
                <a:off x="3461562" y="1888857"/>
                <a:ext cx="23277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900">
                    <a:solidFill>
                      <a:srgbClr val="278A87"/>
                    </a:solidFill>
                    <a:latin typeface="Roboto"/>
                    <a:ea typeface="Roboto"/>
                    <a:cs typeface="Roboto"/>
                    <a:sym typeface="Roboto"/>
                  </a:rPr>
                  <a:t>99,5 </a:t>
                </a:r>
                <a:r>
                  <a:rPr b="1" lang="fr-FR" sz="900">
                    <a:solidFill>
                      <a:srgbClr val="278A87"/>
                    </a:solidFill>
                    <a:latin typeface="Roboto"/>
                    <a:ea typeface="Roboto"/>
                    <a:cs typeface="Roboto"/>
                    <a:sym typeface="Roboto"/>
                  </a:rPr>
                  <a:t>%</a:t>
                </a:r>
                <a:endParaRPr b="1" sz="900">
                  <a:solidFill>
                    <a:srgbClr val="278A87"/>
                  </a:solidFill>
                  <a:latin typeface="Roboto"/>
                  <a:ea typeface="Roboto"/>
                  <a:cs typeface="Roboto"/>
                  <a:sym typeface="Roboto"/>
                </a:endParaRPr>
              </a:p>
            </p:txBody>
          </p:sp>
        </p:grpSp>
      </p:grpSp>
      <p:grpSp>
        <p:nvGrpSpPr>
          <p:cNvPr id="94" name="Google Shape;94;p9"/>
          <p:cNvGrpSpPr/>
          <p:nvPr/>
        </p:nvGrpSpPr>
        <p:grpSpPr>
          <a:xfrm>
            <a:off x="8270942" y="1252073"/>
            <a:ext cx="776589" cy="759367"/>
            <a:chOff x="4093349" y="1426275"/>
            <a:chExt cx="4005100" cy="4005100"/>
          </a:xfrm>
        </p:grpSpPr>
        <p:grpSp>
          <p:nvGrpSpPr>
            <p:cNvPr id="95" name="Google Shape;95;p9"/>
            <p:cNvGrpSpPr/>
            <p:nvPr/>
          </p:nvGrpSpPr>
          <p:grpSpPr>
            <a:xfrm>
              <a:off x="4093349" y="1426275"/>
              <a:ext cx="4005100" cy="4005100"/>
              <a:chOff x="3070089" y="1069733"/>
              <a:chExt cx="3003900" cy="3003900"/>
            </a:xfrm>
          </p:grpSpPr>
          <p:sp>
            <p:nvSpPr>
              <p:cNvPr id="96" name="Google Shape;96;p9"/>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9"/>
              <p:cNvSpPr/>
              <p:nvPr/>
            </p:nvSpPr>
            <p:spPr>
              <a:xfrm>
                <a:off x="3123875" y="1123625"/>
                <a:ext cx="2896500" cy="2896200"/>
              </a:xfrm>
              <a:prstGeom prst="pie">
                <a:avLst>
                  <a:gd fmla="val 16193813" name="adj1"/>
                  <a:gd fmla="val 16192745" name="adj2"/>
                </a:avLst>
              </a:prstGeom>
              <a:solidFill>
                <a:srgbClr val="FF00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 name="Google Shape;98;p9"/>
            <p:cNvGrpSpPr/>
            <p:nvPr/>
          </p:nvGrpSpPr>
          <p:grpSpPr>
            <a:xfrm>
              <a:off x="4615307" y="2218321"/>
              <a:ext cx="3103522" cy="2421139"/>
              <a:chOff x="3461567" y="1663782"/>
              <a:chExt cx="2327700" cy="1815900"/>
            </a:xfrm>
          </p:grpSpPr>
          <p:sp>
            <p:nvSpPr>
              <p:cNvPr id="99" name="Google Shape;99;p9"/>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9"/>
              <p:cNvSpPr txBox="1"/>
              <p:nvPr/>
            </p:nvSpPr>
            <p:spPr>
              <a:xfrm>
                <a:off x="3461567" y="1888886"/>
                <a:ext cx="23277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1000">
                    <a:solidFill>
                      <a:srgbClr val="FF00FF"/>
                    </a:solidFill>
                    <a:latin typeface="Roboto"/>
                    <a:ea typeface="Roboto"/>
                    <a:cs typeface="Roboto"/>
                    <a:sym typeface="Roboto"/>
                  </a:rPr>
                  <a:t>100 K</a:t>
                </a:r>
                <a:endParaRPr b="1" sz="1000">
                  <a:solidFill>
                    <a:srgbClr val="FF00FF"/>
                  </a:solidFill>
                  <a:latin typeface="Roboto"/>
                  <a:ea typeface="Roboto"/>
                  <a:cs typeface="Roboto"/>
                  <a:sym typeface="Roboto"/>
                </a:endParaRPr>
              </a:p>
            </p:txBody>
          </p:sp>
        </p:grpSp>
      </p:grpSp>
      <p:graphicFrame>
        <p:nvGraphicFramePr>
          <p:cNvPr id="101" name="Google Shape;101;p9"/>
          <p:cNvGraphicFramePr/>
          <p:nvPr/>
        </p:nvGraphicFramePr>
        <p:xfrm>
          <a:off x="18725" y="3933963"/>
          <a:ext cx="3000000" cy="3000000"/>
        </p:xfrm>
        <a:graphic>
          <a:graphicData uri="http://schemas.openxmlformats.org/drawingml/2006/table">
            <a:tbl>
              <a:tblPr>
                <a:noFill/>
                <a:tableStyleId>{DA4C323A-582C-46A0-91C0-A53A7729D5B6}</a:tableStyleId>
              </a:tblPr>
              <a:tblGrid>
                <a:gridCol w="1559675"/>
                <a:gridCol w="2469975"/>
                <a:gridCol w="633900"/>
              </a:tblGrid>
              <a:tr h="304800">
                <a:tc>
                  <a:txBody>
                    <a:bodyPr/>
                    <a:lstStyle/>
                    <a:p>
                      <a:pPr indent="0" lvl="0" marL="0" marR="0" rtl="0" algn="l">
                        <a:spcBef>
                          <a:spcPts val="0"/>
                        </a:spcBef>
                        <a:spcAft>
                          <a:spcPts val="0"/>
                        </a:spcAft>
                        <a:buNone/>
                      </a:pPr>
                      <a:r>
                        <a:rPr b="1" lang="fr-FR" sz="1000">
                          <a:solidFill>
                            <a:schemeClr val="lt1"/>
                          </a:solidFill>
                          <a:latin typeface="Roboto"/>
                          <a:ea typeface="Roboto"/>
                          <a:cs typeface="Roboto"/>
                          <a:sym typeface="Roboto"/>
                        </a:rPr>
                        <a:t>Composants p</a:t>
                      </a:r>
                      <a:r>
                        <a:rPr b="1" lang="fr-FR" sz="1000">
                          <a:solidFill>
                            <a:schemeClr val="lt1"/>
                          </a:solidFill>
                          <a:latin typeface="Roboto"/>
                          <a:ea typeface="Roboto"/>
                          <a:cs typeface="Roboto"/>
                          <a:sym typeface="Roboto"/>
                        </a:rPr>
                        <a:t>rojet</a:t>
                      </a:r>
                      <a:endParaRPr>
                        <a:latin typeface="Roboto"/>
                        <a:ea typeface="Roboto"/>
                        <a:cs typeface="Roboto"/>
                        <a:sym typeface="Roboto"/>
                      </a:endParaRPr>
                    </a:p>
                  </a:txBody>
                  <a:tcPr marT="45725" marB="45725" marR="91450" marL="91450">
                    <a:solidFill>
                      <a:srgbClr val="49495D"/>
                    </a:solidFill>
                  </a:tcPr>
                </a:tc>
                <a:tc gridSpan="2">
                  <a:txBody>
                    <a:bodyPr/>
                    <a:lstStyle/>
                    <a:p>
                      <a:pPr indent="0" lvl="0" marL="0" rtl="0" algn="l">
                        <a:spcBef>
                          <a:spcPts val="0"/>
                        </a:spcBef>
                        <a:spcAft>
                          <a:spcPts val="0"/>
                        </a:spcAft>
                        <a:buNone/>
                      </a:pPr>
                      <a:r>
                        <a:rPr b="1" lang="fr-FR" sz="1000">
                          <a:solidFill>
                            <a:schemeClr val="lt1"/>
                          </a:solidFill>
                          <a:latin typeface="Roboto"/>
                          <a:ea typeface="Roboto"/>
                          <a:cs typeface="Roboto"/>
                          <a:sym typeface="Roboto"/>
                        </a:rPr>
                        <a:t>Actions à réaliser</a:t>
                      </a:r>
                      <a:endParaRPr>
                        <a:solidFill>
                          <a:schemeClr val="dk1"/>
                        </a:solidFill>
                        <a:latin typeface="Segoe UI"/>
                        <a:ea typeface="Segoe UI"/>
                        <a:cs typeface="Segoe UI"/>
                        <a:sym typeface="Segoe UI"/>
                      </a:endParaRPr>
                    </a:p>
                  </a:txBody>
                  <a:tcPr marT="45725" marB="45725" marR="91450" marL="91450">
                    <a:solidFill>
                      <a:srgbClr val="49495D"/>
                    </a:solidFill>
                  </a:tcPr>
                </a:tc>
                <a:tc hMerge="1"/>
              </a:tr>
              <a:tr h="23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Extraction devis</a:t>
                      </a:r>
                      <a:endParaRPr sz="750">
                        <a:solidFill>
                          <a:srgbClr val="000000"/>
                        </a:solidFill>
                        <a:latin typeface="Roboto"/>
                        <a:ea typeface="Roboto"/>
                        <a:cs typeface="Roboto"/>
                        <a:sym typeface="Roboto"/>
                      </a:endParaRPr>
                    </a:p>
                  </a:txBody>
                  <a:tcPr marT="36000" marB="36000" marR="36000" marL="36000" anchor="ctr">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 Extraction des devis en agence</a:t>
                      </a:r>
                      <a:br>
                        <a:rPr lang="fr-FR" sz="750">
                          <a:solidFill>
                            <a:srgbClr val="000000"/>
                          </a:solidFill>
                          <a:latin typeface="Roboto"/>
                          <a:ea typeface="Roboto"/>
                          <a:cs typeface="Roboto"/>
                          <a:sym typeface="Roboto"/>
                        </a:rPr>
                      </a:br>
                      <a:r>
                        <a:rPr lang="fr-FR" sz="750">
                          <a:solidFill>
                            <a:srgbClr val="000000"/>
                          </a:solidFill>
                          <a:latin typeface="Roboto"/>
                          <a:ea typeface="Roboto"/>
                          <a:cs typeface="Roboto"/>
                          <a:sym typeface="Roboto"/>
                        </a:rPr>
                        <a:t>- Génération de logs</a:t>
                      </a:r>
                      <a:endParaRPr>
                        <a:solidFill>
                          <a:srgbClr val="000000"/>
                        </a:solidFill>
                        <a:latin typeface="Roboto"/>
                        <a:ea typeface="Roboto"/>
                        <a:cs typeface="Roboto"/>
                        <a:sym typeface="Roboto"/>
                      </a:endParaRPr>
                    </a:p>
                  </a:txBody>
                  <a:tcPr marT="36000" marB="36000" marR="36000" marL="36000" anchor="ctr">
                    <a:lnB cap="flat" cmpd="sng" w="12700">
                      <a:solidFill>
                        <a:schemeClr val="lt1"/>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Montserrat"/>
                          <a:ea typeface="Montserrat"/>
                          <a:cs typeface="Montserrat"/>
                          <a:sym typeface="Montserrat"/>
                        </a:rPr>
                        <a:t>😃</a:t>
                      </a:r>
                      <a:endParaRPr b="1" sz="1200">
                        <a:solidFill>
                          <a:srgbClr val="000000"/>
                        </a:solidFill>
                      </a:endParaRPr>
                    </a:p>
                  </a:txBody>
                  <a:tcPr marT="36000" marB="36000" marR="36000" marL="36000">
                    <a:solidFill>
                      <a:srgbClr val="92D050"/>
                    </a:solidFill>
                  </a:tcPr>
                </a:tc>
              </a:tr>
              <a:tr h="23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ODOO Ventes</a:t>
                      </a:r>
                      <a:endParaRPr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Installation du module ODOO Ventes</a:t>
                      </a:r>
                      <a:endParaRPr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lnL cap="flat" cmpd="sng" w="12700">
                      <a:solidFill>
                        <a:schemeClr val="lt1"/>
                      </a:solidFill>
                      <a:prstDash val="solid"/>
                      <a:round/>
                      <a:headEnd len="sm" w="sm" type="none"/>
                      <a:tailEnd len="sm" w="sm" type="none"/>
                    </a:lnL>
                    <a:solidFill>
                      <a:srgbClr val="92D050"/>
                    </a:solidFill>
                  </a:tcPr>
                </a:tc>
              </a:tr>
              <a:tr h="23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Intégration des devis dans ODOO</a:t>
                      </a:r>
                      <a:endParaRPr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Initialisation des données : Alimentation des devis via l’API ODOO</a:t>
                      </a:r>
                      <a:endParaRPr sz="750">
                        <a:solidFill>
                          <a:srgbClr val="000000"/>
                        </a:solidFill>
                        <a:latin typeface="Roboto"/>
                        <a:ea typeface="Roboto"/>
                        <a:cs typeface="Roboto"/>
                        <a:sym typeface="Roboto"/>
                      </a:endParaRPr>
                    </a:p>
                    <a:p>
                      <a:pPr indent="0" lvl="0" marL="0" marR="0" rtl="0" algn="l">
                        <a:spcBef>
                          <a:spcPts val="0"/>
                        </a:spcBef>
                        <a:spcAft>
                          <a:spcPts val="0"/>
                        </a:spcAft>
                        <a:buNone/>
                      </a:pPr>
                      <a:r>
                        <a:rPr b="1" lang="fr-FR" sz="750">
                          <a:latin typeface="Roboto"/>
                          <a:ea typeface="Roboto"/>
                          <a:cs typeface="Roboto"/>
                          <a:sym typeface="Roboto"/>
                        </a:rPr>
                        <a:t>Risque</a:t>
                      </a:r>
                      <a:r>
                        <a:rPr b="1" lang="fr-FR" sz="750">
                          <a:solidFill>
                            <a:srgbClr val="000000"/>
                          </a:solidFill>
                          <a:latin typeface="Roboto"/>
                          <a:ea typeface="Roboto"/>
                          <a:cs typeface="Roboto"/>
                          <a:sym typeface="Roboto"/>
                        </a:rPr>
                        <a:t> :</a:t>
                      </a:r>
                      <a:r>
                        <a:rPr lang="fr-FR" sz="750">
                          <a:solidFill>
                            <a:srgbClr val="000000"/>
                          </a:solidFill>
                          <a:latin typeface="Roboto"/>
                          <a:ea typeface="Roboto"/>
                          <a:cs typeface="Roboto"/>
                          <a:sym typeface="Roboto"/>
                        </a:rPr>
                        <a:t> </a:t>
                      </a:r>
                      <a:r>
                        <a:rPr lang="fr-FR" sz="750">
                          <a:latin typeface="Roboto"/>
                          <a:ea typeface="Roboto"/>
                          <a:cs typeface="Roboto"/>
                          <a:sym typeface="Roboto"/>
                        </a:rPr>
                        <a:t>Application complexe</a:t>
                      </a:r>
                      <a:endParaRPr>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Quattrocento Sans"/>
                          <a:ea typeface="Quattrocento Sans"/>
                          <a:cs typeface="Quattrocento Sans"/>
                          <a:sym typeface="Quattrocento Sans"/>
                        </a:rPr>
                        <a:t>😕</a:t>
                      </a:r>
                      <a:endParaRPr b="1" sz="1200">
                        <a:solidFill>
                          <a:srgbClr val="000000"/>
                        </a:solidFill>
                      </a:endParaRPr>
                    </a:p>
                  </a:txBody>
                  <a:tcPr marT="36000" marB="36000" marR="36000" marL="36000">
                    <a:lnL cap="flat" cmpd="sng" w="12700">
                      <a:solidFill>
                        <a:schemeClr val="lt1"/>
                      </a:solidFill>
                      <a:prstDash val="solid"/>
                      <a:round/>
                      <a:headEnd len="sm" w="sm" type="none"/>
                      <a:tailEnd len="sm" w="sm" type="none"/>
                    </a:lnL>
                    <a:solidFill>
                      <a:srgbClr val="FFAA56"/>
                    </a:solidFill>
                  </a:tcPr>
                </a:tc>
              </a:tr>
            </a:tbl>
          </a:graphicData>
        </a:graphic>
      </p:graphicFrame>
      <p:cxnSp>
        <p:nvCxnSpPr>
          <p:cNvPr id="102" name="Google Shape;102;p9"/>
          <p:cNvCxnSpPr/>
          <p:nvPr/>
        </p:nvCxnSpPr>
        <p:spPr>
          <a:xfrm>
            <a:off x="4679981" y="2804583"/>
            <a:ext cx="0" cy="1115100"/>
          </a:xfrm>
          <a:prstGeom prst="straightConnector1">
            <a:avLst/>
          </a:prstGeom>
          <a:noFill/>
          <a:ln cap="flat" cmpd="sng" w="9525">
            <a:solidFill>
              <a:srgbClr val="434343"/>
            </a:solidFill>
            <a:prstDash val="solid"/>
            <a:round/>
            <a:headEnd len="med" w="med" type="none"/>
            <a:tailEnd len="med" w="med" type="none"/>
          </a:ln>
        </p:spPr>
      </p:cxnSp>
      <p:cxnSp>
        <p:nvCxnSpPr>
          <p:cNvPr id="103" name="Google Shape;103;p9"/>
          <p:cNvCxnSpPr/>
          <p:nvPr/>
        </p:nvCxnSpPr>
        <p:spPr>
          <a:xfrm>
            <a:off x="19731" y="3920225"/>
            <a:ext cx="4662600" cy="0"/>
          </a:xfrm>
          <a:prstGeom prst="straightConnector1">
            <a:avLst/>
          </a:prstGeom>
          <a:noFill/>
          <a:ln cap="flat" cmpd="sng" w="9525">
            <a:solidFill>
              <a:srgbClr val="434343"/>
            </a:solidFill>
            <a:prstDash val="solid"/>
            <a:round/>
            <a:headEnd len="med" w="med" type="none"/>
            <a:tailEnd len="med" w="med" type="none"/>
          </a:ln>
        </p:spPr>
      </p:cxnSp>
      <p:pic>
        <p:nvPicPr>
          <p:cNvPr id="104" name="Google Shape;104;p9"/>
          <p:cNvPicPr preferRelativeResize="0"/>
          <p:nvPr/>
        </p:nvPicPr>
        <p:blipFill>
          <a:blip r:embed="rId3">
            <a:alphaModFix/>
          </a:blip>
          <a:stretch>
            <a:fillRect/>
          </a:stretch>
        </p:blipFill>
        <p:spPr>
          <a:xfrm>
            <a:off x="2141765" y="1210467"/>
            <a:ext cx="2328960" cy="1546575"/>
          </a:xfrm>
          <a:prstGeom prst="rect">
            <a:avLst/>
          </a:prstGeom>
          <a:noFill/>
          <a:ln>
            <a:noFill/>
          </a:ln>
        </p:spPr>
      </p:pic>
      <p:pic>
        <p:nvPicPr>
          <p:cNvPr id="105" name="Google Shape;105;p9"/>
          <p:cNvPicPr preferRelativeResize="0"/>
          <p:nvPr/>
        </p:nvPicPr>
        <p:blipFill>
          <a:blip r:embed="rId4">
            <a:alphaModFix/>
          </a:blip>
          <a:stretch>
            <a:fillRect/>
          </a:stretch>
        </p:blipFill>
        <p:spPr>
          <a:xfrm>
            <a:off x="231325" y="1194462"/>
            <a:ext cx="1546575" cy="1546575"/>
          </a:xfrm>
          <a:prstGeom prst="rect">
            <a:avLst/>
          </a:prstGeom>
          <a:noFill/>
          <a:ln>
            <a:noFill/>
          </a:ln>
        </p:spPr>
      </p:pic>
      <p:sp>
        <p:nvSpPr>
          <p:cNvPr id="106" name="Google Shape;106;p9"/>
          <p:cNvSpPr txBox="1"/>
          <p:nvPr/>
        </p:nvSpPr>
        <p:spPr>
          <a:xfrm>
            <a:off x="1709363" y="1664437"/>
            <a:ext cx="381300" cy="51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FR" sz="4800">
                <a:latin typeface="Quattrocento Sans"/>
                <a:ea typeface="Quattrocento Sans"/>
                <a:cs typeface="Quattrocento Sans"/>
                <a:sym typeface="Quattrocento Sans"/>
              </a:rPr>
              <a:t>+</a:t>
            </a:r>
            <a:endParaRPr sz="4800">
              <a:latin typeface="Quattrocento Sans"/>
              <a:ea typeface="Quattrocento Sans"/>
              <a:cs typeface="Quattrocento Sans"/>
              <a:sym typeface="Quattrocento Sans"/>
            </a:endParaRPr>
          </a:p>
        </p:txBody>
      </p:sp>
      <p:graphicFrame>
        <p:nvGraphicFramePr>
          <p:cNvPr id="107" name="Google Shape;107;p9"/>
          <p:cNvGraphicFramePr/>
          <p:nvPr/>
        </p:nvGraphicFramePr>
        <p:xfrm>
          <a:off x="12756" y="2790363"/>
          <a:ext cx="3000000" cy="3000000"/>
        </p:xfrm>
        <a:graphic>
          <a:graphicData uri="http://schemas.openxmlformats.org/drawingml/2006/table">
            <a:tbl>
              <a:tblPr>
                <a:noFill/>
                <a:tableStyleId>{33FE0510-37D4-48E6-9343-864BE708B0F8}</a:tableStyleId>
              </a:tblPr>
              <a:tblGrid>
                <a:gridCol w="1165900"/>
                <a:gridCol w="1165900"/>
                <a:gridCol w="1165900"/>
                <a:gridCol w="1165900"/>
              </a:tblGrid>
              <a:tr h="1000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095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63800">
                <a:tc>
                  <a:txBody>
                    <a:bodyPr/>
                    <a:lstStyle/>
                    <a:p>
                      <a:pPr indent="0" lvl="0" marL="0" rtl="0" algn="l">
                        <a:spcBef>
                          <a:spcPts val="0"/>
                        </a:spcBef>
                        <a:spcAft>
                          <a:spcPts val="0"/>
                        </a:spcAft>
                        <a:buNone/>
                      </a:pPr>
                      <a:r>
                        <a:rPr lang="fr-FR" sz="1000"/>
                        <a:t>Sept.19</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fr-FR" sz="1000"/>
                        <a:t>Oct.19</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fr-FR" sz="1000"/>
                        <a:t>Nov.19</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fr-FR" sz="1000"/>
                        <a:t>Déc.19</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08" name="Google Shape;108;p9"/>
          <p:cNvSpPr/>
          <p:nvPr/>
        </p:nvSpPr>
        <p:spPr>
          <a:xfrm>
            <a:off x="150706" y="2862700"/>
            <a:ext cx="1234200" cy="2124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sz="600">
                <a:solidFill>
                  <a:schemeClr val="lt1"/>
                </a:solidFill>
              </a:rPr>
              <a:t>Initialisation</a:t>
            </a:r>
            <a:endParaRPr sz="600">
              <a:solidFill>
                <a:schemeClr val="lt1"/>
              </a:solidFill>
            </a:endParaRPr>
          </a:p>
        </p:txBody>
      </p:sp>
      <p:sp>
        <p:nvSpPr>
          <p:cNvPr id="109" name="Google Shape;109;p9"/>
          <p:cNvSpPr/>
          <p:nvPr/>
        </p:nvSpPr>
        <p:spPr>
          <a:xfrm>
            <a:off x="1209700" y="2866575"/>
            <a:ext cx="839700" cy="212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sz="600">
                <a:solidFill>
                  <a:schemeClr val="lt1"/>
                </a:solidFill>
              </a:rPr>
              <a:t>Conception</a:t>
            </a:r>
            <a:endParaRPr sz="600">
              <a:solidFill>
                <a:schemeClr val="lt1"/>
              </a:solidFill>
            </a:endParaRPr>
          </a:p>
        </p:txBody>
      </p:sp>
      <p:sp>
        <p:nvSpPr>
          <p:cNvPr id="110" name="Google Shape;110;p9"/>
          <p:cNvSpPr/>
          <p:nvPr/>
        </p:nvSpPr>
        <p:spPr>
          <a:xfrm>
            <a:off x="1959300" y="3052575"/>
            <a:ext cx="1458300" cy="2160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sz="600">
                <a:solidFill>
                  <a:schemeClr val="lt1"/>
                </a:solidFill>
              </a:rPr>
              <a:t>Réalisation</a:t>
            </a:r>
            <a:endParaRPr sz="600">
              <a:solidFill>
                <a:schemeClr val="lt1"/>
              </a:solidFill>
            </a:endParaRPr>
          </a:p>
        </p:txBody>
      </p:sp>
      <p:sp>
        <p:nvSpPr>
          <p:cNvPr id="111" name="Google Shape;111;p9"/>
          <p:cNvSpPr/>
          <p:nvPr/>
        </p:nvSpPr>
        <p:spPr>
          <a:xfrm>
            <a:off x="1209706" y="2889100"/>
            <a:ext cx="109500" cy="159600"/>
          </a:xfrm>
          <a:prstGeom prst="diamond">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
          <p:cNvSpPr/>
          <p:nvPr/>
        </p:nvSpPr>
        <p:spPr>
          <a:xfrm>
            <a:off x="2064106" y="2892975"/>
            <a:ext cx="109500" cy="159600"/>
          </a:xfrm>
          <a:prstGeom prst="diamond">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3" name="Google Shape;113;p9"/>
          <p:cNvSpPr/>
          <p:nvPr/>
        </p:nvSpPr>
        <p:spPr>
          <a:xfrm>
            <a:off x="2872100" y="3278175"/>
            <a:ext cx="926400" cy="2286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sz="600">
                <a:solidFill>
                  <a:schemeClr val="lt1"/>
                </a:solidFill>
              </a:rPr>
              <a:t>Tests</a:t>
            </a:r>
            <a:endParaRPr sz="600">
              <a:solidFill>
                <a:schemeClr val="lt1"/>
              </a:solidFill>
            </a:endParaRPr>
          </a:p>
        </p:txBody>
      </p:sp>
      <p:sp>
        <p:nvSpPr>
          <p:cNvPr id="114" name="Google Shape;114;p9"/>
          <p:cNvSpPr/>
          <p:nvPr/>
        </p:nvSpPr>
        <p:spPr>
          <a:xfrm>
            <a:off x="3815320" y="3312675"/>
            <a:ext cx="109500" cy="159600"/>
          </a:xfrm>
          <a:prstGeom prst="diamond">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
          <p:cNvSpPr/>
          <p:nvPr/>
        </p:nvSpPr>
        <p:spPr>
          <a:xfrm>
            <a:off x="3421177" y="3080775"/>
            <a:ext cx="109500" cy="159600"/>
          </a:xfrm>
          <a:prstGeom prst="diamond">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16" name="Google Shape;116;p9"/>
          <p:cNvCxnSpPr/>
          <p:nvPr/>
        </p:nvCxnSpPr>
        <p:spPr>
          <a:xfrm>
            <a:off x="1184106" y="2800250"/>
            <a:ext cx="0" cy="1115100"/>
          </a:xfrm>
          <a:prstGeom prst="straightConnector1">
            <a:avLst/>
          </a:prstGeom>
          <a:noFill/>
          <a:ln cap="flat" cmpd="sng" w="9525">
            <a:solidFill>
              <a:srgbClr val="434343"/>
            </a:solidFill>
            <a:prstDash val="solid"/>
            <a:round/>
            <a:headEnd len="med" w="med" type="none"/>
            <a:tailEnd len="med" w="med" type="none"/>
          </a:ln>
        </p:spPr>
      </p:cxnSp>
      <p:cxnSp>
        <p:nvCxnSpPr>
          <p:cNvPr id="117" name="Google Shape;117;p9"/>
          <p:cNvCxnSpPr/>
          <p:nvPr/>
        </p:nvCxnSpPr>
        <p:spPr>
          <a:xfrm>
            <a:off x="24093" y="2800900"/>
            <a:ext cx="0" cy="1115100"/>
          </a:xfrm>
          <a:prstGeom prst="straightConnector1">
            <a:avLst/>
          </a:prstGeom>
          <a:noFill/>
          <a:ln cap="flat" cmpd="sng" w="9525">
            <a:solidFill>
              <a:srgbClr val="434343"/>
            </a:solidFill>
            <a:prstDash val="solid"/>
            <a:round/>
            <a:headEnd len="med" w="med" type="none"/>
            <a:tailEnd len="med" w="med" type="none"/>
          </a:ln>
        </p:spPr>
      </p:cxnSp>
      <p:cxnSp>
        <p:nvCxnSpPr>
          <p:cNvPr id="118" name="Google Shape;118;p9"/>
          <p:cNvCxnSpPr/>
          <p:nvPr/>
        </p:nvCxnSpPr>
        <p:spPr>
          <a:xfrm>
            <a:off x="2342456" y="2794896"/>
            <a:ext cx="0" cy="1115100"/>
          </a:xfrm>
          <a:prstGeom prst="straightConnector1">
            <a:avLst/>
          </a:prstGeom>
          <a:noFill/>
          <a:ln cap="flat" cmpd="sng" w="9525">
            <a:solidFill>
              <a:srgbClr val="434343"/>
            </a:solidFill>
            <a:prstDash val="solid"/>
            <a:round/>
            <a:headEnd len="med" w="med" type="none"/>
            <a:tailEnd len="med" w="med" type="none"/>
          </a:ln>
        </p:spPr>
      </p:cxnSp>
      <p:cxnSp>
        <p:nvCxnSpPr>
          <p:cNvPr id="119" name="Google Shape;119;p9"/>
          <p:cNvCxnSpPr/>
          <p:nvPr/>
        </p:nvCxnSpPr>
        <p:spPr>
          <a:xfrm>
            <a:off x="3506306" y="2791371"/>
            <a:ext cx="0" cy="1115100"/>
          </a:xfrm>
          <a:prstGeom prst="straightConnector1">
            <a:avLst/>
          </a:prstGeom>
          <a:noFill/>
          <a:ln cap="flat" cmpd="sng" w="9525">
            <a:solidFill>
              <a:srgbClr val="434343"/>
            </a:solidFill>
            <a:prstDash val="solid"/>
            <a:round/>
            <a:headEnd len="med" w="med" type="none"/>
            <a:tailEnd len="med" w="med" type="none"/>
          </a:ln>
        </p:spPr>
      </p:cxnSp>
      <p:sp>
        <p:nvSpPr>
          <p:cNvPr id="120" name="Google Shape;120;p9"/>
          <p:cNvSpPr/>
          <p:nvPr/>
        </p:nvSpPr>
        <p:spPr>
          <a:xfrm>
            <a:off x="2509456" y="3073369"/>
            <a:ext cx="109500" cy="159600"/>
          </a:xfrm>
          <a:prstGeom prst="diamond">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1" name="Google Shape;121;p9"/>
          <p:cNvSpPr/>
          <p:nvPr/>
        </p:nvSpPr>
        <p:spPr>
          <a:xfrm>
            <a:off x="2819993" y="3073375"/>
            <a:ext cx="109500" cy="159600"/>
          </a:xfrm>
          <a:prstGeom prst="diamond">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2" name="Google Shape;122;p9"/>
          <p:cNvSpPr txBox="1"/>
          <p:nvPr/>
        </p:nvSpPr>
        <p:spPr>
          <a:xfrm>
            <a:off x="1508563" y="3135363"/>
            <a:ext cx="5094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800">
                <a:solidFill>
                  <a:srgbClr val="0000FF"/>
                </a:solidFill>
                <a:latin typeface="Quattrocento Sans"/>
                <a:ea typeface="Quattrocento Sans"/>
                <a:cs typeface="Quattrocento Sans"/>
                <a:sym typeface="Quattrocento Sans"/>
              </a:rPr>
              <a:t>COPIL</a:t>
            </a:r>
            <a:endParaRPr b="1" sz="800">
              <a:solidFill>
                <a:srgbClr val="0000FF"/>
              </a:solidFill>
              <a:latin typeface="Quattrocento Sans"/>
              <a:ea typeface="Quattrocento Sans"/>
              <a:cs typeface="Quattrocento Sans"/>
              <a:sym typeface="Quattrocento Sans"/>
            </a:endParaRPr>
          </a:p>
        </p:txBody>
      </p:sp>
      <p:sp>
        <p:nvSpPr>
          <p:cNvPr id="123" name="Google Shape;123;p9"/>
          <p:cNvSpPr txBox="1"/>
          <p:nvPr/>
        </p:nvSpPr>
        <p:spPr>
          <a:xfrm>
            <a:off x="1669788" y="3323988"/>
            <a:ext cx="10416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800">
                <a:solidFill>
                  <a:srgbClr val="0000FF"/>
                </a:solidFill>
                <a:latin typeface="Quattrocento Sans"/>
                <a:ea typeface="Quattrocento Sans"/>
                <a:cs typeface="Quattrocento Sans"/>
                <a:sym typeface="Quattrocento Sans"/>
              </a:rPr>
              <a:t>Dev. extract. devis</a:t>
            </a:r>
            <a:endParaRPr b="1" sz="800">
              <a:solidFill>
                <a:srgbClr val="0000FF"/>
              </a:solidFill>
              <a:latin typeface="Quattrocento Sans"/>
              <a:ea typeface="Quattrocento Sans"/>
              <a:cs typeface="Quattrocento Sans"/>
              <a:sym typeface="Quattrocento Sans"/>
            </a:endParaRPr>
          </a:p>
        </p:txBody>
      </p:sp>
      <p:sp>
        <p:nvSpPr>
          <p:cNvPr id="124" name="Google Shape;124;p9"/>
          <p:cNvSpPr txBox="1"/>
          <p:nvPr/>
        </p:nvSpPr>
        <p:spPr>
          <a:xfrm>
            <a:off x="1098374" y="3217175"/>
            <a:ext cx="4107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800">
                <a:solidFill>
                  <a:srgbClr val="0000FF"/>
                </a:solidFill>
                <a:latin typeface="Quattrocento Sans"/>
                <a:ea typeface="Quattrocento Sans"/>
                <a:cs typeface="Quattrocento Sans"/>
                <a:sym typeface="Quattrocento Sans"/>
              </a:rPr>
              <a:t>CCF</a:t>
            </a:r>
            <a:endParaRPr b="1" sz="800">
              <a:solidFill>
                <a:srgbClr val="0000FF"/>
              </a:solidFill>
              <a:latin typeface="Quattrocento Sans"/>
              <a:ea typeface="Quattrocento Sans"/>
              <a:cs typeface="Quattrocento Sans"/>
              <a:sym typeface="Quattrocento Sans"/>
            </a:endParaRPr>
          </a:p>
        </p:txBody>
      </p:sp>
      <p:sp>
        <p:nvSpPr>
          <p:cNvPr id="125" name="Google Shape;125;p9"/>
          <p:cNvSpPr txBox="1"/>
          <p:nvPr/>
        </p:nvSpPr>
        <p:spPr>
          <a:xfrm>
            <a:off x="3925122" y="3044225"/>
            <a:ext cx="7278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sz="800">
                <a:solidFill>
                  <a:srgbClr val="0000FF"/>
                </a:solidFill>
                <a:latin typeface="Quattrocento Sans"/>
                <a:ea typeface="Quattrocento Sans"/>
                <a:cs typeface="Quattrocento Sans"/>
                <a:sym typeface="Quattrocento Sans"/>
              </a:rPr>
              <a:t>GO-NoGO</a:t>
            </a:r>
            <a:br>
              <a:rPr b="1" lang="fr-FR" sz="800">
                <a:solidFill>
                  <a:srgbClr val="0000FF"/>
                </a:solidFill>
                <a:latin typeface="Quattrocento Sans"/>
                <a:ea typeface="Quattrocento Sans"/>
                <a:cs typeface="Quattrocento Sans"/>
                <a:sym typeface="Quattrocento Sans"/>
              </a:rPr>
            </a:br>
            <a:r>
              <a:rPr b="1" lang="fr-FR" sz="800">
                <a:solidFill>
                  <a:srgbClr val="0000FF"/>
                </a:solidFill>
                <a:latin typeface="Quattrocento Sans"/>
                <a:ea typeface="Quattrocento Sans"/>
                <a:cs typeface="Quattrocento Sans"/>
                <a:sym typeface="Quattrocento Sans"/>
              </a:rPr>
              <a:t>M2P</a:t>
            </a:r>
            <a:endParaRPr b="1" sz="800">
              <a:solidFill>
                <a:srgbClr val="0000FF"/>
              </a:solidFill>
              <a:latin typeface="Quattrocento Sans"/>
              <a:ea typeface="Quattrocento Sans"/>
              <a:cs typeface="Quattrocento Sans"/>
              <a:sym typeface="Quattrocento Sans"/>
            </a:endParaRPr>
          </a:p>
        </p:txBody>
      </p:sp>
      <p:sp>
        <p:nvSpPr>
          <p:cNvPr id="126" name="Google Shape;126;p9"/>
          <p:cNvSpPr txBox="1"/>
          <p:nvPr/>
        </p:nvSpPr>
        <p:spPr>
          <a:xfrm>
            <a:off x="3570076" y="2735025"/>
            <a:ext cx="601800" cy="177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FR" sz="800">
                <a:solidFill>
                  <a:srgbClr val="0000FF"/>
                </a:solidFill>
                <a:latin typeface="Quattrocento Sans"/>
                <a:ea typeface="Quattrocento Sans"/>
                <a:cs typeface="Quattrocento Sans"/>
                <a:sym typeface="Quattrocento Sans"/>
              </a:rPr>
              <a:t>Go-Live</a:t>
            </a:r>
            <a:endParaRPr b="1" sz="800">
              <a:solidFill>
                <a:srgbClr val="0000FF"/>
              </a:solidFill>
              <a:latin typeface="Quattrocento Sans"/>
              <a:ea typeface="Quattrocento Sans"/>
              <a:cs typeface="Quattrocento Sans"/>
              <a:sym typeface="Quattrocento Sans"/>
            </a:endParaRPr>
          </a:p>
        </p:txBody>
      </p:sp>
      <p:cxnSp>
        <p:nvCxnSpPr>
          <p:cNvPr id="127" name="Google Shape;127;p9"/>
          <p:cNvCxnSpPr>
            <a:stCxn id="124" idx="0"/>
            <a:endCxn id="111" idx="2"/>
          </p:cNvCxnSpPr>
          <p:nvPr/>
        </p:nvCxnSpPr>
        <p:spPr>
          <a:xfrm rot="10800000">
            <a:off x="1264424" y="3048575"/>
            <a:ext cx="39300" cy="168600"/>
          </a:xfrm>
          <a:prstGeom prst="straightConnector1">
            <a:avLst/>
          </a:prstGeom>
          <a:noFill/>
          <a:ln cap="flat" cmpd="sng" w="9525">
            <a:solidFill>
              <a:srgbClr val="FF0000"/>
            </a:solidFill>
            <a:prstDash val="solid"/>
            <a:round/>
            <a:headEnd len="med" w="med" type="none"/>
            <a:tailEnd len="med" w="med" type="triangle"/>
          </a:ln>
        </p:spPr>
      </p:cxnSp>
      <p:cxnSp>
        <p:nvCxnSpPr>
          <p:cNvPr id="128" name="Google Shape;128;p9"/>
          <p:cNvCxnSpPr>
            <a:stCxn id="122" idx="0"/>
            <a:endCxn id="112" idx="1"/>
          </p:cNvCxnSpPr>
          <p:nvPr/>
        </p:nvCxnSpPr>
        <p:spPr>
          <a:xfrm flipH="1" rot="10800000">
            <a:off x="1763263" y="2972763"/>
            <a:ext cx="300900" cy="162600"/>
          </a:xfrm>
          <a:prstGeom prst="straightConnector1">
            <a:avLst/>
          </a:prstGeom>
          <a:noFill/>
          <a:ln cap="flat" cmpd="sng" w="9525">
            <a:solidFill>
              <a:srgbClr val="FF0000"/>
            </a:solidFill>
            <a:prstDash val="solid"/>
            <a:round/>
            <a:headEnd len="med" w="med" type="none"/>
            <a:tailEnd len="med" w="med" type="triangle"/>
          </a:ln>
        </p:spPr>
      </p:cxnSp>
      <p:cxnSp>
        <p:nvCxnSpPr>
          <p:cNvPr id="129" name="Google Shape;129;p9"/>
          <p:cNvCxnSpPr>
            <a:stCxn id="123" idx="0"/>
            <a:endCxn id="120" idx="1"/>
          </p:cNvCxnSpPr>
          <p:nvPr/>
        </p:nvCxnSpPr>
        <p:spPr>
          <a:xfrm flipH="1" rot="10800000">
            <a:off x="2190588" y="3153288"/>
            <a:ext cx="318900" cy="170700"/>
          </a:xfrm>
          <a:prstGeom prst="straightConnector1">
            <a:avLst/>
          </a:prstGeom>
          <a:noFill/>
          <a:ln cap="flat" cmpd="sng" w="9525">
            <a:solidFill>
              <a:srgbClr val="FF0000"/>
            </a:solidFill>
            <a:prstDash val="solid"/>
            <a:round/>
            <a:headEnd len="med" w="med" type="none"/>
            <a:tailEnd len="med" w="med" type="triangle"/>
          </a:ln>
        </p:spPr>
      </p:cxnSp>
      <p:cxnSp>
        <p:nvCxnSpPr>
          <p:cNvPr id="130" name="Google Shape;130;p9"/>
          <p:cNvCxnSpPr>
            <a:endCxn id="121" idx="2"/>
          </p:cNvCxnSpPr>
          <p:nvPr/>
        </p:nvCxnSpPr>
        <p:spPr>
          <a:xfrm flipH="1" rot="10800000">
            <a:off x="2772743" y="3232975"/>
            <a:ext cx="102000" cy="302400"/>
          </a:xfrm>
          <a:prstGeom prst="straightConnector1">
            <a:avLst/>
          </a:prstGeom>
          <a:noFill/>
          <a:ln cap="flat" cmpd="sng" w="9525">
            <a:solidFill>
              <a:srgbClr val="FF0000"/>
            </a:solidFill>
            <a:prstDash val="solid"/>
            <a:round/>
            <a:headEnd len="med" w="med" type="none"/>
            <a:tailEnd len="med" w="med" type="triangle"/>
          </a:ln>
        </p:spPr>
      </p:cxnSp>
      <p:cxnSp>
        <p:nvCxnSpPr>
          <p:cNvPr id="131" name="Google Shape;131;p9"/>
          <p:cNvCxnSpPr>
            <a:stCxn id="126" idx="2"/>
            <a:endCxn id="115" idx="3"/>
          </p:cNvCxnSpPr>
          <p:nvPr/>
        </p:nvCxnSpPr>
        <p:spPr>
          <a:xfrm flipH="1">
            <a:off x="3530776" y="2912325"/>
            <a:ext cx="340200" cy="248400"/>
          </a:xfrm>
          <a:prstGeom prst="straightConnector1">
            <a:avLst/>
          </a:prstGeom>
          <a:noFill/>
          <a:ln cap="flat" cmpd="sng" w="9525">
            <a:solidFill>
              <a:srgbClr val="FF0000"/>
            </a:solidFill>
            <a:prstDash val="solid"/>
            <a:round/>
            <a:headEnd len="med" w="med" type="none"/>
            <a:tailEnd len="med" w="med" type="triangle"/>
          </a:ln>
        </p:spPr>
      </p:cxnSp>
      <p:sp>
        <p:nvSpPr>
          <p:cNvPr id="132" name="Google Shape;132;p9"/>
          <p:cNvSpPr txBox="1"/>
          <p:nvPr/>
        </p:nvSpPr>
        <p:spPr>
          <a:xfrm>
            <a:off x="2017975" y="3512625"/>
            <a:ext cx="14883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800">
                <a:solidFill>
                  <a:srgbClr val="0000FF"/>
                </a:solidFill>
                <a:latin typeface="Quattrocento Sans"/>
                <a:ea typeface="Quattrocento Sans"/>
                <a:cs typeface="Quattrocento Sans"/>
                <a:sym typeface="Quattrocento Sans"/>
              </a:rPr>
              <a:t>Intégration devis dans </a:t>
            </a:r>
            <a:r>
              <a:rPr b="1" lang="fr-FR" sz="800">
                <a:solidFill>
                  <a:srgbClr val="0000FF"/>
                </a:solidFill>
                <a:latin typeface="Quattrocento Sans"/>
                <a:ea typeface="Quattrocento Sans"/>
                <a:cs typeface="Quattrocento Sans"/>
                <a:sym typeface="Quattrocento Sans"/>
              </a:rPr>
              <a:t>ODOO</a:t>
            </a:r>
            <a:endParaRPr b="1" sz="800">
              <a:solidFill>
                <a:srgbClr val="0000FF"/>
              </a:solidFill>
              <a:latin typeface="Quattrocento Sans"/>
              <a:ea typeface="Quattrocento Sans"/>
              <a:cs typeface="Quattrocento Sans"/>
              <a:sym typeface="Quattrocento Sans"/>
            </a:endParaRPr>
          </a:p>
        </p:txBody>
      </p:sp>
      <p:cxnSp>
        <p:nvCxnSpPr>
          <p:cNvPr id="133" name="Google Shape;133;p9"/>
          <p:cNvCxnSpPr/>
          <p:nvPr/>
        </p:nvCxnSpPr>
        <p:spPr>
          <a:xfrm flipH="1">
            <a:off x="3924675" y="3243275"/>
            <a:ext cx="218700" cy="1491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0"/>
          <p:cNvSpPr/>
          <p:nvPr/>
        </p:nvSpPr>
        <p:spPr>
          <a:xfrm>
            <a:off x="0" y="1132701"/>
            <a:ext cx="4701000" cy="2773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attrocento Sans"/>
              <a:buNone/>
            </a:pPr>
            <a:r>
              <a:t/>
            </a:r>
            <a:endParaRPr b="0" i="0" sz="1800" u="none" cap="none" strike="noStrike">
              <a:solidFill>
                <a:srgbClr val="FFFFFF"/>
              </a:solidFill>
              <a:latin typeface="Roboto"/>
              <a:ea typeface="Roboto"/>
              <a:cs typeface="Roboto"/>
              <a:sym typeface="Roboto"/>
            </a:endParaRPr>
          </a:p>
        </p:txBody>
      </p:sp>
      <p:sp>
        <p:nvSpPr>
          <p:cNvPr id="139" name="Google Shape;139;p10"/>
          <p:cNvSpPr txBox="1"/>
          <p:nvPr>
            <p:ph type="title"/>
          </p:nvPr>
        </p:nvSpPr>
        <p:spPr>
          <a:xfrm>
            <a:off x="390189" y="536024"/>
            <a:ext cx="9826800" cy="321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2200"/>
              <a:buFont typeface="Roboto"/>
              <a:buNone/>
            </a:pPr>
            <a:r>
              <a:rPr lang="fr-FR">
                <a:latin typeface="Roboto"/>
                <a:ea typeface="Roboto"/>
                <a:cs typeface="Roboto"/>
                <a:sym typeface="Roboto"/>
              </a:rPr>
              <a:t>9</a:t>
            </a:r>
            <a:r>
              <a:rPr lang="fr-FR">
                <a:latin typeface="Roboto"/>
                <a:ea typeface="Roboto"/>
                <a:cs typeface="Roboto"/>
                <a:sym typeface="Roboto"/>
              </a:rPr>
              <a:t>0</a:t>
            </a:r>
            <a:r>
              <a:rPr lang="fr-FR">
                <a:latin typeface="Roboto"/>
                <a:ea typeface="Roboto"/>
                <a:cs typeface="Roboto"/>
                <a:sym typeface="Roboto"/>
              </a:rPr>
              <a:t> % Web - 10 % Services Windows : 100 % Fonctionnel</a:t>
            </a:r>
            <a:endParaRPr>
              <a:latin typeface="Roboto"/>
              <a:ea typeface="Roboto"/>
              <a:cs typeface="Roboto"/>
              <a:sym typeface="Roboto"/>
            </a:endParaRPr>
          </a:p>
        </p:txBody>
      </p:sp>
      <p:sp>
        <p:nvSpPr>
          <p:cNvPr id="140" name="Google Shape;140;p10"/>
          <p:cNvSpPr txBox="1"/>
          <p:nvPr>
            <p:ph idx="11" type="ftr"/>
          </p:nvPr>
        </p:nvSpPr>
        <p:spPr>
          <a:xfrm>
            <a:off x="395630" y="253313"/>
            <a:ext cx="9821400" cy="23880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None/>
            </a:pPr>
            <a:r>
              <a:rPr lang="fr-FR" sz="900">
                <a:latin typeface="Roboto"/>
                <a:ea typeface="Roboto"/>
                <a:cs typeface="Roboto"/>
                <a:sym typeface="Roboto"/>
              </a:rPr>
              <a:t>BENCHMARK : SE COMPARER POUR MIEUX SE DIFFÉRENCIER</a:t>
            </a:r>
            <a:endParaRPr>
              <a:latin typeface="Roboto"/>
              <a:ea typeface="Roboto"/>
              <a:cs typeface="Roboto"/>
              <a:sym typeface="Roboto"/>
            </a:endParaRPr>
          </a:p>
        </p:txBody>
      </p:sp>
      <p:sp>
        <p:nvSpPr>
          <p:cNvPr id="141" name="Google Shape;141;p10"/>
          <p:cNvSpPr txBox="1"/>
          <p:nvPr/>
        </p:nvSpPr>
        <p:spPr>
          <a:xfrm>
            <a:off x="10684909" y="1830313"/>
            <a:ext cx="914400" cy="228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800">
                <a:solidFill>
                  <a:srgbClr val="A5A5A5"/>
                </a:solidFill>
                <a:latin typeface="Roboto"/>
                <a:ea typeface="Roboto"/>
                <a:cs typeface="Roboto"/>
                <a:sym typeface="Roboto"/>
              </a:rPr>
              <a:t>É</a:t>
            </a:r>
            <a:r>
              <a:rPr i="0" lang="fr-FR" sz="800" u="none" cap="none" strike="noStrike">
                <a:solidFill>
                  <a:srgbClr val="A5A5A5"/>
                </a:solidFill>
                <a:latin typeface="Roboto"/>
                <a:ea typeface="Roboto"/>
                <a:cs typeface="Roboto"/>
                <a:sym typeface="Roboto"/>
              </a:rPr>
              <a:t>valuation </a:t>
            </a:r>
            <a:r>
              <a:rPr i="0" lang="fr-FR" sz="800" u="none" cap="none" strike="noStrike">
                <a:solidFill>
                  <a:srgbClr val="A5A5A5"/>
                </a:solidFill>
                <a:latin typeface="Roboto"/>
                <a:ea typeface="Roboto"/>
                <a:cs typeface="Roboto"/>
                <a:sym typeface="Roboto"/>
              </a:rPr>
              <a:t>globale</a:t>
            </a:r>
            <a:endParaRPr i="0" sz="300" u="none" cap="none" strike="noStrike">
              <a:solidFill>
                <a:srgbClr val="A5A5A5"/>
              </a:solidFill>
              <a:latin typeface="Roboto"/>
              <a:ea typeface="Roboto"/>
              <a:cs typeface="Roboto"/>
              <a:sym typeface="Roboto"/>
            </a:endParaRPr>
          </a:p>
        </p:txBody>
      </p:sp>
      <p:sp>
        <p:nvSpPr>
          <p:cNvPr id="142" name="Google Shape;142;p10"/>
          <p:cNvSpPr txBox="1"/>
          <p:nvPr/>
        </p:nvSpPr>
        <p:spPr>
          <a:xfrm>
            <a:off x="4926000" y="1008901"/>
            <a:ext cx="2745000" cy="122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900">
                <a:latin typeface="Roboto"/>
                <a:ea typeface="Roboto"/>
                <a:cs typeface="Roboto"/>
                <a:sym typeface="Roboto"/>
              </a:rPr>
              <a:t>Une application centralisée gérant l’intégralité des flux et mappages.</a:t>
            </a:r>
            <a:endParaRPr sz="900">
              <a:latin typeface="Roboto"/>
              <a:ea typeface="Roboto"/>
              <a:cs typeface="Roboto"/>
              <a:sym typeface="Roboto"/>
            </a:endParaRPr>
          </a:p>
          <a:p>
            <a:pPr indent="0" lvl="0" marL="0" marR="0" rtl="0" algn="l">
              <a:spcBef>
                <a:spcPts val="0"/>
              </a:spcBef>
              <a:spcAft>
                <a:spcPts val="0"/>
              </a:spcAft>
              <a:buNone/>
            </a:pPr>
            <a:r>
              <a:t/>
            </a:r>
            <a:endParaRPr sz="900">
              <a:latin typeface="Roboto"/>
              <a:ea typeface="Roboto"/>
              <a:cs typeface="Roboto"/>
              <a:sym typeface="Roboto"/>
            </a:endParaRPr>
          </a:p>
        </p:txBody>
      </p:sp>
      <p:sp>
        <p:nvSpPr>
          <p:cNvPr id="143" name="Google Shape;143;p10"/>
          <p:cNvSpPr txBox="1"/>
          <p:nvPr/>
        </p:nvSpPr>
        <p:spPr>
          <a:xfrm>
            <a:off x="390188" y="6354388"/>
            <a:ext cx="2014800" cy="228600"/>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rgbClr val="A5A5A5"/>
              </a:buClr>
              <a:buSzPts val="500"/>
              <a:buFont typeface="Roboto"/>
              <a:buNone/>
            </a:pPr>
            <a:r>
              <a:rPr lang="fr-FR" sz="500">
                <a:solidFill>
                  <a:srgbClr val="A5A5A5"/>
                </a:solidFill>
                <a:latin typeface="Roboto"/>
                <a:ea typeface="Roboto"/>
                <a:cs typeface="Roboto"/>
                <a:sym typeface="Roboto"/>
              </a:rPr>
              <a:t>Évaluation réalisée le 24/10/2019</a:t>
            </a:r>
            <a:endParaRPr/>
          </a:p>
          <a:p>
            <a:pPr indent="0" lvl="0" marL="0" marR="0" rtl="0" algn="l">
              <a:lnSpc>
                <a:spcPct val="100000"/>
              </a:lnSpc>
              <a:spcBef>
                <a:spcPts val="0"/>
              </a:spcBef>
              <a:spcAft>
                <a:spcPts val="0"/>
              </a:spcAft>
              <a:buClr>
                <a:srgbClr val="A5A5A5"/>
              </a:buClr>
              <a:buSzPts val="500"/>
              <a:buFont typeface="Roboto"/>
              <a:buNone/>
            </a:pPr>
            <a:r>
              <a:t/>
            </a:r>
            <a:endParaRPr/>
          </a:p>
        </p:txBody>
      </p:sp>
      <p:grpSp>
        <p:nvGrpSpPr>
          <p:cNvPr id="144" name="Google Shape;144;p10"/>
          <p:cNvGrpSpPr/>
          <p:nvPr/>
        </p:nvGrpSpPr>
        <p:grpSpPr>
          <a:xfrm>
            <a:off x="10504934" y="442798"/>
            <a:ext cx="1336502" cy="1336502"/>
            <a:chOff x="4093349" y="1426275"/>
            <a:chExt cx="4005100" cy="4005100"/>
          </a:xfrm>
        </p:grpSpPr>
        <p:grpSp>
          <p:nvGrpSpPr>
            <p:cNvPr id="145" name="Google Shape;145;p10"/>
            <p:cNvGrpSpPr/>
            <p:nvPr/>
          </p:nvGrpSpPr>
          <p:grpSpPr>
            <a:xfrm>
              <a:off x="4093349" y="1426275"/>
              <a:ext cx="4005100" cy="4005100"/>
              <a:chOff x="3070089" y="1069733"/>
              <a:chExt cx="3003900" cy="3003900"/>
            </a:xfrm>
          </p:grpSpPr>
          <p:sp>
            <p:nvSpPr>
              <p:cNvPr id="146" name="Google Shape;146;p10"/>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10"/>
              <p:cNvSpPr/>
              <p:nvPr/>
            </p:nvSpPr>
            <p:spPr>
              <a:xfrm>
                <a:off x="3123875" y="1123625"/>
                <a:ext cx="2896500" cy="2896200"/>
              </a:xfrm>
              <a:prstGeom prst="pie">
                <a:avLst>
                  <a:gd fmla="val 16193813" name="adj1"/>
                  <a:gd fmla="val 12318639" name="adj2"/>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8" name="Google Shape;148;p10"/>
            <p:cNvGrpSpPr/>
            <p:nvPr/>
          </p:nvGrpSpPr>
          <p:grpSpPr>
            <a:xfrm>
              <a:off x="4615332" y="2218321"/>
              <a:ext cx="2961126" cy="2421139"/>
              <a:chOff x="3461585" y="1663782"/>
              <a:chExt cx="2220900" cy="1815900"/>
            </a:xfrm>
          </p:grpSpPr>
          <p:sp>
            <p:nvSpPr>
              <p:cNvPr id="149" name="Google Shape;149;p10"/>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10"/>
              <p:cNvSpPr txBox="1"/>
              <p:nvPr/>
            </p:nvSpPr>
            <p:spPr>
              <a:xfrm>
                <a:off x="3461585" y="1888894"/>
                <a:ext cx="22209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1600">
                    <a:solidFill>
                      <a:schemeClr val="accent2"/>
                    </a:solidFill>
                    <a:latin typeface="Roboto"/>
                    <a:ea typeface="Roboto"/>
                    <a:cs typeface="Roboto"/>
                    <a:sym typeface="Roboto"/>
                  </a:rPr>
                  <a:t>90,02 </a:t>
                </a:r>
                <a:r>
                  <a:rPr b="1" lang="fr-FR" sz="1600">
                    <a:solidFill>
                      <a:schemeClr val="accent2"/>
                    </a:solidFill>
                    <a:latin typeface="Roboto"/>
                    <a:ea typeface="Roboto"/>
                    <a:cs typeface="Roboto"/>
                    <a:sym typeface="Roboto"/>
                  </a:rPr>
                  <a:t>%</a:t>
                </a:r>
                <a:endParaRPr b="1" sz="1600">
                  <a:solidFill>
                    <a:schemeClr val="accent2"/>
                  </a:solidFill>
                  <a:latin typeface="Roboto"/>
                  <a:ea typeface="Roboto"/>
                  <a:cs typeface="Roboto"/>
                  <a:sym typeface="Roboto"/>
                </a:endParaRPr>
              </a:p>
            </p:txBody>
          </p:sp>
        </p:grpSp>
      </p:grpSp>
      <p:graphicFrame>
        <p:nvGraphicFramePr>
          <p:cNvPr id="151" name="Google Shape;151;p10"/>
          <p:cNvGraphicFramePr/>
          <p:nvPr/>
        </p:nvGraphicFramePr>
        <p:xfrm>
          <a:off x="4928150" y="2752588"/>
          <a:ext cx="3000000" cy="3000000"/>
        </p:xfrm>
        <a:graphic>
          <a:graphicData uri="http://schemas.openxmlformats.org/drawingml/2006/table">
            <a:tbl>
              <a:tblPr>
                <a:noFill/>
                <a:tableStyleId>{DA4C323A-582C-46A0-91C0-A53A7729D5B6}</a:tableStyleId>
              </a:tblPr>
              <a:tblGrid>
                <a:gridCol w="1795025"/>
                <a:gridCol w="659225"/>
                <a:gridCol w="1897775"/>
                <a:gridCol w="738025"/>
                <a:gridCol w="1520800"/>
                <a:gridCol w="451425"/>
              </a:tblGrid>
              <a:tr h="205775">
                <a:tc gridSpan="6">
                  <a:txBody>
                    <a:bodyPr/>
                    <a:lstStyle/>
                    <a:p>
                      <a:pPr indent="0" lvl="0" marL="0" rtl="0" algn="ctr">
                        <a:spcBef>
                          <a:spcPts val="0"/>
                        </a:spcBef>
                        <a:spcAft>
                          <a:spcPts val="0"/>
                        </a:spcAft>
                        <a:buNone/>
                      </a:pPr>
                      <a:r>
                        <a:rPr b="1" lang="fr-FR" sz="1000">
                          <a:solidFill>
                            <a:schemeClr val="lt1"/>
                          </a:solidFill>
                          <a:latin typeface="Roboto"/>
                          <a:ea typeface="Roboto"/>
                          <a:cs typeface="Roboto"/>
                          <a:sym typeface="Roboto"/>
                        </a:rPr>
                        <a:t>Ressources</a:t>
                      </a:r>
                      <a:endParaRPr b="1" sz="1000">
                        <a:solidFill>
                          <a:schemeClr val="lt1"/>
                        </a:solidFill>
                        <a:latin typeface="Roboto"/>
                        <a:ea typeface="Roboto"/>
                        <a:cs typeface="Roboto"/>
                        <a:sym typeface="Roboto"/>
                      </a:endParaRPr>
                    </a:p>
                  </a:txBody>
                  <a:tcPr marT="45725" marB="45725" marR="91450" marL="91450">
                    <a:solidFill>
                      <a:srgbClr val="49495D"/>
                    </a:solidFill>
                  </a:tcPr>
                </a:tc>
                <a:tc hMerge="1"/>
                <a:tc hMerge="1"/>
                <a:tc hMerge="1"/>
                <a:tc hMerge="1"/>
                <a:tc hMerge="1"/>
              </a:tr>
              <a:tr h="205775">
                <a:tc gridSpan="2">
                  <a:txBody>
                    <a:bodyPr/>
                    <a:lstStyle/>
                    <a:p>
                      <a:pPr indent="0" lvl="0" marL="0" rtl="0" algn="l">
                        <a:spcBef>
                          <a:spcPts val="0"/>
                        </a:spcBef>
                        <a:spcAft>
                          <a:spcPts val="0"/>
                        </a:spcAft>
                        <a:buNone/>
                      </a:pPr>
                      <a:r>
                        <a:rPr b="1" lang="fr-FR" sz="1000">
                          <a:solidFill>
                            <a:schemeClr val="lt1"/>
                          </a:solidFill>
                          <a:latin typeface="Roboto"/>
                          <a:ea typeface="Roboto"/>
                          <a:cs typeface="Roboto"/>
                          <a:sym typeface="Roboto"/>
                        </a:rPr>
                        <a:t>Humaines</a:t>
                      </a:r>
                      <a:endParaRPr>
                        <a:solidFill>
                          <a:schemeClr val="dk1"/>
                        </a:solidFill>
                        <a:latin typeface="Segoe UI"/>
                        <a:ea typeface="Segoe UI"/>
                        <a:cs typeface="Segoe UI"/>
                        <a:sym typeface="Segoe UI"/>
                      </a:endParaRPr>
                    </a:p>
                  </a:txBody>
                  <a:tcPr marT="45725" marB="45725" marR="91450" marL="91450">
                    <a:solidFill>
                      <a:srgbClr val="49495D"/>
                    </a:solidFill>
                  </a:tcPr>
                </a:tc>
                <a:tc hMerge="1"/>
                <a:tc>
                  <a:txBody>
                    <a:bodyPr/>
                    <a:lstStyle/>
                    <a:p>
                      <a:pPr indent="0" lvl="0" marL="0" rtl="0" algn="l">
                        <a:spcBef>
                          <a:spcPts val="0"/>
                        </a:spcBef>
                        <a:spcAft>
                          <a:spcPts val="0"/>
                        </a:spcAft>
                        <a:buClr>
                          <a:schemeClr val="dk1"/>
                        </a:buClr>
                        <a:buSzPts val="1100"/>
                        <a:buFont typeface="Arial"/>
                        <a:buNone/>
                      </a:pPr>
                      <a:r>
                        <a:rPr b="1" lang="fr-FR" sz="1000">
                          <a:solidFill>
                            <a:schemeClr val="lt1"/>
                          </a:solidFill>
                          <a:latin typeface="Roboto"/>
                          <a:ea typeface="Roboto"/>
                          <a:cs typeface="Roboto"/>
                          <a:sym typeface="Roboto"/>
                        </a:rPr>
                        <a:t>Tâches</a:t>
                      </a:r>
                      <a:endParaRPr/>
                    </a:p>
                  </a:txBody>
                  <a:tcPr marT="45725" marB="45725" marR="91450" marL="91450">
                    <a:solidFill>
                      <a:srgbClr val="49495D"/>
                    </a:solidFill>
                  </a:tcPr>
                </a:tc>
                <a:tc>
                  <a:txBody>
                    <a:bodyPr/>
                    <a:lstStyle/>
                    <a:p>
                      <a:pPr indent="0" lvl="0" marL="0" marR="0" rtl="0" algn="l">
                        <a:spcBef>
                          <a:spcPts val="0"/>
                        </a:spcBef>
                        <a:spcAft>
                          <a:spcPts val="0"/>
                        </a:spcAft>
                        <a:buNone/>
                      </a:pPr>
                      <a:r>
                        <a:rPr b="1" lang="fr-FR" sz="1000">
                          <a:solidFill>
                            <a:schemeClr val="lt1"/>
                          </a:solidFill>
                          <a:latin typeface="Roboto"/>
                          <a:ea typeface="Roboto"/>
                          <a:cs typeface="Roboto"/>
                          <a:sym typeface="Roboto"/>
                        </a:rPr>
                        <a:t>Charge</a:t>
                      </a:r>
                      <a:endParaRPr b="1" sz="1000">
                        <a:solidFill>
                          <a:schemeClr val="lt1"/>
                        </a:solidFill>
                        <a:latin typeface="Roboto"/>
                        <a:ea typeface="Roboto"/>
                        <a:cs typeface="Roboto"/>
                        <a:sym typeface="Roboto"/>
                      </a:endParaRPr>
                    </a:p>
                  </a:txBody>
                  <a:tcPr marT="45725" marB="45725" marR="91450" marL="91450">
                    <a:solidFill>
                      <a:srgbClr val="49495D"/>
                    </a:solidFill>
                  </a:tcPr>
                </a:tc>
                <a:tc gridSpan="2">
                  <a:txBody>
                    <a:bodyPr/>
                    <a:lstStyle/>
                    <a:p>
                      <a:pPr indent="0" lvl="0" marL="0" marR="0" rtl="0" algn="l">
                        <a:spcBef>
                          <a:spcPts val="0"/>
                        </a:spcBef>
                        <a:spcAft>
                          <a:spcPts val="0"/>
                        </a:spcAft>
                        <a:buNone/>
                      </a:pPr>
                      <a:r>
                        <a:rPr b="1" lang="fr-FR" sz="1000">
                          <a:solidFill>
                            <a:schemeClr val="lt1"/>
                          </a:solidFill>
                          <a:latin typeface="Roboto"/>
                          <a:ea typeface="Roboto"/>
                          <a:cs typeface="Roboto"/>
                          <a:sym typeface="Roboto"/>
                        </a:rPr>
                        <a:t>Matérielles</a:t>
                      </a:r>
                      <a:endParaRPr b="1" sz="1000">
                        <a:solidFill>
                          <a:schemeClr val="lt1"/>
                        </a:solidFill>
                        <a:latin typeface="Roboto"/>
                        <a:ea typeface="Roboto"/>
                        <a:cs typeface="Roboto"/>
                        <a:sym typeface="Roboto"/>
                      </a:endParaRPr>
                    </a:p>
                  </a:txBody>
                  <a:tcPr marT="45725" marB="45725" marR="91450" marL="91450">
                    <a:solidFill>
                      <a:srgbClr val="6E6E8C"/>
                    </a:solidFill>
                  </a:tcPr>
                </a:tc>
                <a:tc hMerge="1"/>
              </a:tr>
              <a:tr h="2134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Développeur</a:t>
                      </a:r>
                      <a:r>
                        <a:rPr lang="fr-FR" sz="750">
                          <a:solidFill>
                            <a:srgbClr val="000000"/>
                          </a:solidFill>
                          <a:latin typeface="Roboto"/>
                          <a:ea typeface="Roboto"/>
                          <a:cs typeface="Roboto"/>
                          <a:sym typeface="Roboto"/>
                        </a:rPr>
                        <a:t> Visual Basic</a:t>
                      </a:r>
                      <a:br>
                        <a:rPr lang="fr-FR" sz="750">
                          <a:solidFill>
                            <a:srgbClr val="000000"/>
                          </a:solidFill>
                          <a:latin typeface="Roboto"/>
                          <a:ea typeface="Roboto"/>
                          <a:cs typeface="Roboto"/>
                          <a:sym typeface="Roboto"/>
                        </a:rPr>
                      </a:br>
                      <a:r>
                        <a:rPr b="1" lang="fr-FR" sz="750">
                          <a:solidFill>
                            <a:srgbClr val="000000"/>
                          </a:solidFill>
                          <a:latin typeface="Roboto"/>
                          <a:ea typeface="Roboto"/>
                          <a:cs typeface="Roboto"/>
                          <a:sym typeface="Roboto"/>
                        </a:rPr>
                        <a:t>Risque</a:t>
                      </a:r>
                      <a:r>
                        <a:rPr b="1" lang="fr-FR" sz="750">
                          <a:solidFill>
                            <a:srgbClr val="000000"/>
                          </a:solidFill>
                          <a:latin typeface="Roboto"/>
                          <a:ea typeface="Roboto"/>
                          <a:cs typeface="Roboto"/>
                          <a:sym typeface="Roboto"/>
                        </a:rPr>
                        <a:t> :</a:t>
                      </a:r>
                      <a:r>
                        <a:rPr lang="fr-FR" sz="750">
                          <a:solidFill>
                            <a:srgbClr val="000000"/>
                          </a:solidFill>
                          <a:latin typeface="Roboto"/>
                          <a:ea typeface="Roboto"/>
                          <a:cs typeface="Roboto"/>
                          <a:sym typeface="Roboto"/>
                        </a:rPr>
                        <a:t> 1 seule ressource dispo.</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nchor="ctr">
                    <a:solidFill>
                      <a:srgbClr val="EC6068"/>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Modifications de MonBonDevis</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5 jours</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3 s</a:t>
                      </a:r>
                      <a:r>
                        <a:rPr lang="fr-FR" sz="750">
                          <a:solidFill>
                            <a:srgbClr val="000000"/>
                          </a:solidFill>
                          <a:latin typeface="Roboto"/>
                          <a:ea typeface="Roboto"/>
                          <a:cs typeface="Roboto"/>
                          <a:sym typeface="Roboto"/>
                        </a:rPr>
                        <a:t>erveurs </a:t>
                      </a:r>
                      <a:r>
                        <a:rPr lang="fr-FR" sz="750">
                          <a:solidFill>
                            <a:srgbClr val="000000"/>
                          </a:solidFill>
                          <a:latin typeface="Roboto"/>
                          <a:ea typeface="Roboto"/>
                          <a:cs typeface="Roboto"/>
                          <a:sym typeface="Roboto"/>
                        </a:rPr>
                        <a:t>Windows</a:t>
                      </a:r>
                      <a:endParaRPr>
                        <a:solidFill>
                          <a:srgbClr val="000000"/>
                        </a:solidFill>
                        <a:latin typeface="Roboto"/>
                        <a:ea typeface="Roboto"/>
                        <a:cs typeface="Roboto"/>
                        <a:sym typeface="Roboto"/>
                      </a:endParaRPr>
                    </a:p>
                  </a:txBody>
                  <a:tcPr marT="36000" marB="36000" marR="36000" marL="36000" anchor="ctr">
                    <a:solidFill>
                      <a:srgbClr val="D8D8D8"/>
                    </a:solidFill>
                  </a:tcPr>
                </a:tc>
                <a:tc>
                  <a:txBody>
                    <a:bodyPr/>
                    <a:lstStyle/>
                    <a:p>
                      <a:pPr indent="0" lvl="0" marL="0" rtl="0" algn="ctr">
                        <a:spcBef>
                          <a:spcPts val="0"/>
                        </a:spcBef>
                        <a:spcAft>
                          <a:spcPts val="0"/>
                        </a:spcAft>
                        <a:buNone/>
                      </a:pPr>
                      <a:r>
                        <a:rPr b="1" lang="fr-FR" sz="1200">
                          <a:solidFill>
                            <a:srgbClr val="000000"/>
                          </a:solidFill>
                          <a:latin typeface="Montserrat"/>
                          <a:ea typeface="Montserrat"/>
                          <a:cs typeface="Montserrat"/>
                          <a:sym typeface="Montserrat"/>
                        </a:rPr>
                        <a:t>😃</a:t>
                      </a:r>
                      <a:endParaRPr b="1" sz="1200">
                        <a:solidFill>
                          <a:srgbClr val="000000"/>
                        </a:solidFill>
                      </a:endParaRPr>
                    </a:p>
                  </a:txBody>
                  <a:tcPr marT="36000" marB="36000" marR="36000" marL="36000">
                    <a:solidFill>
                      <a:srgbClr val="92D050"/>
                    </a:solidFill>
                  </a:tcPr>
                </a:tc>
              </a:tr>
              <a:tr h="2134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Développeur </a:t>
                      </a:r>
                      <a:r>
                        <a:rPr lang="fr-FR" sz="750">
                          <a:solidFill>
                            <a:srgbClr val="000000"/>
                          </a:solidFill>
                          <a:latin typeface="Roboto"/>
                          <a:ea typeface="Roboto"/>
                          <a:cs typeface="Roboto"/>
                          <a:sym typeface="Roboto"/>
                        </a:rPr>
                        <a:t>WinDev</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None/>
                      </a:pPr>
                      <a:r>
                        <a:rPr b="1" lang="fr-FR" sz="1200">
                          <a:solidFill>
                            <a:srgbClr val="000000"/>
                          </a:solidFill>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nchor="ctr">
                    <a:solidFill>
                      <a:srgbClr val="92D050"/>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Extraction des devis</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5 jours</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3 s</a:t>
                      </a:r>
                      <a:r>
                        <a:rPr lang="fr-FR" sz="750">
                          <a:solidFill>
                            <a:srgbClr val="000000"/>
                          </a:solidFill>
                          <a:latin typeface="Roboto"/>
                          <a:ea typeface="Roboto"/>
                          <a:cs typeface="Roboto"/>
                          <a:sym typeface="Roboto"/>
                        </a:rPr>
                        <a:t>erveurs </a:t>
                      </a:r>
                      <a:r>
                        <a:rPr lang="fr-FR" sz="750">
                          <a:solidFill>
                            <a:srgbClr val="000000"/>
                          </a:solidFill>
                          <a:latin typeface="Roboto"/>
                          <a:ea typeface="Roboto"/>
                          <a:cs typeface="Roboto"/>
                          <a:sym typeface="Roboto"/>
                        </a:rPr>
                        <a:t>we</a:t>
                      </a:r>
                      <a:r>
                        <a:rPr lang="fr-FR" sz="750">
                          <a:solidFill>
                            <a:srgbClr val="000000"/>
                          </a:solidFill>
                          <a:latin typeface="Roboto"/>
                          <a:ea typeface="Roboto"/>
                          <a:cs typeface="Roboto"/>
                          <a:sym typeface="Roboto"/>
                        </a:rPr>
                        <a:t>b (Linux)</a:t>
                      </a:r>
                      <a:br>
                        <a:rPr lang="fr-FR" sz="750">
                          <a:solidFill>
                            <a:srgbClr val="000000"/>
                          </a:solidFill>
                          <a:latin typeface="Roboto"/>
                          <a:ea typeface="Roboto"/>
                          <a:cs typeface="Roboto"/>
                          <a:sym typeface="Roboto"/>
                        </a:rPr>
                      </a:br>
                      <a:r>
                        <a:rPr b="1" lang="fr-FR" sz="750">
                          <a:solidFill>
                            <a:srgbClr val="000000"/>
                          </a:solidFill>
                          <a:latin typeface="Roboto"/>
                          <a:ea typeface="Roboto"/>
                          <a:cs typeface="Roboto"/>
                          <a:sym typeface="Roboto"/>
                        </a:rPr>
                        <a:t>Risque</a:t>
                      </a:r>
                      <a:r>
                        <a:rPr b="1" lang="fr-FR" sz="750">
                          <a:solidFill>
                            <a:srgbClr val="000000"/>
                          </a:solidFill>
                          <a:latin typeface="Roboto"/>
                          <a:ea typeface="Roboto"/>
                          <a:cs typeface="Roboto"/>
                          <a:sym typeface="Roboto"/>
                        </a:rPr>
                        <a:t> :</a:t>
                      </a:r>
                      <a:r>
                        <a:rPr b="1" lang="fr-FR" sz="750">
                          <a:solidFill>
                            <a:srgbClr val="000000"/>
                          </a:solidFill>
                          <a:latin typeface="Roboto"/>
                          <a:ea typeface="Roboto"/>
                          <a:cs typeface="Roboto"/>
                          <a:sym typeface="Roboto"/>
                        </a:rPr>
                        <a:t> </a:t>
                      </a:r>
                      <a:r>
                        <a:rPr lang="fr-FR" sz="750">
                          <a:solidFill>
                            <a:srgbClr val="000000"/>
                          </a:solidFill>
                          <a:latin typeface="Roboto"/>
                          <a:ea typeface="Roboto"/>
                          <a:cs typeface="Roboto"/>
                          <a:sym typeface="Roboto"/>
                        </a:rPr>
                        <a:t>Délai de livraison</a:t>
                      </a:r>
                      <a:endParaRPr>
                        <a:solidFill>
                          <a:srgbClr val="000000"/>
                        </a:solidFill>
                        <a:latin typeface="Roboto"/>
                        <a:ea typeface="Roboto"/>
                        <a:cs typeface="Roboto"/>
                        <a:sym typeface="Roboto"/>
                      </a:endParaRPr>
                    </a:p>
                  </a:txBody>
                  <a:tcPr marT="36000" marB="36000" marR="36000" marL="36000" anchor="ctr">
                    <a:solidFill>
                      <a:srgbClr val="D8D8D8"/>
                    </a:solidFill>
                  </a:tcPr>
                </a:tc>
                <a:tc>
                  <a:txBody>
                    <a:bodyPr/>
                    <a:lstStyle/>
                    <a:p>
                      <a:pPr indent="0" lvl="0" marL="0" rtl="0" algn="ctr">
                        <a:spcBef>
                          <a:spcPts val="0"/>
                        </a:spcBef>
                        <a:spcAft>
                          <a:spcPts val="0"/>
                        </a:spcAft>
                        <a:buNone/>
                      </a:pPr>
                      <a:r>
                        <a:rPr b="1" lang="fr-FR" sz="1200">
                          <a:latin typeface="Quattrocento Sans"/>
                          <a:ea typeface="Quattrocento Sans"/>
                          <a:cs typeface="Quattrocento Sans"/>
                          <a:sym typeface="Quattrocento Sans"/>
                        </a:rPr>
                        <a:t>😕</a:t>
                      </a:r>
                      <a:endParaRPr b="1" sz="1200">
                        <a:solidFill>
                          <a:srgbClr val="000000"/>
                        </a:solidFill>
                        <a:latin typeface="Montserrat"/>
                        <a:ea typeface="Montserrat"/>
                        <a:cs typeface="Montserrat"/>
                        <a:sym typeface="Montserrat"/>
                      </a:endParaRPr>
                    </a:p>
                  </a:txBody>
                  <a:tcPr marT="36000" marB="36000" marR="36000" marL="36000">
                    <a:solidFill>
                      <a:srgbClr val="FFA956"/>
                    </a:solidFill>
                  </a:tcPr>
                </a:tc>
              </a:tr>
              <a:tr h="213475">
                <a:tc rowSpan="5">
                  <a:txBody>
                    <a:bodyPr/>
                    <a:lstStyle/>
                    <a:p>
                      <a:pPr indent="0" lvl="0" marL="0" rtl="0" algn="l">
                        <a:spcBef>
                          <a:spcPts val="0"/>
                        </a:spcBef>
                        <a:spcAft>
                          <a:spcPts val="0"/>
                        </a:spcAft>
                        <a:buNone/>
                      </a:pPr>
                      <a:r>
                        <a:rPr lang="fr-FR" sz="750">
                          <a:solidFill>
                            <a:schemeClr val="dk1"/>
                          </a:solidFill>
                          <a:latin typeface="Roboto"/>
                          <a:ea typeface="Roboto"/>
                          <a:cs typeface="Roboto"/>
                          <a:sym typeface="Roboto"/>
                        </a:rPr>
                        <a:t>Développeur Symfon</a:t>
                      </a:r>
                      <a:r>
                        <a:rPr lang="fr-FR" sz="750">
                          <a:latin typeface="Roboto"/>
                          <a:ea typeface="Roboto"/>
                          <a:cs typeface="Roboto"/>
                          <a:sym typeface="Roboto"/>
                        </a:rPr>
                        <a:t>y</a:t>
                      </a:r>
                      <a:endParaRPr>
                        <a:solidFill>
                          <a:schemeClr val="dk1"/>
                        </a:solidFill>
                        <a:latin typeface="Roboto"/>
                        <a:ea typeface="Roboto"/>
                        <a:cs typeface="Roboto"/>
                        <a:sym typeface="Roboto"/>
                      </a:endParaRPr>
                    </a:p>
                  </a:txBody>
                  <a:tcPr marT="36000" marB="36000" marR="36000" marL="36000" anchor="ctr">
                    <a:solidFill>
                      <a:srgbClr val="F2F2F2"/>
                    </a:solidFill>
                  </a:tcPr>
                </a:tc>
                <a:tc rowSpan="5">
                  <a:txBody>
                    <a:bodyPr/>
                    <a:lstStyle/>
                    <a:p>
                      <a:pPr indent="0" lvl="0" marL="0" rtl="0" algn="ctr">
                        <a:spcBef>
                          <a:spcPts val="0"/>
                        </a:spcBef>
                        <a:spcAft>
                          <a:spcPts val="0"/>
                        </a:spcAft>
                        <a:buClr>
                          <a:schemeClr val="dk1"/>
                        </a:buClr>
                        <a:buFont typeface="Arial"/>
                        <a:buNone/>
                      </a:pPr>
                      <a:r>
                        <a:rPr b="1" lang="fr-FR" sz="1200">
                          <a:latin typeface="Quattrocento Sans"/>
                          <a:ea typeface="Quattrocento Sans"/>
                          <a:cs typeface="Quattrocento Sans"/>
                          <a:sym typeface="Quattrocento Sans"/>
                        </a:rPr>
                        <a:t>😕</a:t>
                      </a:r>
                      <a:endParaRPr b="1" sz="1200">
                        <a:solidFill>
                          <a:schemeClr val="dk1"/>
                        </a:solidFill>
                        <a:latin typeface="Montserrat"/>
                        <a:ea typeface="Montserrat"/>
                        <a:cs typeface="Montserrat"/>
                        <a:sym typeface="Montserrat"/>
                      </a:endParaRPr>
                    </a:p>
                  </a:txBody>
                  <a:tcPr marT="36000" marB="36000" marR="36000" marL="36000" anchor="ctr">
                    <a:solidFill>
                      <a:srgbClr val="FFA956"/>
                    </a:solidFill>
                  </a:tcPr>
                </a:tc>
                <a:tc rowSpan="5">
                  <a:txBody>
                    <a:bodyPr/>
                    <a:lstStyle/>
                    <a:p>
                      <a:pPr indent="0" lvl="0" marL="0" rtl="0" algn="l">
                        <a:spcBef>
                          <a:spcPts val="0"/>
                        </a:spcBef>
                        <a:spcAft>
                          <a:spcPts val="0"/>
                        </a:spcAft>
                        <a:buNone/>
                      </a:pPr>
                      <a:r>
                        <a:rPr b="1" lang="fr-FR" sz="750">
                          <a:solidFill>
                            <a:schemeClr val="dk1"/>
                          </a:solidFill>
                          <a:latin typeface="Roboto"/>
                          <a:ea typeface="Roboto"/>
                          <a:cs typeface="Roboto"/>
                          <a:sym typeface="Roboto"/>
                        </a:rPr>
                        <a:t>Front-End</a:t>
                      </a:r>
                      <a:br>
                        <a:rPr lang="fr-FR" sz="750">
                          <a:solidFill>
                            <a:schemeClr val="dk1"/>
                          </a:solidFill>
                          <a:latin typeface="Roboto"/>
                          <a:ea typeface="Roboto"/>
                          <a:cs typeface="Roboto"/>
                          <a:sym typeface="Roboto"/>
                        </a:rPr>
                      </a:br>
                      <a:r>
                        <a:rPr lang="fr-FR" sz="750">
                          <a:solidFill>
                            <a:schemeClr val="dk1"/>
                          </a:solidFill>
                          <a:latin typeface="Roboto"/>
                          <a:ea typeface="Roboto"/>
                          <a:cs typeface="Roboto"/>
                          <a:sym typeface="Roboto"/>
                        </a:rPr>
                        <a:t>- Application de suivi des flux</a:t>
                      </a:r>
                      <a:br>
                        <a:rPr lang="fr-FR" sz="750">
                          <a:solidFill>
                            <a:schemeClr val="dk1"/>
                          </a:solidFill>
                          <a:latin typeface="Roboto"/>
                          <a:ea typeface="Roboto"/>
                          <a:cs typeface="Roboto"/>
                          <a:sym typeface="Roboto"/>
                        </a:rPr>
                      </a:br>
                      <a:r>
                        <a:rPr lang="fr-FR" sz="750">
                          <a:solidFill>
                            <a:schemeClr val="dk1"/>
                          </a:solidFill>
                          <a:latin typeface="Roboto"/>
                          <a:ea typeface="Roboto"/>
                          <a:cs typeface="Roboto"/>
                          <a:sym typeface="Roboto"/>
                        </a:rPr>
                        <a:t>- Analyse des logs</a:t>
                      </a:r>
                      <a:br>
                        <a:rPr lang="fr-FR" sz="750">
                          <a:solidFill>
                            <a:schemeClr val="dk1"/>
                          </a:solidFill>
                          <a:latin typeface="Roboto"/>
                          <a:ea typeface="Roboto"/>
                          <a:cs typeface="Roboto"/>
                          <a:sym typeface="Roboto"/>
                        </a:rPr>
                      </a:br>
                      <a:r>
                        <a:rPr lang="fr-FR" sz="750">
                          <a:solidFill>
                            <a:schemeClr val="dk1"/>
                          </a:solidFill>
                          <a:latin typeface="Roboto"/>
                          <a:ea typeface="Roboto"/>
                          <a:cs typeface="Roboto"/>
                          <a:sym typeface="Roboto"/>
                        </a:rPr>
                        <a:t>- </a:t>
                      </a:r>
                      <a:r>
                        <a:rPr lang="fr-FR" sz="750">
                          <a:latin typeface="Roboto"/>
                          <a:ea typeface="Roboto"/>
                          <a:cs typeface="Roboto"/>
                          <a:sym typeface="Roboto"/>
                        </a:rPr>
                        <a:t>R</a:t>
                      </a:r>
                      <a:r>
                        <a:rPr lang="fr-FR" sz="750">
                          <a:solidFill>
                            <a:schemeClr val="dk1"/>
                          </a:solidFill>
                          <a:latin typeface="Roboto"/>
                          <a:ea typeface="Roboto"/>
                          <a:cs typeface="Roboto"/>
                          <a:sym typeface="Roboto"/>
                        </a:rPr>
                        <a:t>elance</a:t>
                      </a:r>
                      <a:r>
                        <a:rPr lang="fr-FR" sz="750">
                          <a:solidFill>
                            <a:schemeClr val="dk1"/>
                          </a:solidFill>
                          <a:latin typeface="Roboto"/>
                          <a:ea typeface="Roboto"/>
                          <a:cs typeface="Roboto"/>
                          <a:sym typeface="Roboto"/>
                        </a:rPr>
                        <a:t> des traitements en erreur</a:t>
                      </a:r>
                      <a:br>
                        <a:rPr lang="fr-FR" sz="750">
                          <a:solidFill>
                            <a:schemeClr val="dk1"/>
                          </a:solidFill>
                          <a:latin typeface="Roboto"/>
                          <a:ea typeface="Roboto"/>
                          <a:cs typeface="Roboto"/>
                          <a:sym typeface="Roboto"/>
                        </a:rPr>
                      </a:br>
                      <a:r>
                        <a:rPr b="1" lang="fr-FR" sz="750">
                          <a:solidFill>
                            <a:schemeClr val="dk1"/>
                          </a:solidFill>
                          <a:latin typeface="Roboto"/>
                          <a:ea typeface="Roboto"/>
                          <a:cs typeface="Roboto"/>
                          <a:sym typeface="Roboto"/>
                        </a:rPr>
                        <a:t>Back-End</a:t>
                      </a:r>
                      <a:br>
                        <a:rPr lang="fr-FR" sz="750">
                          <a:solidFill>
                            <a:schemeClr val="dk1"/>
                          </a:solidFill>
                          <a:latin typeface="Roboto"/>
                          <a:ea typeface="Roboto"/>
                          <a:cs typeface="Roboto"/>
                          <a:sym typeface="Roboto"/>
                        </a:rPr>
                      </a:br>
                      <a:r>
                        <a:rPr lang="fr-FR" sz="750">
                          <a:solidFill>
                            <a:schemeClr val="dk1"/>
                          </a:solidFill>
                          <a:latin typeface="Roboto"/>
                          <a:ea typeface="Roboto"/>
                          <a:cs typeface="Roboto"/>
                          <a:sym typeface="Roboto"/>
                        </a:rPr>
                        <a:t>- Télécollecte </a:t>
                      </a:r>
                      <a:r>
                        <a:rPr lang="fr-FR" sz="750">
                          <a:latin typeface="Roboto"/>
                          <a:ea typeface="Roboto"/>
                          <a:cs typeface="Roboto"/>
                          <a:sym typeface="Roboto"/>
                        </a:rPr>
                        <a:t>a</a:t>
                      </a:r>
                      <a:r>
                        <a:rPr lang="fr-FR" sz="750">
                          <a:solidFill>
                            <a:schemeClr val="dk1"/>
                          </a:solidFill>
                          <a:latin typeface="Roboto"/>
                          <a:ea typeface="Roboto"/>
                          <a:cs typeface="Roboto"/>
                          <a:sym typeface="Roboto"/>
                        </a:rPr>
                        <a:t>gence vers </a:t>
                      </a:r>
                      <a:r>
                        <a:rPr lang="fr-FR" sz="750">
                          <a:latin typeface="Roboto"/>
                          <a:ea typeface="Roboto"/>
                          <a:cs typeface="Roboto"/>
                          <a:sym typeface="Roboto"/>
                        </a:rPr>
                        <a:t>c</a:t>
                      </a:r>
                      <a:r>
                        <a:rPr lang="fr-FR" sz="750">
                          <a:solidFill>
                            <a:schemeClr val="dk1"/>
                          </a:solidFill>
                          <a:latin typeface="Roboto"/>
                          <a:ea typeface="Roboto"/>
                          <a:cs typeface="Roboto"/>
                          <a:sym typeface="Roboto"/>
                        </a:rPr>
                        <a:t>entral </a:t>
                      </a:r>
                      <a:br>
                        <a:rPr lang="fr-FR" sz="750">
                          <a:solidFill>
                            <a:schemeClr val="dk1"/>
                          </a:solidFill>
                          <a:latin typeface="Roboto"/>
                          <a:ea typeface="Roboto"/>
                          <a:cs typeface="Roboto"/>
                          <a:sym typeface="Roboto"/>
                        </a:rPr>
                      </a:br>
                      <a:r>
                        <a:rPr lang="fr-FR" sz="750">
                          <a:solidFill>
                            <a:schemeClr val="dk1"/>
                          </a:solidFill>
                          <a:latin typeface="Roboto"/>
                          <a:ea typeface="Roboto"/>
                          <a:cs typeface="Roboto"/>
                          <a:sym typeface="Roboto"/>
                        </a:rPr>
                        <a:t>- Mappage Devis vers Factures et intégration dans ODOO via API</a:t>
                      </a:r>
                      <a:br>
                        <a:rPr lang="fr-FR" sz="750">
                          <a:solidFill>
                            <a:schemeClr val="dk1"/>
                          </a:solidFill>
                          <a:latin typeface="Roboto"/>
                          <a:ea typeface="Roboto"/>
                          <a:cs typeface="Roboto"/>
                          <a:sym typeface="Roboto"/>
                        </a:rPr>
                      </a:br>
                      <a:r>
                        <a:rPr lang="fr-FR" sz="750">
                          <a:solidFill>
                            <a:schemeClr val="dk1"/>
                          </a:solidFill>
                          <a:latin typeface="Roboto"/>
                          <a:ea typeface="Roboto"/>
                          <a:cs typeface="Roboto"/>
                          <a:sym typeface="Roboto"/>
                        </a:rPr>
                        <a:t>- Génération des logs</a:t>
                      </a:r>
                      <a:br>
                        <a:rPr lang="fr-FR" sz="750">
                          <a:solidFill>
                            <a:schemeClr val="dk1"/>
                          </a:solidFill>
                          <a:latin typeface="Roboto"/>
                          <a:ea typeface="Roboto"/>
                          <a:cs typeface="Roboto"/>
                          <a:sym typeface="Roboto"/>
                        </a:rPr>
                      </a:br>
                      <a:r>
                        <a:rPr lang="fr-FR" sz="750">
                          <a:solidFill>
                            <a:schemeClr val="dk1"/>
                          </a:solidFill>
                          <a:latin typeface="Roboto"/>
                          <a:ea typeface="Roboto"/>
                          <a:cs typeface="Roboto"/>
                          <a:sym typeface="Roboto"/>
                        </a:rPr>
                        <a:t>- Relance des traitements en erreur</a:t>
                      </a:r>
                      <a:br>
                        <a:rPr lang="fr-FR" sz="750">
                          <a:solidFill>
                            <a:schemeClr val="dk1"/>
                          </a:solidFill>
                          <a:latin typeface="Roboto"/>
                          <a:ea typeface="Roboto"/>
                          <a:cs typeface="Roboto"/>
                          <a:sym typeface="Roboto"/>
                        </a:rPr>
                      </a:br>
                      <a:r>
                        <a:rPr b="1" lang="fr-FR" sz="750">
                          <a:solidFill>
                            <a:schemeClr val="dk1"/>
                          </a:solidFill>
                          <a:latin typeface="Roboto"/>
                          <a:ea typeface="Roboto"/>
                          <a:cs typeface="Roboto"/>
                          <a:sym typeface="Roboto"/>
                        </a:rPr>
                        <a:t>Risques</a:t>
                      </a:r>
                      <a:r>
                        <a:rPr b="1" lang="fr-FR" sz="750">
                          <a:solidFill>
                            <a:schemeClr val="dk1"/>
                          </a:solidFill>
                          <a:latin typeface="Roboto"/>
                          <a:ea typeface="Roboto"/>
                          <a:cs typeface="Roboto"/>
                          <a:sym typeface="Roboto"/>
                        </a:rPr>
                        <a:t> :</a:t>
                      </a:r>
                      <a:r>
                        <a:rPr lang="fr-FR" sz="750">
                          <a:solidFill>
                            <a:schemeClr val="dk1"/>
                          </a:solidFill>
                          <a:latin typeface="Roboto"/>
                          <a:ea typeface="Roboto"/>
                          <a:cs typeface="Roboto"/>
                          <a:sym typeface="Roboto"/>
                        </a:rPr>
                        <a:t> </a:t>
                      </a:r>
                      <a:br>
                        <a:rPr lang="fr-FR" sz="750">
                          <a:solidFill>
                            <a:schemeClr val="dk1"/>
                          </a:solidFill>
                          <a:latin typeface="Roboto"/>
                          <a:ea typeface="Roboto"/>
                          <a:cs typeface="Roboto"/>
                          <a:sym typeface="Roboto"/>
                        </a:rPr>
                      </a:br>
                      <a:r>
                        <a:rPr lang="fr-FR" sz="750">
                          <a:solidFill>
                            <a:schemeClr val="dk1"/>
                          </a:solidFill>
                          <a:latin typeface="Roboto"/>
                          <a:ea typeface="Roboto"/>
                          <a:cs typeface="Roboto"/>
                          <a:sym typeface="Roboto"/>
                        </a:rPr>
                        <a:t>Charge complexe à évaluer</a:t>
                      </a:r>
                      <a:br>
                        <a:rPr lang="fr-FR" sz="750">
                          <a:solidFill>
                            <a:schemeClr val="dk1"/>
                          </a:solidFill>
                          <a:latin typeface="Roboto"/>
                          <a:ea typeface="Roboto"/>
                          <a:cs typeface="Roboto"/>
                          <a:sym typeface="Roboto"/>
                        </a:rPr>
                      </a:br>
                      <a:r>
                        <a:rPr lang="fr-FR" sz="750">
                          <a:solidFill>
                            <a:schemeClr val="dk1"/>
                          </a:solidFill>
                          <a:latin typeface="Roboto"/>
                          <a:ea typeface="Roboto"/>
                          <a:cs typeface="Roboto"/>
                          <a:sym typeface="Roboto"/>
                        </a:rPr>
                        <a:t>Recruter une ressource externe</a:t>
                      </a:r>
                      <a:endParaRPr>
                        <a:solidFill>
                          <a:schemeClr val="dk1"/>
                        </a:solidFill>
                        <a:latin typeface="Roboto"/>
                        <a:ea typeface="Roboto"/>
                        <a:cs typeface="Roboto"/>
                        <a:sym typeface="Roboto"/>
                      </a:endParaRPr>
                    </a:p>
                  </a:txBody>
                  <a:tcPr marT="36000" marB="36000" marR="36000" marL="36000">
                    <a:solidFill>
                      <a:srgbClr val="F2F2F2"/>
                    </a:solidFill>
                  </a:tcPr>
                </a:tc>
                <a:tc rowSpan="5">
                  <a:txBody>
                    <a:bodyPr/>
                    <a:lstStyle/>
                    <a:p>
                      <a:pPr indent="0" lvl="0" marL="0" rtl="0" algn="l">
                        <a:spcBef>
                          <a:spcPts val="0"/>
                        </a:spcBef>
                        <a:spcAft>
                          <a:spcPts val="0"/>
                        </a:spcAft>
                        <a:buNone/>
                      </a:pPr>
                      <a:r>
                        <a:rPr lang="fr-FR" sz="750">
                          <a:solidFill>
                            <a:schemeClr val="dk1"/>
                          </a:solidFill>
                          <a:latin typeface="Roboto"/>
                          <a:ea typeface="Roboto"/>
                          <a:cs typeface="Roboto"/>
                          <a:sym typeface="Roboto"/>
                        </a:rPr>
                        <a:t>10 jours</a:t>
                      </a:r>
                      <a:endParaRPr sz="750">
                        <a:solidFill>
                          <a:schemeClr val="dk1"/>
                        </a:solidFill>
                        <a:latin typeface="Roboto"/>
                        <a:ea typeface="Roboto"/>
                        <a:cs typeface="Roboto"/>
                        <a:sym typeface="Roboto"/>
                      </a:endParaRPr>
                    </a:p>
                    <a:p>
                      <a:pPr indent="0" lvl="0" marL="0" rtl="0" algn="l">
                        <a:spcBef>
                          <a:spcPts val="0"/>
                        </a:spcBef>
                        <a:spcAft>
                          <a:spcPts val="0"/>
                        </a:spcAft>
                        <a:buNone/>
                      </a:pPr>
                      <a:r>
                        <a:t/>
                      </a:r>
                      <a:endParaRPr sz="750">
                        <a:solidFill>
                          <a:schemeClr val="dk1"/>
                        </a:solidFill>
                        <a:latin typeface="Roboto"/>
                        <a:ea typeface="Roboto"/>
                        <a:cs typeface="Roboto"/>
                        <a:sym typeface="Roboto"/>
                      </a:endParaRPr>
                    </a:p>
                    <a:p>
                      <a:pPr indent="0" lvl="0" marL="0" rtl="0" algn="l">
                        <a:spcBef>
                          <a:spcPts val="0"/>
                        </a:spcBef>
                        <a:spcAft>
                          <a:spcPts val="0"/>
                        </a:spcAft>
                        <a:buNone/>
                      </a:pPr>
                      <a:r>
                        <a:t/>
                      </a:r>
                      <a:endParaRPr sz="750">
                        <a:solidFill>
                          <a:schemeClr val="dk1"/>
                        </a:solidFill>
                        <a:latin typeface="Roboto"/>
                        <a:ea typeface="Roboto"/>
                        <a:cs typeface="Roboto"/>
                        <a:sym typeface="Roboto"/>
                      </a:endParaRPr>
                    </a:p>
                    <a:p>
                      <a:pPr indent="0" lvl="0" marL="0" rtl="0" algn="l">
                        <a:spcBef>
                          <a:spcPts val="0"/>
                        </a:spcBef>
                        <a:spcAft>
                          <a:spcPts val="0"/>
                        </a:spcAft>
                        <a:buNone/>
                      </a:pPr>
                      <a:r>
                        <a:t/>
                      </a:r>
                      <a:endParaRPr sz="750">
                        <a:solidFill>
                          <a:schemeClr val="dk1"/>
                        </a:solidFill>
                        <a:latin typeface="Roboto"/>
                        <a:ea typeface="Roboto"/>
                        <a:cs typeface="Roboto"/>
                        <a:sym typeface="Roboto"/>
                      </a:endParaRPr>
                    </a:p>
                    <a:p>
                      <a:pPr indent="0" lvl="0" marL="0" rtl="0" algn="l">
                        <a:spcBef>
                          <a:spcPts val="0"/>
                        </a:spcBef>
                        <a:spcAft>
                          <a:spcPts val="0"/>
                        </a:spcAft>
                        <a:buNone/>
                      </a:pPr>
                      <a:r>
                        <a:t/>
                      </a:r>
                      <a:endParaRPr sz="750">
                        <a:solidFill>
                          <a:schemeClr val="dk1"/>
                        </a:solidFill>
                        <a:latin typeface="Roboto"/>
                        <a:ea typeface="Roboto"/>
                        <a:cs typeface="Roboto"/>
                        <a:sym typeface="Roboto"/>
                      </a:endParaRPr>
                    </a:p>
                    <a:p>
                      <a:pPr indent="0" lvl="0" marL="0" rtl="0" algn="l">
                        <a:spcBef>
                          <a:spcPts val="0"/>
                        </a:spcBef>
                        <a:spcAft>
                          <a:spcPts val="0"/>
                        </a:spcAft>
                        <a:buNone/>
                      </a:pPr>
                      <a:r>
                        <a:rPr lang="fr-FR" sz="750">
                          <a:latin typeface="Roboto"/>
                          <a:ea typeface="Roboto"/>
                          <a:cs typeface="Roboto"/>
                          <a:sym typeface="Roboto"/>
                        </a:rPr>
                        <a:t>2</a:t>
                      </a:r>
                      <a:r>
                        <a:rPr lang="fr-FR" sz="750">
                          <a:solidFill>
                            <a:schemeClr val="dk1"/>
                          </a:solidFill>
                          <a:latin typeface="Roboto"/>
                          <a:ea typeface="Roboto"/>
                          <a:cs typeface="Roboto"/>
                          <a:sym typeface="Roboto"/>
                        </a:rPr>
                        <a:t>0 jours</a:t>
                      </a:r>
                      <a:endParaRPr sz="750">
                        <a:solidFill>
                          <a:schemeClr val="dk1"/>
                        </a:solidFill>
                        <a:latin typeface="Roboto"/>
                        <a:ea typeface="Roboto"/>
                        <a:cs typeface="Roboto"/>
                        <a:sym typeface="Roboto"/>
                      </a:endParaRPr>
                    </a:p>
                  </a:txBody>
                  <a:tcPr marT="36000" marB="36000" marR="36000" marL="36000">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3 Serveur DB (Linux)</a:t>
                      </a:r>
                      <a:br>
                        <a:rPr lang="fr-FR" sz="750">
                          <a:solidFill>
                            <a:srgbClr val="000000"/>
                          </a:solidFill>
                          <a:latin typeface="Roboto"/>
                          <a:ea typeface="Roboto"/>
                          <a:cs typeface="Roboto"/>
                          <a:sym typeface="Roboto"/>
                        </a:rPr>
                      </a:br>
                      <a:r>
                        <a:rPr b="1" lang="fr-FR" sz="750">
                          <a:latin typeface="Roboto"/>
                          <a:ea typeface="Roboto"/>
                          <a:cs typeface="Roboto"/>
                          <a:sym typeface="Roboto"/>
                        </a:rPr>
                        <a:t>Risque </a:t>
                      </a:r>
                      <a:r>
                        <a:rPr b="1" lang="fr-FR" sz="750">
                          <a:latin typeface="Roboto"/>
                          <a:ea typeface="Roboto"/>
                          <a:cs typeface="Roboto"/>
                          <a:sym typeface="Roboto"/>
                        </a:rPr>
                        <a:t>:</a:t>
                      </a:r>
                      <a:r>
                        <a:rPr b="1" lang="fr-FR" sz="750">
                          <a:latin typeface="Roboto"/>
                          <a:ea typeface="Roboto"/>
                          <a:cs typeface="Roboto"/>
                          <a:sym typeface="Roboto"/>
                        </a:rPr>
                        <a:t> </a:t>
                      </a:r>
                      <a:r>
                        <a:rPr lang="fr-FR" sz="750">
                          <a:latin typeface="Roboto"/>
                          <a:ea typeface="Roboto"/>
                          <a:cs typeface="Roboto"/>
                          <a:sym typeface="Roboto"/>
                        </a:rPr>
                        <a:t>Délai de livraison</a:t>
                      </a:r>
                      <a:endParaRPr sz="750">
                        <a:solidFill>
                          <a:srgbClr val="000000"/>
                        </a:solidFill>
                        <a:latin typeface="Roboto"/>
                        <a:ea typeface="Roboto"/>
                        <a:cs typeface="Roboto"/>
                        <a:sym typeface="Roboto"/>
                      </a:endParaRPr>
                    </a:p>
                  </a:txBody>
                  <a:tcPr marT="36000" marB="36000" marR="36000" marL="36000" anchor="ctr">
                    <a:solidFill>
                      <a:srgbClr val="D8D8D8"/>
                    </a:solidFill>
                  </a:tcPr>
                </a:tc>
                <a:tc>
                  <a:txBody>
                    <a:bodyPr/>
                    <a:lstStyle/>
                    <a:p>
                      <a:pPr indent="0" lvl="0" marL="0" rtl="0" algn="ctr">
                        <a:spcBef>
                          <a:spcPts val="0"/>
                        </a:spcBef>
                        <a:spcAft>
                          <a:spcPts val="0"/>
                        </a:spcAft>
                        <a:buNone/>
                      </a:pPr>
                      <a:r>
                        <a:rPr b="1" lang="fr-FR" sz="1200">
                          <a:latin typeface="Quattrocento Sans"/>
                          <a:ea typeface="Quattrocento Sans"/>
                          <a:cs typeface="Quattrocento Sans"/>
                          <a:sym typeface="Quattrocento Sans"/>
                        </a:rPr>
                        <a:t>😕</a:t>
                      </a:r>
                      <a:endParaRPr b="1" sz="1200">
                        <a:solidFill>
                          <a:srgbClr val="000000"/>
                        </a:solidFill>
                        <a:latin typeface="Montserrat"/>
                        <a:ea typeface="Montserrat"/>
                        <a:cs typeface="Montserrat"/>
                        <a:sym typeface="Montserrat"/>
                      </a:endParaRPr>
                    </a:p>
                  </a:txBody>
                  <a:tcPr marT="36000" marB="36000" marR="36000" marL="36000">
                    <a:solidFill>
                      <a:srgbClr val="FFA956"/>
                    </a:solidFill>
                  </a:tcPr>
                </a:tc>
              </a:tr>
              <a:tr h="189350">
                <a:tc vMerge="1"/>
                <a:tc vMerge="1"/>
                <a:tc vMerge="1"/>
                <a:tc vMerge="1"/>
                <a:tc gridSpan="2">
                  <a:txBody>
                    <a:bodyPr/>
                    <a:lstStyle/>
                    <a:p>
                      <a:pPr indent="0" lvl="0" marL="0" rtl="0" algn="l">
                        <a:spcBef>
                          <a:spcPts val="0"/>
                        </a:spcBef>
                        <a:spcAft>
                          <a:spcPts val="0"/>
                        </a:spcAft>
                        <a:buClr>
                          <a:schemeClr val="dk1"/>
                        </a:buClr>
                        <a:buSzPts val="1100"/>
                        <a:buFont typeface="Arial"/>
                        <a:buNone/>
                      </a:pPr>
                      <a:r>
                        <a:rPr b="1" lang="fr-FR" sz="1000">
                          <a:solidFill>
                            <a:schemeClr val="lt1"/>
                          </a:solidFill>
                          <a:latin typeface="Roboto"/>
                          <a:ea typeface="Roboto"/>
                          <a:cs typeface="Roboto"/>
                          <a:sym typeface="Roboto"/>
                        </a:rPr>
                        <a:t>Logicielles</a:t>
                      </a:r>
                      <a:endParaRPr b="1" sz="1000">
                        <a:solidFill>
                          <a:schemeClr val="lt1"/>
                        </a:solidFill>
                        <a:latin typeface="Roboto"/>
                        <a:ea typeface="Roboto"/>
                        <a:cs typeface="Roboto"/>
                        <a:sym typeface="Roboto"/>
                      </a:endParaRPr>
                    </a:p>
                  </a:txBody>
                  <a:tcPr marT="36000" marB="36000" marR="36000" marL="36000" anchor="ctr">
                    <a:lnB cap="flat" cmpd="sng" w="12700">
                      <a:solidFill>
                        <a:schemeClr val="lt1"/>
                      </a:solidFill>
                      <a:prstDash val="solid"/>
                      <a:round/>
                      <a:headEnd len="sm" w="sm" type="none"/>
                      <a:tailEnd len="sm" w="sm" type="none"/>
                    </a:lnB>
                    <a:solidFill>
                      <a:srgbClr val="6E6E8C"/>
                    </a:solidFill>
                  </a:tcPr>
                </a:tc>
                <a:tc hMerge="1"/>
              </a:tr>
              <a:tr h="213475">
                <a:tc vMerge="1"/>
                <a:tc vMerge="1"/>
                <a:tc vMerge="1"/>
                <a:tc vMerge="1"/>
                <a:tc>
                  <a:txBody>
                    <a:bodyPr/>
                    <a:lstStyle/>
                    <a:p>
                      <a:pPr indent="0" lvl="0" marL="0" marR="0" rtl="0" algn="l">
                        <a:lnSpc>
                          <a:spcPct val="100000"/>
                        </a:lnSpc>
                        <a:spcBef>
                          <a:spcPts val="0"/>
                        </a:spcBef>
                        <a:spcAft>
                          <a:spcPts val="0"/>
                        </a:spcAft>
                        <a:buNone/>
                      </a:pPr>
                      <a:r>
                        <a:rPr lang="fr-FR" sz="750">
                          <a:solidFill>
                            <a:srgbClr val="000000"/>
                          </a:solidFill>
                          <a:latin typeface="Roboto"/>
                          <a:ea typeface="Roboto"/>
                          <a:cs typeface="Roboto"/>
                          <a:sym typeface="Roboto"/>
                        </a:rPr>
                        <a:t>Visual Basic .NET</a:t>
                      </a:r>
                      <a:endParaRPr b="1"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rtl="0" algn="ctr">
                        <a:spcBef>
                          <a:spcPts val="0"/>
                        </a:spcBef>
                        <a:spcAft>
                          <a:spcPts val="0"/>
                        </a:spcAft>
                        <a:buNone/>
                      </a:pPr>
                      <a:r>
                        <a:rPr b="1" lang="fr-FR" sz="1200">
                          <a:latin typeface="Montserrat"/>
                          <a:ea typeface="Montserrat"/>
                          <a:cs typeface="Montserrat"/>
                          <a:sym typeface="Montserrat"/>
                        </a:rPr>
                        <a:t>😃</a:t>
                      </a:r>
                      <a:endParaRPr/>
                    </a:p>
                  </a:txBody>
                  <a:tcPr marT="36000" marB="36000" marR="36000" marL="36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2D050"/>
                    </a:solidFill>
                  </a:tcPr>
                </a:tc>
              </a:tr>
              <a:tr h="213475">
                <a:tc vMerge="1"/>
                <a:tc vMerge="1"/>
                <a:tc vMerge="1"/>
                <a:tc vMerge="1"/>
                <a:tc>
                  <a:txBody>
                    <a:bodyPr/>
                    <a:lstStyle/>
                    <a:p>
                      <a:pPr indent="0" lvl="0" marL="0" marR="0" rtl="0" algn="l">
                        <a:lnSpc>
                          <a:spcPct val="100000"/>
                        </a:lnSpc>
                        <a:spcBef>
                          <a:spcPts val="0"/>
                        </a:spcBef>
                        <a:spcAft>
                          <a:spcPts val="0"/>
                        </a:spcAft>
                        <a:buNone/>
                      </a:pPr>
                      <a:r>
                        <a:rPr lang="fr-FR" sz="750">
                          <a:solidFill>
                            <a:srgbClr val="000000"/>
                          </a:solidFill>
                          <a:latin typeface="Roboto"/>
                          <a:ea typeface="Roboto"/>
                          <a:cs typeface="Roboto"/>
                          <a:sym typeface="Roboto"/>
                        </a:rPr>
                        <a:t>WinDev</a:t>
                      </a:r>
                      <a:endParaRPr b="1"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rtl="0" algn="ctr">
                        <a:spcBef>
                          <a:spcPts val="0"/>
                        </a:spcBef>
                        <a:spcAft>
                          <a:spcPts val="0"/>
                        </a:spcAft>
                        <a:buNone/>
                      </a:pPr>
                      <a:r>
                        <a:rPr b="1" lang="fr-FR" sz="1200">
                          <a:latin typeface="Montserrat"/>
                          <a:ea typeface="Montserrat"/>
                          <a:cs typeface="Montserrat"/>
                          <a:sym typeface="Montserrat"/>
                        </a:rPr>
                        <a:t>😃</a:t>
                      </a:r>
                      <a:endParaRPr b="1" sz="1200">
                        <a:latin typeface="Montserrat"/>
                        <a:ea typeface="Montserrat"/>
                        <a:cs typeface="Montserrat"/>
                        <a:sym typeface="Montserrat"/>
                      </a:endParaRPr>
                    </a:p>
                  </a:txBody>
                  <a:tcPr marT="36000" marB="36000" marR="36000" marL="36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2D050"/>
                    </a:solidFill>
                  </a:tcPr>
                </a:tc>
              </a:tr>
              <a:tr h="243900">
                <a:tc vMerge="1"/>
                <a:tc vMerge="1"/>
                <a:tc vMerge="1"/>
                <a:tc vMerge="1"/>
                <a:tc>
                  <a:txBody>
                    <a:bodyPr/>
                    <a:lstStyle/>
                    <a:p>
                      <a:pPr indent="0" lvl="0" marL="0" marR="0" rtl="0" algn="l">
                        <a:lnSpc>
                          <a:spcPct val="100000"/>
                        </a:lnSpc>
                        <a:spcBef>
                          <a:spcPts val="0"/>
                        </a:spcBef>
                        <a:spcAft>
                          <a:spcPts val="0"/>
                        </a:spcAft>
                        <a:buNone/>
                      </a:pPr>
                      <a:r>
                        <a:rPr lang="fr-FR" sz="750">
                          <a:solidFill>
                            <a:srgbClr val="000000"/>
                          </a:solidFill>
                          <a:latin typeface="Roboto"/>
                          <a:ea typeface="Roboto"/>
                          <a:cs typeface="Roboto"/>
                          <a:sym typeface="Roboto"/>
                        </a:rPr>
                        <a:t>postgreSQL</a:t>
                      </a:r>
                      <a:endParaRPr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rtl="0" algn="ctr">
                        <a:spcBef>
                          <a:spcPts val="0"/>
                        </a:spcBef>
                        <a:spcAft>
                          <a:spcPts val="0"/>
                        </a:spcAft>
                        <a:buNone/>
                      </a:pPr>
                      <a:r>
                        <a:t/>
                      </a:r>
                      <a:endParaRPr b="1" sz="1200">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b="1" lang="fr-FR" sz="1200">
                          <a:latin typeface="Montserrat"/>
                          <a:ea typeface="Montserrat"/>
                          <a:cs typeface="Montserrat"/>
                          <a:sym typeface="Montserrat"/>
                        </a:rPr>
                        <a:t>😃</a:t>
                      </a:r>
                      <a:endParaRPr b="1" sz="1200">
                        <a:latin typeface="Montserrat"/>
                        <a:ea typeface="Montserrat"/>
                        <a:cs typeface="Montserrat"/>
                        <a:sym typeface="Montserrat"/>
                      </a:endParaRPr>
                    </a:p>
                  </a:txBody>
                  <a:tcPr marT="36000" marB="36000" marR="36000" marL="36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2D050"/>
                    </a:solidFill>
                  </a:tcPr>
                </a:tc>
              </a:tr>
              <a:tr h="25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Admin s</a:t>
                      </a:r>
                      <a:r>
                        <a:rPr lang="fr-FR" sz="750">
                          <a:solidFill>
                            <a:srgbClr val="000000"/>
                          </a:solidFill>
                          <a:latin typeface="Roboto"/>
                          <a:ea typeface="Roboto"/>
                          <a:cs typeface="Roboto"/>
                          <a:sym typeface="Roboto"/>
                        </a:rPr>
                        <a:t>ystème</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Clr>
                          <a:schemeClr val="dk1"/>
                        </a:buClr>
                        <a:buSzPts val="1100"/>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nchor="ctr">
                    <a:solidFill>
                      <a:srgbClr val="92D050"/>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Automatisation des tâches</a:t>
                      </a:r>
                      <a:br>
                        <a:rPr lang="fr-FR" sz="750">
                          <a:solidFill>
                            <a:srgbClr val="000000"/>
                          </a:solidFill>
                          <a:latin typeface="Roboto"/>
                          <a:ea typeface="Roboto"/>
                          <a:cs typeface="Roboto"/>
                          <a:sym typeface="Roboto"/>
                        </a:rPr>
                      </a:br>
                      <a:r>
                        <a:rPr lang="fr-FR" sz="750">
                          <a:solidFill>
                            <a:srgbClr val="000000"/>
                          </a:solidFill>
                          <a:latin typeface="Roboto"/>
                          <a:ea typeface="Roboto"/>
                          <a:cs typeface="Roboto"/>
                          <a:sym typeface="Roboto"/>
                        </a:rPr>
                        <a:t>Build des serveurs Linux</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1 jour</a:t>
                      </a:r>
                      <a:br>
                        <a:rPr lang="fr-FR" sz="750">
                          <a:solidFill>
                            <a:srgbClr val="000000"/>
                          </a:solidFill>
                          <a:latin typeface="Roboto"/>
                          <a:ea typeface="Roboto"/>
                          <a:cs typeface="Roboto"/>
                          <a:sym typeface="Roboto"/>
                        </a:rPr>
                      </a:br>
                      <a:r>
                        <a:rPr lang="fr-FR" sz="750">
                          <a:solidFill>
                            <a:srgbClr val="000000"/>
                          </a:solidFill>
                          <a:latin typeface="Roboto"/>
                          <a:ea typeface="Roboto"/>
                          <a:cs typeface="Roboto"/>
                          <a:sym typeface="Roboto"/>
                        </a:rPr>
                        <a:t>6 jours</a:t>
                      </a:r>
                      <a:endParaRPr sz="750">
                        <a:solidFill>
                          <a:srgbClr val="000000"/>
                        </a:solidFill>
                        <a:latin typeface="Roboto"/>
                        <a:ea typeface="Roboto"/>
                        <a:cs typeface="Roboto"/>
                        <a:sym typeface="Roboto"/>
                      </a:endParaRPr>
                    </a:p>
                  </a:txBody>
                  <a:tcPr marT="36000" marB="36000" marR="36000" marL="36000" anchor="ctr">
                    <a:lnR cap="flat" cmpd="sng" w="12700">
                      <a:solidFill>
                        <a:schemeClr val="lt1"/>
                      </a:solidFill>
                      <a:prstDash val="solid"/>
                      <a:round/>
                      <a:headEnd len="sm" w="sm" type="none"/>
                      <a:tailEnd len="sm" w="sm" type="none"/>
                    </a:lnR>
                    <a:solidFill>
                      <a:srgbClr val="F2F2F2"/>
                    </a:solidFill>
                  </a:tcPr>
                </a:tc>
                <a:tc>
                  <a:txBody>
                    <a:bodyPr/>
                    <a:lstStyle/>
                    <a:p>
                      <a:pPr indent="0" lvl="0" marL="0" marR="0" rtl="0" algn="l">
                        <a:lnSpc>
                          <a:spcPct val="100000"/>
                        </a:lnSpc>
                        <a:spcBef>
                          <a:spcPts val="0"/>
                        </a:spcBef>
                        <a:spcAft>
                          <a:spcPts val="0"/>
                        </a:spcAft>
                        <a:buNone/>
                      </a:pPr>
                      <a:r>
                        <a:rPr lang="fr-FR" sz="750">
                          <a:solidFill>
                            <a:srgbClr val="000000"/>
                          </a:solidFill>
                          <a:latin typeface="Roboto"/>
                          <a:ea typeface="Roboto"/>
                          <a:cs typeface="Roboto"/>
                          <a:sym typeface="Roboto"/>
                        </a:rPr>
                        <a:t>Apache</a:t>
                      </a:r>
                      <a:endParaRPr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rtl="0" algn="ctr">
                        <a:spcBef>
                          <a:spcPts val="0"/>
                        </a:spcBef>
                        <a:spcAft>
                          <a:spcPts val="0"/>
                        </a:spcAft>
                        <a:buNone/>
                      </a:pPr>
                      <a:r>
                        <a:rPr b="1" lang="fr-FR" sz="1200">
                          <a:latin typeface="Montserrat"/>
                          <a:ea typeface="Montserrat"/>
                          <a:cs typeface="Montserrat"/>
                          <a:sym typeface="Montserrat"/>
                        </a:rPr>
                        <a:t>😃</a:t>
                      </a:r>
                      <a:endParaRPr/>
                    </a:p>
                  </a:txBody>
                  <a:tcPr marT="36000" marB="36000" marR="36000" marL="36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2D050"/>
                    </a:solidFill>
                  </a:tcPr>
                </a:tc>
              </a:tr>
              <a:tr h="2134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Admin</a:t>
                      </a:r>
                      <a:r>
                        <a:rPr lang="fr-FR" sz="750">
                          <a:solidFill>
                            <a:srgbClr val="000000"/>
                          </a:solidFill>
                          <a:latin typeface="Roboto"/>
                          <a:ea typeface="Roboto"/>
                          <a:cs typeface="Roboto"/>
                          <a:sym typeface="Roboto"/>
                        </a:rPr>
                        <a:t> web</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Clr>
                          <a:schemeClr val="dk1"/>
                        </a:buClr>
                        <a:buSzPts val="1100"/>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nchor="ctr">
                    <a:solidFill>
                      <a:srgbClr val="92D050"/>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Build des serveurs </a:t>
                      </a:r>
                      <a:r>
                        <a:rPr lang="fr-FR" sz="750">
                          <a:solidFill>
                            <a:srgbClr val="000000"/>
                          </a:solidFill>
                          <a:latin typeface="Roboto"/>
                          <a:ea typeface="Roboto"/>
                          <a:cs typeface="Roboto"/>
                          <a:sym typeface="Roboto"/>
                        </a:rPr>
                        <a:t>Apache</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2 jours</a:t>
                      </a:r>
                      <a:endParaRPr sz="750">
                        <a:solidFill>
                          <a:srgbClr val="000000"/>
                        </a:solidFill>
                        <a:latin typeface="Roboto"/>
                        <a:ea typeface="Roboto"/>
                        <a:cs typeface="Roboto"/>
                        <a:sym typeface="Roboto"/>
                      </a:endParaRPr>
                    </a:p>
                  </a:txBody>
                  <a:tcPr marT="36000" marB="36000" marR="36000" marL="36000" anchor="ctr">
                    <a:lnR cap="flat" cmpd="sng" w="12700">
                      <a:solidFill>
                        <a:schemeClr val="lt1"/>
                      </a:solidFill>
                      <a:prstDash val="solid"/>
                      <a:round/>
                      <a:headEnd len="sm" w="sm" type="none"/>
                      <a:tailEnd len="sm" w="sm" type="none"/>
                    </a:lnR>
                    <a:solidFill>
                      <a:srgbClr val="F2F2F2"/>
                    </a:solidFill>
                  </a:tcPr>
                </a:tc>
                <a:tc>
                  <a:txBody>
                    <a:bodyPr/>
                    <a:lstStyle/>
                    <a:p>
                      <a:pPr indent="0" lvl="0" marL="0" marR="0" rtl="0" algn="l">
                        <a:lnSpc>
                          <a:spcPct val="100000"/>
                        </a:lnSpc>
                        <a:spcBef>
                          <a:spcPts val="0"/>
                        </a:spcBef>
                        <a:spcAft>
                          <a:spcPts val="0"/>
                        </a:spcAft>
                        <a:buNone/>
                      </a:pPr>
                      <a:r>
                        <a:rPr lang="fr-FR" sz="750">
                          <a:solidFill>
                            <a:srgbClr val="000000"/>
                          </a:solidFill>
                          <a:latin typeface="Roboto"/>
                          <a:ea typeface="Roboto"/>
                          <a:cs typeface="Roboto"/>
                          <a:sym typeface="Roboto"/>
                        </a:rPr>
                        <a:t>Symfony</a:t>
                      </a:r>
                      <a:endParaRPr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a:txBody>
                    <a:bodyPr/>
                    <a:lstStyle/>
                    <a:p>
                      <a:pPr indent="0" lvl="0" marL="0" rtl="0" algn="ctr">
                        <a:spcBef>
                          <a:spcPts val="0"/>
                        </a:spcBef>
                        <a:spcAft>
                          <a:spcPts val="0"/>
                        </a:spcAft>
                        <a:buClr>
                          <a:schemeClr val="dk1"/>
                        </a:buClr>
                        <a:buSzPts val="1100"/>
                        <a:buFont typeface="Arial"/>
                        <a:buNone/>
                      </a:pPr>
                      <a:r>
                        <a:rPr b="1" lang="fr-FR" sz="1200">
                          <a:latin typeface="Montserrat"/>
                          <a:ea typeface="Montserrat"/>
                          <a:cs typeface="Montserrat"/>
                          <a:sym typeface="Montserrat"/>
                        </a:rPr>
                        <a:t>😃</a:t>
                      </a:r>
                      <a:endParaRPr/>
                    </a:p>
                  </a:txBody>
                  <a:tcPr marT="36000" marB="36000" marR="36000" marL="36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2D050"/>
                    </a:solidFill>
                  </a:tcPr>
                </a:tc>
              </a:tr>
              <a:tr h="240800">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DBA PostgreSQL</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Clr>
                          <a:schemeClr val="dk1"/>
                        </a:buClr>
                        <a:buSzPts val="1100"/>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nchor="ctr">
                    <a:solidFill>
                      <a:srgbClr val="92D050"/>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Build des serveurs de base de données</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2 jours</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l">
                        <a:spcBef>
                          <a:spcPts val="0"/>
                        </a:spcBef>
                        <a:spcAft>
                          <a:spcPts val="0"/>
                        </a:spcAft>
                        <a:buNone/>
                      </a:pPr>
                      <a:r>
                        <a:t/>
                      </a:r>
                      <a:endParaRPr/>
                    </a:p>
                  </a:txBody>
                  <a:tcPr marT="36000" marB="36000" marR="36000" marL="36000" anchor="ctr">
                    <a:lnT cap="flat" cmpd="sng" w="12700">
                      <a:solidFill>
                        <a:schemeClr val="lt1"/>
                      </a:solidFill>
                      <a:prstDash val="solid"/>
                      <a:round/>
                      <a:headEnd len="sm" w="sm" type="none"/>
                      <a:tailEnd len="sm" w="sm" type="none"/>
                    </a:lnT>
                    <a:solidFill>
                      <a:srgbClr val="FFFFFF"/>
                    </a:solidFill>
                  </a:tcPr>
                </a:tc>
                <a:tc>
                  <a:txBody>
                    <a:bodyPr/>
                    <a:lstStyle/>
                    <a:p>
                      <a:pPr indent="0" lvl="0" marL="0" rtl="0" algn="l">
                        <a:spcBef>
                          <a:spcPts val="0"/>
                        </a:spcBef>
                        <a:spcAft>
                          <a:spcPts val="0"/>
                        </a:spcAft>
                        <a:buNone/>
                      </a:pPr>
                      <a:r>
                        <a:t/>
                      </a:r>
                      <a:endParaRPr/>
                    </a:p>
                  </a:txBody>
                  <a:tcPr marT="36000" marB="36000" marR="36000" marL="36000">
                    <a:lnT cap="flat" cmpd="sng" w="12700">
                      <a:solidFill>
                        <a:schemeClr val="lt1"/>
                      </a:solidFill>
                      <a:prstDash val="solid"/>
                      <a:round/>
                      <a:headEnd len="sm" w="sm" type="none"/>
                      <a:tailEnd len="sm" w="sm" type="none"/>
                    </a:lnT>
                    <a:solidFill>
                      <a:srgbClr val="FFFFFF"/>
                    </a:solidFill>
                  </a:tcPr>
                </a:tc>
              </a:tr>
              <a:tr h="240800">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ADV</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nchor="ctr">
                    <a:solidFill>
                      <a:srgbClr val="92D050"/>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Tests de la solution</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4 jours</a:t>
                      </a:r>
                      <a:endParaRPr sz="750">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l">
                        <a:spcBef>
                          <a:spcPts val="0"/>
                        </a:spcBef>
                        <a:spcAft>
                          <a:spcPts val="0"/>
                        </a:spcAft>
                        <a:buNone/>
                      </a:pPr>
                      <a:r>
                        <a:t/>
                      </a:r>
                      <a:endParaRPr/>
                    </a:p>
                  </a:txBody>
                  <a:tcPr marT="36000" marB="36000" marR="36000" marL="36000" anchor="ctr">
                    <a:solidFill>
                      <a:srgbClr val="FFFFFF"/>
                    </a:solidFill>
                  </a:tcPr>
                </a:tc>
                <a:tc>
                  <a:txBody>
                    <a:bodyPr/>
                    <a:lstStyle/>
                    <a:p>
                      <a:pPr indent="0" lvl="0" marL="0" rtl="0" algn="l">
                        <a:spcBef>
                          <a:spcPts val="0"/>
                        </a:spcBef>
                        <a:spcAft>
                          <a:spcPts val="0"/>
                        </a:spcAft>
                        <a:buNone/>
                      </a:pPr>
                      <a:r>
                        <a:t/>
                      </a:r>
                      <a:endParaRPr/>
                    </a:p>
                  </a:txBody>
                  <a:tcPr marT="36000" marB="36000" marR="36000" marL="36000">
                    <a:solidFill>
                      <a:srgbClr val="FFFFFF"/>
                    </a:solidFill>
                  </a:tcPr>
                </a:tc>
              </a:tr>
            </a:tbl>
          </a:graphicData>
        </a:graphic>
      </p:graphicFrame>
      <p:sp>
        <p:nvSpPr>
          <p:cNvPr id="152" name="Google Shape;152;p10"/>
          <p:cNvSpPr txBox="1"/>
          <p:nvPr/>
        </p:nvSpPr>
        <p:spPr>
          <a:xfrm>
            <a:off x="9160800" y="1030575"/>
            <a:ext cx="839700" cy="15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600">
                <a:solidFill>
                  <a:srgbClr val="A5A5A5"/>
                </a:solidFill>
                <a:latin typeface="Roboto"/>
                <a:ea typeface="Roboto"/>
                <a:cs typeface="Roboto"/>
                <a:sym typeface="Roboto"/>
              </a:rPr>
              <a:t>Charge</a:t>
            </a:r>
            <a:endParaRPr i="0" sz="600" u="none" cap="none" strike="noStrike">
              <a:solidFill>
                <a:srgbClr val="A5A5A5"/>
              </a:solidFill>
              <a:latin typeface="Roboto"/>
              <a:ea typeface="Roboto"/>
              <a:cs typeface="Roboto"/>
              <a:sym typeface="Roboto"/>
            </a:endParaRPr>
          </a:p>
        </p:txBody>
      </p:sp>
      <p:sp>
        <p:nvSpPr>
          <p:cNvPr id="153" name="Google Shape;153;p10"/>
          <p:cNvSpPr txBox="1"/>
          <p:nvPr/>
        </p:nvSpPr>
        <p:spPr>
          <a:xfrm>
            <a:off x="8364450" y="1030582"/>
            <a:ext cx="652800" cy="15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600">
                <a:solidFill>
                  <a:srgbClr val="A5A5A5"/>
                </a:solidFill>
                <a:latin typeface="Roboto"/>
                <a:ea typeface="Roboto"/>
                <a:cs typeface="Roboto"/>
                <a:sym typeface="Roboto"/>
              </a:rPr>
              <a:t>Couverture fonctionnelle</a:t>
            </a:r>
            <a:endParaRPr i="0" sz="600" u="none" cap="none" strike="noStrike">
              <a:solidFill>
                <a:srgbClr val="A5A5A5"/>
              </a:solidFill>
              <a:latin typeface="Roboto"/>
              <a:ea typeface="Roboto"/>
              <a:cs typeface="Roboto"/>
              <a:sym typeface="Roboto"/>
            </a:endParaRPr>
          </a:p>
        </p:txBody>
      </p:sp>
      <p:grpSp>
        <p:nvGrpSpPr>
          <p:cNvPr id="154" name="Google Shape;154;p10"/>
          <p:cNvGrpSpPr/>
          <p:nvPr/>
        </p:nvGrpSpPr>
        <p:grpSpPr>
          <a:xfrm>
            <a:off x="9160793" y="213618"/>
            <a:ext cx="776589" cy="759367"/>
            <a:chOff x="4093349" y="1426275"/>
            <a:chExt cx="4005100" cy="4005100"/>
          </a:xfrm>
        </p:grpSpPr>
        <p:grpSp>
          <p:nvGrpSpPr>
            <p:cNvPr id="155" name="Google Shape;155;p10"/>
            <p:cNvGrpSpPr/>
            <p:nvPr/>
          </p:nvGrpSpPr>
          <p:grpSpPr>
            <a:xfrm>
              <a:off x="4093349" y="1426275"/>
              <a:ext cx="4005100" cy="4005100"/>
              <a:chOff x="3070089" y="1069733"/>
              <a:chExt cx="3003900" cy="3003900"/>
            </a:xfrm>
          </p:grpSpPr>
          <p:sp>
            <p:nvSpPr>
              <p:cNvPr id="156" name="Google Shape;156;p10"/>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10"/>
              <p:cNvSpPr/>
              <p:nvPr/>
            </p:nvSpPr>
            <p:spPr>
              <a:xfrm>
                <a:off x="3123875" y="1123625"/>
                <a:ext cx="2896500" cy="2896200"/>
              </a:xfrm>
              <a:prstGeom prst="pie">
                <a:avLst>
                  <a:gd fmla="val 16193813" name="adj1"/>
                  <a:gd fmla="val 7614105" name="adj2"/>
                </a:avLst>
              </a:prstGeom>
              <a:solidFill>
                <a:srgbClr val="0000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 name="Google Shape;158;p10"/>
            <p:cNvGrpSpPr/>
            <p:nvPr/>
          </p:nvGrpSpPr>
          <p:grpSpPr>
            <a:xfrm>
              <a:off x="4615332" y="2218321"/>
              <a:ext cx="2961126" cy="2421139"/>
              <a:chOff x="3461585" y="1663782"/>
              <a:chExt cx="2220900" cy="1815900"/>
            </a:xfrm>
          </p:grpSpPr>
          <p:sp>
            <p:nvSpPr>
              <p:cNvPr id="159" name="Google Shape;159;p10"/>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10"/>
              <p:cNvSpPr txBox="1"/>
              <p:nvPr/>
            </p:nvSpPr>
            <p:spPr>
              <a:xfrm>
                <a:off x="3461585" y="1888894"/>
                <a:ext cx="22209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1000">
                    <a:solidFill>
                      <a:srgbClr val="0000FF"/>
                    </a:solidFill>
                    <a:latin typeface="Roboto"/>
                    <a:ea typeface="Roboto"/>
                    <a:cs typeface="Roboto"/>
                    <a:sym typeface="Roboto"/>
                  </a:rPr>
                  <a:t>60 j</a:t>
                </a:r>
                <a:endParaRPr b="1" sz="1000">
                  <a:solidFill>
                    <a:srgbClr val="0000FF"/>
                  </a:solidFill>
                  <a:latin typeface="Roboto"/>
                  <a:ea typeface="Roboto"/>
                  <a:cs typeface="Roboto"/>
                  <a:sym typeface="Roboto"/>
                </a:endParaRPr>
              </a:p>
            </p:txBody>
          </p:sp>
        </p:grpSp>
      </p:grpSp>
      <p:grpSp>
        <p:nvGrpSpPr>
          <p:cNvPr id="161" name="Google Shape;161;p10"/>
          <p:cNvGrpSpPr/>
          <p:nvPr/>
        </p:nvGrpSpPr>
        <p:grpSpPr>
          <a:xfrm>
            <a:off x="8270942" y="223736"/>
            <a:ext cx="776589" cy="759367"/>
            <a:chOff x="4093349" y="1426275"/>
            <a:chExt cx="4005100" cy="4005100"/>
          </a:xfrm>
        </p:grpSpPr>
        <p:grpSp>
          <p:nvGrpSpPr>
            <p:cNvPr id="162" name="Google Shape;162;p10"/>
            <p:cNvGrpSpPr/>
            <p:nvPr/>
          </p:nvGrpSpPr>
          <p:grpSpPr>
            <a:xfrm>
              <a:off x="4093349" y="1426275"/>
              <a:ext cx="4005100" cy="4005100"/>
              <a:chOff x="3070089" y="1069733"/>
              <a:chExt cx="3003900" cy="3003900"/>
            </a:xfrm>
          </p:grpSpPr>
          <p:sp>
            <p:nvSpPr>
              <p:cNvPr id="163" name="Google Shape;163;p10"/>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 name="Google Shape;164;p10"/>
              <p:cNvSpPr/>
              <p:nvPr/>
            </p:nvSpPr>
            <p:spPr>
              <a:xfrm>
                <a:off x="3123875" y="1123625"/>
                <a:ext cx="2896500" cy="2896200"/>
              </a:xfrm>
              <a:prstGeom prst="pie">
                <a:avLst>
                  <a:gd fmla="val 16193813" name="adj1"/>
                  <a:gd fmla="val 16152321" name="adj2"/>
                </a:avLst>
              </a:prstGeom>
              <a:solidFill>
                <a:srgbClr val="FFAA5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5" name="Google Shape;165;p10"/>
            <p:cNvGrpSpPr/>
            <p:nvPr/>
          </p:nvGrpSpPr>
          <p:grpSpPr>
            <a:xfrm>
              <a:off x="4615308" y="2218321"/>
              <a:ext cx="3366716" cy="2421139"/>
              <a:chOff x="3461568" y="1663782"/>
              <a:chExt cx="2525100" cy="1815900"/>
            </a:xfrm>
          </p:grpSpPr>
          <p:sp>
            <p:nvSpPr>
              <p:cNvPr id="166" name="Google Shape;166;p10"/>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p10"/>
              <p:cNvSpPr txBox="1"/>
              <p:nvPr/>
            </p:nvSpPr>
            <p:spPr>
              <a:xfrm>
                <a:off x="3461568" y="1888936"/>
                <a:ext cx="25251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1000">
                    <a:solidFill>
                      <a:srgbClr val="FFAA56"/>
                    </a:solidFill>
                    <a:latin typeface="Roboto"/>
                    <a:ea typeface="Roboto"/>
                    <a:cs typeface="Roboto"/>
                    <a:sym typeface="Roboto"/>
                  </a:rPr>
                  <a:t>100</a:t>
                </a:r>
                <a:r>
                  <a:rPr b="1" lang="fr-FR" sz="1000">
                    <a:solidFill>
                      <a:srgbClr val="FFAA56"/>
                    </a:solidFill>
                    <a:latin typeface="Roboto"/>
                    <a:ea typeface="Roboto"/>
                    <a:cs typeface="Roboto"/>
                    <a:sym typeface="Roboto"/>
                  </a:rPr>
                  <a:t> </a:t>
                </a:r>
                <a:r>
                  <a:rPr b="1" lang="fr-FR" sz="1000">
                    <a:solidFill>
                      <a:srgbClr val="FFAA56"/>
                    </a:solidFill>
                    <a:latin typeface="Roboto"/>
                    <a:ea typeface="Roboto"/>
                    <a:cs typeface="Roboto"/>
                    <a:sym typeface="Roboto"/>
                  </a:rPr>
                  <a:t>%</a:t>
                </a:r>
                <a:endParaRPr b="1" sz="1000">
                  <a:solidFill>
                    <a:srgbClr val="FFAA56"/>
                  </a:solidFill>
                  <a:latin typeface="Roboto"/>
                  <a:ea typeface="Roboto"/>
                  <a:cs typeface="Roboto"/>
                  <a:sym typeface="Roboto"/>
                </a:endParaRPr>
              </a:p>
            </p:txBody>
          </p:sp>
        </p:grpSp>
      </p:grpSp>
      <p:sp>
        <p:nvSpPr>
          <p:cNvPr id="168" name="Google Shape;168;p10"/>
          <p:cNvSpPr txBox="1"/>
          <p:nvPr/>
        </p:nvSpPr>
        <p:spPr>
          <a:xfrm>
            <a:off x="9249995" y="2058920"/>
            <a:ext cx="652800" cy="15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600">
                <a:solidFill>
                  <a:srgbClr val="A5A5A5"/>
                </a:solidFill>
                <a:latin typeface="Roboto"/>
                <a:ea typeface="Roboto"/>
                <a:cs typeface="Roboto"/>
                <a:sym typeface="Roboto"/>
              </a:rPr>
              <a:t>Confiance</a:t>
            </a:r>
            <a:endParaRPr i="0" sz="600" u="none" cap="none" strike="noStrike">
              <a:solidFill>
                <a:srgbClr val="A5A5A5"/>
              </a:solidFill>
              <a:latin typeface="Roboto"/>
              <a:ea typeface="Roboto"/>
              <a:cs typeface="Roboto"/>
              <a:sym typeface="Roboto"/>
            </a:endParaRPr>
          </a:p>
        </p:txBody>
      </p:sp>
      <p:sp>
        <p:nvSpPr>
          <p:cNvPr id="169" name="Google Shape;169;p10"/>
          <p:cNvSpPr txBox="1"/>
          <p:nvPr/>
        </p:nvSpPr>
        <p:spPr>
          <a:xfrm>
            <a:off x="8364450" y="2058920"/>
            <a:ext cx="652800" cy="15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5A5A5"/>
              </a:buClr>
              <a:buSzPts val="800"/>
              <a:buFont typeface="Roboto"/>
              <a:buNone/>
            </a:pPr>
            <a:r>
              <a:rPr lang="fr-FR" sz="600">
                <a:solidFill>
                  <a:srgbClr val="A5A5A5"/>
                </a:solidFill>
                <a:latin typeface="Roboto"/>
                <a:ea typeface="Roboto"/>
                <a:cs typeface="Roboto"/>
                <a:sym typeface="Roboto"/>
              </a:rPr>
              <a:t>Budget</a:t>
            </a:r>
            <a:endParaRPr i="0" sz="600" u="none" cap="none" strike="noStrike">
              <a:solidFill>
                <a:srgbClr val="A5A5A5"/>
              </a:solidFill>
              <a:latin typeface="Roboto"/>
              <a:ea typeface="Roboto"/>
              <a:cs typeface="Roboto"/>
              <a:sym typeface="Roboto"/>
            </a:endParaRPr>
          </a:p>
        </p:txBody>
      </p:sp>
      <p:grpSp>
        <p:nvGrpSpPr>
          <p:cNvPr id="170" name="Google Shape;170;p10"/>
          <p:cNvGrpSpPr/>
          <p:nvPr/>
        </p:nvGrpSpPr>
        <p:grpSpPr>
          <a:xfrm>
            <a:off x="9160793" y="1241956"/>
            <a:ext cx="776589" cy="759367"/>
            <a:chOff x="4093349" y="1426275"/>
            <a:chExt cx="4005100" cy="4005100"/>
          </a:xfrm>
        </p:grpSpPr>
        <p:grpSp>
          <p:nvGrpSpPr>
            <p:cNvPr id="171" name="Google Shape;171;p10"/>
            <p:cNvGrpSpPr/>
            <p:nvPr/>
          </p:nvGrpSpPr>
          <p:grpSpPr>
            <a:xfrm>
              <a:off x="4093349" y="1426275"/>
              <a:ext cx="4005100" cy="4005100"/>
              <a:chOff x="3070089" y="1069733"/>
              <a:chExt cx="3003900" cy="3003900"/>
            </a:xfrm>
          </p:grpSpPr>
          <p:sp>
            <p:nvSpPr>
              <p:cNvPr id="172" name="Google Shape;172;p10"/>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p10"/>
              <p:cNvSpPr/>
              <p:nvPr/>
            </p:nvSpPr>
            <p:spPr>
              <a:xfrm>
                <a:off x="3123875" y="1123625"/>
                <a:ext cx="2896500" cy="2896200"/>
              </a:xfrm>
              <a:prstGeom prst="pie">
                <a:avLst>
                  <a:gd fmla="val 16193813" name="adj1"/>
                  <a:gd fmla="val 12817314" name="adj2"/>
                </a:avLst>
              </a:prstGeom>
              <a:solidFill>
                <a:srgbClr val="278A8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 name="Google Shape;174;p10"/>
            <p:cNvGrpSpPr/>
            <p:nvPr/>
          </p:nvGrpSpPr>
          <p:grpSpPr>
            <a:xfrm>
              <a:off x="4615332" y="2218321"/>
              <a:ext cx="2961126" cy="2421139"/>
              <a:chOff x="3461585" y="1663782"/>
              <a:chExt cx="2220900" cy="1815900"/>
            </a:xfrm>
          </p:grpSpPr>
          <p:sp>
            <p:nvSpPr>
              <p:cNvPr id="175" name="Google Shape;175;p10"/>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p10"/>
              <p:cNvSpPr txBox="1"/>
              <p:nvPr/>
            </p:nvSpPr>
            <p:spPr>
              <a:xfrm>
                <a:off x="3461585" y="1888894"/>
                <a:ext cx="22209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1000">
                    <a:solidFill>
                      <a:srgbClr val="278A87"/>
                    </a:solidFill>
                    <a:latin typeface="Roboto"/>
                    <a:ea typeface="Roboto"/>
                    <a:cs typeface="Roboto"/>
                    <a:sym typeface="Roboto"/>
                  </a:rPr>
                  <a:t>80 </a:t>
                </a:r>
                <a:r>
                  <a:rPr b="1" lang="fr-FR" sz="1000">
                    <a:solidFill>
                      <a:srgbClr val="278A87"/>
                    </a:solidFill>
                    <a:latin typeface="Roboto"/>
                    <a:ea typeface="Roboto"/>
                    <a:cs typeface="Roboto"/>
                    <a:sym typeface="Roboto"/>
                  </a:rPr>
                  <a:t>%</a:t>
                </a:r>
                <a:endParaRPr b="1" sz="1000">
                  <a:solidFill>
                    <a:srgbClr val="278A87"/>
                  </a:solidFill>
                  <a:latin typeface="Roboto"/>
                  <a:ea typeface="Roboto"/>
                  <a:cs typeface="Roboto"/>
                  <a:sym typeface="Roboto"/>
                </a:endParaRPr>
              </a:p>
            </p:txBody>
          </p:sp>
        </p:grpSp>
      </p:grpSp>
      <p:grpSp>
        <p:nvGrpSpPr>
          <p:cNvPr id="177" name="Google Shape;177;p10"/>
          <p:cNvGrpSpPr/>
          <p:nvPr/>
        </p:nvGrpSpPr>
        <p:grpSpPr>
          <a:xfrm>
            <a:off x="8270942" y="1252073"/>
            <a:ext cx="776589" cy="759367"/>
            <a:chOff x="4093349" y="1426275"/>
            <a:chExt cx="4005100" cy="4005100"/>
          </a:xfrm>
        </p:grpSpPr>
        <p:grpSp>
          <p:nvGrpSpPr>
            <p:cNvPr id="178" name="Google Shape;178;p10"/>
            <p:cNvGrpSpPr/>
            <p:nvPr/>
          </p:nvGrpSpPr>
          <p:grpSpPr>
            <a:xfrm>
              <a:off x="4093349" y="1426275"/>
              <a:ext cx="4005100" cy="4005100"/>
              <a:chOff x="3070089" y="1069733"/>
              <a:chExt cx="3003900" cy="3003900"/>
            </a:xfrm>
          </p:grpSpPr>
          <p:sp>
            <p:nvSpPr>
              <p:cNvPr id="179" name="Google Shape;179;p10"/>
              <p:cNvSpPr/>
              <p:nvPr/>
            </p:nvSpPr>
            <p:spPr>
              <a:xfrm rot="-5400000">
                <a:off x="3070089" y="1069733"/>
                <a:ext cx="3003900" cy="3003900"/>
              </a:xfrm>
              <a:prstGeom prst="ellipse">
                <a:avLst/>
              </a:prstGeom>
              <a:solidFill>
                <a:srgbClr val="F3F3F3"/>
              </a:solidFill>
              <a:ln cap="flat" cmpd="sng" w="9525">
                <a:solidFill>
                  <a:srgbClr val="B7B7B7"/>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p10"/>
              <p:cNvSpPr/>
              <p:nvPr/>
            </p:nvSpPr>
            <p:spPr>
              <a:xfrm>
                <a:off x="3123875" y="1123625"/>
                <a:ext cx="2896500" cy="2896200"/>
              </a:xfrm>
              <a:prstGeom prst="pie">
                <a:avLst>
                  <a:gd fmla="val 16193601" name="adj1"/>
                  <a:gd fmla="val 4873919" name="adj2"/>
                </a:avLst>
              </a:prstGeom>
              <a:solidFill>
                <a:srgbClr val="FF00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1" name="Google Shape;181;p10"/>
            <p:cNvGrpSpPr/>
            <p:nvPr/>
          </p:nvGrpSpPr>
          <p:grpSpPr>
            <a:xfrm>
              <a:off x="4615332" y="2218321"/>
              <a:ext cx="2961126" cy="2421139"/>
              <a:chOff x="3461585" y="1663782"/>
              <a:chExt cx="2220900" cy="1815900"/>
            </a:xfrm>
          </p:grpSpPr>
          <p:sp>
            <p:nvSpPr>
              <p:cNvPr id="182" name="Google Shape;182;p10"/>
              <p:cNvSpPr/>
              <p:nvPr/>
            </p:nvSpPr>
            <p:spPr>
              <a:xfrm>
                <a:off x="3664038" y="1663782"/>
                <a:ext cx="1815900" cy="18159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 name="Google Shape;183;p10"/>
              <p:cNvSpPr txBox="1"/>
              <p:nvPr/>
            </p:nvSpPr>
            <p:spPr>
              <a:xfrm>
                <a:off x="3461585" y="1888894"/>
                <a:ext cx="2220900" cy="13656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fr-FR" sz="1000">
                    <a:solidFill>
                      <a:srgbClr val="FF00FF"/>
                    </a:solidFill>
                    <a:latin typeface="Roboto"/>
                    <a:ea typeface="Roboto"/>
                    <a:cs typeface="Roboto"/>
                    <a:sym typeface="Roboto"/>
                  </a:rPr>
                  <a:t>49 K</a:t>
                </a:r>
                <a:endParaRPr b="1" sz="1000">
                  <a:solidFill>
                    <a:srgbClr val="FF00FF"/>
                  </a:solidFill>
                  <a:latin typeface="Roboto"/>
                  <a:ea typeface="Roboto"/>
                  <a:cs typeface="Roboto"/>
                  <a:sym typeface="Roboto"/>
                </a:endParaRPr>
              </a:p>
            </p:txBody>
          </p:sp>
        </p:grpSp>
      </p:grpSp>
      <p:graphicFrame>
        <p:nvGraphicFramePr>
          <p:cNvPr id="184" name="Google Shape;184;p10"/>
          <p:cNvGraphicFramePr/>
          <p:nvPr/>
        </p:nvGraphicFramePr>
        <p:xfrm>
          <a:off x="18725" y="3933963"/>
          <a:ext cx="3000000" cy="3000000"/>
        </p:xfrm>
        <a:graphic>
          <a:graphicData uri="http://schemas.openxmlformats.org/drawingml/2006/table">
            <a:tbl>
              <a:tblPr>
                <a:noFill/>
                <a:tableStyleId>{DA4C323A-582C-46A0-91C0-A53A7729D5B6}</a:tableStyleId>
              </a:tblPr>
              <a:tblGrid>
                <a:gridCol w="1559675"/>
                <a:gridCol w="2469975"/>
                <a:gridCol w="633900"/>
              </a:tblGrid>
              <a:tr h="304800">
                <a:tc>
                  <a:txBody>
                    <a:bodyPr/>
                    <a:lstStyle/>
                    <a:p>
                      <a:pPr indent="0" lvl="0" marL="0" marR="0" rtl="0" algn="l">
                        <a:spcBef>
                          <a:spcPts val="0"/>
                        </a:spcBef>
                        <a:spcAft>
                          <a:spcPts val="0"/>
                        </a:spcAft>
                        <a:buNone/>
                      </a:pPr>
                      <a:r>
                        <a:rPr b="1" lang="fr-FR" sz="1000">
                          <a:solidFill>
                            <a:schemeClr val="lt1"/>
                          </a:solidFill>
                          <a:latin typeface="Roboto"/>
                          <a:ea typeface="Roboto"/>
                          <a:cs typeface="Roboto"/>
                          <a:sym typeface="Roboto"/>
                        </a:rPr>
                        <a:t>Composants p</a:t>
                      </a:r>
                      <a:r>
                        <a:rPr b="1" lang="fr-FR" sz="1000">
                          <a:solidFill>
                            <a:schemeClr val="lt1"/>
                          </a:solidFill>
                          <a:latin typeface="Roboto"/>
                          <a:ea typeface="Roboto"/>
                          <a:cs typeface="Roboto"/>
                          <a:sym typeface="Roboto"/>
                        </a:rPr>
                        <a:t>rojet</a:t>
                      </a:r>
                      <a:endParaRPr>
                        <a:latin typeface="Roboto"/>
                        <a:ea typeface="Roboto"/>
                        <a:cs typeface="Roboto"/>
                        <a:sym typeface="Roboto"/>
                      </a:endParaRPr>
                    </a:p>
                  </a:txBody>
                  <a:tcPr marT="45725" marB="45725" marR="91450" marL="91450">
                    <a:solidFill>
                      <a:srgbClr val="49495D"/>
                    </a:solidFill>
                  </a:tcPr>
                </a:tc>
                <a:tc gridSpan="2">
                  <a:txBody>
                    <a:bodyPr/>
                    <a:lstStyle/>
                    <a:p>
                      <a:pPr indent="0" lvl="0" marL="0" rtl="0" algn="l">
                        <a:spcBef>
                          <a:spcPts val="0"/>
                        </a:spcBef>
                        <a:spcAft>
                          <a:spcPts val="0"/>
                        </a:spcAft>
                        <a:buNone/>
                      </a:pPr>
                      <a:r>
                        <a:rPr b="1" lang="fr-FR" sz="1000">
                          <a:solidFill>
                            <a:schemeClr val="lt1"/>
                          </a:solidFill>
                          <a:latin typeface="Roboto"/>
                          <a:ea typeface="Roboto"/>
                          <a:cs typeface="Roboto"/>
                          <a:sym typeface="Roboto"/>
                        </a:rPr>
                        <a:t>Actions à réaliser</a:t>
                      </a:r>
                      <a:endParaRPr>
                        <a:solidFill>
                          <a:schemeClr val="dk1"/>
                        </a:solidFill>
                        <a:latin typeface="Segoe UI"/>
                        <a:ea typeface="Segoe UI"/>
                        <a:cs typeface="Segoe UI"/>
                        <a:sym typeface="Segoe UI"/>
                      </a:endParaRPr>
                    </a:p>
                  </a:txBody>
                  <a:tcPr marT="45725" marB="45725" marR="91450" marL="91450">
                    <a:solidFill>
                      <a:srgbClr val="49495D"/>
                    </a:solidFill>
                  </a:tcPr>
                </a:tc>
                <a:tc hMerge="1"/>
              </a:tr>
              <a:tr h="23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MonBonDevis</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Modifier la structure de la DB</a:t>
                      </a:r>
                      <a:br>
                        <a:rPr lang="fr-FR" sz="750">
                          <a:solidFill>
                            <a:srgbClr val="000000"/>
                          </a:solidFill>
                          <a:latin typeface="Roboto"/>
                          <a:ea typeface="Roboto"/>
                          <a:cs typeface="Roboto"/>
                          <a:sym typeface="Roboto"/>
                        </a:rPr>
                      </a:br>
                      <a:r>
                        <a:rPr lang="fr-FR" sz="750">
                          <a:solidFill>
                            <a:srgbClr val="000000"/>
                          </a:solidFill>
                          <a:latin typeface="Roboto"/>
                          <a:ea typeface="Roboto"/>
                          <a:cs typeface="Roboto"/>
                          <a:sym typeface="Roboto"/>
                        </a:rPr>
                        <a:t>Prendre en compte la date de dernière modif</a:t>
                      </a:r>
                      <a:br>
                        <a:rPr lang="fr-FR" sz="750">
                          <a:solidFill>
                            <a:srgbClr val="000000"/>
                          </a:solidFill>
                          <a:latin typeface="Roboto"/>
                          <a:ea typeface="Roboto"/>
                          <a:cs typeface="Roboto"/>
                          <a:sym typeface="Roboto"/>
                        </a:rPr>
                      </a:br>
                      <a:r>
                        <a:rPr b="1" lang="fr-FR" sz="750">
                          <a:solidFill>
                            <a:srgbClr val="000000"/>
                          </a:solidFill>
                          <a:latin typeface="Roboto"/>
                          <a:ea typeface="Roboto"/>
                          <a:cs typeface="Roboto"/>
                          <a:sym typeface="Roboto"/>
                        </a:rPr>
                        <a:t>Risque </a:t>
                      </a:r>
                      <a:r>
                        <a:rPr b="1" lang="fr-FR" sz="750">
                          <a:solidFill>
                            <a:srgbClr val="000000"/>
                          </a:solidFill>
                          <a:latin typeface="Roboto"/>
                          <a:ea typeface="Roboto"/>
                          <a:cs typeface="Roboto"/>
                          <a:sym typeface="Roboto"/>
                        </a:rPr>
                        <a:t>: </a:t>
                      </a:r>
                      <a:r>
                        <a:rPr lang="fr-FR" sz="750">
                          <a:solidFill>
                            <a:srgbClr val="000000"/>
                          </a:solidFill>
                          <a:latin typeface="Roboto"/>
                          <a:ea typeface="Roboto"/>
                          <a:cs typeface="Roboto"/>
                          <a:sym typeface="Roboto"/>
                        </a:rPr>
                        <a:t>Niveau de la documentation technique</a:t>
                      </a:r>
                      <a:endParaRPr>
                        <a:solidFill>
                          <a:srgbClr val="000000"/>
                        </a:solidFill>
                        <a:latin typeface="Roboto"/>
                        <a:ea typeface="Roboto"/>
                        <a:cs typeface="Roboto"/>
                        <a:sym typeface="Roboto"/>
                      </a:endParaRPr>
                    </a:p>
                  </a:txBody>
                  <a:tcPr marT="36000" marB="36000" marR="36000" marL="36000" anchor="ctr">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solidFill>
                      <a:srgbClr val="EC6068"/>
                    </a:solidFill>
                  </a:tcPr>
                </a:tc>
              </a:tr>
              <a:tr h="23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WinDev</a:t>
                      </a:r>
                      <a:endParaRPr sz="750">
                        <a:solidFill>
                          <a:srgbClr val="000000"/>
                        </a:solidFill>
                        <a:latin typeface="Roboto"/>
                        <a:ea typeface="Roboto"/>
                        <a:cs typeface="Roboto"/>
                        <a:sym typeface="Roboto"/>
                      </a:endParaRPr>
                    </a:p>
                  </a:txBody>
                  <a:tcPr marT="36000" marB="36000" marR="36000" marL="36000" anchor="ctr">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 </a:t>
                      </a:r>
                      <a:r>
                        <a:rPr lang="fr-FR" sz="750">
                          <a:solidFill>
                            <a:srgbClr val="000000"/>
                          </a:solidFill>
                          <a:latin typeface="Roboto"/>
                          <a:ea typeface="Roboto"/>
                          <a:cs typeface="Roboto"/>
                          <a:sym typeface="Roboto"/>
                        </a:rPr>
                        <a:t>Extraction des devis en agence</a:t>
                      </a:r>
                      <a:br>
                        <a:rPr lang="fr-FR" sz="750">
                          <a:solidFill>
                            <a:srgbClr val="000000"/>
                          </a:solidFill>
                          <a:latin typeface="Roboto"/>
                          <a:ea typeface="Roboto"/>
                          <a:cs typeface="Roboto"/>
                          <a:sym typeface="Roboto"/>
                        </a:rPr>
                      </a:br>
                      <a:r>
                        <a:rPr lang="fr-FR" sz="750">
                          <a:solidFill>
                            <a:srgbClr val="000000"/>
                          </a:solidFill>
                          <a:latin typeface="Roboto"/>
                          <a:ea typeface="Roboto"/>
                          <a:cs typeface="Roboto"/>
                          <a:sym typeface="Roboto"/>
                        </a:rPr>
                        <a:t>- Génération de logs</a:t>
                      </a:r>
                      <a:endParaRPr>
                        <a:solidFill>
                          <a:srgbClr val="000000"/>
                        </a:solidFill>
                        <a:latin typeface="Roboto"/>
                        <a:ea typeface="Roboto"/>
                        <a:cs typeface="Roboto"/>
                        <a:sym typeface="Roboto"/>
                      </a:endParaRPr>
                    </a:p>
                  </a:txBody>
                  <a:tcPr marT="36000" marB="36000" marR="36000" marL="36000" anchor="ctr">
                    <a:lnB cap="flat" cmpd="sng" w="12700">
                      <a:solidFill>
                        <a:schemeClr val="lt1"/>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Montserrat"/>
                          <a:ea typeface="Montserrat"/>
                          <a:cs typeface="Montserrat"/>
                          <a:sym typeface="Montserrat"/>
                        </a:rPr>
                        <a:t>😃</a:t>
                      </a:r>
                      <a:endParaRPr b="1" sz="1200">
                        <a:solidFill>
                          <a:srgbClr val="000000"/>
                        </a:solidFill>
                      </a:endParaRPr>
                    </a:p>
                  </a:txBody>
                  <a:tcPr marT="36000" marB="36000" marR="36000" marL="36000">
                    <a:solidFill>
                      <a:srgbClr val="92D050"/>
                    </a:solidFill>
                  </a:tcPr>
                </a:tc>
              </a:tr>
              <a:tr h="23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Planificateur de </a:t>
                      </a:r>
                      <a:r>
                        <a:rPr lang="fr-FR" sz="750">
                          <a:solidFill>
                            <a:srgbClr val="000000"/>
                          </a:solidFill>
                          <a:latin typeface="Roboto"/>
                          <a:ea typeface="Roboto"/>
                          <a:cs typeface="Roboto"/>
                          <a:sym typeface="Roboto"/>
                        </a:rPr>
                        <a:t>tâche</a:t>
                      </a:r>
                      <a:r>
                        <a:rPr lang="fr-FR" sz="750">
                          <a:solidFill>
                            <a:srgbClr val="000000"/>
                          </a:solidFill>
                          <a:latin typeface="Roboto"/>
                          <a:ea typeface="Roboto"/>
                          <a:cs typeface="Roboto"/>
                          <a:sym typeface="Roboto"/>
                        </a:rPr>
                        <a:t>s</a:t>
                      </a:r>
                      <a:endParaRPr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Automatisation de l’extraction des devis</a:t>
                      </a:r>
                      <a:endParaRPr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lnL cap="flat" cmpd="sng" w="12700">
                      <a:solidFill>
                        <a:schemeClr val="lt1"/>
                      </a:solidFill>
                      <a:prstDash val="solid"/>
                      <a:round/>
                      <a:headEnd len="sm" w="sm" type="none"/>
                      <a:tailEnd len="sm" w="sm" type="none"/>
                    </a:lnL>
                    <a:solidFill>
                      <a:srgbClr val="92D050"/>
                    </a:solidFill>
                  </a:tcPr>
                </a:tc>
              </a:tr>
              <a:tr h="23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Symfony</a:t>
                      </a:r>
                      <a:endParaRPr sz="750">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Front-End</a:t>
                      </a:r>
                      <a:br>
                        <a:rPr lang="fr-FR" sz="750">
                          <a:solidFill>
                            <a:srgbClr val="000000"/>
                          </a:solidFill>
                          <a:latin typeface="Roboto"/>
                          <a:ea typeface="Roboto"/>
                          <a:cs typeface="Roboto"/>
                          <a:sym typeface="Roboto"/>
                        </a:rPr>
                      </a:br>
                      <a:r>
                        <a:rPr lang="fr-FR" sz="750">
                          <a:solidFill>
                            <a:srgbClr val="000000"/>
                          </a:solidFill>
                          <a:latin typeface="Roboto"/>
                          <a:ea typeface="Roboto"/>
                          <a:cs typeface="Roboto"/>
                          <a:sym typeface="Roboto"/>
                        </a:rPr>
                        <a:t>- Application de suivi des flux</a:t>
                      </a:r>
                      <a:br>
                        <a:rPr lang="fr-FR" sz="750">
                          <a:solidFill>
                            <a:srgbClr val="000000"/>
                          </a:solidFill>
                          <a:latin typeface="Roboto"/>
                          <a:ea typeface="Roboto"/>
                          <a:cs typeface="Roboto"/>
                          <a:sym typeface="Roboto"/>
                        </a:rPr>
                      </a:br>
                      <a:r>
                        <a:rPr lang="fr-FR" sz="750">
                          <a:solidFill>
                            <a:srgbClr val="000000"/>
                          </a:solidFill>
                          <a:latin typeface="Roboto"/>
                          <a:ea typeface="Roboto"/>
                          <a:cs typeface="Roboto"/>
                          <a:sym typeface="Roboto"/>
                        </a:rPr>
                        <a:t>- Analyse des logs</a:t>
                      </a:r>
                      <a:br>
                        <a:rPr lang="fr-FR" sz="750">
                          <a:solidFill>
                            <a:srgbClr val="000000"/>
                          </a:solidFill>
                          <a:latin typeface="Roboto"/>
                          <a:ea typeface="Roboto"/>
                          <a:cs typeface="Roboto"/>
                          <a:sym typeface="Roboto"/>
                        </a:rPr>
                      </a:br>
                      <a:r>
                        <a:rPr lang="fr-FR" sz="750">
                          <a:solidFill>
                            <a:srgbClr val="000000"/>
                          </a:solidFill>
                          <a:latin typeface="Roboto"/>
                          <a:ea typeface="Roboto"/>
                          <a:cs typeface="Roboto"/>
                          <a:sym typeface="Roboto"/>
                        </a:rPr>
                        <a:t>- R</a:t>
                      </a:r>
                      <a:r>
                        <a:rPr lang="fr-FR" sz="750">
                          <a:solidFill>
                            <a:srgbClr val="000000"/>
                          </a:solidFill>
                          <a:latin typeface="Roboto"/>
                          <a:ea typeface="Roboto"/>
                          <a:cs typeface="Roboto"/>
                          <a:sym typeface="Roboto"/>
                        </a:rPr>
                        <a:t>elance </a:t>
                      </a:r>
                      <a:r>
                        <a:rPr lang="fr-FR" sz="750">
                          <a:solidFill>
                            <a:srgbClr val="000000"/>
                          </a:solidFill>
                          <a:latin typeface="Roboto"/>
                          <a:ea typeface="Roboto"/>
                          <a:cs typeface="Roboto"/>
                          <a:sym typeface="Roboto"/>
                        </a:rPr>
                        <a:t>des traitements en erreur</a:t>
                      </a:r>
                      <a:br>
                        <a:rPr lang="fr-FR" sz="750">
                          <a:solidFill>
                            <a:srgbClr val="000000"/>
                          </a:solidFill>
                          <a:latin typeface="Roboto"/>
                          <a:ea typeface="Roboto"/>
                          <a:cs typeface="Roboto"/>
                          <a:sym typeface="Roboto"/>
                        </a:rPr>
                      </a:br>
                      <a:r>
                        <a:rPr lang="fr-FR" sz="750">
                          <a:solidFill>
                            <a:srgbClr val="000000"/>
                          </a:solidFill>
                          <a:latin typeface="Roboto"/>
                          <a:ea typeface="Roboto"/>
                          <a:cs typeface="Roboto"/>
                          <a:sym typeface="Roboto"/>
                        </a:rPr>
                        <a:t>Back-End</a:t>
                      </a:r>
                      <a:br>
                        <a:rPr lang="fr-FR" sz="750">
                          <a:solidFill>
                            <a:srgbClr val="000000"/>
                          </a:solidFill>
                          <a:latin typeface="Roboto"/>
                          <a:ea typeface="Roboto"/>
                          <a:cs typeface="Roboto"/>
                          <a:sym typeface="Roboto"/>
                        </a:rPr>
                      </a:br>
                      <a:r>
                        <a:rPr lang="fr-FR" sz="750">
                          <a:latin typeface="Roboto"/>
                          <a:ea typeface="Roboto"/>
                          <a:cs typeface="Roboto"/>
                          <a:sym typeface="Roboto"/>
                        </a:rPr>
                        <a:t>- Télécollecte a</a:t>
                      </a:r>
                      <a:r>
                        <a:rPr lang="fr-FR" sz="750">
                          <a:latin typeface="Roboto"/>
                          <a:ea typeface="Roboto"/>
                          <a:cs typeface="Roboto"/>
                          <a:sym typeface="Roboto"/>
                        </a:rPr>
                        <a:t>gence vers central </a:t>
                      </a:r>
                      <a:br>
                        <a:rPr lang="fr-FR" sz="750">
                          <a:latin typeface="Roboto"/>
                          <a:ea typeface="Roboto"/>
                          <a:cs typeface="Roboto"/>
                          <a:sym typeface="Roboto"/>
                        </a:rPr>
                      </a:br>
                      <a:r>
                        <a:rPr lang="fr-FR" sz="750">
                          <a:latin typeface="Roboto"/>
                          <a:ea typeface="Roboto"/>
                          <a:cs typeface="Roboto"/>
                          <a:sym typeface="Roboto"/>
                        </a:rPr>
                        <a:t>- Mappage Devis vers Factures et intégration dans ODOO via API</a:t>
                      </a:r>
                      <a:br>
                        <a:rPr lang="fr-FR" sz="750">
                          <a:latin typeface="Roboto"/>
                          <a:ea typeface="Roboto"/>
                          <a:cs typeface="Roboto"/>
                          <a:sym typeface="Roboto"/>
                        </a:rPr>
                      </a:br>
                      <a:r>
                        <a:rPr lang="fr-FR" sz="750">
                          <a:latin typeface="Roboto"/>
                          <a:ea typeface="Roboto"/>
                          <a:cs typeface="Roboto"/>
                          <a:sym typeface="Roboto"/>
                        </a:rPr>
                        <a:t>- Génération des logs</a:t>
                      </a:r>
                      <a:br>
                        <a:rPr lang="fr-FR" sz="750">
                          <a:latin typeface="Roboto"/>
                          <a:ea typeface="Roboto"/>
                          <a:cs typeface="Roboto"/>
                          <a:sym typeface="Roboto"/>
                        </a:rPr>
                      </a:br>
                      <a:r>
                        <a:rPr lang="fr-FR" sz="750">
                          <a:latin typeface="Roboto"/>
                          <a:ea typeface="Roboto"/>
                          <a:cs typeface="Roboto"/>
                          <a:sym typeface="Roboto"/>
                        </a:rPr>
                        <a:t>- Relance des traitements en erreur</a:t>
                      </a:r>
                      <a:br>
                        <a:rPr lang="fr-FR" sz="750">
                          <a:latin typeface="Roboto"/>
                          <a:ea typeface="Roboto"/>
                          <a:cs typeface="Roboto"/>
                          <a:sym typeface="Roboto"/>
                        </a:rPr>
                      </a:br>
                      <a:r>
                        <a:rPr b="1" lang="fr-FR" sz="750">
                          <a:latin typeface="Roboto"/>
                          <a:ea typeface="Roboto"/>
                          <a:cs typeface="Roboto"/>
                          <a:sym typeface="Roboto"/>
                        </a:rPr>
                        <a:t>Risque</a:t>
                      </a:r>
                      <a:r>
                        <a:rPr b="1" lang="fr-FR" sz="750">
                          <a:latin typeface="Roboto"/>
                          <a:ea typeface="Roboto"/>
                          <a:cs typeface="Roboto"/>
                          <a:sym typeface="Roboto"/>
                        </a:rPr>
                        <a:t> : </a:t>
                      </a:r>
                      <a:r>
                        <a:rPr lang="fr-FR" sz="750">
                          <a:latin typeface="Roboto"/>
                          <a:ea typeface="Roboto"/>
                          <a:cs typeface="Roboto"/>
                          <a:sym typeface="Roboto"/>
                        </a:rPr>
                        <a:t>Application complexe</a:t>
                      </a:r>
                      <a:endParaRPr>
                        <a:solidFill>
                          <a:srgbClr val="000000"/>
                        </a:solidFill>
                        <a:latin typeface="Roboto"/>
                        <a:ea typeface="Roboto"/>
                        <a:cs typeface="Roboto"/>
                        <a:sym typeface="Roboto"/>
                      </a:endParaRPr>
                    </a:p>
                  </a:txBody>
                  <a:tcPr marT="36000" marB="3600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rtl="0" algn="ctr">
                        <a:spcBef>
                          <a:spcPts val="0"/>
                        </a:spcBef>
                        <a:spcAft>
                          <a:spcPts val="0"/>
                        </a:spcAft>
                        <a:buClr>
                          <a:schemeClr val="dk1"/>
                        </a:buClr>
                        <a:buFont typeface="Arial"/>
                        <a:buNone/>
                      </a:pPr>
                      <a:r>
                        <a:rPr b="1" lang="fr-FR" sz="1200">
                          <a:latin typeface="Quattrocento Sans"/>
                          <a:ea typeface="Quattrocento Sans"/>
                          <a:cs typeface="Quattrocento Sans"/>
                          <a:sym typeface="Quattrocento Sans"/>
                        </a:rPr>
                        <a:t>😕</a:t>
                      </a:r>
                      <a:endParaRPr b="1" sz="1200">
                        <a:solidFill>
                          <a:srgbClr val="000000"/>
                        </a:solidFill>
                      </a:endParaRPr>
                    </a:p>
                  </a:txBody>
                  <a:tcPr marT="36000" marB="36000" marR="36000" marL="36000">
                    <a:lnL cap="flat" cmpd="sng" w="12700">
                      <a:solidFill>
                        <a:schemeClr val="lt1"/>
                      </a:solidFill>
                      <a:prstDash val="solid"/>
                      <a:round/>
                      <a:headEnd len="sm" w="sm" type="none"/>
                      <a:tailEnd len="sm" w="sm" type="none"/>
                    </a:lnL>
                    <a:solidFill>
                      <a:srgbClr val="FFA956"/>
                    </a:solidFill>
                  </a:tcPr>
                </a:tc>
              </a:tr>
              <a:tr h="233675">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Demon Linux</a:t>
                      </a:r>
                      <a:endParaRPr>
                        <a:solidFill>
                          <a:srgbClr val="000000"/>
                        </a:solidFill>
                        <a:latin typeface="Roboto"/>
                        <a:ea typeface="Roboto"/>
                        <a:cs typeface="Roboto"/>
                        <a:sym typeface="Roboto"/>
                      </a:endParaRPr>
                    </a:p>
                  </a:txBody>
                  <a:tcPr marT="36000" marB="36000" marR="36000" marL="36000" anchor="ctr">
                    <a:lnT cap="flat" cmpd="sng" w="12700">
                      <a:solidFill>
                        <a:schemeClr val="lt1"/>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None/>
                      </a:pPr>
                      <a:r>
                        <a:rPr lang="fr-FR" sz="750">
                          <a:solidFill>
                            <a:srgbClr val="000000"/>
                          </a:solidFill>
                          <a:latin typeface="Roboto"/>
                          <a:ea typeface="Roboto"/>
                          <a:cs typeface="Roboto"/>
                          <a:sym typeface="Roboto"/>
                        </a:rPr>
                        <a:t>Automatisation des tâches de télécollecte et d’intégration dans ODOO</a:t>
                      </a:r>
                      <a:endParaRPr>
                        <a:solidFill>
                          <a:srgbClr val="000000"/>
                        </a:solidFill>
                        <a:latin typeface="Roboto"/>
                        <a:ea typeface="Roboto"/>
                        <a:cs typeface="Roboto"/>
                        <a:sym typeface="Roboto"/>
                      </a:endParaRPr>
                    </a:p>
                  </a:txBody>
                  <a:tcPr marT="36000" marB="36000" marR="36000" marL="36000" anchor="ctr">
                    <a:lnT cap="flat" cmpd="sng" w="12700">
                      <a:solidFill>
                        <a:schemeClr val="lt1"/>
                      </a:solidFill>
                      <a:prstDash val="solid"/>
                      <a:round/>
                      <a:headEnd len="sm" w="sm" type="none"/>
                      <a:tailEnd len="sm" w="sm" type="none"/>
                    </a:lnT>
                    <a:solidFill>
                      <a:srgbClr val="F2F2F2"/>
                    </a:solidFill>
                  </a:tcPr>
                </a:tc>
                <a:tc>
                  <a:txBody>
                    <a:bodyPr/>
                    <a:lstStyle/>
                    <a:p>
                      <a:pPr indent="0" lvl="0" marL="0" rtl="0" algn="ctr">
                        <a:spcBef>
                          <a:spcPts val="0"/>
                        </a:spcBef>
                        <a:spcAft>
                          <a:spcPts val="0"/>
                        </a:spcAft>
                        <a:buNone/>
                      </a:pPr>
                      <a:r>
                        <a:rPr b="1" lang="fr-FR" sz="1200">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txBody>
                  <a:tcPr marT="36000" marB="36000" marR="36000" marL="36000">
                    <a:solidFill>
                      <a:srgbClr val="92D050"/>
                    </a:solidFill>
                  </a:tcPr>
                </a:tc>
              </a:tr>
            </a:tbl>
          </a:graphicData>
        </a:graphic>
      </p:graphicFrame>
      <p:cxnSp>
        <p:nvCxnSpPr>
          <p:cNvPr id="185" name="Google Shape;185;p10"/>
          <p:cNvCxnSpPr/>
          <p:nvPr/>
        </p:nvCxnSpPr>
        <p:spPr>
          <a:xfrm>
            <a:off x="19731" y="3920225"/>
            <a:ext cx="4662600" cy="0"/>
          </a:xfrm>
          <a:prstGeom prst="straightConnector1">
            <a:avLst/>
          </a:prstGeom>
          <a:noFill/>
          <a:ln cap="flat" cmpd="sng" w="9525">
            <a:solidFill>
              <a:srgbClr val="434343"/>
            </a:solidFill>
            <a:prstDash val="solid"/>
            <a:round/>
            <a:headEnd len="med" w="med" type="none"/>
            <a:tailEnd len="med" w="med" type="none"/>
          </a:ln>
        </p:spPr>
      </p:cxnSp>
      <p:pic>
        <p:nvPicPr>
          <p:cNvPr id="186" name="Google Shape;186;p10"/>
          <p:cNvPicPr preferRelativeResize="0"/>
          <p:nvPr/>
        </p:nvPicPr>
        <p:blipFill>
          <a:blip r:embed="rId3">
            <a:alphaModFix/>
          </a:blip>
          <a:stretch>
            <a:fillRect/>
          </a:stretch>
        </p:blipFill>
        <p:spPr>
          <a:xfrm>
            <a:off x="936325" y="1213169"/>
            <a:ext cx="1234200" cy="1480076"/>
          </a:xfrm>
          <a:prstGeom prst="rect">
            <a:avLst/>
          </a:prstGeom>
          <a:noFill/>
          <a:ln>
            <a:noFill/>
          </a:ln>
        </p:spPr>
      </p:pic>
      <p:pic>
        <p:nvPicPr>
          <p:cNvPr id="187" name="Google Shape;187;p10"/>
          <p:cNvPicPr preferRelativeResize="0"/>
          <p:nvPr/>
        </p:nvPicPr>
        <p:blipFill>
          <a:blip r:embed="rId4">
            <a:alphaModFix/>
          </a:blip>
          <a:stretch>
            <a:fillRect/>
          </a:stretch>
        </p:blipFill>
        <p:spPr>
          <a:xfrm>
            <a:off x="2567494" y="1211600"/>
            <a:ext cx="1234200" cy="1486988"/>
          </a:xfrm>
          <a:prstGeom prst="rect">
            <a:avLst/>
          </a:prstGeom>
          <a:noFill/>
          <a:ln>
            <a:noFill/>
          </a:ln>
        </p:spPr>
      </p:pic>
      <p:graphicFrame>
        <p:nvGraphicFramePr>
          <p:cNvPr id="188" name="Google Shape;188;p10"/>
          <p:cNvGraphicFramePr/>
          <p:nvPr/>
        </p:nvGraphicFramePr>
        <p:xfrm>
          <a:off x="12756" y="2790363"/>
          <a:ext cx="3000000" cy="3000000"/>
        </p:xfrm>
        <a:graphic>
          <a:graphicData uri="http://schemas.openxmlformats.org/drawingml/2006/table">
            <a:tbl>
              <a:tblPr>
                <a:noFill/>
                <a:tableStyleId>{33FE0510-37D4-48E6-9343-864BE708B0F8}</a:tableStyleId>
              </a:tblPr>
              <a:tblGrid>
                <a:gridCol w="1165900"/>
                <a:gridCol w="1165900"/>
                <a:gridCol w="1165900"/>
                <a:gridCol w="1165900"/>
              </a:tblGrid>
              <a:tr h="1000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095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63800">
                <a:tc>
                  <a:txBody>
                    <a:bodyPr/>
                    <a:lstStyle/>
                    <a:p>
                      <a:pPr indent="0" lvl="0" marL="0" rtl="0" algn="l">
                        <a:spcBef>
                          <a:spcPts val="0"/>
                        </a:spcBef>
                        <a:spcAft>
                          <a:spcPts val="0"/>
                        </a:spcAft>
                        <a:buNone/>
                      </a:pPr>
                      <a:r>
                        <a:rPr lang="fr-FR" sz="1000"/>
                        <a:t>Sept.19</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fr-FR" sz="1000"/>
                        <a:t>Oct.19</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fr-FR" sz="1000"/>
                        <a:t>Nov.19</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fr-FR" sz="1000"/>
                        <a:t>Déc.19</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89" name="Google Shape;189;p10"/>
          <p:cNvSpPr/>
          <p:nvPr/>
        </p:nvSpPr>
        <p:spPr>
          <a:xfrm>
            <a:off x="150706" y="2862700"/>
            <a:ext cx="1234200" cy="2124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sz="600">
                <a:solidFill>
                  <a:schemeClr val="lt1"/>
                </a:solidFill>
              </a:rPr>
              <a:t>Initialisation</a:t>
            </a:r>
            <a:endParaRPr sz="600">
              <a:solidFill>
                <a:schemeClr val="lt1"/>
              </a:solidFill>
            </a:endParaRPr>
          </a:p>
        </p:txBody>
      </p:sp>
      <p:sp>
        <p:nvSpPr>
          <p:cNvPr id="190" name="Google Shape;190;p10"/>
          <p:cNvSpPr/>
          <p:nvPr/>
        </p:nvSpPr>
        <p:spPr>
          <a:xfrm>
            <a:off x="1209706" y="2866572"/>
            <a:ext cx="986100" cy="2124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sz="600">
                <a:solidFill>
                  <a:schemeClr val="lt1"/>
                </a:solidFill>
              </a:rPr>
              <a:t>Conception</a:t>
            </a:r>
            <a:endParaRPr sz="600">
              <a:solidFill>
                <a:schemeClr val="lt1"/>
              </a:solidFill>
            </a:endParaRPr>
          </a:p>
        </p:txBody>
      </p:sp>
      <p:sp>
        <p:nvSpPr>
          <p:cNvPr id="191" name="Google Shape;191;p10"/>
          <p:cNvSpPr/>
          <p:nvPr/>
        </p:nvSpPr>
        <p:spPr>
          <a:xfrm>
            <a:off x="2195806" y="3052575"/>
            <a:ext cx="2085300" cy="2160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sz="600">
                <a:solidFill>
                  <a:schemeClr val="lt1"/>
                </a:solidFill>
              </a:rPr>
              <a:t>Réalisation</a:t>
            </a:r>
            <a:endParaRPr sz="600">
              <a:solidFill>
                <a:schemeClr val="lt1"/>
              </a:solidFill>
            </a:endParaRPr>
          </a:p>
        </p:txBody>
      </p:sp>
      <p:sp>
        <p:nvSpPr>
          <p:cNvPr id="192" name="Google Shape;192;p10"/>
          <p:cNvSpPr/>
          <p:nvPr/>
        </p:nvSpPr>
        <p:spPr>
          <a:xfrm>
            <a:off x="1209706" y="2889100"/>
            <a:ext cx="109500" cy="159600"/>
          </a:xfrm>
          <a:prstGeom prst="diamond">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0"/>
          <p:cNvSpPr/>
          <p:nvPr/>
        </p:nvSpPr>
        <p:spPr>
          <a:xfrm>
            <a:off x="2140306" y="2892975"/>
            <a:ext cx="109500" cy="159600"/>
          </a:xfrm>
          <a:prstGeom prst="diamond">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4" name="Google Shape;194;p10"/>
          <p:cNvSpPr/>
          <p:nvPr/>
        </p:nvSpPr>
        <p:spPr>
          <a:xfrm>
            <a:off x="2872106" y="3278175"/>
            <a:ext cx="1705200" cy="2286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sz="600">
                <a:solidFill>
                  <a:schemeClr val="lt1"/>
                </a:solidFill>
              </a:rPr>
              <a:t>Tests</a:t>
            </a:r>
            <a:endParaRPr sz="600">
              <a:solidFill>
                <a:schemeClr val="lt1"/>
              </a:solidFill>
            </a:endParaRPr>
          </a:p>
        </p:txBody>
      </p:sp>
      <p:sp>
        <p:nvSpPr>
          <p:cNvPr id="195" name="Google Shape;195;p10"/>
          <p:cNvSpPr/>
          <p:nvPr/>
        </p:nvSpPr>
        <p:spPr>
          <a:xfrm>
            <a:off x="4548106" y="3312675"/>
            <a:ext cx="109500" cy="159600"/>
          </a:xfrm>
          <a:prstGeom prst="diamond">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0"/>
          <p:cNvSpPr/>
          <p:nvPr/>
        </p:nvSpPr>
        <p:spPr>
          <a:xfrm>
            <a:off x="4200706" y="3080775"/>
            <a:ext cx="109500" cy="159600"/>
          </a:xfrm>
          <a:prstGeom prst="diamond">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97" name="Google Shape;197;p10"/>
          <p:cNvCxnSpPr/>
          <p:nvPr/>
        </p:nvCxnSpPr>
        <p:spPr>
          <a:xfrm>
            <a:off x="1184106" y="2800250"/>
            <a:ext cx="0" cy="1115100"/>
          </a:xfrm>
          <a:prstGeom prst="straightConnector1">
            <a:avLst/>
          </a:prstGeom>
          <a:noFill/>
          <a:ln cap="flat" cmpd="sng" w="9525">
            <a:solidFill>
              <a:srgbClr val="434343"/>
            </a:solidFill>
            <a:prstDash val="solid"/>
            <a:round/>
            <a:headEnd len="med" w="med" type="none"/>
            <a:tailEnd len="med" w="med" type="none"/>
          </a:ln>
        </p:spPr>
      </p:cxnSp>
      <p:cxnSp>
        <p:nvCxnSpPr>
          <p:cNvPr id="198" name="Google Shape;198;p10"/>
          <p:cNvCxnSpPr/>
          <p:nvPr/>
        </p:nvCxnSpPr>
        <p:spPr>
          <a:xfrm>
            <a:off x="24093" y="2800900"/>
            <a:ext cx="0" cy="1115100"/>
          </a:xfrm>
          <a:prstGeom prst="straightConnector1">
            <a:avLst/>
          </a:prstGeom>
          <a:noFill/>
          <a:ln cap="flat" cmpd="sng" w="9525">
            <a:solidFill>
              <a:srgbClr val="434343"/>
            </a:solidFill>
            <a:prstDash val="solid"/>
            <a:round/>
            <a:headEnd len="med" w="med" type="none"/>
            <a:tailEnd len="med" w="med" type="none"/>
          </a:ln>
        </p:spPr>
      </p:cxnSp>
      <p:cxnSp>
        <p:nvCxnSpPr>
          <p:cNvPr id="199" name="Google Shape;199;p10"/>
          <p:cNvCxnSpPr/>
          <p:nvPr/>
        </p:nvCxnSpPr>
        <p:spPr>
          <a:xfrm>
            <a:off x="2342456" y="2794896"/>
            <a:ext cx="0" cy="1115100"/>
          </a:xfrm>
          <a:prstGeom prst="straightConnector1">
            <a:avLst/>
          </a:prstGeom>
          <a:noFill/>
          <a:ln cap="flat" cmpd="sng" w="9525">
            <a:solidFill>
              <a:srgbClr val="434343"/>
            </a:solidFill>
            <a:prstDash val="solid"/>
            <a:round/>
            <a:headEnd len="med" w="med" type="none"/>
            <a:tailEnd len="med" w="med" type="none"/>
          </a:ln>
        </p:spPr>
      </p:cxnSp>
      <p:cxnSp>
        <p:nvCxnSpPr>
          <p:cNvPr id="200" name="Google Shape;200;p10"/>
          <p:cNvCxnSpPr/>
          <p:nvPr/>
        </p:nvCxnSpPr>
        <p:spPr>
          <a:xfrm>
            <a:off x="3506306" y="2791371"/>
            <a:ext cx="0" cy="1115100"/>
          </a:xfrm>
          <a:prstGeom prst="straightConnector1">
            <a:avLst/>
          </a:prstGeom>
          <a:noFill/>
          <a:ln cap="flat" cmpd="sng" w="9525">
            <a:solidFill>
              <a:srgbClr val="434343"/>
            </a:solidFill>
            <a:prstDash val="solid"/>
            <a:round/>
            <a:headEnd len="med" w="med" type="none"/>
            <a:tailEnd len="med" w="med" type="none"/>
          </a:ln>
        </p:spPr>
      </p:cxnSp>
      <p:cxnSp>
        <p:nvCxnSpPr>
          <p:cNvPr id="201" name="Google Shape;201;p10"/>
          <p:cNvCxnSpPr/>
          <p:nvPr/>
        </p:nvCxnSpPr>
        <p:spPr>
          <a:xfrm>
            <a:off x="4679981" y="2804583"/>
            <a:ext cx="0" cy="1115100"/>
          </a:xfrm>
          <a:prstGeom prst="straightConnector1">
            <a:avLst/>
          </a:prstGeom>
          <a:noFill/>
          <a:ln cap="flat" cmpd="sng" w="9525">
            <a:solidFill>
              <a:srgbClr val="434343"/>
            </a:solidFill>
            <a:prstDash val="solid"/>
            <a:round/>
            <a:headEnd len="med" w="med" type="none"/>
            <a:tailEnd len="med" w="med" type="none"/>
          </a:ln>
        </p:spPr>
      </p:cxnSp>
      <p:sp>
        <p:nvSpPr>
          <p:cNvPr id="202" name="Google Shape;202;p10"/>
          <p:cNvSpPr/>
          <p:nvPr/>
        </p:nvSpPr>
        <p:spPr>
          <a:xfrm>
            <a:off x="2661856" y="3073369"/>
            <a:ext cx="109500" cy="159600"/>
          </a:xfrm>
          <a:prstGeom prst="diamond">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3" name="Google Shape;203;p10"/>
          <p:cNvSpPr/>
          <p:nvPr/>
        </p:nvSpPr>
        <p:spPr>
          <a:xfrm>
            <a:off x="2819993" y="3073375"/>
            <a:ext cx="109500" cy="159600"/>
          </a:xfrm>
          <a:prstGeom prst="diamond">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4" name="Google Shape;204;p10"/>
          <p:cNvSpPr/>
          <p:nvPr/>
        </p:nvSpPr>
        <p:spPr>
          <a:xfrm>
            <a:off x="3692206" y="3080775"/>
            <a:ext cx="109500" cy="159600"/>
          </a:xfrm>
          <a:prstGeom prst="diamond">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5" name="Google Shape;205;p10"/>
          <p:cNvSpPr txBox="1"/>
          <p:nvPr/>
        </p:nvSpPr>
        <p:spPr>
          <a:xfrm>
            <a:off x="1773400" y="3252300"/>
            <a:ext cx="5094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800">
                <a:solidFill>
                  <a:srgbClr val="0000FF"/>
                </a:solidFill>
                <a:latin typeface="Quattrocento Sans"/>
                <a:ea typeface="Quattrocento Sans"/>
                <a:cs typeface="Quattrocento Sans"/>
                <a:sym typeface="Quattrocento Sans"/>
              </a:rPr>
              <a:t>COPIL</a:t>
            </a:r>
            <a:endParaRPr b="1" sz="800">
              <a:solidFill>
                <a:srgbClr val="0000FF"/>
              </a:solidFill>
              <a:latin typeface="Quattrocento Sans"/>
              <a:ea typeface="Quattrocento Sans"/>
              <a:cs typeface="Quattrocento Sans"/>
              <a:sym typeface="Quattrocento Sans"/>
            </a:endParaRPr>
          </a:p>
        </p:txBody>
      </p:sp>
      <p:sp>
        <p:nvSpPr>
          <p:cNvPr id="206" name="Google Shape;206;p10"/>
          <p:cNvSpPr txBox="1"/>
          <p:nvPr/>
        </p:nvSpPr>
        <p:spPr>
          <a:xfrm>
            <a:off x="2344099" y="3334613"/>
            <a:ext cx="4569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800">
                <a:solidFill>
                  <a:srgbClr val="0000FF"/>
                </a:solidFill>
                <a:latin typeface="Quattrocento Sans"/>
                <a:ea typeface="Quattrocento Sans"/>
                <a:cs typeface="Quattrocento Sans"/>
                <a:sym typeface="Quattrocento Sans"/>
              </a:rPr>
              <a:t>Build</a:t>
            </a:r>
            <a:endParaRPr b="1" sz="800">
              <a:solidFill>
                <a:srgbClr val="0000FF"/>
              </a:solidFill>
              <a:latin typeface="Quattrocento Sans"/>
              <a:ea typeface="Quattrocento Sans"/>
              <a:cs typeface="Quattrocento Sans"/>
              <a:sym typeface="Quattrocento Sans"/>
            </a:endParaRPr>
          </a:p>
        </p:txBody>
      </p:sp>
      <p:sp>
        <p:nvSpPr>
          <p:cNvPr id="207" name="Google Shape;207;p10"/>
          <p:cNvSpPr txBox="1"/>
          <p:nvPr/>
        </p:nvSpPr>
        <p:spPr>
          <a:xfrm>
            <a:off x="2282800" y="3505750"/>
            <a:ext cx="11442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800">
                <a:solidFill>
                  <a:srgbClr val="0000FF"/>
                </a:solidFill>
                <a:latin typeface="Quattrocento Sans"/>
                <a:ea typeface="Quattrocento Sans"/>
                <a:cs typeface="Quattrocento Sans"/>
                <a:sym typeface="Quattrocento Sans"/>
              </a:rPr>
              <a:t>Dev. extract. devis</a:t>
            </a:r>
            <a:endParaRPr b="1" sz="800">
              <a:solidFill>
                <a:srgbClr val="0000FF"/>
              </a:solidFill>
              <a:latin typeface="Quattrocento Sans"/>
              <a:ea typeface="Quattrocento Sans"/>
              <a:cs typeface="Quattrocento Sans"/>
              <a:sym typeface="Quattrocento Sans"/>
            </a:endParaRPr>
          </a:p>
        </p:txBody>
      </p:sp>
      <p:sp>
        <p:nvSpPr>
          <p:cNvPr id="208" name="Google Shape;208;p10"/>
          <p:cNvSpPr txBox="1"/>
          <p:nvPr/>
        </p:nvSpPr>
        <p:spPr>
          <a:xfrm>
            <a:off x="1117600" y="3218088"/>
            <a:ext cx="3867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800">
                <a:solidFill>
                  <a:srgbClr val="0000FF"/>
                </a:solidFill>
                <a:latin typeface="Quattrocento Sans"/>
                <a:ea typeface="Quattrocento Sans"/>
                <a:cs typeface="Quattrocento Sans"/>
                <a:sym typeface="Quattrocento Sans"/>
              </a:rPr>
              <a:t>CCF</a:t>
            </a:r>
            <a:endParaRPr b="1" sz="800">
              <a:solidFill>
                <a:srgbClr val="0000FF"/>
              </a:solidFill>
              <a:latin typeface="Quattrocento Sans"/>
              <a:ea typeface="Quattrocento Sans"/>
              <a:cs typeface="Quattrocento Sans"/>
              <a:sym typeface="Quattrocento Sans"/>
            </a:endParaRPr>
          </a:p>
        </p:txBody>
      </p:sp>
      <p:sp>
        <p:nvSpPr>
          <p:cNvPr id="209" name="Google Shape;209;p10"/>
          <p:cNvSpPr txBox="1"/>
          <p:nvPr/>
        </p:nvSpPr>
        <p:spPr>
          <a:xfrm>
            <a:off x="3196406" y="3544575"/>
            <a:ext cx="5280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800">
                <a:solidFill>
                  <a:srgbClr val="0000FF"/>
                </a:solidFill>
                <a:latin typeface="Quattrocento Sans"/>
                <a:ea typeface="Quattrocento Sans"/>
                <a:cs typeface="Quattrocento Sans"/>
                <a:sym typeface="Quattrocento Sans"/>
              </a:rPr>
              <a:t>Dev. web</a:t>
            </a:r>
            <a:endParaRPr b="1" sz="800">
              <a:solidFill>
                <a:srgbClr val="0000FF"/>
              </a:solidFill>
              <a:latin typeface="Quattrocento Sans"/>
              <a:ea typeface="Quattrocento Sans"/>
              <a:cs typeface="Quattrocento Sans"/>
              <a:sym typeface="Quattrocento Sans"/>
            </a:endParaRPr>
          </a:p>
        </p:txBody>
      </p:sp>
      <p:sp>
        <p:nvSpPr>
          <p:cNvPr id="210" name="Google Shape;210;p10"/>
          <p:cNvSpPr txBox="1"/>
          <p:nvPr/>
        </p:nvSpPr>
        <p:spPr>
          <a:xfrm>
            <a:off x="3553925" y="3505750"/>
            <a:ext cx="877800" cy="1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sz="800">
                <a:solidFill>
                  <a:srgbClr val="0000FF"/>
                </a:solidFill>
                <a:latin typeface="Quattrocento Sans"/>
                <a:ea typeface="Quattrocento Sans"/>
                <a:cs typeface="Quattrocento Sans"/>
                <a:sym typeface="Quattrocento Sans"/>
              </a:rPr>
              <a:t>GO-NoGO M2P</a:t>
            </a:r>
            <a:endParaRPr b="1" sz="800">
              <a:solidFill>
                <a:srgbClr val="0000FF"/>
              </a:solidFill>
              <a:latin typeface="Quattrocento Sans"/>
              <a:ea typeface="Quattrocento Sans"/>
              <a:cs typeface="Quattrocento Sans"/>
              <a:sym typeface="Quattrocento Sans"/>
            </a:endParaRPr>
          </a:p>
        </p:txBody>
      </p:sp>
      <p:sp>
        <p:nvSpPr>
          <p:cNvPr id="211" name="Google Shape;211;p10"/>
          <p:cNvSpPr txBox="1"/>
          <p:nvPr/>
        </p:nvSpPr>
        <p:spPr>
          <a:xfrm>
            <a:off x="4148150" y="3624350"/>
            <a:ext cx="565200" cy="177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FR" sz="800">
                <a:solidFill>
                  <a:srgbClr val="0000FF"/>
                </a:solidFill>
                <a:latin typeface="Quattrocento Sans"/>
                <a:ea typeface="Quattrocento Sans"/>
                <a:cs typeface="Quattrocento Sans"/>
                <a:sym typeface="Quattrocento Sans"/>
              </a:rPr>
              <a:t>Go-Live</a:t>
            </a:r>
            <a:endParaRPr b="1" sz="800">
              <a:solidFill>
                <a:srgbClr val="0000FF"/>
              </a:solidFill>
              <a:latin typeface="Quattrocento Sans"/>
              <a:ea typeface="Quattrocento Sans"/>
              <a:cs typeface="Quattrocento Sans"/>
              <a:sym typeface="Quattrocento Sans"/>
            </a:endParaRPr>
          </a:p>
        </p:txBody>
      </p:sp>
      <p:cxnSp>
        <p:nvCxnSpPr>
          <p:cNvPr id="212" name="Google Shape;212;p10"/>
          <p:cNvCxnSpPr>
            <a:stCxn id="208" idx="0"/>
            <a:endCxn id="192" idx="2"/>
          </p:cNvCxnSpPr>
          <p:nvPr/>
        </p:nvCxnSpPr>
        <p:spPr>
          <a:xfrm rot="10800000">
            <a:off x="1264450" y="3048588"/>
            <a:ext cx="46500" cy="169500"/>
          </a:xfrm>
          <a:prstGeom prst="straightConnector1">
            <a:avLst/>
          </a:prstGeom>
          <a:noFill/>
          <a:ln cap="flat" cmpd="sng" w="9525">
            <a:solidFill>
              <a:srgbClr val="FF0000"/>
            </a:solidFill>
            <a:prstDash val="solid"/>
            <a:round/>
            <a:headEnd len="med" w="med" type="none"/>
            <a:tailEnd len="med" w="med" type="triangle"/>
          </a:ln>
        </p:spPr>
      </p:cxnSp>
      <p:cxnSp>
        <p:nvCxnSpPr>
          <p:cNvPr id="213" name="Google Shape;213;p10"/>
          <p:cNvCxnSpPr>
            <a:stCxn id="205" idx="0"/>
            <a:endCxn id="193" idx="2"/>
          </p:cNvCxnSpPr>
          <p:nvPr/>
        </p:nvCxnSpPr>
        <p:spPr>
          <a:xfrm flipH="1" rot="10800000">
            <a:off x="2028100" y="3052500"/>
            <a:ext cx="167100" cy="199800"/>
          </a:xfrm>
          <a:prstGeom prst="straightConnector1">
            <a:avLst/>
          </a:prstGeom>
          <a:noFill/>
          <a:ln cap="flat" cmpd="sng" w="9525">
            <a:solidFill>
              <a:srgbClr val="FF0000"/>
            </a:solidFill>
            <a:prstDash val="solid"/>
            <a:round/>
            <a:headEnd len="med" w="med" type="none"/>
            <a:tailEnd len="med" w="med" type="triangle"/>
          </a:ln>
        </p:spPr>
      </p:cxnSp>
      <p:cxnSp>
        <p:nvCxnSpPr>
          <p:cNvPr id="214" name="Google Shape;214;p10"/>
          <p:cNvCxnSpPr>
            <a:stCxn id="206" idx="0"/>
            <a:endCxn id="202" idx="2"/>
          </p:cNvCxnSpPr>
          <p:nvPr/>
        </p:nvCxnSpPr>
        <p:spPr>
          <a:xfrm flipH="1" rot="10800000">
            <a:off x="2572549" y="3232913"/>
            <a:ext cx="144000" cy="101700"/>
          </a:xfrm>
          <a:prstGeom prst="straightConnector1">
            <a:avLst/>
          </a:prstGeom>
          <a:noFill/>
          <a:ln cap="flat" cmpd="sng" w="9525">
            <a:solidFill>
              <a:srgbClr val="FF0000"/>
            </a:solidFill>
            <a:prstDash val="solid"/>
            <a:round/>
            <a:headEnd len="med" w="med" type="none"/>
            <a:tailEnd len="med" w="med" type="triangle"/>
          </a:ln>
        </p:spPr>
      </p:cxnSp>
      <p:cxnSp>
        <p:nvCxnSpPr>
          <p:cNvPr id="215" name="Google Shape;215;p10"/>
          <p:cNvCxnSpPr>
            <a:endCxn id="203" idx="2"/>
          </p:cNvCxnSpPr>
          <p:nvPr/>
        </p:nvCxnSpPr>
        <p:spPr>
          <a:xfrm flipH="1" rot="10800000">
            <a:off x="2772743" y="3232975"/>
            <a:ext cx="102000" cy="302400"/>
          </a:xfrm>
          <a:prstGeom prst="straightConnector1">
            <a:avLst/>
          </a:prstGeom>
          <a:noFill/>
          <a:ln cap="flat" cmpd="sng" w="9525">
            <a:solidFill>
              <a:srgbClr val="FF0000"/>
            </a:solidFill>
            <a:prstDash val="solid"/>
            <a:round/>
            <a:headEnd len="med" w="med" type="none"/>
            <a:tailEnd len="med" w="med" type="triangle"/>
          </a:ln>
        </p:spPr>
      </p:cxnSp>
      <p:cxnSp>
        <p:nvCxnSpPr>
          <p:cNvPr id="216" name="Google Shape;216;p10"/>
          <p:cNvCxnSpPr>
            <a:stCxn id="209" idx="0"/>
            <a:endCxn id="204" idx="2"/>
          </p:cNvCxnSpPr>
          <p:nvPr/>
        </p:nvCxnSpPr>
        <p:spPr>
          <a:xfrm flipH="1" rot="10800000">
            <a:off x="3460406" y="3240375"/>
            <a:ext cx="286500" cy="304200"/>
          </a:xfrm>
          <a:prstGeom prst="straightConnector1">
            <a:avLst/>
          </a:prstGeom>
          <a:noFill/>
          <a:ln cap="flat" cmpd="sng" w="9525">
            <a:solidFill>
              <a:srgbClr val="FF0000"/>
            </a:solidFill>
            <a:prstDash val="solid"/>
            <a:round/>
            <a:headEnd len="med" w="med" type="none"/>
            <a:tailEnd len="med" w="med" type="triangle"/>
          </a:ln>
        </p:spPr>
      </p:cxnSp>
      <p:cxnSp>
        <p:nvCxnSpPr>
          <p:cNvPr id="217" name="Google Shape;217;p10"/>
          <p:cNvCxnSpPr>
            <a:stCxn id="210" idx="0"/>
            <a:endCxn id="196" idx="2"/>
          </p:cNvCxnSpPr>
          <p:nvPr/>
        </p:nvCxnSpPr>
        <p:spPr>
          <a:xfrm flipH="1" rot="10800000">
            <a:off x="3992825" y="3240250"/>
            <a:ext cx="262500" cy="265500"/>
          </a:xfrm>
          <a:prstGeom prst="straightConnector1">
            <a:avLst/>
          </a:prstGeom>
          <a:noFill/>
          <a:ln cap="flat" cmpd="sng" w="9525">
            <a:solidFill>
              <a:srgbClr val="FF0000"/>
            </a:solidFill>
            <a:prstDash val="solid"/>
            <a:round/>
            <a:headEnd len="med" w="med" type="none"/>
            <a:tailEnd len="med" w="med" type="triangle"/>
          </a:ln>
        </p:spPr>
      </p:cxnSp>
      <p:cxnSp>
        <p:nvCxnSpPr>
          <p:cNvPr id="218" name="Google Shape;218;p10"/>
          <p:cNvCxnSpPr>
            <a:stCxn id="211" idx="0"/>
            <a:endCxn id="195" idx="2"/>
          </p:cNvCxnSpPr>
          <p:nvPr/>
        </p:nvCxnSpPr>
        <p:spPr>
          <a:xfrm flipH="1" rot="10800000">
            <a:off x="4430750" y="3472250"/>
            <a:ext cx="172200" cy="1521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Google Shape;224;p11"/>
          <p:cNvPicPr preferRelativeResize="0"/>
          <p:nvPr/>
        </p:nvPicPr>
        <p:blipFill>
          <a:blip r:embed="rId3">
            <a:alphaModFix/>
          </a:blip>
          <a:stretch>
            <a:fillRect/>
          </a:stretch>
        </p:blipFill>
        <p:spPr>
          <a:xfrm>
            <a:off x="152400" y="228600"/>
            <a:ext cx="11887197" cy="62084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229" name="Shape 229"/>
        <p:cNvGrpSpPr/>
        <p:nvPr/>
      </p:nvGrpSpPr>
      <p:grpSpPr>
        <a:xfrm>
          <a:off x="0" y="0"/>
          <a:ext cx="0" cy="0"/>
          <a:chOff x="0" y="0"/>
          <a:chExt cx="0" cy="0"/>
        </a:xfrm>
      </p:grpSpPr>
      <p:sp>
        <p:nvSpPr>
          <p:cNvPr id="230" name="Google Shape;230;p12"/>
          <p:cNvSpPr txBox="1"/>
          <p:nvPr/>
        </p:nvSpPr>
        <p:spPr>
          <a:xfrm>
            <a:off x="0" y="31275"/>
            <a:ext cx="12192000" cy="68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7200">
              <a:latin typeface="Quattrocento Sans"/>
              <a:ea typeface="Quattrocento Sans"/>
              <a:cs typeface="Quattrocento Sans"/>
              <a:sym typeface="Quattrocento Sans"/>
            </a:endParaRPr>
          </a:p>
          <a:p>
            <a:pPr indent="0" lvl="0" marL="0" rtl="0" algn="ctr">
              <a:spcBef>
                <a:spcPts val="0"/>
              </a:spcBef>
              <a:spcAft>
                <a:spcPts val="0"/>
              </a:spcAft>
              <a:buNone/>
            </a:pPr>
            <a:r>
              <a:t/>
            </a:r>
            <a:endParaRPr b="1" sz="7200">
              <a:latin typeface="Quattrocento Sans"/>
              <a:ea typeface="Quattrocento Sans"/>
              <a:cs typeface="Quattrocento Sans"/>
              <a:sym typeface="Quattrocento Sans"/>
            </a:endParaRPr>
          </a:p>
          <a:p>
            <a:pPr indent="0" lvl="0" marL="0" rtl="0" algn="ctr">
              <a:spcBef>
                <a:spcPts val="0"/>
              </a:spcBef>
              <a:spcAft>
                <a:spcPts val="0"/>
              </a:spcAft>
              <a:buNone/>
            </a:pPr>
            <a:r>
              <a:rPr b="1" lang="fr-FR" sz="7200">
                <a:latin typeface="Quattrocento Sans"/>
                <a:ea typeface="Quattrocento Sans"/>
                <a:cs typeface="Quattrocento Sans"/>
                <a:sym typeface="Quattrocento Sans"/>
              </a:rPr>
              <a:t>PROS-CONS</a:t>
            </a:r>
            <a:endParaRPr b="1" sz="7200">
              <a:latin typeface="Quattrocento Sans"/>
              <a:ea typeface="Quattrocento Sans"/>
              <a:cs typeface="Quattrocento Sans"/>
              <a:sym typeface="Quattrocento Sans"/>
            </a:endParaRPr>
          </a:p>
          <a:p>
            <a:pPr indent="0" lvl="0" marL="0" rtl="0" algn="l">
              <a:spcBef>
                <a:spcPts val="0"/>
              </a:spcBef>
              <a:spcAft>
                <a:spcPts val="0"/>
              </a:spcAft>
              <a:buNone/>
            </a:pPr>
            <a:r>
              <a:t/>
            </a:r>
            <a:endParaRPr sz="2400">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p:txBody>
      </p:sp>
      <p:pic>
        <p:nvPicPr>
          <p:cNvPr id="231" name="Google Shape;231;p12"/>
          <p:cNvPicPr preferRelativeResize="0"/>
          <p:nvPr/>
        </p:nvPicPr>
        <p:blipFill>
          <a:blip r:embed="rId3">
            <a:alphaModFix amt="10000"/>
          </a:blip>
          <a:stretch>
            <a:fillRect/>
          </a:stretch>
        </p:blipFill>
        <p:spPr>
          <a:xfrm>
            <a:off x="0" y="0"/>
            <a:ext cx="10290087"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13"/>
          <p:cNvSpPr/>
          <p:nvPr/>
        </p:nvSpPr>
        <p:spPr>
          <a:xfrm>
            <a:off x="0" y="0"/>
            <a:ext cx="6076800" cy="685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6076775" y="0"/>
            <a:ext cx="6115200" cy="68580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1456350" y="133175"/>
            <a:ext cx="2942100" cy="759600"/>
          </a:xfrm>
          <a:prstGeom prst="flowChartAlternateProcess">
            <a:avLst/>
          </a:prstGeom>
          <a:gradFill>
            <a:gsLst>
              <a:gs pos="0">
                <a:srgbClr val="51AB2A"/>
              </a:gs>
              <a:gs pos="100000">
                <a:srgbClr val="203E1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sz="2400">
                <a:solidFill>
                  <a:schemeClr val="lt1"/>
                </a:solidFill>
              </a:rPr>
              <a:t>PROS</a:t>
            </a:r>
            <a:endParaRPr sz="2400">
              <a:solidFill>
                <a:schemeClr val="lt1"/>
              </a:solidFill>
            </a:endParaRPr>
          </a:p>
        </p:txBody>
      </p:sp>
      <p:sp>
        <p:nvSpPr>
          <p:cNvPr id="240" name="Google Shape;240;p13"/>
          <p:cNvSpPr/>
          <p:nvPr/>
        </p:nvSpPr>
        <p:spPr>
          <a:xfrm>
            <a:off x="7552400" y="133175"/>
            <a:ext cx="2942100" cy="759600"/>
          </a:xfrm>
          <a:prstGeom prst="flowChartAlternateProcess">
            <a:avLst/>
          </a:prstGeom>
          <a:gradFill>
            <a:gsLst>
              <a:gs pos="0">
                <a:srgbClr val="DB0000"/>
              </a:gs>
              <a:gs pos="100000">
                <a:srgbClr val="54030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sz="2400">
                <a:solidFill>
                  <a:schemeClr val="lt1"/>
                </a:solidFill>
              </a:rPr>
              <a:t>CONS</a:t>
            </a:r>
            <a:endParaRPr sz="2400">
              <a:solidFill>
                <a:schemeClr val="lt1"/>
              </a:solidFill>
            </a:endParaRPr>
          </a:p>
        </p:txBody>
      </p:sp>
      <p:sp>
        <p:nvSpPr>
          <p:cNvPr id="241" name="Google Shape;241;p13"/>
          <p:cNvSpPr txBox="1"/>
          <p:nvPr/>
        </p:nvSpPr>
        <p:spPr>
          <a:xfrm>
            <a:off x="3952850" y="980700"/>
            <a:ext cx="3803700" cy="600000"/>
          </a:xfrm>
          <a:prstGeom prst="rect">
            <a:avLst/>
          </a:prstGeom>
          <a:gradFill>
            <a:gsLst>
              <a:gs pos="0">
                <a:srgbClr val="FFFFFF"/>
              </a:gs>
              <a:gs pos="100000">
                <a:srgbClr val="B3B3B3"/>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FR" sz="2400">
                <a:latin typeface="Quattrocento Sans"/>
                <a:ea typeface="Quattrocento Sans"/>
                <a:cs typeface="Quattrocento Sans"/>
                <a:sym typeface="Quattrocento Sans"/>
              </a:rPr>
              <a:t>Déployer ODOO Ventes</a:t>
            </a:r>
            <a:endParaRPr b="1" sz="2400">
              <a:latin typeface="Quattrocento Sans"/>
              <a:ea typeface="Quattrocento Sans"/>
              <a:cs typeface="Quattrocento Sans"/>
              <a:sym typeface="Quattrocento Sans"/>
            </a:endParaRPr>
          </a:p>
        </p:txBody>
      </p:sp>
      <p:sp>
        <p:nvSpPr>
          <p:cNvPr id="242" name="Google Shape;242;p13"/>
          <p:cNvSpPr txBox="1"/>
          <p:nvPr/>
        </p:nvSpPr>
        <p:spPr>
          <a:xfrm>
            <a:off x="3301550" y="3633038"/>
            <a:ext cx="5106300" cy="600000"/>
          </a:xfrm>
          <a:prstGeom prst="rect">
            <a:avLst/>
          </a:prstGeom>
          <a:gradFill>
            <a:gsLst>
              <a:gs pos="0">
                <a:srgbClr val="FFFFFF"/>
              </a:gs>
              <a:gs pos="100000">
                <a:srgbClr val="B3B3B3"/>
              </a:gs>
            </a:gsLst>
            <a:path path="circle">
              <a:fillToRect b="50%" l="50%" r="50%" t="50%"/>
            </a:path>
            <a:tileRect/>
          </a:gra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200"/>
              <a:buFont typeface="Roboto"/>
              <a:buNone/>
            </a:pPr>
            <a:r>
              <a:rPr b="1" lang="fr-FR" sz="2200">
                <a:solidFill>
                  <a:schemeClr val="dk1"/>
                </a:solidFill>
                <a:latin typeface="Roboto"/>
                <a:ea typeface="Roboto"/>
                <a:cs typeface="Roboto"/>
                <a:sym typeface="Roboto"/>
              </a:rPr>
              <a:t>90 % Web - 10 % Services </a:t>
            </a:r>
            <a:r>
              <a:rPr b="1" lang="fr-FR" sz="2200">
                <a:solidFill>
                  <a:schemeClr val="dk1"/>
                </a:solidFill>
                <a:latin typeface="Roboto"/>
                <a:ea typeface="Roboto"/>
                <a:cs typeface="Roboto"/>
                <a:sym typeface="Roboto"/>
              </a:rPr>
              <a:t>Windows</a:t>
            </a:r>
            <a:endParaRPr b="1" sz="2400">
              <a:latin typeface="Quattrocento Sans"/>
              <a:ea typeface="Quattrocento Sans"/>
              <a:cs typeface="Quattrocento Sans"/>
              <a:sym typeface="Quattrocento Sans"/>
            </a:endParaRPr>
          </a:p>
        </p:txBody>
      </p:sp>
      <p:sp>
        <p:nvSpPr>
          <p:cNvPr id="243" name="Google Shape;243;p13"/>
          <p:cNvSpPr txBox="1"/>
          <p:nvPr/>
        </p:nvSpPr>
        <p:spPr>
          <a:xfrm>
            <a:off x="6507900" y="1699975"/>
            <a:ext cx="5106300" cy="18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000">
                <a:latin typeface="Quattrocento Sans"/>
                <a:ea typeface="Quattrocento Sans"/>
                <a:cs typeface="Quattrocento Sans"/>
                <a:sym typeface="Quattrocento Sans"/>
              </a:rPr>
              <a:t>Formation des utilisateurs</a:t>
            </a:r>
            <a:endParaRPr sz="2000">
              <a:latin typeface="Quattrocento Sans"/>
              <a:ea typeface="Quattrocento Sans"/>
              <a:cs typeface="Quattrocento Sans"/>
              <a:sym typeface="Quattrocento Sans"/>
            </a:endParaRPr>
          </a:p>
          <a:p>
            <a:pPr indent="0" lvl="0" marL="0" rtl="0" algn="l">
              <a:spcBef>
                <a:spcPts val="0"/>
              </a:spcBef>
              <a:spcAft>
                <a:spcPts val="0"/>
              </a:spcAft>
              <a:buNone/>
            </a:pPr>
            <a:r>
              <a:rPr lang="fr-FR" sz="2000">
                <a:latin typeface="Quattrocento Sans"/>
                <a:ea typeface="Quattrocento Sans"/>
                <a:cs typeface="Quattrocento Sans"/>
                <a:sym typeface="Quattrocento Sans"/>
              </a:rPr>
              <a:t>Accompagnement au changement</a:t>
            </a:r>
            <a:endParaRPr sz="2000">
              <a:latin typeface="Quattrocento Sans"/>
              <a:ea typeface="Quattrocento Sans"/>
              <a:cs typeface="Quattrocento Sans"/>
              <a:sym typeface="Quattrocento Sans"/>
            </a:endParaRPr>
          </a:p>
          <a:p>
            <a:pPr indent="0" lvl="0" marL="0" rtl="0" algn="l">
              <a:spcBef>
                <a:spcPts val="0"/>
              </a:spcBef>
              <a:spcAft>
                <a:spcPts val="0"/>
              </a:spcAft>
              <a:buNone/>
            </a:pPr>
            <a:r>
              <a:rPr lang="fr-FR" sz="2000">
                <a:latin typeface="Quattrocento Sans"/>
                <a:ea typeface="Quattrocento Sans"/>
                <a:cs typeface="Quattrocento Sans"/>
                <a:sym typeface="Quattrocento Sans"/>
              </a:rPr>
              <a:t>Coût</a:t>
            </a:r>
            <a:r>
              <a:rPr lang="fr-FR" sz="2000">
                <a:latin typeface="Quattrocento Sans"/>
                <a:ea typeface="Quattrocento Sans"/>
                <a:cs typeface="Quattrocento Sans"/>
                <a:sym typeface="Quattrocento Sans"/>
              </a:rPr>
              <a:t> licence</a:t>
            </a:r>
            <a:endParaRPr sz="2000">
              <a:latin typeface="Quattrocento Sans"/>
              <a:ea typeface="Quattrocento Sans"/>
              <a:cs typeface="Quattrocento Sans"/>
              <a:sym typeface="Quattrocento Sans"/>
            </a:endParaRPr>
          </a:p>
          <a:p>
            <a:pPr indent="0" lvl="0" marL="0" rtl="0" algn="l">
              <a:spcBef>
                <a:spcPts val="0"/>
              </a:spcBef>
              <a:spcAft>
                <a:spcPts val="0"/>
              </a:spcAft>
              <a:buNone/>
            </a:pPr>
            <a:r>
              <a:t/>
            </a:r>
            <a:endParaRPr sz="2000">
              <a:latin typeface="Quattrocento Sans"/>
              <a:ea typeface="Quattrocento Sans"/>
              <a:cs typeface="Quattrocento Sans"/>
              <a:sym typeface="Quattrocento Sans"/>
            </a:endParaRPr>
          </a:p>
          <a:p>
            <a:pPr indent="0" lvl="0" marL="0" rtl="0" algn="l">
              <a:spcBef>
                <a:spcPts val="0"/>
              </a:spcBef>
              <a:spcAft>
                <a:spcPts val="0"/>
              </a:spcAft>
              <a:buNone/>
            </a:pPr>
            <a:r>
              <a:t/>
            </a:r>
            <a:endParaRPr sz="2000">
              <a:latin typeface="Quattrocento Sans"/>
              <a:ea typeface="Quattrocento Sans"/>
              <a:cs typeface="Quattrocento Sans"/>
              <a:sym typeface="Quattrocento Sans"/>
            </a:endParaRPr>
          </a:p>
        </p:txBody>
      </p:sp>
      <p:sp>
        <p:nvSpPr>
          <p:cNvPr id="244" name="Google Shape;244;p13"/>
          <p:cNvSpPr txBox="1"/>
          <p:nvPr/>
        </p:nvSpPr>
        <p:spPr>
          <a:xfrm>
            <a:off x="6507900" y="4352325"/>
            <a:ext cx="5106300" cy="18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000">
                <a:latin typeface="Quattrocento Sans"/>
                <a:ea typeface="Quattrocento Sans"/>
                <a:cs typeface="Quattrocento Sans"/>
                <a:sym typeface="Quattrocento Sans"/>
              </a:rPr>
              <a:t>Nouvelles applications à maintenir</a:t>
            </a:r>
            <a:endParaRPr sz="2000">
              <a:latin typeface="Quattrocento Sans"/>
              <a:ea typeface="Quattrocento Sans"/>
              <a:cs typeface="Quattrocento Sans"/>
              <a:sym typeface="Quattrocento Sans"/>
            </a:endParaRPr>
          </a:p>
          <a:p>
            <a:pPr indent="0" lvl="0" marL="0" rtl="0" algn="l">
              <a:spcBef>
                <a:spcPts val="0"/>
              </a:spcBef>
              <a:spcAft>
                <a:spcPts val="0"/>
              </a:spcAft>
              <a:buNone/>
            </a:pPr>
            <a:r>
              <a:rPr lang="fr-FR" sz="2000">
                <a:latin typeface="Quattrocento Sans"/>
                <a:ea typeface="Quattrocento Sans"/>
                <a:cs typeface="Quattrocento Sans"/>
                <a:sym typeface="Quattrocento Sans"/>
              </a:rPr>
              <a:t>Nécessite d’intervenir sur MonBonDevis</a:t>
            </a:r>
            <a:endParaRPr sz="2000">
              <a:latin typeface="Quattrocento Sans"/>
              <a:ea typeface="Quattrocento Sans"/>
              <a:cs typeface="Quattrocento Sans"/>
              <a:sym typeface="Quattrocento Sans"/>
            </a:endParaRPr>
          </a:p>
          <a:p>
            <a:pPr indent="0" lvl="0" marL="0" rtl="0" algn="l">
              <a:spcBef>
                <a:spcPts val="0"/>
              </a:spcBef>
              <a:spcAft>
                <a:spcPts val="0"/>
              </a:spcAft>
              <a:buNone/>
            </a:pPr>
            <a:r>
              <a:t/>
            </a:r>
            <a:endParaRPr sz="2000">
              <a:latin typeface="Quattrocento Sans"/>
              <a:ea typeface="Quattrocento Sans"/>
              <a:cs typeface="Quattrocento Sans"/>
              <a:sym typeface="Quattrocento Sans"/>
            </a:endParaRPr>
          </a:p>
        </p:txBody>
      </p:sp>
      <p:sp>
        <p:nvSpPr>
          <p:cNvPr id="245" name="Google Shape;245;p13"/>
          <p:cNvSpPr txBox="1"/>
          <p:nvPr/>
        </p:nvSpPr>
        <p:spPr>
          <a:xfrm>
            <a:off x="95400" y="1700000"/>
            <a:ext cx="5106300" cy="1813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FR" sz="2000">
                <a:latin typeface="Quattrocento Sans"/>
                <a:ea typeface="Quattrocento Sans"/>
                <a:cs typeface="Quattrocento Sans"/>
                <a:sym typeface="Quattrocento Sans"/>
              </a:rPr>
              <a:t>Solution totalement intégrée</a:t>
            </a:r>
            <a:endParaRPr sz="2000">
              <a:latin typeface="Quattrocento Sans"/>
              <a:ea typeface="Quattrocento Sans"/>
              <a:cs typeface="Quattrocento Sans"/>
              <a:sym typeface="Quattrocento Sans"/>
            </a:endParaRPr>
          </a:p>
          <a:p>
            <a:pPr indent="0" lvl="0" marL="0" rtl="0" algn="r">
              <a:spcBef>
                <a:spcPts val="0"/>
              </a:spcBef>
              <a:spcAft>
                <a:spcPts val="0"/>
              </a:spcAft>
              <a:buNone/>
            </a:pPr>
            <a:r>
              <a:rPr lang="fr-FR" sz="2000">
                <a:latin typeface="Quattrocento Sans"/>
                <a:ea typeface="Quattrocento Sans"/>
                <a:cs typeface="Quattrocento Sans"/>
                <a:sym typeface="Quattrocento Sans"/>
              </a:rPr>
              <a:t>Fiabilité des transferts devis - facture</a:t>
            </a:r>
            <a:endParaRPr sz="2000">
              <a:latin typeface="Quattrocento Sans"/>
              <a:ea typeface="Quattrocento Sans"/>
              <a:cs typeface="Quattrocento Sans"/>
              <a:sym typeface="Quattrocento Sans"/>
            </a:endParaRPr>
          </a:p>
          <a:p>
            <a:pPr indent="0" lvl="0" marL="0" rtl="0" algn="r">
              <a:spcBef>
                <a:spcPts val="0"/>
              </a:spcBef>
              <a:spcAft>
                <a:spcPts val="0"/>
              </a:spcAft>
              <a:buNone/>
            </a:pPr>
            <a:r>
              <a:rPr lang="fr-FR" sz="2000">
                <a:latin typeface="Quattrocento Sans"/>
                <a:ea typeface="Quattrocento Sans"/>
                <a:cs typeface="Quattrocento Sans"/>
                <a:sym typeface="Quattrocento Sans"/>
              </a:rPr>
              <a:t>Aucune i</a:t>
            </a:r>
            <a:r>
              <a:rPr lang="fr-FR" sz="2000">
                <a:latin typeface="Quattrocento Sans"/>
                <a:ea typeface="Quattrocento Sans"/>
                <a:cs typeface="Quattrocento Sans"/>
                <a:sym typeface="Quattrocento Sans"/>
              </a:rPr>
              <a:t>nfrastructure</a:t>
            </a:r>
            <a:r>
              <a:rPr lang="fr-FR" sz="2000">
                <a:latin typeface="Quattrocento Sans"/>
                <a:ea typeface="Quattrocento Sans"/>
                <a:cs typeface="Quattrocento Sans"/>
                <a:sym typeface="Quattrocento Sans"/>
              </a:rPr>
              <a:t> à déployer</a:t>
            </a:r>
            <a:endParaRPr sz="2000">
              <a:latin typeface="Quattrocento Sans"/>
              <a:ea typeface="Quattrocento Sans"/>
              <a:cs typeface="Quattrocento Sans"/>
              <a:sym typeface="Quattrocento Sans"/>
            </a:endParaRPr>
          </a:p>
          <a:p>
            <a:pPr indent="0" lvl="0" marL="0" rtl="0" algn="r">
              <a:spcBef>
                <a:spcPts val="0"/>
              </a:spcBef>
              <a:spcAft>
                <a:spcPts val="0"/>
              </a:spcAft>
              <a:buNone/>
            </a:pPr>
            <a:r>
              <a:rPr lang="fr-FR" sz="2000">
                <a:latin typeface="Quattrocento Sans"/>
                <a:ea typeface="Quattrocento Sans"/>
                <a:cs typeface="Quattrocento Sans"/>
                <a:sym typeface="Quattrocento Sans"/>
              </a:rPr>
              <a:t>Dé</a:t>
            </a:r>
            <a:r>
              <a:rPr lang="fr-FR" sz="2000">
                <a:latin typeface="Quattrocento Sans"/>
                <a:ea typeface="Quattrocento Sans"/>
                <a:cs typeface="Quattrocento Sans"/>
                <a:sym typeface="Quattrocento Sans"/>
              </a:rPr>
              <a:t>commissionnement</a:t>
            </a:r>
            <a:r>
              <a:rPr lang="fr-FR" sz="2000">
                <a:latin typeface="Quattrocento Sans"/>
                <a:ea typeface="Quattrocento Sans"/>
                <a:cs typeface="Quattrocento Sans"/>
                <a:sym typeface="Quattrocento Sans"/>
              </a:rPr>
              <a:t> de MonBonDevis</a:t>
            </a:r>
            <a:endParaRPr sz="2000">
              <a:latin typeface="Quattrocento Sans"/>
              <a:ea typeface="Quattrocento Sans"/>
              <a:cs typeface="Quattrocento Sans"/>
              <a:sym typeface="Quattrocento Sans"/>
            </a:endParaRPr>
          </a:p>
          <a:p>
            <a:pPr indent="0" lvl="0" marL="0" rtl="0" algn="r">
              <a:spcBef>
                <a:spcPts val="0"/>
              </a:spcBef>
              <a:spcAft>
                <a:spcPts val="0"/>
              </a:spcAft>
              <a:buNone/>
            </a:pPr>
            <a:r>
              <a:t/>
            </a:r>
            <a:endParaRPr sz="2000">
              <a:latin typeface="Quattrocento Sans"/>
              <a:ea typeface="Quattrocento Sans"/>
              <a:cs typeface="Quattrocento Sans"/>
              <a:sym typeface="Quattrocento Sans"/>
            </a:endParaRPr>
          </a:p>
        </p:txBody>
      </p:sp>
      <p:sp>
        <p:nvSpPr>
          <p:cNvPr id="246" name="Google Shape;246;p13"/>
          <p:cNvSpPr txBox="1"/>
          <p:nvPr/>
        </p:nvSpPr>
        <p:spPr>
          <a:xfrm>
            <a:off x="95400" y="4352300"/>
            <a:ext cx="5106300" cy="1813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FR" sz="2000">
                <a:latin typeface="Quattrocento Sans"/>
                <a:ea typeface="Quattrocento Sans"/>
                <a:cs typeface="Quattrocento Sans"/>
                <a:sym typeface="Quattrocento Sans"/>
              </a:rPr>
              <a:t>Solution totalement customisable</a:t>
            </a:r>
            <a:endParaRPr sz="2000">
              <a:latin typeface="Quattrocento Sans"/>
              <a:ea typeface="Quattrocento Sans"/>
              <a:cs typeface="Quattrocento Sans"/>
              <a:sym typeface="Quattrocento Sans"/>
            </a:endParaRPr>
          </a:p>
          <a:p>
            <a:pPr indent="0" lvl="0" marL="0" rtl="0" algn="r">
              <a:spcBef>
                <a:spcPts val="0"/>
              </a:spcBef>
              <a:spcAft>
                <a:spcPts val="0"/>
              </a:spcAft>
              <a:buNone/>
            </a:pPr>
            <a:r>
              <a:rPr lang="fr-FR" sz="2000">
                <a:latin typeface="Quattrocento Sans"/>
                <a:ea typeface="Quattrocento Sans"/>
                <a:cs typeface="Quattrocento Sans"/>
                <a:sym typeface="Quattrocento Sans"/>
              </a:rPr>
              <a:t>Gestion du changement</a:t>
            </a:r>
            <a:endParaRPr sz="2000">
              <a:latin typeface="Quattrocento Sans"/>
              <a:ea typeface="Quattrocento Sans"/>
              <a:cs typeface="Quattrocento Sans"/>
              <a:sym typeface="Quattrocento Sans"/>
            </a:endParaRPr>
          </a:p>
          <a:p>
            <a:pPr indent="0" lvl="0" marL="0" rtl="0" algn="r">
              <a:spcBef>
                <a:spcPts val="0"/>
              </a:spcBef>
              <a:spcAft>
                <a:spcPts val="0"/>
              </a:spcAft>
              <a:buNone/>
            </a:pPr>
            <a:r>
              <a:t/>
            </a:r>
            <a:endParaRPr sz="2000">
              <a:latin typeface="Quattrocento Sans"/>
              <a:ea typeface="Quattrocento Sans"/>
              <a:cs typeface="Quattrocento Sans"/>
              <a:sym typeface="Quattrocento Sans"/>
            </a:endParaRPr>
          </a:p>
        </p:txBody>
      </p:sp>
      <p:sp>
        <p:nvSpPr>
          <p:cNvPr id="247" name="Google Shape;247;p13"/>
          <p:cNvSpPr/>
          <p:nvPr/>
        </p:nvSpPr>
        <p:spPr>
          <a:xfrm>
            <a:off x="350" y="6091800"/>
            <a:ext cx="12192000" cy="7596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sz="2400"/>
              <a:t>Préconisation du projet : Déployer ODOO Ventes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Keyrus">
  <a:themeElements>
    <a:clrScheme name="Keyrus">
      <a:dk1>
        <a:srgbClr val="000000"/>
      </a:dk1>
      <a:lt1>
        <a:srgbClr val="FFFFFF"/>
      </a:lt1>
      <a:dk2>
        <a:srgbClr val="D9D9D9"/>
      </a:dk2>
      <a:lt2>
        <a:srgbClr val="9D9DB2"/>
      </a:lt2>
      <a:accent1>
        <a:srgbClr val="1AABE2"/>
      </a:accent1>
      <a:accent2>
        <a:srgbClr val="B11A2E"/>
      </a:accent2>
      <a:accent3>
        <a:srgbClr val="E57200"/>
      </a:accent3>
      <a:accent4>
        <a:srgbClr val="35B8B5"/>
      </a:accent4>
      <a:accent5>
        <a:srgbClr val="153A8D"/>
      </a:accent5>
      <a:accent6>
        <a:srgbClr val="D8C098"/>
      </a:accent6>
      <a:hlink>
        <a:srgbClr val="1AABE2"/>
      </a:hlink>
      <a:folHlink>
        <a:srgbClr val="9D9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LDo Digital">
  <a:themeElements>
    <a:clrScheme name="Keyrus">
      <a:dk1>
        <a:srgbClr val="000000"/>
      </a:dk1>
      <a:lt1>
        <a:srgbClr val="FFFFFF"/>
      </a:lt1>
      <a:dk2>
        <a:srgbClr val="D9D9D9"/>
      </a:dk2>
      <a:lt2>
        <a:srgbClr val="9D9DB2"/>
      </a:lt2>
      <a:accent1>
        <a:srgbClr val="1AABE2"/>
      </a:accent1>
      <a:accent2>
        <a:srgbClr val="B11A2E"/>
      </a:accent2>
      <a:accent3>
        <a:srgbClr val="E57200"/>
      </a:accent3>
      <a:accent4>
        <a:srgbClr val="35B8B5"/>
      </a:accent4>
      <a:accent5>
        <a:srgbClr val="153A8D"/>
      </a:accent5>
      <a:accent6>
        <a:srgbClr val="D8C098"/>
      </a:accent6>
      <a:hlink>
        <a:srgbClr val="1AABE2"/>
      </a:hlink>
      <a:folHlink>
        <a:srgbClr val="9D9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