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003838" cy="25201563"/>
  <p:notesSz cx="6858000" cy="9144000"/>
  <p:defaultTextStyle>
    <a:defPPr>
      <a:defRPr lang="en-US"/>
    </a:defPPr>
    <a:lvl1pPr marL="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1pPr>
    <a:lvl2pPr marL="123444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2pPr>
    <a:lvl3pPr marL="246888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3pPr>
    <a:lvl4pPr marL="370332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4pPr>
    <a:lvl5pPr marL="493776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5pPr>
    <a:lvl6pPr marL="617220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6pPr>
    <a:lvl7pPr marL="740664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7pPr>
    <a:lvl8pPr marL="864108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8pPr>
    <a:lvl9pPr marL="987552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1284" y="5598"/>
      </p:cViewPr>
      <p:guideLst>
        <p:guide orient="horz" pos="7938"/>
        <p:guide pos="56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288" y="7828821"/>
            <a:ext cx="15303262" cy="54020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576" y="14280886"/>
            <a:ext cx="12602687" cy="6440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70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937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406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875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179" y="16194340"/>
            <a:ext cx="15303262" cy="5005310"/>
          </a:xfrm>
        </p:spPr>
        <p:txBody>
          <a:bodyPr anchor="t"/>
          <a:lstStyle>
            <a:lvl1pPr algn="l">
              <a:defRPr sz="10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179" y="10681500"/>
            <a:ext cx="15303262" cy="5512840"/>
          </a:xfrm>
        </p:spPr>
        <p:txBody>
          <a:bodyPr anchor="b"/>
          <a:lstStyle>
            <a:lvl1pPr marL="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1pPr>
            <a:lvl2pPr marL="1234440" indent="0">
              <a:buNone/>
              <a:defRPr sz="4900">
                <a:solidFill>
                  <a:schemeClr val="tx1">
                    <a:tint val="75000"/>
                  </a:schemeClr>
                </a:solidFill>
              </a:defRPr>
            </a:lvl2pPr>
            <a:lvl3pPr marL="246888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3pPr>
            <a:lvl4pPr marL="370332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4pPr>
            <a:lvl5pPr marL="493776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5pPr>
            <a:lvl6pPr marL="617220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6pPr>
            <a:lvl7pPr marL="740664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7pPr>
            <a:lvl8pPr marL="864108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8pPr>
            <a:lvl9pPr marL="987552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2254" y="21608007"/>
            <a:ext cx="15800242" cy="61119626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872560" y="21608007"/>
            <a:ext cx="15803369" cy="61119626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92" y="1009231"/>
            <a:ext cx="16203454" cy="420026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92" y="5641185"/>
            <a:ext cx="7954822" cy="2350977"/>
          </a:xfrm>
        </p:spPr>
        <p:txBody>
          <a:bodyPr anchor="b"/>
          <a:lstStyle>
            <a:lvl1pPr marL="0" indent="0">
              <a:buNone/>
              <a:defRPr sz="650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900" b="1"/>
            </a:lvl3pPr>
            <a:lvl4pPr marL="3703320" indent="0">
              <a:buNone/>
              <a:defRPr sz="4300" b="1"/>
            </a:lvl4pPr>
            <a:lvl5pPr marL="4937760" indent="0">
              <a:buNone/>
              <a:defRPr sz="4300" b="1"/>
            </a:lvl5pPr>
            <a:lvl6pPr marL="6172200" indent="0">
              <a:buNone/>
              <a:defRPr sz="4300" b="1"/>
            </a:lvl6pPr>
            <a:lvl7pPr marL="7406640" indent="0">
              <a:buNone/>
              <a:defRPr sz="4300" b="1"/>
            </a:lvl7pPr>
            <a:lvl8pPr marL="8641080" indent="0">
              <a:buNone/>
              <a:defRPr sz="4300" b="1"/>
            </a:lvl8pPr>
            <a:lvl9pPr marL="9875520" indent="0">
              <a:buNone/>
              <a:defRPr sz="4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0192" y="7992162"/>
            <a:ext cx="7954822" cy="14520069"/>
          </a:xfrm>
        </p:spPr>
        <p:txBody>
          <a:bodyPr/>
          <a:lstStyle>
            <a:lvl1pPr>
              <a:defRPr sz="6500"/>
            </a:lvl1pPr>
            <a:lvl2pPr>
              <a:defRPr sz="5400"/>
            </a:lvl2pPr>
            <a:lvl3pPr>
              <a:defRPr sz="49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45701" y="5641185"/>
            <a:ext cx="7957946" cy="2350977"/>
          </a:xfrm>
        </p:spPr>
        <p:txBody>
          <a:bodyPr anchor="b"/>
          <a:lstStyle>
            <a:lvl1pPr marL="0" indent="0">
              <a:buNone/>
              <a:defRPr sz="650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900" b="1"/>
            </a:lvl3pPr>
            <a:lvl4pPr marL="3703320" indent="0">
              <a:buNone/>
              <a:defRPr sz="4300" b="1"/>
            </a:lvl4pPr>
            <a:lvl5pPr marL="4937760" indent="0">
              <a:buNone/>
              <a:defRPr sz="4300" b="1"/>
            </a:lvl5pPr>
            <a:lvl6pPr marL="6172200" indent="0">
              <a:buNone/>
              <a:defRPr sz="4300" b="1"/>
            </a:lvl6pPr>
            <a:lvl7pPr marL="7406640" indent="0">
              <a:buNone/>
              <a:defRPr sz="4300" b="1"/>
            </a:lvl7pPr>
            <a:lvl8pPr marL="8641080" indent="0">
              <a:buNone/>
              <a:defRPr sz="4300" b="1"/>
            </a:lvl8pPr>
            <a:lvl9pPr marL="9875520" indent="0">
              <a:buNone/>
              <a:defRPr sz="4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45701" y="7992162"/>
            <a:ext cx="7957946" cy="14520069"/>
          </a:xfrm>
        </p:spPr>
        <p:txBody>
          <a:bodyPr/>
          <a:lstStyle>
            <a:lvl1pPr>
              <a:defRPr sz="6500"/>
            </a:lvl1pPr>
            <a:lvl2pPr>
              <a:defRPr sz="5400"/>
            </a:lvl2pPr>
            <a:lvl3pPr>
              <a:defRPr sz="49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93" y="1003395"/>
            <a:ext cx="5923139" cy="4270265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9000" y="1003397"/>
            <a:ext cx="10064646" cy="21508836"/>
          </a:xfrm>
        </p:spPr>
        <p:txBody>
          <a:bodyPr/>
          <a:lstStyle>
            <a:lvl1pPr>
              <a:defRPr sz="8600"/>
            </a:lvl1pPr>
            <a:lvl2pPr>
              <a:defRPr sz="7600"/>
            </a:lvl2pPr>
            <a:lvl3pPr>
              <a:defRPr sz="65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193" y="5273662"/>
            <a:ext cx="5923139" cy="17238571"/>
          </a:xfrm>
        </p:spPr>
        <p:txBody>
          <a:bodyPr/>
          <a:lstStyle>
            <a:lvl1pPr marL="0" indent="0">
              <a:buNone/>
              <a:defRPr sz="3800"/>
            </a:lvl1pPr>
            <a:lvl2pPr marL="1234440" indent="0">
              <a:buNone/>
              <a:defRPr sz="3200"/>
            </a:lvl2pPr>
            <a:lvl3pPr marL="2468880" indent="0">
              <a:buNone/>
              <a:defRPr sz="2700"/>
            </a:lvl3pPr>
            <a:lvl4pPr marL="3703320" indent="0">
              <a:buNone/>
              <a:defRPr sz="2400"/>
            </a:lvl4pPr>
            <a:lvl5pPr marL="4937760" indent="0">
              <a:buNone/>
              <a:defRPr sz="2400"/>
            </a:lvl5pPr>
            <a:lvl6pPr marL="6172200" indent="0">
              <a:buNone/>
              <a:defRPr sz="2400"/>
            </a:lvl6pPr>
            <a:lvl7pPr marL="7406640" indent="0">
              <a:buNone/>
              <a:defRPr sz="2400"/>
            </a:lvl7pPr>
            <a:lvl8pPr marL="8641080" indent="0">
              <a:buNone/>
              <a:defRPr sz="2400"/>
            </a:lvl8pPr>
            <a:lvl9pPr marL="987552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878" y="17641094"/>
            <a:ext cx="10802303" cy="2082631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28878" y="2251806"/>
            <a:ext cx="10802303" cy="15120938"/>
          </a:xfrm>
        </p:spPr>
        <p:txBody>
          <a:bodyPr/>
          <a:lstStyle>
            <a:lvl1pPr marL="0" indent="0">
              <a:buNone/>
              <a:defRPr sz="8600"/>
            </a:lvl1pPr>
            <a:lvl2pPr marL="1234440" indent="0">
              <a:buNone/>
              <a:defRPr sz="7600"/>
            </a:lvl2pPr>
            <a:lvl3pPr marL="2468880" indent="0">
              <a:buNone/>
              <a:defRPr sz="6500"/>
            </a:lvl3pPr>
            <a:lvl4pPr marL="3703320" indent="0">
              <a:buNone/>
              <a:defRPr sz="5400"/>
            </a:lvl4pPr>
            <a:lvl5pPr marL="4937760" indent="0">
              <a:buNone/>
              <a:defRPr sz="5400"/>
            </a:lvl5pPr>
            <a:lvl6pPr marL="6172200" indent="0">
              <a:buNone/>
              <a:defRPr sz="5400"/>
            </a:lvl6pPr>
            <a:lvl7pPr marL="7406640" indent="0">
              <a:buNone/>
              <a:defRPr sz="5400"/>
            </a:lvl7pPr>
            <a:lvl8pPr marL="8641080" indent="0">
              <a:buNone/>
              <a:defRPr sz="5400"/>
            </a:lvl8pPr>
            <a:lvl9pPr marL="9875520" indent="0">
              <a:buNone/>
              <a:defRPr sz="5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8878" y="19723725"/>
            <a:ext cx="10802303" cy="2957682"/>
          </a:xfrm>
        </p:spPr>
        <p:txBody>
          <a:bodyPr/>
          <a:lstStyle>
            <a:lvl1pPr marL="0" indent="0">
              <a:buNone/>
              <a:defRPr sz="3800"/>
            </a:lvl1pPr>
            <a:lvl2pPr marL="1234440" indent="0">
              <a:buNone/>
              <a:defRPr sz="3200"/>
            </a:lvl2pPr>
            <a:lvl3pPr marL="2468880" indent="0">
              <a:buNone/>
              <a:defRPr sz="2700"/>
            </a:lvl3pPr>
            <a:lvl4pPr marL="3703320" indent="0">
              <a:buNone/>
              <a:defRPr sz="2400"/>
            </a:lvl4pPr>
            <a:lvl5pPr marL="4937760" indent="0">
              <a:buNone/>
              <a:defRPr sz="2400"/>
            </a:lvl5pPr>
            <a:lvl6pPr marL="6172200" indent="0">
              <a:buNone/>
              <a:defRPr sz="2400"/>
            </a:lvl6pPr>
            <a:lvl7pPr marL="7406640" indent="0">
              <a:buNone/>
              <a:defRPr sz="2400"/>
            </a:lvl7pPr>
            <a:lvl8pPr marL="8641080" indent="0">
              <a:buNone/>
              <a:defRPr sz="2400"/>
            </a:lvl8pPr>
            <a:lvl9pPr marL="987552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02355" y="3710230"/>
            <a:ext cx="7973574" cy="790174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2254" y="3710230"/>
            <a:ext cx="23630037" cy="790174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92" y="1009231"/>
            <a:ext cx="16203454" cy="4200261"/>
          </a:xfrm>
          <a:prstGeom prst="rect">
            <a:avLst/>
          </a:prstGeom>
        </p:spPr>
        <p:txBody>
          <a:bodyPr vert="horz" lIns="246888" tIns="123444" rIns="246888" bIns="1234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92" y="5880366"/>
            <a:ext cx="16203454" cy="16631867"/>
          </a:xfrm>
          <a:prstGeom prst="rect">
            <a:avLst/>
          </a:prstGeom>
        </p:spPr>
        <p:txBody>
          <a:bodyPr vert="horz" lIns="246888" tIns="123444" rIns="246888" bIns="1234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0192" y="23358117"/>
            <a:ext cx="4200896" cy="1341750"/>
          </a:xfrm>
          <a:prstGeom prst="rect">
            <a:avLst/>
          </a:prstGeom>
        </p:spPr>
        <p:txBody>
          <a:bodyPr vert="horz" lIns="246888" tIns="123444" rIns="246888" bIns="123444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96D47-F86C-4302-8B23-FBA881810D3B}" type="datetimeFigureOut">
              <a:rPr lang="en-US" smtClean="0"/>
              <a:pPr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51312" y="23358117"/>
            <a:ext cx="5701215" cy="1341750"/>
          </a:xfrm>
          <a:prstGeom prst="rect">
            <a:avLst/>
          </a:prstGeom>
        </p:spPr>
        <p:txBody>
          <a:bodyPr vert="horz" lIns="246888" tIns="123444" rIns="246888" bIns="123444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02750" y="23358117"/>
            <a:ext cx="4200896" cy="1341750"/>
          </a:xfrm>
          <a:prstGeom prst="rect">
            <a:avLst/>
          </a:prstGeom>
        </p:spPr>
        <p:txBody>
          <a:bodyPr vert="horz" lIns="246888" tIns="123444" rIns="246888" bIns="123444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7A594-BD4D-4C00-9AB2-810467CC9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468880" rtl="0" eaLnBrk="1" latinLnBrk="0" hangingPunct="1">
        <a:spcBef>
          <a:spcPct val="0"/>
        </a:spcBef>
        <a:buNone/>
        <a:defRPr sz="11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5830" indent="-925830" algn="l" defTabSz="246888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005965" indent="-771525" algn="l" defTabSz="2468880" rtl="0" eaLnBrk="1" latinLnBrk="0" hangingPunct="1">
        <a:spcBef>
          <a:spcPct val="20000"/>
        </a:spcBef>
        <a:buFont typeface="Arial" pitchFamily="34" charset="0"/>
        <a:buChar char="–"/>
        <a:defRPr sz="7600" kern="1200">
          <a:solidFill>
            <a:schemeClr val="tx1"/>
          </a:solidFill>
          <a:latin typeface="+mn-lt"/>
          <a:ea typeface="+mn-ea"/>
          <a:cs typeface="+mn-cs"/>
        </a:defRPr>
      </a:lvl2pPr>
      <a:lvl3pPr marL="308610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indent="-617220" algn="l" defTabSz="2468880" rtl="0" eaLnBrk="1" latinLnBrk="0" hangingPunct="1">
        <a:spcBef>
          <a:spcPct val="20000"/>
        </a:spcBef>
        <a:buFont typeface="Arial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554980" indent="-617220" algn="l" defTabSz="2468880" rtl="0" eaLnBrk="1" latinLnBrk="0" hangingPunct="1">
        <a:spcBef>
          <a:spcPct val="20000"/>
        </a:spcBef>
        <a:buFont typeface="Arial" pitchFamily="34" charset="0"/>
        <a:buChar char="»"/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78942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02386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25830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49274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46888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5pPr>
      <a:lvl6pPr marL="617220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6pPr>
      <a:lvl7pPr marL="740664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7pPr>
      <a:lvl8pPr marL="864108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8pPr>
      <a:lvl9pPr marL="987552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gif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emf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Drawing1.jpg"/>
          <p:cNvPicPr>
            <a:picLocks noChangeAspect="1"/>
          </p:cNvPicPr>
          <p:nvPr/>
        </p:nvPicPr>
        <p:blipFill rotWithShape="1">
          <a:blip r:embed="rId2" cstate="print"/>
          <a:srcRect b="32675"/>
          <a:stretch/>
        </p:blipFill>
        <p:spPr>
          <a:xfrm>
            <a:off x="14564908" y="12829381"/>
            <a:ext cx="3200011" cy="2133600"/>
          </a:xfrm>
          <a:prstGeom prst="rect">
            <a:avLst/>
          </a:prstGeom>
        </p:spPr>
      </p:pic>
      <p:sp>
        <p:nvSpPr>
          <p:cNvPr id="59" name="Title 1"/>
          <p:cNvSpPr txBox="1">
            <a:spLocks/>
          </p:cNvSpPr>
          <p:nvPr/>
        </p:nvSpPr>
        <p:spPr>
          <a:xfrm>
            <a:off x="7215982" y="15953581"/>
            <a:ext cx="10015537" cy="3581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246888" tIns="123444" rIns="246888" bIns="123444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300" dirty="0" smtClean="0">
                <a:latin typeface="Cooper Black" pitchFamily="18" charset="0"/>
              </a:rPr>
              <a:t>Dynamic Content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300" dirty="0" smtClean="0"/>
              <a:t>In each run the android </a:t>
            </a:r>
            <a:r>
              <a:rPr lang="en-US" sz="2300" dirty="0" smtClean="0"/>
              <a:t>app downloads </a:t>
            </a:r>
            <a:r>
              <a:rPr lang="en-US" sz="2300" dirty="0" smtClean="0"/>
              <a:t>an XML catalogue from an Amazon S3 server.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300" dirty="0" smtClean="0"/>
              <a:t>The catalogue holds references to all the MiKiZaZa  projects available at the time.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300" dirty="0" smtClean="0"/>
              <a:t>When the user picks a movie, all the required media and the interactive screenplay are being downloaded 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300" dirty="0" smtClean="0"/>
              <a:t>This design enables adding tons of new content without ever needing to update the app.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android-open-248x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71600" cy="1659193"/>
          </a:xfrm>
          <a:prstGeom prst="rect">
            <a:avLst/>
          </a:prstGeom>
          <a:effectLst/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310460" y="408781"/>
            <a:ext cx="9382919" cy="2819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Cooper Black" pitchFamily="18" charset="0"/>
              </a:rPr>
              <a:t>MiKiZaZa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Computer Science Workshop</a:t>
            </a:r>
            <a:br>
              <a:rPr lang="en-US" sz="2400" dirty="0" smtClean="0"/>
            </a:br>
            <a:r>
              <a:rPr lang="en-US" sz="2400" dirty="0" smtClean="0"/>
              <a:t>Under the supervision of Prof. </a:t>
            </a:r>
            <a:r>
              <a:rPr lang="en-US" sz="2400" dirty="0" err="1" smtClean="0"/>
              <a:t>Muli</a:t>
            </a:r>
            <a:r>
              <a:rPr lang="en-US" sz="2400" dirty="0" smtClean="0"/>
              <a:t> </a:t>
            </a:r>
            <a:r>
              <a:rPr lang="en-US" sz="2400" dirty="0" err="1" smtClean="0"/>
              <a:t>Safra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Presented by: Gal Bar, </a:t>
            </a:r>
            <a:r>
              <a:rPr lang="en-US" sz="2400" dirty="0" err="1" smtClean="0"/>
              <a:t>Adi</a:t>
            </a:r>
            <a:r>
              <a:rPr lang="en-US" sz="2400" dirty="0" smtClean="0"/>
              <a:t> </a:t>
            </a:r>
            <a:r>
              <a:rPr lang="en-US" sz="2400" dirty="0" err="1" smtClean="0"/>
              <a:t>Haviv</a:t>
            </a:r>
            <a:r>
              <a:rPr lang="en-US" sz="2400" dirty="0" smtClean="0"/>
              <a:t>, Yuval Kesten</a:t>
            </a:r>
            <a:endParaRPr lang="en-US" dirty="0"/>
          </a:p>
        </p:txBody>
      </p:sp>
      <p:pic>
        <p:nvPicPr>
          <p:cNvPr id="9" name="Picture 8" descr="android-open-248x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32238" y="0"/>
            <a:ext cx="1371600" cy="1659193"/>
          </a:xfrm>
          <a:prstGeom prst="rect">
            <a:avLst/>
          </a:prstGeom>
          <a:effectLst/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772320" y="4371181"/>
            <a:ext cx="10286999" cy="3581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246888" tIns="123444" rIns="246888" bIns="123444" rtlCol="0" anchor="ctr">
            <a:no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sz="2800" dirty="0" smtClean="0">
                <a:latin typeface="Cooper Black" pitchFamily="18" charset="0"/>
              </a:rPr>
              <a:t>MiKiZaZa is an interactive content player for the android platform.</a:t>
            </a:r>
          </a:p>
          <a:p>
            <a:pPr algn="just">
              <a:spcBef>
                <a:spcPct val="0"/>
              </a:spcBef>
              <a:defRPr/>
            </a:pPr>
            <a:r>
              <a:rPr lang="en-US" sz="2800" dirty="0" smtClean="0">
                <a:latin typeface="Cooper Black" pitchFamily="18" charset="0"/>
              </a:rPr>
              <a:t>It plays on-line media and interacts with the user using the touch screen, accelerometer, compass, GPS and more.</a:t>
            </a:r>
          </a:p>
          <a:p>
            <a:pPr algn="just">
              <a:spcBef>
                <a:spcPct val="0"/>
              </a:spcBef>
              <a:defRPr/>
            </a:pPr>
            <a:r>
              <a:rPr lang="en-US" sz="2800" dirty="0" smtClean="0">
                <a:latin typeface="Cooper Black" pitchFamily="18" charset="0"/>
              </a:rPr>
              <a:t>It plays content which can be easily created using our PC editor.</a:t>
            </a:r>
          </a:p>
          <a:p>
            <a:pPr algn="just">
              <a:spcBef>
                <a:spcPct val="0"/>
              </a:spcBef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583319" y="4371181"/>
            <a:ext cx="4648200" cy="37338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246888" tIns="123444" rIns="246888" bIns="123444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800" dirty="0" smtClean="0">
                <a:latin typeface="Cooper Black" pitchFamily="18" charset="0"/>
              </a:rPr>
              <a:t>Technologies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oper Black" pitchFamily="18" charset="0"/>
              </a:rPr>
              <a:t>Android </a:t>
            </a:r>
            <a:r>
              <a:rPr lang="en-US" sz="2800" dirty="0" smtClean="0">
                <a:latin typeface="Cooper Black" pitchFamily="18" charset="0"/>
              </a:rPr>
              <a:t>SDK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oper Black" pitchFamily="18" charset="0"/>
              </a:rPr>
              <a:t>Amazon </a:t>
            </a:r>
            <a:r>
              <a:rPr lang="en-US" sz="2800" dirty="0" smtClean="0">
                <a:latin typeface="Cooper Black" pitchFamily="18" charset="0"/>
              </a:rPr>
              <a:t>S3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oper Black" pitchFamily="18" charset="0"/>
              </a:rPr>
              <a:t>XML-SAX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oper Black" pitchFamily="18" charset="0"/>
              </a:rPr>
              <a:t>WPF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oper Black" pitchFamily="18" charset="0"/>
              </a:rPr>
              <a:t>Java</a:t>
            </a:r>
            <a:endParaRPr lang="en-US" sz="2800" dirty="0" smtClean="0">
              <a:latin typeface="Cooper Black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Cooper Black" pitchFamily="18" charset="0"/>
              </a:rPr>
              <a:t>.NET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deviceeliy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88" y="10495894"/>
            <a:ext cx="2928731" cy="1952487"/>
          </a:xfrm>
          <a:prstGeom prst="rect">
            <a:avLst/>
          </a:prstGeom>
        </p:spPr>
      </p:pic>
      <p:pic>
        <p:nvPicPr>
          <p:cNvPr id="14" name="Picture 13" descr="1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260442" y="7921659"/>
            <a:ext cx="1952488" cy="2928732"/>
          </a:xfrm>
          <a:prstGeom prst="rect">
            <a:avLst/>
          </a:prstGeom>
        </p:spPr>
      </p:pic>
      <p:pic>
        <p:nvPicPr>
          <p:cNvPr id="15" name="Picture 14" descr="3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8575641" y="7921659"/>
            <a:ext cx="1952487" cy="2928731"/>
          </a:xfrm>
          <a:prstGeom prst="rect">
            <a:avLst/>
          </a:prstGeom>
        </p:spPr>
      </p:pic>
      <p:pic>
        <p:nvPicPr>
          <p:cNvPr id="16" name="Picture 15" descr="444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919" y="8409781"/>
            <a:ext cx="2971800" cy="1981200"/>
          </a:xfrm>
          <a:prstGeom prst="rect">
            <a:avLst/>
          </a:prstGeom>
        </p:spPr>
      </p:pic>
      <p:pic>
        <p:nvPicPr>
          <p:cNvPr id="17" name="Picture 16" descr="55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9919" y="10467181"/>
            <a:ext cx="2971800" cy="1981200"/>
          </a:xfrm>
          <a:prstGeom prst="rect">
            <a:avLst/>
          </a:prstGeom>
        </p:spPr>
      </p:pic>
      <p:pic>
        <p:nvPicPr>
          <p:cNvPr id="18" name="Picture 17" descr="deviceidol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7519" y="10467181"/>
            <a:ext cx="2971800" cy="198120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772319" y="12600781"/>
            <a:ext cx="13716000" cy="2743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246888" tIns="123444" rIns="246888" bIns="123444" rtlCol="0" anchor="ctr">
            <a:noAutofit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MiKiZaZa was developed due to TAU cinema students’  </a:t>
            </a:r>
            <a:r>
              <a:rPr lang="en-US" sz="2800" dirty="0" smtClean="0"/>
              <a:t>need - mobile aware interactive content player for hand-held devices.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Instead of implementing a specific project we decided to develop a generic platform.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We developed an editor which allows easy creation</a:t>
            </a:r>
            <a:r>
              <a:rPr lang="en-US" sz="2800" dirty="0" smtClean="0"/>
              <a:t>, modification and display of </a:t>
            </a:r>
            <a:r>
              <a:rPr lang="en-US" sz="2800" dirty="0" smtClean="0"/>
              <a:t>MiKiZaZa projects.</a:t>
            </a:r>
            <a:endParaRPr lang="en-US" sz="2800" dirty="0" smtClean="0"/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</p:txBody>
      </p:sp>
      <p:pic>
        <p:nvPicPr>
          <p:cNvPr id="23" name="Picture 22" descr="999999999999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11719" y="8409781"/>
            <a:ext cx="5920884" cy="4038600"/>
          </a:xfrm>
          <a:prstGeom prst="rect">
            <a:avLst/>
          </a:prstGeom>
        </p:spPr>
      </p:pic>
      <p:pic>
        <p:nvPicPr>
          <p:cNvPr id="25" name="Picture 24" descr="device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24919" y="15801181"/>
            <a:ext cx="1905000" cy="1270000"/>
          </a:xfrm>
          <a:prstGeom prst="rect">
            <a:avLst/>
          </a:prstGeom>
        </p:spPr>
      </p:pic>
      <p:pic>
        <p:nvPicPr>
          <p:cNvPr id="26" name="Picture 25" descr="777777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48519" y="17325181"/>
            <a:ext cx="1295400" cy="1943100"/>
          </a:xfrm>
          <a:prstGeom prst="rect">
            <a:avLst/>
          </a:prstGeom>
        </p:spPr>
      </p:pic>
      <p:cxnSp>
        <p:nvCxnSpPr>
          <p:cNvPr id="27" name="Curved Connector 26"/>
          <p:cNvCxnSpPr>
            <a:stCxn id="26" idx="0"/>
            <a:endCxn id="28" idx="2"/>
          </p:cNvCxnSpPr>
          <p:nvPr/>
        </p:nvCxnSpPr>
        <p:spPr>
          <a:xfrm rot="16200000" flipV="1">
            <a:off x="1143477" y="16972438"/>
            <a:ext cx="704850" cy="63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logo_aws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00919" y="16258381"/>
            <a:ext cx="989330" cy="361950"/>
          </a:xfrm>
          <a:prstGeom prst="rect">
            <a:avLst/>
          </a:prstGeom>
        </p:spPr>
      </p:pic>
      <p:pic>
        <p:nvPicPr>
          <p:cNvPr id="29" name="Picture 28" descr="22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24919" y="18010981"/>
            <a:ext cx="1905000" cy="1270000"/>
          </a:xfrm>
          <a:prstGeom prst="rect">
            <a:avLst/>
          </a:prstGeom>
        </p:spPr>
      </p:pic>
      <p:pic>
        <p:nvPicPr>
          <p:cNvPr id="30" name="Picture 29" descr="logo_aws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82119" y="17477581"/>
            <a:ext cx="989330" cy="361950"/>
          </a:xfrm>
          <a:prstGeom prst="rect">
            <a:avLst/>
          </a:prstGeom>
        </p:spPr>
      </p:pic>
      <p:pic>
        <p:nvPicPr>
          <p:cNvPr id="31" name="Picture 30" descr="44444444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34719" y="16944181"/>
            <a:ext cx="1943100" cy="1295400"/>
          </a:xfrm>
          <a:prstGeom prst="rect">
            <a:avLst/>
          </a:prstGeom>
        </p:spPr>
      </p:pic>
      <p:cxnSp>
        <p:nvCxnSpPr>
          <p:cNvPr id="32" name="Straight Arrow Connector 31"/>
          <p:cNvCxnSpPr>
            <a:stCxn id="28" idx="3"/>
            <a:endCxn id="25" idx="1"/>
          </p:cNvCxnSpPr>
          <p:nvPr/>
        </p:nvCxnSpPr>
        <p:spPr>
          <a:xfrm flipV="1">
            <a:off x="1990249" y="16436181"/>
            <a:ext cx="53467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0"/>
          </p:cNvCxnSpPr>
          <p:nvPr/>
        </p:nvCxnSpPr>
        <p:spPr>
          <a:xfrm rot="5400000">
            <a:off x="3273902" y="17274064"/>
            <a:ext cx="406400" cy="6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9" idx="0"/>
          </p:cNvCxnSpPr>
          <p:nvPr/>
        </p:nvCxnSpPr>
        <p:spPr>
          <a:xfrm rot="16200000" flipH="1">
            <a:off x="3344069" y="17877631"/>
            <a:ext cx="2286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>
            <a:stCxn id="29" idx="3"/>
            <a:endCxn id="31" idx="1"/>
          </p:cNvCxnSpPr>
          <p:nvPr/>
        </p:nvCxnSpPr>
        <p:spPr>
          <a:xfrm flipV="1">
            <a:off x="4429919" y="17591881"/>
            <a:ext cx="304800" cy="10541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 descr="Diagram Alligned.emf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2319" y="20830381"/>
            <a:ext cx="3733800" cy="3726250"/>
          </a:xfrm>
          <a:prstGeom prst="rect">
            <a:avLst/>
          </a:prstGeom>
        </p:spPr>
      </p:pic>
      <p:sp>
        <p:nvSpPr>
          <p:cNvPr id="61" name="Title 1"/>
          <p:cNvSpPr txBox="1">
            <a:spLocks/>
          </p:cNvSpPr>
          <p:nvPr/>
        </p:nvSpPr>
        <p:spPr>
          <a:xfrm>
            <a:off x="772319" y="20220781"/>
            <a:ext cx="3733800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246888" tIns="123444" rIns="246888" bIns="123444" rtlCol="0" anchor="ctr">
            <a:normAutofit fontScale="25000" lnSpcReduction="20000"/>
          </a:bodyPr>
          <a:lstStyle/>
          <a:p>
            <a:pPr marL="0" marR="0" lvl="0" indent="0" algn="ctr" defTabSz="24688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ooper Black" pitchFamily="18" charset="0"/>
                <a:ea typeface="+mn-ea"/>
                <a:cs typeface="+mn-cs"/>
              </a:rPr>
              <a:t>Design</a:t>
            </a:r>
            <a:endParaRPr kumimoji="0" lang="en-US" sz="119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9992519" y="20220781"/>
            <a:ext cx="4724400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246888" tIns="123444" rIns="246888" bIns="123444" rtlCol="0" anchor="ctr">
            <a:normAutofit fontScale="25000" lnSpcReduction="20000"/>
          </a:bodyPr>
          <a:lstStyle/>
          <a:p>
            <a:pPr marL="0" marR="0" lvl="0" indent="0" algn="ctr" defTabSz="24688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9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ooper Black" pitchFamily="18" charset="0"/>
                <a:ea typeface="+mn-ea"/>
                <a:cs typeface="+mn-cs"/>
              </a:rPr>
              <a:t>Promoting the </a:t>
            </a:r>
            <a:r>
              <a:rPr kumimoji="0" lang="en-US" sz="1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ooper Black" pitchFamily="18" charset="0"/>
                <a:ea typeface="+mn-ea"/>
                <a:cs typeface="+mn-cs"/>
              </a:rPr>
              <a:t>app</a:t>
            </a:r>
            <a:endParaRPr kumimoji="0" lang="en-US" sz="119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3" name="Picture 62" descr="devic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58719" y="21135181"/>
            <a:ext cx="2235200" cy="3352800"/>
          </a:xfrm>
          <a:prstGeom prst="rect">
            <a:avLst/>
          </a:prstGeom>
        </p:spPr>
      </p:pic>
      <p:pic>
        <p:nvPicPr>
          <p:cNvPr id="64" name="Picture 63" descr="512010_195514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01919" y="21135181"/>
            <a:ext cx="2240280" cy="3429000"/>
          </a:xfrm>
          <a:prstGeom prst="rect">
            <a:avLst/>
          </a:prstGeom>
        </p:spPr>
      </p:pic>
      <p:pic>
        <p:nvPicPr>
          <p:cNvPr id="65" name="Picture 64" descr="512010_195905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668919" y="21135181"/>
            <a:ext cx="2252622" cy="3476624"/>
          </a:xfrm>
          <a:prstGeom prst="rect">
            <a:avLst/>
          </a:prstGeom>
        </p:spPr>
      </p:pic>
      <p:pic>
        <p:nvPicPr>
          <p:cNvPr id="66" name="Picture 65" descr="512010_200421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259719" y="21211381"/>
            <a:ext cx="2734268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178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MiKiZaZa Computer Science Workshop Under the supervision of Prof. Muli Safra Presented by: Gal Bar, Adi Haviv, Yuval Kesten</vt:lpstr>
    </vt:vector>
  </TitlesOfParts>
  <Company>Go-Net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yuvalk</dc:creator>
  <cp:lastModifiedBy>yuvalk</cp:lastModifiedBy>
  <cp:revision>32</cp:revision>
  <dcterms:created xsi:type="dcterms:W3CDTF">2010-05-11T11:20:36Z</dcterms:created>
  <dcterms:modified xsi:type="dcterms:W3CDTF">2010-05-12T11:06:02Z</dcterms:modified>
</cp:coreProperties>
</file>