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3"/>
  </p:notesMasterIdLst>
  <p:handoutMasterIdLst>
    <p:handoutMasterId r:id="rId4"/>
  </p:handoutMasterIdLst>
  <p:sldIdLst>
    <p:sldId id="362" r:id="rId2"/>
  </p:sldIdLst>
  <p:sldSz cx="9144000" cy="6858000" type="screen4x3"/>
  <p:notesSz cx="7010400" cy="9296400"/>
  <p:defaultTextStyle>
    <a:defPPr>
      <a:defRPr lang="en-US"/>
    </a:defPPr>
    <a:lvl1pPr algn="l" rtl="0" fontAlgn="base">
      <a:spcBef>
        <a:spcPct val="0"/>
      </a:spcBef>
      <a:spcAft>
        <a:spcPct val="0"/>
      </a:spcAft>
      <a:defRPr sz="22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2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2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2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2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2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2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2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200"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523">
          <p15:clr>
            <a:srgbClr val="A4A3A4"/>
          </p15:clr>
        </p15:guide>
        <p15:guide id="2" orient="horz" pos="4309">
          <p15:clr>
            <a:srgbClr val="A4A3A4"/>
          </p15:clr>
        </p15:guide>
        <p15:guide id="3" orient="horz" pos="845">
          <p15:clr>
            <a:srgbClr val="A4A3A4"/>
          </p15:clr>
        </p15:guide>
        <p15:guide id="4" pos="5555">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0070C0"/>
    <a:srgbClr val="B0DCFF"/>
    <a:srgbClr val="007B93"/>
    <a:srgbClr val="003F72"/>
    <a:srgbClr val="FFFFCC"/>
    <a:srgbClr val="00B0F0"/>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71" autoAdjust="0"/>
    <p:restoredTop sz="94434" autoAdjust="0"/>
  </p:normalViewPr>
  <p:slideViewPr>
    <p:cSldViewPr>
      <p:cViewPr>
        <p:scale>
          <a:sx n="110" d="100"/>
          <a:sy n="110" d="100"/>
        </p:scale>
        <p:origin x="264" y="-1422"/>
      </p:cViewPr>
      <p:guideLst>
        <p:guide orient="horz" pos="2523"/>
        <p:guide orient="horz" pos="4309"/>
        <p:guide orient="horz" pos="845"/>
        <p:guide pos="5555"/>
      </p:guideLst>
    </p:cSldViewPr>
  </p:slideViewPr>
  <p:outlineViewPr>
    <p:cViewPr>
      <p:scale>
        <a:sx n="33" d="100"/>
        <a:sy n="33" d="100"/>
      </p:scale>
      <p:origin x="48"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136"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604" cy="46534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pitchFamily="34" charset="0"/>
                <a:ea typeface="+mn-ea"/>
                <a:cs typeface="+mn-cs"/>
              </a:defRPr>
            </a:lvl1pPr>
          </a:lstStyle>
          <a:p>
            <a:pPr>
              <a:defRPr/>
            </a:pPr>
            <a:endParaRPr lang="en-US"/>
          </a:p>
        </p:txBody>
      </p:sp>
      <p:sp>
        <p:nvSpPr>
          <p:cNvPr id="9219" name="Rectangle 3"/>
          <p:cNvSpPr>
            <a:spLocks noGrp="1" noChangeArrowheads="1"/>
          </p:cNvSpPr>
          <p:nvPr>
            <p:ph type="dt" sz="quarter" idx="1"/>
          </p:nvPr>
        </p:nvSpPr>
        <p:spPr bwMode="auto">
          <a:xfrm>
            <a:off x="3970159" y="0"/>
            <a:ext cx="3038604" cy="46534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mn-ea"/>
                <a:cs typeface="+mn-cs"/>
              </a:defRPr>
            </a:lvl1pPr>
          </a:lstStyle>
          <a:p>
            <a:pPr>
              <a:defRPr/>
            </a:pPr>
            <a:endParaRPr lang="en-US"/>
          </a:p>
        </p:txBody>
      </p:sp>
      <p:sp>
        <p:nvSpPr>
          <p:cNvPr id="9220" name="Rectangle 4"/>
          <p:cNvSpPr>
            <a:spLocks noGrp="1" noChangeArrowheads="1"/>
          </p:cNvSpPr>
          <p:nvPr>
            <p:ph type="ftr" sz="quarter" idx="2"/>
          </p:nvPr>
        </p:nvSpPr>
        <p:spPr bwMode="auto">
          <a:xfrm>
            <a:off x="0" y="8829573"/>
            <a:ext cx="3038604" cy="46534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ea typeface="+mn-ea"/>
                <a:cs typeface="+mn-cs"/>
              </a:defRPr>
            </a:lvl1pPr>
          </a:lstStyle>
          <a:p>
            <a:pPr>
              <a:defRPr/>
            </a:pPr>
            <a:endParaRPr lang="en-US"/>
          </a:p>
        </p:txBody>
      </p:sp>
      <p:sp>
        <p:nvSpPr>
          <p:cNvPr id="9221" name="Rectangle 5"/>
          <p:cNvSpPr>
            <a:spLocks noGrp="1" noChangeArrowheads="1"/>
          </p:cNvSpPr>
          <p:nvPr>
            <p:ph type="sldNum" sz="quarter" idx="3"/>
          </p:nvPr>
        </p:nvSpPr>
        <p:spPr bwMode="auto">
          <a:xfrm>
            <a:off x="3970159" y="8829573"/>
            <a:ext cx="3038604" cy="46534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5DEB186F-3141-4E6C-9FD8-3FF64544D39A}" type="slidenum">
              <a:rPr lang="en-US" altLang="sv-SE"/>
              <a:pPr>
                <a:defRPr/>
              </a:pPr>
              <a:t>‹N°›</a:t>
            </a:fld>
            <a:endParaRPr lang="en-US" altLang="sv-SE"/>
          </a:p>
        </p:txBody>
      </p:sp>
    </p:spTree>
    <p:extLst>
      <p:ext uri="{BB962C8B-B14F-4D97-AF65-F5344CB8AC3E}">
        <p14:creationId xmlns:p14="http://schemas.microsoft.com/office/powerpoint/2010/main" val="1989691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38604" cy="46534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pitchFamily="34" charset="0"/>
                <a:ea typeface="+mn-ea"/>
                <a:cs typeface="+mn-cs"/>
              </a:defRPr>
            </a:lvl1pPr>
          </a:lstStyle>
          <a:p>
            <a:pPr>
              <a:defRPr/>
            </a:pPr>
            <a:endParaRPr lang="en-US"/>
          </a:p>
        </p:txBody>
      </p:sp>
      <p:sp>
        <p:nvSpPr>
          <p:cNvPr id="7171" name="Rectangle 3"/>
          <p:cNvSpPr>
            <a:spLocks noGrp="1" noChangeArrowheads="1"/>
          </p:cNvSpPr>
          <p:nvPr>
            <p:ph type="dt" idx="1"/>
          </p:nvPr>
        </p:nvSpPr>
        <p:spPr bwMode="auto">
          <a:xfrm>
            <a:off x="3970159" y="0"/>
            <a:ext cx="3038604" cy="46534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mn-ea"/>
                <a:cs typeface="+mn-cs"/>
              </a:defRPr>
            </a:lvl1pPr>
          </a:lstStyle>
          <a:p>
            <a:pPr>
              <a:defRPr/>
            </a:pPr>
            <a:endParaRPr lang="en-US"/>
          </a:p>
        </p:txBody>
      </p:sp>
      <p:sp>
        <p:nvSpPr>
          <p:cNvPr id="26628"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700713" y="4415530"/>
            <a:ext cx="5608975" cy="41836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174" name="Rectangle 6"/>
          <p:cNvSpPr>
            <a:spLocks noGrp="1" noChangeArrowheads="1"/>
          </p:cNvSpPr>
          <p:nvPr>
            <p:ph type="ftr" sz="quarter" idx="4"/>
          </p:nvPr>
        </p:nvSpPr>
        <p:spPr bwMode="auto">
          <a:xfrm>
            <a:off x="0" y="8829573"/>
            <a:ext cx="3038604" cy="46534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ea typeface="+mn-ea"/>
                <a:cs typeface="+mn-cs"/>
              </a:defRPr>
            </a:lvl1pPr>
          </a:lstStyle>
          <a:p>
            <a:pPr>
              <a:defRPr/>
            </a:pPr>
            <a:endParaRPr lang="en-US"/>
          </a:p>
        </p:txBody>
      </p:sp>
      <p:sp>
        <p:nvSpPr>
          <p:cNvPr id="7175" name="Rectangle 7"/>
          <p:cNvSpPr>
            <a:spLocks noGrp="1" noChangeArrowheads="1"/>
          </p:cNvSpPr>
          <p:nvPr>
            <p:ph type="sldNum" sz="quarter" idx="5"/>
          </p:nvPr>
        </p:nvSpPr>
        <p:spPr bwMode="auto">
          <a:xfrm>
            <a:off x="3970159" y="8829573"/>
            <a:ext cx="3038604" cy="46534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D21336FE-CCEA-4C92-ABF0-173E3A8D02DD}" type="slidenum">
              <a:rPr lang="en-US" altLang="sv-SE"/>
              <a:pPr>
                <a:defRPr/>
              </a:pPr>
              <a:t>‹N°›</a:t>
            </a:fld>
            <a:endParaRPr lang="en-US" altLang="sv-SE"/>
          </a:p>
        </p:txBody>
      </p:sp>
    </p:spTree>
    <p:extLst>
      <p:ext uri="{BB962C8B-B14F-4D97-AF65-F5344CB8AC3E}">
        <p14:creationId xmlns:p14="http://schemas.microsoft.com/office/powerpoint/2010/main" val="38537317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pitchFamily="34"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r>
              <a:rPr lang="en-US" altLang="sv-SE" b="1" smtClean="0">
                <a:solidFill>
                  <a:srgbClr val="FFFFFF"/>
                </a:solidFill>
                <a:latin typeface="Helvetica" charset="0"/>
                <a:ea typeface="ＭＳ Ｐゴシック" pitchFamily="34" charset="-128"/>
              </a:rPr>
              <a:t>A PRODUCT VALUE PROPOSITION IS THE…</a:t>
            </a:r>
          </a:p>
          <a:p>
            <a:pPr defTabSz="457200"/>
            <a:r>
              <a:rPr lang="en-GB" altLang="sv-SE" smtClean="0">
                <a:solidFill>
                  <a:srgbClr val="FFFFFF"/>
                </a:solidFill>
                <a:ea typeface="ＭＳ Ｐゴシック" pitchFamily="34" charset="-128"/>
                <a:cs typeface="Arial" pitchFamily="34" charset="0"/>
              </a:rPr>
              <a:t>Shortest, compelling </a:t>
            </a:r>
            <a:r>
              <a:rPr lang="en-US" altLang="sv-SE" smtClean="0">
                <a:solidFill>
                  <a:srgbClr val="FFFFFF"/>
                </a:solidFill>
                <a:ea typeface="ＭＳ Ｐゴシック" pitchFamily="34" charset="-128"/>
                <a:cs typeface="Arial" pitchFamily="34" charset="0"/>
              </a:rPr>
              <a:t>statement of the benefit to consumers – why our product is different or better so she will buy it over competitive alternatives.</a:t>
            </a:r>
            <a:endParaRPr lang="en-GB" altLang="sv-SE" smtClean="0">
              <a:solidFill>
                <a:srgbClr val="FFFFFF"/>
              </a:solidFill>
              <a:ea typeface="ＭＳ Ｐゴシック" pitchFamily="34" charset="-128"/>
              <a:cs typeface="Arial" pitchFamily="34" charset="0"/>
            </a:endParaRPr>
          </a:p>
          <a:p>
            <a:pPr defTabSz="457200"/>
            <a:endParaRPr lang="sv-SE" altLang="sv-SE" smtClean="0">
              <a:ea typeface="ＭＳ Ｐゴシック" pitchFamily="34" charset="-128"/>
            </a:endParaRPr>
          </a:p>
          <a:p>
            <a:pPr defTabSz="457200"/>
            <a:r>
              <a:rPr lang="en-US" altLang="sv-SE" b="1" smtClean="0">
                <a:solidFill>
                  <a:srgbClr val="000000"/>
                </a:solidFill>
                <a:latin typeface="Cambria" pitchFamily="18" charset="0"/>
                <a:ea typeface="ＭＳ Ｐゴシック" pitchFamily="34" charset="-128"/>
                <a:cs typeface="Arial" pitchFamily="34" charset="0"/>
              </a:rPr>
              <a:t>A good product value proposition is…</a:t>
            </a:r>
          </a:p>
          <a:p>
            <a:pPr defTabSz="457200"/>
            <a:r>
              <a:rPr lang="en-US" altLang="sv-SE" smtClean="0">
                <a:ea typeface="ＭＳ Ｐゴシック" pitchFamily="34" charset="-128"/>
              </a:rPr>
              <a:t>CONSUMER INSIGHT-LED- Rooted in a clearly defined consumer insight connected to a specific target consumer segment</a:t>
            </a:r>
          </a:p>
          <a:p>
            <a:pPr defTabSz="457200"/>
            <a:r>
              <a:rPr lang="en-US" altLang="sv-SE" smtClean="0">
                <a:ea typeface="ＭＳ Ｐゴシック" pitchFamily="34" charset="-128"/>
              </a:rPr>
              <a:t>BENEFIT-DRIVEN- Clearly states the category-relevant emotional and functional benefit for consumers</a:t>
            </a:r>
          </a:p>
          <a:p>
            <a:pPr defTabSz="457200"/>
            <a:r>
              <a:rPr lang="en-US" altLang="sv-SE" smtClean="0">
                <a:ea typeface="ＭＳ Ｐゴシック" pitchFamily="34" charset="-128"/>
              </a:rPr>
              <a:t>CONSISTENT WITH BRAND- Reinforces the positioning of the brand</a:t>
            </a:r>
          </a:p>
          <a:p>
            <a:pPr defTabSz="457200"/>
            <a:r>
              <a:rPr lang="en-US" altLang="sv-SE" smtClean="0">
                <a:ea typeface="ＭＳ Ｐゴシック" pitchFamily="34" charset="-128"/>
              </a:rPr>
              <a:t>DIFFERENTIATED- Is differentiated from the competition</a:t>
            </a:r>
            <a:endParaRPr lang="sv-SE" altLang="sv-SE" smtClean="0">
              <a:ea typeface="ＭＳ Ｐゴシック" pitchFamily="34" charset="-128"/>
            </a:endParaRPr>
          </a:p>
          <a:p>
            <a:pPr defTabSz="457200"/>
            <a:endParaRPr lang="sv-SE" altLang="sv-SE" smtClean="0">
              <a:ea typeface="ＭＳ Ｐゴシック" pitchFamily="34" charset="-128"/>
            </a:endParaRPr>
          </a:p>
          <a:p>
            <a:pPr defTabSz="457200"/>
            <a:r>
              <a:rPr lang="en-US" altLang="sv-SE" b="1" smtClean="0">
                <a:solidFill>
                  <a:srgbClr val="000000"/>
                </a:solidFill>
                <a:latin typeface="Cambria" pitchFamily="18" charset="0"/>
                <a:ea typeface="ＭＳ Ｐゴシック" pitchFamily="34" charset="-128"/>
                <a:cs typeface="Arial" pitchFamily="34" charset="0"/>
              </a:rPr>
              <a:t>Product value propositions are an internal articulation that informs product development and commercial launch</a:t>
            </a:r>
          </a:p>
          <a:p>
            <a:pPr defTabSz="457200"/>
            <a:endParaRPr lang="sv-SE" altLang="sv-SE" smtClean="0">
              <a:ea typeface="ＭＳ Ｐゴシック" pitchFamily="34" charset="-128"/>
            </a:endParaRPr>
          </a:p>
          <a:p>
            <a:pPr defTabSz="457200"/>
            <a:r>
              <a:rPr lang="en-US" altLang="sv-SE" b="1" smtClean="0">
                <a:solidFill>
                  <a:srgbClr val="000000"/>
                </a:solidFill>
                <a:latin typeface="Cambria" pitchFamily="18" charset="0"/>
                <a:ea typeface="ＭＳ Ｐゴシック" pitchFamily="34" charset="-128"/>
                <a:cs typeface="Arial" pitchFamily="34" charset="0"/>
              </a:rPr>
              <a:t>To create best-in-class PVPs, we use a number of inputs-</a:t>
            </a:r>
          </a:p>
          <a:p>
            <a:pPr defTabSz="457200"/>
            <a:r>
              <a:rPr lang="en-US" altLang="sv-SE" smtClean="0">
                <a:solidFill>
                  <a:srgbClr val="000000"/>
                </a:solidFill>
                <a:ea typeface="ＭＳ Ｐゴシック" pitchFamily="34" charset="-128"/>
                <a:cs typeface="Arial" pitchFamily="34" charset="0"/>
              </a:rPr>
              <a:t>CONSUMER INSIGHT</a:t>
            </a:r>
          </a:p>
          <a:p>
            <a:pPr defTabSz="457200"/>
            <a:r>
              <a:rPr lang="en-US" altLang="sv-SE" smtClean="0">
                <a:solidFill>
                  <a:srgbClr val="000000"/>
                </a:solidFill>
                <a:ea typeface="ＭＳ Ｐゴシック" pitchFamily="34" charset="-128"/>
                <a:cs typeface="Arial" pitchFamily="34" charset="0"/>
              </a:rPr>
              <a:t>CUSTOMER SEGMENT</a:t>
            </a:r>
          </a:p>
          <a:p>
            <a:pPr defTabSz="457200"/>
            <a:r>
              <a:rPr lang="en-US" altLang="sv-SE" smtClean="0">
                <a:solidFill>
                  <a:srgbClr val="000000"/>
                </a:solidFill>
                <a:ea typeface="ＭＳ Ｐゴシック" pitchFamily="34" charset="-128"/>
                <a:cs typeface="Arial" pitchFamily="34" charset="0"/>
              </a:rPr>
              <a:t>BRAND STORY</a:t>
            </a:r>
          </a:p>
          <a:p>
            <a:pPr defTabSz="457200"/>
            <a:r>
              <a:rPr lang="en-US" altLang="sv-SE" smtClean="0">
                <a:solidFill>
                  <a:srgbClr val="000000"/>
                </a:solidFill>
                <a:ea typeface="ＭＳ Ｐゴシック" pitchFamily="34" charset="-128"/>
                <a:cs typeface="Arial" pitchFamily="34" charset="0"/>
              </a:rPr>
              <a:t>COMPETITIVE ANALYSIS</a:t>
            </a:r>
          </a:p>
          <a:p>
            <a:pPr defTabSz="457200"/>
            <a:r>
              <a:rPr lang="en-US" altLang="sv-SE" smtClean="0">
                <a:solidFill>
                  <a:srgbClr val="000000"/>
                </a:solidFill>
                <a:ea typeface="ＭＳ Ｐゴシック" pitchFamily="34" charset="-128"/>
                <a:cs typeface="Arial" pitchFamily="34" charset="0"/>
              </a:rPr>
              <a:t>TRENDS</a:t>
            </a:r>
          </a:p>
          <a:p>
            <a:pPr defTabSz="457200"/>
            <a:r>
              <a:rPr lang="en-US" altLang="sv-SE" smtClean="0">
                <a:solidFill>
                  <a:srgbClr val="000000"/>
                </a:solidFill>
                <a:ea typeface="ＭＳ Ｐゴシック" pitchFamily="34" charset="-128"/>
                <a:cs typeface="Arial" pitchFamily="34" charset="0"/>
              </a:rPr>
              <a:t>PRODUCT FEATURES</a:t>
            </a:r>
            <a:endParaRPr lang="sv-SE" altLang="sv-SE" smtClean="0">
              <a:ea typeface="ＭＳ Ｐゴシック" pitchFamily="34" charset="-128"/>
            </a:endParaRP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defRPr>
            </a:lvl1pPr>
            <a:lvl2pPr marL="742950" indent="-285750" eaLnBrk="0" hangingPunct="0">
              <a:spcBef>
                <a:spcPct val="30000"/>
              </a:spcBef>
              <a:defRPr sz="1200">
                <a:solidFill>
                  <a:schemeClr val="tx1"/>
                </a:solidFill>
                <a:latin typeface="Arial" pitchFamily="34" charset="0"/>
                <a:ea typeface="ＭＳ Ｐゴシック" pitchFamily="34" charset="-128"/>
              </a:defRPr>
            </a:lvl2pPr>
            <a:lvl3pPr marL="1143000" indent="-228600" eaLnBrk="0" hangingPunct="0">
              <a:spcBef>
                <a:spcPct val="30000"/>
              </a:spcBef>
              <a:defRPr sz="1200">
                <a:solidFill>
                  <a:schemeClr val="tx1"/>
                </a:solidFill>
                <a:latin typeface="Arial" pitchFamily="34" charset="0"/>
                <a:ea typeface="ＭＳ Ｐゴシック" pitchFamily="34" charset="-128"/>
              </a:defRPr>
            </a:lvl3pPr>
            <a:lvl4pPr marL="1600200" indent="-228600" eaLnBrk="0" hangingPunct="0">
              <a:spcBef>
                <a:spcPct val="30000"/>
              </a:spcBef>
              <a:defRPr sz="1200">
                <a:solidFill>
                  <a:schemeClr val="tx1"/>
                </a:solidFill>
                <a:latin typeface="Arial" pitchFamily="34" charset="0"/>
                <a:ea typeface="ＭＳ Ｐゴシック" pitchFamily="34" charset="-128"/>
              </a:defRPr>
            </a:lvl4pPr>
            <a:lvl5pPr marL="2057400" indent="-228600" eaLnBrk="0" hangingPunct="0">
              <a:spcBef>
                <a:spcPct val="30000"/>
              </a:spcBef>
              <a:defRPr sz="1200">
                <a:solidFill>
                  <a:schemeClr val="tx1"/>
                </a:solidFill>
                <a:latin typeface="Arial"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9pPr>
          </a:lstStyle>
          <a:p>
            <a:pPr eaLnBrk="1" hangingPunct="1">
              <a:spcBef>
                <a:spcPct val="0"/>
              </a:spcBef>
            </a:pPr>
            <a:fld id="{FC84D7CB-AC32-462E-BEEF-733C5ADE7AE3}" type="slidenum">
              <a:rPr lang="en-US" altLang="sv-SE"/>
              <a:pPr eaLnBrk="1" hangingPunct="1">
                <a:spcBef>
                  <a:spcPct val="0"/>
                </a:spcBef>
              </a:pPr>
              <a:t>1</a:t>
            </a:fld>
            <a:endParaRPr lang="en-US" altLang="sv-SE"/>
          </a:p>
        </p:txBody>
      </p:sp>
    </p:spTree>
    <p:extLst>
      <p:ext uri="{BB962C8B-B14F-4D97-AF65-F5344CB8AC3E}">
        <p14:creationId xmlns:p14="http://schemas.microsoft.com/office/powerpoint/2010/main" val="3149752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p:cNvSpPr>
            <a:spLocks noChangeArrowheads="1"/>
          </p:cNvSpPr>
          <p:nvPr userDrawn="1"/>
        </p:nvSpPr>
        <p:spPr bwMode="auto">
          <a:xfrm>
            <a:off x="0" y="0"/>
            <a:ext cx="9144000" cy="6858000"/>
          </a:xfrm>
          <a:prstGeom prst="rect">
            <a:avLst/>
          </a:prstGeom>
          <a:solidFill>
            <a:schemeClr val="tx2"/>
          </a:solidFill>
          <a:ln>
            <a:noFill/>
          </a:ln>
          <a:extLst>
            <a:ext uri="{91240B29-F687-4F45-9708-019B960494DF}">
              <a14:hiddenLine xmlns:a14="http://schemas.microsoft.com/office/drawing/2010/main" w="19050">
                <a:solidFill>
                  <a:srgbClr val="000000"/>
                </a:solidFill>
                <a:round/>
                <a:headEnd/>
                <a:tailEnd/>
              </a14:hiddenLine>
            </a:ext>
          </a:extLst>
        </p:spPr>
        <p:txBody>
          <a:bodyPr lIns="72000" tIns="72000" rIns="72000" bIns="72000"/>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a:spcBef>
                <a:spcPct val="20000"/>
              </a:spcBef>
              <a:buClr>
                <a:srgbClr val="648252"/>
              </a:buClr>
              <a:defRPr/>
            </a:pPr>
            <a:endParaRPr lang="sv-SE" altLang="sv-SE" sz="2000" smtClean="0">
              <a:solidFill>
                <a:schemeClr val="bg1"/>
              </a:solidFill>
            </a:endParaRPr>
          </a:p>
        </p:txBody>
      </p:sp>
      <p:sp>
        <p:nvSpPr>
          <p:cNvPr id="4" name="TextBox 3"/>
          <p:cNvSpPr txBox="1">
            <a:spLocks noChangeArrowheads="1"/>
          </p:cNvSpPr>
          <p:nvPr userDrawn="1"/>
        </p:nvSpPr>
        <p:spPr bwMode="auto">
          <a:xfrm>
            <a:off x="9671050" y="-25400"/>
            <a:ext cx="1841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742950" indent="-285750" eaLnBrk="0" hangingPunct="0">
              <a:defRPr sz="2200">
                <a:solidFill>
                  <a:schemeClr val="tx1"/>
                </a:solidFill>
                <a:latin typeface="Arial" charset="0"/>
                <a:ea typeface="ＭＳ Ｐゴシック" charset="0"/>
              </a:defRPr>
            </a:lvl2pPr>
            <a:lvl3pPr marL="1143000" indent="-228600" eaLnBrk="0" hangingPunct="0">
              <a:defRPr sz="2200">
                <a:solidFill>
                  <a:schemeClr val="tx1"/>
                </a:solidFill>
                <a:latin typeface="Arial" charset="0"/>
                <a:ea typeface="ＭＳ Ｐゴシック" charset="0"/>
              </a:defRPr>
            </a:lvl3pPr>
            <a:lvl4pPr marL="1600200" indent="-228600" eaLnBrk="0" hangingPunct="0">
              <a:defRPr sz="2200">
                <a:solidFill>
                  <a:schemeClr val="tx1"/>
                </a:solidFill>
                <a:latin typeface="Arial" charset="0"/>
                <a:ea typeface="ＭＳ Ｐゴシック" charset="0"/>
              </a:defRPr>
            </a:lvl4pPr>
            <a:lvl5pPr marL="2057400" indent="-228600" eaLnBrk="0" hangingPunct="0">
              <a:defRPr sz="2200">
                <a:solidFill>
                  <a:schemeClr val="tx1"/>
                </a:solidFill>
                <a:latin typeface="Arial" charset="0"/>
                <a:ea typeface="ＭＳ Ｐゴシック" charset="0"/>
              </a:defRPr>
            </a:lvl5pPr>
            <a:lvl6pPr marL="2514600" indent="-228600" eaLnBrk="0" fontAlgn="base" hangingPunct="0">
              <a:spcBef>
                <a:spcPct val="0"/>
              </a:spcBef>
              <a:spcAft>
                <a:spcPct val="0"/>
              </a:spcAft>
              <a:defRPr sz="2200">
                <a:solidFill>
                  <a:schemeClr val="tx1"/>
                </a:solidFill>
                <a:latin typeface="Arial" charset="0"/>
                <a:ea typeface="ＭＳ Ｐゴシック" charset="0"/>
              </a:defRPr>
            </a:lvl6pPr>
            <a:lvl7pPr marL="2971800" indent="-228600" eaLnBrk="0" fontAlgn="base" hangingPunct="0">
              <a:spcBef>
                <a:spcPct val="0"/>
              </a:spcBef>
              <a:spcAft>
                <a:spcPct val="0"/>
              </a:spcAft>
              <a:defRPr sz="2200">
                <a:solidFill>
                  <a:schemeClr val="tx1"/>
                </a:solidFill>
                <a:latin typeface="Arial" charset="0"/>
                <a:ea typeface="ＭＳ Ｐゴシック" charset="0"/>
              </a:defRPr>
            </a:lvl7pPr>
            <a:lvl8pPr marL="3429000" indent="-228600" eaLnBrk="0" fontAlgn="base" hangingPunct="0">
              <a:spcBef>
                <a:spcPct val="0"/>
              </a:spcBef>
              <a:spcAft>
                <a:spcPct val="0"/>
              </a:spcAft>
              <a:defRPr sz="2200">
                <a:solidFill>
                  <a:schemeClr val="tx1"/>
                </a:solidFill>
                <a:latin typeface="Arial" charset="0"/>
                <a:ea typeface="ＭＳ Ｐゴシック" charset="0"/>
              </a:defRPr>
            </a:lvl8pPr>
            <a:lvl9pPr marL="3886200" indent="-2286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defRPr/>
            </a:pPr>
            <a:endParaRPr lang="en-US" smtClean="0"/>
          </a:p>
        </p:txBody>
      </p:sp>
      <p:sp>
        <p:nvSpPr>
          <p:cNvPr id="2" name="Title 1"/>
          <p:cNvSpPr>
            <a:spLocks noGrp="1"/>
          </p:cNvSpPr>
          <p:nvPr>
            <p:ph type="title"/>
          </p:nvPr>
        </p:nvSpPr>
        <p:spPr>
          <a:xfrm>
            <a:off x="323528" y="2357590"/>
            <a:ext cx="8464872" cy="927394"/>
          </a:xfrm>
        </p:spPr>
        <p:txBody>
          <a:bodyPr/>
          <a:lstStyle>
            <a:lvl1pPr>
              <a:defRPr sz="4000" b="1">
                <a:solidFill>
                  <a:srgbClr val="FFFFFF"/>
                </a:solidFill>
              </a:defRPr>
            </a:lvl1pPr>
          </a:lstStyle>
          <a:p>
            <a:r>
              <a:rPr lang="sv-SE" dirty="0" err="1" smtClean="0"/>
              <a:t>Click</a:t>
            </a:r>
            <a:r>
              <a:rPr lang="sv-SE" dirty="0" smtClean="0"/>
              <a:t> </a:t>
            </a:r>
            <a:r>
              <a:rPr lang="sv-SE" dirty="0" err="1" smtClean="0"/>
              <a:t>to</a:t>
            </a:r>
            <a:r>
              <a:rPr lang="sv-SE" dirty="0" smtClean="0"/>
              <a:t> </a:t>
            </a:r>
            <a:r>
              <a:rPr lang="sv-SE" dirty="0" err="1" smtClean="0"/>
              <a:t>edit</a:t>
            </a:r>
            <a:r>
              <a:rPr lang="sv-SE" dirty="0" smtClean="0"/>
              <a:t> Master </a:t>
            </a:r>
            <a:r>
              <a:rPr lang="sv-SE" dirty="0" err="1" smtClean="0"/>
              <a:t>title</a:t>
            </a:r>
            <a:r>
              <a:rPr lang="sv-SE" dirty="0" smtClean="0"/>
              <a:t> style</a:t>
            </a:r>
            <a:endParaRPr lang="en-US" dirty="0"/>
          </a:p>
        </p:txBody>
      </p:sp>
    </p:spTree>
    <p:extLst>
      <p:ext uri="{BB962C8B-B14F-4D97-AF65-F5344CB8AC3E}">
        <p14:creationId xmlns:p14="http://schemas.microsoft.com/office/powerpoint/2010/main" val="27867026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 Opportunity Classification   ">
    <p:spTree>
      <p:nvGrpSpPr>
        <p:cNvPr id="1" name=""/>
        <p:cNvGrpSpPr/>
        <p:nvPr/>
      </p:nvGrpSpPr>
      <p:grpSpPr>
        <a:xfrm>
          <a:off x="0" y="0"/>
          <a:ext cx="0" cy="0"/>
          <a:chOff x="0" y="0"/>
          <a:chExt cx="0" cy="0"/>
        </a:xfrm>
      </p:grpSpPr>
      <p:graphicFrame>
        <p:nvGraphicFramePr>
          <p:cNvPr id="2" name="Table 8"/>
          <p:cNvGraphicFramePr>
            <a:graphicFrameLocks noGrp="1"/>
          </p:cNvGraphicFramePr>
          <p:nvPr/>
        </p:nvGraphicFramePr>
        <p:xfrm>
          <a:off x="323850" y="1052513"/>
          <a:ext cx="8496301" cy="3024187"/>
        </p:xfrm>
        <a:graphic>
          <a:graphicData uri="http://schemas.openxmlformats.org/drawingml/2006/table">
            <a:tbl>
              <a:tblPr firstRow="1" bandRow="1">
                <a:tableStyleId>{5C22544A-7EE6-4342-B048-85BDC9FD1C3A}</a:tableStyleId>
              </a:tblPr>
              <a:tblGrid>
                <a:gridCol w="2069452"/>
                <a:gridCol w="2106907"/>
                <a:gridCol w="2145202"/>
                <a:gridCol w="2174740"/>
              </a:tblGrid>
              <a:tr h="310300">
                <a:tc gridSpan="3">
                  <a:txBody>
                    <a:bodyPr/>
                    <a:lstStyle/>
                    <a:p>
                      <a:pPr algn="l"/>
                      <a:r>
                        <a:rPr lang="en-US" sz="900" b="1" dirty="0" smtClean="0">
                          <a:solidFill>
                            <a:srgbClr val="FFFFFF"/>
                          </a:solidFill>
                        </a:rPr>
                        <a:t>INTERNAL PERSPECTIVE: PROJECT CATEGORIES</a:t>
                      </a:r>
                    </a:p>
                  </a:txBody>
                  <a:tcPr marL="71995" marR="71995" marT="71996" marB="71996"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pPr algn="ctr"/>
                      <a:endParaRPr lang="en-US" sz="1000" b="0" dirty="0" smtClean="0">
                        <a:solidFill>
                          <a:schemeClr val="tx2"/>
                        </a:solidFill>
                      </a:endParaRPr>
                    </a:p>
                  </a:txBody>
                  <a:tcPr marT="45723" marB="4572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hMerge="1">
                  <a:txBody>
                    <a:bodyPr/>
                    <a:lstStyle/>
                    <a:p>
                      <a:pPr algn="ctr"/>
                      <a:endParaRPr lang="en-US" sz="1000" b="0" dirty="0" smtClean="0">
                        <a:solidFill>
                          <a:schemeClr val="tx2"/>
                        </a:solidFill>
                      </a:endParaRPr>
                    </a:p>
                  </a:txBody>
                  <a:tcPr marT="45723" marB="4572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a:txBody>
                    <a:bodyPr/>
                    <a:lstStyle/>
                    <a:p>
                      <a:pPr algn="ctr"/>
                      <a:endParaRPr lang="en-US" sz="900" b="0" dirty="0" smtClean="0">
                        <a:solidFill>
                          <a:schemeClr val="tx2"/>
                        </a:solidFill>
                      </a:endParaRPr>
                    </a:p>
                  </a:txBody>
                  <a:tcPr marL="71995" marR="71995" marT="71996" marB="71996"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2713887">
                <a:tc>
                  <a:txBody>
                    <a:bodyPr/>
                    <a:lstStyle/>
                    <a:p>
                      <a:pPr marL="360000" indent="-360000" algn="l">
                        <a:buSzPct val="200000"/>
                        <a:buFont typeface="Courier New" pitchFamily="49" charset="0"/>
                        <a:buNone/>
                      </a:pPr>
                      <a:endParaRPr lang="en-US" sz="1000" b="0" i="1" dirty="0" smtClean="0">
                        <a:solidFill>
                          <a:schemeClr val="tx1"/>
                        </a:solidFill>
                      </a:endParaRPr>
                    </a:p>
                  </a:txBody>
                  <a:tcPr marL="71995" marR="71995" marT="71996" marB="71996" anchor="ctr">
                    <a:lnL w="12700" cap="flat" cmpd="sng" algn="ctr">
                      <a:noFill/>
                      <a:prstDash val="solid"/>
                      <a:round/>
                      <a:headEnd type="none" w="med" len="med"/>
                      <a:tailEnd type="none" w="med" len="med"/>
                    </a:lnL>
                    <a:lnR w="6350" cap="flat" cmpd="sng" algn="ctr">
                      <a:solidFill>
                        <a:prstClr val="white"/>
                      </a:solidFill>
                      <a:prstDash val="solid"/>
                      <a:round/>
                      <a:headEnd type="none" w="med" len="med"/>
                      <a:tailEnd type="none" w="med" len="med"/>
                    </a:lnR>
                    <a:lnT w="6350" cap="flat" cmpd="sng" algn="ctr">
                      <a:solidFill>
                        <a:prstClr val="whit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360000" marR="0" indent="-360000" algn="l" defTabSz="914400" rtl="0" eaLnBrk="1" fontAlgn="auto" latinLnBrk="0" hangingPunct="1">
                        <a:lnSpc>
                          <a:spcPct val="100000"/>
                        </a:lnSpc>
                        <a:spcBef>
                          <a:spcPts val="0"/>
                        </a:spcBef>
                        <a:spcAft>
                          <a:spcPts val="0"/>
                        </a:spcAft>
                        <a:buClrTx/>
                        <a:buSzPct val="200000"/>
                        <a:buFont typeface="Courier New" pitchFamily="49" charset="0"/>
                        <a:buNone/>
                        <a:tabLst/>
                        <a:defRPr/>
                      </a:pPr>
                      <a:r>
                        <a:rPr lang="en-US" sz="1200" b="0" kern="1200" dirty="0" smtClean="0">
                          <a:solidFill>
                            <a:schemeClr val="tx1"/>
                          </a:solidFill>
                          <a:latin typeface="+mn-lt"/>
                          <a:ea typeface="+mn-ea"/>
                          <a:cs typeface="+mn-cs"/>
                        </a:rPr>
                        <a:t> </a:t>
                      </a:r>
                      <a:endParaRPr lang="en-US" sz="1200" b="0" dirty="0" smtClean="0">
                        <a:solidFill>
                          <a:schemeClr val="tx1"/>
                        </a:solidFill>
                      </a:endParaRPr>
                    </a:p>
                  </a:txBody>
                  <a:tcPr marL="71995" marR="71995" marT="71996" marB="71996" anchor="ctr">
                    <a:lnL w="6350" cap="flat" cmpd="sng" algn="ctr">
                      <a:solidFill>
                        <a:prstClr val="white"/>
                      </a:solidFill>
                      <a:prstDash val="solid"/>
                      <a:round/>
                      <a:headEnd type="none" w="med" len="med"/>
                      <a:tailEnd type="none" w="med" len="med"/>
                    </a:lnL>
                    <a:lnR w="6350" cap="flat" cmpd="sng" algn="ctr">
                      <a:solidFill>
                        <a:prstClr val="white"/>
                      </a:solidFill>
                      <a:prstDash val="solid"/>
                      <a:round/>
                      <a:headEnd type="none" w="med" len="med"/>
                      <a:tailEnd type="none" w="med" len="med"/>
                    </a:lnR>
                    <a:lnT w="6350" cap="flat" cmpd="sng" algn="ctr">
                      <a:solidFill>
                        <a:prstClr val="whit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360000" indent="-360000" algn="l">
                        <a:buSzPct val="200000"/>
                        <a:buFont typeface="Courier New" pitchFamily="49" charset="0"/>
                        <a:buNone/>
                      </a:pPr>
                      <a:r>
                        <a:rPr lang="en-US" sz="1200" b="0" kern="1200" dirty="0" smtClean="0">
                          <a:solidFill>
                            <a:schemeClr val="tx1"/>
                          </a:solidFill>
                          <a:latin typeface="+mn-lt"/>
                          <a:ea typeface="+mn-ea"/>
                          <a:cs typeface="+mn-cs"/>
                        </a:rPr>
                        <a:t> </a:t>
                      </a:r>
                      <a:endParaRPr lang="en-US" sz="1200" b="0" kern="1200" dirty="0">
                        <a:solidFill>
                          <a:schemeClr val="tx1"/>
                        </a:solidFill>
                        <a:latin typeface="+mn-lt"/>
                        <a:ea typeface="+mn-ea"/>
                        <a:cs typeface="+mn-cs"/>
                      </a:endParaRPr>
                    </a:p>
                  </a:txBody>
                  <a:tcPr marL="71995" marR="71995" marT="71996" marB="71996" anchor="ctr">
                    <a:lnL w="6350" cap="flat" cmpd="sng" algn="ctr">
                      <a:solidFill>
                        <a:prstClr val="white"/>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c>
                  <a:txBody>
                    <a:bodyPr/>
                    <a:lstStyle/>
                    <a:p>
                      <a:pPr marL="360000" indent="-360000" algn="l">
                        <a:buSzPct val="200000"/>
                        <a:buFont typeface="Courier New" pitchFamily="49" charset="0"/>
                        <a:buNone/>
                      </a:pPr>
                      <a:endParaRPr lang="en-US" sz="1200" b="0" kern="1200" dirty="0">
                        <a:solidFill>
                          <a:schemeClr val="tx1"/>
                        </a:solidFill>
                        <a:latin typeface="+mn-lt"/>
                        <a:ea typeface="+mn-ea"/>
                        <a:cs typeface="+mn-cs"/>
                      </a:endParaRPr>
                    </a:p>
                  </a:txBody>
                  <a:tcPr marL="71995" marR="71995" marT="71996" marB="71996"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alpha val="10000"/>
                      </a:schemeClr>
                    </a:solidFill>
                  </a:tcPr>
                </a:tc>
              </a:tr>
            </a:tbl>
          </a:graphicData>
        </a:graphic>
      </p:graphicFrame>
      <p:sp>
        <p:nvSpPr>
          <p:cNvPr id="3" name="TextBox 1"/>
          <p:cNvSpPr txBox="1"/>
          <p:nvPr userDrawn="1"/>
        </p:nvSpPr>
        <p:spPr>
          <a:xfrm>
            <a:off x="676275" y="1482725"/>
            <a:ext cx="1735138" cy="646113"/>
          </a:xfrm>
          <a:prstGeom prst="rect">
            <a:avLst/>
          </a:prstGeom>
          <a:noFill/>
        </p:spPr>
        <p:txBody>
          <a:bodyPr lIns="72000" tIns="0" rIns="72000" bIns="0">
            <a:spAutoFit/>
          </a:bodyPr>
          <a:lstStyle/>
          <a:p>
            <a:pPr marL="360000" indent="-360000">
              <a:buSzPct val="200000"/>
              <a:buFont typeface="Courier New" pitchFamily="49" charset="0"/>
              <a:buNone/>
              <a:defRPr/>
            </a:pPr>
            <a:r>
              <a:rPr lang="en-US" sz="1000" b="1" dirty="0">
                <a:solidFill>
                  <a:srgbClr val="05143E"/>
                </a:solidFill>
                <a:ea typeface="+mn-ea"/>
              </a:rPr>
              <a:t>Product Architecture</a:t>
            </a:r>
          </a:p>
          <a:p>
            <a:pPr>
              <a:buSzPct val="200000"/>
              <a:buFont typeface="Courier New" pitchFamily="49" charset="0"/>
              <a:buNone/>
              <a:defRPr/>
            </a:pPr>
            <a:r>
              <a:rPr lang="en-US" sz="800" i="1" dirty="0">
                <a:solidFill>
                  <a:srgbClr val="404040"/>
                </a:solidFill>
                <a:ea typeface="+mn-ea"/>
              </a:rPr>
              <a:t>Creates a new product architecture or a new platform within an existing architecture, i.e. a new execution of the core modules</a:t>
            </a:r>
          </a:p>
        </p:txBody>
      </p:sp>
      <p:sp>
        <p:nvSpPr>
          <p:cNvPr id="4" name="TextBox 11"/>
          <p:cNvSpPr txBox="1"/>
          <p:nvPr userDrawn="1"/>
        </p:nvSpPr>
        <p:spPr>
          <a:xfrm>
            <a:off x="4857750" y="1482725"/>
            <a:ext cx="1801813" cy="768350"/>
          </a:xfrm>
          <a:prstGeom prst="rect">
            <a:avLst/>
          </a:prstGeom>
          <a:noFill/>
        </p:spPr>
        <p:txBody>
          <a:bodyPr lIns="72000" tIns="0" rIns="72000" bIns="0">
            <a:spAutoFit/>
          </a:bodyPr>
          <a:lstStyle/>
          <a:p>
            <a:pPr marL="360000" indent="-360000">
              <a:buSzPct val="200000"/>
              <a:buFont typeface="Courier New" pitchFamily="49" charset="0"/>
              <a:buNone/>
              <a:defRPr/>
            </a:pPr>
            <a:r>
              <a:rPr lang="en-US" sz="1000" b="1" dirty="0">
                <a:solidFill>
                  <a:schemeClr val="tx2"/>
                </a:solidFill>
                <a:ea typeface="+mn-ea"/>
              </a:rPr>
              <a:t>Product Refresh</a:t>
            </a:r>
          </a:p>
          <a:p>
            <a:pPr>
              <a:buSzPct val="200000"/>
              <a:buFont typeface="Courier New" pitchFamily="49" charset="0"/>
              <a:buNone/>
              <a:defRPr/>
            </a:pPr>
            <a:r>
              <a:rPr lang="en-US" sz="800" i="1" dirty="0">
                <a:solidFill>
                  <a:srgbClr val="404040"/>
                </a:solidFill>
                <a:ea typeface="+mn-ea"/>
              </a:rPr>
              <a:t>Non consumer-facing performance/specification upgrades with potential cost reductions and/or quality improvements, typically via module integration</a:t>
            </a:r>
          </a:p>
        </p:txBody>
      </p:sp>
      <p:sp>
        <p:nvSpPr>
          <p:cNvPr id="5" name="TextBox 12"/>
          <p:cNvSpPr txBox="1"/>
          <p:nvPr userDrawn="1"/>
        </p:nvSpPr>
        <p:spPr>
          <a:xfrm>
            <a:off x="2768600" y="1482725"/>
            <a:ext cx="1731963" cy="646113"/>
          </a:xfrm>
          <a:prstGeom prst="rect">
            <a:avLst/>
          </a:prstGeom>
          <a:noFill/>
        </p:spPr>
        <p:txBody>
          <a:bodyPr lIns="72000" tIns="0" rIns="72000" bIns="0">
            <a:spAutoFit/>
          </a:bodyPr>
          <a:lstStyle>
            <a:defPPr>
              <a:defRPr lang="en-US"/>
            </a:defPPr>
            <a:lvl1pPr marL="360000" indent="-360000" algn="l">
              <a:buSzPct val="200000"/>
              <a:buFont typeface="Courier New" pitchFamily="49" charset="0"/>
              <a:buNone/>
              <a:defRPr sz="1000" b="1"/>
            </a:lvl1pPr>
          </a:lstStyle>
          <a:p>
            <a:pPr>
              <a:defRPr/>
            </a:pPr>
            <a:r>
              <a:rPr lang="en-US" dirty="0">
                <a:solidFill>
                  <a:srgbClr val="05143E"/>
                </a:solidFill>
                <a:ea typeface="+mn-ea"/>
              </a:rPr>
              <a:t>Product Facelift</a:t>
            </a:r>
          </a:p>
          <a:p>
            <a:pPr marL="0" indent="0">
              <a:defRPr/>
            </a:pPr>
            <a:r>
              <a:rPr lang="en-US" sz="800" b="0" i="1" dirty="0">
                <a:solidFill>
                  <a:srgbClr val="404040"/>
                </a:solidFill>
                <a:ea typeface="+mn-ea"/>
              </a:rPr>
              <a:t>Changes aesthetical design with impact at user experience level. May include various degree of refresh </a:t>
            </a:r>
            <a:r>
              <a:rPr lang="en-US" sz="800" b="0" i="1" dirty="0" smtClean="0">
                <a:solidFill>
                  <a:srgbClr val="404040"/>
                </a:solidFill>
                <a:ea typeface="+mn-ea"/>
              </a:rPr>
              <a:t>contents</a:t>
            </a:r>
            <a:endParaRPr lang="en-US" sz="800" b="0" i="1" dirty="0">
              <a:solidFill>
                <a:srgbClr val="404040"/>
              </a:solidFill>
              <a:ea typeface="+mn-ea"/>
            </a:endParaRPr>
          </a:p>
        </p:txBody>
      </p:sp>
      <p:graphicFrame>
        <p:nvGraphicFramePr>
          <p:cNvPr id="6" name="Table 13"/>
          <p:cNvGraphicFramePr>
            <a:graphicFrameLocks noGrp="1"/>
          </p:cNvGraphicFramePr>
          <p:nvPr/>
        </p:nvGraphicFramePr>
        <p:xfrm>
          <a:off x="319088" y="4149725"/>
          <a:ext cx="8469312" cy="900113"/>
        </p:xfrm>
        <a:graphic>
          <a:graphicData uri="http://schemas.openxmlformats.org/drawingml/2006/table">
            <a:tbl>
              <a:tblPr firstRow="1" bandRow="1">
                <a:tableStyleId>{5C22544A-7EE6-4342-B048-85BDC9FD1C3A}</a:tableStyleId>
              </a:tblPr>
              <a:tblGrid>
                <a:gridCol w="2675902"/>
                <a:gridCol w="2804012"/>
                <a:gridCol w="2989398"/>
              </a:tblGrid>
              <a:tr h="281203">
                <a:tc gridSpan="3">
                  <a:txBody>
                    <a:bodyPr/>
                    <a:lstStyle/>
                    <a:p>
                      <a:pPr algn="l"/>
                      <a:r>
                        <a:rPr lang="en-US" sz="900" b="1" dirty="0" smtClean="0">
                          <a:solidFill>
                            <a:srgbClr val="FFFFFF"/>
                          </a:solidFill>
                        </a:rPr>
                        <a:t>EXTERNAL PERSPECTIVE: INNOVATION LEVEL</a:t>
                      </a:r>
                    </a:p>
                  </a:txBody>
                  <a:tcPr marL="72000" marR="72000" marT="72011" marB="720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chemeClr val="tx2"/>
                    </a:solidFill>
                  </a:tcPr>
                </a:tc>
                <a:tc hMerge="1">
                  <a:txBody>
                    <a:bodyPr/>
                    <a:lstStyle/>
                    <a:p>
                      <a:pPr algn="ctr"/>
                      <a:endParaRPr lang="en-US" sz="1000" b="0" dirty="0" smtClean="0">
                        <a:solidFill>
                          <a:schemeClr val="tx2"/>
                        </a:solidFill>
                      </a:endParaRPr>
                    </a:p>
                  </a:txBody>
                  <a:tcPr marT="45723" marB="4572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hMerge="1">
                  <a:txBody>
                    <a:bodyPr/>
                    <a:lstStyle/>
                    <a:p>
                      <a:pPr algn="ctr"/>
                      <a:endParaRPr lang="en-US" sz="1000" b="0" dirty="0" smtClean="0">
                        <a:solidFill>
                          <a:schemeClr val="tx2"/>
                        </a:solidFill>
                      </a:endParaRPr>
                    </a:p>
                  </a:txBody>
                  <a:tcPr marT="45723" marB="4572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r>
              <a:tr h="618910">
                <a:tc>
                  <a:txBody>
                    <a:bodyPr/>
                    <a:lstStyle/>
                    <a:p>
                      <a:pPr marL="360000" indent="-360000" algn="l">
                        <a:buSzPct val="200000"/>
                        <a:buFont typeface="Courier New" pitchFamily="49" charset="0"/>
                        <a:buNone/>
                      </a:pPr>
                      <a:endParaRPr lang="en-US" sz="1000" b="0" i="1" dirty="0" smtClean="0">
                        <a:solidFill>
                          <a:schemeClr val="tx1"/>
                        </a:solidFill>
                      </a:endParaRPr>
                    </a:p>
                  </a:txBody>
                  <a:tcPr marL="72000" marR="72000" marT="72011" marB="72011" anchor="ctr">
                    <a:lnL w="12700"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alpha val="10000"/>
                      </a:schemeClr>
                    </a:solidFill>
                  </a:tcPr>
                </a:tc>
                <a:tc>
                  <a:txBody>
                    <a:bodyPr/>
                    <a:lstStyle/>
                    <a:p>
                      <a:pPr marL="360000" marR="0" indent="-360000" algn="l" defTabSz="914400" rtl="0" eaLnBrk="1" fontAlgn="auto" latinLnBrk="0" hangingPunct="1">
                        <a:lnSpc>
                          <a:spcPct val="100000"/>
                        </a:lnSpc>
                        <a:spcBef>
                          <a:spcPts val="0"/>
                        </a:spcBef>
                        <a:spcAft>
                          <a:spcPts val="0"/>
                        </a:spcAft>
                        <a:buClrTx/>
                        <a:buSzPct val="200000"/>
                        <a:buFont typeface="Courier New" pitchFamily="49" charset="0"/>
                        <a:buNone/>
                        <a:tabLst/>
                        <a:defRPr/>
                      </a:pPr>
                      <a:r>
                        <a:rPr lang="en-US" sz="1200" b="0" kern="1200" dirty="0" smtClean="0">
                          <a:solidFill>
                            <a:schemeClr val="tx1"/>
                          </a:solidFill>
                          <a:latin typeface="+mn-lt"/>
                          <a:ea typeface="+mn-ea"/>
                          <a:cs typeface="+mn-cs"/>
                        </a:rPr>
                        <a:t> </a:t>
                      </a:r>
                      <a:endParaRPr lang="en-US" sz="1200" b="0" dirty="0" smtClean="0">
                        <a:solidFill>
                          <a:schemeClr val="tx1"/>
                        </a:solidFill>
                      </a:endParaRPr>
                    </a:p>
                  </a:txBody>
                  <a:tcPr marL="72000" marR="72000" marT="72011" marB="72011"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alpha val="10000"/>
                      </a:schemeClr>
                    </a:solidFill>
                  </a:tcPr>
                </a:tc>
                <a:tc>
                  <a:txBody>
                    <a:bodyPr/>
                    <a:lstStyle/>
                    <a:p>
                      <a:pPr marL="360000" indent="-360000" algn="l">
                        <a:buSzPct val="200000"/>
                        <a:buFont typeface="Courier New" pitchFamily="49" charset="0"/>
                        <a:buNone/>
                      </a:pPr>
                      <a:r>
                        <a:rPr lang="en-US" sz="1200" b="0" kern="1200" dirty="0" smtClean="0">
                          <a:solidFill>
                            <a:schemeClr val="tx1"/>
                          </a:solidFill>
                          <a:latin typeface="+mn-lt"/>
                          <a:ea typeface="+mn-ea"/>
                          <a:cs typeface="+mn-cs"/>
                        </a:rPr>
                        <a:t> </a:t>
                      </a:r>
                      <a:endParaRPr lang="en-US" sz="1200" b="0" kern="1200" dirty="0">
                        <a:solidFill>
                          <a:schemeClr val="tx1"/>
                        </a:solidFill>
                        <a:latin typeface="+mn-lt"/>
                        <a:ea typeface="+mn-ea"/>
                        <a:cs typeface="+mn-cs"/>
                      </a:endParaRPr>
                    </a:p>
                  </a:txBody>
                  <a:tcPr marL="72000" marR="72000" marT="72011" marB="72011" anchor="ctr">
                    <a:lnL w="952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alpha val="10000"/>
                      </a:schemeClr>
                    </a:solidFill>
                  </a:tcPr>
                </a:tc>
              </a:tr>
            </a:tbl>
          </a:graphicData>
        </a:graphic>
      </p:graphicFrame>
      <p:sp>
        <p:nvSpPr>
          <p:cNvPr id="7" name="TextBox 14"/>
          <p:cNvSpPr txBox="1"/>
          <p:nvPr userDrawn="1"/>
        </p:nvSpPr>
        <p:spPr>
          <a:xfrm>
            <a:off x="671513" y="4581525"/>
            <a:ext cx="2220912" cy="276225"/>
          </a:xfrm>
          <a:prstGeom prst="rect">
            <a:avLst/>
          </a:prstGeom>
          <a:noFill/>
        </p:spPr>
        <p:txBody>
          <a:bodyPr lIns="72000" tIns="0" rIns="72000" bIns="0">
            <a:spAutoFit/>
          </a:bodyPr>
          <a:lstStyle>
            <a:defPPr>
              <a:defRPr lang="en-US"/>
            </a:defPPr>
            <a:lvl1pPr marL="360000" indent="-360000" algn="l">
              <a:buSzPct val="200000"/>
              <a:buFont typeface="Courier New" pitchFamily="49" charset="0"/>
              <a:buNone/>
              <a:defRPr sz="1000" b="1">
                <a:solidFill>
                  <a:srgbClr val="404040"/>
                </a:solidFill>
              </a:defRPr>
            </a:lvl1pPr>
          </a:lstStyle>
          <a:p>
            <a:pPr>
              <a:defRPr/>
            </a:pPr>
            <a:r>
              <a:rPr lang="en-US" dirty="0">
                <a:solidFill>
                  <a:srgbClr val="05143E"/>
                </a:solidFill>
                <a:ea typeface="+mn-ea"/>
              </a:rPr>
              <a:t>Upgrade </a:t>
            </a:r>
          </a:p>
          <a:p>
            <a:pPr marL="0" indent="0">
              <a:defRPr/>
            </a:pPr>
            <a:r>
              <a:rPr lang="en-US" sz="800" b="0" i="1" dirty="0">
                <a:ea typeface="+mn-ea"/>
              </a:rPr>
              <a:t>No change </a:t>
            </a:r>
            <a:r>
              <a:rPr lang="en-US" sz="800" b="0" i="1" dirty="0" smtClean="0">
                <a:ea typeface="+mn-ea"/>
              </a:rPr>
              <a:t>vs. </a:t>
            </a:r>
            <a:r>
              <a:rPr lang="en-US" sz="800" b="0" i="1" dirty="0">
                <a:ea typeface="+mn-ea"/>
              </a:rPr>
              <a:t>current offerings in the </a:t>
            </a:r>
            <a:r>
              <a:rPr lang="en-US" sz="800" b="0" i="1" dirty="0" smtClean="0">
                <a:ea typeface="+mn-ea"/>
              </a:rPr>
              <a:t>market</a:t>
            </a:r>
            <a:endParaRPr lang="en-US" sz="800" b="0" i="1" dirty="0">
              <a:ea typeface="+mn-ea"/>
            </a:endParaRPr>
          </a:p>
        </p:txBody>
      </p:sp>
      <p:sp>
        <p:nvSpPr>
          <p:cNvPr id="8" name="TextBox 15"/>
          <p:cNvSpPr txBox="1"/>
          <p:nvPr userDrawn="1"/>
        </p:nvSpPr>
        <p:spPr>
          <a:xfrm>
            <a:off x="6156325" y="4560888"/>
            <a:ext cx="2403475" cy="277812"/>
          </a:xfrm>
          <a:prstGeom prst="rect">
            <a:avLst/>
          </a:prstGeom>
          <a:noFill/>
        </p:spPr>
        <p:txBody>
          <a:bodyPr lIns="72000" tIns="0" rIns="72000" bIns="0">
            <a:spAutoFit/>
          </a:bodyPr>
          <a:lstStyle>
            <a:defPPr>
              <a:defRPr lang="en-US"/>
            </a:defPPr>
            <a:lvl1pPr marL="360000" indent="-360000" algn="l">
              <a:buSzPct val="200000"/>
              <a:buFont typeface="Courier New" pitchFamily="49" charset="0"/>
              <a:buNone/>
              <a:defRPr sz="1000" b="1">
                <a:solidFill>
                  <a:srgbClr val="404040"/>
                </a:solidFill>
              </a:defRPr>
            </a:lvl1pPr>
          </a:lstStyle>
          <a:p>
            <a:pPr>
              <a:defRPr/>
            </a:pPr>
            <a:r>
              <a:rPr lang="en-US" dirty="0" smtClean="0">
                <a:solidFill>
                  <a:srgbClr val="05143E"/>
                </a:solidFill>
                <a:ea typeface="+mn-ea"/>
              </a:rPr>
              <a:t>Major Innovation</a:t>
            </a:r>
            <a:endParaRPr lang="en-US" dirty="0">
              <a:solidFill>
                <a:srgbClr val="05143E"/>
              </a:solidFill>
              <a:ea typeface="+mn-ea"/>
            </a:endParaRPr>
          </a:p>
          <a:p>
            <a:pPr marL="0" indent="0">
              <a:defRPr/>
            </a:pPr>
            <a:r>
              <a:rPr lang="en-US" sz="800" b="0" i="1" dirty="0">
                <a:ea typeface="+mn-ea"/>
              </a:rPr>
              <a:t>Major change </a:t>
            </a:r>
            <a:r>
              <a:rPr lang="en-US" sz="800" b="0" i="1" dirty="0" smtClean="0">
                <a:ea typeface="+mn-ea"/>
              </a:rPr>
              <a:t>vs. </a:t>
            </a:r>
            <a:r>
              <a:rPr lang="en-US" sz="800" b="0" i="1" dirty="0">
                <a:ea typeface="+mn-ea"/>
              </a:rPr>
              <a:t>current offerings in the </a:t>
            </a:r>
            <a:r>
              <a:rPr lang="en-US" sz="800" b="0" i="1" dirty="0" smtClean="0">
                <a:ea typeface="+mn-ea"/>
              </a:rPr>
              <a:t>market </a:t>
            </a:r>
            <a:endParaRPr lang="en-US" sz="800" b="0" i="1" dirty="0">
              <a:ea typeface="+mn-ea"/>
            </a:endParaRPr>
          </a:p>
        </p:txBody>
      </p:sp>
      <p:sp>
        <p:nvSpPr>
          <p:cNvPr id="9" name="TextBox 16"/>
          <p:cNvSpPr txBox="1"/>
          <p:nvPr userDrawn="1"/>
        </p:nvSpPr>
        <p:spPr>
          <a:xfrm>
            <a:off x="3429000" y="4581525"/>
            <a:ext cx="2366963" cy="276225"/>
          </a:xfrm>
          <a:prstGeom prst="rect">
            <a:avLst/>
          </a:prstGeom>
          <a:noFill/>
        </p:spPr>
        <p:txBody>
          <a:bodyPr lIns="72000" tIns="0" rIns="72000" bIns="0">
            <a:spAutoFit/>
          </a:bodyPr>
          <a:lstStyle>
            <a:defPPr>
              <a:defRPr lang="en-US"/>
            </a:defPPr>
            <a:lvl1pPr marL="360000" indent="-360000" algn="l">
              <a:buSzPct val="200000"/>
              <a:buFont typeface="Courier New" pitchFamily="49" charset="0"/>
              <a:buNone/>
              <a:defRPr sz="1000" b="1">
                <a:solidFill>
                  <a:srgbClr val="404040"/>
                </a:solidFill>
              </a:defRPr>
            </a:lvl1pPr>
          </a:lstStyle>
          <a:p>
            <a:pPr>
              <a:defRPr/>
            </a:pPr>
            <a:r>
              <a:rPr lang="en-US" dirty="0" smtClean="0">
                <a:solidFill>
                  <a:srgbClr val="05143E"/>
                </a:solidFill>
                <a:ea typeface="+mn-ea"/>
              </a:rPr>
              <a:t>Minor Innovation </a:t>
            </a:r>
            <a:endParaRPr lang="en-US" dirty="0">
              <a:solidFill>
                <a:srgbClr val="05143E"/>
              </a:solidFill>
              <a:ea typeface="+mn-ea"/>
            </a:endParaRPr>
          </a:p>
          <a:p>
            <a:pPr marL="0" indent="0">
              <a:defRPr/>
            </a:pPr>
            <a:r>
              <a:rPr lang="en-US" sz="800" b="0" i="1" dirty="0">
                <a:ea typeface="+mn-ea"/>
              </a:rPr>
              <a:t>Minor change </a:t>
            </a:r>
            <a:r>
              <a:rPr lang="en-US" sz="800" b="0" i="1" dirty="0" smtClean="0">
                <a:ea typeface="+mn-ea"/>
              </a:rPr>
              <a:t>vs. </a:t>
            </a:r>
            <a:r>
              <a:rPr lang="en-US" sz="800" b="0" i="1" dirty="0">
                <a:ea typeface="+mn-ea"/>
              </a:rPr>
              <a:t>current offerings in the </a:t>
            </a:r>
            <a:r>
              <a:rPr lang="en-US" sz="800" b="0" i="1" dirty="0" smtClean="0">
                <a:ea typeface="+mn-ea"/>
              </a:rPr>
              <a:t>market</a:t>
            </a:r>
            <a:endParaRPr lang="en-US" sz="800" b="0" i="1" dirty="0">
              <a:ea typeface="+mn-ea"/>
            </a:endParaRPr>
          </a:p>
        </p:txBody>
      </p:sp>
      <p:sp>
        <p:nvSpPr>
          <p:cNvPr id="10" name="TextBox 20"/>
          <p:cNvSpPr txBox="1"/>
          <p:nvPr userDrawn="1"/>
        </p:nvSpPr>
        <p:spPr>
          <a:xfrm>
            <a:off x="6726238" y="1482725"/>
            <a:ext cx="2022475" cy="1046163"/>
          </a:xfrm>
          <a:prstGeom prst="rect">
            <a:avLst/>
          </a:prstGeom>
          <a:noFill/>
        </p:spPr>
        <p:txBody>
          <a:bodyPr lIns="72000" tIns="0" rIns="72000" bIns="0">
            <a:spAutoFit/>
          </a:bodyPr>
          <a:lstStyle/>
          <a:p>
            <a:pPr marL="360000" indent="-360000">
              <a:buSzPct val="200000"/>
              <a:buFont typeface="Courier New" pitchFamily="49" charset="0"/>
              <a:buNone/>
              <a:defRPr/>
            </a:pPr>
            <a:r>
              <a:rPr lang="en-US" sz="1000" b="1" dirty="0">
                <a:solidFill>
                  <a:srgbClr val="05143E"/>
                </a:solidFill>
                <a:ea typeface="+mn-ea"/>
              </a:rPr>
              <a:t>OEM</a:t>
            </a:r>
          </a:p>
          <a:p>
            <a:pPr>
              <a:buSzPct val="200000"/>
              <a:buFont typeface="Courier New" pitchFamily="49" charset="0"/>
              <a:buNone/>
              <a:defRPr/>
            </a:pPr>
            <a:r>
              <a:rPr lang="en-US" sz="800" i="1" dirty="0">
                <a:solidFill>
                  <a:srgbClr val="404040"/>
                </a:solidFill>
                <a:ea typeface="+mn-ea"/>
              </a:rPr>
              <a:t>(Original Equipment Manufacturer) Category of products that are Electrolux specified and branded but manufactured by an external supplier. It embraces two process models driven by the magnitude of technical development that they imply: 1) ODM; 2) OTS</a:t>
            </a:r>
          </a:p>
        </p:txBody>
      </p:sp>
      <p:sp>
        <p:nvSpPr>
          <p:cNvPr id="11" name="TextBox 25"/>
          <p:cNvSpPr txBox="1"/>
          <p:nvPr userDrawn="1"/>
        </p:nvSpPr>
        <p:spPr>
          <a:xfrm>
            <a:off x="7034213" y="3455988"/>
            <a:ext cx="1587500" cy="523875"/>
          </a:xfrm>
          <a:prstGeom prst="rect">
            <a:avLst/>
          </a:prstGeom>
          <a:noFill/>
        </p:spPr>
        <p:txBody>
          <a:bodyPr lIns="72000" tIns="0" rIns="72000" bIns="0">
            <a:spAutoFit/>
          </a:bodyPr>
          <a:lstStyle>
            <a:lvl1pPr marL="358775" indent="-358775"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buSzPct val="200000"/>
              <a:buFont typeface="Courier New" pitchFamily="49" charset="0"/>
              <a:buNone/>
              <a:defRPr/>
            </a:pPr>
            <a:r>
              <a:rPr lang="en-US" altLang="sv-SE" sz="1000" b="1" smtClean="0">
                <a:solidFill>
                  <a:srgbClr val="05143E"/>
                </a:solidFill>
              </a:rPr>
              <a:t>OTS</a:t>
            </a:r>
          </a:p>
          <a:p>
            <a:pPr eaLnBrk="1" hangingPunct="1">
              <a:buSzPct val="200000"/>
              <a:buFont typeface="Courier New" pitchFamily="49" charset="0"/>
              <a:buNone/>
              <a:defRPr/>
            </a:pPr>
            <a:r>
              <a:rPr lang="en-US" altLang="sv-SE" sz="800" i="1" smtClean="0">
                <a:solidFill>
                  <a:srgbClr val="404040"/>
                </a:solidFill>
              </a:rPr>
              <a:t>Off The Shelf – available product with only 2D or minor changes</a:t>
            </a:r>
          </a:p>
        </p:txBody>
      </p:sp>
      <p:sp>
        <p:nvSpPr>
          <p:cNvPr id="12" name="TextBox 26"/>
          <p:cNvSpPr txBox="1"/>
          <p:nvPr userDrawn="1"/>
        </p:nvSpPr>
        <p:spPr>
          <a:xfrm>
            <a:off x="7019925" y="2779713"/>
            <a:ext cx="1530350" cy="522287"/>
          </a:xfrm>
          <a:prstGeom prst="rect">
            <a:avLst/>
          </a:prstGeom>
          <a:noFill/>
        </p:spPr>
        <p:txBody>
          <a:bodyPr lIns="72000" tIns="0" rIns="72000" bIns="0">
            <a:spAutoFit/>
          </a:bodyPr>
          <a:lstStyle>
            <a:lvl1pPr marL="358775" indent="-358775"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buSzPct val="200000"/>
              <a:buFont typeface="Courier New" pitchFamily="49" charset="0"/>
              <a:buNone/>
              <a:defRPr/>
            </a:pPr>
            <a:r>
              <a:rPr lang="en-US" altLang="sv-SE" sz="1000" b="1" smtClean="0">
                <a:solidFill>
                  <a:srgbClr val="05143E"/>
                </a:solidFill>
              </a:rPr>
              <a:t>ODM</a:t>
            </a:r>
          </a:p>
          <a:p>
            <a:pPr eaLnBrk="1" hangingPunct="1">
              <a:buSzPct val="200000"/>
              <a:buFont typeface="Courier New" pitchFamily="49" charset="0"/>
              <a:buNone/>
              <a:defRPr/>
            </a:pPr>
            <a:r>
              <a:rPr lang="en-US" altLang="sv-SE" sz="800" i="1" smtClean="0">
                <a:solidFill>
                  <a:srgbClr val="404040"/>
                </a:solidFill>
              </a:rPr>
              <a:t>Original Design Manufacturer – involving 3D changes</a:t>
            </a:r>
            <a:br>
              <a:rPr lang="en-US" altLang="sv-SE" sz="800" i="1" smtClean="0">
                <a:solidFill>
                  <a:srgbClr val="404040"/>
                </a:solidFill>
              </a:rPr>
            </a:br>
            <a:r>
              <a:rPr lang="en-US" altLang="sv-SE" sz="800" i="1" smtClean="0">
                <a:solidFill>
                  <a:srgbClr val="404040"/>
                </a:solidFill>
              </a:rPr>
              <a:t> </a:t>
            </a:r>
          </a:p>
        </p:txBody>
      </p:sp>
      <p:graphicFrame>
        <p:nvGraphicFramePr>
          <p:cNvPr id="13" name="Content Placeholder 3"/>
          <p:cNvGraphicFramePr>
            <a:graphicFrameLocks noChangeAspect="1"/>
          </p:cNvGraphicFramePr>
          <p:nvPr userDrawn="1"/>
        </p:nvGraphicFramePr>
        <p:xfrm>
          <a:off x="467544" y="1484784"/>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4" name="Content Placeholder 3"/>
          <p:cNvGraphicFramePr>
            <a:graphicFrameLocks noChangeAspect="1"/>
          </p:cNvGraphicFramePr>
          <p:nvPr userDrawn="1"/>
        </p:nvGraphicFramePr>
        <p:xfrm>
          <a:off x="2555776" y="1484784"/>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5" name="Content Placeholder 3"/>
          <p:cNvGraphicFramePr>
            <a:graphicFrameLocks noChangeAspect="1"/>
          </p:cNvGraphicFramePr>
          <p:nvPr userDrawn="1"/>
        </p:nvGraphicFramePr>
        <p:xfrm>
          <a:off x="4644008" y="1484784"/>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6" name="Content Placeholder 3"/>
          <p:cNvGraphicFramePr>
            <a:graphicFrameLocks noChangeAspect="1"/>
          </p:cNvGraphicFramePr>
          <p:nvPr userDrawn="1"/>
        </p:nvGraphicFramePr>
        <p:xfrm>
          <a:off x="6804248" y="2778570"/>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7" name="Content Placeholder 3"/>
          <p:cNvGraphicFramePr>
            <a:graphicFrameLocks noChangeAspect="1"/>
          </p:cNvGraphicFramePr>
          <p:nvPr userDrawn="1"/>
        </p:nvGraphicFramePr>
        <p:xfrm>
          <a:off x="6804248" y="3426642"/>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8" name="Content Placeholder 3"/>
          <p:cNvGraphicFramePr>
            <a:graphicFrameLocks noChangeAspect="1"/>
          </p:cNvGraphicFramePr>
          <p:nvPr userDrawn="1"/>
        </p:nvGraphicFramePr>
        <p:xfrm>
          <a:off x="467544" y="4581128"/>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9" name="Content Placeholder 3"/>
          <p:cNvGraphicFramePr>
            <a:graphicFrameLocks noChangeAspect="1"/>
          </p:cNvGraphicFramePr>
          <p:nvPr userDrawn="1"/>
        </p:nvGraphicFramePr>
        <p:xfrm>
          <a:off x="3203848" y="4581128"/>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20" name="Content Placeholder 3"/>
          <p:cNvGraphicFramePr>
            <a:graphicFrameLocks noChangeAspect="1"/>
          </p:cNvGraphicFramePr>
          <p:nvPr userDrawn="1"/>
        </p:nvGraphicFramePr>
        <p:xfrm>
          <a:off x="5940152" y="4581128"/>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sp>
        <p:nvSpPr>
          <p:cNvPr id="21" name="TextBox 30"/>
          <p:cNvSpPr txBox="1">
            <a:spLocks noChangeArrowheads="1"/>
          </p:cNvSpPr>
          <p:nvPr userDrawn="1"/>
        </p:nvSpPr>
        <p:spPr bwMode="auto">
          <a:xfrm>
            <a:off x="1039813" y="336550"/>
            <a:ext cx="29559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pAutoFit/>
          </a:bodyPr>
          <a:lstStyle>
            <a:lvl1pPr algn="ctr" eaLnBrk="0" hangingPunct="0">
              <a:defRPr sz="2200">
                <a:solidFill>
                  <a:schemeClr val="tx1"/>
                </a:solidFill>
                <a:latin typeface="Arial" charset="0"/>
                <a:ea typeface="ＭＳ Ｐゴシック" charset="0"/>
                <a:cs typeface="ＭＳ Ｐゴシック" charset="0"/>
              </a:defRPr>
            </a:lvl1pPr>
            <a:lvl2pPr marL="742950" indent="-285750" algn="ctr" eaLnBrk="0" hangingPunct="0">
              <a:defRPr sz="2200">
                <a:solidFill>
                  <a:schemeClr val="tx1"/>
                </a:solidFill>
                <a:latin typeface="Arial" charset="0"/>
                <a:ea typeface="ＭＳ Ｐゴシック" charset="0"/>
              </a:defRPr>
            </a:lvl2pPr>
            <a:lvl3pPr marL="1143000" indent="-228600" algn="ctr" eaLnBrk="0" hangingPunct="0">
              <a:defRPr sz="2200">
                <a:solidFill>
                  <a:schemeClr val="tx1"/>
                </a:solidFill>
                <a:latin typeface="Arial" charset="0"/>
                <a:ea typeface="ＭＳ Ｐゴシック" charset="0"/>
              </a:defRPr>
            </a:lvl3pPr>
            <a:lvl4pPr marL="1600200" indent="-228600" algn="ctr" eaLnBrk="0" hangingPunct="0">
              <a:defRPr sz="2200">
                <a:solidFill>
                  <a:schemeClr val="tx1"/>
                </a:solidFill>
                <a:latin typeface="Arial" charset="0"/>
                <a:ea typeface="ＭＳ Ｐゴシック" charset="0"/>
              </a:defRPr>
            </a:lvl4pPr>
            <a:lvl5pPr marL="2057400" indent="-228600" algn="ctr"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lnSpc>
                <a:spcPct val="80000"/>
              </a:lnSpc>
              <a:defRPr/>
            </a:pPr>
            <a:r>
              <a:rPr lang="en-US" sz="2000" b="1" dirty="0" smtClean="0">
                <a:solidFill>
                  <a:srgbClr val="05143E"/>
                </a:solidFill>
              </a:rPr>
              <a:t>Opportunity Classification </a:t>
            </a:r>
          </a:p>
        </p:txBody>
      </p:sp>
      <p:pic>
        <p:nvPicPr>
          <p:cNvPr id="22" name="Bildobjekt 2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2438" y="3302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Bildtext vänster 25"/>
          <p:cNvSpPr>
            <a:spLocks noChangeArrowheads="1"/>
          </p:cNvSpPr>
          <p:nvPr userDrawn="1"/>
        </p:nvSpPr>
        <p:spPr bwMode="auto">
          <a:xfrm>
            <a:off x="5148263" y="260350"/>
            <a:ext cx="3670300" cy="647700"/>
          </a:xfrm>
          <a:prstGeom prst="leftArrowCallout">
            <a:avLst>
              <a:gd name="adj1" fmla="val 50000"/>
              <a:gd name="adj2" fmla="val 25000"/>
              <a:gd name="adj3" fmla="val 28884"/>
              <a:gd name="adj4" fmla="val 97120"/>
            </a:avLst>
          </a:prstGeom>
          <a:solidFill>
            <a:schemeClr val="tx2">
              <a:alpha val="10196"/>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solidFill>
                <a:srgbClr val="000000"/>
              </a:solidFill>
            </a:endParaRPr>
          </a:p>
        </p:txBody>
      </p:sp>
      <p:sp>
        <p:nvSpPr>
          <p:cNvPr id="24" name="Rektangel 26"/>
          <p:cNvSpPr>
            <a:spLocks noChangeArrowheads="1"/>
          </p:cNvSpPr>
          <p:nvPr userDrawn="1"/>
        </p:nvSpPr>
        <p:spPr bwMode="auto">
          <a:xfrm>
            <a:off x="5364088" y="298450"/>
            <a:ext cx="34544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800" b="1" dirty="0" smtClean="0">
                <a:solidFill>
                  <a:srgbClr val="05143E"/>
                </a:solidFill>
              </a:rPr>
              <a:t>GUIDE</a:t>
            </a:r>
            <a:r>
              <a:rPr lang="en-US" altLang="sv-SE" sz="800" b="1" dirty="0" smtClean="0">
                <a:solidFill>
                  <a:srgbClr val="000000"/>
                </a:solidFill>
              </a:rPr>
              <a:t> </a:t>
            </a:r>
            <a:r>
              <a:rPr lang="en-US" altLang="sv-SE" sz="800" i="1" dirty="0" smtClean="0">
                <a:solidFill>
                  <a:srgbClr val="000000"/>
                </a:solidFill>
              </a:rPr>
              <a:t>Defining Project Categories, provides clear direction for required investment levels and R&amp;D lead times. The innovation levels define – from a consumer point of view – the level needed for the opportunity to gain traction in the market.</a:t>
            </a:r>
          </a:p>
        </p:txBody>
      </p:sp>
      <p:graphicFrame>
        <p:nvGraphicFramePr>
          <p:cNvPr id="25" name="Table 13"/>
          <p:cNvGraphicFramePr>
            <a:graphicFrameLocks noGrp="1"/>
          </p:cNvGraphicFramePr>
          <p:nvPr/>
        </p:nvGraphicFramePr>
        <p:xfrm>
          <a:off x="323850" y="5157788"/>
          <a:ext cx="8469313" cy="1146175"/>
        </p:xfrm>
        <a:graphic>
          <a:graphicData uri="http://schemas.openxmlformats.org/drawingml/2006/table">
            <a:tbl>
              <a:tblPr firstRow="1" bandRow="1">
                <a:tableStyleId>{5C22544A-7EE6-4342-B048-85BDC9FD1C3A}</a:tableStyleId>
              </a:tblPr>
              <a:tblGrid>
                <a:gridCol w="3960440"/>
                <a:gridCol w="4508873"/>
              </a:tblGrid>
              <a:tr h="287721">
                <a:tc gridSpan="2">
                  <a:txBody>
                    <a:bodyPr/>
                    <a:lstStyle/>
                    <a:p>
                      <a:pPr algn="l"/>
                      <a:r>
                        <a:rPr lang="en-US" sz="900" b="1" dirty="0" smtClean="0">
                          <a:solidFill>
                            <a:srgbClr val="FFFFFF"/>
                          </a:solidFill>
                        </a:rPr>
                        <a:t>COMMERCIAL LAUNCH</a:t>
                      </a:r>
                      <a:r>
                        <a:rPr lang="en-US" sz="900" b="1" baseline="0" dirty="0" smtClean="0">
                          <a:solidFill>
                            <a:srgbClr val="FFFFFF"/>
                          </a:solidFill>
                        </a:rPr>
                        <a:t> TYPE</a:t>
                      </a:r>
                      <a:endParaRPr lang="en-US" sz="900" b="1" dirty="0" smtClean="0">
                        <a:solidFill>
                          <a:srgbClr val="FFFFFF"/>
                        </a:solidFill>
                      </a:endParaRPr>
                    </a:p>
                  </a:txBody>
                  <a:tcPr marL="72000" marR="72000" marT="71922" marB="71922"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chemeClr val="tx2"/>
                    </a:solidFill>
                  </a:tcPr>
                </a:tc>
                <a:tc hMerge="1">
                  <a:txBody>
                    <a:bodyPr/>
                    <a:lstStyle/>
                    <a:p>
                      <a:pPr algn="ctr"/>
                      <a:endParaRPr lang="en-US" sz="1000" b="0" dirty="0" smtClean="0">
                        <a:solidFill>
                          <a:schemeClr val="tx2"/>
                        </a:solidFill>
                      </a:endParaRPr>
                    </a:p>
                  </a:txBody>
                  <a:tcPr marT="45723" marB="4572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r>
              <a:tr h="858454">
                <a:tc>
                  <a:txBody>
                    <a:bodyPr/>
                    <a:lstStyle/>
                    <a:p>
                      <a:pPr marL="360000" marR="0" indent="-360000" algn="l" defTabSz="914400" rtl="0" eaLnBrk="1" fontAlgn="auto" latinLnBrk="0" hangingPunct="1">
                        <a:lnSpc>
                          <a:spcPct val="100000"/>
                        </a:lnSpc>
                        <a:spcBef>
                          <a:spcPts val="0"/>
                        </a:spcBef>
                        <a:spcAft>
                          <a:spcPts val="0"/>
                        </a:spcAft>
                        <a:buClrTx/>
                        <a:buSzPct val="200000"/>
                        <a:buFont typeface="Courier New" pitchFamily="49" charset="0"/>
                        <a:buNone/>
                        <a:tabLst/>
                        <a:defRPr/>
                      </a:pPr>
                      <a:r>
                        <a:rPr lang="en-US" sz="1200" b="0" kern="1200" dirty="0" smtClean="0">
                          <a:solidFill>
                            <a:schemeClr val="tx1"/>
                          </a:solidFill>
                          <a:latin typeface="+mn-lt"/>
                          <a:ea typeface="+mn-ea"/>
                          <a:cs typeface="+mn-cs"/>
                        </a:rPr>
                        <a:t> </a:t>
                      </a:r>
                      <a:endParaRPr lang="en-US" sz="1200" b="0" dirty="0" smtClean="0">
                        <a:solidFill>
                          <a:schemeClr val="tx1"/>
                        </a:solidFill>
                      </a:endParaRPr>
                    </a:p>
                  </a:txBody>
                  <a:tcPr marL="72000" marR="72000" marT="71922" marB="71922" anchor="ctr">
                    <a:lnL w="12700"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chemeClr val="accent6">
                        <a:alpha val="10000"/>
                      </a:schemeClr>
                    </a:solidFill>
                  </a:tcPr>
                </a:tc>
                <a:tc>
                  <a:txBody>
                    <a:bodyPr/>
                    <a:lstStyle/>
                    <a:p>
                      <a:pPr marL="360000" indent="-360000" algn="l">
                        <a:buSzPct val="200000"/>
                        <a:buFont typeface="Courier New" pitchFamily="49" charset="0"/>
                        <a:buNone/>
                      </a:pPr>
                      <a:r>
                        <a:rPr lang="en-US" sz="1200" b="0" kern="1200" dirty="0" smtClean="0">
                          <a:solidFill>
                            <a:schemeClr val="tx1"/>
                          </a:solidFill>
                          <a:latin typeface="+mn-lt"/>
                          <a:ea typeface="+mn-ea"/>
                          <a:cs typeface="+mn-cs"/>
                        </a:rPr>
                        <a:t> </a:t>
                      </a:r>
                      <a:endParaRPr lang="en-US" sz="1200" b="0" kern="1200" dirty="0">
                        <a:solidFill>
                          <a:schemeClr val="tx1"/>
                        </a:solidFill>
                        <a:latin typeface="+mn-lt"/>
                        <a:ea typeface="+mn-ea"/>
                        <a:cs typeface="+mn-cs"/>
                      </a:endParaRPr>
                    </a:p>
                  </a:txBody>
                  <a:tcPr marL="72000" marR="72000" marT="71922" marB="71922" anchor="ctr">
                    <a:lnL w="952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chemeClr val="accent6">
                        <a:alpha val="10000"/>
                      </a:schemeClr>
                    </a:solidFill>
                  </a:tcPr>
                </a:tc>
              </a:tr>
            </a:tbl>
          </a:graphicData>
        </a:graphic>
      </p:graphicFrame>
      <p:graphicFrame>
        <p:nvGraphicFramePr>
          <p:cNvPr id="26" name="Content Placeholder 3"/>
          <p:cNvGraphicFramePr>
            <a:graphicFrameLocks noChangeAspect="1"/>
          </p:cNvGraphicFramePr>
          <p:nvPr userDrawn="1"/>
        </p:nvGraphicFramePr>
        <p:xfrm>
          <a:off x="467544" y="5589240"/>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sp>
        <p:nvSpPr>
          <p:cNvPr id="27" name="TextBox 14"/>
          <p:cNvSpPr txBox="1"/>
          <p:nvPr userDrawn="1"/>
        </p:nvSpPr>
        <p:spPr>
          <a:xfrm>
            <a:off x="684213" y="5589588"/>
            <a:ext cx="3240087" cy="768350"/>
          </a:xfrm>
          <a:prstGeom prst="rect">
            <a:avLst/>
          </a:prstGeom>
          <a:noFill/>
        </p:spPr>
        <p:txBody>
          <a:bodyPr lIns="72000" tIns="0" rIns="72000" bIns="0">
            <a:spAutoFit/>
          </a:bodyPr>
          <a:lstStyle>
            <a:lvl1pPr marL="358775" indent="-358775"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buSzPct val="200000"/>
              <a:buFont typeface="Courier New" pitchFamily="49" charset="0"/>
              <a:buNone/>
              <a:defRPr/>
            </a:pPr>
            <a:r>
              <a:rPr lang="en-US" altLang="sv-SE" sz="1000" b="1" smtClean="0">
                <a:solidFill>
                  <a:srgbClr val="05143E"/>
                </a:solidFill>
              </a:rPr>
              <a:t>Full Track</a:t>
            </a:r>
          </a:p>
          <a:p>
            <a:pPr eaLnBrk="1" hangingPunct="1">
              <a:buSzPct val="200000"/>
              <a:buFont typeface="Courier New" pitchFamily="49" charset="0"/>
              <a:buNone/>
              <a:defRPr/>
            </a:pPr>
            <a:r>
              <a:rPr lang="en-US" altLang="sv-SE" sz="800" i="1" smtClean="0">
                <a:solidFill>
                  <a:srgbClr val="404040"/>
                </a:solidFill>
              </a:rPr>
              <a:t>Top 3–5* or Range Launches (based on </a:t>
            </a:r>
            <a:r>
              <a:rPr lang="en-US" altLang="en-US" sz="800" i="1" smtClean="0">
                <a:solidFill>
                  <a:srgbClr val="404040"/>
                </a:solidFill>
              </a:rPr>
              <a:t>“</a:t>
            </a:r>
            <a:r>
              <a:rPr lang="en-US" altLang="sv-SE" sz="800" i="1" smtClean="0">
                <a:solidFill>
                  <a:srgbClr val="404040"/>
                </a:solidFill>
              </a:rPr>
              <a:t>MASTER PLAN</a:t>
            </a:r>
            <a:r>
              <a:rPr lang="en-US" altLang="en-US" sz="800" i="1" smtClean="0">
                <a:solidFill>
                  <a:srgbClr val="404040"/>
                </a:solidFill>
              </a:rPr>
              <a:t>”</a:t>
            </a:r>
            <a:r>
              <a:rPr lang="en-US" altLang="sv-SE" sz="800" i="1" smtClean="0">
                <a:solidFill>
                  <a:srgbClr val="404040"/>
                </a:solidFill>
              </a:rPr>
              <a:t>) that delivers the full 360 Consumer Experience.</a:t>
            </a:r>
            <a:br>
              <a:rPr lang="en-US" altLang="sv-SE" sz="800" i="1" smtClean="0">
                <a:solidFill>
                  <a:srgbClr val="404040"/>
                </a:solidFill>
              </a:rPr>
            </a:br>
            <a:r>
              <a:rPr lang="en-US" altLang="sv-SE" sz="800" i="1" smtClean="0">
                <a:solidFill>
                  <a:srgbClr val="404040"/>
                </a:solidFill>
              </a:rPr>
              <a:t/>
            </a:r>
            <a:br>
              <a:rPr lang="en-US" altLang="sv-SE" sz="800" i="1" smtClean="0">
                <a:solidFill>
                  <a:srgbClr val="404040"/>
                </a:solidFill>
              </a:rPr>
            </a:br>
            <a:r>
              <a:rPr lang="en-US" altLang="sv-SE" sz="800" i="1" smtClean="0">
                <a:solidFill>
                  <a:srgbClr val="404040"/>
                </a:solidFill>
              </a:rPr>
              <a:t>* Star Products / Top Hero / Big 12 launches</a:t>
            </a:r>
          </a:p>
          <a:p>
            <a:pPr eaLnBrk="1" hangingPunct="1">
              <a:buSzPct val="200000"/>
              <a:buFont typeface="Courier New" pitchFamily="49" charset="0"/>
              <a:buNone/>
              <a:defRPr/>
            </a:pPr>
            <a:endParaRPr lang="en-US" altLang="sv-SE" sz="800" i="1" smtClean="0">
              <a:solidFill>
                <a:srgbClr val="404040"/>
              </a:solidFill>
            </a:endParaRPr>
          </a:p>
        </p:txBody>
      </p:sp>
      <p:graphicFrame>
        <p:nvGraphicFramePr>
          <p:cNvPr id="28" name="Content Placeholder 3"/>
          <p:cNvGraphicFramePr>
            <a:graphicFrameLocks noChangeAspect="1"/>
          </p:cNvGraphicFramePr>
          <p:nvPr userDrawn="1"/>
        </p:nvGraphicFramePr>
        <p:xfrm>
          <a:off x="4427984" y="5589240"/>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sp>
        <p:nvSpPr>
          <p:cNvPr id="29" name="TextBox 14"/>
          <p:cNvSpPr txBox="1"/>
          <p:nvPr userDrawn="1"/>
        </p:nvSpPr>
        <p:spPr>
          <a:xfrm>
            <a:off x="4643438" y="5589588"/>
            <a:ext cx="3673475" cy="922337"/>
          </a:xfrm>
          <a:prstGeom prst="rect">
            <a:avLst/>
          </a:prstGeom>
          <a:noFill/>
        </p:spPr>
        <p:txBody>
          <a:bodyPr lIns="72000" tIns="0" rIns="72000" bIns="0">
            <a:spAutoFit/>
          </a:bodyPr>
          <a:lstStyle>
            <a:lvl1pPr algn="ctr" eaLnBrk="0" hangingPunct="0">
              <a:defRPr sz="2200">
                <a:solidFill>
                  <a:schemeClr val="tx1"/>
                </a:solidFill>
                <a:latin typeface="Arial" charset="0"/>
                <a:ea typeface="ＭＳ Ｐゴシック" charset="0"/>
                <a:cs typeface="ＭＳ Ｐゴシック" charset="0"/>
              </a:defRPr>
            </a:lvl1pPr>
            <a:lvl2pPr marL="742950" indent="-285750" algn="ctr" eaLnBrk="0" hangingPunct="0">
              <a:defRPr sz="2200">
                <a:solidFill>
                  <a:schemeClr val="tx1"/>
                </a:solidFill>
                <a:latin typeface="Arial" charset="0"/>
                <a:ea typeface="ＭＳ Ｐゴシック" charset="0"/>
              </a:defRPr>
            </a:lvl2pPr>
            <a:lvl3pPr marL="1143000" indent="-228600" algn="ctr" eaLnBrk="0" hangingPunct="0">
              <a:defRPr sz="2200">
                <a:solidFill>
                  <a:schemeClr val="tx1"/>
                </a:solidFill>
                <a:latin typeface="Arial" charset="0"/>
                <a:ea typeface="ＭＳ Ｐゴシック" charset="0"/>
              </a:defRPr>
            </a:lvl3pPr>
            <a:lvl4pPr marL="1600200" indent="-228600" algn="ctr" eaLnBrk="0" hangingPunct="0">
              <a:defRPr sz="2200">
                <a:solidFill>
                  <a:schemeClr val="tx1"/>
                </a:solidFill>
                <a:latin typeface="Arial" charset="0"/>
                <a:ea typeface="ＭＳ Ｐゴシック" charset="0"/>
              </a:defRPr>
            </a:lvl4pPr>
            <a:lvl5pPr marL="2057400" indent="-228600" algn="ctr"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buSzPct val="200000"/>
              <a:buFont typeface="Courier New" charset="0"/>
              <a:buNone/>
              <a:defRPr/>
            </a:pPr>
            <a:r>
              <a:rPr lang="en-US" sz="1000" b="1" dirty="0" smtClean="0">
                <a:solidFill>
                  <a:srgbClr val="05143E"/>
                </a:solidFill>
              </a:rPr>
              <a:t>Fast Track </a:t>
            </a:r>
            <a:r>
              <a:rPr lang="en-US" sz="1000" dirty="0" smtClean="0">
                <a:solidFill>
                  <a:srgbClr val="05143E"/>
                </a:solidFill>
              </a:rPr>
              <a:t>(Including Maintenance Launches)</a:t>
            </a:r>
          </a:p>
          <a:p>
            <a:pPr algn="l" eaLnBrk="1" hangingPunct="1">
              <a:buSzPct val="200000"/>
              <a:buFont typeface="Courier New" charset="0"/>
              <a:buNone/>
              <a:defRPr/>
            </a:pPr>
            <a:r>
              <a:rPr lang="en-US" sz="800" i="1" dirty="0" smtClean="0">
                <a:solidFill>
                  <a:srgbClr val="404040"/>
                </a:solidFill>
              </a:rPr>
              <a:t>Remaining 80% of Launches that target  3-5 priority </a:t>
            </a:r>
            <a:r>
              <a:rPr lang="en-US" sz="800" i="1" dirty="0" err="1" smtClean="0">
                <a:solidFill>
                  <a:srgbClr val="404040"/>
                </a:solidFill>
              </a:rPr>
              <a:t>Touchpoints</a:t>
            </a:r>
            <a:r>
              <a:rPr lang="en-US" sz="800" i="1" dirty="0" smtClean="0">
                <a:solidFill>
                  <a:srgbClr val="404040"/>
                </a:solidFill>
              </a:rPr>
              <a:t>**, 1 Signature Feature / Benefit &amp; 1 Key Claim.</a:t>
            </a:r>
            <a:br>
              <a:rPr lang="en-US" sz="800" i="1" dirty="0" smtClean="0">
                <a:solidFill>
                  <a:srgbClr val="404040"/>
                </a:solidFill>
              </a:rPr>
            </a:br>
            <a:r>
              <a:rPr lang="en-US" sz="800" i="1" dirty="0" smtClean="0">
                <a:solidFill>
                  <a:srgbClr val="404040"/>
                </a:solidFill>
              </a:rPr>
              <a:t/>
            </a:r>
            <a:br>
              <a:rPr lang="en-US" sz="800" i="1" dirty="0" smtClean="0">
                <a:solidFill>
                  <a:srgbClr val="404040"/>
                </a:solidFill>
              </a:rPr>
            </a:br>
            <a:r>
              <a:rPr lang="en-US" sz="800" i="1" dirty="0" smtClean="0">
                <a:solidFill>
                  <a:srgbClr val="404040"/>
                </a:solidFill>
              </a:rPr>
              <a:t>** Minimum 1 </a:t>
            </a:r>
            <a:r>
              <a:rPr lang="en-US" sz="800" i="1" dirty="0" err="1" smtClean="0">
                <a:solidFill>
                  <a:srgbClr val="404040"/>
                </a:solidFill>
              </a:rPr>
              <a:t>touchpoint</a:t>
            </a:r>
            <a:r>
              <a:rPr lang="en-US" sz="800" i="1" dirty="0" smtClean="0">
                <a:solidFill>
                  <a:srgbClr val="404040"/>
                </a:solidFill>
              </a:rPr>
              <a:t> in each: retail, digital &amp; post-purchase</a:t>
            </a:r>
          </a:p>
          <a:p>
            <a:pPr algn="l" eaLnBrk="1" hangingPunct="1">
              <a:buSzPct val="200000"/>
              <a:buFont typeface="Courier New" charset="0"/>
              <a:buNone/>
              <a:defRPr/>
            </a:pPr>
            <a:endParaRPr lang="en-US" sz="800" i="1" dirty="0" smtClean="0">
              <a:solidFill>
                <a:srgbClr val="404040"/>
              </a:solidFill>
            </a:endParaRPr>
          </a:p>
          <a:p>
            <a:pPr algn="l" eaLnBrk="1" hangingPunct="1">
              <a:buSzPct val="200000"/>
              <a:buFont typeface="Courier New" charset="0"/>
              <a:buNone/>
              <a:defRPr/>
            </a:pPr>
            <a:endParaRPr lang="en-US" sz="800" i="1" dirty="0" smtClean="0">
              <a:solidFill>
                <a:srgbClr val="404040"/>
              </a:solidFill>
            </a:endParaRPr>
          </a:p>
        </p:txBody>
      </p:sp>
      <p:sp>
        <p:nvSpPr>
          <p:cNvPr id="30" name="Platshållare för bildnummer 2"/>
          <p:cNvSpPr>
            <a:spLocks noGrp="1"/>
          </p:cNvSpPr>
          <p:nvPr>
            <p:ph type="sldNum" sz="quarter" idx="10"/>
          </p:nvPr>
        </p:nvSpPr>
        <p:spPr>
          <a:xfrm>
            <a:off x="8861425" y="6559550"/>
            <a:ext cx="282575" cy="254000"/>
          </a:xfrm>
        </p:spPr>
        <p:txBody>
          <a:bodyPr/>
          <a:lstStyle>
            <a:lvl1pPr>
              <a:defRPr smtClean="0"/>
            </a:lvl1pPr>
          </a:lstStyle>
          <a:p>
            <a:pPr>
              <a:defRPr/>
            </a:pPr>
            <a:fld id="{8CD4B738-7E8C-4089-B4CA-599DD25E6700}" type="slidenum">
              <a:rPr lang="en-US" altLang="sv-SE"/>
              <a:pPr>
                <a:defRPr/>
              </a:pPr>
              <a:t>‹N°›</a:t>
            </a:fld>
            <a:endParaRPr lang="en-US" altLang="sv-SE"/>
          </a:p>
        </p:txBody>
      </p:sp>
    </p:spTree>
    <p:extLst>
      <p:ext uri="{BB962C8B-B14F-4D97-AF65-F5344CB8AC3E}">
        <p14:creationId xmlns:p14="http://schemas.microsoft.com/office/powerpoint/2010/main" val="2942416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 Preliminary Market Ambition ">
    <p:spTree>
      <p:nvGrpSpPr>
        <p:cNvPr id="1" name=""/>
        <p:cNvGrpSpPr/>
        <p:nvPr/>
      </p:nvGrpSpPr>
      <p:grpSpPr>
        <a:xfrm>
          <a:off x="0" y="0"/>
          <a:ext cx="0" cy="0"/>
          <a:chOff x="0" y="0"/>
          <a:chExt cx="0" cy="0"/>
        </a:xfrm>
      </p:grpSpPr>
      <p:sp>
        <p:nvSpPr>
          <p:cNvPr id="24" name="Slide Number Placeholder 3"/>
          <p:cNvSpPr txBox="1">
            <a:spLocks/>
          </p:cNvSpPr>
          <p:nvPr userDrawn="1"/>
        </p:nvSpPr>
        <p:spPr bwMode="auto">
          <a:xfrm>
            <a:off x="8861425" y="6604000"/>
            <a:ext cx="282575" cy="254000"/>
          </a:xfrm>
          <a:prstGeom prst="rect">
            <a:avLst/>
          </a:prstGeom>
          <a:solidFill>
            <a:srgbClr val="FFFFFF"/>
          </a:solidFill>
          <a:ln w="9525">
            <a:noFill/>
            <a:miter lim="800000"/>
            <a:headEnd/>
            <a:tailEnd/>
          </a:ln>
          <a:effectLst/>
        </p:spPr>
        <p:txBody>
          <a:bodyPr lIns="0" tIns="0" rIns="0" bIns="0" anchor="ctr" anchorCtr="1"/>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fld id="{1810144A-E67A-4F40-A23B-B01AD4613837}" type="slidenum">
              <a:rPr lang="en-US" altLang="sv-SE" sz="900" smtClean="0">
                <a:solidFill>
                  <a:srgbClr val="7F7F7F"/>
                </a:solidFill>
              </a:rPr>
              <a:pPr eaLnBrk="1" hangingPunct="1">
                <a:defRPr/>
              </a:pPr>
              <a:t>‹N°›</a:t>
            </a:fld>
            <a:endParaRPr lang="en-US" altLang="sv-SE" sz="900" smtClean="0">
              <a:solidFill>
                <a:srgbClr val="7F7F7F"/>
              </a:solidFill>
            </a:endParaRPr>
          </a:p>
        </p:txBody>
      </p:sp>
      <p:graphicFrame>
        <p:nvGraphicFramePr>
          <p:cNvPr id="25" name="Table 6"/>
          <p:cNvGraphicFramePr>
            <a:graphicFrameLocks noGrp="1"/>
          </p:cNvGraphicFramePr>
          <p:nvPr/>
        </p:nvGraphicFramePr>
        <p:xfrm>
          <a:off x="307975" y="1055688"/>
          <a:ext cx="8497888" cy="3957637"/>
        </p:xfrm>
        <a:graphic>
          <a:graphicData uri="http://schemas.openxmlformats.org/drawingml/2006/table">
            <a:tbl>
              <a:tblPr firstRow="1" bandRow="1">
                <a:tableStyleId>{F5AB1C69-6EDB-4FF4-983F-18BD219EF322}</a:tableStyleId>
              </a:tblPr>
              <a:tblGrid>
                <a:gridCol w="2469518"/>
                <a:gridCol w="1205674"/>
                <a:gridCol w="1205674"/>
                <a:gridCol w="1205674"/>
                <a:gridCol w="1205674"/>
                <a:gridCol w="1205674"/>
              </a:tblGrid>
              <a:tr h="326868">
                <a:tc gridSpan="6">
                  <a:txBody>
                    <a:bodyPr/>
                    <a:lstStyle/>
                    <a:p>
                      <a:r>
                        <a:rPr lang="en-US" sz="1200" b="1" i="0" kern="1200" dirty="0" smtClean="0">
                          <a:solidFill>
                            <a:srgbClr val="003F72"/>
                          </a:solidFill>
                          <a:latin typeface="+mn-lt"/>
                          <a:ea typeface="+mn-ea"/>
                          <a:cs typeface="+mn-cs"/>
                        </a:rPr>
                        <a:t>Summary of preliminary financial projections</a:t>
                      </a:r>
                    </a:p>
                  </a:txBody>
                  <a:tcPr marL="108012" marR="72008" marT="71994" marB="71994">
                    <a:lnB w="12700" cap="flat" cmpd="sng" algn="ctr">
                      <a:solidFill>
                        <a:prstClr val="white"/>
                      </a:solidFill>
                      <a:prstDash val="solid"/>
                      <a:round/>
                      <a:headEnd type="none" w="med" len="med"/>
                      <a:tailEnd type="none" w="med" len="med"/>
                    </a:lnB>
                    <a:noFill/>
                  </a:tcPr>
                </a:tc>
                <a:tc hMerge="1">
                  <a:txBody>
                    <a:bodyPr/>
                    <a:lstStyle/>
                    <a:p>
                      <a:endParaRPr lang="en-US" sz="1000" b="0" dirty="0">
                        <a:solidFill>
                          <a:schemeClr val="tx2"/>
                        </a:solidFill>
                      </a:endParaRPr>
                    </a:p>
                  </a:txBody>
                  <a:tcPr marT="45715" marB="45715">
                    <a:lnB w="12700" cap="flat" cmpd="sng" algn="ctr">
                      <a:solidFill>
                        <a:schemeClr val="bg1"/>
                      </a:solidFill>
                      <a:prstDash val="solid"/>
                      <a:round/>
                      <a:headEnd type="none" w="med" len="med"/>
                      <a:tailEnd type="none" w="med" len="med"/>
                    </a:lnB>
                    <a:solidFill>
                      <a:srgbClr val="0070C0"/>
                    </a:solidFill>
                  </a:tcPr>
                </a:tc>
                <a:tc hMerge="1">
                  <a:txBody>
                    <a:bodyPr/>
                    <a:lstStyle/>
                    <a:p>
                      <a:endParaRPr lang="en-US" sz="1000" b="0" dirty="0">
                        <a:solidFill>
                          <a:schemeClr val="tx2"/>
                        </a:solidFill>
                      </a:endParaRPr>
                    </a:p>
                  </a:txBody>
                  <a:tcPr marT="45715" marB="45715">
                    <a:lnB w="12700" cap="flat" cmpd="sng" algn="ctr">
                      <a:solidFill>
                        <a:schemeClr val="bg1"/>
                      </a:solidFill>
                      <a:prstDash val="solid"/>
                      <a:round/>
                      <a:headEnd type="none" w="med" len="med"/>
                      <a:tailEnd type="none" w="med" len="med"/>
                    </a:lnB>
                    <a:solidFill>
                      <a:srgbClr val="0070C0"/>
                    </a:solidFill>
                  </a:tcPr>
                </a:tc>
                <a:tc hMerge="1">
                  <a:txBody>
                    <a:bodyPr/>
                    <a:lstStyle/>
                    <a:p>
                      <a:endParaRPr lang="en-US" sz="1000" b="0" dirty="0">
                        <a:solidFill>
                          <a:schemeClr val="tx2"/>
                        </a:solidFill>
                      </a:endParaRPr>
                    </a:p>
                  </a:txBody>
                  <a:tcPr marT="45715" marB="45715">
                    <a:lnB w="12700" cap="flat" cmpd="sng" algn="ctr">
                      <a:solidFill>
                        <a:schemeClr val="bg1"/>
                      </a:solidFill>
                      <a:prstDash val="solid"/>
                      <a:round/>
                      <a:headEnd type="none" w="med" len="med"/>
                      <a:tailEnd type="none" w="med" len="med"/>
                    </a:lnB>
                    <a:solidFill>
                      <a:srgbClr val="0070C0"/>
                    </a:solidFill>
                  </a:tcPr>
                </a:tc>
                <a:tc hMerge="1">
                  <a:txBody>
                    <a:bodyPr/>
                    <a:lstStyle/>
                    <a:p>
                      <a:endParaRPr lang="en-US" sz="1000" b="0" dirty="0">
                        <a:solidFill>
                          <a:schemeClr val="tx2"/>
                        </a:solidFill>
                      </a:endParaRPr>
                    </a:p>
                  </a:txBody>
                  <a:tcPr marT="45715" marB="45715">
                    <a:lnB w="12700" cap="flat" cmpd="sng" algn="ctr">
                      <a:solidFill>
                        <a:schemeClr val="bg1"/>
                      </a:solidFill>
                      <a:prstDash val="solid"/>
                      <a:round/>
                      <a:headEnd type="none" w="med" len="med"/>
                      <a:tailEnd type="none" w="med" len="med"/>
                    </a:lnB>
                    <a:solidFill>
                      <a:srgbClr val="0070C0"/>
                    </a:solidFill>
                  </a:tcPr>
                </a:tc>
                <a:tc hMerge="1">
                  <a:txBody>
                    <a:bodyPr/>
                    <a:lstStyle/>
                    <a:p>
                      <a:endParaRPr lang="en-US" sz="1000" b="0" dirty="0">
                        <a:solidFill>
                          <a:schemeClr val="tx2"/>
                        </a:solidFill>
                      </a:endParaRPr>
                    </a:p>
                  </a:txBody>
                  <a:tcPr marT="45715" marB="45715">
                    <a:lnB w="12700" cap="flat" cmpd="sng" algn="ctr">
                      <a:solidFill>
                        <a:schemeClr val="bg1"/>
                      </a:solidFill>
                      <a:prstDash val="solid"/>
                      <a:round/>
                      <a:headEnd type="none" w="med" len="med"/>
                      <a:tailEnd type="none" w="med" len="med"/>
                    </a:lnB>
                    <a:solidFill>
                      <a:srgbClr val="0070C0"/>
                    </a:solidFill>
                  </a:tcPr>
                </a:tc>
              </a:tr>
              <a:tr h="281148">
                <a:tc>
                  <a:txBody>
                    <a:bodyPr/>
                    <a:lstStyle/>
                    <a:p>
                      <a:r>
                        <a:rPr lang="sv-SE" sz="800" b="0" i="1" dirty="0" smtClean="0">
                          <a:solidFill>
                            <a:schemeClr val="tx1"/>
                          </a:solidFill>
                        </a:rPr>
                        <a:t>Specify Market, Sector or Global</a:t>
                      </a:r>
                      <a:endParaRPr lang="en-US" sz="800" b="0" i="1" dirty="0">
                        <a:solidFill>
                          <a:schemeClr val="tx1"/>
                        </a:solidFill>
                      </a:endParaRPr>
                    </a:p>
                  </a:txBody>
                  <a:tcPr marL="108012" marR="72008" marT="71994" marB="71994">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sv-SE" sz="900" b="1" dirty="0" smtClean="0">
                          <a:solidFill>
                            <a:srgbClr val="FFFFFF"/>
                          </a:solidFill>
                        </a:rPr>
                        <a:t>CURRENT</a:t>
                      </a:r>
                      <a:endParaRPr lang="en-US" sz="900" b="1" dirty="0">
                        <a:solidFill>
                          <a:srgbClr val="FFFFFF"/>
                        </a:solidFill>
                      </a:endParaRPr>
                    </a:p>
                  </a:txBody>
                  <a:tcPr marL="108012" marR="72008" marT="71994" marB="71994"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lang="sv-SE" sz="900" b="1" dirty="0" smtClean="0">
                          <a:solidFill>
                            <a:srgbClr val="FFFFFF"/>
                          </a:solidFill>
                        </a:rPr>
                        <a:t>YEAR 1</a:t>
                      </a:r>
                      <a:endParaRPr lang="en-US" sz="900" b="1" dirty="0">
                        <a:solidFill>
                          <a:srgbClr val="FFFFFF"/>
                        </a:solidFill>
                      </a:endParaRPr>
                    </a:p>
                  </a:txBody>
                  <a:tcPr marL="108012" marR="72008" marT="71994" marB="71994"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solidFill>
                  </a:tcPr>
                </a:tc>
                <a:tc>
                  <a:txBody>
                    <a:bodyPr/>
                    <a:lstStyle/>
                    <a:p>
                      <a:r>
                        <a:rPr lang="sv-SE" sz="900" b="1" dirty="0" smtClean="0">
                          <a:solidFill>
                            <a:srgbClr val="FFFFFF"/>
                          </a:solidFill>
                        </a:rPr>
                        <a:t>YEAR 2</a:t>
                      </a:r>
                      <a:endParaRPr lang="en-US" sz="900" b="1" dirty="0">
                        <a:solidFill>
                          <a:srgbClr val="FFFFFF"/>
                        </a:solidFill>
                      </a:endParaRPr>
                    </a:p>
                  </a:txBody>
                  <a:tcPr marL="108012" marR="72008" marT="71994" marB="71994"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solidFill>
                  </a:tcPr>
                </a:tc>
                <a:tc>
                  <a:txBody>
                    <a:bodyPr/>
                    <a:lstStyle/>
                    <a:p>
                      <a:r>
                        <a:rPr lang="sv-SE" sz="900" b="1" dirty="0" smtClean="0">
                          <a:solidFill>
                            <a:srgbClr val="FFFFFF"/>
                          </a:solidFill>
                        </a:rPr>
                        <a:t>YEAR 3</a:t>
                      </a:r>
                      <a:endParaRPr lang="en-US" sz="900" b="1" dirty="0">
                        <a:solidFill>
                          <a:srgbClr val="FFFFFF"/>
                        </a:solidFill>
                      </a:endParaRPr>
                    </a:p>
                  </a:txBody>
                  <a:tcPr marL="108012" marR="72008" marT="71994" marB="71994"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solidFill>
                  </a:tcPr>
                </a:tc>
                <a:tc>
                  <a:txBody>
                    <a:bodyPr/>
                    <a:lstStyle/>
                    <a:p>
                      <a:r>
                        <a:rPr lang="sv-SE" sz="900" b="1" dirty="0" smtClean="0">
                          <a:solidFill>
                            <a:srgbClr val="FFFFFF"/>
                          </a:solidFill>
                        </a:rPr>
                        <a:t>YEAR 4</a:t>
                      </a:r>
                      <a:endParaRPr lang="en-US" sz="900" b="1" dirty="0">
                        <a:solidFill>
                          <a:srgbClr val="FFFFFF"/>
                        </a:solidFill>
                      </a:endParaRPr>
                    </a:p>
                  </a:txBody>
                  <a:tcPr marL="108012" marR="91450" marT="45713" marB="45713"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solidFill>
                  </a:tcPr>
                </a:tc>
              </a:tr>
              <a:tr h="296388">
                <a:tc>
                  <a:txBody>
                    <a:bodyPr/>
                    <a:lstStyle/>
                    <a:p>
                      <a:r>
                        <a:rPr lang="sv-SE" sz="900" b="1" dirty="0" smtClean="0">
                          <a:solidFill>
                            <a:srgbClr val="FFFFFF"/>
                          </a:solidFill>
                        </a:rPr>
                        <a:t>VOLUME AMBITION (UNITS)</a:t>
                      </a:r>
                      <a:endParaRPr lang="en-US" sz="900" b="1" dirty="0">
                        <a:solidFill>
                          <a:srgbClr val="FFFFFF"/>
                        </a:solidFill>
                      </a:endParaRPr>
                    </a:p>
                  </a:txBody>
                  <a:tcPr marL="108012" marR="72008" marT="71994" marB="71994">
                    <a:lnR w="9525" cap="flat" cmpd="sng" algn="ctr">
                      <a:solidFill>
                        <a:srgbClr val="FFFFFF"/>
                      </a:solidFill>
                      <a:prstDash val="solid"/>
                      <a:round/>
                      <a:headEnd type="none" w="med" len="med"/>
                      <a:tailEnd type="none" w="med" len="med"/>
                    </a:lnR>
                    <a:lnT w="12700" cap="flat" cmpd="sng" algn="ctr">
                      <a:solidFill>
                        <a:prstClr val="white"/>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chemeClr val="accent1"/>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prstClr val="white"/>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prstClr val="white"/>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prstClr val="white"/>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prstClr val="white"/>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91450" marR="91450" marT="45713" marB="45713">
                    <a:lnL w="9525" cap="flat" cmpd="sng" algn="ctr">
                      <a:solidFill>
                        <a:srgbClr val="FFFFFF"/>
                      </a:solidFill>
                      <a:prstDash val="solid"/>
                      <a:round/>
                      <a:headEnd type="none" w="med" len="med"/>
                      <a:tailEnd type="none" w="med" len="med"/>
                    </a:lnL>
                    <a:lnT w="12700" cap="flat" cmpd="sng" algn="ctr">
                      <a:solidFill>
                        <a:prstClr val="white"/>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r>
              <a:tr h="296388">
                <a:tc>
                  <a:txBody>
                    <a:bodyPr/>
                    <a:lstStyle/>
                    <a:p>
                      <a:r>
                        <a:rPr lang="sv-SE" sz="900" b="1" dirty="0" smtClean="0">
                          <a:solidFill>
                            <a:srgbClr val="FFFFFF"/>
                          </a:solidFill>
                        </a:rPr>
                        <a:t>TOTAL NET SALES AMBITION</a:t>
                      </a:r>
                      <a:endParaRPr lang="en-US" sz="900" b="1" dirty="0">
                        <a:solidFill>
                          <a:srgbClr val="FFFFFF"/>
                        </a:solidFill>
                      </a:endParaRPr>
                    </a:p>
                  </a:txBody>
                  <a:tcPr marL="108012" marR="72008" marT="71994" marB="71994">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chemeClr val="accent1"/>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91450" marR="91450" marT="45713" marB="45713">
                    <a:lnL w="9525" cap="flat" cmpd="sng" algn="ctr">
                      <a:solidFill>
                        <a:srgbClr val="FFFFFF"/>
                      </a:solidFill>
                      <a:prstDash val="solid"/>
                      <a:round/>
                      <a:headEnd type="none" w="med" len="med"/>
                      <a:tailEnd type="none" w="med" len="med"/>
                    </a:lnL>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r>
              <a:tr h="296388">
                <a:tc>
                  <a:txBody>
                    <a:bodyPr/>
                    <a:lstStyle/>
                    <a:p>
                      <a:r>
                        <a:rPr lang="sv-SE" sz="900" b="1" dirty="0" smtClean="0">
                          <a:solidFill>
                            <a:srgbClr val="FFFFFF"/>
                          </a:solidFill>
                        </a:rPr>
                        <a:t>GROSS PROFIT, INITIAL TARGET</a:t>
                      </a:r>
                      <a:r>
                        <a:rPr lang="en-US" sz="900" b="1" dirty="0" smtClean="0">
                          <a:solidFill>
                            <a:srgbClr val="FFFFFF"/>
                          </a:solidFill>
                        </a:rPr>
                        <a:t> </a:t>
                      </a:r>
                      <a:r>
                        <a:rPr lang="sv-SE" sz="900" b="1" dirty="0" smtClean="0">
                          <a:solidFill>
                            <a:srgbClr val="FFFFFF"/>
                          </a:solidFill>
                        </a:rPr>
                        <a:t>(GP1)</a:t>
                      </a:r>
                      <a:endParaRPr lang="en-US" sz="900" b="1" dirty="0">
                        <a:solidFill>
                          <a:srgbClr val="FFFFFF"/>
                        </a:solidFill>
                      </a:endParaRPr>
                    </a:p>
                  </a:txBody>
                  <a:tcPr marL="108012" marR="72008" marT="71994" marB="71994">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chemeClr val="accent1"/>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91450" marR="91450" marT="45713" marB="45713">
                    <a:lnL w="9525" cap="flat" cmpd="sng" algn="ctr">
                      <a:solidFill>
                        <a:srgbClr val="FFFFFF"/>
                      </a:solidFill>
                      <a:prstDash val="solid"/>
                      <a:round/>
                      <a:headEnd type="none" w="med" len="med"/>
                      <a:tailEnd type="none" w="med" len="med"/>
                    </a:lnL>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r>
              <a:tr h="296388">
                <a:tc>
                  <a:txBody>
                    <a:bodyPr/>
                    <a:lstStyle/>
                    <a:p>
                      <a:r>
                        <a:rPr lang="sv-SE" sz="900" b="1" dirty="0" smtClean="0">
                          <a:solidFill>
                            <a:srgbClr val="FFFFFF"/>
                          </a:solidFill>
                        </a:rPr>
                        <a:t>TOTAL INVESTMENT</a:t>
                      </a:r>
                      <a:endParaRPr lang="en-US" sz="900" b="1" dirty="0">
                        <a:solidFill>
                          <a:srgbClr val="FFFFFF"/>
                        </a:solidFill>
                      </a:endParaRPr>
                    </a:p>
                  </a:txBody>
                  <a:tcPr marL="108012" marR="72008" marT="71994" marB="71994">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chemeClr val="accent1"/>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72008" marR="72008" marT="71994" marB="71994">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c>
                  <a:txBody>
                    <a:bodyPr/>
                    <a:lstStyle/>
                    <a:p>
                      <a:pPr algn="r"/>
                      <a:endParaRPr lang="en-US" sz="1000" b="0" dirty="0"/>
                    </a:p>
                  </a:txBody>
                  <a:tcPr marL="91450" marR="91450" marT="45713" marB="45713">
                    <a:lnL w="9525" cap="flat" cmpd="sng" algn="ctr">
                      <a:solidFill>
                        <a:srgbClr val="FFFFFF"/>
                      </a:solidFill>
                      <a:prstDash val="solid"/>
                      <a:round/>
                      <a:headEnd type="none" w="med" len="med"/>
                      <a:tailEnd type="none" w="med" len="med"/>
                    </a:lnL>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2F2F2"/>
                    </a:solidFill>
                  </a:tcPr>
                </a:tc>
              </a:tr>
              <a:tr h="2164069">
                <a:tc>
                  <a:txBody>
                    <a:bodyPr/>
                    <a:lstStyle/>
                    <a:p>
                      <a:r>
                        <a:rPr lang="sv-SE" sz="900" b="1" dirty="0" smtClean="0">
                          <a:solidFill>
                            <a:srgbClr val="FFFFFF"/>
                          </a:solidFill>
                        </a:rPr>
                        <a:t>RISKS</a:t>
                      </a:r>
                      <a:r>
                        <a:rPr lang="sv-SE" sz="900" b="1" baseline="0" dirty="0" smtClean="0">
                          <a:solidFill>
                            <a:srgbClr val="FFFFFF"/>
                          </a:solidFill>
                        </a:rPr>
                        <a:t> &amp; A</a:t>
                      </a:r>
                      <a:r>
                        <a:rPr lang="sv-SE" sz="900" b="1" dirty="0" smtClean="0">
                          <a:solidFill>
                            <a:srgbClr val="FFFFFF"/>
                          </a:solidFill>
                        </a:rPr>
                        <a:t>SSUMPTIONS</a:t>
                      </a:r>
                      <a:endParaRPr lang="en-US" sz="900" b="1" dirty="0">
                        <a:solidFill>
                          <a:srgbClr val="FFFFFF"/>
                        </a:solidFill>
                      </a:endParaRPr>
                    </a:p>
                  </a:txBody>
                  <a:tcPr marL="108012" marR="72008" marT="71994" marB="71994">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solidFill>
                      <a:schemeClr val="accent1"/>
                    </a:solidFill>
                  </a:tcPr>
                </a:tc>
                <a:tc gridSpan="5">
                  <a:txBody>
                    <a:bodyPr/>
                    <a:lstStyle/>
                    <a:p>
                      <a:pPr algn="l"/>
                      <a:endParaRPr lang="en-US" sz="900" b="0" dirty="0"/>
                    </a:p>
                  </a:txBody>
                  <a:tcPr marL="72008" marR="72008" marT="71994" marB="71994">
                    <a:lnL w="9525" cap="flat" cmpd="sng" algn="ctr">
                      <a:solidFill>
                        <a:srgbClr val="FFFFFF"/>
                      </a:solidFill>
                      <a:prstDash val="solid"/>
                      <a:round/>
                      <a:headEnd type="none" w="med" len="med"/>
                      <a:tailEnd type="none" w="med" len="med"/>
                    </a:lnL>
                    <a:lnT w="9525" cap="flat" cmpd="sng" algn="ctr">
                      <a:solidFill>
                        <a:srgbClr val="FFFFFF"/>
                      </a:solidFill>
                      <a:prstDash val="solid"/>
                      <a:round/>
                      <a:headEnd type="none" w="med" len="med"/>
                      <a:tailEnd type="none" w="med" len="med"/>
                    </a:lnT>
                    <a:solidFill>
                      <a:srgbClr val="F2F2F2"/>
                    </a:solidFill>
                  </a:tcPr>
                </a:tc>
                <a:tc hMerge="1">
                  <a:txBody>
                    <a:bodyPr/>
                    <a:lstStyle/>
                    <a:p>
                      <a:pPr algn="r"/>
                      <a:endParaRPr lang="en-US" sz="1400" b="0" dirty="0"/>
                    </a:p>
                  </a:txBody>
                  <a:tcPr marT="45717" marB="45717">
                    <a:solidFill>
                      <a:srgbClr val="FFFFCC"/>
                    </a:solidFill>
                  </a:tcPr>
                </a:tc>
                <a:tc hMerge="1">
                  <a:txBody>
                    <a:bodyPr/>
                    <a:lstStyle/>
                    <a:p>
                      <a:pPr algn="r"/>
                      <a:endParaRPr lang="en-US" sz="1400" b="0" dirty="0"/>
                    </a:p>
                  </a:txBody>
                  <a:tcPr marT="45717" marB="45717">
                    <a:solidFill>
                      <a:srgbClr val="FFFFCC"/>
                    </a:solidFill>
                  </a:tcPr>
                </a:tc>
                <a:tc hMerge="1">
                  <a:txBody>
                    <a:bodyPr/>
                    <a:lstStyle/>
                    <a:p>
                      <a:pPr algn="r"/>
                      <a:endParaRPr lang="en-US" sz="1400" b="0" dirty="0"/>
                    </a:p>
                  </a:txBody>
                  <a:tcPr marT="45717" marB="45717">
                    <a:solidFill>
                      <a:srgbClr val="FFFFCC"/>
                    </a:solidFill>
                  </a:tcPr>
                </a:tc>
                <a:tc hMerge="1">
                  <a:txBody>
                    <a:bodyPr/>
                    <a:lstStyle/>
                    <a:p>
                      <a:pPr algn="r"/>
                      <a:endParaRPr lang="en-US" sz="1400" b="0" dirty="0"/>
                    </a:p>
                  </a:txBody>
                  <a:tcPr marT="45717" marB="45717">
                    <a:solidFill>
                      <a:srgbClr val="FFFFCC"/>
                    </a:solidFill>
                  </a:tcPr>
                </a:tc>
              </a:tr>
            </a:tbl>
          </a:graphicData>
        </a:graphic>
      </p:graphicFrame>
      <p:graphicFrame>
        <p:nvGraphicFramePr>
          <p:cNvPr id="26" name="Content Placeholder 3"/>
          <p:cNvGraphicFramePr>
            <a:graphicFrameLocks noChangeAspect="1"/>
          </p:cNvGraphicFramePr>
          <p:nvPr userDrawn="1"/>
        </p:nvGraphicFramePr>
        <p:xfrm>
          <a:off x="2843808" y="1700808"/>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27" name="Content Placeholder 3"/>
          <p:cNvGraphicFramePr>
            <a:graphicFrameLocks noChangeAspect="1"/>
          </p:cNvGraphicFramePr>
          <p:nvPr userDrawn="1"/>
        </p:nvGraphicFramePr>
        <p:xfrm>
          <a:off x="4049942" y="1700808"/>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28" name="Content Placeholder 3"/>
          <p:cNvGraphicFramePr>
            <a:graphicFrameLocks noChangeAspect="1"/>
          </p:cNvGraphicFramePr>
          <p:nvPr userDrawn="1"/>
        </p:nvGraphicFramePr>
        <p:xfrm>
          <a:off x="5256076" y="1700808"/>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29" name="Content Placeholder 3"/>
          <p:cNvGraphicFramePr>
            <a:graphicFrameLocks noChangeAspect="1"/>
          </p:cNvGraphicFramePr>
          <p:nvPr userDrawn="1"/>
        </p:nvGraphicFramePr>
        <p:xfrm>
          <a:off x="6462210" y="1700808"/>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30" name="Content Placeholder 3"/>
          <p:cNvGraphicFramePr>
            <a:graphicFrameLocks noChangeAspect="1"/>
          </p:cNvGraphicFramePr>
          <p:nvPr userDrawn="1"/>
        </p:nvGraphicFramePr>
        <p:xfrm>
          <a:off x="7668344" y="1700808"/>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31" name="Content Placeholder 3"/>
          <p:cNvGraphicFramePr>
            <a:graphicFrameLocks noChangeAspect="1"/>
          </p:cNvGraphicFramePr>
          <p:nvPr userDrawn="1"/>
        </p:nvGraphicFramePr>
        <p:xfrm>
          <a:off x="2843808" y="2000230"/>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32" name="Content Placeholder 3"/>
          <p:cNvGraphicFramePr>
            <a:graphicFrameLocks noChangeAspect="1"/>
          </p:cNvGraphicFramePr>
          <p:nvPr userDrawn="1"/>
        </p:nvGraphicFramePr>
        <p:xfrm>
          <a:off x="4049942" y="2000230"/>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33" name="Content Placeholder 3"/>
          <p:cNvGraphicFramePr>
            <a:graphicFrameLocks noChangeAspect="1"/>
          </p:cNvGraphicFramePr>
          <p:nvPr userDrawn="1"/>
        </p:nvGraphicFramePr>
        <p:xfrm>
          <a:off x="5256076" y="2000230"/>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34" name="Content Placeholder 3"/>
          <p:cNvGraphicFramePr>
            <a:graphicFrameLocks noChangeAspect="1"/>
          </p:cNvGraphicFramePr>
          <p:nvPr userDrawn="1"/>
        </p:nvGraphicFramePr>
        <p:xfrm>
          <a:off x="6462210" y="2000230"/>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36" name="Content Placeholder 3"/>
          <p:cNvGraphicFramePr>
            <a:graphicFrameLocks noChangeAspect="1"/>
          </p:cNvGraphicFramePr>
          <p:nvPr userDrawn="1"/>
        </p:nvGraphicFramePr>
        <p:xfrm>
          <a:off x="7668344" y="2000230"/>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43" name="Content Placeholder 3"/>
          <p:cNvGraphicFramePr>
            <a:graphicFrameLocks noChangeAspect="1"/>
          </p:cNvGraphicFramePr>
          <p:nvPr userDrawn="1"/>
        </p:nvGraphicFramePr>
        <p:xfrm>
          <a:off x="2843808" y="2293957"/>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56" name="Content Placeholder 3"/>
          <p:cNvGraphicFramePr>
            <a:graphicFrameLocks noChangeAspect="1"/>
          </p:cNvGraphicFramePr>
          <p:nvPr userDrawn="1"/>
        </p:nvGraphicFramePr>
        <p:xfrm>
          <a:off x="4049942" y="2293957"/>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57" name="Content Placeholder 3"/>
          <p:cNvGraphicFramePr>
            <a:graphicFrameLocks noChangeAspect="1"/>
          </p:cNvGraphicFramePr>
          <p:nvPr userDrawn="1"/>
        </p:nvGraphicFramePr>
        <p:xfrm>
          <a:off x="5256076" y="2293957"/>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58" name="Content Placeholder 3"/>
          <p:cNvGraphicFramePr>
            <a:graphicFrameLocks noChangeAspect="1"/>
          </p:cNvGraphicFramePr>
          <p:nvPr userDrawn="1"/>
        </p:nvGraphicFramePr>
        <p:xfrm>
          <a:off x="6462210" y="2293957"/>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61" name="Content Placeholder 3"/>
          <p:cNvGraphicFramePr>
            <a:graphicFrameLocks noChangeAspect="1"/>
          </p:cNvGraphicFramePr>
          <p:nvPr userDrawn="1"/>
        </p:nvGraphicFramePr>
        <p:xfrm>
          <a:off x="7668344" y="2293957"/>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62" name="Content Placeholder 3"/>
          <p:cNvGraphicFramePr>
            <a:graphicFrameLocks noChangeAspect="1"/>
          </p:cNvGraphicFramePr>
          <p:nvPr userDrawn="1"/>
        </p:nvGraphicFramePr>
        <p:xfrm>
          <a:off x="2843808" y="2591352"/>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63" name="Content Placeholder 3"/>
          <p:cNvGraphicFramePr>
            <a:graphicFrameLocks noChangeAspect="1"/>
          </p:cNvGraphicFramePr>
          <p:nvPr userDrawn="1"/>
        </p:nvGraphicFramePr>
        <p:xfrm>
          <a:off x="4049942" y="2591352"/>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64" name="Content Placeholder 3"/>
          <p:cNvGraphicFramePr>
            <a:graphicFrameLocks noChangeAspect="1"/>
          </p:cNvGraphicFramePr>
          <p:nvPr userDrawn="1"/>
        </p:nvGraphicFramePr>
        <p:xfrm>
          <a:off x="5256076" y="2591352"/>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65" name="Content Placeholder 3"/>
          <p:cNvGraphicFramePr>
            <a:graphicFrameLocks noChangeAspect="1"/>
          </p:cNvGraphicFramePr>
          <p:nvPr userDrawn="1"/>
        </p:nvGraphicFramePr>
        <p:xfrm>
          <a:off x="6462210" y="2591352"/>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66" name="Content Placeholder 3"/>
          <p:cNvGraphicFramePr>
            <a:graphicFrameLocks noChangeAspect="1"/>
          </p:cNvGraphicFramePr>
          <p:nvPr userDrawn="1"/>
        </p:nvGraphicFramePr>
        <p:xfrm>
          <a:off x="7668344" y="2591352"/>
          <a:ext cx="1080120"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1080120"/>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67" name="Content Placeholder 3"/>
          <p:cNvGraphicFramePr>
            <a:graphicFrameLocks noChangeAspect="1"/>
          </p:cNvGraphicFramePr>
          <p:nvPr userDrawn="1"/>
        </p:nvGraphicFramePr>
        <p:xfrm>
          <a:off x="2843808" y="2885078"/>
          <a:ext cx="5904656" cy="2061572"/>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5904656"/>
              </a:tblGrid>
              <a:tr h="2061572">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sp>
        <p:nvSpPr>
          <p:cNvPr id="68" name="TextBox 30"/>
          <p:cNvSpPr txBox="1">
            <a:spLocks noChangeArrowheads="1"/>
          </p:cNvSpPr>
          <p:nvPr userDrawn="1"/>
        </p:nvSpPr>
        <p:spPr bwMode="auto">
          <a:xfrm>
            <a:off x="1039813" y="336550"/>
            <a:ext cx="29559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pAutoFit/>
          </a:bodyPr>
          <a:lstStyle>
            <a:lvl1pPr algn="ctr" eaLnBrk="0" hangingPunct="0">
              <a:defRPr sz="2200">
                <a:solidFill>
                  <a:schemeClr val="tx1"/>
                </a:solidFill>
                <a:latin typeface="Arial" charset="0"/>
                <a:ea typeface="ＭＳ Ｐゴシック" charset="0"/>
                <a:cs typeface="ＭＳ Ｐゴシック" charset="0"/>
              </a:defRPr>
            </a:lvl1pPr>
            <a:lvl2pPr marL="742950" indent="-285750" algn="ctr" eaLnBrk="0" hangingPunct="0">
              <a:defRPr sz="2200">
                <a:solidFill>
                  <a:schemeClr val="tx1"/>
                </a:solidFill>
                <a:latin typeface="Arial" charset="0"/>
                <a:ea typeface="ＭＳ Ｐゴシック" charset="0"/>
              </a:defRPr>
            </a:lvl2pPr>
            <a:lvl3pPr marL="1143000" indent="-228600" algn="ctr" eaLnBrk="0" hangingPunct="0">
              <a:defRPr sz="2200">
                <a:solidFill>
                  <a:schemeClr val="tx1"/>
                </a:solidFill>
                <a:latin typeface="Arial" charset="0"/>
                <a:ea typeface="ＭＳ Ｐゴシック" charset="0"/>
              </a:defRPr>
            </a:lvl3pPr>
            <a:lvl4pPr marL="1600200" indent="-228600" algn="ctr" eaLnBrk="0" hangingPunct="0">
              <a:defRPr sz="2200">
                <a:solidFill>
                  <a:schemeClr val="tx1"/>
                </a:solidFill>
                <a:latin typeface="Arial" charset="0"/>
                <a:ea typeface="ＭＳ Ｐゴシック" charset="0"/>
              </a:defRPr>
            </a:lvl4pPr>
            <a:lvl5pPr marL="2057400" indent="-228600" algn="ctr"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lnSpc>
                <a:spcPct val="80000"/>
              </a:lnSpc>
              <a:defRPr/>
            </a:pPr>
            <a:r>
              <a:rPr lang="en-US" sz="2000" b="1" dirty="0" smtClean="0">
                <a:solidFill>
                  <a:srgbClr val="05143E"/>
                </a:solidFill>
              </a:rPr>
              <a:t>Preliminary Market Ambition</a:t>
            </a:r>
          </a:p>
        </p:txBody>
      </p:sp>
      <p:pic>
        <p:nvPicPr>
          <p:cNvPr id="69" name="Bildobjekt 2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2438" y="3302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Bildtext vänster 29"/>
          <p:cNvSpPr>
            <a:spLocks noChangeArrowheads="1"/>
          </p:cNvSpPr>
          <p:nvPr userDrawn="1"/>
        </p:nvSpPr>
        <p:spPr bwMode="auto">
          <a:xfrm>
            <a:off x="5867400" y="260350"/>
            <a:ext cx="2951163" cy="647700"/>
          </a:xfrm>
          <a:prstGeom prst="leftArrowCallout">
            <a:avLst>
              <a:gd name="adj1" fmla="val 50000"/>
              <a:gd name="adj2" fmla="val 25000"/>
              <a:gd name="adj3" fmla="val 28899"/>
              <a:gd name="adj4" fmla="val 97120"/>
            </a:avLst>
          </a:prstGeom>
          <a:solidFill>
            <a:schemeClr val="tx2">
              <a:alpha val="10196"/>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p>
        </p:txBody>
      </p:sp>
      <p:sp>
        <p:nvSpPr>
          <p:cNvPr id="71" name="Rektangel 26"/>
          <p:cNvSpPr>
            <a:spLocks noChangeArrowheads="1"/>
          </p:cNvSpPr>
          <p:nvPr userDrawn="1"/>
        </p:nvSpPr>
        <p:spPr bwMode="auto">
          <a:xfrm>
            <a:off x="6084168" y="279400"/>
            <a:ext cx="266454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800" b="1" dirty="0" smtClean="0">
                <a:solidFill>
                  <a:srgbClr val="05143E"/>
                </a:solidFill>
              </a:rPr>
              <a:t>GUIDE</a:t>
            </a:r>
            <a:r>
              <a:rPr lang="en-US" altLang="sv-SE" sz="800" b="1" dirty="0" smtClean="0"/>
              <a:t> </a:t>
            </a:r>
            <a:r>
              <a:rPr lang="en-US" altLang="sv-SE" sz="800" i="1" dirty="0" smtClean="0"/>
              <a:t>Rough projections of business impact to help forecasting the financial impact of the opportunity and ensure the size of the potential market is viable to pursue the opportunity further.</a:t>
            </a:r>
          </a:p>
        </p:txBody>
      </p:sp>
      <p:graphicFrame>
        <p:nvGraphicFramePr>
          <p:cNvPr id="72" name="Table 8"/>
          <p:cNvGraphicFramePr>
            <a:graphicFrameLocks noGrp="1"/>
          </p:cNvGraphicFramePr>
          <p:nvPr/>
        </p:nvGraphicFramePr>
        <p:xfrm>
          <a:off x="323850" y="1052513"/>
          <a:ext cx="8483600" cy="360362"/>
        </p:xfrm>
        <a:graphic>
          <a:graphicData uri="http://schemas.openxmlformats.org/drawingml/2006/table">
            <a:tbl>
              <a:tblPr firstRow="1" bandRow="1">
                <a:tableStyleId>{5C22544A-7EE6-4342-B048-85BDC9FD1C3A}</a:tableStyleId>
              </a:tblPr>
              <a:tblGrid>
                <a:gridCol w="8483600"/>
              </a:tblGrid>
              <a:tr h="360362">
                <a:tc>
                  <a:txBody>
                    <a:bodyPr/>
                    <a:lstStyle/>
                    <a:p>
                      <a:pPr algn="l"/>
                      <a:r>
                        <a:rPr lang="en-US" sz="900" b="1" dirty="0" smtClean="0">
                          <a:solidFill>
                            <a:srgbClr val="FFFFFF"/>
                          </a:solidFill>
                        </a:rPr>
                        <a:t>SUMMARY OF PRELIMINARY FINANCIAL PROJECTIONS</a:t>
                      </a:r>
                    </a:p>
                  </a:txBody>
                  <a:tcPr marL="71997" marR="71997" marT="72064" marB="72064"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73" name="Table 23"/>
          <p:cNvGraphicFramePr>
            <a:graphicFrameLocks noGrp="1"/>
          </p:cNvGraphicFramePr>
          <p:nvPr>
            <p:extLst>
              <p:ext uri="{D42A27DB-BD31-4B8C-83A1-F6EECF244321}">
                <p14:modId xmlns:p14="http://schemas.microsoft.com/office/powerpoint/2010/main" val="1200912893"/>
              </p:ext>
            </p:extLst>
          </p:nvPr>
        </p:nvGraphicFramePr>
        <p:xfrm>
          <a:off x="304800" y="5084763"/>
          <a:ext cx="8496300" cy="1008062"/>
        </p:xfrm>
        <a:graphic>
          <a:graphicData uri="http://schemas.openxmlformats.org/drawingml/2006/table">
            <a:tbl>
              <a:tblPr firstRow="1" bandRow="1">
                <a:tableStyleId>{5C22544A-7EE6-4342-B048-85BDC9FD1C3A}</a:tableStyleId>
              </a:tblPr>
              <a:tblGrid>
                <a:gridCol w="4895851"/>
                <a:gridCol w="3600449"/>
              </a:tblGrid>
              <a:tr h="10080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noProof="0" dirty="0" smtClean="0">
                          <a:solidFill>
                            <a:schemeClr val="bg1"/>
                          </a:solidFill>
                          <a:ea typeface="ＭＳ Ｐゴシック" charset="-128"/>
                        </a:rPr>
                        <a:t>Target launch</a:t>
                      </a:r>
                      <a:r>
                        <a:rPr lang="en-US" sz="1300" b="1" baseline="0" noProof="0" dirty="0" smtClean="0">
                          <a:solidFill>
                            <a:schemeClr val="bg1"/>
                          </a:solidFill>
                          <a:ea typeface="ＭＳ Ｐゴシック" charset="-128"/>
                        </a:rPr>
                        <a:t> price</a:t>
                      </a:r>
                      <a:endParaRPr lang="en-US" sz="1300" b="1" noProof="0" dirty="0" smtClean="0">
                        <a:solidFill>
                          <a:schemeClr val="bg1"/>
                        </a:solidFill>
                        <a:ea typeface="ＭＳ Ｐゴシック"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b="0" i="1" kern="1200" baseline="0" dirty="0" smtClean="0">
                          <a:solidFill>
                            <a:schemeClr val="bg1"/>
                          </a:solidFill>
                          <a:latin typeface="+mn-lt"/>
                          <a:ea typeface="+mn-ea"/>
                          <a:cs typeface="+mn-cs"/>
                        </a:rPr>
                        <a:t>What would be the estimated offer launch price (preliminary) based on consumer data, market &amp; competitive insight. </a:t>
                      </a:r>
                    </a:p>
                  </a:txBody>
                  <a:tcPr marL="143989" marR="71995" marT="71996" marB="71996"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indent="0" algn="ctr" defTabSz="914400" rtl="0" eaLnBrk="1" fontAlgn="auto" latinLnBrk="0" hangingPunct="1">
                        <a:lnSpc>
                          <a:spcPct val="100000"/>
                        </a:lnSpc>
                        <a:spcBef>
                          <a:spcPts val="0"/>
                        </a:spcBef>
                        <a:spcAft>
                          <a:spcPts val="0"/>
                        </a:spcAft>
                        <a:buClrTx/>
                        <a:buSzTx/>
                        <a:buFont typeface="Wingdings" pitchFamily="2" charset="2"/>
                        <a:buNone/>
                        <a:tabLst/>
                        <a:defRPr/>
                      </a:pPr>
                      <a:endParaRPr lang="en-US" sz="900" i="1" kern="1200" baseline="0" dirty="0" smtClean="0">
                        <a:solidFill>
                          <a:schemeClr val="accent5">
                            <a:lumMod val="75000"/>
                          </a:schemeClr>
                        </a:solidFill>
                        <a:latin typeface="+mn-lt"/>
                        <a:ea typeface="+mn-ea"/>
                        <a:cs typeface="+mn-cs"/>
                      </a:endParaRPr>
                    </a:p>
                  </a:txBody>
                  <a:tcPr marL="71995" marR="71995" marT="71996" marB="71996"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alpha val="5000"/>
                      </a:schemeClr>
                    </a:solidFill>
                  </a:tcPr>
                </a:tc>
              </a:tr>
            </a:tbl>
          </a:graphicData>
        </a:graphic>
      </p:graphicFrame>
      <p:sp>
        <p:nvSpPr>
          <p:cNvPr id="35" name="Text Placeholder 34"/>
          <p:cNvSpPr>
            <a:spLocks noGrp="1"/>
          </p:cNvSpPr>
          <p:nvPr>
            <p:ph type="body" sz="quarter" idx="14"/>
          </p:nvPr>
        </p:nvSpPr>
        <p:spPr>
          <a:xfrm>
            <a:off x="2843808" y="1700809"/>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37" name="Text Placeholder 34"/>
          <p:cNvSpPr>
            <a:spLocks noGrp="1"/>
          </p:cNvSpPr>
          <p:nvPr>
            <p:ph type="body" sz="quarter" idx="15"/>
          </p:nvPr>
        </p:nvSpPr>
        <p:spPr>
          <a:xfrm>
            <a:off x="4067944" y="1700809"/>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38" name="Text Placeholder 34"/>
          <p:cNvSpPr>
            <a:spLocks noGrp="1"/>
          </p:cNvSpPr>
          <p:nvPr>
            <p:ph type="body" sz="quarter" idx="16"/>
          </p:nvPr>
        </p:nvSpPr>
        <p:spPr>
          <a:xfrm>
            <a:off x="2843808" y="2011121"/>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39" name="Text Placeholder 34"/>
          <p:cNvSpPr>
            <a:spLocks noGrp="1"/>
          </p:cNvSpPr>
          <p:nvPr>
            <p:ph type="body" sz="quarter" idx="17"/>
          </p:nvPr>
        </p:nvSpPr>
        <p:spPr>
          <a:xfrm>
            <a:off x="4067944" y="2011121"/>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40" name="Text Placeholder 34"/>
          <p:cNvSpPr>
            <a:spLocks noGrp="1"/>
          </p:cNvSpPr>
          <p:nvPr>
            <p:ph type="body" sz="quarter" idx="18"/>
          </p:nvPr>
        </p:nvSpPr>
        <p:spPr>
          <a:xfrm>
            <a:off x="2843808" y="2291726"/>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41" name="Text Placeholder 34"/>
          <p:cNvSpPr>
            <a:spLocks noGrp="1"/>
          </p:cNvSpPr>
          <p:nvPr>
            <p:ph type="body" sz="quarter" idx="19"/>
          </p:nvPr>
        </p:nvSpPr>
        <p:spPr>
          <a:xfrm>
            <a:off x="4067944" y="2291726"/>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42" name="Text Placeholder 34"/>
          <p:cNvSpPr>
            <a:spLocks noGrp="1"/>
          </p:cNvSpPr>
          <p:nvPr>
            <p:ph type="body" sz="quarter" idx="20"/>
          </p:nvPr>
        </p:nvSpPr>
        <p:spPr>
          <a:xfrm>
            <a:off x="2843808" y="2889434"/>
            <a:ext cx="5904656" cy="2051734"/>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44" name="Text Placeholder 34"/>
          <p:cNvSpPr>
            <a:spLocks noGrp="1"/>
          </p:cNvSpPr>
          <p:nvPr>
            <p:ph type="body" sz="quarter" idx="22"/>
          </p:nvPr>
        </p:nvSpPr>
        <p:spPr>
          <a:xfrm>
            <a:off x="5257207" y="1700809"/>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45" name="Text Placeholder 34"/>
          <p:cNvSpPr>
            <a:spLocks noGrp="1"/>
          </p:cNvSpPr>
          <p:nvPr>
            <p:ph type="body" sz="quarter" idx="23"/>
          </p:nvPr>
        </p:nvSpPr>
        <p:spPr>
          <a:xfrm>
            <a:off x="6481343" y="1700809"/>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46" name="Text Placeholder 34"/>
          <p:cNvSpPr>
            <a:spLocks noGrp="1"/>
          </p:cNvSpPr>
          <p:nvPr>
            <p:ph type="body" sz="quarter" idx="24"/>
          </p:nvPr>
        </p:nvSpPr>
        <p:spPr>
          <a:xfrm>
            <a:off x="7668344" y="1700809"/>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47" name="Text Placeholder 34"/>
          <p:cNvSpPr>
            <a:spLocks noGrp="1"/>
          </p:cNvSpPr>
          <p:nvPr>
            <p:ph type="body" sz="quarter" idx="25"/>
          </p:nvPr>
        </p:nvSpPr>
        <p:spPr>
          <a:xfrm>
            <a:off x="5257207" y="2003694"/>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48" name="Text Placeholder 34"/>
          <p:cNvSpPr>
            <a:spLocks noGrp="1"/>
          </p:cNvSpPr>
          <p:nvPr>
            <p:ph type="body" sz="quarter" idx="26"/>
          </p:nvPr>
        </p:nvSpPr>
        <p:spPr>
          <a:xfrm>
            <a:off x="6481343" y="2003694"/>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49" name="Text Placeholder 34"/>
          <p:cNvSpPr>
            <a:spLocks noGrp="1"/>
          </p:cNvSpPr>
          <p:nvPr>
            <p:ph type="body" sz="quarter" idx="27"/>
          </p:nvPr>
        </p:nvSpPr>
        <p:spPr>
          <a:xfrm>
            <a:off x="7668344" y="2003694"/>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50" name="Text Placeholder 34"/>
          <p:cNvSpPr>
            <a:spLocks noGrp="1"/>
          </p:cNvSpPr>
          <p:nvPr>
            <p:ph type="body" sz="quarter" idx="28"/>
          </p:nvPr>
        </p:nvSpPr>
        <p:spPr>
          <a:xfrm>
            <a:off x="5257207" y="2304318"/>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51" name="Text Placeholder 34"/>
          <p:cNvSpPr>
            <a:spLocks noGrp="1"/>
          </p:cNvSpPr>
          <p:nvPr>
            <p:ph type="body" sz="quarter" idx="29"/>
          </p:nvPr>
        </p:nvSpPr>
        <p:spPr>
          <a:xfrm>
            <a:off x="6481343" y="2304318"/>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52" name="Text Placeholder 34"/>
          <p:cNvSpPr>
            <a:spLocks noGrp="1"/>
          </p:cNvSpPr>
          <p:nvPr>
            <p:ph type="body" sz="quarter" idx="30"/>
          </p:nvPr>
        </p:nvSpPr>
        <p:spPr>
          <a:xfrm>
            <a:off x="7668344" y="2304318"/>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53" name="Text Placeholder 34"/>
          <p:cNvSpPr>
            <a:spLocks noGrp="1"/>
          </p:cNvSpPr>
          <p:nvPr>
            <p:ph type="body" sz="quarter" idx="31"/>
          </p:nvPr>
        </p:nvSpPr>
        <p:spPr>
          <a:xfrm>
            <a:off x="5257207" y="2594612"/>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54" name="Text Placeholder 34"/>
          <p:cNvSpPr>
            <a:spLocks noGrp="1"/>
          </p:cNvSpPr>
          <p:nvPr>
            <p:ph type="body" sz="quarter" idx="32"/>
          </p:nvPr>
        </p:nvSpPr>
        <p:spPr>
          <a:xfrm>
            <a:off x="6481343" y="2594612"/>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55" name="Text Placeholder 34"/>
          <p:cNvSpPr>
            <a:spLocks noGrp="1"/>
          </p:cNvSpPr>
          <p:nvPr>
            <p:ph type="body" sz="quarter" idx="33"/>
          </p:nvPr>
        </p:nvSpPr>
        <p:spPr>
          <a:xfrm>
            <a:off x="7668344" y="2594612"/>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59" name="Text Placeholder 34"/>
          <p:cNvSpPr>
            <a:spLocks noGrp="1"/>
          </p:cNvSpPr>
          <p:nvPr>
            <p:ph type="body" sz="quarter" idx="37"/>
          </p:nvPr>
        </p:nvSpPr>
        <p:spPr>
          <a:xfrm>
            <a:off x="2843808" y="2594612"/>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60" name="Text Placeholder 34"/>
          <p:cNvSpPr>
            <a:spLocks noGrp="1"/>
          </p:cNvSpPr>
          <p:nvPr>
            <p:ph type="body" sz="quarter" idx="38"/>
          </p:nvPr>
        </p:nvSpPr>
        <p:spPr>
          <a:xfrm>
            <a:off x="4067944" y="2594612"/>
            <a:ext cx="1080120" cy="216023"/>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74" name="Text Placeholder 34"/>
          <p:cNvSpPr>
            <a:spLocks noGrp="1"/>
          </p:cNvSpPr>
          <p:nvPr>
            <p:ph type="body" sz="quarter" idx="40"/>
          </p:nvPr>
        </p:nvSpPr>
        <p:spPr>
          <a:xfrm>
            <a:off x="5292080" y="5157192"/>
            <a:ext cx="3312368" cy="864096"/>
          </a:xfrm>
        </p:spPr>
        <p:txBody>
          <a:bodyPr anchor="ctr"/>
          <a:lstStyle>
            <a:lvl1pPr algn="ctr">
              <a:defRPr sz="2000" b="1"/>
            </a:lvl1pPr>
            <a:lvl2pPr>
              <a:defRPr sz="800"/>
            </a:lvl2pPr>
            <a:lvl3pPr>
              <a:defRPr sz="800"/>
            </a:lvl3pPr>
            <a:lvl4pPr>
              <a:defRPr sz="800"/>
            </a:lvl4pPr>
            <a:lvl5pPr>
              <a:defRPr sz="800"/>
            </a:lvl5pPr>
          </a:lstStyle>
          <a:p>
            <a:pPr lvl="0"/>
            <a:r>
              <a:rPr lang="sv-SE" noProof="0" dirty="0" smtClean="0"/>
              <a:t>Klicka här för att ändra format på bakgrundstexten</a:t>
            </a:r>
          </a:p>
        </p:txBody>
      </p:sp>
      <p:sp>
        <p:nvSpPr>
          <p:cNvPr id="75" name="Platshållare för bildnummer 2"/>
          <p:cNvSpPr>
            <a:spLocks noGrp="1"/>
          </p:cNvSpPr>
          <p:nvPr>
            <p:ph type="sldNum" sz="quarter" idx="41"/>
          </p:nvPr>
        </p:nvSpPr>
        <p:spPr/>
        <p:txBody>
          <a:bodyPr/>
          <a:lstStyle>
            <a:lvl1pPr>
              <a:defRPr smtClean="0"/>
            </a:lvl1pPr>
          </a:lstStyle>
          <a:p>
            <a:pPr>
              <a:defRPr/>
            </a:pPr>
            <a:fld id="{F117F2AB-D3BC-4823-BAFA-78A09C01139D}" type="slidenum">
              <a:rPr lang="en-US" altLang="sv-SE"/>
              <a:pPr>
                <a:defRPr/>
              </a:pPr>
              <a:t>‹N°›</a:t>
            </a:fld>
            <a:endParaRPr lang="en-US" altLang="sv-SE"/>
          </a:p>
        </p:txBody>
      </p:sp>
    </p:spTree>
    <p:extLst>
      <p:ext uri="{BB962C8B-B14F-4D97-AF65-F5344CB8AC3E}">
        <p14:creationId xmlns:p14="http://schemas.microsoft.com/office/powerpoint/2010/main" val="14504358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 Recommendation to DS ">
    <p:spTree>
      <p:nvGrpSpPr>
        <p:cNvPr id="1" name=""/>
        <p:cNvGrpSpPr/>
        <p:nvPr/>
      </p:nvGrpSpPr>
      <p:grpSpPr>
        <a:xfrm>
          <a:off x="0" y="0"/>
          <a:ext cx="0" cy="0"/>
          <a:chOff x="0" y="0"/>
          <a:chExt cx="0" cy="0"/>
        </a:xfrm>
      </p:grpSpPr>
      <p:sp>
        <p:nvSpPr>
          <p:cNvPr id="3" name="Slide Number Placeholder 3"/>
          <p:cNvSpPr txBox="1">
            <a:spLocks/>
          </p:cNvSpPr>
          <p:nvPr userDrawn="1"/>
        </p:nvSpPr>
        <p:spPr bwMode="auto">
          <a:xfrm>
            <a:off x="8861425" y="6604000"/>
            <a:ext cx="282575" cy="254000"/>
          </a:xfrm>
          <a:prstGeom prst="rect">
            <a:avLst/>
          </a:prstGeom>
          <a:solidFill>
            <a:srgbClr val="FFFFFF"/>
          </a:solidFill>
          <a:ln w="9525">
            <a:noFill/>
            <a:miter lim="800000"/>
            <a:headEnd/>
            <a:tailEnd/>
          </a:ln>
          <a:effectLst/>
        </p:spPr>
        <p:txBody>
          <a:bodyPr lIns="0" tIns="0" rIns="0" bIns="0" anchor="ctr" anchorCtr="1"/>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fld id="{AC231749-20FD-474E-BF08-595BCA28B647}" type="slidenum">
              <a:rPr lang="en-US" altLang="sv-SE" sz="900" smtClean="0">
                <a:solidFill>
                  <a:srgbClr val="7F7F7F"/>
                </a:solidFill>
              </a:rPr>
              <a:pPr eaLnBrk="1" hangingPunct="1">
                <a:defRPr/>
              </a:pPr>
              <a:t>‹N°›</a:t>
            </a:fld>
            <a:endParaRPr lang="en-US" altLang="sv-SE" sz="900" smtClean="0">
              <a:solidFill>
                <a:srgbClr val="7F7F7F"/>
              </a:solidFill>
            </a:endParaRPr>
          </a:p>
        </p:txBody>
      </p:sp>
      <p:sp>
        <p:nvSpPr>
          <p:cNvPr id="4" name="Rectangle 3"/>
          <p:cNvSpPr>
            <a:spLocks noChangeArrowheads="1"/>
          </p:cNvSpPr>
          <p:nvPr userDrawn="1"/>
        </p:nvSpPr>
        <p:spPr bwMode="auto">
          <a:xfrm>
            <a:off x="319088" y="1027113"/>
            <a:ext cx="8499475" cy="5570537"/>
          </a:xfrm>
          <a:prstGeom prst="rect">
            <a:avLst/>
          </a:prstGeom>
          <a:solidFill>
            <a:srgbClr val="F2F2F2"/>
          </a:solidFill>
          <a:ln w="19050">
            <a:solidFill>
              <a:schemeClr val="bg1"/>
            </a:solidFill>
            <a:round/>
            <a:headEnd/>
            <a:tailEnd/>
          </a:ln>
        </p:spPr>
        <p:txBody>
          <a:bodyPr lIns="108000" tIns="72000" rIns="144000" bIns="72000"/>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spcBef>
                <a:spcPct val="20000"/>
              </a:spcBef>
              <a:buClr>
                <a:srgbClr val="648252"/>
              </a:buClr>
              <a:defRPr/>
            </a:pPr>
            <a:endParaRPr lang="sv-SE" altLang="sv-SE" sz="1000" smtClean="0">
              <a:solidFill>
                <a:srgbClr val="404040"/>
              </a:solidFill>
            </a:endParaRPr>
          </a:p>
        </p:txBody>
      </p:sp>
      <p:graphicFrame>
        <p:nvGraphicFramePr>
          <p:cNvPr id="5" name="Content Placeholder 3"/>
          <p:cNvGraphicFramePr>
            <a:graphicFrameLocks noChangeAspect="1"/>
          </p:cNvGraphicFramePr>
          <p:nvPr userDrawn="1"/>
        </p:nvGraphicFramePr>
        <p:xfrm>
          <a:off x="501452" y="1366864"/>
          <a:ext cx="8136904" cy="5014463"/>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8136904"/>
              </a:tblGrid>
              <a:tr h="5014463">
                <a:tc>
                  <a:txBody>
                    <a:bodyPr/>
                    <a:lstStyle/>
                    <a:p>
                      <a:pPr algn="l"/>
                      <a:endParaRPr lang="en-US" sz="1000" dirty="0"/>
                    </a:p>
                  </a:txBody>
                  <a:tcPr marL="72000" marR="72000" marT="72000" marB="72000">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solidFill>
                      <a:schemeClr val="bg1"/>
                    </a:solidFill>
                  </a:tcPr>
                </a:tc>
              </a:tr>
            </a:tbl>
          </a:graphicData>
        </a:graphic>
      </p:graphicFrame>
      <p:sp>
        <p:nvSpPr>
          <p:cNvPr id="6" name="TextBox 30"/>
          <p:cNvSpPr txBox="1">
            <a:spLocks noChangeArrowheads="1"/>
          </p:cNvSpPr>
          <p:nvPr userDrawn="1"/>
        </p:nvSpPr>
        <p:spPr bwMode="auto">
          <a:xfrm>
            <a:off x="1039813" y="336550"/>
            <a:ext cx="23082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pAutoFit/>
          </a:bodyPr>
          <a:lstStyle>
            <a:lvl1pPr algn="ctr" eaLnBrk="0" hangingPunct="0">
              <a:defRPr sz="2200">
                <a:solidFill>
                  <a:schemeClr val="tx1"/>
                </a:solidFill>
                <a:latin typeface="Arial" charset="0"/>
                <a:ea typeface="ＭＳ Ｐゴシック" charset="0"/>
                <a:cs typeface="ＭＳ Ｐゴシック" charset="0"/>
              </a:defRPr>
            </a:lvl1pPr>
            <a:lvl2pPr marL="742950" indent="-285750" algn="ctr" eaLnBrk="0" hangingPunct="0">
              <a:defRPr sz="2200">
                <a:solidFill>
                  <a:schemeClr val="tx1"/>
                </a:solidFill>
                <a:latin typeface="Arial" charset="0"/>
                <a:ea typeface="ＭＳ Ｐゴシック" charset="0"/>
              </a:defRPr>
            </a:lvl2pPr>
            <a:lvl3pPr marL="1143000" indent="-228600" algn="ctr" eaLnBrk="0" hangingPunct="0">
              <a:defRPr sz="2200">
                <a:solidFill>
                  <a:schemeClr val="tx1"/>
                </a:solidFill>
                <a:latin typeface="Arial" charset="0"/>
                <a:ea typeface="ＭＳ Ｐゴシック" charset="0"/>
              </a:defRPr>
            </a:lvl3pPr>
            <a:lvl4pPr marL="1600200" indent="-228600" algn="ctr" eaLnBrk="0" hangingPunct="0">
              <a:defRPr sz="2200">
                <a:solidFill>
                  <a:schemeClr val="tx1"/>
                </a:solidFill>
                <a:latin typeface="Arial" charset="0"/>
                <a:ea typeface="ＭＳ Ｐゴシック" charset="0"/>
              </a:defRPr>
            </a:lvl4pPr>
            <a:lvl5pPr marL="2057400" indent="-228600" algn="ctr"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lnSpc>
                <a:spcPct val="80000"/>
              </a:lnSpc>
              <a:defRPr/>
            </a:pPr>
            <a:r>
              <a:rPr lang="en-US" sz="2000" b="1" dirty="0" smtClean="0">
                <a:solidFill>
                  <a:srgbClr val="05143E"/>
                </a:solidFill>
              </a:rPr>
              <a:t>Recommendation to DS</a:t>
            </a:r>
          </a:p>
        </p:txBody>
      </p:sp>
      <p:pic>
        <p:nvPicPr>
          <p:cNvPr id="7" name="Bildobjekt 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2438" y="3302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Bildtext vänster 9"/>
          <p:cNvSpPr>
            <a:spLocks noChangeArrowheads="1"/>
          </p:cNvSpPr>
          <p:nvPr userDrawn="1"/>
        </p:nvSpPr>
        <p:spPr bwMode="auto">
          <a:xfrm>
            <a:off x="6443663" y="260350"/>
            <a:ext cx="2376487" cy="647700"/>
          </a:xfrm>
          <a:prstGeom prst="leftArrowCallout">
            <a:avLst>
              <a:gd name="adj1" fmla="val 50000"/>
              <a:gd name="adj2" fmla="val 25000"/>
              <a:gd name="adj3" fmla="val 28894"/>
              <a:gd name="adj4" fmla="val 97120"/>
            </a:avLst>
          </a:prstGeom>
          <a:solidFill>
            <a:schemeClr val="tx2">
              <a:alpha val="10196"/>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p>
        </p:txBody>
      </p:sp>
      <p:sp>
        <p:nvSpPr>
          <p:cNvPr id="9" name="Rektangel 26"/>
          <p:cNvSpPr>
            <a:spLocks noChangeArrowheads="1"/>
          </p:cNvSpPr>
          <p:nvPr userDrawn="1"/>
        </p:nvSpPr>
        <p:spPr bwMode="auto">
          <a:xfrm>
            <a:off x="6660232" y="279400"/>
            <a:ext cx="2088481"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800" b="1" dirty="0" smtClean="0">
                <a:solidFill>
                  <a:srgbClr val="05143E"/>
                </a:solidFill>
              </a:rPr>
              <a:t>GUIDE</a:t>
            </a:r>
            <a:r>
              <a:rPr lang="en-US" altLang="sv-SE" sz="800" b="1" dirty="0" smtClean="0"/>
              <a:t> </a:t>
            </a:r>
            <a:r>
              <a:rPr lang="en-US" altLang="sv-SE" sz="800" i="1" dirty="0" smtClean="0"/>
              <a:t>To conclude, this page provides a possibility to add recommendation to Development Start (DS) for the next steps of the opportunity.</a:t>
            </a:r>
          </a:p>
        </p:txBody>
      </p:sp>
      <p:sp>
        <p:nvSpPr>
          <p:cNvPr id="11" name="Text Placeholder 34"/>
          <p:cNvSpPr>
            <a:spLocks noGrp="1"/>
          </p:cNvSpPr>
          <p:nvPr>
            <p:ph type="body" sz="quarter" idx="18"/>
          </p:nvPr>
        </p:nvSpPr>
        <p:spPr>
          <a:xfrm>
            <a:off x="505644" y="1377902"/>
            <a:ext cx="8131739" cy="5003425"/>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a:p>
            <a:pPr lvl="1"/>
            <a:r>
              <a:rPr lang="sv-SE" noProof="0" smtClean="0"/>
              <a:t>Nivå två</a:t>
            </a:r>
          </a:p>
          <a:p>
            <a:pPr lvl="2"/>
            <a:r>
              <a:rPr lang="sv-SE" noProof="0" smtClean="0"/>
              <a:t>Nivå tre</a:t>
            </a:r>
          </a:p>
          <a:p>
            <a:pPr lvl="3"/>
            <a:r>
              <a:rPr lang="sv-SE" noProof="0" smtClean="0"/>
              <a:t>Nivå fyra</a:t>
            </a:r>
          </a:p>
          <a:p>
            <a:pPr lvl="4"/>
            <a:r>
              <a:rPr lang="sv-SE" noProof="0" smtClean="0"/>
              <a:t>Nivå fem</a:t>
            </a:r>
            <a:endParaRPr lang="en-US" noProof="0" dirty="0"/>
          </a:p>
        </p:txBody>
      </p:sp>
      <p:sp>
        <p:nvSpPr>
          <p:cNvPr id="10" name="Platshållare för bildnummer 2"/>
          <p:cNvSpPr>
            <a:spLocks noGrp="1"/>
          </p:cNvSpPr>
          <p:nvPr>
            <p:ph type="sldNum" sz="quarter" idx="19"/>
          </p:nvPr>
        </p:nvSpPr>
        <p:spPr/>
        <p:txBody>
          <a:bodyPr/>
          <a:lstStyle>
            <a:lvl1pPr>
              <a:defRPr smtClean="0"/>
            </a:lvl1pPr>
          </a:lstStyle>
          <a:p>
            <a:pPr>
              <a:defRPr/>
            </a:pPr>
            <a:fld id="{93D54BF1-56A5-4EE9-93D4-8A31E91AEBB3}" type="slidenum">
              <a:rPr lang="en-US" altLang="sv-SE"/>
              <a:pPr>
                <a:defRPr/>
              </a:pPr>
              <a:t>‹N°›</a:t>
            </a:fld>
            <a:endParaRPr lang="en-US" altLang="sv-SE"/>
          </a:p>
        </p:txBody>
      </p:sp>
    </p:spTree>
    <p:extLst>
      <p:ext uri="{BB962C8B-B14F-4D97-AF65-F5344CB8AC3E}">
        <p14:creationId xmlns:p14="http://schemas.microsoft.com/office/powerpoint/2010/main" val="10603029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23528" y="332656"/>
            <a:ext cx="8496944" cy="576064"/>
          </a:xfrm>
        </p:spPr>
        <p:txBody>
          <a:bodyPr/>
          <a:lstStyle/>
          <a:p>
            <a:r>
              <a:rPr lang="sv-SE" dirty="0" err="1" smtClean="0"/>
              <a:t>Click</a:t>
            </a:r>
            <a:r>
              <a:rPr lang="sv-SE" dirty="0" smtClean="0"/>
              <a:t> </a:t>
            </a:r>
            <a:r>
              <a:rPr lang="sv-SE" dirty="0" err="1" smtClean="0"/>
              <a:t>to</a:t>
            </a:r>
            <a:r>
              <a:rPr lang="sv-SE" dirty="0" smtClean="0"/>
              <a:t> </a:t>
            </a:r>
            <a:r>
              <a:rPr lang="sv-SE" dirty="0" err="1" smtClean="0"/>
              <a:t>edit</a:t>
            </a:r>
            <a:r>
              <a:rPr lang="sv-SE" dirty="0" smtClean="0"/>
              <a:t> Master </a:t>
            </a:r>
            <a:r>
              <a:rPr lang="sv-SE" dirty="0" err="1" smtClean="0"/>
              <a:t>title</a:t>
            </a:r>
            <a:r>
              <a:rPr lang="sv-SE" dirty="0" smtClean="0"/>
              <a:t> style</a:t>
            </a:r>
            <a:endParaRPr lang="en-US" dirty="0"/>
          </a:p>
        </p:txBody>
      </p:sp>
      <p:sp>
        <p:nvSpPr>
          <p:cNvPr id="3" name="Rectangle 10"/>
          <p:cNvSpPr>
            <a:spLocks noGrp="1" noChangeArrowheads="1"/>
          </p:cNvSpPr>
          <p:nvPr>
            <p:ph type="sldNum" sz="quarter" idx="10"/>
          </p:nvPr>
        </p:nvSpPr>
        <p:spPr>
          <a:ln/>
        </p:spPr>
        <p:txBody>
          <a:bodyPr/>
          <a:lstStyle>
            <a:lvl1pPr>
              <a:defRPr/>
            </a:lvl1pPr>
          </a:lstStyle>
          <a:p>
            <a:pPr>
              <a:defRPr/>
            </a:pPr>
            <a:fld id="{3AE75A4B-FAB3-421F-A0D1-9B481E5989DC}" type="slidenum">
              <a:rPr lang="en-US" altLang="sv-SE"/>
              <a:pPr>
                <a:defRPr/>
              </a:pPr>
              <a:t>‹N°›</a:t>
            </a:fld>
            <a:endParaRPr lang="en-US" altLang="sv-SE"/>
          </a:p>
        </p:txBody>
      </p:sp>
    </p:spTree>
    <p:extLst>
      <p:ext uri="{BB962C8B-B14F-4D97-AF65-F5344CB8AC3E}">
        <p14:creationId xmlns:p14="http://schemas.microsoft.com/office/powerpoint/2010/main" val="2531799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3850" y="332656"/>
            <a:ext cx="8496622" cy="576064"/>
          </a:xfrm>
        </p:spPr>
        <p:txBody>
          <a:bodyPr/>
          <a:lstStyle>
            <a:lvl1pPr>
              <a:defRPr b="1">
                <a:solidFill>
                  <a:srgbClr val="FFFFFF"/>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23851" y="1052735"/>
            <a:ext cx="2663973" cy="5472609"/>
          </a:xfrm>
        </p:spPr>
        <p:txBody>
          <a:bodyPr tIns="72000" bIns="72000"/>
          <a:lstStyle>
            <a:lvl1pPr>
              <a:buClrTx/>
              <a:defRPr sz="1000" b="0">
                <a:solidFill>
                  <a:srgbClr val="FFFFFF"/>
                </a:solidFill>
              </a:defRPr>
            </a:lvl1pPr>
            <a:lvl2pPr>
              <a:buClrTx/>
              <a:defRPr sz="1000" b="0">
                <a:solidFill>
                  <a:srgbClr val="FFFFFF"/>
                </a:solidFill>
              </a:defRPr>
            </a:lvl2pPr>
            <a:lvl3pPr>
              <a:buClrTx/>
              <a:defRPr sz="1000" b="0">
                <a:solidFill>
                  <a:srgbClr val="FFFFFF"/>
                </a:solidFill>
              </a:defRPr>
            </a:lvl3pPr>
            <a:lvl4pPr>
              <a:buClrTx/>
              <a:defRPr sz="1000" b="0">
                <a:solidFill>
                  <a:srgbClr val="FFFFFF"/>
                </a:solidFill>
              </a:defRPr>
            </a:lvl4pPr>
            <a:lvl5pPr>
              <a:buClrTx/>
              <a:defRPr sz="1000" b="0">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11"/>
          </p:nvPr>
        </p:nvSpPr>
        <p:spPr>
          <a:xfrm>
            <a:off x="3203848" y="1052736"/>
            <a:ext cx="2664296" cy="5471889"/>
          </a:xfrm>
        </p:spPr>
        <p:txBody>
          <a:bodyPr tIns="72000" bIns="72000"/>
          <a:lstStyle>
            <a:lvl1pPr>
              <a:defRPr sz="1000">
                <a:solidFill>
                  <a:srgbClr val="FFFFFF"/>
                </a:solidFill>
              </a:defRPr>
            </a:lvl1pPr>
            <a:lvl2pPr>
              <a:defRPr sz="1000">
                <a:solidFill>
                  <a:srgbClr val="FFFFFF"/>
                </a:solidFill>
              </a:defRPr>
            </a:lvl2pPr>
            <a:lvl3pPr>
              <a:defRPr sz="1000">
                <a:solidFill>
                  <a:srgbClr val="FFFFFF"/>
                </a:solidFill>
              </a:defRPr>
            </a:lvl3pPr>
            <a:lvl4pPr>
              <a:defRPr sz="1000">
                <a:solidFill>
                  <a:srgbClr val="FFFFFF"/>
                </a:solidFill>
              </a:defRPr>
            </a:lvl4pPr>
            <a:lvl5pPr>
              <a:defRPr sz="1000">
                <a:solidFill>
                  <a:srgbClr val="FFFFFF"/>
                </a:solidFill>
              </a:defRPr>
            </a:lvl5pPr>
          </a:lstStyle>
          <a:p>
            <a:pPr lvl="0"/>
            <a:r>
              <a:rPr lang="sv-SE" dirty="0" err="1" smtClean="0"/>
              <a:t>Click</a:t>
            </a:r>
            <a:r>
              <a:rPr lang="sv-SE" dirty="0" smtClean="0"/>
              <a:t> </a:t>
            </a:r>
            <a:r>
              <a:rPr lang="sv-SE" dirty="0" err="1" smtClean="0"/>
              <a:t>to</a:t>
            </a:r>
            <a:r>
              <a:rPr lang="sv-SE" dirty="0" smtClean="0"/>
              <a:t> </a:t>
            </a:r>
            <a:r>
              <a:rPr lang="sv-SE" dirty="0" err="1" smtClean="0"/>
              <a:t>edit</a:t>
            </a:r>
            <a:r>
              <a:rPr lang="sv-SE" dirty="0" smtClean="0"/>
              <a:t> Master text </a:t>
            </a:r>
            <a:r>
              <a:rPr lang="sv-SE" dirty="0" err="1" smtClean="0"/>
              <a:t>styles</a:t>
            </a:r>
            <a:endParaRPr lang="sv-SE" dirty="0" smtClean="0"/>
          </a:p>
          <a:p>
            <a:pPr lvl="1"/>
            <a:r>
              <a:rPr lang="sv-SE" dirty="0" smtClean="0"/>
              <a:t>Second </a:t>
            </a:r>
            <a:r>
              <a:rPr lang="sv-SE" dirty="0" err="1" smtClean="0"/>
              <a:t>level</a:t>
            </a:r>
            <a:endParaRPr lang="sv-SE" dirty="0" smtClean="0"/>
          </a:p>
          <a:p>
            <a:pPr lvl="2"/>
            <a:r>
              <a:rPr lang="sv-SE" dirty="0" err="1" smtClean="0"/>
              <a:t>Third</a:t>
            </a:r>
            <a:r>
              <a:rPr lang="sv-SE" dirty="0" smtClean="0"/>
              <a:t> </a:t>
            </a:r>
            <a:r>
              <a:rPr lang="sv-SE" dirty="0" err="1" smtClean="0"/>
              <a:t>level</a:t>
            </a:r>
            <a:endParaRPr lang="sv-SE" dirty="0" smtClean="0"/>
          </a:p>
          <a:p>
            <a:pPr lvl="3"/>
            <a:r>
              <a:rPr lang="sv-SE" dirty="0" err="1" smtClean="0"/>
              <a:t>Fourth</a:t>
            </a:r>
            <a:r>
              <a:rPr lang="sv-SE" dirty="0" smtClean="0"/>
              <a:t> </a:t>
            </a:r>
            <a:r>
              <a:rPr lang="sv-SE" dirty="0" err="1" smtClean="0"/>
              <a:t>level</a:t>
            </a:r>
            <a:endParaRPr lang="sv-SE" dirty="0" smtClean="0"/>
          </a:p>
          <a:p>
            <a:pPr lvl="4"/>
            <a:r>
              <a:rPr lang="sv-SE" dirty="0" err="1" smtClean="0"/>
              <a:t>Fifth</a:t>
            </a:r>
            <a:r>
              <a:rPr lang="sv-SE" dirty="0" smtClean="0"/>
              <a:t> </a:t>
            </a:r>
            <a:r>
              <a:rPr lang="sv-SE" dirty="0" err="1" smtClean="0"/>
              <a:t>level</a:t>
            </a:r>
            <a:endParaRPr lang="en-US" dirty="0"/>
          </a:p>
        </p:txBody>
      </p:sp>
      <p:sp>
        <p:nvSpPr>
          <p:cNvPr id="8" name="Content Placeholder 7"/>
          <p:cNvSpPr>
            <a:spLocks noGrp="1"/>
          </p:cNvSpPr>
          <p:nvPr>
            <p:ph sz="quarter" idx="12"/>
          </p:nvPr>
        </p:nvSpPr>
        <p:spPr>
          <a:xfrm>
            <a:off x="6084168" y="1052736"/>
            <a:ext cx="2736303" cy="5472112"/>
          </a:xfrm>
        </p:spPr>
        <p:txBody>
          <a:bodyPr tIns="72000" bIns="72000"/>
          <a:lstStyle>
            <a:lvl1pPr>
              <a:defRPr sz="1000">
                <a:solidFill>
                  <a:srgbClr val="FFFFFF"/>
                </a:solidFill>
              </a:defRPr>
            </a:lvl1pPr>
            <a:lvl2pPr>
              <a:defRPr sz="1000">
                <a:solidFill>
                  <a:srgbClr val="FFFFFF"/>
                </a:solidFill>
              </a:defRPr>
            </a:lvl2pPr>
            <a:lvl3pPr>
              <a:defRPr sz="1000">
                <a:solidFill>
                  <a:srgbClr val="FFFFFF"/>
                </a:solidFill>
              </a:defRPr>
            </a:lvl3pPr>
            <a:lvl4pPr>
              <a:defRPr sz="1000">
                <a:solidFill>
                  <a:srgbClr val="FFFFFF"/>
                </a:solidFill>
              </a:defRPr>
            </a:lvl4pPr>
            <a:lvl5pPr>
              <a:defRPr sz="1000">
                <a:solidFill>
                  <a:srgbClr val="FFFFFF"/>
                </a:solidFill>
              </a:defRPr>
            </a:lvl5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9" name="Rectangle 10"/>
          <p:cNvSpPr>
            <a:spLocks noGrp="1" noChangeArrowheads="1"/>
          </p:cNvSpPr>
          <p:nvPr>
            <p:ph type="sldNum" sz="quarter" idx="13"/>
          </p:nvPr>
        </p:nvSpPr>
        <p:spPr>
          <a:xfrm>
            <a:off x="8788400" y="6673850"/>
            <a:ext cx="355600" cy="184150"/>
          </a:xfrm>
          <a:noFill/>
        </p:spPr>
        <p:txBody>
          <a:bodyPr/>
          <a:lstStyle>
            <a:lvl1pPr>
              <a:defRPr sz="800" smtClean="0">
                <a:solidFill>
                  <a:schemeClr val="bg1"/>
                </a:solidFill>
              </a:defRPr>
            </a:lvl1pPr>
          </a:lstStyle>
          <a:p>
            <a:pPr>
              <a:defRPr/>
            </a:pPr>
            <a:fld id="{871D4DC2-E69F-4CB8-93BB-D26D72DAB95C}" type="slidenum">
              <a:rPr lang="en-US" altLang="sv-SE" smtClean="0"/>
              <a:pPr>
                <a:defRPr/>
              </a:pPr>
              <a:t>‹N°›</a:t>
            </a:fld>
            <a:endParaRPr lang="en-US" altLang="sv-SE" dirty="0"/>
          </a:p>
        </p:txBody>
      </p:sp>
    </p:spTree>
    <p:extLst>
      <p:ext uri="{BB962C8B-B14F-4D97-AF65-F5344CB8AC3E}">
        <p14:creationId xmlns:p14="http://schemas.microsoft.com/office/powerpoint/2010/main" val="3821120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Opportunity Description">
    <p:spTree>
      <p:nvGrpSpPr>
        <p:cNvPr id="1" name=""/>
        <p:cNvGrpSpPr/>
        <p:nvPr/>
      </p:nvGrpSpPr>
      <p:grpSpPr>
        <a:xfrm>
          <a:off x="0" y="0"/>
          <a:ext cx="0" cy="0"/>
          <a:chOff x="0" y="0"/>
          <a:chExt cx="0" cy="0"/>
        </a:xfrm>
      </p:grpSpPr>
      <p:graphicFrame>
        <p:nvGraphicFramePr>
          <p:cNvPr id="4" name="Table 14"/>
          <p:cNvGraphicFramePr>
            <a:graphicFrameLocks noGrp="1"/>
          </p:cNvGraphicFramePr>
          <p:nvPr/>
        </p:nvGraphicFramePr>
        <p:xfrm>
          <a:off x="323850" y="1851025"/>
          <a:ext cx="8496300" cy="4748213"/>
        </p:xfrm>
        <a:graphic>
          <a:graphicData uri="http://schemas.openxmlformats.org/drawingml/2006/table">
            <a:tbl>
              <a:tblPr firstRow="1" bandRow="1">
                <a:effectLst/>
                <a:tableStyleId>{5C22544A-7EE6-4342-B048-85BDC9FD1C3A}</a:tableStyleId>
              </a:tblPr>
              <a:tblGrid>
                <a:gridCol w="4177696"/>
                <a:gridCol w="4318604"/>
              </a:tblGrid>
              <a:tr h="403068">
                <a:tc>
                  <a:txBody>
                    <a:bodyPr/>
                    <a:lstStyle/>
                    <a:p>
                      <a:pPr algn="l"/>
                      <a:r>
                        <a:rPr lang="en-US" sz="900" b="1" dirty="0" smtClean="0">
                          <a:solidFill>
                            <a:srgbClr val="FFFFFF"/>
                          </a:solidFill>
                        </a:rPr>
                        <a:t>DESCRIPTION</a:t>
                      </a:r>
                    </a:p>
                    <a:p>
                      <a:pPr algn="l"/>
                      <a:r>
                        <a:rPr lang="en-US" sz="800" b="0" i="1" dirty="0" smtClean="0">
                          <a:solidFill>
                            <a:srgbClr val="FFFFFF"/>
                          </a:solidFill>
                        </a:rPr>
                        <a:t>Overview of the Commercial Opportunity &amp; Market Requirements</a:t>
                      </a:r>
                    </a:p>
                  </a:txBody>
                  <a:tcPr marL="71997" marR="71997" marT="71994" marB="71994" anchor="ctr">
                    <a:lnL w="635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a:r>
                        <a:rPr lang="en-US" sz="900" b="1" dirty="0" smtClean="0">
                          <a:solidFill>
                            <a:srgbClr val="FFFFFF"/>
                          </a:solidFill>
                        </a:rPr>
                        <a:t>RATIONALE</a:t>
                      </a:r>
                    </a:p>
                    <a:p>
                      <a:pPr algn="l"/>
                      <a:r>
                        <a:rPr lang="en-US" sz="800" b="0" i="1" baseline="0" dirty="0" smtClean="0">
                          <a:solidFill>
                            <a:schemeClr val="bg1"/>
                          </a:solidFill>
                        </a:rPr>
                        <a:t>Why we should be doing it</a:t>
                      </a:r>
                      <a:endParaRPr lang="en-US" sz="800" b="0" i="1" dirty="0" smtClean="0">
                        <a:solidFill>
                          <a:schemeClr val="bg1"/>
                        </a:solidFill>
                      </a:endParaRPr>
                    </a:p>
                  </a:txBody>
                  <a:tcPr marL="71997" marR="71997" marT="71994" marB="71994" anchor="ctr">
                    <a:lnL w="9525"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4345145">
                <a:tc>
                  <a:txBody>
                    <a:bodyPr/>
                    <a:lstStyle/>
                    <a:p>
                      <a:pPr marL="171450" indent="-171450" algn="l">
                        <a:buFont typeface="Arial" pitchFamily="34" charset="0"/>
                        <a:buNone/>
                      </a:pPr>
                      <a:endParaRPr lang="en-US" sz="1400" b="0" dirty="0">
                        <a:solidFill>
                          <a:srgbClr val="FF0000"/>
                        </a:solidFill>
                      </a:endParaRPr>
                    </a:p>
                  </a:txBody>
                  <a:tcPr marL="71997" marR="71997" marT="71994" marB="71994">
                    <a:lnL w="635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144000" indent="-144000" algn="l">
                        <a:buSzPct val="150000"/>
                        <a:buFont typeface="Courier New" pitchFamily="49" charset="0"/>
                        <a:buNone/>
                      </a:pPr>
                      <a:endParaRPr lang="en-US" sz="1000" b="0" dirty="0" smtClean="0">
                        <a:solidFill>
                          <a:srgbClr val="404040"/>
                        </a:solidFill>
                      </a:endParaRPr>
                    </a:p>
                    <a:p>
                      <a:pPr marL="144000" indent="-144000" algn="l">
                        <a:buSzPct val="150000"/>
                        <a:buFont typeface="Courier New" pitchFamily="49" charset="0"/>
                        <a:buNone/>
                      </a:pPr>
                      <a:r>
                        <a:rPr lang="en-US" sz="1000" b="0" dirty="0" smtClean="0">
                          <a:solidFill>
                            <a:srgbClr val="404040"/>
                          </a:solidFill>
                        </a:rPr>
                        <a:t>Improve Price Mix</a:t>
                      </a:r>
                    </a:p>
                    <a:p>
                      <a:pPr marL="144000" indent="-144000" algn="l">
                        <a:buSzPct val="150000"/>
                        <a:buFont typeface="Courier New" pitchFamily="49" charset="0"/>
                        <a:buNone/>
                      </a:pPr>
                      <a:r>
                        <a:rPr lang="en-US" sz="1000" b="0" dirty="0" smtClean="0">
                          <a:solidFill>
                            <a:srgbClr val="404040"/>
                          </a:solidFill>
                        </a:rPr>
                        <a:t> </a:t>
                      </a:r>
                    </a:p>
                    <a:p>
                      <a:pPr marL="144000" indent="-144000" algn="l">
                        <a:buSzPct val="150000"/>
                        <a:buFont typeface="Courier New" pitchFamily="49" charset="0"/>
                        <a:buNone/>
                      </a:pPr>
                      <a:r>
                        <a:rPr lang="en-US" sz="1000" b="0" dirty="0" smtClean="0">
                          <a:solidFill>
                            <a:srgbClr val="404040"/>
                          </a:solidFill>
                        </a:rPr>
                        <a:t>Improve</a:t>
                      </a:r>
                      <a:r>
                        <a:rPr lang="en-US" sz="1000" b="0" baseline="0" dirty="0" smtClean="0">
                          <a:solidFill>
                            <a:srgbClr val="404040"/>
                          </a:solidFill>
                        </a:rPr>
                        <a:t> Price of Specific Offering</a:t>
                      </a:r>
                    </a:p>
                    <a:p>
                      <a:pPr marL="144000" indent="-144000" algn="l">
                        <a:buSzPct val="150000"/>
                        <a:buFont typeface="Courier New" pitchFamily="49" charset="0"/>
                        <a:buNone/>
                      </a:pPr>
                      <a:endParaRPr lang="en-US" sz="1000" b="0" kern="1200" dirty="0" smtClean="0">
                        <a:solidFill>
                          <a:srgbClr val="404040"/>
                        </a:solidFill>
                        <a:latin typeface="+mn-lt"/>
                        <a:ea typeface="+mn-ea"/>
                        <a:cs typeface="+mn-cs"/>
                      </a:endParaRPr>
                    </a:p>
                    <a:p>
                      <a:pPr marL="144000" indent="-144000" algn="l">
                        <a:buSzPct val="150000"/>
                        <a:buFont typeface="Courier New" pitchFamily="49" charset="0"/>
                        <a:buNone/>
                      </a:pPr>
                      <a:r>
                        <a:rPr lang="en-US" sz="1000" b="0" kern="1200" dirty="0" smtClean="0">
                          <a:solidFill>
                            <a:srgbClr val="404040"/>
                          </a:solidFill>
                          <a:latin typeface="+mn-lt"/>
                          <a:ea typeface="+mn-ea"/>
                          <a:cs typeface="+mn-cs"/>
                        </a:rPr>
                        <a:t>New Offering </a:t>
                      </a:r>
                    </a:p>
                    <a:p>
                      <a:pPr marL="144000" indent="-144000" algn="l">
                        <a:buSzPct val="150000"/>
                        <a:buFont typeface="Courier New" pitchFamily="49" charset="0"/>
                        <a:buNone/>
                      </a:pPr>
                      <a:endParaRPr lang="en-US" sz="1000" b="0" dirty="0" smtClean="0">
                        <a:solidFill>
                          <a:srgbClr val="404040"/>
                        </a:solidFill>
                      </a:endParaRPr>
                    </a:p>
                    <a:p>
                      <a:pPr marL="144000" indent="-144000" algn="l">
                        <a:buSzPct val="150000"/>
                        <a:buFont typeface="Courier New" pitchFamily="49" charset="0"/>
                        <a:buNone/>
                      </a:pPr>
                      <a:r>
                        <a:rPr lang="en-US" sz="1000" b="0" dirty="0" smtClean="0">
                          <a:solidFill>
                            <a:srgbClr val="404040"/>
                          </a:solidFill>
                        </a:rPr>
                        <a:t>New</a:t>
                      </a:r>
                      <a:r>
                        <a:rPr lang="en-US" sz="1000" b="0" baseline="0" dirty="0" smtClean="0">
                          <a:solidFill>
                            <a:srgbClr val="404040"/>
                          </a:solidFill>
                        </a:rPr>
                        <a:t> Channel</a:t>
                      </a:r>
                    </a:p>
                    <a:p>
                      <a:pPr marL="144000" indent="-144000" algn="l">
                        <a:buSzPct val="150000"/>
                        <a:buFont typeface="Courier New" pitchFamily="49" charset="0"/>
                        <a:buNone/>
                      </a:pPr>
                      <a:endParaRPr lang="en-US" sz="1000" b="0" baseline="0" dirty="0" smtClean="0">
                        <a:solidFill>
                          <a:srgbClr val="404040"/>
                        </a:solidFill>
                      </a:endParaRPr>
                    </a:p>
                    <a:p>
                      <a:pPr marL="144000" indent="-144000" algn="l">
                        <a:buSzPct val="150000"/>
                        <a:buFont typeface="Courier New" pitchFamily="49" charset="0"/>
                        <a:buNone/>
                      </a:pPr>
                      <a:r>
                        <a:rPr lang="en-US" sz="1000" b="0" baseline="0" dirty="0" smtClean="0">
                          <a:solidFill>
                            <a:srgbClr val="404040"/>
                          </a:solidFill>
                        </a:rPr>
                        <a:t>New Market</a:t>
                      </a:r>
                    </a:p>
                    <a:p>
                      <a:pPr marL="144000" indent="-144000" algn="l">
                        <a:buSzPct val="150000"/>
                        <a:buFont typeface="Courier New" pitchFamily="49" charset="0"/>
                        <a:buNone/>
                      </a:pPr>
                      <a:endParaRPr lang="en-US" sz="1000" b="0" baseline="0" dirty="0" smtClean="0">
                        <a:solidFill>
                          <a:srgbClr val="404040"/>
                        </a:solidFill>
                      </a:endParaRPr>
                    </a:p>
                    <a:p>
                      <a:pPr marL="144000" indent="-144000" algn="l">
                        <a:buSzPct val="150000"/>
                        <a:buFont typeface="Courier New" pitchFamily="49" charset="0"/>
                        <a:buNone/>
                      </a:pPr>
                      <a:r>
                        <a:rPr lang="en-US" sz="1000" b="0" baseline="0" dirty="0" smtClean="0">
                          <a:solidFill>
                            <a:srgbClr val="404040"/>
                          </a:solidFill>
                        </a:rPr>
                        <a:t>Other </a:t>
                      </a:r>
                    </a:p>
                    <a:p>
                      <a:pPr marL="144000" indent="-144000" algn="l">
                        <a:buFont typeface="Courier New" pitchFamily="49" charset="0"/>
                        <a:buChar char="o"/>
                      </a:pPr>
                      <a:endParaRPr lang="en-US" sz="1000" b="0" dirty="0" smtClean="0">
                        <a:solidFill>
                          <a:srgbClr val="FF0000"/>
                        </a:solidFill>
                      </a:endParaRPr>
                    </a:p>
                    <a:p>
                      <a:pPr marL="144000" indent="-144000" algn="l">
                        <a:buSzPct val="150000"/>
                        <a:buFont typeface="Courier New" pitchFamily="49" charset="0"/>
                        <a:buNone/>
                      </a:pPr>
                      <a:r>
                        <a:rPr lang="en-US" sz="1000" b="0" dirty="0" smtClean="0">
                          <a:solidFill>
                            <a:srgbClr val="FF0000"/>
                          </a:solidFill>
                        </a:rPr>
                        <a:t> </a:t>
                      </a:r>
                      <a:endParaRPr lang="en-US" sz="1000" b="0" dirty="0">
                        <a:solidFill>
                          <a:schemeClr val="tx1">
                            <a:lumMod val="75000"/>
                            <a:lumOff val="25000"/>
                          </a:schemeClr>
                        </a:solidFill>
                      </a:endParaRPr>
                    </a:p>
                  </a:txBody>
                  <a:tcPr marL="323988" marR="71997" marT="71994" marB="71994">
                    <a:lnL w="9525"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r>
            </a:tbl>
          </a:graphicData>
        </a:graphic>
      </p:graphicFrame>
      <p:graphicFrame>
        <p:nvGraphicFramePr>
          <p:cNvPr id="5" name="Table 15"/>
          <p:cNvGraphicFramePr>
            <a:graphicFrameLocks noGrp="1"/>
          </p:cNvGraphicFramePr>
          <p:nvPr/>
        </p:nvGraphicFramePr>
        <p:xfrm>
          <a:off x="323850" y="1058863"/>
          <a:ext cx="8496301" cy="576264"/>
        </p:xfrm>
        <a:graphic>
          <a:graphicData uri="http://schemas.openxmlformats.org/drawingml/2006/table">
            <a:tbl>
              <a:tblPr firstRow="1" bandRow="1">
                <a:tableStyleId>{5C22544A-7EE6-4342-B048-85BDC9FD1C3A}</a:tableStyleId>
              </a:tblPr>
              <a:tblGrid>
                <a:gridCol w="2498453"/>
                <a:gridCol w="2998924"/>
                <a:gridCol w="2998924"/>
              </a:tblGrid>
              <a:tr h="280511">
                <a:tc gridSpan="3">
                  <a:txBody>
                    <a:bodyPr/>
                    <a:lstStyle/>
                    <a:p>
                      <a:pPr algn="l"/>
                      <a:r>
                        <a:rPr lang="en-US" sz="900" b="1" dirty="0" smtClean="0">
                          <a:solidFill>
                            <a:srgbClr val="FFFFFF"/>
                          </a:solidFill>
                        </a:rPr>
                        <a:t>BUSINESS FOCUS</a:t>
                      </a:r>
                    </a:p>
                  </a:txBody>
                  <a:tcPr marL="71997" marR="71997" marT="71676" marB="7167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pPr algn="ctr"/>
                      <a:endParaRPr lang="en-US" sz="1000" b="0" dirty="0" smtClean="0">
                        <a:solidFill>
                          <a:schemeClr val="tx2"/>
                        </a:solidFill>
                      </a:endParaRPr>
                    </a:p>
                  </a:txBody>
                  <a:tcPr marT="45723" marB="4572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hMerge="1">
                  <a:txBody>
                    <a:bodyPr/>
                    <a:lstStyle/>
                    <a:p>
                      <a:pPr algn="ctr"/>
                      <a:endParaRPr lang="en-US" sz="1000" b="0" dirty="0" smtClean="0">
                        <a:solidFill>
                          <a:schemeClr val="tx2"/>
                        </a:solidFill>
                      </a:endParaRPr>
                    </a:p>
                  </a:txBody>
                  <a:tcPr marT="45723" marB="45723"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r>
              <a:tr h="295751">
                <a:tc>
                  <a:txBody>
                    <a:bodyPr/>
                    <a:lstStyle/>
                    <a:p>
                      <a:pPr marL="360000" indent="-360000" algn="l">
                        <a:buSzPct val="200000"/>
                        <a:buFont typeface="Courier New" pitchFamily="49" charset="0"/>
                        <a:buNone/>
                      </a:pPr>
                      <a:r>
                        <a:rPr lang="en-US" sz="1000" b="0" dirty="0" smtClean="0">
                          <a:solidFill>
                            <a:srgbClr val="404040"/>
                          </a:solidFill>
                        </a:rPr>
                        <a:t> Core</a:t>
                      </a:r>
                      <a:endParaRPr lang="en-US" sz="1000" b="0" dirty="0">
                        <a:solidFill>
                          <a:srgbClr val="404040"/>
                        </a:solidFill>
                      </a:endParaRPr>
                    </a:p>
                  </a:txBody>
                  <a:tcPr marL="323988" marR="71997" marT="71676" marB="71676">
                    <a:lnL w="635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60000" marR="0" indent="-360000" algn="l" defTabSz="914400" rtl="0" eaLnBrk="1" fontAlgn="auto" latinLnBrk="0" hangingPunct="1">
                        <a:lnSpc>
                          <a:spcPct val="100000"/>
                        </a:lnSpc>
                        <a:spcBef>
                          <a:spcPts val="0"/>
                        </a:spcBef>
                        <a:spcAft>
                          <a:spcPts val="0"/>
                        </a:spcAft>
                        <a:buClrTx/>
                        <a:buSzPct val="200000"/>
                        <a:buFont typeface="Courier New" pitchFamily="49" charset="0"/>
                        <a:buNone/>
                        <a:tabLst/>
                        <a:defRPr/>
                      </a:pPr>
                      <a:r>
                        <a:rPr lang="en-US" sz="1000" b="0" kern="1200" dirty="0" smtClean="0">
                          <a:solidFill>
                            <a:srgbClr val="404040"/>
                          </a:solidFill>
                          <a:latin typeface="+mn-lt"/>
                          <a:ea typeface="+mn-ea"/>
                          <a:cs typeface="+mn-cs"/>
                        </a:rPr>
                        <a:t> Adjacency</a:t>
                      </a:r>
                      <a:endParaRPr lang="en-US" sz="1000" b="0" dirty="0" smtClean="0">
                        <a:solidFill>
                          <a:srgbClr val="404040"/>
                        </a:solidFill>
                      </a:endParaRPr>
                    </a:p>
                  </a:txBody>
                  <a:tcPr marL="323988" marR="71997" marT="71676" marB="71676">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60000" indent="-360000" algn="l">
                        <a:buSzPct val="200000"/>
                        <a:buFont typeface="Courier New" pitchFamily="49" charset="0"/>
                        <a:buNone/>
                      </a:pPr>
                      <a:r>
                        <a:rPr lang="en-US" sz="1000" b="0" kern="1200" dirty="0" smtClean="0">
                          <a:solidFill>
                            <a:srgbClr val="404040"/>
                          </a:solidFill>
                          <a:latin typeface="+mn-lt"/>
                          <a:ea typeface="+mn-ea"/>
                          <a:cs typeface="+mn-cs"/>
                        </a:rPr>
                        <a:t> New Ground</a:t>
                      </a:r>
                      <a:endParaRPr lang="en-US" sz="1000" b="0" kern="1200" dirty="0">
                        <a:solidFill>
                          <a:srgbClr val="404040"/>
                        </a:solidFill>
                        <a:latin typeface="+mn-lt"/>
                        <a:ea typeface="+mn-ea"/>
                        <a:cs typeface="+mn-cs"/>
                      </a:endParaRPr>
                    </a:p>
                  </a:txBody>
                  <a:tcPr marL="323988" marR="71997" marT="71676" marB="71676">
                    <a:lnL w="9525"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6" name="Content Placeholder 3"/>
          <p:cNvGraphicFramePr>
            <a:graphicFrameLocks noChangeAspect="1"/>
          </p:cNvGraphicFramePr>
          <p:nvPr userDrawn="1"/>
        </p:nvGraphicFramePr>
        <p:xfrm>
          <a:off x="406298" y="1369728"/>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7" name="Content Placeholder 3"/>
          <p:cNvGraphicFramePr>
            <a:graphicFrameLocks noChangeAspect="1"/>
          </p:cNvGraphicFramePr>
          <p:nvPr userDrawn="1"/>
        </p:nvGraphicFramePr>
        <p:xfrm>
          <a:off x="467544" y="2447344"/>
          <a:ext cx="3888432" cy="4005991"/>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3888432"/>
              </a:tblGrid>
              <a:tr h="4005991">
                <a:tc>
                  <a:txBody>
                    <a:bodyPr/>
                    <a:lstStyle/>
                    <a:p>
                      <a:pPr algn="l"/>
                      <a:endParaRPr lang="en-US" sz="1000" dirty="0"/>
                    </a:p>
                  </a:txBody>
                  <a:tcPr marL="72000" marR="72000" marT="72000" marB="72000">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solidFill>
                      <a:schemeClr val="bg1"/>
                    </a:solidFill>
                  </a:tcPr>
                </a:tc>
              </a:tr>
            </a:tbl>
          </a:graphicData>
        </a:graphic>
      </p:graphicFrame>
      <p:graphicFrame>
        <p:nvGraphicFramePr>
          <p:cNvPr id="8" name="Content Placeholder 3"/>
          <p:cNvGraphicFramePr>
            <a:graphicFrameLocks noChangeAspect="1"/>
          </p:cNvGraphicFramePr>
          <p:nvPr userDrawn="1"/>
        </p:nvGraphicFramePr>
        <p:xfrm>
          <a:off x="5220072" y="3970275"/>
          <a:ext cx="3168352" cy="216024"/>
        </p:xfrm>
        <a:graphic>
          <a:graphicData uri="http://schemas.openxmlformats.org/drawingml/2006/table">
            <a:tbl>
              <a:tblPr>
                <a:effectLst>
                  <a:innerShdw blurRad="12700" dist="12700" dir="13500000">
                    <a:srgbClr val="000000">
                      <a:alpha val="75000"/>
                    </a:srgbClr>
                  </a:innerShdw>
                </a:effectLst>
                <a:tableStyleId>{E8B1032C-EA38-4F05-BA0D-38AFFFC7BED3}</a:tableStyleId>
              </a:tblPr>
              <a:tblGrid>
                <a:gridCol w="3168352"/>
              </a:tblGrid>
              <a:tr h="216024">
                <a:tc>
                  <a:txBody>
                    <a:bodyPr/>
                    <a:lstStyle/>
                    <a:p>
                      <a:pPr algn="l"/>
                      <a:endParaRPr lang="en-US" sz="1000" dirty="0"/>
                    </a:p>
                  </a:txBody>
                  <a:tcPr marL="72000" marR="0" marT="0" marB="0">
                    <a:lnL w="19050" cap="flat" cmpd="sng" algn="ctr">
                      <a:solidFill>
                        <a:prstClr val="white"/>
                      </a:solidFill>
                      <a:prstDash val="solid"/>
                      <a:round/>
                      <a:headEnd type="none" w="med" len="med"/>
                      <a:tailEnd type="none" w="med" len="med"/>
                    </a:lnL>
                    <a:lnR w="19050" cap="flat" cmpd="sng" algn="ctr">
                      <a:solidFill>
                        <a:prstClr val="white"/>
                      </a:solidFill>
                      <a:prstDash val="solid"/>
                      <a:round/>
                      <a:headEnd type="none" w="med" len="med"/>
                      <a:tailEnd type="none" w="med" len="med"/>
                    </a:lnR>
                    <a:lnT w="19050" cap="flat" cmpd="sng" algn="ctr">
                      <a:solidFill>
                        <a:prstClr val="white"/>
                      </a:solidFill>
                      <a:prstDash val="solid"/>
                      <a:round/>
                      <a:headEnd type="none" w="med" len="med"/>
                      <a:tailEnd type="none" w="med" len="med"/>
                    </a:lnT>
                    <a:lnB w="19050" cap="flat" cmpd="sng" algn="ctr">
                      <a:solidFill>
                        <a:prstClr val="white"/>
                      </a:solidFill>
                      <a:prstDash val="solid"/>
                      <a:round/>
                      <a:headEnd type="none" w="med" len="med"/>
                      <a:tailEnd type="none" w="med" len="med"/>
                    </a:lnB>
                    <a:solidFill>
                      <a:schemeClr val="bg1"/>
                    </a:solidFill>
                  </a:tcPr>
                </a:tc>
              </a:tr>
            </a:tbl>
          </a:graphicData>
        </a:graphic>
      </p:graphicFrame>
      <p:graphicFrame>
        <p:nvGraphicFramePr>
          <p:cNvPr id="9" name="Content Placeholder 3"/>
          <p:cNvGraphicFramePr>
            <a:graphicFrameLocks noChangeAspect="1"/>
          </p:cNvGraphicFramePr>
          <p:nvPr userDrawn="1"/>
        </p:nvGraphicFramePr>
        <p:xfrm>
          <a:off x="2894292" y="1369728"/>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0" name="Content Placeholder 3"/>
          <p:cNvGraphicFramePr>
            <a:graphicFrameLocks noChangeAspect="1"/>
          </p:cNvGraphicFramePr>
          <p:nvPr userDrawn="1"/>
        </p:nvGraphicFramePr>
        <p:xfrm>
          <a:off x="5902485" y="1369728"/>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1" name="Content Placeholder 3"/>
          <p:cNvGraphicFramePr>
            <a:graphicFrameLocks noChangeAspect="1"/>
          </p:cNvGraphicFramePr>
          <p:nvPr userDrawn="1"/>
        </p:nvGraphicFramePr>
        <p:xfrm>
          <a:off x="4572000" y="2447345"/>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2" name="Content Placeholder 3"/>
          <p:cNvGraphicFramePr>
            <a:graphicFrameLocks noChangeAspect="1"/>
          </p:cNvGraphicFramePr>
          <p:nvPr userDrawn="1"/>
        </p:nvGraphicFramePr>
        <p:xfrm>
          <a:off x="4572000" y="2751931"/>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3" name="Content Placeholder 3"/>
          <p:cNvGraphicFramePr>
            <a:graphicFrameLocks noChangeAspect="1"/>
          </p:cNvGraphicFramePr>
          <p:nvPr userDrawn="1"/>
        </p:nvGraphicFramePr>
        <p:xfrm>
          <a:off x="4572000" y="3056517"/>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4" name="Content Placeholder 3"/>
          <p:cNvGraphicFramePr>
            <a:graphicFrameLocks noChangeAspect="1"/>
          </p:cNvGraphicFramePr>
          <p:nvPr userDrawn="1"/>
        </p:nvGraphicFramePr>
        <p:xfrm>
          <a:off x="4572000" y="3361103"/>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5" name="Content Placeholder 3"/>
          <p:cNvGraphicFramePr>
            <a:graphicFrameLocks noChangeAspect="1"/>
          </p:cNvGraphicFramePr>
          <p:nvPr userDrawn="1"/>
        </p:nvGraphicFramePr>
        <p:xfrm>
          <a:off x="4572000" y="3665689"/>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6" name="Content Placeholder 3"/>
          <p:cNvGraphicFramePr>
            <a:graphicFrameLocks noChangeAspect="1"/>
          </p:cNvGraphicFramePr>
          <p:nvPr userDrawn="1"/>
        </p:nvGraphicFramePr>
        <p:xfrm>
          <a:off x="4572000" y="3970275"/>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sp>
        <p:nvSpPr>
          <p:cNvPr id="17" name="TextBox 30"/>
          <p:cNvSpPr txBox="1">
            <a:spLocks noChangeArrowheads="1"/>
          </p:cNvSpPr>
          <p:nvPr userDrawn="1"/>
        </p:nvSpPr>
        <p:spPr bwMode="auto">
          <a:xfrm>
            <a:off x="1039813" y="336550"/>
            <a:ext cx="324485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pAutoFit/>
          </a:bodyPr>
          <a:lstStyle>
            <a:lvl1pPr algn="ctr" eaLnBrk="0" hangingPunct="0">
              <a:defRPr sz="2200">
                <a:solidFill>
                  <a:schemeClr val="tx1"/>
                </a:solidFill>
                <a:latin typeface="Arial" charset="0"/>
                <a:ea typeface="ＭＳ Ｐゴシック" charset="0"/>
                <a:cs typeface="ＭＳ Ｐゴシック" charset="0"/>
              </a:defRPr>
            </a:lvl1pPr>
            <a:lvl2pPr marL="742950" indent="-285750" algn="ctr" eaLnBrk="0" hangingPunct="0">
              <a:defRPr sz="2200">
                <a:solidFill>
                  <a:schemeClr val="tx1"/>
                </a:solidFill>
                <a:latin typeface="Arial" charset="0"/>
                <a:ea typeface="ＭＳ Ｐゴシック" charset="0"/>
              </a:defRPr>
            </a:lvl2pPr>
            <a:lvl3pPr marL="1143000" indent="-228600" algn="ctr" eaLnBrk="0" hangingPunct="0">
              <a:defRPr sz="2200">
                <a:solidFill>
                  <a:schemeClr val="tx1"/>
                </a:solidFill>
                <a:latin typeface="Arial" charset="0"/>
                <a:ea typeface="ＭＳ Ｐゴシック" charset="0"/>
              </a:defRPr>
            </a:lvl3pPr>
            <a:lvl4pPr marL="1600200" indent="-228600" algn="ctr" eaLnBrk="0" hangingPunct="0">
              <a:defRPr sz="2200">
                <a:solidFill>
                  <a:schemeClr val="tx1"/>
                </a:solidFill>
                <a:latin typeface="Arial" charset="0"/>
                <a:ea typeface="ＭＳ Ｐゴシック" charset="0"/>
              </a:defRPr>
            </a:lvl4pPr>
            <a:lvl5pPr marL="2057400" indent="-228600" algn="ctr"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lnSpc>
                <a:spcPct val="80000"/>
              </a:lnSpc>
              <a:defRPr/>
            </a:pPr>
            <a:r>
              <a:rPr lang="en-US" sz="2000" b="1" dirty="0" smtClean="0">
                <a:solidFill>
                  <a:schemeClr val="tx2"/>
                </a:solidFill>
              </a:rPr>
              <a:t>Commercial Opportunity &amp; Market Drivers</a:t>
            </a:r>
            <a:endParaRPr lang="en-US" sz="2000" dirty="0" smtClean="0">
              <a:solidFill>
                <a:schemeClr val="tx2"/>
              </a:solidFill>
            </a:endParaRPr>
          </a:p>
        </p:txBody>
      </p:sp>
      <p:pic>
        <p:nvPicPr>
          <p:cNvPr id="18" name="Bildobjekt 1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2438" y="3302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Bildtext vänster 19"/>
          <p:cNvSpPr>
            <a:spLocks noChangeArrowheads="1"/>
          </p:cNvSpPr>
          <p:nvPr userDrawn="1"/>
        </p:nvSpPr>
        <p:spPr bwMode="auto">
          <a:xfrm>
            <a:off x="6156325" y="260350"/>
            <a:ext cx="2663825" cy="647700"/>
          </a:xfrm>
          <a:prstGeom prst="leftArrowCallout">
            <a:avLst>
              <a:gd name="adj1" fmla="val 50000"/>
              <a:gd name="adj2" fmla="val 25000"/>
              <a:gd name="adj3" fmla="val 28884"/>
              <a:gd name="adj4" fmla="val 97120"/>
            </a:avLst>
          </a:prstGeom>
          <a:solidFill>
            <a:schemeClr val="tx2">
              <a:alpha val="10196"/>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p>
        </p:txBody>
      </p:sp>
      <p:sp>
        <p:nvSpPr>
          <p:cNvPr id="20" name="Rektangel 26"/>
          <p:cNvSpPr>
            <a:spLocks noChangeArrowheads="1"/>
          </p:cNvSpPr>
          <p:nvPr userDrawn="1"/>
        </p:nvSpPr>
        <p:spPr bwMode="auto">
          <a:xfrm>
            <a:off x="6372201" y="342900"/>
            <a:ext cx="244827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800" b="1" dirty="0" smtClean="0">
                <a:solidFill>
                  <a:schemeClr val="tx2"/>
                </a:solidFill>
              </a:rPr>
              <a:t>GUIDE</a:t>
            </a:r>
            <a:r>
              <a:rPr lang="en-US" altLang="sv-SE" sz="800" b="1" dirty="0" smtClean="0">
                <a:solidFill>
                  <a:srgbClr val="007B93"/>
                </a:solidFill>
              </a:rPr>
              <a:t> </a:t>
            </a:r>
            <a:r>
              <a:rPr lang="en-US" altLang="sv-SE" sz="800" i="1" dirty="0" smtClean="0"/>
              <a:t>This page provides a overview of the business objective, intended outcome and how</a:t>
            </a:r>
          </a:p>
          <a:p>
            <a:pPr eaLnBrk="1" hangingPunct="1">
              <a:defRPr/>
            </a:pPr>
            <a:r>
              <a:rPr lang="en-US" altLang="sv-SE" sz="800" i="1" dirty="0" smtClean="0"/>
              <a:t>it is relevant for Electrolux.</a:t>
            </a:r>
            <a:endParaRPr lang="en-US" altLang="sv-SE" sz="800" dirty="0" smtClean="0"/>
          </a:p>
        </p:txBody>
      </p:sp>
      <p:sp>
        <p:nvSpPr>
          <p:cNvPr id="33" name="Text Placeholder 32"/>
          <p:cNvSpPr>
            <a:spLocks noGrp="1"/>
          </p:cNvSpPr>
          <p:nvPr>
            <p:ph type="body" sz="quarter" idx="13"/>
          </p:nvPr>
        </p:nvSpPr>
        <p:spPr>
          <a:xfrm>
            <a:off x="5220072" y="3983799"/>
            <a:ext cx="3168352" cy="216024"/>
          </a:xfrm>
        </p:spPr>
        <p:txBody>
          <a:bodyPr/>
          <a:lstStyle>
            <a:lvl1pPr>
              <a:defRPr sz="1000"/>
            </a:lvl1pPr>
            <a:lvl2pPr>
              <a:defRPr sz="1000"/>
            </a:lvl2pPr>
            <a:lvl3pPr>
              <a:defRPr sz="1000"/>
            </a:lvl3pPr>
            <a:lvl4pPr>
              <a:defRPr sz="1000"/>
            </a:lvl4pPr>
            <a:lvl5pPr>
              <a:defRPr sz="1000"/>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35" name="Text Placeholder 34"/>
          <p:cNvSpPr>
            <a:spLocks noGrp="1"/>
          </p:cNvSpPr>
          <p:nvPr>
            <p:ph type="body" sz="quarter" idx="14"/>
          </p:nvPr>
        </p:nvSpPr>
        <p:spPr>
          <a:xfrm>
            <a:off x="467544" y="2492896"/>
            <a:ext cx="3888432" cy="3960440"/>
          </a:xfrm>
        </p:spPr>
        <p:txBody>
          <a:bodyPr/>
          <a:lstStyle>
            <a:lvl1pPr marL="0" indent="0">
              <a:buFontTx/>
              <a:buNone/>
              <a:defRPr lang="en-US" sz="1200" i="0" smtClean="0">
                <a:latin typeface="Arial"/>
                <a:cs typeface="Arial"/>
              </a:defRPr>
            </a:lvl1pPr>
            <a:lvl2pPr>
              <a:defRPr sz="1000"/>
            </a:lvl2pPr>
            <a:lvl3pPr>
              <a:defRPr sz="1000"/>
            </a:lvl3pPr>
            <a:lvl4pPr>
              <a:defRPr sz="1000"/>
            </a:lvl4pPr>
            <a:lvl5pPr>
              <a:defRPr sz="1000"/>
            </a:lvl5pPr>
          </a:lstStyle>
          <a:p>
            <a:endParaRPr lang="sv-SE" dirty="0" smtClean="0"/>
          </a:p>
        </p:txBody>
      </p:sp>
      <p:sp>
        <p:nvSpPr>
          <p:cNvPr id="21" name="Rectangle 10"/>
          <p:cNvSpPr>
            <a:spLocks noGrp="1" noChangeArrowheads="1"/>
          </p:cNvSpPr>
          <p:nvPr>
            <p:ph type="sldNum" sz="quarter" idx="15"/>
          </p:nvPr>
        </p:nvSpPr>
        <p:spPr/>
        <p:txBody>
          <a:bodyPr/>
          <a:lstStyle>
            <a:lvl1pPr>
              <a:defRPr smtClean="0"/>
            </a:lvl1pPr>
          </a:lstStyle>
          <a:p>
            <a:pPr>
              <a:defRPr/>
            </a:pPr>
            <a:fld id="{5A539505-CAB6-4AB0-AA63-02C6D7AAB5F0}" type="slidenum">
              <a:rPr lang="en-US" altLang="sv-SE"/>
              <a:pPr>
                <a:defRPr/>
              </a:pPr>
              <a:t>‹N°›</a:t>
            </a:fld>
            <a:endParaRPr lang="en-US" altLang="sv-SE"/>
          </a:p>
        </p:txBody>
      </p:sp>
    </p:spTree>
    <p:extLst>
      <p:ext uri="{BB962C8B-B14F-4D97-AF65-F5344CB8AC3E}">
        <p14:creationId xmlns:p14="http://schemas.microsoft.com/office/powerpoint/2010/main" val="2937286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Strategic Fit">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010118200"/>
              </p:ext>
            </p:extLst>
          </p:nvPr>
        </p:nvGraphicFramePr>
        <p:xfrm>
          <a:off x="323850" y="1052513"/>
          <a:ext cx="8464550" cy="5551487"/>
        </p:xfrm>
        <a:graphic>
          <a:graphicData uri="http://schemas.openxmlformats.org/drawingml/2006/table">
            <a:tbl>
              <a:tblPr firstRow="1" bandRow="1">
                <a:tableStyleId>{5C22544A-7EE6-4342-B048-85BDC9FD1C3A}</a:tableStyleId>
              </a:tblPr>
              <a:tblGrid>
                <a:gridCol w="4232275"/>
                <a:gridCol w="4232275"/>
              </a:tblGrid>
              <a:tr h="282652">
                <a:tc gridSpan="2">
                  <a:txBody>
                    <a:bodyPr/>
                    <a:lstStyle/>
                    <a:p>
                      <a:pPr algn="l"/>
                      <a:r>
                        <a:rPr lang="en-US" sz="900" b="1" noProof="0" dirty="0" smtClean="0">
                          <a:solidFill>
                            <a:schemeClr val="bg1"/>
                          </a:solidFill>
                        </a:rPr>
                        <a:t>STRATEGIC FIT</a:t>
                      </a:r>
                    </a:p>
                  </a:txBody>
                  <a:tcPr marL="72000" marR="72000" marT="72000" marB="72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pPr algn="ctr"/>
                      <a:endParaRPr lang="en-US" sz="1000" b="0" strike="sngStrike" dirty="0" smtClean="0">
                        <a:solidFill>
                          <a:schemeClr val="tx2"/>
                        </a:solidFill>
                      </a:endParaRPr>
                    </a:p>
                  </a:txBody>
                  <a:tcPr marT="45726" marB="4572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r>
              <a:tr h="5268835">
                <a:tc>
                  <a:txBody>
                    <a:bodyPr/>
                    <a:lstStyle/>
                    <a:p>
                      <a:pPr marL="361950" marR="0" indent="-36195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1" baseline="0" noProof="0" dirty="0" smtClean="0">
                          <a:solidFill>
                            <a:schemeClr val="tx2"/>
                          </a:solidFill>
                        </a:rPr>
                        <a:t>Brand </a:t>
                      </a:r>
                    </a:p>
                    <a:p>
                      <a:pPr marL="361950" marR="0" indent="-36195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000" b="1" baseline="0" noProof="0" dirty="0" smtClean="0">
                        <a:solidFill>
                          <a:srgbClr val="404040"/>
                        </a:solidFill>
                      </a:endParaRPr>
                    </a:p>
                    <a:p>
                      <a:pPr marL="361950" marR="0" indent="-36195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1" baseline="0" noProof="0" dirty="0" smtClean="0">
                          <a:solidFill>
                            <a:srgbClr val="05143E"/>
                          </a:solidFill>
                        </a:rPr>
                        <a:t>Sub-brand</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tab pos="0" algn="l"/>
                        </a:tabLst>
                        <a:defRPr/>
                      </a:pPr>
                      <a:r>
                        <a:rPr lang="en-US" sz="800" b="0" i="1" baseline="0" noProof="0" dirty="0" smtClean="0">
                          <a:solidFill>
                            <a:srgbClr val="404040"/>
                          </a:solidFill>
                        </a:rPr>
                        <a:t>(if applicable, </a:t>
                      </a:r>
                      <a:br>
                        <a:rPr lang="en-US" sz="800" b="0" i="1" baseline="0" noProof="0" dirty="0" smtClean="0">
                          <a:solidFill>
                            <a:srgbClr val="404040"/>
                          </a:solidFill>
                        </a:rPr>
                      </a:br>
                      <a:r>
                        <a:rPr lang="en-US" sz="800" b="0" i="1" baseline="0" noProof="0" dirty="0" smtClean="0">
                          <a:solidFill>
                            <a:srgbClr val="404040"/>
                          </a:solidFill>
                        </a:rPr>
                        <a:t>e.g. Frigidaire Gallery)</a:t>
                      </a:r>
                      <a:br>
                        <a:rPr lang="en-US" sz="800" b="0" i="1" baseline="0" noProof="0" dirty="0" smtClean="0">
                          <a:solidFill>
                            <a:srgbClr val="404040"/>
                          </a:solidFill>
                        </a:rPr>
                      </a:br>
                      <a:endParaRPr lang="en-US" sz="800" b="1" i="1" baseline="0" noProof="0" dirty="0" smtClean="0">
                        <a:solidFill>
                          <a:srgbClr val="404040"/>
                        </a:solidFill>
                      </a:endParaRPr>
                    </a:p>
                    <a:p>
                      <a:pPr marL="361950" marR="0" indent="-36195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1" noProof="0" dirty="0" smtClean="0">
                          <a:solidFill>
                            <a:srgbClr val="05143E"/>
                          </a:solidFill>
                        </a:rPr>
                        <a:t>Price</a:t>
                      </a:r>
                      <a:r>
                        <a:rPr lang="en-US" sz="1200" b="1" baseline="0" noProof="0" dirty="0" smtClean="0">
                          <a:solidFill>
                            <a:srgbClr val="05143E"/>
                          </a:solidFill>
                        </a:rPr>
                        <a:t> Segment</a:t>
                      </a:r>
                    </a:p>
                    <a:p>
                      <a:pPr marL="361950" lvl="0" indent="-361950" algn="l">
                        <a:buSzPct val="150000"/>
                        <a:buFont typeface="Courier New" pitchFamily="49" charset="0"/>
                        <a:buNone/>
                      </a:pPr>
                      <a:r>
                        <a:rPr lang="en-US" sz="1000" i="1" noProof="0" dirty="0" smtClean="0"/>
                        <a:t>	</a:t>
                      </a:r>
                    </a:p>
                    <a:p>
                      <a:pPr marL="269875" marR="0" lvl="0" indent="-269875" algn="l" defTabSz="914400" rtl="0" eaLnBrk="1" fontAlgn="auto" latinLnBrk="0" hangingPunct="1">
                        <a:lnSpc>
                          <a:spcPct val="100000"/>
                        </a:lnSpc>
                        <a:spcBef>
                          <a:spcPts val="0"/>
                        </a:spcBef>
                        <a:spcAft>
                          <a:spcPts val="0"/>
                        </a:spcAft>
                        <a:buClrTx/>
                        <a:buSzPct val="150000"/>
                        <a:buFont typeface="Courier New" pitchFamily="49" charset="0"/>
                        <a:buNone/>
                        <a:tabLst/>
                        <a:defRPr/>
                      </a:pPr>
                      <a:r>
                        <a:rPr lang="en-US" sz="1000" i="1" noProof="0" dirty="0" smtClean="0"/>
                        <a:t>	</a:t>
                      </a:r>
                      <a:r>
                        <a:rPr lang="en-US" sz="1000" b="0" i="0" baseline="0" noProof="0" dirty="0" smtClean="0">
                          <a:solidFill>
                            <a:srgbClr val="404040"/>
                          </a:solidFill>
                        </a:rPr>
                        <a:t>Ultra Luxury</a:t>
                      </a:r>
                      <a:endParaRPr lang="en-US" sz="1000" b="0" baseline="0" noProof="0" dirty="0" smtClean="0">
                        <a:solidFill>
                          <a:srgbClr val="404040"/>
                        </a:solidFill>
                      </a:endParaRPr>
                    </a:p>
                    <a:p>
                      <a:pPr marL="269875" lvl="0" indent="-269875" algn="l">
                        <a:buSzPct val="150000"/>
                        <a:buFont typeface="Courier New" pitchFamily="49" charset="0"/>
                        <a:buNone/>
                      </a:pPr>
                      <a:endParaRPr lang="en-US" sz="1000" b="0" baseline="0" noProof="0" dirty="0" smtClean="0">
                        <a:solidFill>
                          <a:srgbClr val="404040"/>
                        </a:solidFill>
                      </a:endParaRPr>
                    </a:p>
                    <a:p>
                      <a:pPr marL="269875" lvl="0" indent="-269875" algn="l">
                        <a:buSzPct val="150000"/>
                        <a:buFont typeface="Courier New" pitchFamily="49" charset="0"/>
                        <a:buNone/>
                      </a:pPr>
                      <a:r>
                        <a:rPr lang="en-US" sz="1000" i="1" noProof="0" dirty="0" smtClean="0"/>
                        <a:t>	</a:t>
                      </a:r>
                      <a:r>
                        <a:rPr lang="en-US" sz="1000" b="0" baseline="0" noProof="0" dirty="0" smtClean="0">
                          <a:solidFill>
                            <a:srgbClr val="404040"/>
                          </a:solidFill>
                        </a:rPr>
                        <a:t>Premium</a:t>
                      </a:r>
                    </a:p>
                    <a:p>
                      <a:pPr marL="269875" lvl="0" indent="-269875" algn="l">
                        <a:buSzPct val="150000"/>
                        <a:buFont typeface="Courier New" pitchFamily="49" charset="0"/>
                        <a:buNone/>
                      </a:pPr>
                      <a:endParaRPr lang="en-US" sz="1000" b="0" baseline="0" noProof="0" dirty="0" smtClean="0">
                        <a:solidFill>
                          <a:srgbClr val="404040"/>
                        </a:solidFill>
                      </a:endParaRPr>
                    </a:p>
                    <a:p>
                      <a:pPr marL="269875" lvl="0" indent="-269875" algn="l">
                        <a:buSzPct val="150000"/>
                        <a:buFont typeface="Courier New" pitchFamily="49" charset="0"/>
                        <a:buNone/>
                      </a:pPr>
                      <a:r>
                        <a:rPr lang="en-US" sz="1000" i="1" noProof="0" dirty="0" smtClean="0"/>
                        <a:t>	</a:t>
                      </a:r>
                      <a:r>
                        <a:rPr lang="en-US" sz="1000" b="0" baseline="0" noProof="0" dirty="0" smtClean="0">
                          <a:solidFill>
                            <a:srgbClr val="404040"/>
                          </a:solidFill>
                        </a:rPr>
                        <a:t>Mass</a:t>
                      </a:r>
                    </a:p>
                    <a:p>
                      <a:pPr marL="269875" indent="-269875" algn="l">
                        <a:buFont typeface="Arial" pitchFamily="34" charset="0"/>
                        <a:buNone/>
                      </a:pPr>
                      <a:endParaRPr lang="en-US" sz="1000" b="0" baseline="0" noProof="0" dirty="0" smtClean="0">
                        <a:solidFill>
                          <a:srgbClr val="404040"/>
                        </a:solidFill>
                      </a:endParaRPr>
                    </a:p>
                    <a:p>
                      <a:pPr marL="269875" indent="-269875" algn="l">
                        <a:buFont typeface="Arial" pitchFamily="34" charset="0"/>
                        <a:buNone/>
                      </a:pPr>
                      <a:r>
                        <a:rPr lang="en-US" sz="1200" b="1" baseline="0" noProof="0" dirty="0" smtClean="0">
                          <a:solidFill>
                            <a:srgbClr val="05143E"/>
                          </a:solidFill>
                        </a:rPr>
                        <a:t>Consumer Target Segments</a:t>
                      </a:r>
                    </a:p>
                    <a:p>
                      <a:pPr marL="269875" indent="-269875" algn="l">
                        <a:buFont typeface="Arial" pitchFamily="34" charset="0"/>
                        <a:buNone/>
                      </a:pPr>
                      <a:endParaRPr lang="en-US" sz="1000" b="0" baseline="0" noProof="0" dirty="0" smtClean="0">
                        <a:solidFill>
                          <a:srgbClr val="404040"/>
                        </a:solidFill>
                      </a:endParaRPr>
                    </a:p>
                    <a:p>
                      <a:pPr marL="269875" indent="-269875" algn="l">
                        <a:buFont typeface="Wingdings" pitchFamily="2" charset="2"/>
                        <a:buNone/>
                      </a:pPr>
                      <a:r>
                        <a:rPr lang="en-US" sz="1000" i="1" noProof="0" dirty="0" smtClean="0"/>
                        <a:t>	</a:t>
                      </a:r>
                      <a:r>
                        <a:rPr lang="en-US" sz="1000" b="0" baseline="0" noProof="0" dirty="0" smtClean="0">
                          <a:solidFill>
                            <a:srgbClr val="404040"/>
                          </a:solidFill>
                        </a:rPr>
                        <a:t>Self expression</a:t>
                      </a:r>
                    </a:p>
                    <a:p>
                      <a:pPr marL="269875" indent="-269875" algn="l">
                        <a:buFont typeface="Wingdings" pitchFamily="2" charset="2"/>
                        <a:buNone/>
                      </a:pPr>
                      <a:r>
                        <a:rPr lang="en-US" sz="1000" i="1" noProof="0" dirty="0" smtClean="0"/>
                        <a:t>	</a:t>
                      </a:r>
                    </a:p>
                    <a:p>
                      <a:pPr marL="269875" indent="-269875" algn="l">
                        <a:buFont typeface="Wingdings" pitchFamily="2" charset="2"/>
                        <a:buNone/>
                      </a:pPr>
                      <a:r>
                        <a:rPr lang="en-US" sz="1000" i="1" noProof="0" dirty="0" smtClean="0"/>
                        <a:t>	</a:t>
                      </a:r>
                      <a:r>
                        <a:rPr lang="en-US" sz="1000" b="0" baseline="0" noProof="0" dirty="0" smtClean="0">
                          <a:solidFill>
                            <a:srgbClr val="404040"/>
                          </a:solidFill>
                        </a:rPr>
                        <a:t>Social Aspiration</a:t>
                      </a:r>
                    </a:p>
                    <a:p>
                      <a:pPr marL="269875" indent="-269875" algn="l">
                        <a:buFont typeface="Wingdings" pitchFamily="2" charset="2"/>
                        <a:buNone/>
                      </a:pPr>
                      <a:endParaRPr lang="en-US" sz="1000" b="0" baseline="0" noProof="0" dirty="0" smtClean="0">
                        <a:solidFill>
                          <a:srgbClr val="404040"/>
                        </a:solidFill>
                      </a:endParaRPr>
                    </a:p>
                    <a:p>
                      <a:pPr marL="269875" indent="-269875" algn="l">
                        <a:buFont typeface="Wingdings" pitchFamily="2" charset="2"/>
                        <a:buNone/>
                      </a:pPr>
                      <a:r>
                        <a:rPr lang="en-US" sz="1000" i="1" noProof="0" dirty="0" smtClean="0"/>
                        <a:t>	</a:t>
                      </a:r>
                      <a:r>
                        <a:rPr lang="en-US" sz="1000" b="0" baseline="0" noProof="0" dirty="0" smtClean="0">
                          <a:solidFill>
                            <a:srgbClr val="404040"/>
                          </a:solidFill>
                        </a:rPr>
                        <a:t>Cultivating Personal Community</a:t>
                      </a:r>
                    </a:p>
                    <a:p>
                      <a:pPr marL="269875" indent="-269875" algn="l">
                        <a:buFont typeface="Wingdings" pitchFamily="2" charset="2"/>
                        <a:buNone/>
                      </a:pPr>
                      <a:endParaRPr lang="en-US" sz="1000" b="0" baseline="0" noProof="0" dirty="0" smtClean="0">
                        <a:solidFill>
                          <a:srgbClr val="404040"/>
                        </a:solidFill>
                      </a:endParaRPr>
                    </a:p>
                    <a:p>
                      <a:pPr marL="269875" indent="-269875" algn="l">
                        <a:buFont typeface="Wingdings" pitchFamily="2" charset="2"/>
                        <a:buNone/>
                      </a:pPr>
                      <a:r>
                        <a:rPr lang="en-US" sz="1000" i="1" noProof="0" dirty="0" smtClean="0"/>
                        <a:t>	</a:t>
                      </a:r>
                      <a:r>
                        <a:rPr lang="en-US" sz="1000" b="0" baseline="0" noProof="0" dirty="0" smtClean="0">
                          <a:solidFill>
                            <a:srgbClr val="404040"/>
                          </a:solidFill>
                        </a:rPr>
                        <a:t>Passionate Perfection</a:t>
                      </a:r>
                    </a:p>
                    <a:p>
                      <a:pPr marL="269875" indent="-269875" algn="l">
                        <a:buFont typeface="Wingdings" pitchFamily="2" charset="2"/>
                        <a:buNone/>
                      </a:pPr>
                      <a:endParaRPr lang="en-US" sz="1000" b="0" baseline="0" noProof="0" dirty="0" smtClean="0">
                        <a:solidFill>
                          <a:srgbClr val="404040"/>
                        </a:solidFill>
                      </a:endParaRPr>
                    </a:p>
                    <a:p>
                      <a:pPr marL="269875" indent="-269875" algn="l">
                        <a:buFont typeface="Wingdings" pitchFamily="2" charset="2"/>
                        <a:buNone/>
                      </a:pPr>
                      <a:r>
                        <a:rPr lang="en-US" sz="1000" i="1" noProof="0" dirty="0" smtClean="0"/>
                        <a:t>	</a:t>
                      </a:r>
                      <a:r>
                        <a:rPr lang="en-US" sz="1000" b="0" baseline="0" noProof="0" dirty="0" smtClean="0">
                          <a:solidFill>
                            <a:srgbClr val="404040"/>
                          </a:solidFill>
                        </a:rPr>
                        <a:t>Comfortable Living</a:t>
                      </a:r>
                    </a:p>
                    <a:p>
                      <a:pPr marL="269875" indent="-269875" algn="l">
                        <a:buFont typeface="Wingdings" pitchFamily="2" charset="2"/>
                        <a:buNone/>
                      </a:pPr>
                      <a:endParaRPr lang="en-US" sz="1000" b="0" baseline="0" noProof="0" dirty="0" smtClean="0">
                        <a:solidFill>
                          <a:srgbClr val="404040"/>
                        </a:solidFill>
                      </a:endParaRPr>
                    </a:p>
                    <a:p>
                      <a:pPr marL="269875" indent="-269875" algn="l">
                        <a:buFont typeface="Wingdings" pitchFamily="2" charset="2"/>
                        <a:buNone/>
                      </a:pPr>
                      <a:r>
                        <a:rPr lang="en-US" sz="1000" i="1" noProof="0" dirty="0" smtClean="0"/>
                        <a:t>	</a:t>
                      </a:r>
                      <a:r>
                        <a:rPr lang="en-US" sz="1000" b="0" baseline="0" noProof="0" dirty="0" smtClean="0">
                          <a:solidFill>
                            <a:srgbClr val="404040"/>
                          </a:solidFill>
                        </a:rPr>
                        <a:t>Organized Sanctuary</a:t>
                      </a:r>
                    </a:p>
                    <a:p>
                      <a:pPr marL="269875" indent="-269875" algn="l">
                        <a:buFont typeface="Wingdings" pitchFamily="2" charset="2"/>
                        <a:buNone/>
                      </a:pPr>
                      <a:endParaRPr lang="en-US" sz="1000" b="0" baseline="0" noProof="0" dirty="0" smtClean="0">
                        <a:solidFill>
                          <a:srgbClr val="404040"/>
                        </a:solidFill>
                      </a:endParaRPr>
                    </a:p>
                    <a:p>
                      <a:pPr marL="269875" indent="-269875" algn="l">
                        <a:buFont typeface="Wingdings" pitchFamily="2" charset="2"/>
                        <a:buNone/>
                      </a:pPr>
                      <a:r>
                        <a:rPr lang="en-US" sz="1000" i="1" noProof="0" dirty="0" smtClean="0"/>
                        <a:t>	</a:t>
                      </a:r>
                      <a:r>
                        <a:rPr lang="en-US" sz="1000" b="0" baseline="0" noProof="0" dirty="0" smtClean="0">
                          <a:solidFill>
                            <a:srgbClr val="404040"/>
                          </a:solidFill>
                        </a:rPr>
                        <a:t>Practical Efficiency</a:t>
                      </a:r>
                    </a:p>
                    <a:p>
                      <a:pPr marL="361950" indent="-361950" algn="l">
                        <a:buFont typeface="Wingdings" pitchFamily="2" charset="2"/>
                        <a:buNone/>
                      </a:pPr>
                      <a:endParaRPr lang="en-US" sz="1000" b="0" baseline="0" noProof="0" dirty="0" smtClean="0">
                        <a:solidFill>
                          <a:srgbClr val="404040"/>
                        </a:solidFill>
                      </a:endParaRPr>
                    </a:p>
                  </a:txBody>
                  <a:tcPr marL="72000" marR="72000" marT="72000" marB="72000">
                    <a:lnL w="6350" cap="flat" cmpd="sng" algn="ctr">
                      <a:noFill/>
                      <a:prstDash val="solid"/>
                      <a:round/>
                      <a:headEnd type="none" w="med" len="med"/>
                      <a:tailEnd type="none" w="med" len="med"/>
                    </a:lnL>
                    <a:lnR w="9525" cap="flat" cmpd="sng" algn="ctr">
                      <a:solidFill>
                        <a:prstClr val="white"/>
                      </a:solidFill>
                      <a:prstDash val="solid"/>
                      <a:round/>
                      <a:headEnd type="none" w="med" len="med"/>
                      <a:tailEnd type="none" w="med" len="med"/>
                    </a:lnR>
                    <a:lnT w="9525" cap="flat" cmpd="sng" algn="ctr">
                      <a:solidFill>
                        <a:prstClr val="whit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indent="0" algn="l">
                        <a:buFont typeface="Arial" pitchFamily="34" charset="0"/>
                        <a:buNone/>
                      </a:pPr>
                      <a:r>
                        <a:rPr lang="en-US" sz="1200" b="1" baseline="0" noProof="0" dirty="0" smtClean="0">
                          <a:solidFill>
                            <a:srgbClr val="05143E"/>
                          </a:solidFill>
                        </a:rPr>
                        <a:t>Part of a Product Range</a:t>
                      </a:r>
                    </a:p>
                    <a:p>
                      <a:pPr marL="0" indent="0" algn="l">
                        <a:buFont typeface="Arial" pitchFamily="34" charset="0"/>
                        <a:buNone/>
                      </a:pPr>
                      <a:r>
                        <a:rPr lang="en-US" sz="800" b="0" i="1" baseline="0" noProof="0" dirty="0" smtClean="0">
                          <a:solidFill>
                            <a:srgbClr val="404040"/>
                          </a:solidFill>
                        </a:rPr>
                        <a:t>(if applicable, e.g. Electrolux Inspiration Range) </a:t>
                      </a:r>
                    </a:p>
                    <a:p>
                      <a:pPr marL="144000" indent="-144000" algn="l">
                        <a:buFont typeface="Arial" pitchFamily="34" charset="0"/>
                        <a:buNone/>
                      </a:pPr>
                      <a:endParaRPr lang="en-US" sz="1000" b="0" baseline="0" noProof="0" dirty="0" smtClean="0">
                        <a:solidFill>
                          <a:srgbClr val="404040"/>
                        </a:solidFill>
                      </a:endParaRPr>
                    </a:p>
                    <a:p>
                      <a:pPr marL="144000" indent="-144000" algn="l">
                        <a:buFont typeface="Arial" pitchFamily="34" charset="0"/>
                        <a:buNone/>
                      </a:pPr>
                      <a:endParaRPr lang="en-US" sz="1000" b="0" baseline="0" noProof="0" dirty="0" smtClean="0">
                        <a:solidFill>
                          <a:srgbClr val="404040"/>
                        </a:solidFill>
                      </a:endParaRPr>
                    </a:p>
                    <a:p>
                      <a:pPr marL="144000" indent="-144000" algn="l" defTabSz="914400" rtl="0" eaLnBrk="1" latinLnBrk="0" hangingPunct="1">
                        <a:buFont typeface="Arial" pitchFamily="34" charset="0"/>
                        <a:buNone/>
                      </a:pPr>
                      <a:endParaRPr lang="en-US" sz="1200" b="1" kern="1200" noProof="0" dirty="0" smtClean="0">
                        <a:solidFill>
                          <a:srgbClr val="003F72"/>
                        </a:solidFill>
                        <a:latin typeface="+mn-lt"/>
                        <a:ea typeface="+mn-ea"/>
                        <a:cs typeface="+mn-cs"/>
                      </a:endParaRPr>
                    </a:p>
                    <a:p>
                      <a:pPr marL="144000" indent="-144000" algn="l" defTabSz="914400" rtl="0" eaLnBrk="1" latinLnBrk="0" hangingPunct="1">
                        <a:buFont typeface="Arial" pitchFamily="34" charset="0"/>
                        <a:buNone/>
                      </a:pPr>
                      <a:r>
                        <a:rPr lang="en-US" sz="1200" b="1" kern="1200" noProof="0" dirty="0" smtClean="0">
                          <a:solidFill>
                            <a:srgbClr val="05143E"/>
                          </a:solidFill>
                          <a:latin typeface="+mn-lt"/>
                          <a:ea typeface="+mn-ea"/>
                          <a:cs typeface="+mn-cs"/>
                        </a:rPr>
                        <a:t>Alignment with Strategic Initiatives</a:t>
                      </a:r>
                    </a:p>
                    <a:p>
                      <a:pPr marL="0" indent="0" algn="l">
                        <a:buFont typeface="Arial" pitchFamily="34" charset="0"/>
                        <a:buNone/>
                      </a:pPr>
                      <a:r>
                        <a:rPr lang="en-US" sz="800" b="0" i="1" kern="1200" baseline="0" noProof="0" dirty="0" smtClean="0">
                          <a:solidFill>
                            <a:srgbClr val="404040"/>
                          </a:solidFill>
                          <a:latin typeface="+mn-lt"/>
                          <a:ea typeface="+mn-ea"/>
                          <a:cs typeface="+mn-cs"/>
                        </a:rPr>
                        <a:t>(e.g. Product Line Strategy, Innovation Focus Area/Consumer Benefit Area)</a:t>
                      </a:r>
                    </a:p>
                    <a:p>
                      <a:pPr marL="144000" indent="-144000" algn="l">
                        <a:buFont typeface="Arial" pitchFamily="34" charset="0"/>
                        <a:buNone/>
                      </a:pPr>
                      <a:endParaRPr lang="en-US" sz="1000" b="0" baseline="0" noProof="0" dirty="0" smtClean="0">
                        <a:solidFill>
                          <a:srgbClr val="404040"/>
                        </a:solidFill>
                      </a:endParaRPr>
                    </a:p>
                  </a:txBody>
                  <a:tcPr marL="72000" marR="72000" marT="72000" marB="72000">
                    <a:lnL w="9525" cap="flat" cmpd="sng" algn="ctr">
                      <a:solidFill>
                        <a:prstClr val="white"/>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7" name="Content Placeholder 3"/>
          <p:cNvGraphicFramePr>
            <a:graphicFrameLocks noChangeAspect="1"/>
          </p:cNvGraphicFramePr>
          <p:nvPr userDrawn="1"/>
        </p:nvGraphicFramePr>
        <p:xfrm>
          <a:off x="395536" y="2616041"/>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8" name="Content Placeholder 3"/>
          <p:cNvGraphicFramePr>
            <a:graphicFrameLocks noChangeAspect="1"/>
          </p:cNvGraphicFramePr>
          <p:nvPr userDrawn="1"/>
        </p:nvGraphicFramePr>
        <p:xfrm>
          <a:off x="4644008" y="2663369"/>
          <a:ext cx="3888432" cy="3285911"/>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3888432"/>
              </a:tblGrid>
              <a:tr h="3285911">
                <a:tc>
                  <a:txBody>
                    <a:bodyPr/>
                    <a:lstStyle/>
                    <a:p>
                      <a:pPr algn="l"/>
                      <a:endParaRPr lang="en-US" sz="1000" dirty="0"/>
                    </a:p>
                  </a:txBody>
                  <a:tcPr marL="72000" marR="72000" marT="72000" marB="72000">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solidFill>
                      <a:schemeClr val="bg1"/>
                    </a:solidFill>
                  </a:tcPr>
                </a:tc>
              </a:tr>
            </a:tbl>
          </a:graphicData>
        </a:graphic>
      </p:graphicFrame>
      <p:graphicFrame>
        <p:nvGraphicFramePr>
          <p:cNvPr id="9" name="Content Placeholder 3"/>
          <p:cNvGraphicFramePr>
            <a:graphicFrameLocks noChangeAspect="1"/>
          </p:cNvGraphicFramePr>
          <p:nvPr userDrawn="1"/>
        </p:nvGraphicFramePr>
        <p:xfrm>
          <a:off x="395536" y="2917128"/>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0" name="Content Placeholder 3"/>
          <p:cNvGraphicFramePr>
            <a:graphicFrameLocks noChangeAspect="1"/>
          </p:cNvGraphicFramePr>
          <p:nvPr userDrawn="1"/>
        </p:nvGraphicFramePr>
        <p:xfrm>
          <a:off x="395536" y="3861048"/>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1" name="Content Placeholder 3"/>
          <p:cNvGraphicFramePr>
            <a:graphicFrameLocks noChangeAspect="1"/>
          </p:cNvGraphicFramePr>
          <p:nvPr userDrawn="1"/>
        </p:nvGraphicFramePr>
        <p:xfrm>
          <a:off x="1331640" y="1399876"/>
          <a:ext cx="2952328" cy="216024"/>
        </p:xfrm>
        <a:graphic>
          <a:graphicData uri="http://schemas.openxmlformats.org/drawingml/2006/table">
            <a:tbl>
              <a:tblPr>
                <a:effectLst>
                  <a:innerShdw blurRad="12700" dist="12700" dir="13500000">
                    <a:srgbClr val="000000">
                      <a:alpha val="75000"/>
                    </a:srgbClr>
                  </a:innerShdw>
                </a:effectLst>
                <a:tableStyleId>{E8B1032C-EA38-4F05-BA0D-38AFFFC7BED3}</a:tableStyleId>
              </a:tblPr>
              <a:tblGrid>
                <a:gridCol w="2952328"/>
              </a:tblGrid>
              <a:tr h="216024">
                <a:tc>
                  <a:txBody>
                    <a:bodyPr/>
                    <a:lstStyle/>
                    <a:p>
                      <a:pPr algn="l"/>
                      <a:endParaRPr lang="en-US" sz="1000" dirty="0"/>
                    </a:p>
                  </a:txBody>
                  <a:tcPr marL="72000" marR="0" marT="0" marB="0">
                    <a:lnL w="19050" cap="flat" cmpd="sng" algn="ctr">
                      <a:solidFill>
                        <a:prstClr val="white"/>
                      </a:solidFill>
                      <a:prstDash val="solid"/>
                      <a:round/>
                      <a:headEnd type="none" w="med" len="med"/>
                      <a:tailEnd type="none" w="med" len="med"/>
                    </a:lnL>
                    <a:lnR w="19050" cap="flat" cmpd="sng" algn="ctr">
                      <a:solidFill>
                        <a:prstClr val="white"/>
                      </a:solidFill>
                      <a:prstDash val="solid"/>
                      <a:round/>
                      <a:headEnd type="none" w="med" len="med"/>
                      <a:tailEnd type="none" w="med" len="med"/>
                    </a:lnR>
                    <a:lnT w="19050" cap="flat" cmpd="sng" algn="ctr">
                      <a:solidFill>
                        <a:prstClr val="white"/>
                      </a:solidFill>
                      <a:prstDash val="solid"/>
                      <a:round/>
                      <a:headEnd type="none" w="med" len="med"/>
                      <a:tailEnd type="none" w="med" len="med"/>
                    </a:lnT>
                    <a:lnB w="19050" cap="flat" cmpd="sng" algn="ctr">
                      <a:solidFill>
                        <a:prstClr val="white"/>
                      </a:solidFill>
                      <a:prstDash val="solid"/>
                      <a:round/>
                      <a:headEnd type="none" w="med" len="med"/>
                      <a:tailEnd type="none" w="med" len="med"/>
                    </a:lnB>
                    <a:solidFill>
                      <a:schemeClr val="bg1"/>
                    </a:solidFill>
                  </a:tcPr>
                </a:tc>
              </a:tr>
            </a:tbl>
          </a:graphicData>
        </a:graphic>
      </p:graphicFrame>
      <p:graphicFrame>
        <p:nvGraphicFramePr>
          <p:cNvPr id="12" name="Content Placeholder 3"/>
          <p:cNvGraphicFramePr>
            <a:graphicFrameLocks noChangeAspect="1"/>
          </p:cNvGraphicFramePr>
          <p:nvPr userDrawn="1"/>
        </p:nvGraphicFramePr>
        <p:xfrm>
          <a:off x="1331640" y="1718104"/>
          <a:ext cx="2952328" cy="216024"/>
        </p:xfrm>
        <a:graphic>
          <a:graphicData uri="http://schemas.openxmlformats.org/drawingml/2006/table">
            <a:tbl>
              <a:tblPr>
                <a:effectLst>
                  <a:innerShdw blurRad="12700" dist="12700" dir="13500000">
                    <a:srgbClr val="000000">
                      <a:alpha val="75000"/>
                    </a:srgbClr>
                  </a:innerShdw>
                </a:effectLst>
                <a:tableStyleId>{E8B1032C-EA38-4F05-BA0D-38AFFFC7BED3}</a:tableStyleId>
              </a:tblPr>
              <a:tblGrid>
                <a:gridCol w="2952328"/>
              </a:tblGrid>
              <a:tr h="216024">
                <a:tc>
                  <a:txBody>
                    <a:bodyPr/>
                    <a:lstStyle/>
                    <a:p>
                      <a:pPr algn="l"/>
                      <a:endParaRPr lang="en-US" sz="1000" dirty="0"/>
                    </a:p>
                  </a:txBody>
                  <a:tcPr marL="72000" marR="0" marT="0" marB="0">
                    <a:lnL w="19050" cap="flat" cmpd="sng" algn="ctr">
                      <a:solidFill>
                        <a:prstClr val="white"/>
                      </a:solidFill>
                      <a:prstDash val="solid"/>
                      <a:round/>
                      <a:headEnd type="none" w="med" len="med"/>
                      <a:tailEnd type="none" w="med" len="med"/>
                    </a:lnL>
                    <a:lnR w="19050" cap="flat" cmpd="sng" algn="ctr">
                      <a:solidFill>
                        <a:prstClr val="white"/>
                      </a:solidFill>
                      <a:prstDash val="solid"/>
                      <a:round/>
                      <a:headEnd type="none" w="med" len="med"/>
                      <a:tailEnd type="none" w="med" len="med"/>
                    </a:lnR>
                    <a:lnT w="19050" cap="flat" cmpd="sng" algn="ctr">
                      <a:solidFill>
                        <a:prstClr val="white"/>
                      </a:solidFill>
                      <a:prstDash val="solid"/>
                      <a:round/>
                      <a:headEnd type="none" w="med" len="med"/>
                      <a:tailEnd type="none" w="med" len="med"/>
                    </a:lnT>
                    <a:lnB w="19050" cap="flat" cmpd="sng" algn="ctr">
                      <a:solidFill>
                        <a:prstClr val="white"/>
                      </a:solidFill>
                      <a:prstDash val="solid"/>
                      <a:round/>
                      <a:headEnd type="none" w="med" len="med"/>
                      <a:tailEnd type="none" w="med" len="med"/>
                    </a:lnB>
                    <a:solidFill>
                      <a:schemeClr val="bg1"/>
                    </a:solidFill>
                  </a:tcPr>
                </a:tc>
              </a:tr>
            </a:tbl>
          </a:graphicData>
        </a:graphic>
      </p:graphicFrame>
      <p:graphicFrame>
        <p:nvGraphicFramePr>
          <p:cNvPr id="13" name="Content Placeholder 3"/>
          <p:cNvGraphicFramePr>
            <a:graphicFrameLocks noChangeAspect="1"/>
          </p:cNvGraphicFramePr>
          <p:nvPr userDrawn="1"/>
        </p:nvGraphicFramePr>
        <p:xfrm>
          <a:off x="4644008" y="1844824"/>
          <a:ext cx="3888432" cy="216024"/>
        </p:xfrm>
        <a:graphic>
          <a:graphicData uri="http://schemas.openxmlformats.org/drawingml/2006/table">
            <a:tbl>
              <a:tblPr>
                <a:effectLst>
                  <a:innerShdw blurRad="12700" dist="12700" dir="13500000">
                    <a:srgbClr val="000000">
                      <a:alpha val="75000"/>
                    </a:srgbClr>
                  </a:innerShdw>
                </a:effectLst>
                <a:tableStyleId>{E8B1032C-EA38-4F05-BA0D-38AFFFC7BED3}</a:tableStyleId>
              </a:tblPr>
              <a:tblGrid>
                <a:gridCol w="3888432"/>
              </a:tblGrid>
              <a:tr h="216024">
                <a:tc>
                  <a:txBody>
                    <a:bodyPr/>
                    <a:lstStyle/>
                    <a:p>
                      <a:pPr algn="l"/>
                      <a:endParaRPr lang="en-US" sz="1000" dirty="0"/>
                    </a:p>
                  </a:txBody>
                  <a:tcPr marL="72000" marR="0" marT="0" marB="0">
                    <a:lnL w="19050" cap="flat" cmpd="sng" algn="ctr">
                      <a:solidFill>
                        <a:prstClr val="white"/>
                      </a:solidFill>
                      <a:prstDash val="solid"/>
                      <a:round/>
                      <a:headEnd type="none" w="med" len="med"/>
                      <a:tailEnd type="none" w="med" len="med"/>
                    </a:lnL>
                    <a:lnR w="19050" cap="flat" cmpd="sng" algn="ctr">
                      <a:solidFill>
                        <a:prstClr val="white"/>
                      </a:solidFill>
                      <a:prstDash val="solid"/>
                      <a:round/>
                      <a:headEnd type="none" w="med" len="med"/>
                      <a:tailEnd type="none" w="med" len="med"/>
                    </a:lnR>
                    <a:lnT w="19050" cap="flat" cmpd="sng" algn="ctr">
                      <a:solidFill>
                        <a:prstClr val="white"/>
                      </a:solidFill>
                      <a:prstDash val="solid"/>
                      <a:round/>
                      <a:headEnd type="none" w="med" len="med"/>
                      <a:tailEnd type="none" w="med" len="med"/>
                    </a:lnT>
                    <a:lnB w="19050" cap="flat" cmpd="sng" algn="ctr">
                      <a:solidFill>
                        <a:prstClr val="white"/>
                      </a:solidFill>
                      <a:prstDash val="solid"/>
                      <a:round/>
                      <a:headEnd type="none" w="med" len="med"/>
                      <a:tailEnd type="none" w="med" len="med"/>
                    </a:lnB>
                    <a:solidFill>
                      <a:schemeClr val="bg1"/>
                    </a:solidFill>
                  </a:tcPr>
                </a:tc>
              </a:tr>
            </a:tbl>
          </a:graphicData>
        </a:graphic>
      </p:graphicFrame>
      <p:graphicFrame>
        <p:nvGraphicFramePr>
          <p:cNvPr id="14" name="Content Placeholder 3"/>
          <p:cNvGraphicFramePr>
            <a:graphicFrameLocks noChangeAspect="1"/>
          </p:cNvGraphicFramePr>
          <p:nvPr userDrawn="1"/>
        </p:nvGraphicFramePr>
        <p:xfrm>
          <a:off x="395536" y="3224700"/>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5" name="Content Placeholder 3"/>
          <p:cNvGraphicFramePr>
            <a:graphicFrameLocks noChangeAspect="1"/>
          </p:cNvGraphicFramePr>
          <p:nvPr userDrawn="1"/>
        </p:nvGraphicFramePr>
        <p:xfrm>
          <a:off x="395536" y="4152988"/>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6" name="Content Placeholder 3"/>
          <p:cNvGraphicFramePr>
            <a:graphicFrameLocks noChangeAspect="1"/>
          </p:cNvGraphicFramePr>
          <p:nvPr userDrawn="1"/>
        </p:nvGraphicFramePr>
        <p:xfrm>
          <a:off x="395536" y="4466132"/>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7" name="Content Placeholder 3"/>
          <p:cNvGraphicFramePr>
            <a:graphicFrameLocks noChangeAspect="1"/>
          </p:cNvGraphicFramePr>
          <p:nvPr userDrawn="1"/>
        </p:nvGraphicFramePr>
        <p:xfrm>
          <a:off x="395536" y="4777612"/>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8" name="Content Placeholder 3"/>
          <p:cNvGraphicFramePr>
            <a:graphicFrameLocks noChangeAspect="1"/>
          </p:cNvGraphicFramePr>
          <p:nvPr userDrawn="1"/>
        </p:nvGraphicFramePr>
        <p:xfrm>
          <a:off x="395536" y="5081276"/>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19" name="Content Placeholder 3"/>
          <p:cNvGraphicFramePr>
            <a:graphicFrameLocks noChangeAspect="1"/>
          </p:cNvGraphicFramePr>
          <p:nvPr userDrawn="1"/>
        </p:nvGraphicFramePr>
        <p:xfrm>
          <a:off x="395536" y="5382696"/>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graphicFrame>
        <p:nvGraphicFramePr>
          <p:cNvPr id="20" name="Content Placeholder 3"/>
          <p:cNvGraphicFramePr>
            <a:graphicFrameLocks noChangeAspect="1"/>
          </p:cNvGraphicFramePr>
          <p:nvPr userDrawn="1"/>
        </p:nvGraphicFramePr>
        <p:xfrm>
          <a:off x="395536" y="5682452"/>
          <a:ext cx="216024" cy="216024"/>
        </p:xfrm>
        <a:graphic>
          <a:graphicData uri="http://schemas.openxmlformats.org/drawingml/2006/table">
            <a:tbl>
              <a:tblPr>
                <a:effectLst>
                  <a:innerShdw blurRad="12700" dist="12700" dir="13500000">
                    <a:schemeClr val="tx1">
                      <a:alpha val="75000"/>
                    </a:schemeClr>
                  </a:innerShdw>
                </a:effectLst>
                <a:tableStyleId>{E8B1032C-EA38-4F05-BA0D-38AFFFC7BED3}</a:tableStyleId>
              </a:tblPr>
              <a:tblGrid>
                <a:gridCol w="216024"/>
              </a:tblGrid>
              <a:tr h="216024">
                <a:tc>
                  <a:txBody>
                    <a:bodyPr/>
                    <a:lstStyle/>
                    <a:p>
                      <a:pPr algn="ctr"/>
                      <a:endParaRPr lang="en-US" sz="1000" dirty="0"/>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tr>
            </a:tbl>
          </a:graphicData>
        </a:graphic>
      </p:graphicFrame>
      <p:sp>
        <p:nvSpPr>
          <p:cNvPr id="21" name="TextBox 30"/>
          <p:cNvSpPr txBox="1">
            <a:spLocks noChangeArrowheads="1"/>
          </p:cNvSpPr>
          <p:nvPr userDrawn="1"/>
        </p:nvSpPr>
        <p:spPr bwMode="auto">
          <a:xfrm>
            <a:off x="1039813" y="336550"/>
            <a:ext cx="18764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pAutoFit/>
          </a:bodyPr>
          <a:lstStyle>
            <a:lvl1pPr algn="ctr" eaLnBrk="0" hangingPunct="0">
              <a:defRPr sz="2200">
                <a:solidFill>
                  <a:schemeClr val="tx1"/>
                </a:solidFill>
                <a:latin typeface="Arial" charset="0"/>
                <a:ea typeface="ＭＳ Ｐゴシック" charset="0"/>
                <a:cs typeface="ＭＳ Ｐゴシック" charset="0"/>
              </a:defRPr>
            </a:lvl1pPr>
            <a:lvl2pPr marL="742950" indent="-285750" algn="ctr" eaLnBrk="0" hangingPunct="0">
              <a:defRPr sz="2200">
                <a:solidFill>
                  <a:schemeClr val="tx1"/>
                </a:solidFill>
                <a:latin typeface="Arial" charset="0"/>
                <a:ea typeface="ＭＳ Ｐゴシック" charset="0"/>
              </a:defRPr>
            </a:lvl2pPr>
            <a:lvl3pPr marL="1143000" indent="-228600" algn="ctr" eaLnBrk="0" hangingPunct="0">
              <a:defRPr sz="2200">
                <a:solidFill>
                  <a:schemeClr val="tx1"/>
                </a:solidFill>
                <a:latin typeface="Arial" charset="0"/>
                <a:ea typeface="ＭＳ Ｐゴシック" charset="0"/>
              </a:defRPr>
            </a:lvl3pPr>
            <a:lvl4pPr marL="1600200" indent="-228600" algn="ctr" eaLnBrk="0" hangingPunct="0">
              <a:defRPr sz="2200">
                <a:solidFill>
                  <a:schemeClr val="tx1"/>
                </a:solidFill>
                <a:latin typeface="Arial" charset="0"/>
                <a:ea typeface="ＭＳ Ｐゴシック" charset="0"/>
              </a:defRPr>
            </a:lvl4pPr>
            <a:lvl5pPr marL="2057400" indent="-228600" algn="ctr"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lnSpc>
                <a:spcPct val="80000"/>
              </a:lnSpc>
              <a:defRPr/>
            </a:pPr>
            <a:r>
              <a:rPr lang="en-US" sz="2000" b="1" dirty="0" smtClean="0">
                <a:solidFill>
                  <a:srgbClr val="05143E"/>
                </a:solidFill>
              </a:rPr>
              <a:t>Strategic</a:t>
            </a:r>
          </a:p>
          <a:p>
            <a:pPr algn="l" eaLnBrk="1" hangingPunct="1">
              <a:lnSpc>
                <a:spcPct val="80000"/>
              </a:lnSpc>
              <a:defRPr/>
            </a:pPr>
            <a:r>
              <a:rPr lang="en-US" sz="2000" b="1" dirty="0" smtClean="0">
                <a:solidFill>
                  <a:srgbClr val="05143E"/>
                </a:solidFill>
              </a:rPr>
              <a:t>Fit</a:t>
            </a:r>
            <a:endParaRPr lang="en-US" sz="2000" dirty="0" smtClean="0">
              <a:solidFill>
                <a:srgbClr val="05143E"/>
              </a:solidFill>
            </a:endParaRPr>
          </a:p>
        </p:txBody>
      </p:sp>
      <p:pic>
        <p:nvPicPr>
          <p:cNvPr id="22" name="Bildobjekt 2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2438" y="3302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Bildtext vänster 21"/>
          <p:cNvSpPr>
            <a:spLocks noChangeArrowheads="1"/>
          </p:cNvSpPr>
          <p:nvPr userDrawn="1"/>
        </p:nvSpPr>
        <p:spPr bwMode="auto">
          <a:xfrm>
            <a:off x="6732588" y="357188"/>
            <a:ext cx="2087562" cy="431800"/>
          </a:xfrm>
          <a:prstGeom prst="leftArrowCallout">
            <a:avLst>
              <a:gd name="adj1" fmla="val 50000"/>
              <a:gd name="adj2" fmla="val 25000"/>
              <a:gd name="adj3" fmla="val 28851"/>
              <a:gd name="adj4" fmla="val 97120"/>
            </a:avLst>
          </a:prstGeom>
          <a:solidFill>
            <a:schemeClr val="tx2">
              <a:alpha val="10196"/>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p>
        </p:txBody>
      </p:sp>
      <p:sp>
        <p:nvSpPr>
          <p:cNvPr id="28" name="Rektangel 26"/>
          <p:cNvSpPr>
            <a:spLocks noChangeArrowheads="1"/>
          </p:cNvSpPr>
          <p:nvPr userDrawn="1"/>
        </p:nvSpPr>
        <p:spPr bwMode="auto">
          <a:xfrm>
            <a:off x="6876256" y="403225"/>
            <a:ext cx="1944216"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800" b="1" dirty="0" smtClean="0">
                <a:solidFill>
                  <a:srgbClr val="05143E"/>
                </a:solidFill>
              </a:rPr>
              <a:t>GUIDE</a:t>
            </a:r>
            <a:r>
              <a:rPr lang="en-US" altLang="sv-SE" sz="800" b="1" dirty="0" smtClean="0"/>
              <a:t> </a:t>
            </a:r>
            <a:r>
              <a:rPr lang="en-US" altLang="sv-SE" sz="800" i="1" dirty="0" smtClean="0"/>
              <a:t>Assess fit with business and</a:t>
            </a:r>
          </a:p>
          <a:p>
            <a:pPr eaLnBrk="1" hangingPunct="1">
              <a:defRPr/>
            </a:pPr>
            <a:r>
              <a:rPr lang="en-US" altLang="sv-SE" sz="800" i="1" dirty="0" smtClean="0"/>
              <a:t>brand strategy. </a:t>
            </a:r>
            <a:endParaRPr lang="en-US" altLang="sv-SE" sz="800" dirty="0" smtClean="0"/>
          </a:p>
        </p:txBody>
      </p:sp>
      <p:sp>
        <p:nvSpPr>
          <p:cNvPr id="23" name="Text Placeholder 32"/>
          <p:cNvSpPr>
            <a:spLocks noGrp="1"/>
          </p:cNvSpPr>
          <p:nvPr>
            <p:ph type="body" sz="quarter" idx="13"/>
          </p:nvPr>
        </p:nvSpPr>
        <p:spPr>
          <a:xfrm>
            <a:off x="4644008" y="1843414"/>
            <a:ext cx="3888432" cy="216024"/>
          </a:xfrm>
        </p:spPr>
        <p:txBody>
          <a:bodyPr/>
          <a:lstStyle>
            <a:lvl1pPr>
              <a:defRPr sz="1000"/>
            </a:lvl1pPr>
            <a:lvl2pPr>
              <a:defRPr sz="1000"/>
            </a:lvl2pPr>
            <a:lvl3pPr>
              <a:defRPr sz="1000"/>
            </a:lvl3pPr>
            <a:lvl4pPr>
              <a:defRPr sz="1000"/>
            </a:lvl4pPr>
            <a:lvl5pPr>
              <a:defRPr sz="1000"/>
            </a:lvl5pPr>
          </a:lstStyle>
          <a:p>
            <a:pPr lvl="0"/>
            <a:r>
              <a:rPr lang="sv-SE" noProof="0" dirty="0" smtClean="0"/>
              <a:t>Klicka här för att ändra format på bakgrundstexten</a:t>
            </a:r>
            <a:endParaRPr lang="en-US" noProof="0" dirty="0"/>
          </a:p>
        </p:txBody>
      </p:sp>
      <p:sp>
        <p:nvSpPr>
          <p:cNvPr id="24" name="Text Placeholder 32"/>
          <p:cNvSpPr>
            <a:spLocks noGrp="1"/>
          </p:cNvSpPr>
          <p:nvPr>
            <p:ph type="body" sz="quarter" idx="14"/>
          </p:nvPr>
        </p:nvSpPr>
        <p:spPr>
          <a:xfrm>
            <a:off x="1331640" y="1405486"/>
            <a:ext cx="2952328" cy="216024"/>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25" name="Text Placeholder 32"/>
          <p:cNvSpPr>
            <a:spLocks noGrp="1"/>
          </p:cNvSpPr>
          <p:nvPr>
            <p:ph type="body" sz="quarter" idx="15"/>
          </p:nvPr>
        </p:nvSpPr>
        <p:spPr>
          <a:xfrm>
            <a:off x="1331640" y="1719273"/>
            <a:ext cx="2952328" cy="216024"/>
          </a:xfrm>
        </p:spPr>
        <p:txBody>
          <a:bodyPr/>
          <a:lstStyle>
            <a:lvl1pPr>
              <a:defRPr sz="1000"/>
            </a:lvl1pPr>
            <a:lvl2pPr>
              <a:defRPr sz="1000"/>
            </a:lvl2pPr>
            <a:lvl3pPr>
              <a:defRPr sz="1000"/>
            </a:lvl3pPr>
            <a:lvl4pPr>
              <a:defRPr sz="1000"/>
            </a:lvl4pPr>
            <a:lvl5pPr>
              <a:defRPr sz="1000"/>
            </a:lvl5pPr>
          </a:lstStyle>
          <a:p>
            <a:pPr lvl="0"/>
            <a:r>
              <a:rPr lang="sv-SE" noProof="0" smtClean="0"/>
              <a:t>Klicka här för att ändra format på bakgrundstexten</a:t>
            </a:r>
          </a:p>
        </p:txBody>
      </p:sp>
      <p:sp>
        <p:nvSpPr>
          <p:cNvPr id="26" name="Text Placeholder 32"/>
          <p:cNvSpPr>
            <a:spLocks noGrp="1"/>
          </p:cNvSpPr>
          <p:nvPr>
            <p:ph type="body" sz="quarter" idx="16"/>
          </p:nvPr>
        </p:nvSpPr>
        <p:spPr>
          <a:xfrm>
            <a:off x="4644008" y="2685400"/>
            <a:ext cx="3888432" cy="3263880"/>
          </a:xfrm>
        </p:spPr>
        <p:txBody>
          <a:bodyPr/>
          <a:lstStyle>
            <a:lvl1pPr>
              <a:defRPr sz="1000" baseline="0"/>
            </a:lvl1pPr>
            <a:lvl2pPr>
              <a:defRPr sz="1000"/>
            </a:lvl2pPr>
            <a:lvl3pPr>
              <a:defRPr sz="1000"/>
            </a:lvl3pPr>
            <a:lvl4pPr>
              <a:defRPr sz="1000"/>
            </a:lvl4pPr>
            <a:lvl5pPr>
              <a:defRPr sz="1000"/>
            </a:lvl5pPr>
          </a:lstStyle>
          <a:p>
            <a:pPr lvl="0"/>
            <a:endParaRPr lang="en-US" noProof="0" dirty="0" smtClean="0"/>
          </a:p>
          <a:p>
            <a:pPr lvl="0"/>
            <a:r>
              <a:rPr lang="en-US" noProof="0" dirty="0" smtClean="0"/>
              <a:t>Second level</a:t>
            </a:r>
            <a:endParaRPr lang="en-US" noProof="0" dirty="0"/>
          </a:p>
        </p:txBody>
      </p:sp>
      <p:sp>
        <p:nvSpPr>
          <p:cNvPr id="29" name="Rectangle 10"/>
          <p:cNvSpPr>
            <a:spLocks noGrp="1" noChangeArrowheads="1"/>
          </p:cNvSpPr>
          <p:nvPr>
            <p:ph type="sldNum" sz="quarter" idx="17"/>
          </p:nvPr>
        </p:nvSpPr>
        <p:spPr/>
        <p:txBody>
          <a:bodyPr/>
          <a:lstStyle>
            <a:lvl1pPr>
              <a:defRPr smtClean="0"/>
            </a:lvl1pPr>
          </a:lstStyle>
          <a:p>
            <a:pPr>
              <a:defRPr/>
            </a:pPr>
            <a:fld id="{12FEA2F2-47FE-4413-83BA-65A7C955E7A0}" type="slidenum">
              <a:rPr lang="en-US" altLang="sv-SE"/>
              <a:pPr>
                <a:defRPr/>
              </a:pPr>
              <a:t>‹N°›</a:t>
            </a:fld>
            <a:endParaRPr lang="en-US" altLang="sv-SE"/>
          </a:p>
        </p:txBody>
      </p:sp>
    </p:spTree>
    <p:extLst>
      <p:ext uri="{BB962C8B-B14F-4D97-AF65-F5344CB8AC3E}">
        <p14:creationId xmlns:p14="http://schemas.microsoft.com/office/powerpoint/2010/main" val="3445019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Main Models Considered  for this Opportunity">
    <p:spTree>
      <p:nvGrpSpPr>
        <p:cNvPr id="1" name=""/>
        <p:cNvGrpSpPr/>
        <p:nvPr/>
      </p:nvGrpSpPr>
      <p:grpSpPr>
        <a:xfrm>
          <a:off x="0" y="0"/>
          <a:ext cx="0" cy="0"/>
          <a:chOff x="0" y="0"/>
          <a:chExt cx="0" cy="0"/>
        </a:xfrm>
      </p:grpSpPr>
      <p:graphicFrame>
        <p:nvGraphicFramePr>
          <p:cNvPr id="3" name="Table 8"/>
          <p:cNvGraphicFramePr>
            <a:graphicFrameLocks noGrp="1"/>
          </p:cNvGraphicFramePr>
          <p:nvPr/>
        </p:nvGraphicFramePr>
        <p:xfrm>
          <a:off x="323850" y="1052513"/>
          <a:ext cx="8496300" cy="5546725"/>
        </p:xfrm>
        <a:graphic>
          <a:graphicData uri="http://schemas.openxmlformats.org/drawingml/2006/table">
            <a:tbl>
              <a:tblPr firstRow="1" bandRow="1">
                <a:tableStyleId>{5C22544A-7EE6-4342-B048-85BDC9FD1C3A}</a:tableStyleId>
              </a:tblPr>
              <a:tblGrid>
                <a:gridCol w="8496300"/>
              </a:tblGrid>
              <a:tr h="281146">
                <a:tc>
                  <a:txBody>
                    <a:bodyPr/>
                    <a:lstStyle/>
                    <a:p>
                      <a:pPr algn="l"/>
                      <a:r>
                        <a:rPr lang="en-US" sz="900" b="1" dirty="0" smtClean="0">
                          <a:solidFill>
                            <a:srgbClr val="FFFFFF"/>
                          </a:solidFill>
                        </a:rPr>
                        <a:t>PRODUCT CYCLE PLAN WITH RELEVANT MAIN MODELS AND EVENTS HIGHLIGHTED</a:t>
                      </a:r>
                    </a:p>
                  </a:txBody>
                  <a:tcPr marL="71995" marR="71995" marT="71993" marB="7199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5265579">
                <a:tc>
                  <a:txBody>
                    <a:bodyPr/>
                    <a:lstStyle/>
                    <a:p>
                      <a:pPr marL="144000" marR="0" indent="-144000" algn="l" defTabSz="914400" rtl="0" eaLnBrk="1" fontAlgn="auto" latinLnBrk="0" hangingPunct="1">
                        <a:lnSpc>
                          <a:spcPct val="100000"/>
                        </a:lnSpc>
                        <a:spcBef>
                          <a:spcPts val="0"/>
                        </a:spcBef>
                        <a:spcAft>
                          <a:spcPts val="0"/>
                        </a:spcAft>
                        <a:buClrTx/>
                        <a:buSzTx/>
                        <a:buFont typeface="Arial" pitchFamily="34" charset="0"/>
                        <a:buNone/>
                        <a:tabLst/>
                        <a:defRPr/>
                      </a:pPr>
                      <a:endParaRPr lang="sv-SE" sz="1400" b="0" baseline="0" dirty="0" smtClean="0">
                        <a:solidFill>
                          <a:schemeClr val="tx1"/>
                        </a:solidFill>
                      </a:endParaRPr>
                    </a:p>
                  </a:txBody>
                  <a:tcPr marL="71995" marR="71995" marT="71993" marB="71993">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r>
            </a:tbl>
          </a:graphicData>
        </a:graphic>
      </p:graphicFrame>
      <p:graphicFrame>
        <p:nvGraphicFramePr>
          <p:cNvPr id="4" name="Content Placeholder 3"/>
          <p:cNvGraphicFramePr>
            <a:graphicFrameLocks noChangeAspect="1"/>
          </p:cNvGraphicFramePr>
          <p:nvPr userDrawn="1"/>
        </p:nvGraphicFramePr>
        <p:xfrm>
          <a:off x="467544" y="1556792"/>
          <a:ext cx="8136904" cy="4824535"/>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8136904"/>
              </a:tblGrid>
              <a:tr h="4824535">
                <a:tc>
                  <a:txBody>
                    <a:bodyPr/>
                    <a:lstStyle/>
                    <a:p>
                      <a:pPr algn="l"/>
                      <a:endParaRPr lang="en-US" sz="1000" dirty="0"/>
                    </a:p>
                  </a:txBody>
                  <a:tcPr marL="72000" marR="72000" marT="72000" marB="72000">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solidFill>
                      <a:schemeClr val="bg1"/>
                    </a:solidFill>
                  </a:tcPr>
                </a:tc>
              </a:tr>
            </a:tbl>
          </a:graphicData>
        </a:graphic>
      </p:graphicFrame>
      <p:sp>
        <p:nvSpPr>
          <p:cNvPr id="5" name="TextBox 30"/>
          <p:cNvSpPr txBox="1">
            <a:spLocks noChangeArrowheads="1"/>
          </p:cNvSpPr>
          <p:nvPr userDrawn="1"/>
        </p:nvSpPr>
        <p:spPr bwMode="auto">
          <a:xfrm>
            <a:off x="1039813" y="336550"/>
            <a:ext cx="504507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pAutoFit/>
          </a:bodyPr>
          <a:lstStyle>
            <a:lvl1pPr algn="ctr" eaLnBrk="0" hangingPunct="0">
              <a:defRPr sz="2200">
                <a:solidFill>
                  <a:schemeClr val="tx1"/>
                </a:solidFill>
                <a:latin typeface="Arial" charset="0"/>
                <a:ea typeface="ＭＳ Ｐゴシック" charset="0"/>
                <a:cs typeface="ＭＳ Ｐゴシック" charset="0"/>
              </a:defRPr>
            </a:lvl1pPr>
            <a:lvl2pPr marL="742950" indent="-285750" algn="ctr" eaLnBrk="0" hangingPunct="0">
              <a:defRPr sz="2200">
                <a:solidFill>
                  <a:schemeClr val="tx1"/>
                </a:solidFill>
                <a:latin typeface="Arial" charset="0"/>
                <a:ea typeface="ＭＳ Ｐゴシック" charset="0"/>
              </a:defRPr>
            </a:lvl2pPr>
            <a:lvl3pPr marL="1143000" indent="-228600" algn="ctr" eaLnBrk="0" hangingPunct="0">
              <a:defRPr sz="2200">
                <a:solidFill>
                  <a:schemeClr val="tx1"/>
                </a:solidFill>
                <a:latin typeface="Arial" charset="0"/>
                <a:ea typeface="ＭＳ Ｐゴシック" charset="0"/>
              </a:defRPr>
            </a:lvl3pPr>
            <a:lvl4pPr marL="1600200" indent="-228600" algn="ctr" eaLnBrk="0" hangingPunct="0">
              <a:defRPr sz="2200">
                <a:solidFill>
                  <a:schemeClr val="tx1"/>
                </a:solidFill>
                <a:latin typeface="Arial" charset="0"/>
                <a:ea typeface="ＭＳ Ｐゴシック" charset="0"/>
              </a:defRPr>
            </a:lvl4pPr>
            <a:lvl5pPr marL="2057400" indent="-228600" algn="ctr"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lnSpc>
                <a:spcPct val="80000"/>
              </a:lnSpc>
              <a:defRPr/>
            </a:pPr>
            <a:r>
              <a:rPr lang="en-US" sz="2000" b="1" dirty="0" smtClean="0">
                <a:solidFill>
                  <a:srgbClr val="05143E"/>
                </a:solidFill>
              </a:rPr>
              <a:t>Main </a:t>
            </a:r>
            <a:br>
              <a:rPr lang="en-US" sz="2000" b="1" dirty="0" smtClean="0">
                <a:solidFill>
                  <a:srgbClr val="05143E"/>
                </a:solidFill>
              </a:rPr>
            </a:br>
            <a:r>
              <a:rPr lang="en-US" sz="2000" b="1" dirty="0" smtClean="0">
                <a:solidFill>
                  <a:srgbClr val="05143E"/>
                </a:solidFill>
              </a:rPr>
              <a:t>Models</a:t>
            </a:r>
            <a:br>
              <a:rPr lang="en-US" sz="2000" b="1" dirty="0" smtClean="0">
                <a:solidFill>
                  <a:srgbClr val="05143E"/>
                </a:solidFill>
              </a:rPr>
            </a:br>
            <a:endParaRPr lang="en-US" sz="2000" b="1" dirty="0" smtClean="0">
              <a:solidFill>
                <a:srgbClr val="05143E"/>
              </a:solidFill>
            </a:endParaRPr>
          </a:p>
        </p:txBody>
      </p:sp>
      <p:pic>
        <p:nvPicPr>
          <p:cNvPr id="6" name="Bildobjekt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2438" y="3302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Bildtext vänster 8"/>
          <p:cNvSpPr>
            <a:spLocks noChangeArrowheads="1"/>
          </p:cNvSpPr>
          <p:nvPr userDrawn="1"/>
        </p:nvSpPr>
        <p:spPr bwMode="auto">
          <a:xfrm>
            <a:off x="6659563" y="357188"/>
            <a:ext cx="2160587" cy="431800"/>
          </a:xfrm>
          <a:prstGeom prst="leftArrowCallout">
            <a:avLst>
              <a:gd name="adj1" fmla="val 50000"/>
              <a:gd name="adj2" fmla="val 25000"/>
              <a:gd name="adj3" fmla="val 28864"/>
              <a:gd name="adj4" fmla="val 97120"/>
            </a:avLst>
          </a:prstGeom>
          <a:solidFill>
            <a:schemeClr val="tx2">
              <a:alpha val="1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p>
        </p:txBody>
      </p:sp>
      <p:sp>
        <p:nvSpPr>
          <p:cNvPr id="8" name="Rektangel 26"/>
          <p:cNvSpPr>
            <a:spLocks noChangeArrowheads="1"/>
          </p:cNvSpPr>
          <p:nvPr userDrawn="1"/>
        </p:nvSpPr>
        <p:spPr bwMode="auto">
          <a:xfrm>
            <a:off x="6804249" y="403225"/>
            <a:ext cx="2016224"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800" b="1" dirty="0" smtClean="0">
                <a:solidFill>
                  <a:srgbClr val="05143E"/>
                </a:solidFill>
              </a:rPr>
              <a:t>GUIDE</a:t>
            </a:r>
            <a:r>
              <a:rPr lang="en-US" altLang="sv-SE" sz="800" b="1" dirty="0" smtClean="0"/>
              <a:t> </a:t>
            </a:r>
            <a:r>
              <a:rPr lang="en-US" altLang="sv-SE" sz="800" i="1" dirty="0" smtClean="0"/>
              <a:t>This page lists relevant main models and events (if applicable) </a:t>
            </a:r>
            <a:endParaRPr lang="en-US" altLang="sv-SE" sz="800" dirty="0" smtClean="0"/>
          </a:p>
        </p:txBody>
      </p:sp>
      <p:sp>
        <p:nvSpPr>
          <p:cNvPr id="11" name="Platshållare för text 10"/>
          <p:cNvSpPr>
            <a:spLocks noGrp="1"/>
          </p:cNvSpPr>
          <p:nvPr>
            <p:ph type="body" sz="quarter" idx="11"/>
          </p:nvPr>
        </p:nvSpPr>
        <p:spPr>
          <a:xfrm>
            <a:off x="495188" y="1579619"/>
            <a:ext cx="8064500" cy="4824412"/>
          </a:xfrm>
        </p:spPr>
        <p:txBody>
          <a:bodyPr/>
          <a:lstStyle>
            <a:lvl1pPr>
              <a:defRPr/>
            </a:lvl1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9" name="Platshållare för bildnummer 2"/>
          <p:cNvSpPr>
            <a:spLocks noGrp="1"/>
          </p:cNvSpPr>
          <p:nvPr>
            <p:ph type="sldNum" sz="quarter" idx="12"/>
          </p:nvPr>
        </p:nvSpPr>
        <p:spPr/>
        <p:txBody>
          <a:bodyPr/>
          <a:lstStyle>
            <a:lvl1pPr>
              <a:defRPr smtClean="0"/>
            </a:lvl1pPr>
          </a:lstStyle>
          <a:p>
            <a:pPr>
              <a:defRPr/>
            </a:pPr>
            <a:fld id="{8373FD4B-F5DC-47DB-9F86-1BDB28CC041C}" type="slidenum">
              <a:rPr lang="en-US" altLang="sv-SE"/>
              <a:pPr>
                <a:defRPr/>
              </a:pPr>
              <a:t>‹N°›</a:t>
            </a:fld>
            <a:endParaRPr lang="en-US" altLang="sv-SE"/>
          </a:p>
        </p:txBody>
      </p:sp>
    </p:spTree>
    <p:extLst>
      <p:ext uri="{BB962C8B-B14F-4D97-AF65-F5344CB8AC3E}">
        <p14:creationId xmlns:p14="http://schemas.microsoft.com/office/powerpoint/2010/main" val="2982611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 Consumer Insight ">
    <p:spTree>
      <p:nvGrpSpPr>
        <p:cNvPr id="1" name=""/>
        <p:cNvGrpSpPr/>
        <p:nvPr/>
      </p:nvGrpSpPr>
      <p:grpSpPr>
        <a:xfrm>
          <a:off x="0" y="0"/>
          <a:ext cx="0" cy="0"/>
          <a:chOff x="0" y="0"/>
          <a:chExt cx="0" cy="0"/>
        </a:xfrm>
      </p:grpSpPr>
      <p:sp>
        <p:nvSpPr>
          <p:cNvPr id="11" name="Chevron 2"/>
          <p:cNvSpPr>
            <a:spLocks noChangeArrowheads="1"/>
          </p:cNvSpPr>
          <p:nvPr userDrawn="1"/>
        </p:nvSpPr>
        <p:spPr bwMode="auto">
          <a:xfrm rot="5400000">
            <a:off x="3383757" y="704056"/>
            <a:ext cx="2305050" cy="8424863"/>
          </a:xfrm>
          <a:prstGeom prst="chevron">
            <a:avLst>
              <a:gd name="adj" fmla="val 49880"/>
            </a:avLst>
          </a:prstGeom>
          <a:solidFill>
            <a:schemeClr val="accent1">
              <a:alpha val="1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solidFill>
                <a:srgbClr val="000000"/>
              </a:solidFill>
            </a:endParaRPr>
          </a:p>
        </p:txBody>
      </p:sp>
      <p:graphicFrame>
        <p:nvGraphicFramePr>
          <p:cNvPr id="12" name="Table 29"/>
          <p:cNvGraphicFramePr>
            <a:graphicFrameLocks noGrp="1"/>
          </p:cNvGraphicFramePr>
          <p:nvPr/>
        </p:nvGraphicFramePr>
        <p:xfrm>
          <a:off x="323850" y="3644900"/>
          <a:ext cx="1655763" cy="1930400"/>
        </p:xfrm>
        <a:graphic>
          <a:graphicData uri="http://schemas.openxmlformats.org/drawingml/2006/table">
            <a:tbl>
              <a:tblPr firstRow="1" bandRow="1">
                <a:tableStyleId>{5C22544A-7EE6-4342-B048-85BDC9FD1C3A}</a:tableStyleId>
              </a:tblPr>
              <a:tblGrid>
                <a:gridCol w="1655763"/>
              </a:tblGrid>
              <a:tr h="296421">
                <a:tc>
                  <a:txBody>
                    <a:bodyPr/>
                    <a:lstStyle/>
                    <a:p>
                      <a:pPr algn="ctr"/>
                      <a:r>
                        <a:rPr lang="en-US" sz="1000" b="1" kern="1200" dirty="0" smtClean="0">
                          <a:solidFill>
                            <a:srgbClr val="FFFFFF"/>
                          </a:solidFill>
                          <a:latin typeface="+mn-lt"/>
                          <a:ea typeface="+mn-ea"/>
                          <a:cs typeface="+mn-cs"/>
                        </a:rPr>
                        <a:t>Brand</a:t>
                      </a:r>
                    </a:p>
                  </a:txBody>
                  <a:tcPr marL="71990" marR="71990" marT="72010" marB="7201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1633979">
                <a:tc>
                  <a:txBody>
                    <a:bodyPr/>
                    <a:lstStyle/>
                    <a:p>
                      <a:pPr algn="ctr"/>
                      <a:endParaRPr lang="en-US" sz="1200" b="0" kern="1200" dirty="0" smtClean="0">
                        <a:solidFill>
                          <a:schemeClr val="tx2"/>
                        </a:solidFill>
                        <a:latin typeface="+mn-lt"/>
                        <a:ea typeface="+mn-ea"/>
                        <a:cs typeface="+mn-cs"/>
                      </a:endParaRPr>
                    </a:p>
                  </a:txBody>
                  <a:tcPr marL="71990" marR="71990" marT="72010" marB="7201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3" name="Table 46"/>
          <p:cNvGraphicFramePr>
            <a:graphicFrameLocks noGrp="1"/>
          </p:cNvGraphicFramePr>
          <p:nvPr/>
        </p:nvGraphicFramePr>
        <p:xfrm>
          <a:off x="2016125" y="3644900"/>
          <a:ext cx="1655763" cy="1930400"/>
        </p:xfrm>
        <a:graphic>
          <a:graphicData uri="http://schemas.openxmlformats.org/drawingml/2006/table">
            <a:tbl>
              <a:tblPr firstRow="1" bandRow="1">
                <a:tableStyleId>{5C22544A-7EE6-4342-B048-85BDC9FD1C3A}</a:tableStyleId>
              </a:tblPr>
              <a:tblGrid>
                <a:gridCol w="1655763"/>
              </a:tblGrid>
              <a:tr h="296389">
                <a:tc>
                  <a:txBody>
                    <a:bodyPr/>
                    <a:lstStyle/>
                    <a:p>
                      <a:pPr algn="ctr"/>
                      <a:r>
                        <a:rPr lang="en-US" sz="1000" b="1" kern="1200" dirty="0" smtClean="0">
                          <a:solidFill>
                            <a:srgbClr val="FFFFFF"/>
                          </a:solidFill>
                          <a:latin typeface="+mn-lt"/>
                          <a:ea typeface="+mn-ea"/>
                          <a:cs typeface="+mn-cs"/>
                        </a:rPr>
                        <a:t>Market/competition</a:t>
                      </a:r>
                    </a:p>
                  </a:txBody>
                  <a:tcPr marL="71990" marR="71990" marT="71992" marB="719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1634011">
                <a:tc>
                  <a:txBody>
                    <a:bodyPr/>
                    <a:lstStyle/>
                    <a:p>
                      <a:pPr algn="ctr"/>
                      <a:endParaRPr lang="en-US" sz="1200" b="0" kern="1200" dirty="0" smtClean="0">
                        <a:solidFill>
                          <a:schemeClr val="tx2"/>
                        </a:solidFill>
                        <a:latin typeface="+mn-lt"/>
                        <a:ea typeface="+mn-ea"/>
                        <a:cs typeface="+mn-cs"/>
                      </a:endParaRPr>
                    </a:p>
                  </a:txBody>
                  <a:tcPr marL="71990" marR="71990" marT="71992" marB="719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4" name="Table 4"/>
          <p:cNvGraphicFramePr>
            <a:graphicFrameLocks noGrp="1"/>
          </p:cNvGraphicFramePr>
          <p:nvPr userDrawn="1"/>
        </p:nvGraphicFramePr>
        <p:xfrm>
          <a:off x="310279" y="1052737"/>
          <a:ext cx="8438185" cy="2448273"/>
        </p:xfrm>
        <a:graphic>
          <a:graphicData uri="http://schemas.openxmlformats.org/drawingml/2006/table">
            <a:tbl>
              <a:tblPr firstRow="1" bandRow="1">
                <a:tableStyleId>{5C22544A-7EE6-4342-B048-85BDC9FD1C3A}</a:tableStyleId>
              </a:tblPr>
              <a:tblGrid>
                <a:gridCol w="2808312"/>
                <a:gridCol w="5629873"/>
              </a:tblGrid>
              <a:tr h="334915">
                <a:tc>
                  <a:txBody>
                    <a:bodyPr/>
                    <a:lstStyle/>
                    <a:p>
                      <a:pPr algn="l"/>
                      <a:r>
                        <a:rPr lang="en-GB" sz="900" b="1" noProof="0" dirty="0" smtClean="0">
                          <a:solidFill>
                            <a:srgbClr val="FFFFFF"/>
                          </a:solidFill>
                        </a:rPr>
                        <a:t>CONSUMER</a:t>
                      </a:r>
                      <a:r>
                        <a:rPr lang="en-GB" sz="900" b="1" baseline="0" noProof="0" dirty="0" smtClean="0">
                          <a:solidFill>
                            <a:srgbClr val="FFFFFF"/>
                          </a:solidFill>
                        </a:rPr>
                        <a:t> PERSPECTIVE</a:t>
                      </a:r>
                      <a:endParaRPr lang="en-GB" sz="900" b="1" noProof="0" dirty="0" smtClean="0">
                        <a:solidFill>
                          <a:srgbClr val="FFFFFF"/>
                        </a:solidFill>
                      </a:endParaRPr>
                    </a:p>
                  </a:txBody>
                  <a:tcPr marL="108000" marR="72000" marT="72000" marB="72000">
                    <a:lnL w="12700" cap="flat" cmpd="sng" algn="ctr">
                      <a:noFill/>
                      <a:prstDash val="solid"/>
                      <a:round/>
                      <a:headEnd type="none" w="med" len="med"/>
                      <a:tailEnd type="none" w="med" len="med"/>
                    </a:lnL>
                    <a:lnR w="9525" cap="flat" cmpd="sng" algn="ctr">
                      <a:solidFill>
                        <a:prstClr val="white"/>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a:r>
                        <a:rPr lang="en-US" sz="900" b="1" dirty="0" smtClean="0">
                          <a:solidFill>
                            <a:srgbClr val="FFFFFF"/>
                          </a:solidFill>
                        </a:rPr>
                        <a:t>WHAT IS THE CONSUMER</a:t>
                      </a:r>
                      <a:r>
                        <a:rPr lang="en-US" sz="900" b="1" baseline="0" dirty="0" smtClean="0">
                          <a:solidFill>
                            <a:srgbClr val="FFFFFF"/>
                          </a:solidFill>
                        </a:rPr>
                        <a:t> INSIGHT?</a:t>
                      </a:r>
                      <a:endParaRPr lang="en-US" sz="900" b="1" strike="sngStrike" dirty="0" smtClean="0">
                        <a:solidFill>
                          <a:srgbClr val="FFFFFF"/>
                        </a:solidFill>
                      </a:endParaRPr>
                    </a:p>
                  </a:txBody>
                  <a:tcPr marL="108000" marR="72000" marT="72000" marB="72000">
                    <a:lnL w="9525" cap="flat" cmpd="sng" algn="ctr">
                      <a:solidFill>
                        <a:prstClr val="white"/>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rgbClr val="E45141"/>
                    </a:solidFill>
                  </a:tcPr>
                </a:tc>
              </a:tr>
              <a:tr h="1786434">
                <a:tc>
                  <a:txBody>
                    <a:bodyPr/>
                    <a:lstStyle/>
                    <a:p>
                      <a:pPr algn="l"/>
                      <a:r>
                        <a:rPr lang="en-US" sz="2000" b="1" dirty="0" smtClean="0">
                          <a:solidFill>
                            <a:schemeClr val="tx2"/>
                          </a:solidFill>
                        </a:rPr>
                        <a:t>Consumer</a:t>
                      </a:r>
                      <a:endParaRPr lang="en-US" sz="2000" b="1" strike="sngStrike" dirty="0" smtClean="0">
                        <a:solidFill>
                          <a:schemeClr val="tx2"/>
                        </a:solidFill>
                      </a:endParaRPr>
                    </a:p>
                    <a:p>
                      <a:pPr algn="l"/>
                      <a:r>
                        <a:rPr lang="en-GB" sz="800" b="0" i="1" kern="1200" baseline="0" dirty="0" smtClean="0">
                          <a:solidFill>
                            <a:schemeClr val="tx2"/>
                          </a:solidFill>
                          <a:latin typeface="+mn-lt"/>
                          <a:ea typeface="+mn-ea"/>
                          <a:cs typeface="+mn-cs"/>
                        </a:rPr>
                        <a:t>What is the consumer insight? Which unmet needs, pain points and/or consumer dilemma are we targeting?</a:t>
                      </a:r>
                      <a:endParaRPr lang="en-US" sz="800" b="0" i="1" kern="1200" baseline="0" dirty="0" smtClean="0">
                        <a:solidFill>
                          <a:schemeClr val="tx2"/>
                        </a:solidFill>
                        <a:latin typeface="+mn-lt"/>
                        <a:ea typeface="+mn-ea"/>
                        <a:cs typeface="+mn-cs"/>
                      </a:endParaRPr>
                    </a:p>
                  </a:txBody>
                  <a:tcPr marL="108000" marR="72000" marT="72000" marB="72000" anchor="ctr">
                    <a:lnL w="12700" cap="flat" cmpd="sng" algn="ctr">
                      <a:noFill/>
                      <a:prstDash val="solid"/>
                      <a:round/>
                      <a:headEnd type="none" w="med" len="med"/>
                      <a:tailEnd type="none" w="med" len="med"/>
                    </a:lnL>
                    <a:lnR w="9525" cap="flat" cmpd="sng" algn="ctr">
                      <a:solidFill>
                        <a:prstClr val="white"/>
                      </a:solidFill>
                      <a:prstDash val="solid"/>
                      <a:round/>
                      <a:headEnd type="none" w="med" len="med"/>
                      <a:tailEnd type="none" w="med" len="med"/>
                    </a:lnR>
                    <a:lnT w="9525" cap="flat" cmpd="sng" algn="ctr">
                      <a:solidFill>
                        <a:prstClr val="white"/>
                      </a:solid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40000"/>
                      </a:schemeClr>
                    </a:solidFill>
                  </a:tcPr>
                </a:tc>
                <a:tc>
                  <a:txBody>
                    <a:bodyPr/>
                    <a:lstStyle/>
                    <a:p>
                      <a:pPr algn="l"/>
                      <a:endParaRPr lang="en-US" sz="1100" b="0" dirty="0">
                        <a:solidFill>
                          <a:srgbClr val="000000"/>
                        </a:solidFill>
                      </a:endParaRPr>
                    </a:p>
                  </a:txBody>
                  <a:tcPr marL="72000" marR="72000" marT="72000" marB="72000">
                    <a:lnL w="9525" cap="flat" cmpd="sng" algn="ctr">
                      <a:solidFill>
                        <a:prstClr val="white"/>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noFill/>
                  </a:tcPr>
                </a:tc>
              </a:tr>
              <a:tr h="326924">
                <a:tc>
                  <a:txBody>
                    <a:bodyPr/>
                    <a:lstStyle/>
                    <a:p>
                      <a:pPr algn="l"/>
                      <a:r>
                        <a:rPr lang="en-GB" sz="900" b="1" noProof="0" dirty="0" smtClean="0">
                          <a:solidFill>
                            <a:srgbClr val="FFFFFF"/>
                          </a:solidFill>
                        </a:rPr>
                        <a:t>KEY SUPPORTING PERSPECTIVES</a:t>
                      </a:r>
                    </a:p>
                  </a:txBody>
                  <a:tcPr marL="108000" marR="72000" marT="72000" marB="72000">
                    <a:lnL w="12700" cap="flat" cmpd="sng" algn="ctr">
                      <a:noFill/>
                      <a:prstDash val="solid"/>
                      <a:round/>
                      <a:headEnd type="none" w="med" len="med"/>
                      <a:tailEnd type="none" w="med" len="med"/>
                    </a:lnL>
                    <a:lnR w="9525" cap="flat" cmpd="sng" algn="ctr">
                      <a:solidFill>
                        <a:prstClr val="white"/>
                      </a:solidFill>
                      <a:prstDash val="solid"/>
                      <a:round/>
                      <a:headEnd type="none" w="med" len="med"/>
                      <a:tailEnd type="none" w="med" len="med"/>
                    </a:lnR>
                    <a:lnT w="9525" cap="flat" cmpd="sng" algn="ctr">
                      <a:solidFill>
                        <a:prstClr val="white"/>
                      </a:solid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a:r>
                        <a:rPr lang="en-US" sz="900" b="1" dirty="0" smtClean="0">
                          <a:solidFill>
                            <a:srgbClr val="FFFFFF"/>
                          </a:solidFill>
                        </a:rPr>
                        <a:t>WHAT IS THE RELEVANT INPUT?</a:t>
                      </a:r>
                      <a:endParaRPr lang="en-US" sz="900" b="1" strike="sngStrike" dirty="0" smtClean="0">
                        <a:solidFill>
                          <a:srgbClr val="FFFFFF"/>
                        </a:solidFill>
                      </a:endParaRPr>
                    </a:p>
                  </a:txBody>
                  <a:tcPr marL="108000" marR="72000" marT="72000" marB="72000">
                    <a:lnL w="9525" cap="flat" cmpd="sng" algn="ctr">
                      <a:solidFill>
                        <a:prstClr val="white"/>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bl>
          </a:graphicData>
        </a:graphic>
      </p:graphicFrame>
      <p:graphicFrame>
        <p:nvGraphicFramePr>
          <p:cNvPr id="15" name="Table 6"/>
          <p:cNvGraphicFramePr>
            <a:graphicFrameLocks noGrp="1"/>
          </p:cNvGraphicFramePr>
          <p:nvPr/>
        </p:nvGraphicFramePr>
        <p:xfrm>
          <a:off x="323850" y="5799138"/>
          <a:ext cx="8437563" cy="989012"/>
        </p:xfrm>
        <a:graphic>
          <a:graphicData uri="http://schemas.openxmlformats.org/drawingml/2006/table">
            <a:tbl>
              <a:tblPr firstRow="1" bandRow="1">
                <a:tableStyleId>{5C22544A-7EE6-4342-B048-85BDC9FD1C3A}</a:tableStyleId>
              </a:tblPr>
              <a:tblGrid>
                <a:gridCol w="8437563"/>
              </a:tblGrid>
              <a:tr h="281490">
                <a:tc>
                  <a:txBody>
                    <a:bodyPr/>
                    <a:lstStyle/>
                    <a:p>
                      <a:pPr algn="ctr"/>
                      <a:r>
                        <a:rPr lang="en-US" sz="900" b="1" kern="1200" dirty="0" smtClean="0">
                          <a:solidFill>
                            <a:schemeClr val="bg1"/>
                          </a:solidFill>
                          <a:latin typeface="+mn-lt"/>
                          <a:ea typeface="+mn-ea"/>
                          <a:cs typeface="+mn-cs"/>
                        </a:rPr>
                        <a:t>BASED ON THE </a:t>
                      </a:r>
                      <a:r>
                        <a:rPr lang="en-US" sz="900" b="1" kern="1200" baseline="0" dirty="0" smtClean="0">
                          <a:solidFill>
                            <a:schemeClr val="bg1"/>
                          </a:solidFill>
                          <a:latin typeface="+mn-lt"/>
                          <a:ea typeface="+mn-ea"/>
                          <a:cs typeface="+mn-cs"/>
                        </a:rPr>
                        <a:t>CONSUMER INSIGHT AND </a:t>
                      </a:r>
                      <a:r>
                        <a:rPr kumimoji="0" lang="en-US" sz="900" b="1" i="0" u="none" strike="noStrike" kern="1200" cap="none" spc="0" normalizeH="0" baseline="0" noProof="0" dirty="0" smtClean="0">
                          <a:ln>
                            <a:noFill/>
                          </a:ln>
                          <a:solidFill>
                            <a:schemeClr val="bg1"/>
                          </a:solidFill>
                          <a:effectLst/>
                          <a:uLnTx/>
                          <a:uFillTx/>
                          <a:latin typeface="+mn-lt"/>
                          <a:ea typeface="+mn-ea"/>
                          <a:cs typeface="+mn-cs"/>
                        </a:rPr>
                        <a:t>INPUT FROM </a:t>
                      </a:r>
                      <a:r>
                        <a:rPr lang="en-US" sz="900" b="1" kern="1200" baseline="0" dirty="0" smtClean="0">
                          <a:solidFill>
                            <a:schemeClr val="bg1"/>
                          </a:solidFill>
                          <a:latin typeface="+mn-lt"/>
                          <a:ea typeface="+mn-ea"/>
                          <a:cs typeface="+mn-cs"/>
                        </a:rPr>
                        <a:t>SUPPORTING PERSPECTIVES,  WHAT IS OUR OPPORTUNITY?</a:t>
                      </a:r>
                      <a:endParaRPr lang="en-US" sz="900" b="1" kern="1200" dirty="0" smtClean="0">
                        <a:solidFill>
                          <a:schemeClr val="bg1"/>
                        </a:solidFill>
                        <a:latin typeface="+mn-lt"/>
                        <a:ea typeface="+mn-ea"/>
                        <a:cs typeface="+mn-cs"/>
                      </a:endParaRPr>
                    </a:p>
                  </a:txBody>
                  <a:tcPr marL="71999" marR="71999" marT="72085" marB="7208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707522">
                <a:tc>
                  <a:txBody>
                    <a:bodyPr/>
                    <a:lstStyle/>
                    <a:p>
                      <a:pPr algn="ctr"/>
                      <a:endParaRPr lang="en-US" sz="1200" b="0" kern="1200" dirty="0" smtClean="0">
                        <a:solidFill>
                          <a:schemeClr val="tx2"/>
                        </a:solidFill>
                        <a:latin typeface="+mn-lt"/>
                        <a:ea typeface="+mn-ea"/>
                        <a:cs typeface="+mn-cs"/>
                      </a:endParaRPr>
                    </a:p>
                  </a:txBody>
                  <a:tcPr marL="71999" marR="71999" marT="72085" marB="7208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r>
            </a:tbl>
          </a:graphicData>
        </a:graphic>
      </p:graphicFrame>
      <p:graphicFrame>
        <p:nvGraphicFramePr>
          <p:cNvPr id="16" name="Content Placeholder 3"/>
          <p:cNvGraphicFramePr>
            <a:graphicFrameLocks noChangeAspect="1"/>
          </p:cNvGraphicFramePr>
          <p:nvPr userDrawn="1"/>
        </p:nvGraphicFramePr>
        <p:xfrm>
          <a:off x="323528" y="6093296"/>
          <a:ext cx="8437700" cy="698047"/>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8437700"/>
              </a:tblGrid>
              <a:tr h="698047">
                <a:tc>
                  <a:txBody>
                    <a:bodyPr/>
                    <a:lstStyle/>
                    <a:p>
                      <a:pPr algn="l"/>
                      <a:endParaRPr lang="en-US" sz="1000" dirty="0"/>
                    </a:p>
                  </a:txBody>
                  <a:tcPr marL="72000" marR="72000" marT="72000" marB="72000">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solidFill>
                      <a:schemeClr val="bg1"/>
                    </a:solidFill>
                  </a:tcPr>
                </a:tc>
              </a:tr>
            </a:tbl>
          </a:graphicData>
        </a:graphic>
      </p:graphicFrame>
      <p:sp>
        <p:nvSpPr>
          <p:cNvPr id="17" name="TextBox 30"/>
          <p:cNvSpPr txBox="1">
            <a:spLocks noChangeArrowheads="1"/>
          </p:cNvSpPr>
          <p:nvPr userDrawn="1"/>
        </p:nvSpPr>
        <p:spPr bwMode="auto">
          <a:xfrm>
            <a:off x="1039813" y="336550"/>
            <a:ext cx="504507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pAutoFit/>
          </a:bodyPr>
          <a:lstStyle>
            <a:lvl1pPr algn="ctr" eaLnBrk="0" hangingPunct="0">
              <a:defRPr sz="2200">
                <a:solidFill>
                  <a:schemeClr val="tx1"/>
                </a:solidFill>
                <a:latin typeface="Arial" charset="0"/>
                <a:ea typeface="ＭＳ Ｐゴシック" charset="0"/>
                <a:cs typeface="ＭＳ Ｐゴシック" charset="0"/>
              </a:defRPr>
            </a:lvl1pPr>
            <a:lvl2pPr marL="742950" indent="-285750" algn="ctr" eaLnBrk="0" hangingPunct="0">
              <a:defRPr sz="2200">
                <a:solidFill>
                  <a:schemeClr val="tx1"/>
                </a:solidFill>
                <a:latin typeface="Arial" charset="0"/>
                <a:ea typeface="ＭＳ Ｐゴシック" charset="0"/>
              </a:defRPr>
            </a:lvl2pPr>
            <a:lvl3pPr marL="1143000" indent="-228600" algn="ctr" eaLnBrk="0" hangingPunct="0">
              <a:defRPr sz="2200">
                <a:solidFill>
                  <a:schemeClr val="tx1"/>
                </a:solidFill>
                <a:latin typeface="Arial" charset="0"/>
                <a:ea typeface="ＭＳ Ｐゴシック" charset="0"/>
              </a:defRPr>
            </a:lvl3pPr>
            <a:lvl4pPr marL="1600200" indent="-228600" algn="ctr" eaLnBrk="0" hangingPunct="0">
              <a:defRPr sz="2200">
                <a:solidFill>
                  <a:schemeClr val="tx1"/>
                </a:solidFill>
                <a:latin typeface="Arial" charset="0"/>
                <a:ea typeface="ＭＳ Ｐゴシック" charset="0"/>
              </a:defRPr>
            </a:lvl4pPr>
            <a:lvl5pPr marL="2057400" indent="-228600" algn="ctr"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lnSpc>
                <a:spcPct val="80000"/>
              </a:lnSpc>
              <a:defRPr/>
            </a:pPr>
            <a:r>
              <a:rPr lang="en-US" sz="2000" b="1" dirty="0" smtClean="0">
                <a:solidFill>
                  <a:srgbClr val="05143E"/>
                </a:solidFill>
              </a:rPr>
              <a:t>Consumer Insight </a:t>
            </a:r>
            <a:br>
              <a:rPr lang="en-US" sz="2000" b="1" dirty="0" smtClean="0">
                <a:solidFill>
                  <a:srgbClr val="05143E"/>
                </a:solidFill>
              </a:rPr>
            </a:br>
            <a:r>
              <a:rPr lang="en-US" sz="2000" b="1" dirty="0" smtClean="0">
                <a:solidFill>
                  <a:srgbClr val="05143E"/>
                </a:solidFill>
              </a:rPr>
              <a:t>and Relevant Input </a:t>
            </a:r>
            <a:br>
              <a:rPr lang="en-US" sz="2000" b="1" dirty="0" smtClean="0">
                <a:solidFill>
                  <a:srgbClr val="05143E"/>
                </a:solidFill>
              </a:rPr>
            </a:br>
            <a:endParaRPr lang="en-US" sz="2000" b="1" dirty="0" smtClean="0">
              <a:solidFill>
                <a:srgbClr val="05143E"/>
              </a:solidFill>
            </a:endParaRPr>
          </a:p>
        </p:txBody>
      </p:sp>
      <p:pic>
        <p:nvPicPr>
          <p:cNvPr id="18" name="Bildobjekt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2438" y="3302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Bildtext vänster 12"/>
          <p:cNvSpPr>
            <a:spLocks noChangeArrowheads="1"/>
          </p:cNvSpPr>
          <p:nvPr userDrawn="1"/>
        </p:nvSpPr>
        <p:spPr bwMode="auto">
          <a:xfrm>
            <a:off x="5508625" y="260350"/>
            <a:ext cx="3240088" cy="647700"/>
          </a:xfrm>
          <a:prstGeom prst="leftArrowCallout">
            <a:avLst>
              <a:gd name="adj1" fmla="val 50000"/>
              <a:gd name="adj2" fmla="val 25000"/>
              <a:gd name="adj3" fmla="val 28880"/>
              <a:gd name="adj4" fmla="val 97120"/>
            </a:avLst>
          </a:prstGeom>
          <a:solidFill>
            <a:schemeClr val="tx2">
              <a:alpha val="1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solidFill>
                <a:srgbClr val="000000"/>
              </a:solidFill>
            </a:endParaRPr>
          </a:p>
        </p:txBody>
      </p:sp>
      <p:sp>
        <p:nvSpPr>
          <p:cNvPr id="25" name="Rektangel 26"/>
          <p:cNvSpPr>
            <a:spLocks noChangeArrowheads="1"/>
          </p:cNvSpPr>
          <p:nvPr userDrawn="1"/>
        </p:nvSpPr>
        <p:spPr bwMode="auto">
          <a:xfrm>
            <a:off x="5795963" y="298450"/>
            <a:ext cx="29527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800" b="1" smtClean="0">
                <a:solidFill>
                  <a:srgbClr val="05143E"/>
                </a:solidFill>
              </a:rPr>
              <a:t>GUIDE</a:t>
            </a:r>
            <a:r>
              <a:rPr lang="en-US" altLang="sv-SE" sz="800" b="1" smtClean="0">
                <a:solidFill>
                  <a:srgbClr val="000000"/>
                </a:solidFill>
              </a:rPr>
              <a:t> </a:t>
            </a:r>
            <a:r>
              <a:rPr lang="en-US" altLang="en-US" sz="800" i="1" smtClean="0">
                <a:solidFill>
                  <a:srgbClr val="000000"/>
                </a:solidFill>
              </a:rPr>
              <a:t>“</a:t>
            </a:r>
            <a:r>
              <a:rPr lang="en-US" altLang="sv-SE" sz="800" i="1" smtClean="0">
                <a:solidFill>
                  <a:srgbClr val="000000"/>
                </a:solidFill>
              </a:rPr>
              <a:t>Our opportunity</a:t>
            </a:r>
            <a:r>
              <a:rPr lang="en-US" altLang="en-US" sz="800" i="1" smtClean="0">
                <a:solidFill>
                  <a:srgbClr val="000000"/>
                </a:solidFill>
              </a:rPr>
              <a:t>”</a:t>
            </a:r>
            <a:r>
              <a:rPr lang="en-US" altLang="sv-SE" sz="800" i="1" smtClean="0">
                <a:solidFill>
                  <a:srgbClr val="000000"/>
                </a:solidFill>
              </a:rPr>
              <a:t> is described as a result of a cross-functional analysis of the Consumer Insight and input from key supporting perspectives. It will serve as project foundation going forward.</a:t>
            </a:r>
          </a:p>
        </p:txBody>
      </p:sp>
      <p:graphicFrame>
        <p:nvGraphicFramePr>
          <p:cNvPr id="26" name="Content Placeholder 3"/>
          <p:cNvGraphicFramePr>
            <a:graphicFrameLocks noChangeAspect="1"/>
          </p:cNvGraphicFramePr>
          <p:nvPr userDrawn="1"/>
        </p:nvGraphicFramePr>
        <p:xfrm>
          <a:off x="323528" y="3980110"/>
          <a:ext cx="1656000" cy="1747242"/>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1656000"/>
              </a:tblGrid>
              <a:tr h="1747242">
                <a:tc>
                  <a:txBody>
                    <a:bodyPr/>
                    <a:lstStyle/>
                    <a:p>
                      <a:pPr algn="l"/>
                      <a:endParaRPr lang="en-US" sz="1000" dirty="0"/>
                    </a:p>
                  </a:txBody>
                  <a:tcPr marL="71992" marR="71992" marT="71992" marB="71992">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noFill/>
                  </a:tcPr>
                </a:tc>
              </a:tr>
            </a:tbl>
          </a:graphicData>
        </a:graphic>
      </p:graphicFrame>
      <p:graphicFrame>
        <p:nvGraphicFramePr>
          <p:cNvPr id="27" name="Table 43"/>
          <p:cNvGraphicFramePr>
            <a:graphicFrameLocks noGrp="1"/>
          </p:cNvGraphicFramePr>
          <p:nvPr/>
        </p:nvGraphicFramePr>
        <p:xfrm>
          <a:off x="3714750" y="3644900"/>
          <a:ext cx="1655763" cy="1930400"/>
        </p:xfrm>
        <a:graphic>
          <a:graphicData uri="http://schemas.openxmlformats.org/drawingml/2006/table">
            <a:tbl>
              <a:tblPr firstRow="1" bandRow="1">
                <a:tableStyleId>{5C22544A-7EE6-4342-B048-85BDC9FD1C3A}</a:tableStyleId>
              </a:tblPr>
              <a:tblGrid>
                <a:gridCol w="1655763"/>
              </a:tblGrid>
              <a:tr h="296389">
                <a:tc>
                  <a:txBody>
                    <a:bodyPr/>
                    <a:lstStyle/>
                    <a:p>
                      <a:pPr algn="ctr"/>
                      <a:r>
                        <a:rPr lang="en-US" sz="1000" b="1" kern="1200" dirty="0" smtClean="0">
                          <a:solidFill>
                            <a:srgbClr val="FFFFFF"/>
                          </a:solidFill>
                          <a:latin typeface="+mn-lt"/>
                          <a:ea typeface="+mn-ea"/>
                          <a:cs typeface="+mn-cs"/>
                        </a:rPr>
                        <a:t>Technology</a:t>
                      </a:r>
                    </a:p>
                  </a:txBody>
                  <a:tcPr marL="71990" marR="71990" marT="71992" marB="719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1634011">
                <a:tc>
                  <a:txBody>
                    <a:bodyPr/>
                    <a:lstStyle/>
                    <a:p>
                      <a:pPr algn="ctr"/>
                      <a:endParaRPr lang="en-US" sz="1200" b="0" kern="1200" dirty="0" smtClean="0">
                        <a:solidFill>
                          <a:schemeClr val="tx2"/>
                        </a:solidFill>
                        <a:latin typeface="+mn-lt"/>
                        <a:ea typeface="+mn-ea"/>
                        <a:cs typeface="+mn-cs"/>
                      </a:endParaRPr>
                    </a:p>
                  </a:txBody>
                  <a:tcPr marL="71990" marR="71990" marT="71992" marB="719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28" name="Table 49"/>
          <p:cNvGraphicFramePr>
            <a:graphicFrameLocks noGrp="1"/>
          </p:cNvGraphicFramePr>
          <p:nvPr/>
        </p:nvGraphicFramePr>
        <p:xfrm>
          <a:off x="5407025" y="3644900"/>
          <a:ext cx="1655763" cy="1930400"/>
        </p:xfrm>
        <a:graphic>
          <a:graphicData uri="http://schemas.openxmlformats.org/drawingml/2006/table">
            <a:tbl>
              <a:tblPr firstRow="1" bandRow="1">
                <a:tableStyleId>{5C22544A-7EE6-4342-B048-85BDC9FD1C3A}</a:tableStyleId>
              </a:tblPr>
              <a:tblGrid>
                <a:gridCol w="1655763"/>
              </a:tblGrid>
              <a:tr h="296389">
                <a:tc>
                  <a:txBody>
                    <a:bodyPr/>
                    <a:lstStyle/>
                    <a:p>
                      <a:pPr algn="ctr"/>
                      <a:r>
                        <a:rPr lang="en-US" sz="1000" b="1" kern="1200" dirty="0" smtClean="0">
                          <a:solidFill>
                            <a:srgbClr val="FFFFFF"/>
                          </a:solidFill>
                          <a:latin typeface="+mn-lt"/>
                          <a:ea typeface="+mn-ea"/>
                          <a:cs typeface="+mn-cs"/>
                        </a:rPr>
                        <a:t>Design</a:t>
                      </a:r>
                    </a:p>
                  </a:txBody>
                  <a:tcPr marL="71990" marR="71990" marT="71992" marB="719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1634011">
                <a:tc>
                  <a:txBody>
                    <a:bodyPr/>
                    <a:lstStyle/>
                    <a:p>
                      <a:pPr algn="ctr"/>
                      <a:endParaRPr lang="en-US" sz="1200" b="0" kern="1200" dirty="0" smtClean="0">
                        <a:solidFill>
                          <a:schemeClr val="tx2"/>
                        </a:solidFill>
                        <a:latin typeface="+mn-lt"/>
                        <a:ea typeface="+mn-ea"/>
                        <a:cs typeface="+mn-cs"/>
                      </a:endParaRPr>
                    </a:p>
                  </a:txBody>
                  <a:tcPr marL="71990" marR="71990" marT="71992" marB="719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29" name="Table 52"/>
          <p:cNvGraphicFramePr>
            <a:graphicFrameLocks noGrp="1"/>
          </p:cNvGraphicFramePr>
          <p:nvPr/>
        </p:nvGraphicFramePr>
        <p:xfrm>
          <a:off x="7102475" y="3644900"/>
          <a:ext cx="1655763" cy="2351088"/>
        </p:xfrm>
        <a:graphic>
          <a:graphicData uri="http://schemas.openxmlformats.org/drawingml/2006/table">
            <a:tbl>
              <a:tblPr firstRow="1" bandRow="1">
                <a:tableStyleId>{5C22544A-7EE6-4342-B048-85BDC9FD1C3A}</a:tableStyleId>
              </a:tblPr>
              <a:tblGrid>
                <a:gridCol w="1655763"/>
              </a:tblGrid>
              <a:tr h="431986">
                <a:tc>
                  <a:txBody>
                    <a:bodyPr/>
                    <a:lstStyle/>
                    <a:p>
                      <a:pPr algn="ctr"/>
                      <a:r>
                        <a:rPr lang="en-US" sz="1000" b="1" kern="1200" dirty="0" smtClean="0">
                          <a:solidFill>
                            <a:srgbClr val="FFFFFF"/>
                          </a:solidFill>
                          <a:latin typeface="+mn-lt"/>
                          <a:ea typeface="+mn-ea"/>
                          <a:cs typeface="+mn-cs"/>
                        </a:rPr>
                        <a:t>Trends</a:t>
                      </a:r>
                    </a:p>
                  </a:txBody>
                  <a:tcPr marL="71990" marR="71990" marT="71990" marB="719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noFill/>
                  </a:tcPr>
                </a:tc>
              </a:tr>
              <a:tr h="1919102">
                <a:tc>
                  <a:txBody>
                    <a:bodyPr/>
                    <a:lstStyle/>
                    <a:p>
                      <a:pPr algn="ctr"/>
                      <a:endParaRPr lang="en-US" sz="1200" b="0" kern="1200" dirty="0" smtClean="0">
                        <a:solidFill>
                          <a:schemeClr val="tx2"/>
                        </a:solidFill>
                        <a:latin typeface="+mn-lt"/>
                        <a:ea typeface="+mn-ea"/>
                        <a:cs typeface="+mn-cs"/>
                      </a:endParaRPr>
                    </a:p>
                  </a:txBody>
                  <a:tcPr marL="71990" marR="71990" marT="71990" marB="719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30" name="Content Placeholder 3"/>
          <p:cNvGraphicFramePr>
            <a:graphicFrameLocks noChangeAspect="1"/>
          </p:cNvGraphicFramePr>
          <p:nvPr userDrawn="1"/>
        </p:nvGraphicFramePr>
        <p:xfrm>
          <a:off x="2016000" y="3980110"/>
          <a:ext cx="1656000" cy="1747242"/>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1656000"/>
              </a:tblGrid>
              <a:tr h="1747242">
                <a:tc>
                  <a:txBody>
                    <a:bodyPr/>
                    <a:lstStyle/>
                    <a:p>
                      <a:pPr algn="l"/>
                      <a:endParaRPr lang="en-US" sz="1000" dirty="0"/>
                    </a:p>
                  </a:txBody>
                  <a:tcPr marL="71992" marR="71992" marT="71992" marB="71992">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noFill/>
                  </a:tcPr>
                </a:tc>
              </a:tr>
            </a:tbl>
          </a:graphicData>
        </a:graphic>
      </p:graphicFrame>
      <p:graphicFrame>
        <p:nvGraphicFramePr>
          <p:cNvPr id="31" name="Content Placeholder 3"/>
          <p:cNvGraphicFramePr>
            <a:graphicFrameLocks noChangeAspect="1"/>
          </p:cNvGraphicFramePr>
          <p:nvPr userDrawn="1"/>
        </p:nvGraphicFramePr>
        <p:xfrm>
          <a:off x="3707904" y="3980110"/>
          <a:ext cx="1656000" cy="1747242"/>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1656000"/>
              </a:tblGrid>
              <a:tr h="1747242">
                <a:tc>
                  <a:txBody>
                    <a:bodyPr/>
                    <a:lstStyle/>
                    <a:p>
                      <a:pPr algn="l"/>
                      <a:endParaRPr lang="en-US" sz="1000" dirty="0"/>
                    </a:p>
                  </a:txBody>
                  <a:tcPr marL="71992" marR="71992" marT="71992" marB="71992">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noFill/>
                  </a:tcPr>
                </a:tc>
              </a:tr>
            </a:tbl>
          </a:graphicData>
        </a:graphic>
      </p:graphicFrame>
      <p:graphicFrame>
        <p:nvGraphicFramePr>
          <p:cNvPr id="33" name="Content Placeholder 3"/>
          <p:cNvGraphicFramePr>
            <a:graphicFrameLocks noChangeAspect="1"/>
          </p:cNvGraphicFramePr>
          <p:nvPr userDrawn="1"/>
        </p:nvGraphicFramePr>
        <p:xfrm>
          <a:off x="5410200" y="3980110"/>
          <a:ext cx="1651000" cy="1747242"/>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1651000"/>
              </a:tblGrid>
              <a:tr h="1747242">
                <a:tc>
                  <a:txBody>
                    <a:bodyPr/>
                    <a:lstStyle/>
                    <a:p>
                      <a:pPr algn="l"/>
                      <a:endParaRPr lang="en-US" sz="1000" dirty="0"/>
                    </a:p>
                  </a:txBody>
                  <a:tcPr marL="71992" marR="71992" marT="71992" marB="71992">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noFill/>
                  </a:tcPr>
                </a:tc>
              </a:tr>
            </a:tbl>
          </a:graphicData>
        </a:graphic>
      </p:graphicFrame>
      <p:graphicFrame>
        <p:nvGraphicFramePr>
          <p:cNvPr id="34" name="Table 49"/>
          <p:cNvGraphicFramePr>
            <a:graphicFrameLocks noGrp="1"/>
          </p:cNvGraphicFramePr>
          <p:nvPr/>
        </p:nvGraphicFramePr>
        <p:xfrm>
          <a:off x="7092950" y="3644900"/>
          <a:ext cx="1655763" cy="1930400"/>
        </p:xfrm>
        <a:graphic>
          <a:graphicData uri="http://schemas.openxmlformats.org/drawingml/2006/table">
            <a:tbl>
              <a:tblPr firstRow="1" bandRow="1">
                <a:tableStyleId>{5C22544A-7EE6-4342-B048-85BDC9FD1C3A}</a:tableStyleId>
              </a:tblPr>
              <a:tblGrid>
                <a:gridCol w="1655763"/>
              </a:tblGrid>
              <a:tr h="296389">
                <a:tc>
                  <a:txBody>
                    <a:bodyPr/>
                    <a:lstStyle/>
                    <a:p>
                      <a:pPr algn="ctr"/>
                      <a:r>
                        <a:rPr lang="en-US" sz="1000" b="1" kern="1200" dirty="0" smtClean="0">
                          <a:solidFill>
                            <a:srgbClr val="FFFFFF"/>
                          </a:solidFill>
                          <a:latin typeface="+mn-lt"/>
                          <a:ea typeface="+mn-ea"/>
                          <a:cs typeface="+mn-cs"/>
                        </a:rPr>
                        <a:t>Trends</a:t>
                      </a:r>
                    </a:p>
                  </a:txBody>
                  <a:tcPr marL="71990" marR="71990" marT="71992" marB="719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1634011">
                <a:tc>
                  <a:txBody>
                    <a:bodyPr/>
                    <a:lstStyle/>
                    <a:p>
                      <a:pPr algn="ctr"/>
                      <a:endParaRPr lang="en-US" sz="1200" b="0" kern="1200" dirty="0" smtClean="0">
                        <a:solidFill>
                          <a:schemeClr val="tx2"/>
                        </a:solidFill>
                        <a:latin typeface="+mn-lt"/>
                        <a:ea typeface="+mn-ea"/>
                        <a:cs typeface="+mn-cs"/>
                      </a:endParaRPr>
                    </a:p>
                  </a:txBody>
                  <a:tcPr marL="71990" marR="71990" marT="71992" marB="719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prstClr val="whit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35" name="Content Placeholder 3"/>
          <p:cNvGraphicFramePr>
            <a:graphicFrameLocks noChangeAspect="1"/>
          </p:cNvGraphicFramePr>
          <p:nvPr userDrawn="1"/>
        </p:nvGraphicFramePr>
        <p:xfrm>
          <a:off x="7092280" y="3980110"/>
          <a:ext cx="1651000" cy="1747242"/>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1651000"/>
              </a:tblGrid>
              <a:tr h="1747242">
                <a:tc>
                  <a:txBody>
                    <a:bodyPr/>
                    <a:lstStyle/>
                    <a:p>
                      <a:pPr algn="l"/>
                      <a:endParaRPr lang="en-US" sz="1000" dirty="0"/>
                    </a:p>
                  </a:txBody>
                  <a:tcPr marL="71992" marR="71992" marT="71992" marB="71992">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noFill/>
                  </a:tcPr>
                </a:tc>
              </a:tr>
            </a:tbl>
          </a:graphicData>
        </a:graphic>
      </p:graphicFrame>
      <p:sp>
        <p:nvSpPr>
          <p:cNvPr id="36" name="Title 1"/>
          <p:cNvSpPr txBox="1">
            <a:spLocks/>
          </p:cNvSpPr>
          <p:nvPr userDrawn="1"/>
        </p:nvSpPr>
        <p:spPr>
          <a:xfrm>
            <a:off x="3203575" y="1412875"/>
            <a:ext cx="1655763" cy="215900"/>
          </a:xfrm>
          <a:prstGeom prst="rect">
            <a:avLst/>
          </a:prstGeom>
        </p:spPr>
        <p:txBody>
          <a:bodyPr lIns="0" rIns="0"/>
          <a:lstStyle>
            <a:lvl1pPr algn="ctr" defTabSz="457200" rtl="0" eaLnBrk="1" latinLnBrk="0" hangingPunct="1">
              <a:spcBef>
                <a:spcPct val="0"/>
              </a:spcBef>
              <a:buNone/>
              <a:defRPr sz="4400" kern="1200">
                <a:solidFill>
                  <a:schemeClr val="tx1"/>
                </a:solidFill>
                <a:latin typeface="+mj-lt"/>
                <a:ea typeface="+mj-ea"/>
                <a:cs typeface="+mj-cs"/>
              </a:defRPr>
            </a:lvl1pPr>
          </a:lstStyle>
          <a:p>
            <a:pPr algn="l" fontAlgn="auto">
              <a:lnSpc>
                <a:spcPct val="80000"/>
              </a:lnSpc>
              <a:spcAft>
                <a:spcPts val="0"/>
              </a:spcAft>
              <a:defRPr/>
            </a:pPr>
            <a:r>
              <a:rPr lang="en-US" sz="900" b="1" dirty="0" smtClean="0">
                <a:solidFill>
                  <a:schemeClr val="tx2"/>
                </a:solidFill>
                <a:cs typeface="Arial"/>
              </a:rPr>
              <a:t>Consumer Insight Formula</a:t>
            </a:r>
            <a:endParaRPr lang="en-US" sz="900" b="1" dirty="0">
              <a:solidFill>
                <a:schemeClr val="tx2"/>
              </a:solidFill>
              <a:cs typeface="Arial"/>
            </a:endParaRPr>
          </a:p>
        </p:txBody>
      </p:sp>
      <p:sp>
        <p:nvSpPr>
          <p:cNvPr id="37" name="Hexagon 14"/>
          <p:cNvSpPr/>
          <p:nvPr userDrawn="1"/>
        </p:nvSpPr>
        <p:spPr>
          <a:xfrm>
            <a:off x="4770438" y="2349500"/>
            <a:ext cx="828675" cy="719138"/>
          </a:xfrm>
          <a:prstGeom prst="hexagon">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anchor="ctr"/>
          <a:lstStyle/>
          <a:p>
            <a:pPr algn="ctr" defTabSz="457200" fontAlgn="auto">
              <a:lnSpc>
                <a:spcPct val="110000"/>
              </a:lnSpc>
              <a:spcBef>
                <a:spcPts val="0"/>
              </a:spcBef>
              <a:spcAft>
                <a:spcPts val="0"/>
              </a:spcAft>
              <a:defRPr/>
            </a:pPr>
            <a:r>
              <a:rPr lang="en-US" sz="700" b="1" dirty="0">
                <a:solidFill>
                  <a:prstClr val="white"/>
                </a:solidFill>
                <a:cs typeface="Arial" pitchFamily="34" charset="0"/>
              </a:rPr>
              <a:t>UNMET NEED,</a:t>
            </a:r>
          </a:p>
          <a:p>
            <a:pPr algn="ctr" defTabSz="457200" fontAlgn="auto">
              <a:lnSpc>
                <a:spcPct val="110000"/>
              </a:lnSpc>
              <a:spcBef>
                <a:spcPts val="0"/>
              </a:spcBef>
              <a:spcAft>
                <a:spcPts val="0"/>
              </a:spcAft>
              <a:defRPr/>
            </a:pPr>
            <a:r>
              <a:rPr lang="en-US" sz="700" b="1" dirty="0">
                <a:solidFill>
                  <a:prstClr val="white"/>
                </a:solidFill>
                <a:cs typeface="Arial" pitchFamily="34" charset="0"/>
              </a:rPr>
              <a:t>DESIRE, OR </a:t>
            </a:r>
          </a:p>
          <a:p>
            <a:pPr algn="ctr" defTabSz="457200" fontAlgn="auto">
              <a:lnSpc>
                <a:spcPct val="110000"/>
              </a:lnSpc>
              <a:spcBef>
                <a:spcPts val="0"/>
              </a:spcBef>
              <a:spcAft>
                <a:spcPts val="0"/>
              </a:spcAft>
              <a:defRPr/>
            </a:pPr>
            <a:r>
              <a:rPr lang="en-US" sz="700" b="1" dirty="0">
                <a:solidFill>
                  <a:prstClr val="white"/>
                </a:solidFill>
                <a:cs typeface="Arial" pitchFamily="34" charset="0"/>
              </a:rPr>
              <a:t>TENSION</a:t>
            </a:r>
          </a:p>
        </p:txBody>
      </p:sp>
      <p:sp>
        <p:nvSpPr>
          <p:cNvPr id="38" name="Hexagon 9"/>
          <p:cNvSpPr/>
          <p:nvPr userDrawn="1"/>
        </p:nvSpPr>
        <p:spPr>
          <a:xfrm>
            <a:off x="4770438" y="1557338"/>
            <a:ext cx="828675" cy="719137"/>
          </a:xfrm>
          <a:prstGeom prst="hexagon">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anchor="ctr"/>
          <a:lstStyle/>
          <a:p>
            <a:pPr algn="ctr" defTabSz="457200" fontAlgn="auto">
              <a:spcBef>
                <a:spcPts val="0"/>
              </a:spcBef>
              <a:spcAft>
                <a:spcPts val="600"/>
              </a:spcAft>
              <a:defRPr/>
            </a:pPr>
            <a:r>
              <a:rPr lang="en-US" sz="700" b="1" dirty="0">
                <a:solidFill>
                  <a:prstClr val="white"/>
                </a:solidFill>
                <a:cs typeface="Arial" pitchFamily="34" charset="0"/>
              </a:rPr>
              <a:t>MOTIVATION</a:t>
            </a:r>
          </a:p>
        </p:txBody>
      </p:sp>
      <p:sp>
        <p:nvSpPr>
          <p:cNvPr id="39" name="Text Box 4"/>
          <p:cNvSpPr txBox="1">
            <a:spLocks noChangeArrowheads="1"/>
          </p:cNvSpPr>
          <p:nvPr userDrawn="1"/>
        </p:nvSpPr>
        <p:spPr bwMode="auto">
          <a:xfrm>
            <a:off x="5859463" y="1666875"/>
            <a:ext cx="8667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742950" indent="-285750" defTabSz="457200" eaLnBrk="0" hangingPunct="0">
              <a:defRPr sz="2200">
                <a:solidFill>
                  <a:schemeClr val="tx1"/>
                </a:solidFill>
                <a:latin typeface="Arial" charset="0"/>
                <a:ea typeface="ＭＳ Ｐゴシック" charset="0"/>
              </a:defRPr>
            </a:lvl2pPr>
            <a:lvl3pPr marL="1143000" indent="-228600" defTabSz="457200" eaLnBrk="0" hangingPunct="0">
              <a:defRPr sz="2200">
                <a:solidFill>
                  <a:schemeClr val="tx1"/>
                </a:solidFill>
                <a:latin typeface="Arial" charset="0"/>
                <a:ea typeface="ＭＳ Ｐゴシック" charset="0"/>
              </a:defRPr>
            </a:lvl3pPr>
            <a:lvl4pPr marL="1600200" indent="-228600" defTabSz="457200" eaLnBrk="0" hangingPunct="0">
              <a:defRPr sz="2200">
                <a:solidFill>
                  <a:schemeClr val="tx1"/>
                </a:solidFill>
                <a:latin typeface="Arial" charset="0"/>
                <a:ea typeface="ＭＳ Ｐゴシック" charset="0"/>
              </a:defRPr>
            </a:lvl4pPr>
            <a:lvl5pPr marL="2057400" indent="-228600" defTabSz="457200" eaLnBrk="0" hangingPunct="0">
              <a:defRPr sz="2200">
                <a:solidFill>
                  <a:schemeClr val="tx1"/>
                </a:solidFill>
                <a:latin typeface="Arial" charset="0"/>
                <a:ea typeface="ＭＳ Ｐゴシック" charset="0"/>
              </a:defRPr>
            </a:lvl5pPr>
            <a:lvl6pPr marL="2514600" indent="-228600" eaLnBrk="0" fontAlgn="base" hangingPunct="0">
              <a:spcBef>
                <a:spcPct val="0"/>
              </a:spcBef>
              <a:spcAft>
                <a:spcPct val="0"/>
              </a:spcAft>
              <a:defRPr sz="2200">
                <a:solidFill>
                  <a:schemeClr val="tx1"/>
                </a:solidFill>
                <a:latin typeface="Arial" charset="0"/>
                <a:ea typeface="ＭＳ Ｐゴシック" charset="0"/>
              </a:defRPr>
            </a:lvl6pPr>
            <a:lvl7pPr marL="2971800" indent="-228600" eaLnBrk="0" fontAlgn="base" hangingPunct="0">
              <a:spcBef>
                <a:spcPct val="0"/>
              </a:spcBef>
              <a:spcAft>
                <a:spcPct val="0"/>
              </a:spcAft>
              <a:defRPr sz="2200">
                <a:solidFill>
                  <a:schemeClr val="tx1"/>
                </a:solidFill>
                <a:latin typeface="Arial" charset="0"/>
                <a:ea typeface="ＭＳ Ｐゴシック" charset="0"/>
              </a:defRPr>
            </a:lvl7pPr>
            <a:lvl8pPr marL="3429000" indent="-228600" eaLnBrk="0" fontAlgn="base" hangingPunct="0">
              <a:spcBef>
                <a:spcPct val="0"/>
              </a:spcBef>
              <a:spcAft>
                <a:spcPct val="0"/>
              </a:spcAft>
              <a:defRPr sz="2200">
                <a:solidFill>
                  <a:schemeClr val="tx1"/>
                </a:solidFill>
                <a:latin typeface="Arial" charset="0"/>
                <a:ea typeface="ＭＳ Ｐゴシック" charset="0"/>
              </a:defRPr>
            </a:lvl8pPr>
            <a:lvl9pPr marL="3886200" indent="-228600" eaLnBrk="0" fontAlgn="base" hangingPunct="0">
              <a:spcBef>
                <a:spcPct val="0"/>
              </a:spcBef>
              <a:spcAft>
                <a:spcPct val="0"/>
              </a:spcAft>
              <a:defRPr sz="2200">
                <a:solidFill>
                  <a:schemeClr val="tx1"/>
                </a:solidFill>
                <a:latin typeface="Arial" charset="0"/>
                <a:ea typeface="ＭＳ Ｐゴシック" charset="0"/>
              </a:defRPr>
            </a:lvl9pPr>
          </a:lstStyle>
          <a:p>
            <a:pPr>
              <a:spcBef>
                <a:spcPts val="1200"/>
              </a:spcBef>
              <a:buFont typeface="Arial" charset="0"/>
              <a:buNone/>
              <a:defRPr/>
            </a:pPr>
            <a:r>
              <a:rPr lang="en-US" sz="900" dirty="0" smtClean="0">
                <a:solidFill>
                  <a:srgbClr val="000000"/>
                </a:solidFill>
                <a:cs typeface="Arial" charset="0"/>
              </a:rPr>
              <a:t>I want to</a:t>
            </a:r>
          </a:p>
        </p:txBody>
      </p:sp>
      <p:sp>
        <p:nvSpPr>
          <p:cNvPr id="40" name="Text Box 4"/>
          <p:cNvSpPr txBox="1">
            <a:spLocks noChangeArrowheads="1"/>
          </p:cNvSpPr>
          <p:nvPr userDrawn="1"/>
        </p:nvSpPr>
        <p:spPr bwMode="auto">
          <a:xfrm>
            <a:off x="5867400" y="1914525"/>
            <a:ext cx="8651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742950" indent="-285750" defTabSz="457200" eaLnBrk="0" hangingPunct="0">
              <a:defRPr sz="2200">
                <a:solidFill>
                  <a:schemeClr val="tx1"/>
                </a:solidFill>
                <a:latin typeface="Arial" charset="0"/>
                <a:ea typeface="ＭＳ Ｐゴシック" charset="0"/>
              </a:defRPr>
            </a:lvl2pPr>
            <a:lvl3pPr marL="1143000" indent="-228600" defTabSz="457200" eaLnBrk="0" hangingPunct="0">
              <a:defRPr sz="2200">
                <a:solidFill>
                  <a:schemeClr val="tx1"/>
                </a:solidFill>
                <a:latin typeface="Arial" charset="0"/>
                <a:ea typeface="ＭＳ Ｐゴシック" charset="0"/>
              </a:defRPr>
            </a:lvl3pPr>
            <a:lvl4pPr marL="1600200" indent="-228600" defTabSz="457200" eaLnBrk="0" hangingPunct="0">
              <a:defRPr sz="2200">
                <a:solidFill>
                  <a:schemeClr val="tx1"/>
                </a:solidFill>
                <a:latin typeface="Arial" charset="0"/>
                <a:ea typeface="ＭＳ Ｐゴシック" charset="0"/>
              </a:defRPr>
            </a:lvl4pPr>
            <a:lvl5pPr marL="2057400" indent="-228600" defTabSz="457200" eaLnBrk="0" hangingPunct="0">
              <a:defRPr sz="2200">
                <a:solidFill>
                  <a:schemeClr val="tx1"/>
                </a:solidFill>
                <a:latin typeface="Arial" charset="0"/>
                <a:ea typeface="ＭＳ Ｐゴシック" charset="0"/>
              </a:defRPr>
            </a:lvl5pPr>
            <a:lvl6pPr marL="2514600" indent="-228600" eaLnBrk="0" fontAlgn="base" hangingPunct="0">
              <a:spcBef>
                <a:spcPct val="0"/>
              </a:spcBef>
              <a:spcAft>
                <a:spcPct val="0"/>
              </a:spcAft>
              <a:defRPr sz="2200">
                <a:solidFill>
                  <a:schemeClr val="tx1"/>
                </a:solidFill>
                <a:latin typeface="Arial" charset="0"/>
                <a:ea typeface="ＭＳ Ｐゴシック" charset="0"/>
              </a:defRPr>
            </a:lvl6pPr>
            <a:lvl7pPr marL="2971800" indent="-228600" eaLnBrk="0" fontAlgn="base" hangingPunct="0">
              <a:spcBef>
                <a:spcPct val="0"/>
              </a:spcBef>
              <a:spcAft>
                <a:spcPct val="0"/>
              </a:spcAft>
              <a:defRPr sz="2200">
                <a:solidFill>
                  <a:schemeClr val="tx1"/>
                </a:solidFill>
                <a:latin typeface="Arial" charset="0"/>
                <a:ea typeface="ＭＳ Ｐゴシック" charset="0"/>
              </a:defRPr>
            </a:lvl7pPr>
            <a:lvl8pPr marL="3429000" indent="-228600" eaLnBrk="0" fontAlgn="base" hangingPunct="0">
              <a:spcBef>
                <a:spcPct val="0"/>
              </a:spcBef>
              <a:spcAft>
                <a:spcPct val="0"/>
              </a:spcAft>
              <a:defRPr sz="2200">
                <a:solidFill>
                  <a:schemeClr val="tx1"/>
                </a:solidFill>
                <a:latin typeface="Arial" charset="0"/>
                <a:ea typeface="ＭＳ Ｐゴシック" charset="0"/>
              </a:defRPr>
            </a:lvl8pPr>
            <a:lvl9pPr marL="3886200" indent="-228600" eaLnBrk="0" fontAlgn="base" hangingPunct="0">
              <a:spcBef>
                <a:spcPct val="0"/>
              </a:spcBef>
              <a:spcAft>
                <a:spcPct val="0"/>
              </a:spcAft>
              <a:defRPr sz="2200">
                <a:solidFill>
                  <a:schemeClr val="tx1"/>
                </a:solidFill>
                <a:latin typeface="Arial" charset="0"/>
                <a:ea typeface="ＭＳ Ｐゴシック" charset="0"/>
              </a:defRPr>
            </a:lvl9pPr>
          </a:lstStyle>
          <a:p>
            <a:pPr>
              <a:spcBef>
                <a:spcPts val="1200"/>
              </a:spcBef>
              <a:buFont typeface="Arial" charset="0"/>
              <a:buNone/>
              <a:defRPr/>
            </a:pPr>
            <a:r>
              <a:rPr lang="en-US" sz="900" dirty="0" smtClean="0">
                <a:solidFill>
                  <a:srgbClr val="000000"/>
                </a:solidFill>
                <a:cs typeface="Arial" charset="0"/>
              </a:rPr>
              <a:t>because</a:t>
            </a:r>
          </a:p>
        </p:txBody>
      </p:sp>
      <p:sp>
        <p:nvSpPr>
          <p:cNvPr id="41" name="Rectangle 16"/>
          <p:cNvSpPr>
            <a:spLocks noChangeArrowheads="1"/>
          </p:cNvSpPr>
          <p:nvPr userDrawn="1"/>
        </p:nvSpPr>
        <p:spPr bwMode="auto">
          <a:xfrm>
            <a:off x="3125788" y="1663700"/>
            <a:ext cx="14398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defTabSz="457200" eaLnBrk="0" hangingPunct="0">
              <a:defRPr sz="2200">
                <a:solidFill>
                  <a:schemeClr val="tx1"/>
                </a:solidFill>
                <a:latin typeface="Arial" pitchFamily="34" charset="0"/>
                <a:ea typeface="ＭＳ Ｐゴシック" pitchFamily="34" charset="-128"/>
              </a:defRPr>
            </a:lvl1pPr>
            <a:lvl2pPr marL="742950" indent="-285750" defTabSz="457200" eaLnBrk="0" hangingPunct="0">
              <a:defRPr sz="2200">
                <a:solidFill>
                  <a:schemeClr val="tx1"/>
                </a:solidFill>
                <a:latin typeface="Arial" pitchFamily="34" charset="0"/>
                <a:ea typeface="ＭＳ Ｐゴシック" pitchFamily="34" charset="-128"/>
              </a:defRPr>
            </a:lvl2pPr>
            <a:lvl3pPr marL="1143000" indent="-228600" defTabSz="457200" eaLnBrk="0" hangingPunct="0">
              <a:defRPr sz="2200">
                <a:solidFill>
                  <a:schemeClr val="tx1"/>
                </a:solidFill>
                <a:latin typeface="Arial" pitchFamily="34" charset="0"/>
                <a:ea typeface="ＭＳ Ｐゴシック" pitchFamily="34" charset="-128"/>
              </a:defRPr>
            </a:lvl3pPr>
            <a:lvl4pPr marL="1600200" indent="-228600" defTabSz="457200" eaLnBrk="0" hangingPunct="0">
              <a:defRPr sz="2200">
                <a:solidFill>
                  <a:schemeClr val="tx1"/>
                </a:solidFill>
                <a:latin typeface="Arial" pitchFamily="34" charset="0"/>
                <a:ea typeface="ＭＳ Ｐゴシック" pitchFamily="34" charset="-128"/>
              </a:defRPr>
            </a:lvl4pPr>
            <a:lvl5pPr marL="2057400" indent="-228600" defTabSz="457200" eaLnBrk="0" hangingPunct="0">
              <a:defRPr sz="22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GB" altLang="sv-SE" sz="900" smtClean="0">
                <a:solidFill>
                  <a:schemeClr val="tx2"/>
                </a:solidFill>
                <a:cs typeface="Arial" pitchFamily="34" charset="0"/>
              </a:rPr>
              <a:t>A fresh understanding of </a:t>
            </a:r>
            <a:r>
              <a:rPr lang="en-GB" altLang="sv-SE" sz="900" b="1" smtClean="0">
                <a:solidFill>
                  <a:schemeClr val="tx2"/>
                </a:solidFill>
                <a:cs typeface="Arial" pitchFamily="34" charset="0"/>
              </a:rPr>
              <a:t>consumers</a:t>
            </a:r>
            <a:r>
              <a:rPr lang="en-GB" altLang="en-US" sz="900" b="1" smtClean="0">
                <a:solidFill>
                  <a:schemeClr val="tx2"/>
                </a:solidFill>
                <a:cs typeface="Arial" pitchFamily="34" charset="0"/>
              </a:rPr>
              <a:t>’</a:t>
            </a:r>
            <a:r>
              <a:rPr lang="en-GB" altLang="sv-SE" sz="900" b="1" smtClean="0">
                <a:solidFill>
                  <a:schemeClr val="tx2"/>
                </a:solidFill>
                <a:cs typeface="Arial" pitchFamily="34" charset="0"/>
              </a:rPr>
              <a:t> deeper motivations</a:t>
            </a:r>
            <a:r>
              <a:rPr lang="en-GB" altLang="sv-SE" sz="900" smtClean="0">
                <a:solidFill>
                  <a:schemeClr val="tx2"/>
                </a:solidFill>
                <a:cs typeface="Arial" pitchFamily="34" charset="0"/>
              </a:rPr>
              <a:t>…</a:t>
            </a:r>
          </a:p>
        </p:txBody>
      </p:sp>
      <p:sp>
        <p:nvSpPr>
          <p:cNvPr id="42" name="Rectangle 20"/>
          <p:cNvSpPr>
            <a:spLocks noChangeArrowheads="1"/>
          </p:cNvSpPr>
          <p:nvPr userDrawn="1"/>
        </p:nvSpPr>
        <p:spPr bwMode="auto">
          <a:xfrm>
            <a:off x="3125788" y="2524125"/>
            <a:ext cx="1511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defTabSz="457200" eaLnBrk="0" hangingPunct="0">
              <a:defRPr sz="2200">
                <a:solidFill>
                  <a:schemeClr val="tx1"/>
                </a:solidFill>
                <a:latin typeface="Arial" pitchFamily="34" charset="0"/>
                <a:ea typeface="ＭＳ Ｐゴシック" pitchFamily="34" charset="-128"/>
              </a:defRPr>
            </a:lvl1pPr>
            <a:lvl2pPr marL="742950" indent="-285750" defTabSz="457200" eaLnBrk="0" hangingPunct="0">
              <a:defRPr sz="2200">
                <a:solidFill>
                  <a:schemeClr val="tx1"/>
                </a:solidFill>
                <a:latin typeface="Arial" pitchFamily="34" charset="0"/>
                <a:ea typeface="ＭＳ Ｐゴシック" pitchFamily="34" charset="-128"/>
              </a:defRPr>
            </a:lvl2pPr>
            <a:lvl3pPr marL="1143000" indent="-228600" defTabSz="457200" eaLnBrk="0" hangingPunct="0">
              <a:defRPr sz="2200">
                <a:solidFill>
                  <a:schemeClr val="tx1"/>
                </a:solidFill>
                <a:latin typeface="Arial" pitchFamily="34" charset="0"/>
                <a:ea typeface="ＭＳ Ｐゴシック" pitchFamily="34" charset="-128"/>
              </a:defRPr>
            </a:lvl3pPr>
            <a:lvl4pPr marL="1600200" indent="-228600" defTabSz="457200" eaLnBrk="0" hangingPunct="0">
              <a:defRPr sz="2200">
                <a:solidFill>
                  <a:schemeClr val="tx1"/>
                </a:solidFill>
                <a:latin typeface="Arial" pitchFamily="34" charset="0"/>
                <a:ea typeface="ＭＳ Ｐゴシック" pitchFamily="34" charset="-128"/>
              </a:defRPr>
            </a:lvl4pPr>
            <a:lvl5pPr marL="2057400" indent="-228600" defTabSz="457200" eaLnBrk="0" hangingPunct="0">
              <a:defRPr sz="22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GB" altLang="sv-SE" sz="900" smtClean="0">
                <a:solidFill>
                  <a:schemeClr val="tx2"/>
                </a:solidFill>
                <a:cs typeface="Arial" pitchFamily="34" charset="0"/>
              </a:rPr>
              <a:t>…that reveals </a:t>
            </a:r>
            <a:r>
              <a:rPr lang="en-GB" altLang="sv-SE" sz="900" b="1" smtClean="0">
                <a:solidFill>
                  <a:schemeClr val="tx2"/>
                </a:solidFill>
                <a:cs typeface="Arial" pitchFamily="34" charset="0"/>
              </a:rPr>
              <a:t>an unmet need, desire, or tension</a:t>
            </a:r>
            <a:endParaRPr lang="en-US" altLang="sv-SE" sz="900" smtClean="0">
              <a:solidFill>
                <a:schemeClr val="tx2"/>
              </a:solidFill>
              <a:cs typeface="Arial" pitchFamily="34" charset="0"/>
            </a:endParaRPr>
          </a:p>
        </p:txBody>
      </p:sp>
      <p:sp>
        <p:nvSpPr>
          <p:cNvPr id="43" name="Text Box 4"/>
          <p:cNvSpPr txBox="1">
            <a:spLocks noChangeArrowheads="1"/>
          </p:cNvSpPr>
          <p:nvPr userDrawn="1"/>
        </p:nvSpPr>
        <p:spPr bwMode="auto">
          <a:xfrm>
            <a:off x="5846763" y="2528888"/>
            <a:ext cx="8667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742950" indent="-285750" defTabSz="457200" eaLnBrk="0" hangingPunct="0">
              <a:defRPr sz="2200">
                <a:solidFill>
                  <a:schemeClr val="tx1"/>
                </a:solidFill>
                <a:latin typeface="Arial" charset="0"/>
                <a:ea typeface="ＭＳ Ｐゴシック" charset="0"/>
              </a:defRPr>
            </a:lvl2pPr>
            <a:lvl3pPr marL="1143000" indent="-228600" defTabSz="457200" eaLnBrk="0" hangingPunct="0">
              <a:defRPr sz="2200">
                <a:solidFill>
                  <a:schemeClr val="tx1"/>
                </a:solidFill>
                <a:latin typeface="Arial" charset="0"/>
                <a:ea typeface="ＭＳ Ｐゴシック" charset="0"/>
              </a:defRPr>
            </a:lvl3pPr>
            <a:lvl4pPr marL="1600200" indent="-228600" defTabSz="457200" eaLnBrk="0" hangingPunct="0">
              <a:defRPr sz="2200">
                <a:solidFill>
                  <a:schemeClr val="tx1"/>
                </a:solidFill>
                <a:latin typeface="Arial" charset="0"/>
                <a:ea typeface="ＭＳ Ｐゴシック" charset="0"/>
              </a:defRPr>
            </a:lvl4pPr>
            <a:lvl5pPr marL="2057400" indent="-228600" defTabSz="457200" eaLnBrk="0" hangingPunct="0">
              <a:defRPr sz="2200">
                <a:solidFill>
                  <a:schemeClr val="tx1"/>
                </a:solidFill>
                <a:latin typeface="Arial" charset="0"/>
                <a:ea typeface="ＭＳ Ｐゴシック" charset="0"/>
              </a:defRPr>
            </a:lvl5pPr>
            <a:lvl6pPr marL="2514600" indent="-228600" eaLnBrk="0" fontAlgn="base" hangingPunct="0">
              <a:spcBef>
                <a:spcPct val="0"/>
              </a:spcBef>
              <a:spcAft>
                <a:spcPct val="0"/>
              </a:spcAft>
              <a:defRPr sz="2200">
                <a:solidFill>
                  <a:schemeClr val="tx1"/>
                </a:solidFill>
                <a:latin typeface="Arial" charset="0"/>
                <a:ea typeface="ＭＳ Ｐゴシック" charset="0"/>
              </a:defRPr>
            </a:lvl6pPr>
            <a:lvl7pPr marL="2971800" indent="-228600" eaLnBrk="0" fontAlgn="base" hangingPunct="0">
              <a:spcBef>
                <a:spcPct val="0"/>
              </a:spcBef>
              <a:spcAft>
                <a:spcPct val="0"/>
              </a:spcAft>
              <a:defRPr sz="2200">
                <a:solidFill>
                  <a:schemeClr val="tx1"/>
                </a:solidFill>
                <a:latin typeface="Arial" charset="0"/>
                <a:ea typeface="ＭＳ Ｐゴシック" charset="0"/>
              </a:defRPr>
            </a:lvl7pPr>
            <a:lvl8pPr marL="3429000" indent="-228600" eaLnBrk="0" fontAlgn="base" hangingPunct="0">
              <a:spcBef>
                <a:spcPct val="0"/>
              </a:spcBef>
              <a:spcAft>
                <a:spcPct val="0"/>
              </a:spcAft>
              <a:defRPr sz="2200">
                <a:solidFill>
                  <a:schemeClr val="tx1"/>
                </a:solidFill>
                <a:latin typeface="Arial" charset="0"/>
                <a:ea typeface="ＭＳ Ｐゴシック" charset="0"/>
              </a:defRPr>
            </a:lvl8pPr>
            <a:lvl9pPr marL="3886200" indent="-228600" eaLnBrk="0" fontAlgn="base" hangingPunct="0">
              <a:spcBef>
                <a:spcPct val="0"/>
              </a:spcBef>
              <a:spcAft>
                <a:spcPct val="0"/>
              </a:spcAft>
              <a:defRPr sz="2200">
                <a:solidFill>
                  <a:schemeClr val="tx1"/>
                </a:solidFill>
                <a:latin typeface="Arial" charset="0"/>
                <a:ea typeface="ＭＳ Ｐゴシック" charset="0"/>
              </a:defRPr>
            </a:lvl9pPr>
          </a:lstStyle>
          <a:p>
            <a:pPr>
              <a:spcBef>
                <a:spcPts val="1200"/>
              </a:spcBef>
              <a:buFont typeface="Arial" charset="0"/>
              <a:buNone/>
              <a:defRPr/>
            </a:pPr>
            <a:r>
              <a:rPr lang="en-US" sz="900" dirty="0" smtClean="0">
                <a:solidFill>
                  <a:srgbClr val="000000"/>
                </a:solidFill>
                <a:cs typeface="Arial" charset="0"/>
              </a:rPr>
              <a:t>However,</a:t>
            </a:r>
          </a:p>
        </p:txBody>
      </p:sp>
      <p:cxnSp>
        <p:nvCxnSpPr>
          <p:cNvPr id="44" name="Straight Connector 2"/>
          <p:cNvCxnSpPr/>
          <p:nvPr userDrawn="1"/>
        </p:nvCxnSpPr>
        <p:spPr>
          <a:xfrm>
            <a:off x="6332538" y="2686050"/>
            <a:ext cx="2271712" cy="12700"/>
          </a:xfrm>
          <a:prstGeom prst="line">
            <a:avLst/>
          </a:prstGeom>
          <a:ln w="12700" cmpd="sng">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2"/>
          <p:cNvCxnSpPr/>
          <p:nvPr userDrawn="1"/>
        </p:nvCxnSpPr>
        <p:spPr>
          <a:xfrm>
            <a:off x="6332538" y="2924175"/>
            <a:ext cx="2271712" cy="12700"/>
          </a:xfrm>
          <a:prstGeom prst="line">
            <a:avLst/>
          </a:prstGeom>
          <a:ln w="12700" cmpd="sng">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2"/>
          <p:cNvCxnSpPr/>
          <p:nvPr userDrawn="1"/>
        </p:nvCxnSpPr>
        <p:spPr>
          <a:xfrm>
            <a:off x="6332538" y="1835150"/>
            <a:ext cx="2271712" cy="12700"/>
          </a:xfrm>
          <a:prstGeom prst="line">
            <a:avLst/>
          </a:prstGeom>
          <a:ln w="12700" cmpd="sng">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7" name="Straight Connector 2"/>
          <p:cNvCxnSpPr/>
          <p:nvPr userDrawn="1"/>
        </p:nvCxnSpPr>
        <p:spPr>
          <a:xfrm>
            <a:off x="6332538" y="2079625"/>
            <a:ext cx="2271712" cy="12700"/>
          </a:xfrm>
          <a:prstGeom prst="line">
            <a:avLst/>
          </a:prstGeom>
          <a:ln w="12700" cmpd="sng">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4" name="Text Placeholder 34"/>
          <p:cNvSpPr>
            <a:spLocks noGrp="1"/>
          </p:cNvSpPr>
          <p:nvPr>
            <p:ph type="body" sz="quarter" idx="20"/>
          </p:nvPr>
        </p:nvSpPr>
        <p:spPr>
          <a:xfrm>
            <a:off x="323528" y="6165304"/>
            <a:ext cx="8418931" cy="576064"/>
          </a:xfrm>
        </p:spPr>
        <p:txBody>
          <a:bodyPr/>
          <a:lstStyle>
            <a:lvl1pPr>
              <a:defRPr sz="1000"/>
            </a:lvl1pPr>
            <a:lvl2pPr>
              <a:defRPr sz="1000"/>
            </a:lvl2pPr>
            <a:lvl3pPr>
              <a:defRPr sz="1000"/>
            </a:lvl3pPr>
            <a:lvl4pPr>
              <a:defRPr sz="1000"/>
            </a:lvl4pPr>
            <a:lvl5pPr>
              <a:defRPr sz="1000"/>
            </a:lvl5pPr>
          </a:lstStyle>
          <a:p>
            <a:pPr lvl="0"/>
            <a:r>
              <a:rPr lang="sv-SE" noProof="0" dirty="0" smtClean="0"/>
              <a:t>Klicka här för att ändra format på bakgrundstexten</a:t>
            </a:r>
          </a:p>
          <a:p>
            <a:pPr lvl="1"/>
            <a:r>
              <a:rPr lang="sv-SE" noProof="0" dirty="0" smtClean="0"/>
              <a:t>Nivå två</a:t>
            </a:r>
          </a:p>
          <a:p>
            <a:pPr lvl="2"/>
            <a:r>
              <a:rPr lang="sv-SE" noProof="0" dirty="0" smtClean="0"/>
              <a:t>Nivå tre</a:t>
            </a:r>
          </a:p>
          <a:p>
            <a:pPr lvl="3"/>
            <a:r>
              <a:rPr lang="sv-SE" noProof="0" dirty="0" smtClean="0"/>
              <a:t>Nivå fyra</a:t>
            </a:r>
          </a:p>
          <a:p>
            <a:pPr lvl="4"/>
            <a:r>
              <a:rPr lang="sv-SE" noProof="0" dirty="0" smtClean="0"/>
              <a:t>Nivå fem</a:t>
            </a:r>
            <a:endParaRPr lang="en-US" noProof="0" dirty="0"/>
          </a:p>
        </p:txBody>
      </p:sp>
      <p:sp>
        <p:nvSpPr>
          <p:cNvPr id="20" name="Text Placeholder 34"/>
          <p:cNvSpPr>
            <a:spLocks noGrp="1"/>
          </p:cNvSpPr>
          <p:nvPr>
            <p:ph type="body" sz="quarter" idx="16"/>
          </p:nvPr>
        </p:nvSpPr>
        <p:spPr>
          <a:xfrm>
            <a:off x="2124000" y="4124126"/>
            <a:ext cx="1440160" cy="1498402"/>
          </a:xfrm>
        </p:spPr>
        <p:txBody>
          <a:bodyPr/>
          <a:lstStyle>
            <a:lvl1pPr>
              <a:defRPr sz="800"/>
            </a:lvl1pPr>
            <a:lvl2pPr>
              <a:defRPr sz="800"/>
            </a:lvl2pPr>
            <a:lvl3pPr>
              <a:defRPr sz="800"/>
            </a:lvl3pPr>
            <a:lvl4pPr>
              <a:defRPr sz="800"/>
            </a:lvl4pPr>
            <a:lvl5pPr>
              <a:defRPr sz="800"/>
            </a:lvl5pPr>
          </a:lstStyle>
          <a:p>
            <a:endParaRPr lang="en-US" dirty="0"/>
          </a:p>
        </p:txBody>
      </p:sp>
      <p:sp>
        <p:nvSpPr>
          <p:cNvPr id="21" name="Text Placeholder 34"/>
          <p:cNvSpPr>
            <a:spLocks noGrp="1"/>
          </p:cNvSpPr>
          <p:nvPr>
            <p:ph type="body" sz="quarter" idx="17"/>
          </p:nvPr>
        </p:nvSpPr>
        <p:spPr>
          <a:xfrm>
            <a:off x="3851920" y="4118799"/>
            <a:ext cx="1368152" cy="1503729"/>
          </a:xfrm>
        </p:spPr>
        <p:txBody>
          <a:bodyPr/>
          <a:lstStyle>
            <a:lvl1pPr>
              <a:defRPr sz="800"/>
            </a:lvl1pPr>
            <a:lvl2pPr>
              <a:defRPr sz="800"/>
            </a:lvl2pPr>
            <a:lvl3pPr>
              <a:defRPr sz="800"/>
            </a:lvl3pPr>
            <a:lvl4pPr>
              <a:defRPr sz="800"/>
            </a:lvl4pPr>
            <a:lvl5pPr>
              <a:defRPr sz="800"/>
            </a:lvl5pPr>
          </a:lstStyle>
          <a:p>
            <a:endParaRPr lang="en-US" dirty="0"/>
          </a:p>
        </p:txBody>
      </p:sp>
      <p:sp>
        <p:nvSpPr>
          <p:cNvPr id="22" name="Text Placeholder 34"/>
          <p:cNvSpPr>
            <a:spLocks noGrp="1"/>
          </p:cNvSpPr>
          <p:nvPr>
            <p:ph type="body" sz="quarter" idx="18"/>
          </p:nvPr>
        </p:nvSpPr>
        <p:spPr>
          <a:xfrm>
            <a:off x="5622803" y="4110360"/>
            <a:ext cx="1253453" cy="1512168"/>
          </a:xfrm>
        </p:spPr>
        <p:txBody>
          <a:bodyPr/>
          <a:lstStyle>
            <a:lvl1pPr>
              <a:defRPr sz="800" baseline="0"/>
            </a:lvl1pPr>
            <a:lvl2pPr>
              <a:defRPr sz="800"/>
            </a:lvl2pPr>
            <a:lvl3pPr>
              <a:defRPr sz="800"/>
            </a:lvl3pPr>
            <a:lvl4pPr>
              <a:defRPr sz="800"/>
            </a:lvl4pPr>
            <a:lvl5pPr>
              <a:defRPr sz="800"/>
            </a:lvl5pPr>
          </a:lstStyle>
          <a:p>
            <a:endParaRPr lang="en-US" dirty="0"/>
          </a:p>
        </p:txBody>
      </p:sp>
      <p:sp>
        <p:nvSpPr>
          <p:cNvPr id="32" name="Text Placeholder 34"/>
          <p:cNvSpPr>
            <a:spLocks noGrp="1"/>
          </p:cNvSpPr>
          <p:nvPr>
            <p:ph type="body" sz="quarter" idx="23"/>
          </p:nvPr>
        </p:nvSpPr>
        <p:spPr>
          <a:xfrm>
            <a:off x="467544" y="4136455"/>
            <a:ext cx="1368152" cy="1511473"/>
          </a:xfrm>
          <a:noFill/>
          <a:ln w="9525">
            <a:noFill/>
            <a:miter lim="800000"/>
            <a:headEnd/>
            <a:tailEnd/>
          </a:ln>
        </p:spPr>
        <p:txBody>
          <a:bodyPr/>
          <a:lstStyle>
            <a:lvl1pPr>
              <a:defRPr lang="en-US" sz="800" noProof="0" dirty="0" smtClean="0"/>
            </a:lvl1pPr>
            <a:lvl2pPr>
              <a:defRPr lang="en-US" sz="800" noProof="0" dirty="0" smtClean="0"/>
            </a:lvl2pPr>
            <a:lvl3pPr>
              <a:defRPr lang="en-US" sz="800" noProof="0" dirty="0" smtClean="0"/>
            </a:lvl3pPr>
            <a:lvl4pPr>
              <a:defRPr lang="en-US" sz="800" noProof="0" dirty="0" smtClean="0"/>
            </a:lvl4pPr>
            <a:lvl5pPr>
              <a:defRPr lang="en-US" sz="800" noProof="0" dirty="0"/>
            </a:lvl5pPr>
          </a:lstStyle>
          <a:p>
            <a:endParaRPr lang="en-US" dirty="0"/>
          </a:p>
        </p:txBody>
      </p:sp>
      <p:sp>
        <p:nvSpPr>
          <p:cNvPr id="23" name="Text Placeholder 34"/>
          <p:cNvSpPr>
            <a:spLocks noGrp="1"/>
          </p:cNvSpPr>
          <p:nvPr>
            <p:ph type="body" sz="quarter" idx="19"/>
          </p:nvPr>
        </p:nvSpPr>
        <p:spPr>
          <a:xfrm>
            <a:off x="7236296" y="4110360"/>
            <a:ext cx="1368152" cy="1512168"/>
          </a:xfrm>
        </p:spPr>
        <p:txBody>
          <a:bodyPr/>
          <a:lstStyle>
            <a:lvl1pPr>
              <a:defRPr sz="800"/>
            </a:lvl1pPr>
            <a:lvl2pPr>
              <a:defRPr sz="800"/>
            </a:lvl2pPr>
            <a:lvl3pPr>
              <a:defRPr sz="800"/>
            </a:lvl3pPr>
            <a:lvl4pPr>
              <a:defRPr sz="800"/>
            </a:lvl4pPr>
            <a:lvl5pPr>
              <a:defRPr sz="800"/>
            </a:lvl5pPr>
          </a:lstStyle>
          <a:p>
            <a:endParaRPr lang="en-US" dirty="0"/>
          </a:p>
        </p:txBody>
      </p:sp>
      <p:sp>
        <p:nvSpPr>
          <p:cNvPr id="52" name="Text Placeholder 34"/>
          <p:cNvSpPr>
            <a:spLocks noGrp="1"/>
          </p:cNvSpPr>
          <p:nvPr>
            <p:ph type="body" sz="quarter" idx="29"/>
          </p:nvPr>
        </p:nvSpPr>
        <p:spPr>
          <a:xfrm>
            <a:off x="6328191" y="2420887"/>
            <a:ext cx="2304256" cy="496473"/>
          </a:xfrm>
        </p:spPr>
        <p:txBody>
          <a:bodyPr/>
          <a:lstStyle>
            <a:lvl1pPr>
              <a:lnSpc>
                <a:spcPct val="200000"/>
              </a:lnSpc>
              <a:defRPr sz="800"/>
            </a:lvl1pPr>
            <a:lvl2pPr>
              <a:defRPr sz="800"/>
            </a:lvl2pPr>
            <a:lvl3pPr>
              <a:defRPr sz="800"/>
            </a:lvl3pPr>
            <a:lvl4pPr>
              <a:defRPr sz="800"/>
            </a:lvl4pPr>
            <a:lvl5pPr>
              <a:defRPr sz="800"/>
            </a:lvl5pPr>
          </a:lstStyle>
          <a:p>
            <a:pPr lvl="0"/>
            <a:r>
              <a:rPr lang="sv-SE" noProof="0" dirty="0" smtClean="0"/>
              <a:t>Klicka här för att ändra format på bakgrundstexten</a:t>
            </a:r>
          </a:p>
        </p:txBody>
      </p:sp>
      <p:sp>
        <p:nvSpPr>
          <p:cNvPr id="56" name="Text Placeholder 34"/>
          <p:cNvSpPr>
            <a:spLocks noGrp="1"/>
          </p:cNvSpPr>
          <p:nvPr>
            <p:ph type="body" sz="quarter" idx="31"/>
          </p:nvPr>
        </p:nvSpPr>
        <p:spPr>
          <a:xfrm>
            <a:off x="6319053" y="1635087"/>
            <a:ext cx="2304256" cy="194568"/>
          </a:xfrm>
        </p:spPr>
        <p:txBody>
          <a:bodyPr/>
          <a:lstStyle>
            <a:lvl1pPr>
              <a:lnSpc>
                <a:spcPct val="100000"/>
              </a:lnSpc>
              <a:defRPr sz="800"/>
            </a:lvl1pPr>
            <a:lvl2pPr>
              <a:defRPr sz="800"/>
            </a:lvl2pPr>
            <a:lvl3pPr>
              <a:defRPr sz="800"/>
            </a:lvl3pPr>
            <a:lvl4pPr>
              <a:defRPr sz="800"/>
            </a:lvl4pPr>
            <a:lvl5pPr>
              <a:defRPr sz="800"/>
            </a:lvl5pPr>
          </a:lstStyle>
          <a:p>
            <a:pPr lvl="0"/>
            <a:r>
              <a:rPr lang="sv-SE" noProof="0" dirty="0" smtClean="0"/>
              <a:t>Klicka här för att ändra format på bakgrundstexten</a:t>
            </a:r>
          </a:p>
        </p:txBody>
      </p:sp>
      <p:sp>
        <p:nvSpPr>
          <p:cNvPr id="58" name="Text Placeholder 34"/>
          <p:cNvSpPr>
            <a:spLocks noGrp="1"/>
          </p:cNvSpPr>
          <p:nvPr>
            <p:ph type="body" sz="quarter" idx="32"/>
          </p:nvPr>
        </p:nvSpPr>
        <p:spPr>
          <a:xfrm>
            <a:off x="6325340" y="1882546"/>
            <a:ext cx="2304256" cy="194568"/>
          </a:xfrm>
        </p:spPr>
        <p:txBody>
          <a:bodyPr/>
          <a:lstStyle>
            <a:lvl1pPr>
              <a:lnSpc>
                <a:spcPct val="100000"/>
              </a:lnSpc>
              <a:defRPr sz="800"/>
            </a:lvl1pPr>
            <a:lvl2pPr>
              <a:defRPr sz="800"/>
            </a:lvl2pPr>
            <a:lvl3pPr>
              <a:defRPr sz="800"/>
            </a:lvl3pPr>
            <a:lvl4pPr>
              <a:defRPr sz="800"/>
            </a:lvl4pPr>
            <a:lvl5pPr>
              <a:defRPr sz="800"/>
            </a:lvl5pPr>
          </a:lstStyle>
          <a:p>
            <a:pPr lvl="0"/>
            <a:r>
              <a:rPr lang="sv-SE" noProof="0" dirty="0" smtClean="0"/>
              <a:t>Klicka här för att ändra format på bakgrundstexten</a:t>
            </a:r>
          </a:p>
        </p:txBody>
      </p:sp>
      <p:sp>
        <p:nvSpPr>
          <p:cNvPr id="48" name="Rectangle 10"/>
          <p:cNvSpPr>
            <a:spLocks noGrp="1" noChangeArrowheads="1"/>
          </p:cNvSpPr>
          <p:nvPr>
            <p:ph type="sldNum" sz="quarter" idx="33"/>
          </p:nvPr>
        </p:nvSpPr>
        <p:spPr>
          <a:xfrm>
            <a:off x="15090775" y="6604000"/>
            <a:ext cx="282575" cy="254000"/>
          </a:xfrm>
        </p:spPr>
        <p:txBody>
          <a:bodyPr/>
          <a:lstStyle>
            <a:lvl1pPr>
              <a:defRPr smtClean="0"/>
            </a:lvl1pPr>
          </a:lstStyle>
          <a:p>
            <a:pPr>
              <a:defRPr/>
            </a:pPr>
            <a:fld id="{F463DC54-4EAF-4C8E-87B8-B32191A6BA5D}" type="slidenum">
              <a:rPr lang="en-US" altLang="sv-SE"/>
              <a:pPr>
                <a:defRPr/>
              </a:pPr>
              <a:t>‹N°›</a:t>
            </a:fld>
            <a:endParaRPr lang="en-US" altLang="sv-SE"/>
          </a:p>
        </p:txBody>
      </p:sp>
    </p:spTree>
    <p:extLst>
      <p:ext uri="{BB962C8B-B14F-4D97-AF65-F5344CB8AC3E}">
        <p14:creationId xmlns:p14="http://schemas.microsoft.com/office/powerpoint/2010/main" val="112242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 Product Value Proposition ">
    <p:spTree>
      <p:nvGrpSpPr>
        <p:cNvPr id="1" name=""/>
        <p:cNvGrpSpPr/>
        <p:nvPr/>
      </p:nvGrpSpPr>
      <p:grpSpPr>
        <a:xfrm>
          <a:off x="0" y="0"/>
          <a:ext cx="0" cy="0"/>
          <a:chOff x="0" y="0"/>
          <a:chExt cx="0" cy="0"/>
        </a:xfrm>
      </p:grpSpPr>
      <p:pic>
        <p:nvPicPr>
          <p:cNvPr id="7" name="Picture 2" descr="C:\Users\Owner\Desktop\New ELUX\Elux_Symbol_Large_10%black.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3175" y="1412875"/>
            <a:ext cx="5002213"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30"/>
          <p:cNvSpPr txBox="1">
            <a:spLocks noChangeArrowheads="1"/>
          </p:cNvSpPr>
          <p:nvPr userDrawn="1"/>
        </p:nvSpPr>
        <p:spPr bwMode="auto">
          <a:xfrm>
            <a:off x="1039813" y="336550"/>
            <a:ext cx="331628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pAutoFit/>
          </a:bodyPr>
          <a:lstStyle>
            <a:lvl1pPr algn="ctr" eaLnBrk="0" hangingPunct="0">
              <a:defRPr sz="2200">
                <a:solidFill>
                  <a:schemeClr val="tx1"/>
                </a:solidFill>
                <a:latin typeface="Arial" charset="0"/>
                <a:ea typeface="ＭＳ Ｐゴシック" charset="0"/>
                <a:cs typeface="ＭＳ Ｐゴシック" charset="0"/>
              </a:defRPr>
            </a:lvl1pPr>
            <a:lvl2pPr marL="742950" indent="-285750" algn="ctr" eaLnBrk="0" hangingPunct="0">
              <a:defRPr sz="2200">
                <a:solidFill>
                  <a:schemeClr val="tx1"/>
                </a:solidFill>
                <a:latin typeface="Arial" charset="0"/>
                <a:ea typeface="ＭＳ Ｐゴシック" charset="0"/>
              </a:defRPr>
            </a:lvl2pPr>
            <a:lvl3pPr marL="1143000" indent="-228600" algn="ctr" eaLnBrk="0" hangingPunct="0">
              <a:defRPr sz="2200">
                <a:solidFill>
                  <a:schemeClr val="tx1"/>
                </a:solidFill>
                <a:latin typeface="Arial" charset="0"/>
                <a:ea typeface="ＭＳ Ｐゴシック" charset="0"/>
              </a:defRPr>
            </a:lvl3pPr>
            <a:lvl4pPr marL="1600200" indent="-228600" algn="ctr" eaLnBrk="0" hangingPunct="0">
              <a:defRPr sz="2200">
                <a:solidFill>
                  <a:schemeClr val="tx1"/>
                </a:solidFill>
                <a:latin typeface="Arial" charset="0"/>
                <a:ea typeface="ＭＳ Ｐゴシック" charset="0"/>
              </a:defRPr>
            </a:lvl4pPr>
            <a:lvl5pPr marL="2057400" indent="-228600" algn="ctr"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lnSpc>
                <a:spcPct val="80000"/>
              </a:lnSpc>
              <a:defRPr/>
            </a:pPr>
            <a:r>
              <a:rPr lang="en-US" sz="2000" b="1" dirty="0" smtClean="0">
                <a:solidFill>
                  <a:srgbClr val="05143E"/>
                </a:solidFill>
              </a:rPr>
              <a:t>Product Value Proposition </a:t>
            </a:r>
            <a:r>
              <a:rPr lang="en-US" sz="2000" dirty="0" smtClean="0">
                <a:solidFill>
                  <a:schemeClr val="bg1">
                    <a:lumMod val="75000"/>
                  </a:schemeClr>
                </a:solidFill>
              </a:rPr>
              <a:t>(PVP)</a:t>
            </a:r>
          </a:p>
          <a:p>
            <a:pPr algn="l" eaLnBrk="1" hangingPunct="1">
              <a:lnSpc>
                <a:spcPct val="80000"/>
              </a:lnSpc>
              <a:defRPr/>
            </a:pPr>
            <a:endParaRPr lang="en-US" sz="2000" b="1" dirty="0" smtClean="0">
              <a:solidFill>
                <a:srgbClr val="003F72"/>
              </a:solidFill>
            </a:endParaRPr>
          </a:p>
        </p:txBody>
      </p:sp>
      <p:pic>
        <p:nvPicPr>
          <p:cNvPr id="9" name="Bildobjekt 6"/>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2438" y="3302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Bildtext vänster 7"/>
          <p:cNvSpPr>
            <a:spLocks noChangeArrowheads="1"/>
          </p:cNvSpPr>
          <p:nvPr userDrawn="1"/>
        </p:nvSpPr>
        <p:spPr bwMode="auto">
          <a:xfrm>
            <a:off x="6084888" y="260350"/>
            <a:ext cx="2733675" cy="647700"/>
          </a:xfrm>
          <a:prstGeom prst="leftArrowCallout">
            <a:avLst>
              <a:gd name="adj1" fmla="val 50000"/>
              <a:gd name="adj2" fmla="val 25000"/>
              <a:gd name="adj3" fmla="val 28860"/>
              <a:gd name="adj4" fmla="val 97120"/>
            </a:avLst>
          </a:prstGeom>
          <a:solidFill>
            <a:schemeClr val="tx2">
              <a:alpha val="1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p>
        </p:txBody>
      </p:sp>
      <p:sp>
        <p:nvSpPr>
          <p:cNvPr id="11" name="Rektangel 26"/>
          <p:cNvSpPr>
            <a:spLocks noChangeArrowheads="1"/>
          </p:cNvSpPr>
          <p:nvPr userDrawn="1"/>
        </p:nvSpPr>
        <p:spPr bwMode="auto">
          <a:xfrm>
            <a:off x="6353175" y="342900"/>
            <a:ext cx="246729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800" b="1" dirty="0" smtClean="0">
                <a:solidFill>
                  <a:srgbClr val="05143E"/>
                </a:solidFill>
              </a:rPr>
              <a:t>GUIDE</a:t>
            </a:r>
            <a:r>
              <a:rPr lang="en-US" altLang="sv-SE" sz="800" b="1" dirty="0" smtClean="0"/>
              <a:t> </a:t>
            </a:r>
            <a:r>
              <a:rPr lang="en-US" altLang="sv-SE" sz="800" i="1" dirty="0" smtClean="0"/>
              <a:t>This framework ensures that the product has a clear offer that is relevant for the target consumer, and differentiated from competition. </a:t>
            </a:r>
          </a:p>
        </p:txBody>
      </p:sp>
      <p:sp>
        <p:nvSpPr>
          <p:cNvPr id="12" name="Rectangle 56"/>
          <p:cNvSpPr>
            <a:spLocks noChangeArrowheads="1"/>
          </p:cNvSpPr>
          <p:nvPr userDrawn="1"/>
        </p:nvSpPr>
        <p:spPr bwMode="auto">
          <a:xfrm>
            <a:off x="465138" y="1741488"/>
            <a:ext cx="3098800" cy="10985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4320" anchor="ctr"/>
          <a:lstStyle>
            <a:lvl1pPr defTabSz="457200" eaLnBrk="0" hangingPunct="0">
              <a:defRPr sz="2200">
                <a:solidFill>
                  <a:schemeClr val="tx1"/>
                </a:solidFill>
                <a:latin typeface="Arial" pitchFamily="34" charset="0"/>
                <a:ea typeface="ＭＳ Ｐゴシック" pitchFamily="34" charset="-128"/>
              </a:defRPr>
            </a:lvl1pPr>
            <a:lvl2pPr marL="742950" indent="-285750" defTabSz="457200" eaLnBrk="0" hangingPunct="0">
              <a:defRPr sz="2200">
                <a:solidFill>
                  <a:schemeClr val="tx1"/>
                </a:solidFill>
                <a:latin typeface="Arial" pitchFamily="34" charset="0"/>
                <a:ea typeface="ＭＳ Ｐゴシック" pitchFamily="34" charset="-128"/>
              </a:defRPr>
            </a:lvl2pPr>
            <a:lvl3pPr marL="1143000" indent="-228600" defTabSz="457200" eaLnBrk="0" hangingPunct="0">
              <a:defRPr sz="2200">
                <a:solidFill>
                  <a:schemeClr val="tx1"/>
                </a:solidFill>
                <a:latin typeface="Arial" pitchFamily="34" charset="0"/>
                <a:ea typeface="ＭＳ Ｐゴシック" pitchFamily="34" charset="-128"/>
              </a:defRPr>
            </a:lvl3pPr>
            <a:lvl4pPr marL="1600200" indent="-228600" defTabSz="457200" eaLnBrk="0" hangingPunct="0">
              <a:defRPr sz="2200">
                <a:solidFill>
                  <a:schemeClr val="tx1"/>
                </a:solidFill>
                <a:latin typeface="Arial" pitchFamily="34" charset="0"/>
                <a:ea typeface="ＭＳ Ｐゴシック" pitchFamily="34" charset="-128"/>
              </a:defRPr>
            </a:lvl4pPr>
            <a:lvl5pPr marL="2057400" indent="-228600" defTabSz="457200" eaLnBrk="0" hangingPunct="0">
              <a:defRPr sz="22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1200" b="1" dirty="0" smtClean="0">
                <a:solidFill>
                  <a:srgbClr val="FFFFFF"/>
                </a:solidFill>
                <a:cs typeface="Arial" pitchFamily="34" charset="0"/>
              </a:rPr>
              <a:t>1. Product Description</a:t>
            </a:r>
          </a:p>
          <a:p>
            <a:pPr eaLnBrk="1" hangingPunct="1">
              <a:defRPr/>
            </a:pPr>
            <a:r>
              <a:rPr lang="en-US" altLang="sv-SE" sz="800" i="1" dirty="0" smtClean="0">
                <a:solidFill>
                  <a:schemeClr val="bg1"/>
                </a:solidFill>
                <a:cs typeface="Arial" pitchFamily="34" charset="0"/>
              </a:rPr>
              <a:t>Describes the category/sub category to define the competitive frame of reference. e.g. </a:t>
            </a:r>
            <a:r>
              <a:rPr lang="en-US" sz="800" i="1" dirty="0" smtClean="0">
                <a:solidFill>
                  <a:schemeClr val="bg1"/>
                </a:solidFill>
                <a:cs typeface="ＭＳ Ｐゴシック" charset="0"/>
              </a:rPr>
              <a:t>high efficiency</a:t>
            </a:r>
            <a:endParaRPr lang="en-US" altLang="sv-SE" sz="800" i="1" dirty="0" smtClean="0">
              <a:solidFill>
                <a:schemeClr val="bg1"/>
              </a:solidFill>
              <a:cs typeface="Arial" pitchFamily="34" charset="0"/>
            </a:endParaRPr>
          </a:p>
          <a:p>
            <a:pPr eaLnBrk="1" hangingPunct="1">
              <a:defRPr/>
            </a:pPr>
            <a:r>
              <a:rPr lang="en-US" altLang="sv-SE" sz="800" i="1" dirty="0" smtClean="0">
                <a:solidFill>
                  <a:schemeClr val="bg1"/>
                </a:solidFill>
                <a:cs typeface="Arial" pitchFamily="34" charset="0"/>
              </a:rPr>
              <a:t>top loader washer.</a:t>
            </a:r>
            <a:endParaRPr lang="en-GB" altLang="sv-SE" sz="800" i="1" dirty="0" smtClean="0">
              <a:solidFill>
                <a:schemeClr val="bg1"/>
              </a:solidFill>
              <a:cs typeface="Arial" pitchFamily="34" charset="0"/>
            </a:endParaRPr>
          </a:p>
        </p:txBody>
      </p:sp>
      <p:sp>
        <p:nvSpPr>
          <p:cNvPr id="13" name="Rectangle 57"/>
          <p:cNvSpPr>
            <a:spLocks noChangeArrowheads="1"/>
          </p:cNvSpPr>
          <p:nvPr userDrawn="1"/>
        </p:nvSpPr>
        <p:spPr bwMode="auto">
          <a:xfrm>
            <a:off x="465138" y="2889250"/>
            <a:ext cx="3098800" cy="1050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4320" anchor="ctr"/>
          <a:lstStyle>
            <a:lvl1pPr defTabSz="457200" eaLnBrk="0" hangingPunct="0">
              <a:defRPr sz="2200">
                <a:solidFill>
                  <a:schemeClr val="tx1"/>
                </a:solidFill>
                <a:latin typeface="Arial" pitchFamily="34" charset="0"/>
                <a:ea typeface="ＭＳ Ｐゴシック" pitchFamily="34" charset="-128"/>
              </a:defRPr>
            </a:lvl1pPr>
            <a:lvl2pPr marL="742950" indent="-285750" defTabSz="457200" eaLnBrk="0" hangingPunct="0">
              <a:defRPr sz="2200">
                <a:solidFill>
                  <a:schemeClr val="tx1"/>
                </a:solidFill>
                <a:latin typeface="Arial" pitchFamily="34" charset="0"/>
                <a:ea typeface="ＭＳ Ｐゴシック" pitchFamily="34" charset="-128"/>
              </a:defRPr>
            </a:lvl2pPr>
            <a:lvl3pPr marL="1143000" indent="-228600" defTabSz="457200" eaLnBrk="0" hangingPunct="0">
              <a:defRPr sz="2200">
                <a:solidFill>
                  <a:schemeClr val="tx1"/>
                </a:solidFill>
                <a:latin typeface="Arial" pitchFamily="34" charset="0"/>
                <a:ea typeface="ＭＳ Ｐゴシック" pitchFamily="34" charset="-128"/>
              </a:defRPr>
            </a:lvl3pPr>
            <a:lvl4pPr marL="1600200" indent="-228600" defTabSz="457200" eaLnBrk="0" hangingPunct="0">
              <a:defRPr sz="2200">
                <a:solidFill>
                  <a:schemeClr val="tx1"/>
                </a:solidFill>
                <a:latin typeface="Arial" pitchFamily="34" charset="0"/>
                <a:ea typeface="ＭＳ Ｐゴシック" pitchFamily="34" charset="-128"/>
              </a:defRPr>
            </a:lvl4pPr>
            <a:lvl5pPr marL="2057400" indent="-228600" defTabSz="457200" eaLnBrk="0" hangingPunct="0">
              <a:defRPr sz="22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1200" b="1" smtClean="0">
                <a:solidFill>
                  <a:srgbClr val="FFFFFF"/>
                </a:solidFill>
                <a:cs typeface="Arial" pitchFamily="34" charset="0"/>
              </a:rPr>
              <a:t>2. Differentiating Feature</a:t>
            </a:r>
          </a:p>
          <a:p>
            <a:pPr eaLnBrk="1" hangingPunct="1">
              <a:defRPr/>
            </a:pPr>
            <a:r>
              <a:rPr lang="en-GB" altLang="sv-SE" sz="800" i="1" smtClean="0">
                <a:solidFill>
                  <a:schemeClr val="bg1"/>
                </a:solidFill>
                <a:cs typeface="Arial" pitchFamily="34" charset="0"/>
              </a:rPr>
              <a:t>Highlights the key feature that distinguishes the</a:t>
            </a:r>
          </a:p>
          <a:p>
            <a:pPr eaLnBrk="1" hangingPunct="1">
              <a:defRPr/>
            </a:pPr>
            <a:r>
              <a:rPr lang="en-GB" altLang="sv-SE" sz="800" i="1" smtClean="0">
                <a:solidFill>
                  <a:schemeClr val="bg1"/>
                </a:solidFill>
                <a:cs typeface="Arial" pitchFamily="34" charset="0"/>
              </a:rPr>
              <a:t>product from competitive offers. </a:t>
            </a:r>
            <a:r>
              <a:rPr lang="en-US" altLang="sv-SE" sz="800" i="1" smtClean="0">
                <a:solidFill>
                  <a:schemeClr val="bg1"/>
                </a:solidFill>
                <a:cs typeface="Arial" pitchFamily="34" charset="0"/>
              </a:rPr>
              <a:t>e.g. with</a:t>
            </a:r>
          </a:p>
          <a:p>
            <a:pPr eaLnBrk="1" hangingPunct="1">
              <a:defRPr/>
            </a:pPr>
            <a:r>
              <a:rPr lang="en-US" altLang="sv-SE" sz="800" i="1" smtClean="0">
                <a:solidFill>
                  <a:schemeClr val="bg1"/>
                </a:solidFill>
                <a:cs typeface="Arial" pitchFamily="34" charset="0"/>
              </a:rPr>
              <a:t>fastwash(TM) technology.</a:t>
            </a:r>
          </a:p>
        </p:txBody>
      </p:sp>
      <p:sp>
        <p:nvSpPr>
          <p:cNvPr id="14" name="Rectangle 58"/>
          <p:cNvSpPr>
            <a:spLocks noChangeArrowheads="1"/>
          </p:cNvSpPr>
          <p:nvPr userDrawn="1"/>
        </p:nvSpPr>
        <p:spPr bwMode="auto">
          <a:xfrm>
            <a:off x="465138" y="3992563"/>
            <a:ext cx="3098800" cy="10731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4320" anchor="ctr"/>
          <a:lstStyle>
            <a:lvl1pPr defTabSz="457200" eaLnBrk="0" hangingPunct="0">
              <a:defRPr sz="2200">
                <a:solidFill>
                  <a:schemeClr val="tx1"/>
                </a:solidFill>
                <a:latin typeface="Arial" pitchFamily="34" charset="0"/>
                <a:ea typeface="ＭＳ Ｐゴシック" pitchFamily="34" charset="-128"/>
              </a:defRPr>
            </a:lvl1pPr>
            <a:lvl2pPr marL="742950" indent="-285750" defTabSz="457200" eaLnBrk="0" hangingPunct="0">
              <a:defRPr sz="2200">
                <a:solidFill>
                  <a:schemeClr val="tx1"/>
                </a:solidFill>
                <a:latin typeface="Arial" pitchFamily="34" charset="0"/>
                <a:ea typeface="ＭＳ Ｐゴシック" pitchFamily="34" charset="-128"/>
              </a:defRPr>
            </a:lvl2pPr>
            <a:lvl3pPr marL="1143000" indent="-228600" defTabSz="457200" eaLnBrk="0" hangingPunct="0">
              <a:defRPr sz="2200">
                <a:solidFill>
                  <a:schemeClr val="tx1"/>
                </a:solidFill>
                <a:latin typeface="Arial" pitchFamily="34" charset="0"/>
                <a:ea typeface="ＭＳ Ｐゴシック" pitchFamily="34" charset="-128"/>
              </a:defRPr>
            </a:lvl3pPr>
            <a:lvl4pPr marL="1600200" indent="-228600" defTabSz="457200" eaLnBrk="0" hangingPunct="0">
              <a:defRPr sz="2200">
                <a:solidFill>
                  <a:schemeClr val="tx1"/>
                </a:solidFill>
                <a:latin typeface="Arial" pitchFamily="34" charset="0"/>
                <a:ea typeface="ＭＳ Ｐゴシック" pitchFamily="34" charset="-128"/>
              </a:defRPr>
            </a:lvl4pPr>
            <a:lvl5pPr marL="2057400" indent="-228600" defTabSz="457200" eaLnBrk="0" hangingPunct="0">
              <a:defRPr sz="22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1200" b="1" smtClean="0">
                <a:solidFill>
                  <a:srgbClr val="FFFFFF"/>
                </a:solidFill>
                <a:cs typeface="Arial" pitchFamily="34" charset="0"/>
              </a:rPr>
              <a:t>3. Functional Benefit</a:t>
            </a:r>
          </a:p>
          <a:p>
            <a:pPr eaLnBrk="1" hangingPunct="1">
              <a:defRPr/>
            </a:pPr>
            <a:r>
              <a:rPr lang="sv-SE" altLang="sv-SE" sz="800" i="1" smtClean="0">
                <a:solidFill>
                  <a:schemeClr val="bg1"/>
                </a:solidFill>
                <a:cs typeface="Arial" pitchFamily="34" charset="0"/>
              </a:rPr>
              <a:t>D</a:t>
            </a:r>
            <a:r>
              <a:rPr lang="en-US" altLang="sv-SE" sz="800" i="1" smtClean="0">
                <a:solidFill>
                  <a:schemeClr val="bg1"/>
                </a:solidFill>
                <a:cs typeface="Arial" pitchFamily="34" charset="0"/>
              </a:rPr>
              <a:t>escribes what the product does- the most important</a:t>
            </a:r>
            <a:br>
              <a:rPr lang="en-US" altLang="sv-SE" sz="800" i="1" smtClean="0">
                <a:solidFill>
                  <a:schemeClr val="bg1"/>
                </a:solidFill>
                <a:cs typeface="Arial" pitchFamily="34" charset="0"/>
              </a:rPr>
            </a:br>
            <a:r>
              <a:rPr lang="en-US" altLang="sv-SE" sz="800" i="1" smtClean="0">
                <a:solidFill>
                  <a:schemeClr val="bg1"/>
                </a:solidFill>
                <a:cs typeface="Arial" pitchFamily="34" charset="0"/>
              </a:rPr>
              <a:t>benefit that will be the focus of the Attribute Profile. e.g. allowing you to wash clothes in 30 minutes.</a:t>
            </a:r>
            <a:endParaRPr lang="en-GB" altLang="sv-SE" sz="800" i="1" smtClean="0">
              <a:solidFill>
                <a:schemeClr val="bg1"/>
              </a:solidFill>
              <a:cs typeface="Arial" pitchFamily="34" charset="0"/>
            </a:endParaRPr>
          </a:p>
        </p:txBody>
      </p:sp>
      <p:sp>
        <p:nvSpPr>
          <p:cNvPr id="15" name="Rectangle 59"/>
          <p:cNvSpPr>
            <a:spLocks noChangeArrowheads="1"/>
          </p:cNvSpPr>
          <p:nvPr userDrawn="1"/>
        </p:nvSpPr>
        <p:spPr bwMode="auto">
          <a:xfrm>
            <a:off x="465138" y="5119688"/>
            <a:ext cx="3098800" cy="10985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4320" anchor="ctr"/>
          <a:lstStyle>
            <a:lvl1pPr defTabSz="457200" eaLnBrk="0" hangingPunct="0">
              <a:defRPr sz="2200">
                <a:solidFill>
                  <a:schemeClr val="tx1"/>
                </a:solidFill>
                <a:latin typeface="Arial" pitchFamily="34" charset="0"/>
                <a:ea typeface="ＭＳ Ｐゴシック" pitchFamily="34" charset="-128"/>
              </a:defRPr>
            </a:lvl1pPr>
            <a:lvl2pPr marL="742950" indent="-285750" defTabSz="457200" eaLnBrk="0" hangingPunct="0">
              <a:defRPr sz="2200">
                <a:solidFill>
                  <a:schemeClr val="tx1"/>
                </a:solidFill>
                <a:latin typeface="Arial" pitchFamily="34" charset="0"/>
                <a:ea typeface="ＭＳ Ｐゴシック" pitchFamily="34" charset="-128"/>
              </a:defRPr>
            </a:lvl2pPr>
            <a:lvl3pPr marL="1143000" indent="-228600" defTabSz="457200" eaLnBrk="0" hangingPunct="0">
              <a:defRPr sz="2200">
                <a:solidFill>
                  <a:schemeClr val="tx1"/>
                </a:solidFill>
                <a:latin typeface="Arial" pitchFamily="34" charset="0"/>
                <a:ea typeface="ＭＳ Ｐゴシック" pitchFamily="34" charset="-128"/>
              </a:defRPr>
            </a:lvl3pPr>
            <a:lvl4pPr marL="1600200" indent="-228600" defTabSz="457200" eaLnBrk="0" hangingPunct="0">
              <a:defRPr sz="2200">
                <a:solidFill>
                  <a:schemeClr val="tx1"/>
                </a:solidFill>
                <a:latin typeface="Arial" pitchFamily="34" charset="0"/>
                <a:ea typeface="ＭＳ Ｐゴシック" pitchFamily="34" charset="-128"/>
              </a:defRPr>
            </a:lvl4pPr>
            <a:lvl5pPr marL="2057400" indent="-228600" defTabSz="457200" eaLnBrk="0" hangingPunct="0">
              <a:defRPr sz="22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1200" b="1" smtClean="0">
                <a:solidFill>
                  <a:srgbClr val="FFFFFF"/>
                </a:solidFill>
                <a:latin typeface="Helvetica" pitchFamily="-84" charset="0"/>
              </a:rPr>
              <a:t>4. Emotional Benefit</a:t>
            </a:r>
          </a:p>
          <a:p>
            <a:pPr eaLnBrk="1" hangingPunct="1">
              <a:defRPr/>
            </a:pPr>
            <a:r>
              <a:rPr lang="sv-SE" altLang="sv-SE" sz="800" i="1" smtClean="0">
                <a:solidFill>
                  <a:schemeClr val="bg1"/>
                </a:solidFill>
                <a:cs typeface="Arial" pitchFamily="34" charset="0"/>
              </a:rPr>
              <a:t>D</a:t>
            </a:r>
            <a:r>
              <a:rPr lang="en-US" altLang="sv-SE" sz="800" i="1" smtClean="0">
                <a:solidFill>
                  <a:schemeClr val="bg1"/>
                </a:solidFill>
                <a:cs typeface="Arial" pitchFamily="34" charset="0"/>
              </a:rPr>
              <a:t>escribes how the consumer will feel as result o</a:t>
            </a:r>
            <a:br>
              <a:rPr lang="en-US" altLang="sv-SE" sz="800" i="1" smtClean="0">
                <a:solidFill>
                  <a:schemeClr val="bg1"/>
                </a:solidFill>
                <a:cs typeface="Arial" pitchFamily="34" charset="0"/>
              </a:rPr>
            </a:br>
            <a:r>
              <a:rPr lang="en-US" altLang="sv-SE" sz="800" i="1" smtClean="0">
                <a:solidFill>
                  <a:schemeClr val="bg1"/>
                </a:solidFill>
                <a:cs typeface="Arial" pitchFamily="34" charset="0"/>
              </a:rPr>
              <a:t>use the product. e.g. so that you can feel confident that</a:t>
            </a:r>
            <a:br>
              <a:rPr lang="en-US" altLang="sv-SE" sz="800" i="1" smtClean="0">
                <a:solidFill>
                  <a:schemeClr val="bg1"/>
                </a:solidFill>
                <a:cs typeface="Arial" pitchFamily="34" charset="0"/>
              </a:rPr>
            </a:br>
            <a:r>
              <a:rPr lang="en-US" altLang="sv-SE" sz="800" i="1" smtClean="0">
                <a:solidFill>
                  <a:schemeClr val="bg1"/>
                </a:solidFill>
                <a:cs typeface="Arial" pitchFamily="34" charset="0"/>
              </a:rPr>
              <a:t>you have more time to spend with your family.</a:t>
            </a:r>
            <a:endParaRPr lang="en-GB" altLang="sv-SE" sz="800" i="1" smtClean="0">
              <a:solidFill>
                <a:schemeClr val="bg1"/>
              </a:solidFill>
              <a:cs typeface="Arial" pitchFamily="34" charset="0"/>
            </a:endParaRPr>
          </a:p>
        </p:txBody>
      </p:sp>
      <p:cxnSp>
        <p:nvCxnSpPr>
          <p:cNvPr id="16" name="Straight Connector 60"/>
          <p:cNvCxnSpPr>
            <a:cxnSpLocks noChangeShapeType="1"/>
          </p:cNvCxnSpPr>
          <p:nvPr userDrawn="1"/>
        </p:nvCxnSpPr>
        <p:spPr bwMode="auto">
          <a:xfrm>
            <a:off x="4500563" y="2276475"/>
            <a:ext cx="3959225"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cxnSp>
      <p:sp>
        <p:nvSpPr>
          <p:cNvPr id="17" name="TextBox 61"/>
          <p:cNvSpPr txBox="1">
            <a:spLocks noChangeArrowheads="1"/>
          </p:cNvSpPr>
          <p:nvPr userDrawn="1"/>
        </p:nvSpPr>
        <p:spPr bwMode="auto">
          <a:xfrm>
            <a:off x="4067175" y="2060575"/>
            <a:ext cx="5048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457200" eaLnBrk="0" hangingPunct="0">
              <a:defRPr sz="2200">
                <a:solidFill>
                  <a:schemeClr val="tx1"/>
                </a:solidFill>
                <a:latin typeface="Arial" charset="0"/>
                <a:ea typeface="ＭＳ Ｐゴシック" charset="0"/>
                <a:cs typeface="ＭＳ Ｐゴシック" charset="0"/>
              </a:defRPr>
            </a:lvl1pPr>
            <a:lvl2pPr marL="742950" indent="-285750" algn="ctr" defTabSz="457200" eaLnBrk="0" hangingPunct="0">
              <a:defRPr sz="2200">
                <a:solidFill>
                  <a:schemeClr val="tx1"/>
                </a:solidFill>
                <a:latin typeface="Arial" charset="0"/>
                <a:ea typeface="ＭＳ Ｐゴシック" charset="0"/>
              </a:defRPr>
            </a:lvl2pPr>
            <a:lvl3pPr marL="1143000" indent="-228600" algn="ctr" defTabSz="457200" eaLnBrk="0" hangingPunct="0">
              <a:defRPr sz="2200">
                <a:solidFill>
                  <a:schemeClr val="tx1"/>
                </a:solidFill>
                <a:latin typeface="Arial" charset="0"/>
                <a:ea typeface="ＭＳ Ｐゴシック" charset="0"/>
              </a:defRPr>
            </a:lvl3pPr>
            <a:lvl4pPr marL="1600200" indent="-228600" algn="ctr" defTabSz="457200" eaLnBrk="0" hangingPunct="0">
              <a:defRPr sz="2200">
                <a:solidFill>
                  <a:schemeClr val="tx1"/>
                </a:solidFill>
                <a:latin typeface="Arial" charset="0"/>
                <a:ea typeface="ＭＳ Ｐゴシック" charset="0"/>
              </a:defRPr>
            </a:lvl4pPr>
            <a:lvl5pPr marL="2057400" indent="-228600" algn="ctr" defTabSz="457200"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spcAft>
                <a:spcPts val="600"/>
              </a:spcAft>
              <a:defRPr/>
            </a:pPr>
            <a:r>
              <a:rPr lang="en-US" sz="1200" smtClean="0">
                <a:solidFill>
                  <a:srgbClr val="002F56"/>
                </a:solidFill>
                <a:cs typeface="Arial" charset="0"/>
              </a:rPr>
              <a:t>The</a:t>
            </a:r>
          </a:p>
        </p:txBody>
      </p:sp>
      <p:sp>
        <p:nvSpPr>
          <p:cNvPr id="18" name="TextBox 62"/>
          <p:cNvSpPr txBox="1">
            <a:spLocks noChangeArrowheads="1"/>
          </p:cNvSpPr>
          <p:nvPr userDrawn="1"/>
        </p:nvSpPr>
        <p:spPr bwMode="auto">
          <a:xfrm>
            <a:off x="4067175" y="3727450"/>
            <a:ext cx="129698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457200" eaLnBrk="0" hangingPunct="0">
              <a:defRPr sz="2200">
                <a:solidFill>
                  <a:schemeClr val="tx1"/>
                </a:solidFill>
                <a:latin typeface="Arial" charset="0"/>
                <a:ea typeface="ＭＳ Ｐゴシック" charset="0"/>
                <a:cs typeface="ＭＳ Ｐゴシック" charset="0"/>
              </a:defRPr>
            </a:lvl1pPr>
            <a:lvl2pPr marL="742950" indent="-285750" algn="ctr" defTabSz="457200" eaLnBrk="0" hangingPunct="0">
              <a:defRPr sz="2200">
                <a:solidFill>
                  <a:schemeClr val="tx1"/>
                </a:solidFill>
                <a:latin typeface="Arial" charset="0"/>
                <a:ea typeface="ＭＳ Ｐゴシック" charset="0"/>
              </a:defRPr>
            </a:lvl2pPr>
            <a:lvl3pPr marL="1143000" indent="-228600" algn="ctr" defTabSz="457200" eaLnBrk="0" hangingPunct="0">
              <a:defRPr sz="2200">
                <a:solidFill>
                  <a:schemeClr val="tx1"/>
                </a:solidFill>
                <a:latin typeface="Arial" charset="0"/>
                <a:ea typeface="ＭＳ Ｐゴシック" charset="0"/>
              </a:defRPr>
            </a:lvl3pPr>
            <a:lvl4pPr marL="1600200" indent="-228600" algn="ctr" defTabSz="457200" eaLnBrk="0" hangingPunct="0">
              <a:defRPr sz="2200">
                <a:solidFill>
                  <a:schemeClr val="tx1"/>
                </a:solidFill>
                <a:latin typeface="Arial" charset="0"/>
                <a:ea typeface="ＭＳ Ｐゴシック" charset="0"/>
              </a:defRPr>
            </a:lvl4pPr>
            <a:lvl5pPr marL="2057400" indent="-228600" algn="ctr" defTabSz="457200"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defRPr/>
            </a:pPr>
            <a:r>
              <a:rPr lang="en-US" sz="1200" smtClean="0">
                <a:solidFill>
                  <a:srgbClr val="002F56"/>
                </a:solidFill>
                <a:cs typeface="Arial" charset="0"/>
              </a:rPr>
              <a:t>Which includes</a:t>
            </a:r>
          </a:p>
        </p:txBody>
      </p:sp>
      <p:sp>
        <p:nvSpPr>
          <p:cNvPr id="19" name="TextBox 63"/>
          <p:cNvSpPr txBox="1">
            <a:spLocks noChangeArrowheads="1"/>
          </p:cNvSpPr>
          <p:nvPr userDrawn="1"/>
        </p:nvSpPr>
        <p:spPr bwMode="auto">
          <a:xfrm>
            <a:off x="4067175" y="4581525"/>
            <a:ext cx="129698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457200" eaLnBrk="0" hangingPunct="0">
              <a:defRPr sz="2200">
                <a:solidFill>
                  <a:schemeClr val="tx1"/>
                </a:solidFill>
                <a:latin typeface="Arial" charset="0"/>
                <a:ea typeface="ＭＳ Ｐゴシック" charset="0"/>
                <a:cs typeface="ＭＳ Ｐゴシック" charset="0"/>
              </a:defRPr>
            </a:lvl1pPr>
            <a:lvl2pPr marL="742950" indent="-285750" algn="ctr" defTabSz="457200" eaLnBrk="0" hangingPunct="0">
              <a:defRPr sz="2200">
                <a:solidFill>
                  <a:schemeClr val="tx1"/>
                </a:solidFill>
                <a:latin typeface="Arial" charset="0"/>
                <a:ea typeface="ＭＳ Ｐゴシック" charset="0"/>
              </a:defRPr>
            </a:lvl2pPr>
            <a:lvl3pPr marL="1143000" indent="-228600" algn="ctr" defTabSz="457200" eaLnBrk="0" hangingPunct="0">
              <a:defRPr sz="2200">
                <a:solidFill>
                  <a:schemeClr val="tx1"/>
                </a:solidFill>
                <a:latin typeface="Arial" charset="0"/>
                <a:ea typeface="ＭＳ Ｐゴシック" charset="0"/>
              </a:defRPr>
            </a:lvl3pPr>
            <a:lvl4pPr marL="1600200" indent="-228600" algn="ctr" defTabSz="457200" eaLnBrk="0" hangingPunct="0">
              <a:defRPr sz="2200">
                <a:solidFill>
                  <a:schemeClr val="tx1"/>
                </a:solidFill>
                <a:latin typeface="Arial" charset="0"/>
                <a:ea typeface="ＭＳ Ｐゴシック" charset="0"/>
              </a:defRPr>
            </a:lvl4pPr>
            <a:lvl5pPr marL="2057400" indent="-228600" algn="ctr" defTabSz="457200"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defRPr/>
            </a:pPr>
            <a:r>
              <a:rPr lang="en-US" sz="1200" smtClean="0">
                <a:solidFill>
                  <a:srgbClr val="002F56"/>
                </a:solidFill>
                <a:cs typeface="Arial" charset="0"/>
              </a:rPr>
              <a:t>Allowing you to</a:t>
            </a:r>
          </a:p>
        </p:txBody>
      </p:sp>
      <p:sp>
        <p:nvSpPr>
          <p:cNvPr id="20" name="TextBox 64"/>
          <p:cNvSpPr txBox="1">
            <a:spLocks noChangeArrowheads="1"/>
          </p:cNvSpPr>
          <p:nvPr userDrawn="1"/>
        </p:nvSpPr>
        <p:spPr bwMode="auto">
          <a:xfrm>
            <a:off x="4067175" y="5456238"/>
            <a:ext cx="12969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457200" eaLnBrk="0" hangingPunct="0">
              <a:defRPr sz="2200">
                <a:solidFill>
                  <a:schemeClr val="tx1"/>
                </a:solidFill>
                <a:latin typeface="Arial" charset="0"/>
                <a:ea typeface="ＭＳ Ｐゴシック" charset="0"/>
                <a:cs typeface="ＭＳ Ｐゴシック" charset="0"/>
              </a:defRPr>
            </a:lvl1pPr>
            <a:lvl2pPr marL="742950" indent="-285750" algn="ctr" defTabSz="457200" eaLnBrk="0" hangingPunct="0">
              <a:defRPr sz="2200">
                <a:solidFill>
                  <a:schemeClr val="tx1"/>
                </a:solidFill>
                <a:latin typeface="Arial" charset="0"/>
                <a:ea typeface="ＭＳ Ｐゴシック" charset="0"/>
              </a:defRPr>
            </a:lvl2pPr>
            <a:lvl3pPr marL="1143000" indent="-228600" algn="ctr" defTabSz="457200" eaLnBrk="0" hangingPunct="0">
              <a:defRPr sz="2200">
                <a:solidFill>
                  <a:schemeClr val="tx1"/>
                </a:solidFill>
                <a:latin typeface="Arial" charset="0"/>
                <a:ea typeface="ＭＳ Ｐゴシック" charset="0"/>
              </a:defRPr>
            </a:lvl3pPr>
            <a:lvl4pPr marL="1600200" indent="-228600" algn="ctr" defTabSz="457200" eaLnBrk="0" hangingPunct="0">
              <a:defRPr sz="2200">
                <a:solidFill>
                  <a:schemeClr val="tx1"/>
                </a:solidFill>
                <a:latin typeface="Arial" charset="0"/>
                <a:ea typeface="ＭＳ Ｐゴシック" charset="0"/>
              </a:defRPr>
            </a:lvl4pPr>
            <a:lvl5pPr marL="2057400" indent="-228600" algn="ctr" defTabSz="457200"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defRPr/>
            </a:pPr>
            <a:r>
              <a:rPr lang="en-US" sz="1200" smtClean="0">
                <a:solidFill>
                  <a:srgbClr val="002F56"/>
                </a:solidFill>
                <a:cs typeface="Arial" charset="0"/>
              </a:rPr>
              <a:t>So that you can</a:t>
            </a:r>
          </a:p>
        </p:txBody>
      </p:sp>
      <p:cxnSp>
        <p:nvCxnSpPr>
          <p:cNvPr id="21" name="Straight Connector 65"/>
          <p:cNvCxnSpPr>
            <a:cxnSpLocks noChangeShapeType="1"/>
          </p:cNvCxnSpPr>
          <p:nvPr userDrawn="1"/>
        </p:nvCxnSpPr>
        <p:spPr bwMode="auto">
          <a:xfrm>
            <a:off x="4356100" y="3141663"/>
            <a:ext cx="4103688"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cxnSp>
      <p:cxnSp>
        <p:nvCxnSpPr>
          <p:cNvPr id="22" name="Straight Connector 66"/>
          <p:cNvCxnSpPr>
            <a:cxnSpLocks noChangeShapeType="1"/>
          </p:cNvCxnSpPr>
          <p:nvPr userDrawn="1"/>
        </p:nvCxnSpPr>
        <p:spPr bwMode="auto">
          <a:xfrm>
            <a:off x="5292725" y="3933825"/>
            <a:ext cx="3167063" cy="95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cxnSp>
      <p:cxnSp>
        <p:nvCxnSpPr>
          <p:cNvPr id="23" name="Straight Connector 67"/>
          <p:cNvCxnSpPr>
            <a:cxnSpLocks noChangeShapeType="1"/>
          </p:cNvCxnSpPr>
          <p:nvPr userDrawn="1"/>
        </p:nvCxnSpPr>
        <p:spPr bwMode="auto">
          <a:xfrm>
            <a:off x="5292725" y="4797425"/>
            <a:ext cx="3167063"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cxnSp>
      <p:cxnSp>
        <p:nvCxnSpPr>
          <p:cNvPr id="29" name="Straight Connector 68"/>
          <p:cNvCxnSpPr>
            <a:cxnSpLocks noChangeShapeType="1"/>
          </p:cNvCxnSpPr>
          <p:nvPr userDrawn="1"/>
        </p:nvCxnSpPr>
        <p:spPr bwMode="auto">
          <a:xfrm>
            <a:off x="5292725" y="5661025"/>
            <a:ext cx="3167063" cy="11113"/>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cxnSp>
      <p:sp>
        <p:nvSpPr>
          <p:cNvPr id="30" name="Rectangle 69"/>
          <p:cNvSpPr>
            <a:spLocks noChangeArrowheads="1"/>
          </p:cNvSpPr>
          <p:nvPr userDrawn="1"/>
        </p:nvSpPr>
        <p:spPr bwMode="auto">
          <a:xfrm>
            <a:off x="395288" y="1609725"/>
            <a:ext cx="3240087" cy="4679950"/>
          </a:xfrm>
          <a:prstGeom prst="rect">
            <a:avLst/>
          </a:prstGeom>
          <a:noFill/>
          <a:ln w="9525">
            <a:solidFill>
              <a:srgbClr val="4A7EBB"/>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ctr"/>
          <a:lstStyle>
            <a:lvl1pPr defTabSz="457200" eaLnBrk="0" hangingPunct="0">
              <a:defRPr sz="2200">
                <a:solidFill>
                  <a:schemeClr val="tx1"/>
                </a:solidFill>
                <a:latin typeface="Arial" pitchFamily="34" charset="0"/>
                <a:ea typeface="ＭＳ Ｐゴシック" pitchFamily="34" charset="-128"/>
              </a:defRPr>
            </a:lvl1pPr>
            <a:lvl2pPr marL="742950" indent="-285750" defTabSz="457200" eaLnBrk="0" hangingPunct="0">
              <a:defRPr sz="2200">
                <a:solidFill>
                  <a:schemeClr val="tx1"/>
                </a:solidFill>
                <a:latin typeface="Arial" pitchFamily="34" charset="0"/>
                <a:ea typeface="ＭＳ Ｐゴシック" pitchFamily="34" charset="-128"/>
              </a:defRPr>
            </a:lvl2pPr>
            <a:lvl3pPr marL="1143000" indent="-228600" defTabSz="457200" eaLnBrk="0" hangingPunct="0">
              <a:defRPr sz="2200">
                <a:solidFill>
                  <a:schemeClr val="tx1"/>
                </a:solidFill>
                <a:latin typeface="Arial" pitchFamily="34" charset="0"/>
                <a:ea typeface="ＭＳ Ｐゴシック" pitchFamily="34" charset="-128"/>
              </a:defRPr>
            </a:lvl3pPr>
            <a:lvl4pPr marL="1600200" indent="-228600" defTabSz="457200" eaLnBrk="0" hangingPunct="0">
              <a:defRPr sz="2200">
                <a:solidFill>
                  <a:schemeClr val="tx1"/>
                </a:solidFill>
                <a:latin typeface="Arial" pitchFamily="34" charset="0"/>
                <a:ea typeface="ＭＳ Ｐゴシック" pitchFamily="34" charset="-128"/>
              </a:defRPr>
            </a:lvl4pPr>
            <a:lvl5pPr marL="2057400" indent="-228600" defTabSz="457200" eaLnBrk="0" hangingPunct="0">
              <a:defRPr sz="22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z="1800" smtClean="0">
              <a:solidFill>
                <a:srgbClr val="FFFFFF"/>
              </a:solidFill>
              <a:latin typeface="Calibri" pitchFamily="34" charset="0"/>
            </a:endParaRPr>
          </a:p>
        </p:txBody>
      </p:sp>
      <p:sp>
        <p:nvSpPr>
          <p:cNvPr id="31" name="TextBox 70"/>
          <p:cNvSpPr txBox="1">
            <a:spLocks noChangeArrowheads="1"/>
          </p:cNvSpPr>
          <p:nvPr userDrawn="1"/>
        </p:nvSpPr>
        <p:spPr bwMode="auto">
          <a:xfrm>
            <a:off x="684213" y="1465263"/>
            <a:ext cx="2390775" cy="2460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457200" eaLnBrk="0" hangingPunct="0">
              <a:defRPr sz="2200">
                <a:solidFill>
                  <a:schemeClr val="tx1"/>
                </a:solidFill>
                <a:latin typeface="Arial" charset="0"/>
                <a:ea typeface="ＭＳ Ｐゴシック" charset="0"/>
                <a:cs typeface="ＭＳ Ｐゴシック" charset="0"/>
              </a:defRPr>
            </a:lvl1pPr>
            <a:lvl2pPr marL="742950" indent="-285750" algn="ctr" defTabSz="457200" eaLnBrk="0" hangingPunct="0">
              <a:defRPr sz="2200">
                <a:solidFill>
                  <a:schemeClr val="tx1"/>
                </a:solidFill>
                <a:latin typeface="Arial" charset="0"/>
                <a:ea typeface="ＭＳ Ｐゴシック" charset="0"/>
              </a:defRPr>
            </a:lvl2pPr>
            <a:lvl3pPr marL="1143000" indent="-228600" algn="ctr" defTabSz="457200" eaLnBrk="0" hangingPunct="0">
              <a:defRPr sz="2200">
                <a:solidFill>
                  <a:schemeClr val="tx1"/>
                </a:solidFill>
                <a:latin typeface="Arial" charset="0"/>
                <a:ea typeface="ＭＳ Ｐゴシック" charset="0"/>
              </a:defRPr>
            </a:lvl3pPr>
            <a:lvl4pPr marL="1600200" indent="-228600" algn="ctr" defTabSz="457200" eaLnBrk="0" hangingPunct="0">
              <a:defRPr sz="2200">
                <a:solidFill>
                  <a:schemeClr val="tx1"/>
                </a:solidFill>
                <a:latin typeface="Arial" charset="0"/>
                <a:ea typeface="ＭＳ Ｐゴシック" charset="0"/>
              </a:defRPr>
            </a:lvl4pPr>
            <a:lvl5pPr marL="2057400" indent="-228600" algn="ctr" defTabSz="457200"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defRPr/>
            </a:pPr>
            <a:r>
              <a:rPr lang="en-US" sz="1000" b="1" dirty="0" smtClean="0">
                <a:solidFill>
                  <a:srgbClr val="05143E"/>
                </a:solidFill>
                <a:cs typeface="Arial" charset="0"/>
              </a:rPr>
              <a:t>BRAND / COMPETITIVE CONTEXT</a:t>
            </a:r>
          </a:p>
        </p:txBody>
      </p:sp>
      <p:sp>
        <p:nvSpPr>
          <p:cNvPr id="32" name="TextBox 61"/>
          <p:cNvSpPr txBox="1">
            <a:spLocks noChangeArrowheads="1"/>
          </p:cNvSpPr>
          <p:nvPr userDrawn="1"/>
        </p:nvSpPr>
        <p:spPr bwMode="auto">
          <a:xfrm>
            <a:off x="4067175" y="2924175"/>
            <a:ext cx="43338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457200" eaLnBrk="0" hangingPunct="0">
              <a:defRPr sz="2200">
                <a:solidFill>
                  <a:schemeClr val="tx1"/>
                </a:solidFill>
                <a:latin typeface="Arial" charset="0"/>
                <a:ea typeface="ＭＳ Ｐゴシック" charset="0"/>
                <a:cs typeface="ＭＳ Ｐゴシック" charset="0"/>
              </a:defRPr>
            </a:lvl1pPr>
            <a:lvl2pPr marL="742950" indent="-285750" algn="ctr" defTabSz="457200" eaLnBrk="0" hangingPunct="0">
              <a:defRPr sz="2200">
                <a:solidFill>
                  <a:schemeClr val="tx1"/>
                </a:solidFill>
                <a:latin typeface="Arial" charset="0"/>
                <a:ea typeface="ＭＳ Ｐゴシック" charset="0"/>
              </a:defRPr>
            </a:lvl2pPr>
            <a:lvl3pPr marL="1143000" indent="-228600" algn="ctr" defTabSz="457200" eaLnBrk="0" hangingPunct="0">
              <a:defRPr sz="2200">
                <a:solidFill>
                  <a:schemeClr val="tx1"/>
                </a:solidFill>
                <a:latin typeface="Arial" charset="0"/>
                <a:ea typeface="ＭＳ Ｐゴシック" charset="0"/>
              </a:defRPr>
            </a:lvl3pPr>
            <a:lvl4pPr marL="1600200" indent="-228600" algn="ctr" defTabSz="457200" eaLnBrk="0" hangingPunct="0">
              <a:defRPr sz="2200">
                <a:solidFill>
                  <a:schemeClr val="tx1"/>
                </a:solidFill>
                <a:latin typeface="Arial" charset="0"/>
                <a:ea typeface="ＭＳ Ｐゴシック" charset="0"/>
              </a:defRPr>
            </a:lvl4pPr>
            <a:lvl5pPr marL="2057400" indent="-228600" algn="ctr" defTabSz="457200"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spcAft>
                <a:spcPts val="600"/>
              </a:spcAft>
              <a:defRPr/>
            </a:pPr>
            <a:r>
              <a:rPr lang="en-US" sz="1200" smtClean="0">
                <a:solidFill>
                  <a:srgbClr val="002F56"/>
                </a:solidFill>
                <a:cs typeface="Arial" charset="0"/>
              </a:rPr>
              <a:t>is</a:t>
            </a:r>
          </a:p>
        </p:txBody>
      </p:sp>
      <p:sp>
        <p:nvSpPr>
          <p:cNvPr id="24" name="Text Placeholder 34"/>
          <p:cNvSpPr>
            <a:spLocks noGrp="1"/>
          </p:cNvSpPr>
          <p:nvPr>
            <p:ph type="body" sz="quarter" idx="17"/>
          </p:nvPr>
        </p:nvSpPr>
        <p:spPr>
          <a:xfrm>
            <a:off x="4427984" y="2135920"/>
            <a:ext cx="4032448" cy="288032"/>
          </a:xfrm>
        </p:spPr>
        <p:txBody>
          <a:bodyPr/>
          <a:lstStyle>
            <a:lvl1pPr>
              <a:defRPr sz="800"/>
            </a:lvl1pPr>
            <a:lvl2pPr>
              <a:defRPr sz="800"/>
            </a:lvl2pPr>
            <a:lvl3pPr>
              <a:defRPr sz="800"/>
            </a:lvl3pPr>
            <a:lvl4pPr>
              <a:defRPr sz="800"/>
            </a:lvl4pPr>
            <a:lvl5pPr>
              <a:defRPr sz="800"/>
            </a:lvl5pPr>
          </a:lstStyle>
          <a:p>
            <a:pPr lvl="0"/>
            <a:r>
              <a:rPr lang="sv-SE" noProof="0" dirty="0" smtClean="0"/>
              <a:t>Klicka här för att ändra format på bakgrundstexten</a:t>
            </a:r>
          </a:p>
        </p:txBody>
      </p:sp>
      <p:sp>
        <p:nvSpPr>
          <p:cNvPr id="25" name="Text Placeholder 34"/>
          <p:cNvSpPr>
            <a:spLocks noGrp="1"/>
          </p:cNvSpPr>
          <p:nvPr>
            <p:ph type="body" sz="quarter" idx="18"/>
          </p:nvPr>
        </p:nvSpPr>
        <p:spPr>
          <a:xfrm>
            <a:off x="4283968" y="2996952"/>
            <a:ext cx="4176464" cy="288032"/>
          </a:xfrm>
        </p:spPr>
        <p:txBody>
          <a:bodyPr/>
          <a:lstStyle>
            <a:lvl1pPr>
              <a:defRPr sz="800"/>
            </a:lvl1pPr>
            <a:lvl2pPr>
              <a:defRPr sz="800"/>
            </a:lvl2pPr>
            <a:lvl3pPr>
              <a:defRPr sz="800"/>
            </a:lvl3pPr>
            <a:lvl4pPr>
              <a:defRPr sz="800"/>
            </a:lvl4pPr>
            <a:lvl5pPr>
              <a:defRPr sz="800"/>
            </a:lvl5pPr>
          </a:lstStyle>
          <a:p>
            <a:pPr lvl="0"/>
            <a:r>
              <a:rPr lang="sv-SE" noProof="0" dirty="0" smtClean="0"/>
              <a:t>Klicka här för att ändra format på bakgrundstexten</a:t>
            </a:r>
          </a:p>
        </p:txBody>
      </p:sp>
      <p:sp>
        <p:nvSpPr>
          <p:cNvPr id="26" name="Text Placeholder 34"/>
          <p:cNvSpPr>
            <a:spLocks noGrp="1"/>
          </p:cNvSpPr>
          <p:nvPr>
            <p:ph type="body" sz="quarter" idx="19"/>
          </p:nvPr>
        </p:nvSpPr>
        <p:spPr>
          <a:xfrm>
            <a:off x="5220072" y="3789040"/>
            <a:ext cx="3240360" cy="288032"/>
          </a:xfrm>
        </p:spPr>
        <p:txBody>
          <a:bodyPr/>
          <a:lstStyle>
            <a:lvl1pPr>
              <a:defRPr sz="800"/>
            </a:lvl1pPr>
            <a:lvl2pPr>
              <a:defRPr sz="800"/>
            </a:lvl2pPr>
            <a:lvl3pPr>
              <a:defRPr sz="800"/>
            </a:lvl3pPr>
            <a:lvl4pPr>
              <a:defRPr sz="800"/>
            </a:lvl4pPr>
            <a:lvl5pPr>
              <a:defRPr sz="800"/>
            </a:lvl5pPr>
          </a:lstStyle>
          <a:p>
            <a:pPr lvl="0"/>
            <a:r>
              <a:rPr lang="sv-SE" noProof="0" dirty="0" smtClean="0"/>
              <a:t>Klicka här för att ändra format på bakgrundstexten</a:t>
            </a:r>
          </a:p>
        </p:txBody>
      </p:sp>
      <p:sp>
        <p:nvSpPr>
          <p:cNvPr id="27" name="Text Placeholder 34"/>
          <p:cNvSpPr>
            <a:spLocks noGrp="1"/>
          </p:cNvSpPr>
          <p:nvPr>
            <p:ph type="body" sz="quarter" idx="20"/>
          </p:nvPr>
        </p:nvSpPr>
        <p:spPr>
          <a:xfrm>
            <a:off x="5220072" y="4653136"/>
            <a:ext cx="3240360" cy="288032"/>
          </a:xfrm>
        </p:spPr>
        <p:txBody>
          <a:bodyPr/>
          <a:lstStyle>
            <a:lvl1pPr>
              <a:defRPr sz="800"/>
            </a:lvl1pPr>
            <a:lvl2pPr>
              <a:defRPr sz="800"/>
            </a:lvl2pPr>
            <a:lvl3pPr>
              <a:defRPr sz="800"/>
            </a:lvl3pPr>
            <a:lvl4pPr>
              <a:defRPr sz="800"/>
            </a:lvl4pPr>
            <a:lvl5pPr>
              <a:defRPr sz="800"/>
            </a:lvl5pPr>
          </a:lstStyle>
          <a:p>
            <a:pPr lvl="0"/>
            <a:r>
              <a:rPr lang="sv-SE" noProof="0" dirty="0" smtClean="0"/>
              <a:t>Klicka här för att ändra format på bakgrundstexten</a:t>
            </a:r>
          </a:p>
        </p:txBody>
      </p:sp>
      <p:sp>
        <p:nvSpPr>
          <p:cNvPr id="28" name="Text Placeholder 34"/>
          <p:cNvSpPr>
            <a:spLocks noGrp="1"/>
          </p:cNvSpPr>
          <p:nvPr>
            <p:ph type="body" sz="quarter" idx="21"/>
          </p:nvPr>
        </p:nvSpPr>
        <p:spPr>
          <a:xfrm>
            <a:off x="5220072" y="5517232"/>
            <a:ext cx="3240360" cy="288032"/>
          </a:xfrm>
        </p:spPr>
        <p:txBody>
          <a:bodyPr/>
          <a:lstStyle>
            <a:lvl1pPr>
              <a:defRPr sz="800"/>
            </a:lvl1pPr>
            <a:lvl2pPr>
              <a:defRPr sz="800"/>
            </a:lvl2pPr>
            <a:lvl3pPr>
              <a:defRPr sz="800"/>
            </a:lvl3pPr>
            <a:lvl4pPr>
              <a:defRPr sz="800"/>
            </a:lvl4pPr>
            <a:lvl5pPr>
              <a:defRPr sz="800"/>
            </a:lvl5pPr>
          </a:lstStyle>
          <a:p>
            <a:pPr lvl="0"/>
            <a:r>
              <a:rPr lang="sv-SE" noProof="0" dirty="0" smtClean="0"/>
              <a:t>Klicka här för att ändra format på bakgrundstexten</a:t>
            </a:r>
          </a:p>
        </p:txBody>
      </p:sp>
      <p:sp>
        <p:nvSpPr>
          <p:cNvPr id="33" name="Rectangle 10"/>
          <p:cNvSpPr>
            <a:spLocks noGrp="1" noChangeArrowheads="1"/>
          </p:cNvSpPr>
          <p:nvPr>
            <p:ph type="sldNum" sz="quarter" idx="22"/>
          </p:nvPr>
        </p:nvSpPr>
        <p:spPr/>
        <p:txBody>
          <a:bodyPr/>
          <a:lstStyle>
            <a:lvl1pPr>
              <a:defRPr smtClean="0"/>
            </a:lvl1pPr>
          </a:lstStyle>
          <a:p>
            <a:pPr>
              <a:defRPr/>
            </a:pPr>
            <a:fld id="{9B17C49D-CBD7-4D0E-80BF-19F9249CE717}" type="slidenum">
              <a:rPr lang="en-US" altLang="sv-SE"/>
              <a:pPr>
                <a:defRPr/>
              </a:pPr>
              <a:t>‹N°›</a:t>
            </a:fld>
            <a:endParaRPr lang="en-US" altLang="sv-SE"/>
          </a:p>
        </p:txBody>
      </p:sp>
    </p:spTree>
    <p:extLst>
      <p:ext uri="{BB962C8B-B14F-4D97-AF65-F5344CB8AC3E}">
        <p14:creationId xmlns:p14="http://schemas.microsoft.com/office/powerpoint/2010/main" val="2235152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 Attribute Profile (AP) ">
    <p:spTree>
      <p:nvGrpSpPr>
        <p:cNvPr id="1" name=""/>
        <p:cNvGrpSpPr/>
        <p:nvPr/>
      </p:nvGrpSpPr>
      <p:grpSpPr>
        <a:xfrm>
          <a:off x="0" y="0"/>
          <a:ext cx="0" cy="0"/>
          <a:chOff x="0" y="0"/>
          <a:chExt cx="0" cy="0"/>
        </a:xfrm>
      </p:grpSpPr>
      <p:sp>
        <p:nvSpPr>
          <p:cNvPr id="2" name="Rectangle 10"/>
          <p:cNvSpPr/>
          <p:nvPr userDrawn="1"/>
        </p:nvSpPr>
        <p:spPr>
          <a:xfrm>
            <a:off x="4140200" y="5949950"/>
            <a:ext cx="4711700" cy="719138"/>
          </a:xfrm>
          <a:prstGeom prst="rect">
            <a:avLst/>
          </a:prstGeom>
          <a:solidFill>
            <a:schemeClr val="tx2">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lIns="180000" tIns="180000" rIns="180000" bIns="180000" anchor="ctr"/>
          <a:lstStyle/>
          <a:p>
            <a:pPr algn="ctr">
              <a:lnSpc>
                <a:spcPts val="3200"/>
              </a:lnSpc>
              <a:defRPr/>
            </a:pPr>
            <a:endParaRPr lang="en-US" sz="2800" dirty="0">
              <a:solidFill>
                <a:srgbClr val="FFFFFF"/>
              </a:solidFill>
              <a:ea typeface="ＭＳ Ｐゴシック" pitchFamily="34" charset="-128"/>
              <a:cs typeface="Arial" charset="0"/>
            </a:endParaRPr>
          </a:p>
        </p:txBody>
      </p:sp>
      <p:pic>
        <p:nvPicPr>
          <p:cNvPr id="3" name="Picture 13" descr="varning-outl.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484688" y="6130925"/>
            <a:ext cx="4476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3"/>
          <p:cNvSpPr>
            <a:spLocks noChangeArrowheads="1"/>
          </p:cNvSpPr>
          <p:nvPr userDrawn="1"/>
        </p:nvSpPr>
        <p:spPr bwMode="auto">
          <a:xfrm>
            <a:off x="5076825" y="6092825"/>
            <a:ext cx="368935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headEnd/>
                <a:tailEnd/>
              </a14:hiddenLine>
            </a:ext>
          </a:extLst>
        </p:spPr>
        <p:txBody>
          <a:bodyPr lIns="72000" tIns="0" rIns="72000" bIns="0"/>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900" i="1" smtClean="0">
                <a:solidFill>
                  <a:srgbClr val="404040"/>
                </a:solidFill>
              </a:rPr>
              <a:t>Note: Copy/paste Attribute Profile from PMF Gate into this page.</a:t>
            </a:r>
          </a:p>
          <a:p>
            <a:pPr eaLnBrk="1" hangingPunct="1">
              <a:defRPr/>
            </a:pPr>
            <a:r>
              <a:rPr lang="en-US" altLang="sv-SE" sz="900" i="1" smtClean="0">
                <a:solidFill>
                  <a:srgbClr val="404040"/>
                </a:solidFill>
              </a:rPr>
              <a:t>See slide notes and supporting document (on slide 2) for instructions how to fill in the Attribute Profile. </a:t>
            </a:r>
          </a:p>
        </p:txBody>
      </p:sp>
      <p:sp>
        <p:nvSpPr>
          <p:cNvPr id="5" name="TextBox 30"/>
          <p:cNvSpPr txBox="1">
            <a:spLocks noChangeArrowheads="1"/>
          </p:cNvSpPr>
          <p:nvPr userDrawn="1"/>
        </p:nvSpPr>
        <p:spPr bwMode="auto">
          <a:xfrm>
            <a:off x="1039813" y="336550"/>
            <a:ext cx="20923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pAutoFit/>
          </a:bodyPr>
          <a:lstStyle>
            <a:lvl1pPr algn="ctr" eaLnBrk="0" hangingPunct="0">
              <a:defRPr sz="2200">
                <a:solidFill>
                  <a:schemeClr val="tx1"/>
                </a:solidFill>
                <a:latin typeface="Arial" charset="0"/>
                <a:ea typeface="ＭＳ Ｐゴシック" charset="0"/>
                <a:cs typeface="ＭＳ Ｐゴシック" charset="0"/>
              </a:defRPr>
            </a:lvl1pPr>
            <a:lvl2pPr marL="742950" indent="-285750" algn="ctr" eaLnBrk="0" hangingPunct="0">
              <a:defRPr sz="2200">
                <a:solidFill>
                  <a:schemeClr val="tx1"/>
                </a:solidFill>
                <a:latin typeface="Arial" charset="0"/>
                <a:ea typeface="ＭＳ Ｐゴシック" charset="0"/>
              </a:defRPr>
            </a:lvl2pPr>
            <a:lvl3pPr marL="1143000" indent="-228600" algn="ctr" eaLnBrk="0" hangingPunct="0">
              <a:defRPr sz="2200">
                <a:solidFill>
                  <a:schemeClr val="tx1"/>
                </a:solidFill>
                <a:latin typeface="Arial" charset="0"/>
                <a:ea typeface="ＭＳ Ｐゴシック" charset="0"/>
              </a:defRPr>
            </a:lvl3pPr>
            <a:lvl4pPr marL="1600200" indent="-228600" algn="ctr" eaLnBrk="0" hangingPunct="0">
              <a:defRPr sz="2200">
                <a:solidFill>
                  <a:schemeClr val="tx1"/>
                </a:solidFill>
                <a:latin typeface="Arial" charset="0"/>
                <a:ea typeface="ＭＳ Ｐゴシック" charset="0"/>
              </a:defRPr>
            </a:lvl4pPr>
            <a:lvl5pPr marL="2057400" indent="-228600" algn="ctr" eaLnBrk="0" hangingPunct="0">
              <a:defRPr sz="2200">
                <a:solidFill>
                  <a:schemeClr val="tx1"/>
                </a:solidFill>
                <a:latin typeface="Arial" charset="0"/>
                <a:ea typeface="ＭＳ Ｐゴシック" charset="0"/>
              </a:defRPr>
            </a:lvl5pPr>
            <a:lvl6pPr marL="2514600" indent="-228600" algn="ctr" eaLnBrk="0" fontAlgn="base" hangingPunct="0">
              <a:spcBef>
                <a:spcPct val="0"/>
              </a:spcBef>
              <a:spcAft>
                <a:spcPct val="0"/>
              </a:spcAft>
              <a:defRPr sz="2200">
                <a:solidFill>
                  <a:schemeClr val="tx1"/>
                </a:solidFill>
                <a:latin typeface="Arial" charset="0"/>
                <a:ea typeface="ＭＳ Ｐゴシック" charset="0"/>
              </a:defRPr>
            </a:lvl6pPr>
            <a:lvl7pPr marL="2971800" indent="-228600" algn="ctr" eaLnBrk="0" fontAlgn="base" hangingPunct="0">
              <a:spcBef>
                <a:spcPct val="0"/>
              </a:spcBef>
              <a:spcAft>
                <a:spcPct val="0"/>
              </a:spcAft>
              <a:defRPr sz="2200">
                <a:solidFill>
                  <a:schemeClr val="tx1"/>
                </a:solidFill>
                <a:latin typeface="Arial" charset="0"/>
                <a:ea typeface="ＭＳ Ｐゴシック" charset="0"/>
              </a:defRPr>
            </a:lvl7pPr>
            <a:lvl8pPr marL="3429000" indent="-228600" algn="ctr" eaLnBrk="0" fontAlgn="base" hangingPunct="0">
              <a:spcBef>
                <a:spcPct val="0"/>
              </a:spcBef>
              <a:spcAft>
                <a:spcPct val="0"/>
              </a:spcAft>
              <a:defRPr sz="2200">
                <a:solidFill>
                  <a:schemeClr val="tx1"/>
                </a:solidFill>
                <a:latin typeface="Arial" charset="0"/>
                <a:ea typeface="ＭＳ Ｐゴシック" charset="0"/>
              </a:defRPr>
            </a:lvl8pPr>
            <a:lvl9pPr marL="3886200" indent="-228600" algn="ctr" eaLnBrk="0" fontAlgn="base" hangingPunct="0">
              <a:spcBef>
                <a:spcPct val="0"/>
              </a:spcBef>
              <a:spcAft>
                <a:spcPct val="0"/>
              </a:spcAft>
              <a:defRPr sz="2200">
                <a:solidFill>
                  <a:schemeClr val="tx1"/>
                </a:solidFill>
                <a:latin typeface="Arial" charset="0"/>
                <a:ea typeface="ＭＳ Ｐゴシック" charset="0"/>
              </a:defRPr>
            </a:lvl9pPr>
          </a:lstStyle>
          <a:p>
            <a:pPr algn="l" eaLnBrk="1" hangingPunct="1">
              <a:lnSpc>
                <a:spcPct val="80000"/>
              </a:lnSpc>
              <a:defRPr/>
            </a:pPr>
            <a:r>
              <a:rPr lang="en-US" sz="2000" b="1" dirty="0" smtClean="0">
                <a:solidFill>
                  <a:srgbClr val="05143E"/>
                </a:solidFill>
              </a:rPr>
              <a:t>Attribute </a:t>
            </a:r>
            <a:br>
              <a:rPr lang="en-US" sz="2000" b="1" dirty="0" smtClean="0">
                <a:solidFill>
                  <a:srgbClr val="05143E"/>
                </a:solidFill>
              </a:rPr>
            </a:br>
            <a:r>
              <a:rPr lang="en-US" sz="2000" b="1" dirty="0" smtClean="0">
                <a:solidFill>
                  <a:srgbClr val="05143E"/>
                </a:solidFill>
              </a:rPr>
              <a:t>Profile </a:t>
            </a:r>
            <a:endParaRPr lang="en-US" sz="2000" dirty="0" smtClean="0">
              <a:solidFill>
                <a:srgbClr val="05143E"/>
              </a:solidFill>
            </a:endParaRPr>
          </a:p>
        </p:txBody>
      </p:sp>
      <p:pic>
        <p:nvPicPr>
          <p:cNvPr id="6" name="Bildobjekt 8"/>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2438" y="3302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Bildtext vänster 9"/>
          <p:cNvSpPr>
            <a:spLocks noChangeArrowheads="1"/>
          </p:cNvSpPr>
          <p:nvPr userDrawn="1"/>
        </p:nvSpPr>
        <p:spPr bwMode="auto">
          <a:xfrm>
            <a:off x="3851275" y="188913"/>
            <a:ext cx="4967288" cy="792162"/>
          </a:xfrm>
          <a:prstGeom prst="leftArrowCallout">
            <a:avLst>
              <a:gd name="adj1" fmla="val 50000"/>
              <a:gd name="adj2" fmla="val 25000"/>
              <a:gd name="adj3" fmla="val 28856"/>
              <a:gd name="adj4" fmla="val 97120"/>
            </a:avLst>
          </a:prstGeom>
          <a:solidFill>
            <a:schemeClr val="tx2">
              <a:alpha val="1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p>
        </p:txBody>
      </p:sp>
      <p:sp>
        <p:nvSpPr>
          <p:cNvPr id="8" name="Rektangel 26"/>
          <p:cNvSpPr>
            <a:spLocks noChangeArrowheads="1"/>
          </p:cNvSpPr>
          <p:nvPr userDrawn="1"/>
        </p:nvSpPr>
        <p:spPr bwMode="auto">
          <a:xfrm>
            <a:off x="4116837" y="188640"/>
            <a:ext cx="4678611" cy="7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800" b="1" dirty="0" smtClean="0">
                <a:solidFill>
                  <a:srgbClr val="05143E"/>
                </a:solidFill>
              </a:rPr>
              <a:t>GUIDE</a:t>
            </a:r>
            <a:r>
              <a:rPr lang="en-US" altLang="sv-SE" sz="800" b="1" dirty="0" smtClean="0"/>
              <a:t> </a:t>
            </a:r>
            <a:r>
              <a:rPr lang="en-US" altLang="sv-SE" sz="800" i="1" dirty="0" smtClean="0"/>
              <a:t>The Attribute Profile is a synthesis of a series of analyses made by a cross-functional team. It captures and defines the solution</a:t>
            </a:r>
            <a:r>
              <a:rPr lang="en-US" altLang="en-US" sz="800" i="1" dirty="0" smtClean="0"/>
              <a:t>’</a:t>
            </a:r>
            <a:r>
              <a:rPr lang="en-US" altLang="sv-SE" sz="800" i="1" dirty="0" smtClean="0"/>
              <a:t>s key differentiating attributes and provides guidance to Product Development and Commercial Launch. The Attribute Profile is based on Brand values, Product Value Proposition (Consumer insights) and relevant input from supporting perspectives like Market/Competition, Design, Technology and trends.</a:t>
            </a:r>
          </a:p>
        </p:txBody>
      </p:sp>
      <p:cxnSp>
        <p:nvCxnSpPr>
          <p:cNvPr id="9" name="Straight Connector 5"/>
          <p:cNvCxnSpPr>
            <a:cxnSpLocks noChangeShapeType="1"/>
          </p:cNvCxnSpPr>
          <p:nvPr userDrawn="1"/>
        </p:nvCxnSpPr>
        <p:spPr bwMode="auto">
          <a:xfrm>
            <a:off x="2124075" y="6100763"/>
            <a:ext cx="800100" cy="3175"/>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cxnSp>
      <p:cxnSp>
        <p:nvCxnSpPr>
          <p:cNvPr id="10" name="Straight Connector 6"/>
          <p:cNvCxnSpPr>
            <a:cxnSpLocks noChangeShapeType="1"/>
          </p:cNvCxnSpPr>
          <p:nvPr userDrawn="1"/>
        </p:nvCxnSpPr>
        <p:spPr bwMode="auto">
          <a:xfrm>
            <a:off x="2124075" y="6330950"/>
            <a:ext cx="754063" cy="0"/>
          </a:xfrm>
          <a:prstGeom prst="line">
            <a:avLst/>
          </a:prstGeom>
          <a:noFill/>
          <a:ln w="28575">
            <a:solidFill>
              <a:srgbClr val="00B0F0"/>
            </a:solidFill>
            <a:prstDash val="sysDash"/>
            <a:round/>
            <a:headEnd/>
            <a:tailEnd/>
          </a:ln>
          <a:extLst>
            <a:ext uri="{909E8E84-426E-40DD-AFC4-6F175D3DCCD1}">
              <a14:hiddenFill xmlns:a14="http://schemas.microsoft.com/office/drawing/2010/main">
                <a:noFill/>
              </a14:hiddenFill>
            </a:ext>
          </a:extLst>
        </p:spPr>
      </p:cxnSp>
      <p:cxnSp>
        <p:nvCxnSpPr>
          <p:cNvPr id="11" name="Straight Connector 7"/>
          <p:cNvCxnSpPr>
            <a:cxnSpLocks noChangeShapeType="1"/>
          </p:cNvCxnSpPr>
          <p:nvPr userDrawn="1"/>
        </p:nvCxnSpPr>
        <p:spPr bwMode="auto">
          <a:xfrm>
            <a:off x="2124075" y="6597650"/>
            <a:ext cx="75565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sp>
        <p:nvSpPr>
          <p:cNvPr id="12" name="textruta 14"/>
          <p:cNvSpPr txBox="1">
            <a:spLocks noChangeArrowheads="1"/>
          </p:cNvSpPr>
          <p:nvPr userDrawn="1"/>
        </p:nvSpPr>
        <p:spPr bwMode="auto">
          <a:xfrm>
            <a:off x="2843213" y="5876925"/>
            <a:ext cx="1152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200">
                <a:solidFill>
                  <a:schemeClr val="tx1"/>
                </a:solidFill>
                <a:latin typeface="Arial" charset="0"/>
                <a:ea typeface="ＭＳ Ｐゴシック" charset="0"/>
                <a:cs typeface="ＭＳ Ｐゴシック" charset="0"/>
              </a:defRPr>
            </a:lvl1pPr>
            <a:lvl2pPr marL="742950" indent="-285750" eaLnBrk="0" hangingPunct="0">
              <a:defRPr sz="2200">
                <a:solidFill>
                  <a:schemeClr val="tx1"/>
                </a:solidFill>
                <a:latin typeface="Arial" charset="0"/>
                <a:ea typeface="ＭＳ Ｐゴシック" charset="0"/>
              </a:defRPr>
            </a:lvl2pPr>
            <a:lvl3pPr marL="1143000" indent="-228600" eaLnBrk="0" hangingPunct="0">
              <a:defRPr sz="2200">
                <a:solidFill>
                  <a:schemeClr val="tx1"/>
                </a:solidFill>
                <a:latin typeface="Arial" charset="0"/>
                <a:ea typeface="ＭＳ Ｐゴシック" charset="0"/>
              </a:defRPr>
            </a:lvl3pPr>
            <a:lvl4pPr marL="1600200" indent="-228600" eaLnBrk="0" hangingPunct="0">
              <a:defRPr sz="2200">
                <a:solidFill>
                  <a:schemeClr val="tx1"/>
                </a:solidFill>
                <a:latin typeface="Arial" charset="0"/>
                <a:ea typeface="ＭＳ Ｐゴシック" charset="0"/>
              </a:defRPr>
            </a:lvl4pPr>
            <a:lvl5pPr marL="2057400" indent="-228600" eaLnBrk="0" hangingPunct="0">
              <a:defRPr sz="2200">
                <a:solidFill>
                  <a:schemeClr val="tx1"/>
                </a:solidFill>
                <a:latin typeface="Arial" charset="0"/>
                <a:ea typeface="ＭＳ Ｐゴシック" charset="0"/>
              </a:defRPr>
            </a:lvl5pPr>
            <a:lvl6pPr marL="2514600" indent="-228600" eaLnBrk="0" fontAlgn="base" hangingPunct="0">
              <a:spcBef>
                <a:spcPct val="0"/>
              </a:spcBef>
              <a:spcAft>
                <a:spcPct val="0"/>
              </a:spcAft>
              <a:defRPr sz="2200">
                <a:solidFill>
                  <a:schemeClr val="tx1"/>
                </a:solidFill>
                <a:latin typeface="Arial" charset="0"/>
                <a:ea typeface="ＭＳ Ｐゴシック" charset="0"/>
              </a:defRPr>
            </a:lvl6pPr>
            <a:lvl7pPr marL="2971800" indent="-228600" eaLnBrk="0" fontAlgn="base" hangingPunct="0">
              <a:spcBef>
                <a:spcPct val="0"/>
              </a:spcBef>
              <a:spcAft>
                <a:spcPct val="0"/>
              </a:spcAft>
              <a:defRPr sz="2200">
                <a:solidFill>
                  <a:schemeClr val="tx1"/>
                </a:solidFill>
                <a:latin typeface="Arial" charset="0"/>
                <a:ea typeface="ＭＳ Ｐゴシック" charset="0"/>
              </a:defRPr>
            </a:lvl7pPr>
            <a:lvl8pPr marL="3429000" indent="-228600" eaLnBrk="0" fontAlgn="base" hangingPunct="0">
              <a:spcBef>
                <a:spcPct val="0"/>
              </a:spcBef>
              <a:spcAft>
                <a:spcPct val="0"/>
              </a:spcAft>
              <a:defRPr sz="2200">
                <a:solidFill>
                  <a:schemeClr val="tx1"/>
                </a:solidFill>
                <a:latin typeface="Arial" charset="0"/>
                <a:ea typeface="ＭＳ Ｐゴシック" charset="0"/>
              </a:defRPr>
            </a:lvl8pPr>
            <a:lvl9pPr marL="3886200" indent="-2286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lnSpc>
                <a:spcPct val="200000"/>
              </a:lnSpc>
              <a:defRPr/>
            </a:pPr>
            <a:r>
              <a:rPr lang="sv-SE" sz="800" smtClean="0"/>
              <a:t>Current Product</a:t>
            </a:r>
          </a:p>
          <a:p>
            <a:pPr eaLnBrk="1" hangingPunct="1">
              <a:lnSpc>
                <a:spcPct val="200000"/>
              </a:lnSpc>
              <a:defRPr/>
            </a:pPr>
            <a:r>
              <a:rPr lang="sv-SE" sz="800" smtClean="0"/>
              <a:t>Project Target</a:t>
            </a:r>
          </a:p>
          <a:p>
            <a:pPr eaLnBrk="1" hangingPunct="1">
              <a:lnSpc>
                <a:spcPct val="200000"/>
              </a:lnSpc>
              <a:defRPr/>
            </a:pPr>
            <a:r>
              <a:rPr lang="sv-SE" sz="800" smtClean="0"/>
              <a:t>Key Competitor</a:t>
            </a:r>
          </a:p>
        </p:txBody>
      </p:sp>
      <p:graphicFrame>
        <p:nvGraphicFramePr>
          <p:cNvPr id="13" name="Table 3"/>
          <p:cNvGraphicFramePr>
            <a:graphicFrameLocks noGrp="1"/>
          </p:cNvGraphicFramePr>
          <p:nvPr>
            <p:extLst>
              <p:ext uri="{D42A27DB-BD31-4B8C-83A1-F6EECF244321}">
                <p14:modId xmlns:p14="http://schemas.microsoft.com/office/powerpoint/2010/main" val="1015704827"/>
              </p:ext>
            </p:extLst>
          </p:nvPr>
        </p:nvGraphicFramePr>
        <p:xfrm>
          <a:off x="323850" y="1052513"/>
          <a:ext cx="8520113" cy="4412216"/>
        </p:xfrm>
        <a:graphic>
          <a:graphicData uri="http://schemas.openxmlformats.org/drawingml/2006/table">
            <a:tbl>
              <a:tblPr firstRow="1">
                <a:tableStyleId>{073A0DAA-6AF3-43AB-8588-CEC1D06C72B9}</a:tableStyleId>
              </a:tblPr>
              <a:tblGrid>
                <a:gridCol w="1119870"/>
                <a:gridCol w="2696527"/>
                <a:gridCol w="1222012"/>
                <a:gridCol w="1160568"/>
                <a:gridCol w="1160568"/>
                <a:gridCol w="1160568"/>
              </a:tblGrid>
              <a:tr h="663900">
                <a:tc>
                  <a:txBody>
                    <a:bodyPr/>
                    <a:lstStyle/>
                    <a:p>
                      <a:pPr algn="l"/>
                      <a:endParaRPr lang="en-GB" sz="1200" b="0" noProof="0" dirty="0" smtClean="0">
                        <a:solidFill>
                          <a:schemeClr val="bg1"/>
                        </a:solidFill>
                      </a:endParaRPr>
                    </a:p>
                    <a:p>
                      <a:pPr algn="l"/>
                      <a:r>
                        <a:rPr lang="en-GB" sz="900" b="1" noProof="0" dirty="0" smtClean="0">
                          <a:solidFill>
                            <a:schemeClr val="bg1"/>
                          </a:solidFill>
                        </a:rPr>
                        <a:t>CLUSTERS</a:t>
                      </a:r>
                    </a:p>
                  </a:txBody>
                  <a:tcPr marL="107999" marR="3600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algn="l"/>
                      <a:endParaRPr lang="en-GB" sz="1200" b="0" noProof="0" dirty="0" smtClean="0">
                        <a:solidFill>
                          <a:schemeClr val="bg1"/>
                        </a:solidFill>
                      </a:endParaRPr>
                    </a:p>
                    <a:p>
                      <a:pPr algn="l"/>
                      <a:r>
                        <a:rPr lang="en-GB" sz="900" b="1" noProof="0" dirty="0" smtClean="0">
                          <a:solidFill>
                            <a:schemeClr val="bg1"/>
                          </a:solidFill>
                        </a:rPr>
                        <a:t>CROSS PRODUCT</a:t>
                      </a:r>
                      <a:r>
                        <a:rPr lang="en-GB" sz="900" b="1" baseline="0" noProof="0" dirty="0" smtClean="0">
                          <a:solidFill>
                            <a:schemeClr val="bg1"/>
                          </a:solidFill>
                        </a:rPr>
                        <a:t> LINE ATTRIBUTES</a:t>
                      </a:r>
                      <a:endParaRPr lang="en-GB" sz="900" b="1" noProof="0" dirty="0" smtClean="0">
                        <a:solidFill>
                          <a:schemeClr val="bg1"/>
                        </a:solidFill>
                      </a:endParaRPr>
                    </a:p>
                  </a:txBody>
                  <a:tcPr marL="107999" marR="3600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algn="l"/>
                      <a:r>
                        <a:rPr lang="en-GB" sz="900" b="1" noProof="0" dirty="0" smtClean="0">
                          <a:solidFill>
                            <a:schemeClr val="bg1"/>
                          </a:solidFill>
                        </a:rPr>
                        <a:t>FAIR</a:t>
                      </a:r>
                    </a:p>
                    <a:p>
                      <a:pPr algn="l"/>
                      <a:r>
                        <a:rPr lang="en-GB" sz="800" b="0" i="1" noProof="0" dirty="0" smtClean="0">
                          <a:solidFill>
                            <a:schemeClr val="bg1"/>
                          </a:solidFill>
                        </a:rPr>
                        <a:t>Sub par to competition</a:t>
                      </a:r>
                    </a:p>
                  </a:txBody>
                  <a:tcPr marL="107999" marR="36000" marT="0" marB="90009" anchor="b">
                    <a:lnL w="12700" cap="flat" cmpd="sng" algn="ctr">
                      <a:solidFill>
                        <a:schemeClr val="bg1"/>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l"/>
                      <a:r>
                        <a:rPr lang="en-GB" sz="900" b="1" noProof="0" dirty="0" smtClean="0">
                          <a:solidFill>
                            <a:schemeClr val="bg1"/>
                          </a:solidFill>
                        </a:rPr>
                        <a:t>AVERAGE</a:t>
                      </a:r>
                    </a:p>
                    <a:p>
                      <a:pPr algn="l"/>
                      <a:r>
                        <a:rPr lang="en-US" sz="800" b="0" i="1" noProof="0" dirty="0" smtClean="0">
                          <a:solidFill>
                            <a:schemeClr val="bg1"/>
                          </a:solidFill>
                        </a:rPr>
                        <a:t>On par with market segment average</a:t>
                      </a:r>
                    </a:p>
                  </a:txBody>
                  <a:tcPr marL="107999" marR="36000" marT="0" marB="90009" anchor="b">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l"/>
                      <a:r>
                        <a:rPr lang="en-GB" sz="900" b="1" noProof="0" dirty="0" smtClean="0">
                          <a:solidFill>
                            <a:schemeClr val="bg1"/>
                          </a:solidFill>
                        </a:rPr>
                        <a:t>TOP 3</a:t>
                      </a:r>
                      <a:endParaRPr lang="en-GB" sz="900" b="1" baseline="0" noProof="0" dirty="0" smtClean="0">
                        <a:solidFill>
                          <a:schemeClr val="bg1"/>
                        </a:solidFill>
                      </a:endParaRPr>
                    </a:p>
                    <a:p>
                      <a:pPr algn="l"/>
                      <a:r>
                        <a:rPr lang="en-US" sz="800" b="0" i="1" noProof="0" dirty="0" smtClean="0">
                          <a:solidFill>
                            <a:schemeClr val="bg1"/>
                          </a:solidFill>
                        </a:rPr>
                        <a:t>Among key competition within market segment</a:t>
                      </a:r>
                      <a:endParaRPr lang="en-GB" sz="800" b="0" i="1" noProof="0" dirty="0">
                        <a:solidFill>
                          <a:schemeClr val="bg1"/>
                        </a:solidFill>
                      </a:endParaRPr>
                    </a:p>
                  </a:txBody>
                  <a:tcPr marL="107999" marR="36000" marT="0" marB="90009" anchor="b">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l"/>
                      <a:r>
                        <a:rPr lang="en-GB" sz="900" b="1" noProof="0" dirty="0" smtClean="0">
                          <a:solidFill>
                            <a:schemeClr val="bg1"/>
                          </a:solidFill>
                        </a:rPr>
                        <a:t>BEST IN CLASS</a:t>
                      </a:r>
                    </a:p>
                    <a:p>
                      <a:pPr algn="l"/>
                      <a:r>
                        <a:rPr lang="en-US" sz="800" b="0" i="1" noProof="0" dirty="0" smtClean="0">
                          <a:solidFill>
                            <a:schemeClr val="bg1"/>
                          </a:solidFill>
                        </a:rPr>
                        <a:t>Better than all competition within market segment</a:t>
                      </a:r>
                    </a:p>
                  </a:txBody>
                  <a:tcPr marL="107999" marR="36000" marT="0" marB="90009" anchor="b">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1"/>
                    </a:solidFill>
                  </a:tcPr>
                </a:tc>
              </a:tr>
              <a:tr h="340756">
                <a:tc rowSpan="5">
                  <a:txBody>
                    <a:bodyPr/>
                    <a:lstStyle/>
                    <a:p>
                      <a:pPr algn="l" fontAlgn="ctr"/>
                      <a:r>
                        <a:rPr lang="en-GB" sz="1000" b="1" i="0" u="none" strike="noStrike" noProof="0" dirty="0" smtClean="0">
                          <a:solidFill>
                            <a:schemeClr val="bg1"/>
                          </a:solidFill>
                          <a:latin typeface="Arial" pitchFamily="34" charset="0"/>
                          <a:cs typeface="Arial" pitchFamily="34" charset="0"/>
                        </a:rPr>
                        <a:t>Performance</a:t>
                      </a:r>
                      <a:endParaRPr lang="en-GB" sz="1000" b="1" i="0" u="none" strike="noStrike" noProof="0" dirty="0">
                        <a:solidFill>
                          <a:schemeClr val="bg1"/>
                        </a:solidFill>
                        <a:latin typeface="Arial" pitchFamily="34" charset="0"/>
                        <a:cs typeface="Arial" pitchFamily="34" charset="0"/>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l" fontAlgn="ctr"/>
                      <a:r>
                        <a:rPr lang="en-GB" sz="1000" b="0" i="0" u="none" strike="noStrike" noProof="0" dirty="0" smtClean="0">
                          <a:solidFill>
                            <a:schemeClr val="tx2"/>
                          </a:solidFill>
                          <a:latin typeface="Arial"/>
                          <a:cs typeface="Arial"/>
                        </a:rPr>
                        <a:t>Core Product Performance</a:t>
                      </a:r>
                      <a:endParaRPr lang="en-GB" sz="1000" b="0" i="0" u="none" strike="noStrike" noProof="0" dirty="0">
                        <a:solidFill>
                          <a:schemeClr val="tx2"/>
                        </a:solidFill>
                        <a:latin typeface="Arial"/>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r h="340756">
                <a:tc vMerge="1">
                  <a:txBody>
                    <a:bodyPr/>
                    <a:lstStyle/>
                    <a:p>
                      <a:pPr algn="l" fontAlgn="ctr"/>
                      <a:endParaRPr lang="en-US" sz="1200" b="1" i="0" u="none" strike="noStrike" dirty="0">
                        <a:solidFill>
                          <a:schemeClr val="bg1"/>
                        </a:solidFill>
                        <a:latin typeface="Arial" pitchFamily="34" charset="0"/>
                        <a:cs typeface="Arial" pitchFamily="34" charset="0"/>
                      </a:endParaRPr>
                    </a:p>
                  </a:txBody>
                  <a:tcPr marL="72000" marR="9525" marT="9525" marB="0" anchor="ctr">
                    <a:solidFill>
                      <a:srgbClr val="0070C0"/>
                    </a:solidFill>
                  </a:tcPr>
                </a:tc>
                <a:tc>
                  <a:txBody>
                    <a:bodyPr/>
                    <a:lstStyle/>
                    <a:p>
                      <a:pPr algn="l" fontAlgn="ctr"/>
                      <a:r>
                        <a:rPr lang="en-GB" sz="1000" b="0" i="0" u="none" strike="noStrike" noProof="0" dirty="0" smtClean="0">
                          <a:solidFill>
                            <a:schemeClr val="tx2"/>
                          </a:solidFill>
                          <a:latin typeface="Arial"/>
                          <a:cs typeface="Arial"/>
                        </a:rPr>
                        <a:t>Extra/Feature</a:t>
                      </a:r>
                      <a:r>
                        <a:rPr lang="en-GB" sz="1000" b="0" i="0" u="none" strike="noStrike" baseline="0" noProof="0" dirty="0" smtClean="0">
                          <a:solidFill>
                            <a:schemeClr val="tx2"/>
                          </a:solidFill>
                          <a:latin typeface="Arial"/>
                          <a:cs typeface="Arial"/>
                        </a:rPr>
                        <a:t> </a:t>
                      </a:r>
                      <a:r>
                        <a:rPr lang="en-GB" sz="1000" b="0" i="0" u="none" strike="noStrike" noProof="0" dirty="0" smtClean="0">
                          <a:solidFill>
                            <a:schemeClr val="tx2"/>
                          </a:solidFill>
                          <a:latin typeface="Arial"/>
                          <a:cs typeface="Arial"/>
                        </a:rPr>
                        <a:t>Performance</a:t>
                      </a:r>
                      <a:endParaRPr lang="en-GB" sz="1000" b="0" i="0" u="none" strike="noStrike" noProof="0" dirty="0">
                        <a:solidFill>
                          <a:schemeClr val="tx2"/>
                        </a:solidFill>
                        <a:latin typeface="Arial"/>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r h="340756">
                <a:tc vMerge="1">
                  <a:txBody>
                    <a:bodyPr/>
                    <a:lstStyle/>
                    <a:p>
                      <a:pPr algn="l" fontAlgn="ctr"/>
                      <a:endParaRPr lang="en-US" sz="1200" b="1" i="0" u="none" strike="noStrike" dirty="0">
                        <a:solidFill>
                          <a:schemeClr val="bg1"/>
                        </a:solidFill>
                        <a:latin typeface="Arial" pitchFamily="34" charset="0"/>
                        <a:cs typeface="Arial" pitchFamily="34" charset="0"/>
                      </a:endParaRPr>
                    </a:p>
                  </a:txBody>
                  <a:tcPr marL="72000" marR="9525" marT="9525" marB="0" anchor="ctr">
                    <a:solidFill>
                      <a:srgbClr val="0070C0"/>
                    </a:solidFill>
                  </a:tcPr>
                </a:tc>
                <a:tc>
                  <a:txBody>
                    <a:bodyPr/>
                    <a:lstStyle/>
                    <a:p>
                      <a:pPr algn="l" fontAlgn="ctr"/>
                      <a:r>
                        <a:rPr lang="en-GB" sz="1000" b="0" i="0" u="none" strike="noStrike" noProof="0" dirty="0" smtClean="0">
                          <a:solidFill>
                            <a:schemeClr val="tx2"/>
                          </a:solidFill>
                          <a:latin typeface="Arial"/>
                          <a:cs typeface="Arial"/>
                        </a:rPr>
                        <a:t>Capacity</a:t>
                      </a:r>
                      <a:endParaRPr lang="en-GB" sz="1000" b="0" i="0" u="none" strike="noStrike" noProof="0" dirty="0">
                        <a:solidFill>
                          <a:schemeClr val="tx2"/>
                        </a:solidFill>
                        <a:latin typeface="Arial"/>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r h="340756">
                <a:tc vMerge="1">
                  <a:txBody>
                    <a:bodyPr/>
                    <a:lstStyle/>
                    <a:p>
                      <a:pPr algn="l" fontAlgn="ctr"/>
                      <a:endParaRPr lang="en-US" sz="1200" b="1" i="0" u="none" strike="noStrike" dirty="0">
                        <a:solidFill>
                          <a:schemeClr val="bg1"/>
                        </a:solidFill>
                        <a:latin typeface="Arial" pitchFamily="34" charset="0"/>
                        <a:cs typeface="Arial" pitchFamily="34" charset="0"/>
                      </a:endParaRPr>
                    </a:p>
                  </a:txBody>
                  <a:tcPr marL="72000" marR="9525" marT="9525" marB="0" anchor="ctr">
                    <a:solidFill>
                      <a:srgbClr val="0070C0"/>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GB" sz="1000" b="0" i="0" u="none" strike="noStrike" noProof="0" dirty="0" smtClean="0">
                          <a:solidFill>
                            <a:schemeClr val="tx2"/>
                          </a:solidFill>
                          <a:latin typeface="Arial"/>
                          <a:cs typeface="Arial"/>
                        </a:rPr>
                        <a:t>Time</a:t>
                      </a:r>
                      <a:endParaRPr lang="en-GB" sz="1000" b="0" i="0" u="none" strike="noStrike" noProof="0" dirty="0">
                        <a:solidFill>
                          <a:schemeClr val="tx2"/>
                        </a:solidFill>
                        <a:latin typeface="Arial"/>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pPr marL="228600" indent="-228600">
                        <a:buAutoNum type="alphaLcPeriod"/>
                      </a:pPr>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AutoNum type="alphaLcPeriod"/>
                      </a:pPr>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AutoNum type="alphaLcPeriod"/>
                      </a:pPr>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r h="340756">
                <a:tc vMerge="1">
                  <a:txBody>
                    <a:bodyPr/>
                    <a:lstStyle/>
                    <a:p>
                      <a:pPr algn="l" fontAlgn="ctr"/>
                      <a:endParaRPr lang="en-US" sz="1200" b="1" i="0" u="none" strike="noStrike" dirty="0">
                        <a:solidFill>
                          <a:schemeClr val="bg1"/>
                        </a:solidFill>
                        <a:latin typeface="Arial" pitchFamily="34" charset="0"/>
                        <a:cs typeface="Arial" pitchFamily="34" charset="0"/>
                      </a:endParaRPr>
                    </a:p>
                  </a:txBody>
                  <a:tcPr marL="72000" marR="9525" marT="9525" marB="0" anchor="ctr">
                    <a:solidFill>
                      <a:srgbClr val="0070C0"/>
                    </a:solidFill>
                  </a:tcPr>
                </a:tc>
                <a:tc>
                  <a:txBody>
                    <a:bodyPr/>
                    <a:lstStyle/>
                    <a:p>
                      <a:pPr algn="l" fontAlgn="ctr"/>
                      <a:r>
                        <a:rPr lang="en-GB" sz="1000" b="0" i="0" u="none" strike="noStrike" noProof="0" dirty="0" smtClean="0">
                          <a:solidFill>
                            <a:schemeClr val="tx2"/>
                          </a:solidFill>
                          <a:latin typeface="Arial"/>
                          <a:cs typeface="Arial"/>
                        </a:rPr>
                        <a:t>Acoustics &amp; Vibration</a:t>
                      </a:r>
                      <a:endParaRPr lang="en-GB" sz="1000" b="0" i="0" u="none" strike="noStrike" noProof="0" dirty="0">
                        <a:solidFill>
                          <a:schemeClr val="tx2"/>
                        </a:solidFill>
                        <a:latin typeface="Arial"/>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r h="340756">
                <a:tc>
                  <a:txBody>
                    <a:bodyPr/>
                    <a:lstStyle/>
                    <a:p>
                      <a:pPr algn="l" fontAlgn="ctr"/>
                      <a:r>
                        <a:rPr lang="en-GB" sz="1000" b="1" i="0" u="none" strike="noStrike" noProof="0" dirty="0" smtClean="0">
                          <a:solidFill>
                            <a:schemeClr val="bg1"/>
                          </a:solidFill>
                          <a:latin typeface="Arial" pitchFamily="34" charset="0"/>
                          <a:cs typeface="Arial" pitchFamily="34" charset="0"/>
                        </a:rPr>
                        <a:t>Sustainability</a:t>
                      </a:r>
                      <a:endParaRPr lang="en-GB" sz="1000" b="1" i="0" u="none" strike="noStrike" noProof="0" dirty="0">
                        <a:solidFill>
                          <a:schemeClr val="bg1"/>
                        </a:solidFill>
                        <a:latin typeface="Arial" pitchFamily="34" charset="0"/>
                        <a:cs typeface="Arial" pitchFamily="34" charset="0"/>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l" fontAlgn="ctr"/>
                      <a:r>
                        <a:rPr lang="en-GB" sz="1000" b="0" i="0" u="none" strike="noStrike" noProof="0" dirty="0" smtClean="0">
                          <a:solidFill>
                            <a:schemeClr val="tx2"/>
                          </a:solidFill>
                          <a:latin typeface="Arial"/>
                          <a:cs typeface="Arial"/>
                        </a:rPr>
                        <a:t>Sustainability</a:t>
                      </a:r>
                      <a:endParaRPr lang="en-GB" sz="1000" b="0" i="0" u="none" strike="noStrike" noProof="0" dirty="0">
                        <a:solidFill>
                          <a:schemeClr val="tx2"/>
                        </a:solidFill>
                        <a:latin typeface="Arial"/>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r h="340756">
                <a:tc rowSpan="2">
                  <a:txBody>
                    <a:bodyPr/>
                    <a:lstStyle/>
                    <a:p>
                      <a:pPr algn="l" fontAlgn="ctr"/>
                      <a:r>
                        <a:rPr lang="en-GB" sz="1000" b="1" i="0" u="none" strike="noStrike" noProof="0" dirty="0" smtClean="0">
                          <a:solidFill>
                            <a:schemeClr val="bg1"/>
                          </a:solidFill>
                          <a:latin typeface="Arial" pitchFamily="34" charset="0"/>
                          <a:cs typeface="Arial" pitchFamily="34" charset="0"/>
                        </a:rPr>
                        <a:t>Life cycle</a:t>
                      </a:r>
                    </a:p>
                    <a:p>
                      <a:pPr algn="l" fontAlgn="ctr"/>
                      <a:r>
                        <a:rPr lang="en-GB" sz="1000" b="1" i="0" u="none" strike="noStrike" noProof="0" dirty="0" smtClean="0">
                          <a:solidFill>
                            <a:schemeClr val="bg1"/>
                          </a:solidFill>
                          <a:latin typeface="Arial" pitchFamily="34" charset="0"/>
                          <a:cs typeface="Arial" pitchFamily="34" charset="0"/>
                        </a:rPr>
                        <a:t>Reliability</a:t>
                      </a:r>
                      <a:endParaRPr lang="en-GB" sz="1000" b="1" i="0" u="none" strike="noStrike" noProof="0" dirty="0">
                        <a:solidFill>
                          <a:schemeClr val="bg1"/>
                        </a:solidFill>
                        <a:latin typeface="Arial" pitchFamily="34" charset="0"/>
                        <a:cs typeface="Arial" pitchFamily="34" charset="0"/>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l" fontAlgn="ctr"/>
                      <a:r>
                        <a:rPr lang="en-GB" sz="1000" b="0" i="0" u="none" strike="noStrike" noProof="0" dirty="0" smtClean="0">
                          <a:solidFill>
                            <a:schemeClr val="tx2"/>
                          </a:solidFill>
                          <a:latin typeface="Arial"/>
                          <a:cs typeface="Arial"/>
                        </a:rPr>
                        <a:t>Maintenance / Installation</a:t>
                      </a:r>
                      <a:endParaRPr lang="en-GB" sz="1000" b="0" i="0" u="none" strike="noStrike" noProof="0" dirty="0">
                        <a:solidFill>
                          <a:schemeClr val="tx2"/>
                        </a:solidFill>
                        <a:latin typeface="Arial"/>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r h="340756">
                <a:tc vMerge="1">
                  <a:txBody>
                    <a:bodyPr/>
                    <a:lstStyle/>
                    <a:p>
                      <a:pPr algn="l" fontAlgn="ctr"/>
                      <a:endParaRPr lang="en-US" sz="1200" b="1" i="0" u="none" strike="noStrike" dirty="0">
                        <a:solidFill>
                          <a:schemeClr val="bg1"/>
                        </a:solidFill>
                        <a:latin typeface="Arial" pitchFamily="34" charset="0"/>
                        <a:cs typeface="Arial" pitchFamily="34" charset="0"/>
                      </a:endParaRPr>
                    </a:p>
                  </a:txBody>
                  <a:tcPr marL="72000" marR="9525" marT="9525" marB="0" anchor="ctr">
                    <a:solidFill>
                      <a:srgbClr val="0070C0"/>
                    </a:solidFill>
                  </a:tcPr>
                </a:tc>
                <a:tc>
                  <a:txBody>
                    <a:bodyPr/>
                    <a:lstStyle/>
                    <a:p>
                      <a:pPr algn="l" fontAlgn="ctr"/>
                      <a:r>
                        <a:rPr lang="en-GB" sz="1000" b="0" i="0" u="none" strike="noStrike" kern="1200" noProof="0" smtClean="0">
                          <a:solidFill>
                            <a:schemeClr val="tx2"/>
                          </a:solidFill>
                          <a:latin typeface="Arial"/>
                          <a:ea typeface="+mn-ea"/>
                          <a:cs typeface="Arial"/>
                        </a:rPr>
                        <a:t>Reliability</a:t>
                      </a:r>
                      <a:endParaRPr lang="en-GB" sz="1000" b="0" i="0" u="none" strike="noStrike" kern="1200" noProof="0" dirty="0">
                        <a:solidFill>
                          <a:schemeClr val="tx2"/>
                        </a:solidFill>
                        <a:latin typeface="Arial"/>
                        <a:ea typeface="+mn-ea"/>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r h="340756">
                <a:tc rowSpan="3">
                  <a:txBody>
                    <a:bodyPr/>
                    <a:lstStyle/>
                    <a:p>
                      <a:pPr algn="l" fontAlgn="ctr"/>
                      <a:r>
                        <a:rPr lang="en-GB" sz="1000" b="1" i="0" u="none" strike="noStrike" noProof="0" dirty="0" smtClean="0">
                          <a:solidFill>
                            <a:schemeClr val="bg1"/>
                          </a:solidFill>
                          <a:latin typeface="Arial" pitchFamily="34" charset="0"/>
                          <a:cs typeface="Arial" pitchFamily="34" charset="0"/>
                        </a:rPr>
                        <a:t>Design </a:t>
                      </a:r>
                      <a:br>
                        <a:rPr lang="en-GB" sz="1000" b="1" i="0" u="none" strike="noStrike" noProof="0" dirty="0" smtClean="0">
                          <a:solidFill>
                            <a:schemeClr val="bg1"/>
                          </a:solidFill>
                          <a:latin typeface="Arial" pitchFamily="34" charset="0"/>
                          <a:cs typeface="Arial" pitchFamily="34" charset="0"/>
                        </a:rPr>
                      </a:br>
                      <a:r>
                        <a:rPr lang="en-GB" sz="1000" b="1" i="0" u="none" strike="noStrike" noProof="0" dirty="0" smtClean="0">
                          <a:solidFill>
                            <a:schemeClr val="bg1"/>
                          </a:solidFill>
                          <a:latin typeface="Arial" pitchFamily="34" charset="0"/>
                          <a:cs typeface="Arial" pitchFamily="34" charset="0"/>
                        </a:rPr>
                        <a:t>Quality</a:t>
                      </a:r>
                      <a:endParaRPr lang="en-GB" sz="1000" b="1" i="0" u="none" strike="noStrike" noProof="0" dirty="0">
                        <a:solidFill>
                          <a:schemeClr val="bg1"/>
                        </a:solidFill>
                        <a:latin typeface="Arial" pitchFamily="34" charset="0"/>
                        <a:cs typeface="Arial" pitchFamily="34" charset="0"/>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l" fontAlgn="ctr"/>
                      <a:r>
                        <a:rPr lang="en-GB" sz="1000" b="0" i="0" u="none" strike="noStrike" noProof="0" dirty="0" smtClean="0">
                          <a:solidFill>
                            <a:schemeClr val="tx2"/>
                          </a:solidFill>
                          <a:latin typeface="Arial"/>
                          <a:cs typeface="Arial"/>
                        </a:rPr>
                        <a:t>Appeal</a:t>
                      </a:r>
                      <a:endParaRPr lang="en-GB" sz="1000" b="0" i="0" u="none" strike="noStrike" noProof="0" dirty="0">
                        <a:solidFill>
                          <a:schemeClr val="tx2"/>
                        </a:solidFill>
                        <a:latin typeface="Arial"/>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pPr marL="228600" indent="-228600">
                        <a:buNone/>
                      </a:pPr>
                      <a:endParaRPr lang="en-GB" sz="900" b="0" i="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i="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i="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None/>
                      </a:pPr>
                      <a:endParaRPr lang="en-GB" sz="900" b="0" i="0" baseline="0" noProof="0" dirty="0" smtClean="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r h="340756">
                <a:tc vMerge="1">
                  <a:txBody>
                    <a:bodyPr/>
                    <a:lstStyle/>
                    <a:p>
                      <a:pPr algn="l" fontAlgn="ctr"/>
                      <a:endParaRPr lang="en-US" sz="1200" b="1" i="0" u="none" strike="noStrike" dirty="0">
                        <a:solidFill>
                          <a:schemeClr val="bg1"/>
                        </a:solidFill>
                        <a:latin typeface="Arial" pitchFamily="34" charset="0"/>
                        <a:cs typeface="Arial" pitchFamily="34" charset="0"/>
                      </a:endParaRPr>
                    </a:p>
                  </a:txBody>
                  <a:tcPr marL="72000" marR="9525" marT="9525" marB="0" anchor="ctr">
                    <a:solidFill>
                      <a:srgbClr val="0070C0"/>
                    </a:solidFill>
                  </a:tcPr>
                </a:tc>
                <a:tc>
                  <a:txBody>
                    <a:bodyPr/>
                    <a:lstStyle/>
                    <a:p>
                      <a:pPr algn="l" fontAlgn="ctr"/>
                      <a:r>
                        <a:rPr lang="en-GB" sz="1000" b="0" i="0" u="none" strike="noStrike" noProof="0" dirty="0" smtClean="0">
                          <a:solidFill>
                            <a:schemeClr val="tx2"/>
                          </a:solidFill>
                          <a:latin typeface="Arial"/>
                          <a:cs typeface="Arial"/>
                        </a:rPr>
                        <a:t>Usability</a:t>
                      </a:r>
                      <a:endParaRPr lang="en-GB" sz="1000" b="0" i="0" u="none" strike="noStrike" noProof="0" dirty="0">
                        <a:solidFill>
                          <a:schemeClr val="tx2"/>
                        </a:solidFill>
                        <a:latin typeface="Arial"/>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pPr marL="228600" indent="-228600">
                        <a:buAutoNum type="alphaLcPeriod"/>
                      </a:pPr>
                      <a:endParaRPr lang="en-GB" sz="900" b="0" kern="1200" baseline="0" noProof="0" dirty="0" smtClean="0">
                        <a:solidFill>
                          <a:schemeClr val="bg1"/>
                        </a:solidFill>
                        <a:latin typeface="+mn-lt"/>
                        <a:ea typeface="+mn-ea"/>
                        <a:cs typeface="+mn-cs"/>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AutoNum type="alphaLcPeriod"/>
                      </a:pPr>
                      <a:endParaRPr lang="en-GB" sz="900" b="0" kern="1200" baseline="0" noProof="0" dirty="0" smtClean="0">
                        <a:solidFill>
                          <a:schemeClr val="bg1"/>
                        </a:solidFill>
                        <a:latin typeface="+mn-lt"/>
                        <a:ea typeface="+mn-ea"/>
                        <a:cs typeface="+mn-cs"/>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AutoNum type="alphaLcPeriod"/>
                      </a:pPr>
                      <a:endParaRPr lang="en-GB" sz="900" b="0" kern="1200" baseline="0" noProof="0" dirty="0" smtClean="0">
                        <a:solidFill>
                          <a:schemeClr val="bg1"/>
                        </a:solidFill>
                        <a:latin typeface="+mn-lt"/>
                        <a:ea typeface="+mn-ea"/>
                        <a:cs typeface="+mn-cs"/>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228600" indent="-228600">
                        <a:buAutoNum type="alphaLcPeriod"/>
                      </a:pPr>
                      <a:endParaRPr lang="en-GB" sz="900" b="0" kern="1200" baseline="0" noProof="0" dirty="0" smtClean="0">
                        <a:solidFill>
                          <a:schemeClr val="bg1"/>
                        </a:solidFill>
                        <a:latin typeface="+mn-lt"/>
                        <a:ea typeface="+mn-ea"/>
                        <a:cs typeface="+mn-cs"/>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r h="340756">
                <a:tc vMerge="1">
                  <a:txBody>
                    <a:bodyPr/>
                    <a:lstStyle/>
                    <a:p>
                      <a:pPr algn="l" fontAlgn="ctr"/>
                      <a:endParaRPr lang="en-US" sz="1200" b="1" i="0" u="none" strike="noStrike" dirty="0">
                        <a:solidFill>
                          <a:schemeClr val="bg1"/>
                        </a:solidFill>
                        <a:latin typeface="Arial" pitchFamily="34" charset="0"/>
                        <a:cs typeface="Arial" pitchFamily="34" charset="0"/>
                      </a:endParaRPr>
                    </a:p>
                  </a:txBody>
                  <a:tcPr marL="72000" marR="9525" marT="9525" marB="0" anchor="ctr">
                    <a:solidFill>
                      <a:srgbClr val="0070C0"/>
                    </a:solidFill>
                  </a:tcPr>
                </a:tc>
                <a:tc>
                  <a:txBody>
                    <a:bodyPr/>
                    <a:lstStyle/>
                    <a:p>
                      <a:pPr algn="l" fontAlgn="ctr"/>
                      <a:r>
                        <a:rPr lang="en-GB" sz="1000" b="0" i="0" u="none" strike="noStrike" noProof="0" dirty="0" smtClean="0">
                          <a:solidFill>
                            <a:schemeClr val="tx2"/>
                          </a:solidFill>
                          <a:latin typeface="Arial"/>
                          <a:cs typeface="Arial"/>
                        </a:rPr>
                        <a:t>Fit, Feel &amp; Finish</a:t>
                      </a:r>
                      <a:endParaRPr lang="en-GB" sz="1000" b="0" i="0" u="none" strike="noStrike" noProof="0" dirty="0">
                        <a:solidFill>
                          <a:schemeClr val="tx2"/>
                        </a:solidFill>
                        <a:latin typeface="Arial"/>
                        <a:cs typeface="Arial"/>
                      </a:endParaRPr>
                    </a:p>
                  </a:txBody>
                  <a:tcPr marL="107999" marR="36000" marT="0" marB="0"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10000"/>
                      </a:schemeClr>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GB" sz="900" b="0" noProof="0" dirty="0">
                        <a:solidFill>
                          <a:schemeClr val="bg1"/>
                        </a:solidFill>
                      </a:endParaRPr>
                    </a:p>
                  </a:txBody>
                  <a:tcPr marL="107999" marR="3600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r>
            </a:tbl>
          </a:graphicData>
        </a:graphic>
      </p:graphicFrame>
      <p:sp>
        <p:nvSpPr>
          <p:cNvPr id="14" name="Rectangle 10"/>
          <p:cNvSpPr>
            <a:spLocks noGrp="1" noChangeArrowheads="1"/>
          </p:cNvSpPr>
          <p:nvPr>
            <p:ph type="sldNum" sz="quarter" idx="10"/>
          </p:nvPr>
        </p:nvSpPr>
        <p:spPr/>
        <p:txBody>
          <a:bodyPr/>
          <a:lstStyle>
            <a:lvl1pPr>
              <a:defRPr smtClean="0"/>
            </a:lvl1pPr>
          </a:lstStyle>
          <a:p>
            <a:pPr>
              <a:defRPr/>
            </a:pPr>
            <a:fld id="{2CD42AD0-E1E4-45E2-8967-F89649EE88BB}" type="slidenum">
              <a:rPr lang="en-US" altLang="sv-SE"/>
              <a:pPr>
                <a:defRPr/>
              </a:pPr>
              <a:t>‹N°›</a:t>
            </a:fld>
            <a:endParaRPr lang="en-US" altLang="sv-SE"/>
          </a:p>
        </p:txBody>
      </p:sp>
    </p:spTree>
    <p:extLst>
      <p:ext uri="{BB962C8B-B14F-4D97-AF65-F5344CB8AC3E}">
        <p14:creationId xmlns:p14="http://schemas.microsoft.com/office/powerpoint/2010/main" val="43489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 Preliminary 360° Consumer  Experience Approach ">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323850" y="1052513"/>
          <a:ext cx="8496300" cy="5400675"/>
        </p:xfrm>
        <a:graphic>
          <a:graphicData uri="http://schemas.openxmlformats.org/drawingml/2006/table">
            <a:tbl>
              <a:tblPr firstRow="1" bandRow="1">
                <a:tableStyleId>{5C22544A-7EE6-4342-B048-85BDC9FD1C3A}</a:tableStyleId>
              </a:tblPr>
              <a:tblGrid>
                <a:gridCol w="2232079"/>
                <a:gridCol w="6264221"/>
              </a:tblGrid>
              <a:tr h="11521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ea typeface="ＭＳ Ｐゴシック" charset="-128"/>
                        </a:rPr>
                        <a:t>SIGNATURE FEATURES </a:t>
                      </a:r>
                      <a:br>
                        <a:rPr lang="en-US" sz="900" b="1" dirty="0" smtClean="0">
                          <a:solidFill>
                            <a:schemeClr val="bg1"/>
                          </a:solidFill>
                          <a:ea typeface="ＭＳ Ｐゴシック" charset="-128"/>
                        </a:rPr>
                      </a:br>
                      <a:r>
                        <a:rPr lang="en-US" sz="900" b="1" dirty="0" smtClean="0">
                          <a:solidFill>
                            <a:schemeClr val="bg1"/>
                          </a:solidFill>
                          <a:ea typeface="ＭＳ Ｐゴシック" charset="-128"/>
                        </a:rPr>
                        <a:t>AND NAMING</a:t>
                      </a:r>
                    </a:p>
                  </a:txBody>
                  <a:tcPr marL="107992" marR="71995" marT="72001" marB="72001"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indent="-171450" algn="l">
                        <a:buFont typeface="Wingdings" pitchFamily="2" charset="2"/>
                        <a:buNone/>
                      </a:pPr>
                      <a:endParaRPr lang="en-US" sz="800" b="0" dirty="0" smtClean="0">
                        <a:solidFill>
                          <a:schemeClr val="tx1"/>
                        </a:solidFill>
                      </a:endParaRPr>
                    </a:p>
                  </a:txBody>
                  <a:tcPr marL="143989" marR="71995" marT="72001" marB="72001"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10081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ea typeface="ＭＳ Ｐゴシック" charset="-128"/>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KEY</a:t>
                      </a:r>
                      <a:r>
                        <a:rPr lang="en-US" sz="900" b="1" baseline="0" dirty="0" smtClean="0">
                          <a:solidFill>
                            <a:schemeClr val="bg1"/>
                          </a:solidFill>
                        </a:rPr>
                        <a:t> </a:t>
                      </a:r>
                      <a:r>
                        <a:rPr lang="en-US" sz="900" b="1" dirty="0" smtClean="0">
                          <a:solidFill>
                            <a:schemeClr val="bg1"/>
                          </a:solidFill>
                        </a:rPr>
                        <a:t>CLAIMS</a:t>
                      </a:r>
                    </a:p>
                  </a:txBody>
                  <a:tcPr marL="107992" marR="71995" marT="72001" marB="72001"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indent="0" algn="l">
                        <a:buFont typeface="Wingdings" pitchFamily="2" charset="2"/>
                        <a:buNone/>
                      </a:pPr>
                      <a:endParaRPr lang="en-US" sz="800" dirty="0" smtClean="0">
                        <a:solidFill>
                          <a:schemeClr val="tx1"/>
                        </a:solidFill>
                        <a:ea typeface="ＭＳ Ｐゴシック" charset="-128"/>
                      </a:endParaRPr>
                    </a:p>
                  </a:txBody>
                  <a:tcPr marL="143989" marR="71995" marT="72001" marB="72001"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10537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ea typeface="ＭＳ Ｐゴシック" charset="-128"/>
                        </a:rPr>
                        <a:t>PRIORITY </a:t>
                      </a:r>
                      <a:r>
                        <a:rPr lang="en-US" sz="900" b="1" kern="1200" dirty="0" smtClean="0">
                          <a:solidFill>
                            <a:schemeClr val="bg1"/>
                          </a:solidFill>
                          <a:latin typeface="+mn-lt"/>
                          <a:ea typeface="ＭＳ Ｐゴシック" charset="-128"/>
                          <a:cs typeface="+mn-cs"/>
                        </a:rPr>
                        <a:t>CONSUMER </a:t>
                      </a:r>
                      <a:br>
                        <a:rPr lang="en-US" sz="900" b="1" kern="1200" dirty="0" smtClean="0">
                          <a:solidFill>
                            <a:schemeClr val="bg1"/>
                          </a:solidFill>
                          <a:latin typeface="+mn-lt"/>
                          <a:ea typeface="ＭＳ Ｐゴシック" charset="-128"/>
                          <a:cs typeface="+mn-cs"/>
                        </a:rPr>
                      </a:br>
                      <a:r>
                        <a:rPr lang="en-US" sz="900" b="1" kern="1200" dirty="0" smtClean="0">
                          <a:solidFill>
                            <a:schemeClr val="bg1"/>
                          </a:solidFill>
                          <a:latin typeface="+mn-lt"/>
                          <a:ea typeface="ＭＳ Ｐゴシック" charset="-128"/>
                          <a:cs typeface="+mn-cs"/>
                        </a:rPr>
                        <a:t>TOUCH-POINTS</a:t>
                      </a:r>
                    </a:p>
                  </a:txBody>
                  <a:tcPr marL="107992" marR="71995" marT="72001" marB="72001"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indent="-171450" algn="l">
                        <a:buFont typeface="Wingdings" pitchFamily="2" charset="2"/>
                        <a:buNone/>
                      </a:pPr>
                      <a:endParaRPr lang="en-US" sz="800" b="0" dirty="0">
                        <a:solidFill>
                          <a:schemeClr val="tx1"/>
                        </a:solidFill>
                      </a:endParaRPr>
                    </a:p>
                  </a:txBody>
                  <a:tcPr marL="143989" marR="71995" marT="72001" marB="72001"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11065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kern="1200" dirty="0" smtClean="0">
                          <a:solidFill>
                            <a:schemeClr val="bg1"/>
                          </a:solidFill>
                          <a:latin typeface="+mn-lt"/>
                          <a:ea typeface="ＭＳ Ｐゴシック" charset="-128"/>
                          <a:cs typeface="+mn-cs"/>
                        </a:rPr>
                        <a:t>DELIVERING IMPACTFUL</a:t>
                      </a:r>
                      <a:r>
                        <a:rPr lang="en-US" sz="900" b="1" kern="1200" baseline="0" dirty="0" smtClean="0">
                          <a:solidFill>
                            <a:schemeClr val="bg1"/>
                          </a:solidFill>
                          <a:latin typeface="+mn-lt"/>
                          <a:ea typeface="ＭＳ Ｐゴシック" charset="-128"/>
                          <a:cs typeface="+mn-cs"/>
                        </a:rPr>
                        <a:t> </a:t>
                      </a:r>
                      <a:br>
                        <a:rPr lang="en-US" sz="900" b="1" kern="1200" baseline="0" dirty="0" smtClean="0">
                          <a:solidFill>
                            <a:schemeClr val="bg1"/>
                          </a:solidFill>
                          <a:latin typeface="+mn-lt"/>
                          <a:ea typeface="ＭＳ Ｐゴシック" charset="-128"/>
                          <a:cs typeface="+mn-cs"/>
                        </a:rPr>
                      </a:br>
                      <a:r>
                        <a:rPr lang="en-US" sz="900" b="1" kern="1200" dirty="0" smtClean="0">
                          <a:solidFill>
                            <a:schemeClr val="bg1"/>
                          </a:solidFill>
                          <a:latin typeface="+mn-lt"/>
                          <a:ea typeface="ＭＳ Ｐゴシック" charset="-128"/>
                          <a:cs typeface="+mn-cs"/>
                        </a:rPr>
                        <a:t>CONSUMER EXPERIENCE</a:t>
                      </a:r>
                    </a:p>
                  </a:txBody>
                  <a:tcPr marL="107992" marR="71995" marT="72001" marB="72001"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indent="-171450" algn="l">
                        <a:buFont typeface="Wingdings" pitchFamily="2" charset="2"/>
                        <a:buNone/>
                      </a:pPr>
                      <a:endParaRPr lang="en-US" sz="800" b="0" baseline="0" dirty="0" smtClean="0">
                        <a:solidFill>
                          <a:schemeClr val="tx1"/>
                        </a:solidFill>
                      </a:endParaRPr>
                    </a:p>
                  </a:txBody>
                  <a:tcPr marL="143989" marR="71995" marT="72001" marB="72001"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10801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kern="1200" dirty="0" smtClean="0">
                          <a:solidFill>
                            <a:schemeClr val="bg1"/>
                          </a:solidFill>
                          <a:latin typeface="+mn-lt"/>
                          <a:ea typeface="ＭＳ Ｐゴシック" charset="-128"/>
                          <a:cs typeface="+mn-cs"/>
                        </a:rPr>
                        <a:t>CHANNEL STRATEGY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900" b="1" kern="1200" dirty="0" smtClean="0">
                        <a:solidFill>
                          <a:schemeClr val="bg1"/>
                        </a:solidFill>
                        <a:latin typeface="+mn-lt"/>
                        <a:ea typeface="ＭＳ Ｐゴシック" charset="-128"/>
                        <a:cs typeface="+mn-cs"/>
                      </a:endParaRPr>
                    </a:p>
                  </a:txBody>
                  <a:tcPr marL="107992" marR="71995" marT="72001" marB="72001"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indent="-171450" algn="l">
                        <a:buFont typeface="Wingdings" pitchFamily="2" charset="2"/>
                        <a:buNone/>
                      </a:pPr>
                      <a:endParaRPr lang="en-US" sz="800" b="0" baseline="0" dirty="0" smtClean="0">
                        <a:solidFill>
                          <a:schemeClr val="tx1"/>
                        </a:solidFill>
                      </a:endParaRPr>
                    </a:p>
                  </a:txBody>
                  <a:tcPr marL="143989" marR="71995" marT="72001" marB="72001"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bl>
          </a:graphicData>
        </a:graphic>
      </p:graphicFrame>
      <p:graphicFrame>
        <p:nvGraphicFramePr>
          <p:cNvPr id="8" name="Content Placeholder 3"/>
          <p:cNvGraphicFramePr>
            <a:graphicFrameLocks noChangeAspect="1"/>
          </p:cNvGraphicFramePr>
          <p:nvPr userDrawn="1"/>
        </p:nvGraphicFramePr>
        <p:xfrm>
          <a:off x="2627784" y="1124743"/>
          <a:ext cx="6120680" cy="1008113"/>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6120680"/>
              </a:tblGrid>
              <a:tr h="1008113">
                <a:tc>
                  <a:txBody>
                    <a:bodyPr/>
                    <a:lstStyle/>
                    <a:p>
                      <a:pPr algn="l"/>
                      <a:endParaRPr lang="en-US" sz="1000" dirty="0"/>
                    </a:p>
                  </a:txBody>
                  <a:tcPr marL="72000" marR="72000" marT="72000" marB="72000">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solidFill>
                      <a:schemeClr val="bg1"/>
                    </a:solidFill>
                  </a:tcPr>
                </a:tc>
              </a:tr>
            </a:tbl>
          </a:graphicData>
        </a:graphic>
      </p:graphicFrame>
      <p:graphicFrame>
        <p:nvGraphicFramePr>
          <p:cNvPr id="9" name="Content Placeholder 3"/>
          <p:cNvGraphicFramePr>
            <a:graphicFrameLocks noChangeAspect="1"/>
          </p:cNvGraphicFramePr>
          <p:nvPr userDrawn="1"/>
        </p:nvGraphicFramePr>
        <p:xfrm>
          <a:off x="2627784" y="2276872"/>
          <a:ext cx="6120680" cy="864096"/>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6120680"/>
              </a:tblGrid>
              <a:tr h="864096">
                <a:tc>
                  <a:txBody>
                    <a:bodyPr/>
                    <a:lstStyle/>
                    <a:p>
                      <a:pPr algn="l"/>
                      <a:endParaRPr lang="en-US" sz="1000" dirty="0"/>
                    </a:p>
                  </a:txBody>
                  <a:tcPr marL="72000" marR="72000" marT="72000" marB="72000">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solidFill>
                      <a:schemeClr val="bg1"/>
                    </a:solidFill>
                  </a:tcPr>
                </a:tc>
              </a:tr>
            </a:tbl>
          </a:graphicData>
        </a:graphic>
      </p:graphicFrame>
      <p:graphicFrame>
        <p:nvGraphicFramePr>
          <p:cNvPr id="10" name="Content Placeholder 3"/>
          <p:cNvGraphicFramePr>
            <a:graphicFrameLocks noChangeAspect="1"/>
          </p:cNvGraphicFramePr>
          <p:nvPr userDrawn="1"/>
        </p:nvGraphicFramePr>
        <p:xfrm>
          <a:off x="2627784" y="3284985"/>
          <a:ext cx="6120680" cy="925065"/>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6120680"/>
              </a:tblGrid>
              <a:tr h="925065">
                <a:tc>
                  <a:txBody>
                    <a:bodyPr/>
                    <a:lstStyle/>
                    <a:p>
                      <a:pPr algn="l"/>
                      <a:endParaRPr lang="en-US" sz="1000" dirty="0"/>
                    </a:p>
                  </a:txBody>
                  <a:tcPr marL="72000" marR="72000" marT="72000" marB="72000">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solidFill>
                      <a:schemeClr val="bg1"/>
                    </a:solidFill>
                  </a:tcPr>
                </a:tc>
              </a:tr>
            </a:tbl>
          </a:graphicData>
        </a:graphic>
      </p:graphicFrame>
      <p:graphicFrame>
        <p:nvGraphicFramePr>
          <p:cNvPr id="11" name="Content Placeholder 3"/>
          <p:cNvGraphicFramePr>
            <a:graphicFrameLocks noChangeAspect="1"/>
          </p:cNvGraphicFramePr>
          <p:nvPr userDrawn="1"/>
        </p:nvGraphicFramePr>
        <p:xfrm>
          <a:off x="2627784" y="4324350"/>
          <a:ext cx="6123797" cy="976859"/>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6123797"/>
              </a:tblGrid>
              <a:tr h="976859">
                <a:tc>
                  <a:txBody>
                    <a:bodyPr/>
                    <a:lstStyle/>
                    <a:p>
                      <a:pPr algn="l"/>
                      <a:endParaRPr lang="en-US" sz="1000" dirty="0"/>
                    </a:p>
                  </a:txBody>
                  <a:tcPr marL="72000" marR="72000" marT="72000" marB="72000" anchor="ctr">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solidFill>
                      <a:schemeClr val="bg1"/>
                    </a:solidFill>
                  </a:tcPr>
                </a:tc>
              </a:tr>
            </a:tbl>
          </a:graphicData>
        </a:graphic>
      </p:graphicFrame>
      <p:sp>
        <p:nvSpPr>
          <p:cNvPr id="12" name="TextBox 30"/>
          <p:cNvSpPr txBox="1">
            <a:spLocks noChangeArrowheads="1"/>
          </p:cNvSpPr>
          <p:nvPr userDrawn="1"/>
        </p:nvSpPr>
        <p:spPr bwMode="auto">
          <a:xfrm>
            <a:off x="1039813" y="336550"/>
            <a:ext cx="367665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p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lnSpc>
                <a:spcPct val="80000"/>
              </a:lnSpc>
              <a:defRPr/>
            </a:pPr>
            <a:r>
              <a:rPr lang="en-US" altLang="sv-SE" sz="2000" b="1" smtClean="0">
                <a:solidFill>
                  <a:schemeClr val="tx2"/>
                </a:solidFill>
              </a:rPr>
              <a:t>Preliminary 360° Consumer </a:t>
            </a:r>
            <a:br>
              <a:rPr lang="en-US" altLang="sv-SE" sz="2000" b="1" smtClean="0">
                <a:solidFill>
                  <a:schemeClr val="tx2"/>
                </a:solidFill>
              </a:rPr>
            </a:br>
            <a:r>
              <a:rPr lang="en-US" altLang="sv-SE" sz="2000" b="1" smtClean="0">
                <a:solidFill>
                  <a:schemeClr val="tx2"/>
                </a:solidFill>
              </a:rPr>
              <a:t>Experience Approach</a:t>
            </a:r>
          </a:p>
        </p:txBody>
      </p:sp>
      <p:pic>
        <p:nvPicPr>
          <p:cNvPr id="13" name="Bildobjekt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2438" y="330200"/>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Bildtext vänster 31"/>
          <p:cNvSpPr>
            <a:spLocks noChangeArrowheads="1"/>
          </p:cNvSpPr>
          <p:nvPr userDrawn="1"/>
        </p:nvSpPr>
        <p:spPr bwMode="auto">
          <a:xfrm>
            <a:off x="4572000" y="249238"/>
            <a:ext cx="4248472" cy="646112"/>
          </a:xfrm>
          <a:prstGeom prst="leftArrowCallout">
            <a:avLst>
              <a:gd name="adj1" fmla="val 50000"/>
              <a:gd name="adj2" fmla="val 25000"/>
              <a:gd name="adj3" fmla="val 28874"/>
              <a:gd name="adj4" fmla="val 97120"/>
            </a:avLst>
          </a:prstGeom>
          <a:solidFill>
            <a:schemeClr val="tx2">
              <a:alpha val="10196"/>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eaVert"/>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algn="ctr" eaLnBrk="1" hangingPunct="1">
              <a:defRPr/>
            </a:pPr>
            <a:endParaRPr lang="sv-SE" altLang="sv-SE" smtClean="0">
              <a:solidFill>
                <a:srgbClr val="000000"/>
              </a:solidFill>
            </a:endParaRPr>
          </a:p>
        </p:txBody>
      </p:sp>
      <p:sp>
        <p:nvSpPr>
          <p:cNvPr id="15" name="Rektangel 26"/>
          <p:cNvSpPr>
            <a:spLocks noChangeArrowheads="1"/>
          </p:cNvSpPr>
          <p:nvPr userDrawn="1"/>
        </p:nvSpPr>
        <p:spPr bwMode="auto">
          <a:xfrm>
            <a:off x="4788024" y="279906"/>
            <a:ext cx="4032126"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200">
                <a:solidFill>
                  <a:schemeClr val="tx1"/>
                </a:solidFill>
                <a:latin typeface="Arial" pitchFamily="34" charset="0"/>
                <a:ea typeface="ＭＳ Ｐゴシック" pitchFamily="34" charset="-128"/>
              </a:defRPr>
            </a:lvl1pPr>
            <a:lvl2pPr marL="742950" indent="-285750" eaLnBrk="0" hangingPunct="0">
              <a:defRPr sz="2200">
                <a:solidFill>
                  <a:schemeClr val="tx1"/>
                </a:solidFill>
                <a:latin typeface="Arial" pitchFamily="34" charset="0"/>
                <a:ea typeface="ＭＳ Ｐゴシック" pitchFamily="34" charset="-128"/>
              </a:defRPr>
            </a:lvl2pPr>
            <a:lvl3pPr marL="1143000" indent="-228600" eaLnBrk="0" hangingPunct="0">
              <a:defRPr sz="2200">
                <a:solidFill>
                  <a:schemeClr val="tx1"/>
                </a:solidFill>
                <a:latin typeface="Arial" pitchFamily="34" charset="0"/>
                <a:ea typeface="ＭＳ Ｐゴシック" pitchFamily="34" charset="-128"/>
              </a:defRPr>
            </a:lvl3pPr>
            <a:lvl4pPr marL="1600200" indent="-228600" eaLnBrk="0" hangingPunct="0">
              <a:defRPr sz="2200">
                <a:solidFill>
                  <a:schemeClr val="tx1"/>
                </a:solidFill>
                <a:latin typeface="Arial" pitchFamily="34" charset="0"/>
                <a:ea typeface="ＭＳ Ｐゴシック" pitchFamily="34" charset="-128"/>
              </a:defRPr>
            </a:lvl4pPr>
            <a:lvl5pPr marL="2057400" indent="-228600" eaLnBrk="0" hangingPunct="0">
              <a:defRPr sz="22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200">
                <a:solidFill>
                  <a:schemeClr val="tx1"/>
                </a:solidFill>
                <a:latin typeface="Arial" pitchFamily="34" charset="0"/>
                <a:ea typeface="ＭＳ Ｐゴシック" pitchFamily="34" charset="-128"/>
              </a:defRPr>
            </a:lvl9pPr>
          </a:lstStyle>
          <a:p>
            <a:pPr eaLnBrk="1" hangingPunct="1">
              <a:defRPr/>
            </a:pPr>
            <a:r>
              <a:rPr lang="en-US" altLang="sv-SE" sz="800" b="1" dirty="0" smtClean="0">
                <a:solidFill>
                  <a:srgbClr val="05143E"/>
                </a:solidFill>
              </a:rPr>
              <a:t>GUIDE</a:t>
            </a:r>
            <a:r>
              <a:rPr lang="en-US" altLang="sv-SE" sz="800" b="1" dirty="0" smtClean="0">
                <a:solidFill>
                  <a:srgbClr val="000000"/>
                </a:solidFill>
              </a:rPr>
              <a:t> </a:t>
            </a:r>
            <a:r>
              <a:rPr lang="en-US" altLang="sv-SE" sz="800" i="1" dirty="0" smtClean="0">
                <a:solidFill>
                  <a:srgbClr val="000000"/>
                </a:solidFill>
              </a:rPr>
              <a:t>This page is intended to provide early input for the Commercial Launch activities. The 360 Consumer Experience Approach is primarily supporting the PVP. While working on this page, it is recommended to reference the Product Value Proposition, Product Benefits and Product Attribute Profile defined in earlier pages.</a:t>
            </a:r>
          </a:p>
        </p:txBody>
      </p:sp>
      <p:graphicFrame>
        <p:nvGraphicFramePr>
          <p:cNvPr id="16" name="Content Placeholder 3"/>
          <p:cNvGraphicFramePr>
            <a:graphicFrameLocks noChangeAspect="1"/>
          </p:cNvGraphicFramePr>
          <p:nvPr userDrawn="1"/>
        </p:nvGraphicFramePr>
        <p:xfrm>
          <a:off x="2627784" y="5435601"/>
          <a:ext cx="6120680" cy="958850"/>
        </p:xfrm>
        <a:graphic>
          <a:graphicData uri="http://schemas.openxmlformats.org/drawingml/2006/table">
            <a:tbl>
              <a:tblPr>
                <a:effectLst>
                  <a:innerShdw blurRad="12700" dist="25400" dir="13500000">
                    <a:srgbClr val="000000">
                      <a:alpha val="30000"/>
                    </a:srgbClr>
                  </a:innerShdw>
                </a:effectLst>
                <a:tableStyleId>{E8B1032C-EA38-4F05-BA0D-38AFFFC7BED3}</a:tableStyleId>
              </a:tblPr>
              <a:tblGrid>
                <a:gridCol w="6120680"/>
              </a:tblGrid>
              <a:tr h="958850">
                <a:tc>
                  <a:txBody>
                    <a:bodyPr/>
                    <a:lstStyle/>
                    <a:p>
                      <a:pPr algn="l"/>
                      <a:endParaRPr lang="en-US" sz="1000" dirty="0"/>
                    </a:p>
                  </a:txBody>
                  <a:tcPr marL="72000" marR="72000" marT="72000" marB="72000" anchor="ctr">
                    <a:lnL w="6350" cap="flat" cmpd="sng" algn="ctr">
                      <a:solidFill>
                        <a:prstClr val="white">
                          <a:lumMod val="50000"/>
                        </a:prstClr>
                      </a:solidFill>
                      <a:prstDash val="solid"/>
                      <a:round/>
                      <a:headEnd type="none" w="med" len="med"/>
                      <a:tailEnd type="none" w="med" len="med"/>
                    </a:lnL>
                    <a:lnR w="6350" cap="flat" cmpd="sng" algn="ctr">
                      <a:solidFill>
                        <a:prstClr val="white">
                          <a:lumMod val="50000"/>
                        </a:prstClr>
                      </a:solidFill>
                      <a:prstDash val="solid"/>
                      <a:round/>
                      <a:headEnd type="none" w="med" len="med"/>
                      <a:tailEnd type="none" w="med" len="med"/>
                    </a:lnR>
                    <a:lnT w="6350" cap="flat" cmpd="sng" algn="ctr">
                      <a:solidFill>
                        <a:prstClr val="white">
                          <a:lumMod val="50000"/>
                        </a:prstClr>
                      </a:solidFill>
                      <a:prstDash val="solid"/>
                      <a:round/>
                      <a:headEnd type="none" w="med" len="med"/>
                      <a:tailEnd type="none" w="med" len="med"/>
                    </a:lnT>
                    <a:lnB w="6350" cap="flat" cmpd="sng" algn="ctr">
                      <a:solidFill>
                        <a:prstClr val="white">
                          <a:lumMod val="50000"/>
                        </a:prstClr>
                      </a:solidFill>
                      <a:prstDash val="solid"/>
                      <a:round/>
                      <a:headEnd type="none" w="med" len="med"/>
                      <a:tailEnd type="none" w="med" len="med"/>
                    </a:lnB>
                    <a:solidFill>
                      <a:schemeClr val="bg1"/>
                    </a:solidFill>
                  </a:tcPr>
                </a:tc>
              </a:tr>
            </a:tbl>
          </a:graphicData>
        </a:graphic>
      </p:graphicFrame>
      <p:sp>
        <p:nvSpPr>
          <p:cNvPr id="19" name="Text Placeholder 34"/>
          <p:cNvSpPr>
            <a:spLocks noGrp="1"/>
          </p:cNvSpPr>
          <p:nvPr>
            <p:ph type="body" sz="quarter" idx="18"/>
          </p:nvPr>
        </p:nvSpPr>
        <p:spPr>
          <a:xfrm>
            <a:off x="2627784" y="1124744"/>
            <a:ext cx="6120680" cy="1008112"/>
          </a:xfrm>
          <a:noFill/>
        </p:spPr>
        <p:txBody>
          <a:bodyPr lIns="108000" anchor="ctr"/>
          <a:lstStyle>
            <a:lvl1pPr algn="l" fontAlgn="auto">
              <a:spcBef>
                <a:spcPts val="0"/>
              </a:spcBef>
              <a:spcAft>
                <a:spcPts val="0"/>
              </a:spcAft>
              <a:defRPr sz="800" b="0" i="0">
                <a:solidFill>
                  <a:schemeClr val="tx1"/>
                </a:solidFill>
              </a:defRPr>
            </a:lvl1pPr>
            <a:lvl2pPr>
              <a:defRPr sz="800" i="0">
                <a:solidFill>
                  <a:schemeClr val="tx1"/>
                </a:solidFill>
              </a:defRPr>
            </a:lvl2pPr>
            <a:lvl3pPr>
              <a:defRPr sz="800" i="0">
                <a:solidFill>
                  <a:schemeClr val="tx1"/>
                </a:solidFill>
              </a:defRPr>
            </a:lvl3pPr>
            <a:lvl4pPr>
              <a:defRPr sz="1000"/>
            </a:lvl4pPr>
            <a:lvl5pPr>
              <a:defRPr sz="1000"/>
            </a:lvl5pPr>
          </a:lstStyle>
          <a:p>
            <a:endParaRPr lang="en-US" dirty="0"/>
          </a:p>
        </p:txBody>
      </p:sp>
      <p:sp>
        <p:nvSpPr>
          <p:cNvPr id="20" name="Text Placeholder 34"/>
          <p:cNvSpPr>
            <a:spLocks noGrp="1"/>
          </p:cNvSpPr>
          <p:nvPr>
            <p:ph type="body" sz="quarter" idx="19"/>
          </p:nvPr>
        </p:nvSpPr>
        <p:spPr>
          <a:xfrm>
            <a:off x="2627784" y="2276873"/>
            <a:ext cx="6120680" cy="864095"/>
          </a:xfrm>
          <a:noFill/>
        </p:spPr>
        <p:txBody>
          <a:bodyPr lIns="108000" anchor="ctr"/>
          <a:lstStyle>
            <a:lvl1pPr algn="l" fontAlgn="auto">
              <a:spcBef>
                <a:spcPts val="0"/>
              </a:spcBef>
              <a:spcAft>
                <a:spcPts val="0"/>
              </a:spcAft>
              <a:defRPr sz="800" i="0">
                <a:solidFill>
                  <a:schemeClr val="tx1"/>
                </a:solidFill>
              </a:defRPr>
            </a:lvl1pPr>
            <a:lvl2pPr>
              <a:defRPr sz="1000"/>
            </a:lvl2pPr>
            <a:lvl3pPr>
              <a:defRPr sz="1000"/>
            </a:lvl3pPr>
            <a:lvl4pPr>
              <a:defRPr sz="1000"/>
            </a:lvl4pPr>
            <a:lvl5pPr>
              <a:defRPr sz="1000"/>
            </a:lvl5pPr>
          </a:lstStyle>
          <a:p>
            <a:endParaRPr lang="en-US" dirty="0"/>
          </a:p>
        </p:txBody>
      </p:sp>
      <p:sp>
        <p:nvSpPr>
          <p:cNvPr id="21" name="Text Placeholder 34"/>
          <p:cNvSpPr>
            <a:spLocks noGrp="1"/>
          </p:cNvSpPr>
          <p:nvPr>
            <p:ph type="body" sz="quarter" idx="20"/>
          </p:nvPr>
        </p:nvSpPr>
        <p:spPr>
          <a:xfrm>
            <a:off x="2627784" y="3284984"/>
            <a:ext cx="6120680" cy="936104"/>
          </a:xfrm>
          <a:noFill/>
        </p:spPr>
        <p:txBody>
          <a:bodyPr lIns="108000" anchor="ctr"/>
          <a:lstStyle>
            <a:lvl1pPr algn="l" fontAlgn="auto">
              <a:spcBef>
                <a:spcPts val="0"/>
              </a:spcBef>
              <a:spcAft>
                <a:spcPts val="0"/>
              </a:spcAft>
              <a:defRPr sz="800" i="0">
                <a:solidFill>
                  <a:schemeClr val="tx1"/>
                </a:solidFill>
              </a:defRPr>
            </a:lvl1pPr>
            <a:lvl2pPr>
              <a:defRPr sz="800" i="0">
                <a:solidFill>
                  <a:schemeClr val="tx1"/>
                </a:solidFill>
              </a:defRPr>
            </a:lvl2pPr>
            <a:lvl3pPr>
              <a:defRPr sz="1000"/>
            </a:lvl3pPr>
            <a:lvl4pPr>
              <a:defRPr sz="1000"/>
            </a:lvl4pPr>
            <a:lvl5pPr>
              <a:defRPr sz="1000"/>
            </a:lvl5pPr>
          </a:lstStyle>
          <a:p>
            <a:endParaRPr lang="en-US" dirty="0"/>
          </a:p>
        </p:txBody>
      </p:sp>
      <p:sp>
        <p:nvSpPr>
          <p:cNvPr id="22" name="Text Placeholder 34"/>
          <p:cNvSpPr>
            <a:spLocks noGrp="1"/>
          </p:cNvSpPr>
          <p:nvPr>
            <p:ph type="body" sz="quarter" idx="21"/>
          </p:nvPr>
        </p:nvSpPr>
        <p:spPr>
          <a:xfrm>
            <a:off x="2616200" y="4337050"/>
            <a:ext cx="6132264" cy="964158"/>
          </a:xfrm>
          <a:noFill/>
        </p:spPr>
        <p:txBody>
          <a:bodyPr lIns="108000" anchor="ctr"/>
          <a:lstStyle>
            <a:lvl1pPr algn="l" fontAlgn="auto">
              <a:spcBef>
                <a:spcPts val="0"/>
              </a:spcBef>
              <a:spcAft>
                <a:spcPts val="0"/>
              </a:spcAft>
              <a:defRPr sz="800" i="0">
                <a:solidFill>
                  <a:schemeClr val="tx1"/>
                </a:solidFill>
              </a:defRPr>
            </a:lvl1pPr>
            <a:lvl2pPr>
              <a:defRPr sz="1000"/>
            </a:lvl2pPr>
            <a:lvl3pPr>
              <a:defRPr sz="1000"/>
            </a:lvl3pPr>
            <a:lvl4pPr>
              <a:defRPr sz="1000"/>
            </a:lvl4pPr>
            <a:lvl5pPr>
              <a:defRPr sz="1000"/>
            </a:lvl5pPr>
          </a:lstStyle>
          <a:p>
            <a:endParaRPr lang="en-US" dirty="0"/>
          </a:p>
        </p:txBody>
      </p:sp>
      <p:sp>
        <p:nvSpPr>
          <p:cNvPr id="25" name="Text Placeholder 34"/>
          <p:cNvSpPr>
            <a:spLocks noGrp="1"/>
          </p:cNvSpPr>
          <p:nvPr>
            <p:ph type="body" sz="quarter" idx="22"/>
          </p:nvPr>
        </p:nvSpPr>
        <p:spPr>
          <a:xfrm>
            <a:off x="2627784" y="5445224"/>
            <a:ext cx="6120680" cy="936104"/>
          </a:xfrm>
          <a:noFill/>
        </p:spPr>
        <p:txBody>
          <a:bodyPr lIns="108000" anchor="ctr"/>
          <a:lstStyle>
            <a:lvl1pPr algn="l" fontAlgn="auto">
              <a:spcBef>
                <a:spcPts val="0"/>
              </a:spcBef>
              <a:spcAft>
                <a:spcPts val="0"/>
              </a:spcAft>
              <a:defRPr sz="800" i="0">
                <a:solidFill>
                  <a:schemeClr val="tx1"/>
                </a:solidFill>
              </a:defRPr>
            </a:lvl1pPr>
            <a:lvl2pPr>
              <a:defRPr sz="1000"/>
            </a:lvl2pPr>
            <a:lvl3pPr>
              <a:defRPr sz="1000"/>
            </a:lvl3pPr>
            <a:lvl4pPr>
              <a:defRPr sz="1000"/>
            </a:lvl4pPr>
            <a:lvl5pPr>
              <a:defRPr sz="1000"/>
            </a:lvl5pPr>
          </a:lstStyle>
          <a:p>
            <a:endParaRPr lang="en-US" dirty="0"/>
          </a:p>
        </p:txBody>
      </p:sp>
      <p:sp>
        <p:nvSpPr>
          <p:cNvPr id="17" name="Rectangle 10"/>
          <p:cNvSpPr>
            <a:spLocks noGrp="1" noChangeArrowheads="1"/>
          </p:cNvSpPr>
          <p:nvPr>
            <p:ph type="sldNum" sz="quarter" idx="23"/>
          </p:nvPr>
        </p:nvSpPr>
        <p:spPr/>
        <p:txBody>
          <a:bodyPr/>
          <a:lstStyle>
            <a:lvl1pPr>
              <a:defRPr smtClean="0"/>
            </a:lvl1pPr>
          </a:lstStyle>
          <a:p>
            <a:pPr>
              <a:defRPr/>
            </a:pPr>
            <a:fld id="{2474B718-F878-4EFE-91F4-8920C94A432D}" type="slidenum">
              <a:rPr lang="en-US" altLang="sv-SE"/>
              <a:pPr>
                <a:defRPr/>
              </a:pPr>
              <a:t>‹N°›</a:t>
            </a:fld>
            <a:endParaRPr lang="en-US" altLang="sv-SE"/>
          </a:p>
        </p:txBody>
      </p:sp>
    </p:spTree>
    <p:extLst>
      <p:ext uri="{BB962C8B-B14F-4D97-AF65-F5344CB8AC3E}">
        <p14:creationId xmlns:p14="http://schemas.microsoft.com/office/powerpoint/2010/main" val="919272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19088" y="333375"/>
            <a:ext cx="42529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0" tIns="0" rIns="72000" bIns="0" numCol="1" anchor="t" anchorCtr="0" compatLnSpc="1">
            <a:prstTxWarp prst="textNoShape">
              <a:avLst/>
            </a:prstTxWarp>
          </a:bodyPr>
          <a:lstStyle/>
          <a:p>
            <a:pPr lvl="0"/>
            <a:r>
              <a:rPr lang="en-US" altLang="sv-SE" smtClean="0"/>
              <a:t>Klicka här för att ändra format</a:t>
            </a:r>
          </a:p>
        </p:txBody>
      </p:sp>
      <p:sp>
        <p:nvSpPr>
          <p:cNvPr id="1027" name="Rectangle 3"/>
          <p:cNvSpPr>
            <a:spLocks noGrp="1" noChangeArrowheads="1"/>
          </p:cNvSpPr>
          <p:nvPr>
            <p:ph type="body" idx="1"/>
          </p:nvPr>
        </p:nvSpPr>
        <p:spPr bwMode="auto">
          <a:xfrm>
            <a:off x="323850" y="1052513"/>
            <a:ext cx="8537575" cy="555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0" tIns="0" rIns="72000" bIns="0" numCol="1" anchor="t" anchorCtr="0" compatLnSpc="1">
            <a:prstTxWarp prst="textNoShape">
              <a:avLst/>
            </a:prstTxWarp>
          </a:bodyPr>
          <a:lstStyle/>
          <a:p>
            <a:pPr lvl="0"/>
            <a:r>
              <a:rPr lang="en-US" altLang="sv-SE" smtClean="0"/>
              <a:t>Klicka här för att ändra format på bakgrundstexten</a:t>
            </a:r>
          </a:p>
          <a:p>
            <a:pPr lvl="1"/>
            <a:r>
              <a:rPr lang="en-US" altLang="sv-SE" smtClean="0"/>
              <a:t>Nivå två</a:t>
            </a:r>
          </a:p>
          <a:p>
            <a:pPr lvl="2"/>
            <a:r>
              <a:rPr lang="en-US" altLang="sv-SE" smtClean="0"/>
              <a:t>Nivå tre</a:t>
            </a:r>
          </a:p>
          <a:p>
            <a:pPr lvl="3"/>
            <a:r>
              <a:rPr lang="en-US" altLang="sv-SE" smtClean="0"/>
              <a:t>Nivå fyra</a:t>
            </a:r>
          </a:p>
          <a:p>
            <a:pPr lvl="4"/>
            <a:r>
              <a:rPr lang="en-US" altLang="sv-SE" smtClean="0"/>
              <a:t>Nivå fem</a:t>
            </a:r>
          </a:p>
        </p:txBody>
      </p:sp>
      <p:sp>
        <p:nvSpPr>
          <p:cNvPr id="1034" name="Rectangle 10"/>
          <p:cNvSpPr>
            <a:spLocks noGrp="1" noChangeArrowheads="1"/>
          </p:cNvSpPr>
          <p:nvPr>
            <p:ph type="sldNum" sz="quarter" idx="4"/>
          </p:nvPr>
        </p:nvSpPr>
        <p:spPr bwMode="auto">
          <a:xfrm>
            <a:off x="8861425" y="6604000"/>
            <a:ext cx="282575" cy="254000"/>
          </a:xfrm>
          <a:prstGeom prst="rect">
            <a:avLst/>
          </a:prstGeom>
          <a:solidFill>
            <a:srgbClr val="FFFFFF"/>
          </a:solidFill>
          <a:ln w="9525">
            <a:noFill/>
            <a:miter lim="800000"/>
            <a:headEnd/>
            <a:tailEnd/>
          </a:ln>
          <a:effectLst/>
        </p:spPr>
        <p:txBody>
          <a:bodyPr vert="horz" wrap="square" lIns="0" tIns="0" rIns="0" bIns="0" numCol="1" anchor="ctr" anchorCtr="1" compatLnSpc="1">
            <a:prstTxWarp prst="textNoShape">
              <a:avLst/>
            </a:prstTxWarp>
          </a:bodyPr>
          <a:lstStyle>
            <a:lvl1pPr>
              <a:defRPr sz="900" smtClean="0">
                <a:solidFill>
                  <a:srgbClr val="7F7F7F"/>
                </a:solidFill>
              </a:defRPr>
            </a:lvl1pPr>
          </a:lstStyle>
          <a:p>
            <a:pPr>
              <a:defRPr/>
            </a:pPr>
            <a:fld id="{E3979084-3382-4447-8FED-12DDA93B071C}" type="slidenum">
              <a:rPr lang="en-US" altLang="sv-SE"/>
              <a:pPr>
                <a:defRPr/>
              </a:pPr>
              <a:t>‹N°›</a:t>
            </a:fld>
            <a:endParaRPr lang="en-US" altLang="sv-SE"/>
          </a:p>
        </p:txBody>
      </p:sp>
    </p:spTree>
  </p:cSld>
  <p:clrMap bg1="lt1" tx1="dk1" bg2="lt2" tx2="dk2" accent1="accent1" accent2="accent2" accent3="accent3" accent4="accent4" accent5="accent5" accent6="accent6" hlink="hlink" folHlink="folHlink"/>
  <p:sldLayoutIdLst>
    <p:sldLayoutId id="2147484387" r:id="rId1"/>
    <p:sldLayoutId id="2147484388" r:id="rId2"/>
    <p:sldLayoutId id="2147484389" r:id="rId3"/>
    <p:sldLayoutId id="2147484390" r:id="rId4"/>
    <p:sldLayoutId id="2147484391" r:id="rId5"/>
    <p:sldLayoutId id="2147484392" r:id="rId6"/>
    <p:sldLayoutId id="2147484393" r:id="rId7"/>
    <p:sldLayoutId id="2147484394" r:id="rId8"/>
    <p:sldLayoutId id="2147484395" r:id="rId9"/>
    <p:sldLayoutId id="2147484396" r:id="rId10"/>
    <p:sldLayoutId id="2147484397" r:id="rId11"/>
    <p:sldLayoutId id="2147484398" r:id="rId12"/>
    <p:sldLayoutId id="2147484386" r:id="rId13"/>
  </p:sldLayoutIdLst>
  <p:timing>
    <p:tnLst>
      <p:par>
        <p:cTn id="1" dur="indefinite" restart="never" nodeType="tmRoot"/>
      </p:par>
    </p:tnLst>
  </p:timing>
  <p:hf hdr="0" ftr="0" dt="0"/>
  <p:txStyles>
    <p:titleStyle>
      <a:lvl1pPr algn="l" rtl="0" eaLnBrk="0" fontAlgn="base" hangingPunct="0">
        <a:spcBef>
          <a:spcPct val="0"/>
        </a:spcBef>
        <a:spcAft>
          <a:spcPct val="0"/>
        </a:spcAft>
        <a:defRPr sz="2400" b="1">
          <a:solidFill>
            <a:srgbClr val="05143E"/>
          </a:solidFill>
          <a:latin typeface="+mj-lt"/>
          <a:ea typeface="ＭＳ Ｐゴシック" charset="0"/>
          <a:cs typeface="ＭＳ Ｐゴシック" charset="0"/>
        </a:defRPr>
      </a:lvl1pPr>
      <a:lvl2pPr algn="l" rtl="0" eaLnBrk="0" fontAlgn="base" hangingPunct="0">
        <a:spcBef>
          <a:spcPct val="0"/>
        </a:spcBef>
        <a:spcAft>
          <a:spcPct val="0"/>
        </a:spcAft>
        <a:defRPr sz="2400" b="1">
          <a:solidFill>
            <a:srgbClr val="05143E"/>
          </a:solidFill>
          <a:latin typeface="Arial" pitchFamily="34" charset="0"/>
          <a:ea typeface="ＭＳ Ｐゴシック" charset="0"/>
          <a:cs typeface="ＭＳ Ｐゴシック" charset="0"/>
        </a:defRPr>
      </a:lvl2pPr>
      <a:lvl3pPr algn="l" rtl="0" eaLnBrk="0" fontAlgn="base" hangingPunct="0">
        <a:spcBef>
          <a:spcPct val="0"/>
        </a:spcBef>
        <a:spcAft>
          <a:spcPct val="0"/>
        </a:spcAft>
        <a:defRPr sz="2400" b="1">
          <a:solidFill>
            <a:srgbClr val="05143E"/>
          </a:solidFill>
          <a:latin typeface="Arial" pitchFamily="34" charset="0"/>
          <a:ea typeface="ＭＳ Ｐゴシック" charset="0"/>
          <a:cs typeface="ＭＳ Ｐゴシック" charset="0"/>
        </a:defRPr>
      </a:lvl3pPr>
      <a:lvl4pPr algn="l" rtl="0" eaLnBrk="0" fontAlgn="base" hangingPunct="0">
        <a:spcBef>
          <a:spcPct val="0"/>
        </a:spcBef>
        <a:spcAft>
          <a:spcPct val="0"/>
        </a:spcAft>
        <a:defRPr sz="2400" b="1">
          <a:solidFill>
            <a:srgbClr val="05143E"/>
          </a:solidFill>
          <a:latin typeface="Arial" pitchFamily="34" charset="0"/>
          <a:ea typeface="ＭＳ Ｐゴシック" charset="0"/>
          <a:cs typeface="ＭＳ Ｐゴシック" charset="0"/>
        </a:defRPr>
      </a:lvl4pPr>
      <a:lvl5pPr algn="l" rtl="0" eaLnBrk="0" fontAlgn="base" hangingPunct="0">
        <a:spcBef>
          <a:spcPct val="0"/>
        </a:spcBef>
        <a:spcAft>
          <a:spcPct val="0"/>
        </a:spcAft>
        <a:defRPr sz="2400" b="1">
          <a:solidFill>
            <a:srgbClr val="05143E"/>
          </a:solidFill>
          <a:latin typeface="Arial" pitchFamily="34" charset="0"/>
          <a:ea typeface="ＭＳ Ｐゴシック" charset="0"/>
          <a:cs typeface="ＭＳ Ｐゴシック" charset="0"/>
        </a:defRPr>
      </a:lvl5pPr>
      <a:lvl6pPr marL="457200" algn="l" rtl="0" fontAlgn="base">
        <a:spcBef>
          <a:spcPct val="0"/>
        </a:spcBef>
        <a:spcAft>
          <a:spcPct val="0"/>
        </a:spcAft>
        <a:defRPr sz="3000" b="1">
          <a:solidFill>
            <a:srgbClr val="FFFFFF"/>
          </a:solidFill>
          <a:latin typeface="Arial" pitchFamily="34" charset="0"/>
        </a:defRPr>
      </a:lvl6pPr>
      <a:lvl7pPr marL="914400" algn="l" rtl="0" fontAlgn="base">
        <a:spcBef>
          <a:spcPct val="0"/>
        </a:spcBef>
        <a:spcAft>
          <a:spcPct val="0"/>
        </a:spcAft>
        <a:defRPr sz="3000" b="1">
          <a:solidFill>
            <a:srgbClr val="FFFFFF"/>
          </a:solidFill>
          <a:latin typeface="Arial" pitchFamily="34" charset="0"/>
        </a:defRPr>
      </a:lvl7pPr>
      <a:lvl8pPr marL="1371600" algn="l" rtl="0" fontAlgn="base">
        <a:spcBef>
          <a:spcPct val="0"/>
        </a:spcBef>
        <a:spcAft>
          <a:spcPct val="0"/>
        </a:spcAft>
        <a:defRPr sz="3000" b="1">
          <a:solidFill>
            <a:srgbClr val="FFFFFF"/>
          </a:solidFill>
          <a:latin typeface="Arial" pitchFamily="34" charset="0"/>
        </a:defRPr>
      </a:lvl8pPr>
      <a:lvl9pPr marL="1828800" algn="l" rtl="0" fontAlgn="base">
        <a:spcBef>
          <a:spcPct val="0"/>
        </a:spcBef>
        <a:spcAft>
          <a:spcPct val="0"/>
        </a:spcAft>
        <a:defRPr sz="3000" b="1">
          <a:solidFill>
            <a:srgbClr val="FFFFFF"/>
          </a:solidFill>
          <a:latin typeface="Arial" pitchFamily="34" charset="0"/>
        </a:defRPr>
      </a:lvl9pPr>
    </p:titleStyle>
    <p:bodyStyle>
      <a:lvl1pPr marL="342900" indent="-342900" algn="l" rtl="0" eaLnBrk="0" fontAlgn="base" hangingPunct="0">
        <a:spcBef>
          <a:spcPct val="20000"/>
        </a:spcBef>
        <a:spcAft>
          <a:spcPct val="0"/>
        </a:spcAft>
        <a:buFont typeface="Arial" pitchFamily="34" charset="0"/>
        <a:defRPr sz="1000">
          <a:solidFill>
            <a:schemeClr val="tx1"/>
          </a:solidFill>
          <a:latin typeface="+mn-lt"/>
          <a:ea typeface="ＭＳ Ｐゴシック" charset="0"/>
          <a:cs typeface="ＭＳ Ｐゴシック" charset="0"/>
        </a:defRPr>
      </a:lvl1pPr>
      <a:lvl2pPr marL="457200" algn="l" rtl="0" eaLnBrk="0" fontAlgn="base" hangingPunct="0">
        <a:spcBef>
          <a:spcPct val="20000"/>
        </a:spcBef>
        <a:spcAft>
          <a:spcPct val="0"/>
        </a:spcAft>
        <a:buFont typeface="Arial" pitchFamily="34" charset="0"/>
        <a:defRPr sz="1000">
          <a:solidFill>
            <a:schemeClr val="tx1"/>
          </a:solidFill>
          <a:latin typeface="+mn-lt"/>
          <a:ea typeface="ＭＳ Ｐゴシック" charset="0"/>
        </a:defRPr>
      </a:lvl2pPr>
      <a:lvl3pPr marL="914400" algn="l" rtl="0" eaLnBrk="0" fontAlgn="base" hangingPunct="0">
        <a:spcBef>
          <a:spcPct val="20000"/>
        </a:spcBef>
        <a:spcAft>
          <a:spcPct val="0"/>
        </a:spcAft>
        <a:buFont typeface="Arial" pitchFamily="34" charset="0"/>
        <a:defRPr sz="1000">
          <a:solidFill>
            <a:schemeClr val="tx1"/>
          </a:solidFill>
          <a:latin typeface="+mn-lt"/>
          <a:ea typeface="ＭＳ Ｐゴシック" charset="0"/>
        </a:defRPr>
      </a:lvl3pPr>
      <a:lvl4pPr marL="1371600" algn="l" rtl="0" eaLnBrk="0" fontAlgn="base" hangingPunct="0">
        <a:spcBef>
          <a:spcPct val="20000"/>
        </a:spcBef>
        <a:spcAft>
          <a:spcPct val="0"/>
        </a:spcAft>
        <a:buFont typeface="Arial" pitchFamily="34" charset="0"/>
        <a:defRPr sz="1000">
          <a:solidFill>
            <a:schemeClr val="tx1"/>
          </a:solidFill>
          <a:latin typeface="+mn-lt"/>
          <a:ea typeface="ＭＳ Ｐゴシック" charset="0"/>
        </a:defRPr>
      </a:lvl4pPr>
      <a:lvl5pPr marL="1828800" algn="l" rtl="0" eaLnBrk="0" fontAlgn="base" hangingPunct="0">
        <a:spcBef>
          <a:spcPct val="20000"/>
        </a:spcBef>
        <a:spcAft>
          <a:spcPct val="0"/>
        </a:spcAft>
        <a:buFont typeface="Arial" pitchFamily="34" charset="0"/>
        <a:defRPr sz="1000">
          <a:solidFill>
            <a:schemeClr val="tx1"/>
          </a:solidFill>
          <a:latin typeface="+mn-lt"/>
          <a:ea typeface="ＭＳ Ｐゴシック" charset="0"/>
        </a:defRPr>
      </a:lvl5pPr>
      <a:lvl6pPr marL="2514600" indent="-228600" algn="l" rtl="0" fontAlgn="base">
        <a:spcBef>
          <a:spcPct val="20000"/>
        </a:spcBef>
        <a:spcAft>
          <a:spcPct val="0"/>
        </a:spcAft>
        <a:buClr>
          <a:srgbClr val="648252"/>
        </a:buClr>
        <a:buFont typeface="Arial" pitchFamily="34" charset="0"/>
        <a:buChar char=" "/>
        <a:defRPr sz="1400">
          <a:solidFill>
            <a:srgbClr val="000000"/>
          </a:solidFill>
          <a:latin typeface="+mn-lt"/>
        </a:defRPr>
      </a:lvl6pPr>
      <a:lvl7pPr marL="2971800" indent="-228600" algn="l" rtl="0" fontAlgn="base">
        <a:spcBef>
          <a:spcPct val="20000"/>
        </a:spcBef>
        <a:spcAft>
          <a:spcPct val="0"/>
        </a:spcAft>
        <a:buClr>
          <a:srgbClr val="648252"/>
        </a:buClr>
        <a:buFont typeface="Arial" pitchFamily="34" charset="0"/>
        <a:buChar char=" "/>
        <a:defRPr sz="1400">
          <a:solidFill>
            <a:srgbClr val="000000"/>
          </a:solidFill>
          <a:latin typeface="+mn-lt"/>
        </a:defRPr>
      </a:lvl7pPr>
      <a:lvl8pPr marL="3429000" indent="-228600" algn="l" rtl="0" fontAlgn="base">
        <a:spcBef>
          <a:spcPct val="20000"/>
        </a:spcBef>
        <a:spcAft>
          <a:spcPct val="0"/>
        </a:spcAft>
        <a:buClr>
          <a:srgbClr val="648252"/>
        </a:buClr>
        <a:buFont typeface="Arial" pitchFamily="34" charset="0"/>
        <a:buChar char=" "/>
        <a:defRPr sz="1400">
          <a:solidFill>
            <a:srgbClr val="000000"/>
          </a:solidFill>
          <a:latin typeface="+mn-lt"/>
        </a:defRPr>
      </a:lvl8pPr>
      <a:lvl9pPr marL="3886200" indent="-228600" algn="l" rtl="0" fontAlgn="base">
        <a:spcBef>
          <a:spcPct val="20000"/>
        </a:spcBef>
        <a:spcAft>
          <a:spcPct val="0"/>
        </a:spcAft>
        <a:buClr>
          <a:srgbClr val="648252"/>
        </a:buClr>
        <a:buFont typeface="Arial" pitchFamily="34" charset="0"/>
        <a:buChar char=" "/>
        <a:defRPr sz="14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Platshållare för text 1"/>
          <p:cNvSpPr>
            <a:spLocks noGrp="1"/>
          </p:cNvSpPr>
          <p:nvPr>
            <p:ph type="body" sz="quarter" idx="17"/>
          </p:nvPr>
        </p:nvSpPr>
        <p:spPr>
          <a:xfrm>
            <a:off x="4427984" y="2132856"/>
            <a:ext cx="4032250" cy="288925"/>
          </a:xfrm>
        </p:spPr>
        <p:txBody>
          <a:bodyPr/>
          <a:lstStyle/>
          <a:p>
            <a:pPr marL="0" indent="0"/>
            <a:r>
              <a:rPr lang="sv-SE" altLang="sv-SE" sz="1050" dirty="0" smtClean="0">
                <a:ea typeface="ＭＳ Ｐゴシック" pitchFamily="34" charset="-128"/>
              </a:rPr>
              <a:t>BOA</a:t>
            </a:r>
            <a:endParaRPr lang="sv-SE" altLang="sv-SE" sz="1050" dirty="0">
              <a:ea typeface="ＭＳ Ｐゴシック" pitchFamily="34" charset="-128"/>
            </a:endParaRPr>
          </a:p>
        </p:txBody>
      </p:sp>
      <p:sp>
        <p:nvSpPr>
          <p:cNvPr id="20483" name="Platshållare för text 2"/>
          <p:cNvSpPr>
            <a:spLocks noGrp="1"/>
          </p:cNvSpPr>
          <p:nvPr>
            <p:ph type="body" sz="quarter" idx="18"/>
          </p:nvPr>
        </p:nvSpPr>
        <p:spPr>
          <a:xfrm>
            <a:off x="4240307" y="2997200"/>
            <a:ext cx="4219482" cy="287338"/>
          </a:xfrm>
        </p:spPr>
        <p:txBody>
          <a:bodyPr/>
          <a:lstStyle/>
          <a:p>
            <a:pPr marL="0" indent="0"/>
            <a:endParaRPr lang="sv-SE" altLang="sv-SE" sz="1050" dirty="0" smtClean="0">
              <a:ea typeface="ＭＳ Ｐゴシック" pitchFamily="34" charset="-128"/>
            </a:endParaRPr>
          </a:p>
        </p:txBody>
      </p:sp>
      <p:sp>
        <p:nvSpPr>
          <p:cNvPr id="20484" name="Platshållare för text 3"/>
          <p:cNvSpPr>
            <a:spLocks noGrp="1"/>
          </p:cNvSpPr>
          <p:nvPr>
            <p:ph type="body" sz="quarter" idx="19"/>
          </p:nvPr>
        </p:nvSpPr>
        <p:spPr>
          <a:xfrm>
            <a:off x="5292080" y="3356992"/>
            <a:ext cx="3167708" cy="287337"/>
          </a:xfrm>
        </p:spPr>
        <p:txBody>
          <a:bodyPr/>
          <a:lstStyle/>
          <a:p>
            <a:pPr marL="0" indent="0"/>
            <a:endParaRPr lang="sv-SE" altLang="sv-SE" sz="1000" dirty="0">
              <a:ea typeface="ＭＳ Ｐゴシック" pitchFamily="34" charset="-128"/>
            </a:endParaRPr>
          </a:p>
        </p:txBody>
      </p:sp>
      <p:sp>
        <p:nvSpPr>
          <p:cNvPr id="20485" name="Platshållare för text 4"/>
          <p:cNvSpPr>
            <a:spLocks noGrp="1"/>
          </p:cNvSpPr>
          <p:nvPr>
            <p:ph type="body" sz="quarter" idx="20"/>
          </p:nvPr>
        </p:nvSpPr>
        <p:spPr>
          <a:xfrm>
            <a:off x="5220072" y="4509120"/>
            <a:ext cx="3240088" cy="288925"/>
          </a:xfrm>
        </p:spPr>
        <p:txBody>
          <a:bodyPr/>
          <a:lstStyle/>
          <a:p>
            <a:pPr marL="0" indent="0"/>
            <a:endParaRPr lang="sv-SE" altLang="sv-SE" sz="1000" dirty="0" smtClean="0">
              <a:ea typeface="ＭＳ Ｐゴシック" pitchFamily="34" charset="-128"/>
            </a:endParaRPr>
          </a:p>
        </p:txBody>
      </p:sp>
      <p:sp>
        <p:nvSpPr>
          <p:cNvPr id="20486" name="Platshållare för text 5"/>
          <p:cNvSpPr>
            <a:spLocks noGrp="1"/>
          </p:cNvSpPr>
          <p:nvPr>
            <p:ph type="body" sz="quarter" idx="21"/>
          </p:nvPr>
        </p:nvSpPr>
        <p:spPr>
          <a:xfrm>
            <a:off x="5219700" y="5516563"/>
            <a:ext cx="3240088" cy="288925"/>
          </a:xfrm>
        </p:spPr>
        <p:txBody>
          <a:bodyPr/>
          <a:lstStyle/>
          <a:p>
            <a:pPr marL="0" indent="0"/>
            <a:endParaRPr lang="sv-SE" altLang="sv-SE" sz="1000" dirty="0" smtClean="0">
              <a:ea typeface="ＭＳ Ｐゴシック" pitchFamily="34"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Electrolux%20PP%20presentation%20template%20leaf%202007%20F[1]">
  <a:themeElements>
    <a:clrScheme name="Electrolux">
      <a:dk1>
        <a:srgbClr val="000000"/>
      </a:dk1>
      <a:lt1>
        <a:sysClr val="window" lastClr="FFFFFF"/>
      </a:lt1>
      <a:dk2>
        <a:srgbClr val="05143E"/>
      </a:dk2>
      <a:lt2>
        <a:srgbClr val="C03B87"/>
      </a:lt2>
      <a:accent1>
        <a:srgbClr val="E45141"/>
      </a:accent1>
      <a:accent2>
        <a:srgbClr val="1188B1"/>
      </a:accent2>
      <a:accent3>
        <a:srgbClr val="29C1C9"/>
      </a:accent3>
      <a:accent4>
        <a:srgbClr val="59294A"/>
      </a:accent4>
      <a:accent5>
        <a:srgbClr val="401B3D"/>
      </a:accent5>
      <a:accent6>
        <a:srgbClr val="324251"/>
      </a:accent6>
      <a:hlink>
        <a:srgbClr val="515256"/>
      </a:hlink>
      <a:folHlink>
        <a:srgbClr val="D2D8DA"/>
      </a:folHlink>
    </a:clrScheme>
    <a:fontScheme name="Electrolux%20PP%20presentation%20template%20leaf%202007%20F[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D3C57D"/>
        </a:solidFill>
        <a:ln w="9525" cap="flat" cmpd="sng" algn="ctr">
          <a:solidFill>
            <a:schemeClr val="tx1"/>
          </a:solidFill>
          <a:prstDash val="solid"/>
          <a:round/>
          <a:headEnd type="none" w="med" len="med"/>
          <a:tailEnd type="none" w="med" len="med"/>
        </a:ln>
        <a:effectLst/>
      </a:spPr>
      <a:bodyPr vert="eaVert"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D3C57D"/>
        </a:solidFill>
        <a:ln w="9525" cap="flat" cmpd="sng" algn="ctr">
          <a:solidFill>
            <a:schemeClr val="tx1"/>
          </a:solidFill>
          <a:prstDash val="solid"/>
          <a:round/>
          <a:headEnd type="none" w="med" len="med"/>
          <a:tailEnd type="none" w="med" len="med"/>
        </a:ln>
        <a:effectLst/>
      </a:spPr>
      <a:bodyPr vert="eaVert"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lectrolux%20PP%20presentation%20template%20leaf%202007%20F[1] 1">
        <a:dk1>
          <a:srgbClr val="000000"/>
        </a:dk1>
        <a:lt1>
          <a:srgbClr val="D3D3D3"/>
        </a:lt1>
        <a:dk2>
          <a:srgbClr val="FFFFFF"/>
        </a:dk2>
        <a:lt2>
          <a:srgbClr val="B2B2B2"/>
        </a:lt2>
        <a:accent1>
          <a:srgbClr val="648252"/>
        </a:accent1>
        <a:accent2>
          <a:srgbClr val="96AC99"/>
        </a:accent2>
        <a:accent3>
          <a:srgbClr val="E6E6E6"/>
        </a:accent3>
        <a:accent4>
          <a:srgbClr val="000000"/>
        </a:accent4>
        <a:accent5>
          <a:srgbClr val="B8C1B3"/>
        </a:accent5>
        <a:accent6>
          <a:srgbClr val="879B8A"/>
        </a:accent6>
        <a:hlink>
          <a:srgbClr val="D3C57D"/>
        </a:hlink>
        <a:folHlink>
          <a:srgbClr val="B6ABA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120</Words>
  <Application>Microsoft Office PowerPoint</Application>
  <PresentationFormat>Affichage à l'écran (4:3)</PresentationFormat>
  <Paragraphs>20</Paragraphs>
  <Slides>1</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vt:i4>
      </vt:variant>
    </vt:vector>
  </HeadingPairs>
  <TitlesOfParts>
    <vt:vector size="9" baseType="lpstr">
      <vt:lpstr>ＭＳ Ｐゴシック</vt:lpstr>
      <vt:lpstr>Arial</vt:lpstr>
      <vt:lpstr>Calibri</vt:lpstr>
      <vt:lpstr>Cambria</vt:lpstr>
      <vt:lpstr>Courier New</vt:lpstr>
      <vt:lpstr>Helvetica</vt:lpstr>
      <vt:lpstr>Wingdings</vt:lpstr>
      <vt:lpstr>Electrolux%20PP%20presentation%20template%20leaf%202007%20F[1]</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MBB Template</dc:title>
  <dc:creator/>
  <cp:lastModifiedBy/>
  <cp:revision>18</cp:revision>
  <dcterms:created xsi:type="dcterms:W3CDTF">2013-03-24T07:08:49Z</dcterms:created>
  <dcterms:modified xsi:type="dcterms:W3CDTF">2016-09-12T22:45:30Z</dcterms:modified>
</cp:coreProperties>
</file>