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8" r:id="rId3"/>
    <p:sldId id="265" r:id="rId4"/>
    <p:sldId id="261" r:id="rId5"/>
    <p:sldId id="263" r:id="rId6"/>
    <p:sldId id="264" r:id="rId7"/>
    <p:sldId id="262" r:id="rId8"/>
    <p:sldId id="266" r:id="rId9"/>
    <p:sldId id="257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596" autoAdjust="0"/>
  </p:normalViewPr>
  <p:slideViewPr>
    <p:cSldViewPr>
      <p:cViewPr varScale="1">
        <p:scale>
          <a:sx n="76" d="100"/>
          <a:sy n="76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FA87C-F6D4-41C4-AD1E-DB98F8D97026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C427E-C87D-4E6B-A971-4C09262CD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6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*קיים</a:t>
            </a:r>
            <a:r>
              <a:rPr lang="he-IL" baseline="0" dirty="0" smtClean="0"/>
              <a:t> שפע של </a:t>
            </a:r>
            <a:r>
              <a:rPr lang="he-IL" baseline="0" dirty="0" err="1" smtClean="0"/>
              <a:t>תוכניות</a:t>
            </a:r>
            <a:r>
              <a:rPr lang="he-IL" baseline="0" dirty="0" smtClean="0"/>
              <a:t> הדרכה ופיתוח הכוללים את המאפיינים:</a:t>
            </a:r>
          </a:p>
          <a:p>
            <a:r>
              <a:rPr lang="he-IL" baseline="0" dirty="0" smtClean="0"/>
              <a:t>המשתתפים בתוכנית (מנהלים, עובדים)</a:t>
            </a:r>
          </a:p>
          <a:p>
            <a:r>
              <a:rPr lang="he-IL" baseline="0" dirty="0" smtClean="0"/>
              <a:t>מקום העברת התוכנית (תפקיד או לא, מיקום בעולם)</a:t>
            </a:r>
          </a:p>
          <a:p>
            <a:r>
              <a:rPr lang="he-IL" baseline="0" dirty="0" smtClean="0"/>
              <a:t>מיומנויות טכניות וידע</a:t>
            </a:r>
          </a:p>
          <a:p>
            <a:r>
              <a:rPr lang="he-IL" baseline="0" dirty="0" smtClean="0"/>
              <a:t>מיומנויות בין אישיות </a:t>
            </a:r>
          </a:p>
          <a:p>
            <a:r>
              <a:rPr lang="he-IL" baseline="0" dirty="0" smtClean="0"/>
              <a:t>מיומנויות תפיסתיות</a:t>
            </a:r>
          </a:p>
          <a:p>
            <a:endParaRPr lang="he-IL" baseline="0" dirty="0" smtClean="0"/>
          </a:p>
          <a:p>
            <a:r>
              <a:rPr lang="he-IL" baseline="0" dirty="0" smtClean="0"/>
              <a:t>חברות שמות דגש במטרה לחסוך בעלויות להדרכה מתוכננת במסגרת התפקיד </a:t>
            </a:r>
            <a:r>
              <a:rPr lang="en-US" baseline="0" dirty="0" smtClean="0"/>
              <a:t>on the job</a:t>
            </a:r>
          </a:p>
          <a:p>
            <a:endParaRPr lang="he-I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C427E-C87D-4E6B-A971-4C09262CD2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64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דוגמאות לכך צבא: שריון (ירי פגזים) </a:t>
            </a:r>
          </a:p>
          <a:p>
            <a:pPr algn="r" rtl="1"/>
            <a:r>
              <a:rPr lang="he-IL" dirty="0" smtClean="0"/>
              <a:t>טיס- (הטסת מטוס)</a:t>
            </a:r>
          </a:p>
          <a:p>
            <a:pPr algn="r" rtl="1"/>
            <a:r>
              <a:rPr lang="he-IL" dirty="0" smtClean="0"/>
              <a:t>יתרון משמעותי בכך שמכין את המודרך בצורה הטובה ביותר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C427E-C87D-4E6B-A971-4C09262CD2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46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49CAC8F-C50D-4EC9-BB05-DDA784B7CA9B}" type="datetimeFigureOut">
              <a:rPr lang="en-US" smtClean="0"/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D9D2918-94EB-424A-9105-9D9BF51A57A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gl=IL&amp;hl=iw&amp;client=mv-google&amp;v=BYMd-7Ng9Y8&amp;nomobile=1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7208" y="1273076"/>
            <a:ext cx="665759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sz="7200" b="1" dirty="0" smtClean="0">
                <a:ln w="11430"/>
                <a:gradFill>
                  <a:gsLst>
                    <a:gs pos="92084">
                      <a:srgbClr val="045AE5"/>
                    </a:gs>
                    <a:gs pos="95000">
                      <a:srgbClr val="0A5EE6"/>
                    </a:gs>
                    <a:gs pos="0">
                      <a:srgbClr val="002060"/>
                    </a:gs>
                    <a:gs pos="88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אמצעי ושיטות</a:t>
            </a:r>
          </a:p>
          <a:p>
            <a:pPr algn="ctr"/>
            <a:r>
              <a:rPr lang="he-IL" sz="7200" b="1" cap="none" spc="0" dirty="0" smtClean="0">
                <a:ln w="11430"/>
                <a:gradFill>
                  <a:gsLst>
                    <a:gs pos="92084">
                      <a:srgbClr val="045AE5"/>
                    </a:gs>
                    <a:gs pos="95000">
                      <a:srgbClr val="0A5EE6"/>
                    </a:gs>
                    <a:gs pos="0">
                      <a:srgbClr val="002060"/>
                    </a:gs>
                    <a:gs pos="88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הדרכה מתקדמים</a:t>
            </a:r>
            <a:endParaRPr lang="en-US" sz="7200" b="1" cap="none" spc="0" dirty="0">
              <a:ln w="11430"/>
              <a:gradFill>
                <a:gsLst>
                  <a:gs pos="92084">
                    <a:srgbClr val="045AE5"/>
                  </a:gs>
                  <a:gs pos="95000">
                    <a:srgbClr val="0A5EE6"/>
                  </a:gs>
                  <a:gs pos="0">
                    <a:srgbClr val="002060"/>
                  </a:gs>
                  <a:gs pos="88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7257" y="5486400"/>
            <a:ext cx="1933543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sz="3800" b="1" cap="none" spc="0" smtClean="0">
                <a:ln w="11430"/>
                <a:gradFill>
                  <a:gsLst>
                    <a:gs pos="92084">
                      <a:srgbClr val="045AE5"/>
                    </a:gs>
                    <a:gs pos="95000">
                      <a:srgbClr val="0A5EE6"/>
                    </a:gs>
                    <a:gs pos="0">
                      <a:srgbClr val="002060"/>
                    </a:gs>
                    <a:gs pos="88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לי רון-נס</a:t>
            </a:r>
            <a:endParaRPr lang="he-IL" sz="3800" b="1" cap="none" spc="0" dirty="0" smtClean="0">
              <a:ln w="11430"/>
              <a:gradFill>
                <a:gsLst>
                  <a:gs pos="92084">
                    <a:srgbClr val="045AE5"/>
                  </a:gs>
                  <a:gs pos="95000">
                    <a:srgbClr val="0A5EE6"/>
                  </a:gs>
                  <a:gs pos="0">
                    <a:srgbClr val="002060"/>
                  </a:gs>
                  <a:gs pos="88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he-IL" sz="3800" b="1" cap="none" spc="0" dirty="0" smtClean="0">
                <a:ln w="11430"/>
                <a:gradFill>
                  <a:gsLst>
                    <a:gs pos="92084">
                      <a:srgbClr val="045AE5"/>
                    </a:gs>
                    <a:gs pos="95000">
                      <a:srgbClr val="0A5EE6"/>
                    </a:gs>
                    <a:gs pos="0">
                      <a:srgbClr val="002060"/>
                    </a:gs>
                    <a:gs pos="88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מירי סייג</a:t>
            </a:r>
            <a:endParaRPr lang="en-US" sz="3800" b="1" cap="none" spc="0" dirty="0">
              <a:ln w="11430"/>
              <a:gradFill>
                <a:gsLst>
                  <a:gs pos="92084">
                    <a:srgbClr val="045AE5"/>
                  </a:gs>
                  <a:gs pos="95000">
                    <a:srgbClr val="0A5EE6"/>
                  </a:gs>
                  <a:gs pos="0">
                    <a:srgbClr val="002060"/>
                  </a:gs>
                  <a:gs pos="88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639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2800" dirty="0" smtClean="0"/>
              <a:t>ההחלטה על בחירת השיטה רב – ממדית, והיא כוללת את מטרות ההדרכה, רשימת הלומדים, נורמות הארגון וכמובן – התקציב. </a:t>
            </a:r>
          </a:p>
          <a:p>
            <a:pPr algn="r" rtl="1"/>
            <a:r>
              <a:rPr lang="he-IL" sz="2800" dirty="0" smtClean="0"/>
              <a:t>המדד המכריע בבחירת שיטת ההדרכה הוא הלימה בין שיטת ההדרכה למטרות הלמידה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שיטות ההדרכה</a:t>
            </a:r>
            <a:br>
              <a:rPr lang="he-IL" dirty="0" smtClean="0"/>
            </a:br>
            <a:r>
              <a:rPr lang="he-IL" dirty="0" smtClean="0"/>
              <a:t>כיצד בוחרים?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2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שיטה חדשה אשר במסגרתה נחשפים הלומדים לרצף של צעדי הדרכה מתוכננים מראש על מנת להבטיח כיסוי של כל אפשרויות וכיווני למידה</a:t>
            </a:r>
          </a:p>
          <a:p>
            <a:pPr algn="r" rtl="1"/>
            <a:r>
              <a:rPr lang="he-IL" dirty="0" smtClean="0"/>
              <a:t>הלומדים מתקדמים צעד צעד בקצב המתאים להם</a:t>
            </a:r>
          </a:p>
          <a:p>
            <a:pPr algn="r" rtl="1"/>
            <a:r>
              <a:rPr lang="he-IL" dirty="0" smtClean="0"/>
              <a:t>"למידה בסיוע מחשב" – מאפשר תגובות מהירות לתשובות הלומד ומעשיר את ההוראה באמצעות גרפיקה וצילומים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הדרכה באמצעות מחשב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8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87773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he-IL" dirty="0" smtClean="0"/>
              <a:t>שיטת זו מדמה סביבת עבודה מציאותית הגורמת למודרך להיות מוכן לתפקיד האמיתי אשר עליו יהיה להתמודד </a:t>
            </a:r>
            <a:r>
              <a:rPr lang="he-IL" dirty="0" err="1" smtClean="0"/>
              <a:t>איתו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  <a:p>
            <a:pPr algn="r" rtl="1"/>
            <a:r>
              <a:rPr lang="he-IL" dirty="0" smtClean="0"/>
              <a:t>מטרת ההדמיה היא יציאת "דיוק פסיכולוגי"</a:t>
            </a:r>
            <a:r>
              <a:rPr lang="en-US" dirty="0" smtClean="0"/>
              <a:t> </a:t>
            </a:r>
            <a:r>
              <a:rPr lang="he-IL" dirty="0" smtClean="0"/>
              <a:t> דרך העתקת סביבת העבודה האמתית ויצירת תהליכי ההתנהגות הנחוצים לביצוע התפקיד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 smtClean="0"/>
          </a:p>
          <a:p>
            <a:pPr algn="r" rtl="1"/>
            <a:r>
              <a:rPr lang="he-IL" dirty="0" smtClean="0"/>
              <a:t>ההדמיה נעשית תוך שליטה בסביבת העבודה כך שייווצרו התנאים שבהם יופקו תגובות רצויות, תתאפשר למידה ויועבר ידע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הדמיה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3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877733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תיאור מאורע אשר קרה או עשוי היה לקרות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(מצב </a:t>
            </a:r>
            <a:r>
              <a:rPr lang="he-IL" dirty="0" err="1" smtClean="0"/>
              <a:t>אמיתי</a:t>
            </a:r>
            <a:r>
              <a:rPr lang="he-IL" dirty="0" smtClean="0"/>
              <a:t> או </a:t>
            </a:r>
            <a:r>
              <a:rPr lang="he-IL" dirty="0" err="1" smtClean="0"/>
              <a:t>דימיוני</a:t>
            </a:r>
            <a:r>
              <a:rPr lang="he-IL" dirty="0" smtClean="0"/>
              <a:t>)</a:t>
            </a:r>
          </a:p>
          <a:p>
            <a:pPr algn="r" rtl="1"/>
            <a:r>
              <a:rPr lang="he-IL" dirty="0" smtClean="0"/>
              <a:t>על האירועים לכלול די פרטים, כדי שהמודרכים יוכלו לנתח על – פיהם את המצב ולהחליט על דרך פעולה מתאימה</a:t>
            </a:r>
            <a:endParaRPr lang="he-IL" dirty="0"/>
          </a:p>
          <a:p>
            <a:pPr algn="r" rtl="1"/>
            <a:r>
              <a:rPr lang="he-IL" dirty="0" smtClean="0"/>
              <a:t>סדרת שאלות "מנחות" את הדיון הקבוצתי</a:t>
            </a:r>
          </a:p>
          <a:p>
            <a:pPr algn="r" rtl="1"/>
            <a:r>
              <a:rPr lang="he-IL" dirty="0" smtClean="0"/>
              <a:t>סדרת שאלות "מנווטות" את הקבוצה לקראת פתרון האירוע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ניתוח אירוע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33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על האירוע להציג </a:t>
            </a:r>
            <a:r>
              <a:rPr lang="he-IL" b="1" dirty="0" smtClean="0"/>
              <a:t>עובדות ולא דעות</a:t>
            </a:r>
          </a:p>
          <a:p>
            <a:pPr algn="r" rtl="1"/>
            <a:r>
              <a:rPr lang="he-IL" dirty="0" smtClean="0"/>
              <a:t>על האירוע "להראות" יותר ממה שהוא אומר</a:t>
            </a:r>
          </a:p>
          <a:p>
            <a:pPr algn="r" rtl="1"/>
            <a:r>
              <a:rPr lang="he-IL" dirty="0" smtClean="0"/>
              <a:t>סיפוק מידע מסודר ותאור אנשי מפתח המעורבים בתהליך, תוך תיאור יחסים רשמיים ולא רשמיים השוררים בניהם והצגת שינוי מתרחש והשפעותיו</a:t>
            </a:r>
          </a:p>
          <a:p>
            <a:pPr marL="0" indent="0" algn="r" rtl="1">
              <a:buNone/>
            </a:pPr>
            <a:endParaRPr lang="he-IL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ניתוח אירוע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קריטריונים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3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מאפשר למודרך לחזור על מצבים שקרו בעבודה, על מצבים איתם יאלצו להתמודד בעתיד או מצבים הנתפסים כדומים לאלה המופיעים בתפקיד </a:t>
            </a:r>
            <a:r>
              <a:rPr lang="he-IL" dirty="0" err="1" smtClean="0"/>
              <a:t>האמיתי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 smtClean="0"/>
          </a:p>
          <a:p>
            <a:pPr algn="r" rtl="1"/>
            <a:r>
              <a:rPr lang="he-IL" dirty="0" smtClean="0"/>
              <a:t>דרך משחק זה מתנסים המודרכים בהתנהגויות הנתפסות בעיניהם כעשויות להועיל בעתיד, משחק זה מוסיף מעורבות, חיות ומציאותיות לתהליך ההדרכה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משחקי תפקידים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"למידה פורמלית" היא כלל פעילויות ההדרכה והלמידה המתוכננות והנקבעות מראש עליהם אמון מנהל תחום ההדרכה בארגון</a:t>
            </a:r>
          </a:p>
          <a:p>
            <a:pPr algn="r" rtl="1"/>
            <a:r>
              <a:rPr lang="he-IL" dirty="0" smtClean="0"/>
              <a:t>"למידה א-פורמלית" אינה בעלת הגדרה ברורה וניתנת להתייחסות על – ידי מספר אנשי מקצוע שונים.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היא אינה מובנית ומתרחשת במקרה ללא מעורבות מחלקת הדרכה, למידה מאולתרת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Formal Learning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Informal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2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project.co.il/uploads/page/thumb_9d858e1add38a6d7192bafe3236bd0710f4c79f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2800"/>
            <a:ext cx="2743200" cy="222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98264" y="5563982"/>
            <a:ext cx="7055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/>
              </a:rPr>
              <a:t>I wish I had the same…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193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דוגמה מהארגון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5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smtClean="0">
                <a:ln w="11430"/>
                <a:gradFill>
                  <a:gsLst>
                    <a:gs pos="92084">
                      <a:srgbClr val="045AE5"/>
                    </a:gs>
                    <a:gs pos="95000">
                      <a:srgbClr val="0A5EE6"/>
                    </a:gs>
                    <a:gs pos="0">
                      <a:srgbClr val="002060"/>
                    </a:gs>
                    <a:gs pos="88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תודה רבה!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0311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763</TotalTime>
  <Words>308</Words>
  <Application>Microsoft Office PowerPoint</Application>
  <PresentationFormat>On-screen Show (4:3)</PresentationFormat>
  <Paragraphs>46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PowerPoint Presentation</vt:lpstr>
      <vt:lpstr>שיטות ההדרכה כיצד בוחרים?</vt:lpstr>
      <vt:lpstr>הדרכה באמצעות מחשב</vt:lpstr>
      <vt:lpstr>הדמיה</vt:lpstr>
      <vt:lpstr>ניתוח אירוע</vt:lpstr>
      <vt:lpstr>ניתוח אירוע קריטריונים</vt:lpstr>
      <vt:lpstr>משחקי תפקידים</vt:lpstr>
      <vt:lpstr>Formal Learning  &amp; Informal Learning</vt:lpstr>
      <vt:lpstr>PowerPoint Presentation</vt:lpstr>
      <vt:lpstr>דוגמה מהארגון</vt:lpstr>
      <vt:lpstr>תודה רבה!</vt:lpstr>
    </vt:vector>
  </TitlesOfParts>
  <Company>Amdocs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Miri Sayag</dc:creator>
  <cp:lastModifiedBy>Miri Sayag</cp:lastModifiedBy>
  <cp:revision>48</cp:revision>
  <dcterms:created xsi:type="dcterms:W3CDTF">2012-08-21T13:47:51Z</dcterms:created>
  <dcterms:modified xsi:type="dcterms:W3CDTF">2012-08-24T05:20:17Z</dcterms:modified>
</cp:coreProperties>
</file>