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6" r:id="rId6"/>
    <p:sldId id="265" r:id="rId7"/>
    <p:sldId id="267" r:id="rId8"/>
    <p:sldId id="268" r:id="rId9"/>
    <p:sldId id="269" r:id="rId10"/>
    <p:sldId id="270" r:id="rId11"/>
    <p:sldId id="262" r:id="rId12"/>
    <p:sldId id="263" r:id="rId13"/>
    <p:sldId id="264" r:id="rId14"/>
  </p:sldIdLst>
  <p:sldSz cx="9144000" cy="6858000" type="screen4x3"/>
  <p:notesSz cx="6858000" cy="9144000"/>
  <p:defaultTextStyle>
    <a:defPPr>
      <a:defRPr lang="he-IL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412" autoAdjust="0"/>
    <p:restoredTop sz="94624" autoAdjust="0"/>
  </p:normalViewPr>
  <p:slideViewPr>
    <p:cSldViewPr>
      <p:cViewPr>
        <p:scale>
          <a:sx n="80" d="100"/>
          <a:sy n="80" d="100"/>
        </p:scale>
        <p:origin x="-1086" y="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7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10"/>
          <p:cNvSpPr/>
          <p:nvPr/>
        </p:nvSpPr>
        <p:spPr>
          <a:xfrm>
            <a:off x="990600" y="1017588"/>
            <a:ext cx="7178675" cy="483076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11"/>
          <p:cNvSpPr/>
          <p:nvPr/>
        </p:nvSpPr>
        <p:spPr>
          <a:xfrm>
            <a:off x="990600" y="1009650"/>
            <a:ext cx="7180263" cy="4832350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938" y="701675"/>
            <a:ext cx="566737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4950" y="749300"/>
            <a:ext cx="566738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88" y="5357813"/>
            <a:ext cx="12144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4B67F-A76D-4DF5-808F-E2F64565AC41}" type="datetimeFigureOut">
              <a:rPr lang="he-IL"/>
              <a:pPr>
                <a:defRPr/>
              </a:pPr>
              <a:t>ה'/תשרי/תשע"ג</a:t>
            </a:fld>
            <a:endParaRPr lang="he-IL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750" y="5357813"/>
            <a:ext cx="50339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475" y="5357813"/>
            <a:ext cx="554038" cy="3651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FCCDE7E-36A5-4390-ADA0-B0CA98A933F3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93E2B-0B36-46A7-85ED-CEC73CBF34A3}" type="datetimeFigureOut">
              <a:rPr lang="he-IL"/>
              <a:pPr>
                <a:defRPr/>
              </a:pPr>
              <a:t>ה'/תשרי/תשע"ג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EEAB98-BAB7-4C81-820A-461FF0DE1670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E66C86-2370-415E-AB58-CB51376D789A}" type="datetimeFigureOut">
              <a:rPr lang="he-IL"/>
              <a:pPr>
                <a:defRPr/>
              </a:pPr>
              <a:t>ה'/תשרי/תשע"ג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D264DC-54CF-4EED-8FDF-3F7240FB52FD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19C39-377D-44A7-B1D1-BF1F01B4FB75}" type="datetimeFigureOut">
              <a:rPr lang="he-IL"/>
              <a:pPr>
                <a:defRPr/>
              </a:pPr>
              <a:t>ה'/תשרי/תשע"ג</a:t>
            </a:fld>
            <a:endParaRPr lang="he-IL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C203FC-4EEB-4D82-8AAE-A6FE5F7596E9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CC68E-D7B2-40CD-B7BA-D84A763FBE26}" type="datetimeFigureOut">
              <a:rPr lang="he-IL"/>
              <a:pPr>
                <a:defRPr/>
              </a:pPr>
              <a:t>ה'/תשרי/תשע"ג</a:t>
            </a:fld>
            <a:endParaRPr lang="he-IL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49454B-1FDB-4A6E-98B0-CA6DE48A2B61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2509F-A1A8-4052-928C-4091063A0FFA}" type="datetimeFigureOut">
              <a:rPr lang="he-IL"/>
              <a:pPr>
                <a:defRPr/>
              </a:pPr>
              <a:t>ה'/תשרי/תשע"ג</a:t>
            </a:fld>
            <a:endParaRPr lang="he-I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BFEE5-AB0D-4003-9774-84FBFCDE92A0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109FFE-8A27-4556-8BA7-B45708E9E659}" type="datetimeFigureOut">
              <a:rPr lang="he-IL"/>
              <a:pPr>
                <a:defRPr/>
              </a:pPr>
              <a:t>ה'/תשרי/תשע"ג</a:t>
            </a:fld>
            <a:endParaRPr lang="he-IL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0DDFE9-5A67-4764-8BBF-11E5EB908E43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8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15"/>
          <p:cNvSpPr/>
          <p:nvPr/>
        </p:nvSpPr>
        <p:spPr>
          <a:xfrm rot="60000">
            <a:off x="4468813" y="604838"/>
            <a:ext cx="3789362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16"/>
          <p:cNvSpPr/>
          <p:nvPr/>
        </p:nvSpPr>
        <p:spPr>
          <a:xfrm rot="60000">
            <a:off x="4471988" y="603250"/>
            <a:ext cx="3787775" cy="5722938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2"/>
          <p:cNvSpPr/>
          <p:nvPr/>
        </p:nvSpPr>
        <p:spPr>
          <a:xfrm rot="21540000">
            <a:off x="749300" y="576263"/>
            <a:ext cx="3789363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3"/>
          <p:cNvSpPr/>
          <p:nvPr/>
        </p:nvSpPr>
        <p:spPr>
          <a:xfrm rot="21540000">
            <a:off x="749300" y="576263"/>
            <a:ext cx="3789363" cy="5721350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725" y="293688"/>
            <a:ext cx="566738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80150" y="333375"/>
            <a:ext cx="566738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2063" y="5886450"/>
            <a:ext cx="12128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68FDE5-F3C1-4345-AAE3-3BFE23F23916}" type="datetimeFigureOut">
              <a:rPr lang="he-IL"/>
              <a:pPr>
                <a:defRPr/>
              </a:pPr>
              <a:t>ה'/תשרי/תשע"ג</a:t>
            </a:fld>
            <a:endParaRPr lang="he-IL"/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11"/>
          </p:nvPr>
        </p:nvSpPr>
        <p:spPr>
          <a:xfrm rot="21540000">
            <a:off x="914400" y="5829300"/>
            <a:ext cx="35226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8088" y="5897563"/>
            <a:ext cx="5540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BA74AC-BF9A-4C72-96C4-7F537860FF44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8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11"/>
          <p:cNvSpPr/>
          <p:nvPr/>
        </p:nvSpPr>
        <p:spPr>
          <a:xfrm rot="21540000">
            <a:off x="749300" y="576263"/>
            <a:ext cx="3789363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12"/>
          <p:cNvSpPr/>
          <p:nvPr/>
        </p:nvSpPr>
        <p:spPr>
          <a:xfrm rot="21540000">
            <a:off x="744538" y="576263"/>
            <a:ext cx="3789362" cy="5721350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28"/>
          <p:cNvSpPr/>
          <p:nvPr/>
        </p:nvSpPr>
        <p:spPr>
          <a:xfrm rot="60000">
            <a:off x="4468813" y="604838"/>
            <a:ext cx="3789362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29"/>
          <p:cNvSpPr/>
          <p:nvPr/>
        </p:nvSpPr>
        <p:spPr>
          <a:xfrm rot="60000">
            <a:off x="4464050" y="603250"/>
            <a:ext cx="3789363" cy="5722938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725" y="293688"/>
            <a:ext cx="566738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80150" y="333375"/>
            <a:ext cx="566738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238" y="5888038"/>
            <a:ext cx="12144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462841-3419-471E-BE82-F7DC22579D89}" type="datetimeFigureOut">
              <a:rPr lang="he-IL"/>
              <a:pPr>
                <a:defRPr/>
              </a:pPr>
              <a:t>ה'/תשרי/תשע"ג</a:t>
            </a:fld>
            <a:endParaRPr lang="he-IL"/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11"/>
          </p:nvPr>
        </p:nvSpPr>
        <p:spPr>
          <a:xfrm rot="21540000">
            <a:off x="914400" y="5830888"/>
            <a:ext cx="33194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850" y="5900738"/>
            <a:ext cx="5540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04E4D-9DF0-4023-9EA3-D8598DDE34B6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F539A3-B13F-4DFF-945E-9D8AF38CC587}" type="datetimeFigureOut">
              <a:rPr lang="he-IL"/>
              <a:pPr>
                <a:defRPr/>
              </a:pPr>
              <a:t>ה'/תשרי/תשע"ג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84F4E-7EB0-45C9-B95A-2457D39BF4C2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026D93-E0A3-4C4B-BA66-25A1C6B56B32}" type="datetimeFigureOut">
              <a:rPr lang="he-IL"/>
              <a:pPr>
                <a:defRPr/>
              </a:pPr>
              <a:t>ה'/תשרי/תשע"ג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A06E72-A989-4093-8A92-12E0F0211BAA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838" y="574675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838" y="576263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2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4513" y="273050"/>
            <a:ext cx="566737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300" y="298450"/>
            <a:ext cx="566738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" name="Title Placeholder 1"/>
          <p:cNvSpPr>
            <a:spLocks noGrp="1"/>
          </p:cNvSpPr>
          <p:nvPr>
            <p:ph type="title"/>
          </p:nvPr>
        </p:nvSpPr>
        <p:spPr bwMode="auto">
          <a:xfrm>
            <a:off x="1095375" y="817563"/>
            <a:ext cx="6964363" cy="120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63675" y="2119313"/>
            <a:ext cx="6196013" cy="360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775" y="5808663"/>
            <a:ext cx="1212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Rage Italic" pitchFamily="66" charset="0"/>
                <a:cs typeface="+mn-cs"/>
              </a:defRPr>
            </a:lvl1pPr>
          </a:lstStyle>
          <a:p>
            <a:pPr>
              <a:defRPr/>
            </a:pPr>
            <a:fld id="{1170010E-BC83-45B6-8C35-2F042A35C566}" type="datetimeFigureOut">
              <a:rPr lang="he-IL"/>
              <a:pPr>
                <a:defRPr/>
              </a:pPr>
              <a:t>ה'/תשרי/תשע"ג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0" y="5808663"/>
            <a:ext cx="5540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Rage Italic" pitchFamily="66" charset="0"/>
                <a:cs typeface="+mn-cs"/>
              </a:defRPr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800" y="5808663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Rage Italic" pitchFamily="66" charset="0"/>
                <a:cs typeface="+mn-cs"/>
              </a:defRPr>
            </a:lvl1pPr>
          </a:lstStyle>
          <a:p>
            <a:pPr>
              <a:defRPr/>
            </a:pPr>
            <a:fld id="{BF8AA56B-0142-4F5F-BACD-7FEA516E638A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6" r:id="rId8"/>
    <p:sldLayoutId id="2147483807" r:id="rId9"/>
    <p:sldLayoutId id="2147483803" r:id="rId10"/>
    <p:sldLayoutId id="2147483804" r:id="rId1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  <a:cs typeface="David" pitchFamily="34" charset="-79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  <a:cs typeface="David" pitchFamily="34" charset="-79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  <a:cs typeface="David" pitchFamily="34" charset="-79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  <a:cs typeface="David" pitchFamily="34" charset="-79"/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73050" indent="-273050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44650" indent="-228600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727200" y="1795463"/>
            <a:ext cx="5722938" cy="1827212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e-IL" sz="8800" b="1" dirty="0" smtClean="0">
                <a:solidFill>
                  <a:schemeClr val="bg2">
                    <a:lumMod val="25000"/>
                  </a:schemeClr>
                </a:solidFill>
                <a:cs typeface="+mn-cs"/>
              </a:rPr>
              <a:t>תקצוב ההדרכה</a:t>
            </a:r>
            <a:endParaRPr lang="he-IL" sz="8800" b="1" dirty="0">
              <a:solidFill>
                <a:schemeClr val="bg2">
                  <a:lumMod val="25000"/>
                </a:schemeClr>
              </a:solidFill>
              <a:cs typeface="+mn-cs"/>
            </a:endParaRPr>
          </a:p>
        </p:txBody>
      </p:sp>
      <p:sp>
        <p:nvSpPr>
          <p:cNvPr id="5123" name="כותרת משנה 2"/>
          <p:cNvSpPr>
            <a:spLocks noGrp="1"/>
          </p:cNvSpPr>
          <p:nvPr>
            <p:ph type="subTitle" idx="1"/>
          </p:nvPr>
        </p:nvSpPr>
        <p:spPr>
          <a:xfrm>
            <a:off x="1727200" y="3736975"/>
            <a:ext cx="5711825" cy="1524000"/>
          </a:xfrm>
        </p:spPr>
        <p:txBody>
          <a:bodyPr/>
          <a:lstStyle/>
          <a:p>
            <a:pPr eaLnBrk="1" hangingPunct="1"/>
            <a:endParaRPr lang="he-IL" smtClean="0"/>
          </a:p>
          <a:p>
            <a:pPr eaLnBrk="1" hangingPunct="1"/>
            <a:endParaRPr lang="he-IL" smtClean="0"/>
          </a:p>
          <a:p>
            <a:pPr eaLnBrk="1" hangingPunct="1"/>
            <a:endParaRPr lang="he-IL" smtClean="0"/>
          </a:p>
          <a:p>
            <a:pPr eaLnBrk="1" hangingPunct="1"/>
            <a:endParaRPr lang="he-IL" smtClean="0"/>
          </a:p>
          <a:p>
            <a:pPr eaLnBrk="1" hangingPunct="1"/>
            <a:endParaRPr lang="he-IL" smtClean="0"/>
          </a:p>
          <a:p>
            <a:pPr eaLnBrk="1" hangingPunct="1"/>
            <a:endParaRPr lang="he-IL" smtClean="0"/>
          </a:p>
          <a:p>
            <a:pPr eaLnBrk="1" hangingPunct="1"/>
            <a:endParaRPr lang="he-IL" smtClean="0"/>
          </a:p>
          <a:p>
            <a:pPr eaLnBrk="1" hangingPunct="1"/>
            <a:endParaRPr lang="he-IL" smtClean="0"/>
          </a:p>
          <a:p>
            <a:pPr eaLnBrk="1" hangingPunct="1"/>
            <a:endParaRPr lang="he-IL" smtClean="0"/>
          </a:p>
          <a:p>
            <a:pPr eaLnBrk="1" hangingPunct="1"/>
            <a:endParaRPr lang="he-IL" smtClean="0"/>
          </a:p>
          <a:p>
            <a:pPr eaLnBrk="1" hangingPunct="1"/>
            <a:endParaRPr lang="he-IL" smtClean="0"/>
          </a:p>
          <a:p>
            <a:pPr eaLnBrk="1" hangingPunct="1"/>
            <a:endParaRPr lang="he-IL" smtClean="0"/>
          </a:p>
          <a:p>
            <a:pPr eaLnBrk="1" hangingPunct="1"/>
            <a:endParaRPr lang="he-IL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e-IL" b="1" dirty="0" smtClean="0">
                <a:solidFill>
                  <a:schemeClr val="bg2">
                    <a:lumMod val="25000"/>
                  </a:schemeClr>
                </a:solidFill>
                <a:cs typeface="+mn-cs"/>
              </a:rPr>
              <a:t>הדרכה כפעילות ארגונית</a:t>
            </a:r>
            <a:endParaRPr lang="he-IL" b="1" dirty="0">
              <a:solidFill>
                <a:schemeClr val="bg2">
                  <a:lumMod val="25000"/>
                </a:schemeClr>
              </a:solidFill>
              <a:cs typeface="+mn-cs"/>
            </a:endParaRPr>
          </a:p>
        </p:txBody>
      </p:sp>
      <p:sp>
        <p:nvSpPr>
          <p:cNvPr id="6147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e-IL" smtClean="0"/>
              <a:t>הדרכת עובדים מוגדרת כפעילות ארגונית וחייבים להתייחס אליה כאל כל פעילות ארגונית אחרת. </a:t>
            </a:r>
          </a:p>
          <a:p>
            <a:pPr eaLnBrk="1" hangingPunct="1">
              <a:buFont typeface="Brush Script MT" pitchFamily="66" charset="0"/>
              <a:buNone/>
            </a:pPr>
            <a:endParaRPr lang="en-US" smtClean="0">
              <a:cs typeface="Arial" charset="0"/>
            </a:endParaRPr>
          </a:p>
          <a:p>
            <a:pPr eaLnBrk="1" hangingPunct="1"/>
            <a:r>
              <a:rPr lang="he-IL" smtClean="0"/>
              <a:t>היא מתבטאת ב- 2 תחומים:</a:t>
            </a:r>
            <a:endParaRPr lang="en-US" smtClean="0">
              <a:cs typeface="Arial" charset="0"/>
            </a:endParaRPr>
          </a:p>
          <a:p>
            <a:pPr eaLnBrk="1" hangingPunct="1"/>
            <a:endParaRPr lang="en-US" smtClean="0">
              <a:cs typeface="Arial" charset="0"/>
            </a:endParaRPr>
          </a:p>
          <a:p>
            <a:pPr eaLnBrk="1" hangingPunct="1"/>
            <a:endParaRPr lang="en-US" smtClean="0">
              <a:cs typeface="Arial" charset="0"/>
            </a:endParaRPr>
          </a:p>
          <a:p>
            <a:pPr eaLnBrk="1" hangingPunct="1">
              <a:buFont typeface="Brush Script MT" pitchFamily="66" charset="0"/>
              <a:buNone/>
            </a:pPr>
            <a:r>
              <a:rPr lang="he-IL" b="1" smtClean="0"/>
              <a:t>איתור צרכים    	בניית תקציב ההדרכה והפיתוח הארגוני</a:t>
            </a:r>
            <a:r>
              <a:rPr lang="en-US" b="1" smtClean="0">
                <a:cs typeface="Arial" charset="0"/>
              </a:rPr>
              <a:t>    </a:t>
            </a:r>
            <a:endParaRPr lang="en-US" smtClean="0">
              <a:cs typeface="Arial" charset="0"/>
            </a:endParaRPr>
          </a:p>
          <a:p>
            <a:pPr eaLnBrk="1" hangingPunct="1"/>
            <a:endParaRPr lang="en-US" smtClean="0">
              <a:cs typeface="Arial" charset="0"/>
            </a:endParaRPr>
          </a:p>
          <a:p>
            <a:pPr eaLnBrk="1" hangingPunct="1"/>
            <a:endParaRPr lang="en-US" smtClean="0">
              <a:cs typeface="Arial" charset="0"/>
            </a:endParaRPr>
          </a:p>
          <a:p>
            <a:pPr eaLnBrk="1" hangingPunct="1"/>
            <a:endParaRPr lang="en-US" smtClean="0">
              <a:cs typeface="Arial" charset="0"/>
            </a:endParaRPr>
          </a:p>
          <a:p>
            <a:pPr eaLnBrk="1" hangingPunct="1"/>
            <a:endParaRPr lang="he-IL" smtClean="0"/>
          </a:p>
        </p:txBody>
      </p:sp>
      <p:sp>
        <p:nvSpPr>
          <p:cNvPr id="4" name="חץ למטה 3"/>
          <p:cNvSpPr/>
          <p:nvPr/>
        </p:nvSpPr>
        <p:spPr>
          <a:xfrm rot="20295439">
            <a:off x="6657975" y="3843338"/>
            <a:ext cx="311150" cy="633412"/>
          </a:xfrm>
          <a:prstGeom prst="downArrow">
            <a:avLst>
              <a:gd name="adj1" fmla="val 57696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5" name="חץ למטה 4"/>
          <p:cNvSpPr/>
          <p:nvPr/>
        </p:nvSpPr>
        <p:spPr>
          <a:xfrm rot="1217437">
            <a:off x="4310063" y="3848100"/>
            <a:ext cx="360362" cy="6270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e-IL" b="1" dirty="0" smtClean="0">
                <a:solidFill>
                  <a:schemeClr val="bg2">
                    <a:lumMod val="25000"/>
                  </a:schemeClr>
                </a:solidFill>
                <a:cs typeface="+mn-cs"/>
              </a:rPr>
              <a:t>תקציב</a:t>
            </a:r>
            <a:endParaRPr lang="he-IL" b="1" dirty="0">
              <a:solidFill>
                <a:schemeClr val="bg2">
                  <a:lumMod val="25000"/>
                </a:schemeClr>
              </a:solidFill>
              <a:cs typeface="+mn-cs"/>
            </a:endParaRPr>
          </a:p>
        </p:txBody>
      </p:sp>
      <p:sp>
        <p:nvSpPr>
          <p:cNvPr id="7171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e-IL" b="1" smtClean="0"/>
              <a:t>תקציב = </a:t>
            </a:r>
            <a:r>
              <a:rPr lang="he-IL" smtClean="0"/>
              <a:t>מחזוריות של הכנסות והוצאות בארגון וחלוקתו למטרות שונות לפני תחילת כול פעילות בארגון.</a:t>
            </a:r>
            <a:endParaRPr lang="he-IL" b="1" smtClean="0"/>
          </a:p>
          <a:p>
            <a:pPr eaLnBrk="1" hangingPunct="1"/>
            <a:endParaRPr lang="he-IL" b="1" smtClean="0"/>
          </a:p>
          <a:p>
            <a:pPr eaLnBrk="1" hangingPunct="1"/>
            <a:r>
              <a:rPr lang="he-IL" b="1" smtClean="0"/>
              <a:t>תקציב הדרכה = כמות הכסף המוקדשת על ידי הארגון לפעילויות ההדרכה.</a:t>
            </a:r>
          </a:p>
          <a:p>
            <a:pPr eaLnBrk="1" hangingPunct="1"/>
            <a:endParaRPr lang="he-IL" b="1" smtClean="0"/>
          </a:p>
          <a:p>
            <a:pPr eaLnBrk="1" hangingPunct="1">
              <a:buFont typeface="Brush Script MT" pitchFamily="66" charset="0"/>
              <a:buNone/>
            </a:pPr>
            <a:r>
              <a:rPr lang="he-IL" b="1" smtClean="0"/>
              <a:t>     אחוזים בודדים בלבד !</a:t>
            </a:r>
          </a:p>
          <a:p>
            <a:pPr eaLnBrk="1" hangingPunct="1"/>
            <a:endParaRPr lang="he-IL" b="1" smtClean="0"/>
          </a:p>
          <a:p>
            <a:pPr eaLnBrk="1" hangingPunct="1"/>
            <a:endParaRPr lang="en-US" smtClean="0">
              <a:cs typeface="Arial" charset="0"/>
            </a:endParaRPr>
          </a:p>
          <a:p>
            <a:pPr eaLnBrk="1" hangingPunct="1"/>
            <a:endParaRPr lang="he-IL" smtClean="0"/>
          </a:p>
        </p:txBody>
      </p:sp>
      <p:sp>
        <p:nvSpPr>
          <p:cNvPr id="4" name="חץ למטה 3"/>
          <p:cNvSpPr/>
          <p:nvPr/>
        </p:nvSpPr>
        <p:spPr>
          <a:xfrm>
            <a:off x="6215063" y="4572000"/>
            <a:ext cx="287337" cy="3603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e-IL" b="1" dirty="0" smtClean="0">
                <a:solidFill>
                  <a:schemeClr val="bg2">
                    <a:lumMod val="25000"/>
                  </a:schemeClr>
                </a:solidFill>
                <a:cs typeface="+mn-cs"/>
              </a:rPr>
              <a:t>עלויות ההדרכה</a:t>
            </a:r>
            <a:endParaRPr lang="he-IL" b="1" dirty="0">
              <a:solidFill>
                <a:schemeClr val="bg2">
                  <a:lumMod val="25000"/>
                </a:schemeClr>
              </a:solidFill>
              <a:cs typeface="+mn-cs"/>
            </a:endParaRPr>
          </a:p>
        </p:txBody>
      </p:sp>
      <p:sp>
        <p:nvSpPr>
          <p:cNvPr id="8195" name="מציין מיקום תוכן 2"/>
          <p:cNvSpPr>
            <a:spLocks noGrp="1"/>
          </p:cNvSpPr>
          <p:nvPr>
            <p:ph idx="1"/>
          </p:nvPr>
        </p:nvSpPr>
        <p:spPr>
          <a:xfrm>
            <a:off x="857250" y="1857375"/>
            <a:ext cx="7429500" cy="3865563"/>
          </a:xfrm>
        </p:spPr>
        <p:txBody>
          <a:bodyPr/>
          <a:lstStyle/>
          <a:p>
            <a:pPr eaLnBrk="1" hangingPunct="1"/>
            <a:r>
              <a:rPr lang="he-IL" smtClean="0"/>
              <a:t>העלויות העיקריות שבהדרכה נחלקות ל- 4 חלקים עיקריים:</a:t>
            </a:r>
          </a:p>
          <a:p>
            <a:pPr eaLnBrk="1" hangingPunct="1">
              <a:buFont typeface="Brush Script MT" pitchFamily="66" charset="0"/>
              <a:buNone/>
            </a:pPr>
            <a:endParaRPr lang="he-IL" smtClean="0"/>
          </a:p>
          <a:p>
            <a:pPr eaLnBrk="1" hangingPunct="1">
              <a:buFont typeface="Brush Script MT" pitchFamily="66" charset="0"/>
              <a:buNone/>
            </a:pPr>
            <a:endParaRPr lang="he-IL" smtClean="0"/>
          </a:p>
          <a:p>
            <a:pPr eaLnBrk="1" hangingPunct="1">
              <a:buFont typeface="Brush Script MT" pitchFamily="66" charset="0"/>
              <a:buNone/>
            </a:pPr>
            <a:r>
              <a:rPr lang="he-IL" b="1" smtClean="0"/>
              <a:t>עלויות ישירות</a:t>
            </a:r>
          </a:p>
          <a:p>
            <a:pPr eaLnBrk="1" hangingPunct="1">
              <a:buFont typeface="Brush Script MT" pitchFamily="66" charset="0"/>
              <a:buNone/>
            </a:pPr>
            <a:r>
              <a:rPr lang="he-IL" smtClean="0"/>
              <a:t>		       </a:t>
            </a:r>
            <a:r>
              <a:rPr lang="he-IL" b="1" smtClean="0"/>
              <a:t>עלויות עקיפות</a:t>
            </a:r>
            <a:endParaRPr lang="he-IL" smtClean="0"/>
          </a:p>
          <a:p>
            <a:pPr eaLnBrk="1" hangingPunct="1">
              <a:buFont typeface="Brush Script MT" pitchFamily="66" charset="0"/>
              <a:buNone/>
            </a:pPr>
            <a:r>
              <a:rPr lang="he-IL" b="1" smtClean="0"/>
              <a:t>			               עלויות פיתוח</a:t>
            </a:r>
          </a:p>
          <a:p>
            <a:pPr eaLnBrk="1" hangingPunct="1">
              <a:buFont typeface="Brush Script MT" pitchFamily="66" charset="0"/>
              <a:buNone/>
            </a:pPr>
            <a:r>
              <a:rPr lang="he-IL" b="1" smtClean="0"/>
              <a:t>				                    תמיכה מהארגון</a:t>
            </a:r>
          </a:p>
          <a:p>
            <a:pPr eaLnBrk="1" hangingPunct="1">
              <a:buFont typeface="Brush Script MT" pitchFamily="66" charset="0"/>
              <a:buNone/>
            </a:pPr>
            <a:endParaRPr lang="he-IL" b="1" smtClean="0"/>
          </a:p>
        </p:txBody>
      </p:sp>
      <p:sp>
        <p:nvSpPr>
          <p:cNvPr id="5" name="חץ למטה 4"/>
          <p:cNvSpPr/>
          <p:nvPr/>
        </p:nvSpPr>
        <p:spPr>
          <a:xfrm>
            <a:off x="7215188" y="2286000"/>
            <a:ext cx="287337" cy="936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6" name="חץ למטה 5"/>
          <p:cNvSpPr/>
          <p:nvPr/>
        </p:nvSpPr>
        <p:spPr>
          <a:xfrm>
            <a:off x="5643563" y="2286000"/>
            <a:ext cx="360362" cy="14287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8" name="חץ למטה 7"/>
          <p:cNvSpPr/>
          <p:nvPr/>
        </p:nvSpPr>
        <p:spPr>
          <a:xfrm>
            <a:off x="4000500" y="2286000"/>
            <a:ext cx="360363" cy="17859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9" name="חץ למטה 8"/>
          <p:cNvSpPr/>
          <p:nvPr/>
        </p:nvSpPr>
        <p:spPr>
          <a:xfrm>
            <a:off x="2571750" y="2286000"/>
            <a:ext cx="360363" cy="2286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he-IL" smtClean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0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Brush Script MT" pitchFamily="66" charset="0"/>
              <a:buNone/>
              <a:defRPr/>
            </a:pPr>
            <a:r>
              <a:rPr lang="he-IL" sz="9600" b="1" dirty="0" smtClean="0">
                <a:solidFill>
                  <a:schemeClr val="bg2">
                    <a:lumMod val="25000"/>
                  </a:schemeClr>
                </a:solidFill>
              </a:rPr>
              <a:t>כעת נדגים את חלוקת התקציב בעזרת..</a:t>
            </a:r>
            <a:endParaRPr lang="he-IL" sz="96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he-IL" b="1" dirty="0">
              <a:cs typeface="+mn-cs"/>
            </a:endParaRPr>
          </a:p>
        </p:txBody>
      </p:sp>
      <p:sp>
        <p:nvSpPr>
          <p:cNvPr id="1024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Brush Script MT" pitchFamily="66" charset="0"/>
              <a:buNone/>
            </a:pPr>
            <a:endParaRPr lang="he-IL" smtClean="0"/>
          </a:p>
        </p:txBody>
      </p:sp>
      <p:pic>
        <p:nvPicPr>
          <p:cNvPr id="10244" name="Picture 6" descr="C:\Users\user\AppData\Local\Microsoft\Windows\Temporary Internet Files\Content.IE5\WTH2DWS2\MP900382957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404813"/>
            <a:ext cx="8856663" cy="619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e-IL" b="1" dirty="0" smtClean="0">
                <a:solidFill>
                  <a:schemeClr val="bg2">
                    <a:lumMod val="25000"/>
                  </a:schemeClr>
                </a:solidFill>
                <a:cs typeface="+mn-cs"/>
              </a:rPr>
              <a:t>כיצד תתבצע חלוקת התקציב?</a:t>
            </a:r>
            <a:br>
              <a:rPr lang="he-IL" b="1" dirty="0" smtClean="0">
                <a:solidFill>
                  <a:schemeClr val="bg2">
                    <a:lumMod val="25000"/>
                  </a:schemeClr>
                </a:solidFill>
                <a:cs typeface="+mn-cs"/>
              </a:rPr>
            </a:br>
            <a:r>
              <a:rPr lang="he-IL" sz="2700" b="1" dirty="0" smtClean="0">
                <a:solidFill>
                  <a:schemeClr val="bg2">
                    <a:lumMod val="25000"/>
                  </a:schemeClr>
                </a:solidFill>
                <a:cs typeface="+mn-cs"/>
              </a:rPr>
              <a:t>(על פי מאמרו של גורדון) </a:t>
            </a:r>
            <a:endParaRPr lang="he-IL" b="1" dirty="0">
              <a:solidFill>
                <a:schemeClr val="bg2">
                  <a:lumMod val="25000"/>
                </a:schemeClr>
              </a:solidFill>
              <a:cs typeface="+mn-cs"/>
            </a:endParaRPr>
          </a:p>
        </p:txBody>
      </p:sp>
      <p:sp>
        <p:nvSpPr>
          <p:cNvPr id="11267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e-IL" b="1" smtClean="0"/>
              <a:t>עלויות ישירות כוללות:</a:t>
            </a:r>
          </a:p>
          <a:p>
            <a:pPr lvl="1" eaLnBrk="1" hangingPunct="1"/>
            <a:r>
              <a:rPr lang="he-IL" smtClean="0"/>
              <a:t>מדריכים חיצוניים ופנימיים</a:t>
            </a:r>
          </a:p>
          <a:p>
            <a:pPr lvl="1" eaLnBrk="1" hangingPunct="1"/>
            <a:r>
              <a:rPr lang="he-IL" smtClean="0"/>
              <a:t>שעות הכנה</a:t>
            </a:r>
          </a:p>
          <a:p>
            <a:pPr lvl="1" eaLnBrk="1" hangingPunct="1"/>
            <a:r>
              <a:rPr lang="he-IL" smtClean="0"/>
              <a:t>חומרי למידה</a:t>
            </a:r>
          </a:p>
          <a:p>
            <a:pPr lvl="1" eaLnBrk="1" hangingPunct="1"/>
            <a:r>
              <a:rPr lang="he-IL" smtClean="0"/>
              <a:t>עזרי הוראה</a:t>
            </a:r>
          </a:p>
          <a:p>
            <a:pPr lvl="1" eaLnBrk="1" hangingPunct="1"/>
            <a:r>
              <a:rPr lang="he-IL" smtClean="0"/>
              <a:t>סמינרים וכנסים</a:t>
            </a:r>
          </a:p>
          <a:p>
            <a:pPr lvl="2" eaLnBrk="1" hangingPunct="1">
              <a:buFont typeface="Brush Script MT" pitchFamily="66" charset="0"/>
              <a:buNone/>
            </a:pPr>
            <a:r>
              <a:rPr lang="he-IL" sz="3200" b="1" smtClean="0"/>
              <a:t>	כ- 70% מההוצאה הכללית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he-IL" smtClean="0"/>
          </a:p>
        </p:txBody>
      </p:sp>
      <p:sp>
        <p:nvSpPr>
          <p:cNvPr id="12291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e-IL" b="1" smtClean="0"/>
              <a:t>עלויות עקיפות כוללות:</a:t>
            </a:r>
          </a:p>
          <a:p>
            <a:pPr lvl="1" eaLnBrk="1" hangingPunct="1"/>
            <a:r>
              <a:rPr lang="he-IL" smtClean="0"/>
              <a:t>ניהול ההדרכה</a:t>
            </a:r>
          </a:p>
          <a:p>
            <a:pPr lvl="1" eaLnBrk="1" hangingPunct="1"/>
            <a:r>
              <a:rPr lang="he-IL" smtClean="0"/>
              <a:t>שכר מנהלה</a:t>
            </a:r>
          </a:p>
          <a:p>
            <a:pPr lvl="1" eaLnBrk="1" hangingPunct="1"/>
            <a:r>
              <a:rPr lang="he-IL" smtClean="0"/>
              <a:t>הוצאות משרד</a:t>
            </a:r>
          </a:p>
          <a:p>
            <a:pPr lvl="1" eaLnBrk="1" hangingPunct="1"/>
            <a:r>
              <a:rPr lang="he-IL" smtClean="0"/>
              <a:t>חומרי טרום הדרכה</a:t>
            </a:r>
          </a:p>
          <a:p>
            <a:pPr lvl="2" eaLnBrk="1" hangingPunct="1">
              <a:buFont typeface="Brush Script MT" pitchFamily="66" charset="0"/>
              <a:buNone/>
            </a:pPr>
            <a:endParaRPr lang="he-IL" sz="3200" b="1" smtClean="0"/>
          </a:p>
          <a:p>
            <a:pPr lvl="2" eaLnBrk="1" hangingPunct="1">
              <a:buFont typeface="Brush Script MT" pitchFamily="66" charset="0"/>
              <a:buNone/>
            </a:pPr>
            <a:r>
              <a:rPr lang="he-IL" sz="3200" b="1" smtClean="0"/>
              <a:t>	כ- 12% מההוצאה הכללית</a:t>
            </a:r>
          </a:p>
          <a:p>
            <a:pPr lvl="2" eaLnBrk="1" hangingPunct="1"/>
            <a:endParaRPr lang="he-IL" smtClean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he-IL" smtClean="0"/>
          </a:p>
        </p:txBody>
      </p:sp>
      <p:sp>
        <p:nvSpPr>
          <p:cNvPr id="13315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e-IL" b="1" smtClean="0"/>
              <a:t>עלויות פיתוח כוללות:</a:t>
            </a:r>
          </a:p>
          <a:p>
            <a:pPr lvl="1" eaLnBrk="1" hangingPunct="1"/>
            <a:r>
              <a:rPr lang="he-IL" smtClean="0"/>
              <a:t>רכישת תוכנות</a:t>
            </a:r>
          </a:p>
          <a:p>
            <a:pPr lvl="1" eaLnBrk="1" hangingPunct="1"/>
            <a:r>
              <a:rPr lang="he-IL" smtClean="0"/>
              <a:t>הכשרת מדריכים ותשלום אש"ל.</a:t>
            </a:r>
          </a:p>
          <a:p>
            <a:pPr lvl="1" eaLnBrk="1" hangingPunct="1"/>
            <a:endParaRPr lang="he-IL" smtClean="0"/>
          </a:p>
          <a:p>
            <a:pPr lvl="1" eaLnBrk="1" hangingPunct="1">
              <a:buFont typeface="Brush Script MT" pitchFamily="66" charset="0"/>
              <a:buNone/>
            </a:pPr>
            <a:endParaRPr lang="he-IL" smtClean="0"/>
          </a:p>
          <a:p>
            <a:pPr lvl="1" eaLnBrk="1" hangingPunct="1"/>
            <a:endParaRPr lang="he-IL" smtClean="0"/>
          </a:p>
          <a:p>
            <a:pPr lvl="2" eaLnBrk="1" hangingPunct="1">
              <a:buFont typeface="Brush Script MT" pitchFamily="66" charset="0"/>
              <a:buNone/>
            </a:pPr>
            <a:r>
              <a:rPr lang="he-IL" sz="3200" b="1" smtClean="0"/>
              <a:t>	כ- 10% מההוצאה הכללית</a:t>
            </a:r>
          </a:p>
          <a:p>
            <a:pPr eaLnBrk="1" hangingPunct="1"/>
            <a:endParaRPr lang="he-IL" smtClean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he-IL" smtClean="0"/>
          </a:p>
        </p:txBody>
      </p:sp>
      <p:sp>
        <p:nvSpPr>
          <p:cNvPr id="14339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e-IL" b="1" smtClean="0"/>
              <a:t>תמיכה כללית של הארגון </a:t>
            </a:r>
          </a:p>
          <a:p>
            <a:pPr lvl="1" eaLnBrk="1" hangingPunct="1"/>
            <a:r>
              <a:rPr lang="he-IL" smtClean="0"/>
              <a:t>תקורה</a:t>
            </a:r>
          </a:p>
          <a:p>
            <a:pPr eaLnBrk="1" hangingPunct="1"/>
            <a:endParaRPr lang="he-IL" smtClean="0"/>
          </a:p>
          <a:p>
            <a:pPr eaLnBrk="1" hangingPunct="1"/>
            <a:endParaRPr lang="he-IL" smtClean="0"/>
          </a:p>
          <a:p>
            <a:pPr eaLnBrk="1" hangingPunct="1">
              <a:buFont typeface="Brush Script MT" pitchFamily="66" charset="0"/>
              <a:buNone/>
            </a:pPr>
            <a:endParaRPr lang="he-IL" smtClean="0"/>
          </a:p>
          <a:p>
            <a:pPr marL="342900" lvl="2" indent="-342900" eaLnBrk="1" hangingPunct="1">
              <a:buFont typeface="Brush Script MT" pitchFamily="66" charset="0"/>
              <a:buNone/>
            </a:pPr>
            <a:r>
              <a:rPr lang="he-IL" sz="3200" b="1" smtClean="0"/>
              <a:t>			כ- 8% מההוצאה הכללית</a:t>
            </a:r>
          </a:p>
          <a:p>
            <a:pPr eaLnBrk="1" hangingPunct="1"/>
            <a:endParaRPr lang="he-IL" smtClean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e-IL" b="1" dirty="0" smtClean="0">
                <a:solidFill>
                  <a:schemeClr val="bg2">
                    <a:lumMod val="25000"/>
                  </a:schemeClr>
                </a:solidFill>
                <a:cs typeface="+mn-cs"/>
              </a:rPr>
              <a:t>עקרונות בסיסיים בבניית תקציב ההדרכה</a:t>
            </a:r>
            <a:endParaRPr lang="he-IL" b="1" dirty="0">
              <a:solidFill>
                <a:schemeClr val="bg2">
                  <a:lumMod val="25000"/>
                </a:schemeClr>
              </a:solidFill>
              <a:cs typeface="+mn-cs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he-IL" b="1" dirty="0" smtClean="0">
                <a:solidFill>
                  <a:schemeClr val="bg2">
                    <a:lumMod val="25000"/>
                  </a:schemeClr>
                </a:solidFill>
              </a:rPr>
              <a:t>כללים &gt; </a:t>
            </a:r>
            <a:r>
              <a:rPr lang="he-IL" b="1" u="sng" dirty="0" smtClean="0">
                <a:solidFill>
                  <a:schemeClr val="bg2">
                    <a:lumMod val="25000"/>
                  </a:schemeClr>
                </a:solidFill>
              </a:rPr>
              <a:t>אל</a:t>
            </a:r>
            <a:r>
              <a:rPr lang="he-IL" b="1" dirty="0" smtClean="0">
                <a:solidFill>
                  <a:schemeClr val="bg2">
                    <a:lumMod val="25000"/>
                  </a:schemeClr>
                </a:solidFill>
              </a:rPr>
              <a:t> תעשה:</a:t>
            </a:r>
          </a:p>
          <a:p>
            <a:pPr marL="274320" indent="-274320" eaLnBrk="1" fontAlgn="auto" hangingPunct="1">
              <a:spcAft>
                <a:spcPts val="0"/>
              </a:spcAft>
              <a:buFont typeface="Brush Script MT" pitchFamily="66" charset="0"/>
              <a:buNone/>
              <a:defRPr/>
            </a:pPr>
            <a:endParaRPr lang="he-IL" dirty="0" smtClean="0"/>
          </a:p>
          <a:p>
            <a:pPr marL="640080" lvl="1" indent="-274320" eaLnBrk="1" fontAlgn="auto" hangingPunct="1">
              <a:spcAft>
                <a:spcPts val="0"/>
              </a:spcAft>
              <a:defRPr/>
            </a:pPr>
            <a:r>
              <a:rPr lang="he-IL" dirty="0" smtClean="0"/>
              <a:t>אל תוציא כסף על הדרכה שאינה בציר האסטרטגי של הארגון.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Brush Script MT" pitchFamily="66" charset="0"/>
              <a:buNone/>
              <a:defRPr/>
            </a:pPr>
            <a:endParaRPr lang="he-IL" dirty="0" smtClean="0"/>
          </a:p>
          <a:p>
            <a:pPr marL="640080" lvl="1" indent="-274320" eaLnBrk="1" fontAlgn="auto" hangingPunct="1">
              <a:spcAft>
                <a:spcPts val="0"/>
              </a:spcAft>
              <a:defRPr/>
            </a:pPr>
            <a:r>
              <a:rPr lang="he-IL" dirty="0" smtClean="0"/>
              <a:t>אל תעתיק/תשכפל תקציב של שנה קודמת.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Brush Script MT" pitchFamily="66" charset="0"/>
              <a:buNone/>
              <a:defRPr/>
            </a:pPr>
            <a:endParaRPr lang="he-IL" dirty="0" smtClean="0"/>
          </a:p>
          <a:p>
            <a:pPr marL="640080" lvl="1" indent="-274320" eaLnBrk="1" fontAlgn="auto" hangingPunct="1">
              <a:spcAft>
                <a:spcPts val="0"/>
              </a:spcAft>
              <a:defRPr/>
            </a:pPr>
            <a:r>
              <a:rPr lang="he-IL" dirty="0" smtClean="0"/>
              <a:t>אל תבנה תקציב הדרכה ללא איתור צרכים.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Brush Script MT" pitchFamily="66" charset="0"/>
              <a:buNone/>
              <a:defRPr/>
            </a:pPr>
            <a:endParaRPr lang="he-IL" dirty="0" smtClean="0"/>
          </a:p>
          <a:p>
            <a:pPr marL="640080" lvl="1" indent="-274320" eaLnBrk="1" fontAlgn="auto" hangingPunct="1">
              <a:spcAft>
                <a:spcPts val="0"/>
              </a:spcAft>
              <a:defRPr/>
            </a:pPr>
            <a:endParaRPr lang="he-IL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e-IL" b="1" dirty="0" smtClean="0">
                <a:solidFill>
                  <a:schemeClr val="bg2">
                    <a:lumMod val="25000"/>
                  </a:schemeClr>
                </a:solidFill>
              </a:rPr>
              <a:t>עקרונות בסיסיים בבניית תקציב ההדרכה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he-IL" b="1" dirty="0" smtClean="0">
                <a:solidFill>
                  <a:schemeClr val="bg2">
                    <a:lumMod val="25000"/>
                  </a:schemeClr>
                </a:solidFill>
              </a:rPr>
              <a:t>כללים &gt; עשה:</a:t>
            </a:r>
          </a:p>
          <a:p>
            <a:pPr marL="274320" indent="-274320" eaLnBrk="1" fontAlgn="auto" hangingPunct="1">
              <a:spcAft>
                <a:spcPts val="0"/>
              </a:spcAft>
              <a:buFont typeface="Brush Script MT" pitchFamily="66" charset="0"/>
              <a:buNone/>
              <a:defRPr/>
            </a:pPr>
            <a:endParaRPr lang="he-IL" dirty="0" smtClean="0"/>
          </a:p>
          <a:p>
            <a:pPr marL="640080" lvl="1" indent="-274320" eaLnBrk="1" fontAlgn="auto" hangingPunct="1">
              <a:spcAft>
                <a:spcPts val="0"/>
              </a:spcAft>
              <a:defRPr/>
            </a:pPr>
            <a:r>
              <a:rPr lang="he-IL" dirty="0" smtClean="0"/>
              <a:t>ראה בתקציב ההדרכה כלי לסייע בידי ההנהלה להוציא לפועל את התוכנית האסטרטגית בארגון.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Brush Script MT" pitchFamily="66" charset="0"/>
              <a:buNone/>
              <a:defRPr/>
            </a:pPr>
            <a:endParaRPr lang="he-IL" dirty="0" smtClean="0"/>
          </a:p>
          <a:p>
            <a:pPr marL="640080" lvl="1" indent="-274320" eaLnBrk="1" fontAlgn="auto" hangingPunct="1">
              <a:spcAft>
                <a:spcPts val="0"/>
              </a:spcAft>
              <a:defRPr/>
            </a:pPr>
            <a:r>
              <a:rPr lang="he-IL" dirty="0" smtClean="0"/>
              <a:t>הגדר את צרכי ההדרכה עפ"י סדר העדיפויות הארגוני.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Brush Script MT" pitchFamily="66" charset="0"/>
              <a:buNone/>
              <a:defRPr/>
            </a:pPr>
            <a:endParaRPr lang="he-IL" dirty="0" smtClean="0"/>
          </a:p>
          <a:p>
            <a:pPr marL="640080" lvl="1" indent="-274320" eaLnBrk="1" fontAlgn="auto" hangingPunct="1">
              <a:spcAft>
                <a:spcPts val="0"/>
              </a:spcAft>
              <a:defRPr/>
            </a:pPr>
            <a:r>
              <a:rPr lang="he-IL" dirty="0" smtClean="0"/>
              <a:t>נהל מעקב ובקרה באמצעות דו"חות.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Brush Script MT" pitchFamily="66" charset="0"/>
              <a:buNone/>
              <a:defRPr/>
            </a:pPr>
            <a:endParaRPr lang="he-IL" dirty="0" smtClean="0"/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he-IL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e-IL" b="1" dirty="0" smtClean="0">
                <a:solidFill>
                  <a:schemeClr val="bg2">
                    <a:lumMod val="25000"/>
                  </a:schemeClr>
                </a:solidFill>
                <a:cs typeface="+mn-cs"/>
              </a:rPr>
              <a:t>חשוב לזכור...</a:t>
            </a:r>
            <a:endParaRPr lang="he-IL" b="1" dirty="0">
              <a:solidFill>
                <a:schemeClr val="bg2">
                  <a:lumMod val="25000"/>
                </a:schemeClr>
              </a:solidFill>
              <a:cs typeface="+mn-cs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Brush Script MT" pitchFamily="66" charset="0"/>
              <a:buNone/>
              <a:defRPr/>
            </a:pPr>
            <a:r>
              <a:rPr lang="he-IL" dirty="0" smtClean="0"/>
              <a:t>* קל מאוד לבחון את ההוצאות, אך קשה מאוד לכמת את התוצאות של ההדרכה, </a:t>
            </a:r>
          </a:p>
          <a:p>
            <a:pPr marL="274320" indent="-274320" eaLnBrk="1" fontAlgn="auto" hangingPunct="1">
              <a:spcAft>
                <a:spcPts val="0"/>
              </a:spcAft>
              <a:buFont typeface="Brush Script MT" pitchFamily="66" charset="0"/>
              <a:buNone/>
              <a:defRPr/>
            </a:pPr>
            <a:r>
              <a:rPr lang="he-IL" dirty="0" smtClean="0"/>
              <a:t>ולכן</a:t>
            </a:r>
          </a:p>
          <a:p>
            <a:pPr marL="274320" indent="-274320" eaLnBrk="1" fontAlgn="auto" hangingPunct="1">
              <a:spcAft>
                <a:spcPts val="0"/>
              </a:spcAft>
              <a:buFont typeface="Brush Script MT" pitchFamily="66" charset="0"/>
              <a:buNone/>
              <a:defRPr/>
            </a:pPr>
            <a:r>
              <a:rPr lang="he-IL" dirty="0" smtClean="0"/>
              <a:t>קל יותר לקצץ בנושא ההדרכה בארגונים השונים.</a:t>
            </a:r>
          </a:p>
          <a:p>
            <a:pPr marL="274320" indent="-274320" eaLnBrk="1" fontAlgn="auto" hangingPunct="1">
              <a:spcAft>
                <a:spcPts val="0"/>
              </a:spcAft>
              <a:buFont typeface="Brush Script MT" pitchFamily="66" charset="0"/>
              <a:buNone/>
              <a:defRPr/>
            </a:pPr>
            <a:endParaRPr lang="he-IL" dirty="0"/>
          </a:p>
          <a:p>
            <a:pPr marL="274320" indent="-274320" eaLnBrk="1" fontAlgn="auto" hangingPunct="1">
              <a:spcAft>
                <a:spcPts val="0"/>
              </a:spcAft>
              <a:buFont typeface="Brush Script MT" pitchFamily="66" charset="0"/>
              <a:buNone/>
              <a:defRPr/>
            </a:pPr>
            <a:r>
              <a:rPr lang="he-IL" dirty="0" smtClean="0"/>
              <a:t>* השאלה אינה צריכה להיות כמה נרוויח מההדרכה ומהי העלות שלה?</a:t>
            </a:r>
          </a:p>
          <a:p>
            <a:pPr marL="274320" indent="-274320" eaLnBrk="1" fontAlgn="auto" hangingPunct="1">
              <a:spcAft>
                <a:spcPts val="0"/>
              </a:spcAft>
              <a:buFont typeface="Brush Script MT" pitchFamily="66" charset="0"/>
              <a:buNone/>
              <a:defRPr/>
            </a:pPr>
            <a:r>
              <a:rPr lang="he-IL" dirty="0" smtClean="0"/>
              <a:t>אלא,</a:t>
            </a:r>
          </a:p>
          <a:p>
            <a:pPr marL="274320" indent="-274320" eaLnBrk="1" fontAlgn="auto" hangingPunct="1">
              <a:spcAft>
                <a:spcPts val="0"/>
              </a:spcAft>
              <a:buFont typeface="Brush Script MT" pitchFamily="66" charset="0"/>
              <a:buNone/>
              <a:defRPr/>
            </a:pPr>
            <a:r>
              <a:rPr lang="he-IL" dirty="0" smtClean="0"/>
              <a:t>השאלה צריכה להיות כמה נפסיד אם לא נקיים את ההדרכה?</a:t>
            </a:r>
          </a:p>
          <a:p>
            <a:pPr marL="274320" indent="-274320" eaLnBrk="1" fontAlgn="auto" hangingPunct="1">
              <a:spcAft>
                <a:spcPts val="0"/>
              </a:spcAft>
              <a:buFont typeface="Brush Script MT" pitchFamily="66" charset="0"/>
              <a:buNone/>
              <a:defRPr/>
            </a:pPr>
            <a:r>
              <a:rPr lang="he-IL" dirty="0" smtClean="0"/>
              <a:t>מעבר לנתונים היבשים של התקציב עצמו יש לכמת לכסף את התוצאות הארוכות טווח.</a:t>
            </a:r>
            <a:endParaRPr lang="he-IL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675</TotalTime>
  <Words>271</Words>
  <Application>Microsoft Office PowerPoint</Application>
  <PresentationFormat>On-screen Show (4:3)</PresentationFormat>
  <Paragraphs>90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Constantia</vt:lpstr>
      <vt:lpstr>David</vt:lpstr>
      <vt:lpstr>Franklin Gothic Book</vt:lpstr>
      <vt:lpstr>Brush Script MT</vt:lpstr>
      <vt:lpstr>Calibri</vt:lpstr>
      <vt:lpstr>Rage Italic</vt:lpstr>
      <vt:lpstr>Pushpin</vt:lpstr>
      <vt:lpstr>תקצוב ההדרכה</vt:lpstr>
      <vt:lpstr>הדרכה כפעילות ארגונית</vt:lpstr>
      <vt:lpstr>תקציב</vt:lpstr>
      <vt:lpstr>עלויות ההדרכה</vt:lpstr>
      <vt:lpstr>Slide 5</vt:lpstr>
      <vt:lpstr>Slide 6</vt:lpstr>
      <vt:lpstr>כיצד תתבצע חלוקת התקציב? (על פי מאמרו של גורדון) </vt:lpstr>
      <vt:lpstr>Slide 8</vt:lpstr>
      <vt:lpstr>Slide 9</vt:lpstr>
      <vt:lpstr>Slide 10</vt:lpstr>
      <vt:lpstr>עקרונות בסיסיים בבניית תקציב ההדרכה</vt:lpstr>
      <vt:lpstr>עקרונות בסיסיים בבניית תקציב ההדרכה</vt:lpstr>
      <vt:lpstr>חשוב לזכור...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תקציב</dc:title>
  <dc:creator>user</dc:creator>
  <cp:lastModifiedBy>Gal Weiss</cp:lastModifiedBy>
  <cp:revision>30</cp:revision>
  <dcterms:created xsi:type="dcterms:W3CDTF">2012-09-09T19:36:02Z</dcterms:created>
  <dcterms:modified xsi:type="dcterms:W3CDTF">2012-09-21T05:41:33Z</dcterms:modified>
</cp:coreProperties>
</file>