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6AF6DCE-1E96-4A84-9E23-839B0ED599D4}" type="datetimeFigureOut">
              <a:rPr lang="he-IL" smtClean="0"/>
              <a:pPr/>
              <a:t>ח'/תשרי/תשע"ג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1EBA0F2-DB03-4DEB-A63C-10DBF7B94256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שולש שווה שוקיים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כותרת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מציין מיקום של תאריך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CA79AA2-6027-4DE2-8B57-DB8E9546ECCB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he-IL" dirty="0"/>
          </a:p>
        </p:txBody>
      </p:sp>
      <p:sp>
        <p:nvSpPr>
          <p:cNvPr id="29" name="מציין מיקום של מספר שקופית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0B9513B-1586-4FE5-8559-56D51955004E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שולש ישר-זווית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משולש שווה שוקיים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0C2B97D-906A-4151-ACBB-61243E5E718A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  <p:cxnSp>
        <p:nvCxnSpPr>
          <p:cNvPr id="11" name="מחבר ישר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4FCBC4A-E2A3-4019-8F5C-7BB94E48307D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C6C5EDB-3A5F-4219-AEBD-F17214DC0823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87798-1495-46D9-BDF6-68FDF368ACC1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C5A53CD-069E-4C9E-AA43-AF659D52ABF0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143F6D7-1F46-4423-AA91-468065BFE4AF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dirty="0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CEBC7D2-E09E-4863-913B-694DFDE66357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31935-6841-48AD-8DA3-00A9EBBCBF30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7857-A649-4F63-9010-63F1E801E919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משולש ישר-זווית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מחבר ישר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מציין מיקום של כותרת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7565FD5-C6BA-4DC2-B936-34ABD8B831CE}" type="datetime8">
              <a:rPr lang="he-IL" smtClean="0"/>
              <a:pPr/>
              <a:t>24 ספטמבר 12</a:t>
            </a:fld>
            <a:endParaRPr lang="he-IL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23" name="מציין מיקום של מספר שקופית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239894A-0AB2-48EC-B966-BA28EC33EE98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>
                <a:cs typeface="David" pitchFamily="2" charset="-79"/>
              </a:rPr>
              <a:t>תקציב </a:t>
            </a:r>
            <a:br>
              <a:rPr lang="he-IL" sz="6000" dirty="0" smtClean="0">
                <a:cs typeface="David" pitchFamily="2" charset="-79"/>
              </a:rPr>
            </a:br>
            <a:r>
              <a:rPr lang="he-IL" sz="6000" dirty="0" smtClean="0">
                <a:cs typeface="David" pitchFamily="2" charset="-79"/>
              </a:rPr>
              <a:t>הדרכה</a:t>
            </a:r>
            <a:endParaRPr lang="he-IL" sz="6000" dirty="0">
              <a:cs typeface="David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135912" cy="4347072"/>
          </a:xfrm>
        </p:spPr>
        <p:txBody>
          <a:bodyPr>
            <a:normAutofit/>
          </a:bodyPr>
          <a:lstStyle/>
          <a:p>
            <a:pPr algn="r"/>
            <a:endParaRPr lang="he-IL" dirty="0" smtClean="0"/>
          </a:p>
          <a:p>
            <a:pPr algn="r"/>
            <a:endParaRPr lang="he-IL" dirty="0" smtClean="0"/>
          </a:p>
          <a:p>
            <a:pPr algn="r"/>
            <a:endParaRPr lang="he-IL" dirty="0" smtClean="0"/>
          </a:p>
          <a:p>
            <a:pPr algn="r"/>
            <a:endParaRPr lang="he-IL" dirty="0" smtClean="0"/>
          </a:p>
          <a:p>
            <a:pPr algn="r"/>
            <a:endParaRPr lang="he-IL" dirty="0" smtClean="0"/>
          </a:p>
          <a:p>
            <a:pPr algn="r"/>
            <a:endParaRPr lang="he-IL" dirty="0" smtClean="0"/>
          </a:p>
          <a:p>
            <a:pPr algn="r"/>
            <a:endParaRPr lang="he-IL" dirty="0" smtClean="0"/>
          </a:p>
          <a:p>
            <a:pPr algn="r"/>
            <a:r>
              <a:rPr lang="he-IL" dirty="0" smtClean="0"/>
              <a:t>מגישות:  ניסים סיגלית</a:t>
            </a:r>
          </a:p>
          <a:p>
            <a:pPr algn="r"/>
            <a:r>
              <a:rPr lang="he-IL" dirty="0"/>
              <a:t> </a:t>
            </a:r>
            <a:r>
              <a:rPr lang="he-IL" dirty="0" smtClean="0"/>
              <a:t>            בוזגלו טלי </a:t>
            </a:r>
            <a:endParaRPr lang="he-IL" dirty="0"/>
          </a:p>
        </p:txBody>
      </p:sp>
      <p:pic>
        <p:nvPicPr>
          <p:cNvPr id="5" name="Picture 2" descr="http://www.harvest.ie/images/mon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3939539" cy="554461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 smtClean="0"/>
              <a:t>שיקולים כלכליים בתקציב הדרכה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שיקולי עלות/תועלת שכרוכים בהפעלת ההדרכה</a:t>
            </a:r>
          </a:p>
          <a:p>
            <a:endParaRPr lang="he-IL" dirty="0" smtClean="0"/>
          </a:p>
          <a:p>
            <a:r>
              <a:rPr lang="he-IL" dirty="0" smtClean="0"/>
              <a:t>מימד היעילות בהקטנת ההוצאות הינה קריטית  בארגונים שמכוונים לרווח בלבד הדבר נכון גם למוסדות ללא כוונת רווח </a:t>
            </a:r>
          </a:p>
          <a:p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2</a:t>
            </a:fld>
            <a:endParaRPr lang="he-IL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04664"/>
            <a:ext cx="8291264" cy="6050144"/>
          </a:xfrm>
        </p:spPr>
        <p:txBody>
          <a:bodyPr/>
          <a:lstStyle/>
          <a:p>
            <a:pPr>
              <a:buNone/>
            </a:pPr>
            <a:r>
              <a:rPr lang="he-IL" dirty="0" smtClean="0"/>
              <a:t>מהן השאלות שארגון צריך לשאול את עצמו?</a:t>
            </a:r>
          </a:p>
          <a:p>
            <a:pPr>
              <a:buNone/>
            </a:pPr>
            <a:endParaRPr lang="he-IL" dirty="0" smtClean="0"/>
          </a:p>
          <a:p>
            <a:r>
              <a:rPr lang="he-IL" dirty="0" smtClean="0"/>
              <a:t>האם הדרכת עובדים מסייעת בהשגת המטרות ובאיזה מידה</a:t>
            </a:r>
          </a:p>
          <a:p>
            <a:r>
              <a:rPr lang="he-IL" dirty="0" smtClean="0"/>
              <a:t>האם ישנן פעולות אחרות שיכולות להשיג את אותן מטרות באופן יעיל יותר.</a:t>
            </a:r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r>
              <a:rPr lang="he-IL" dirty="0" smtClean="0"/>
              <a:t>לפיכך, המטרה צריכה להיות כפולה:</a:t>
            </a:r>
          </a:p>
          <a:p>
            <a:pPr>
              <a:buNone/>
            </a:pPr>
            <a:endParaRPr lang="he-IL" dirty="0" smtClean="0"/>
          </a:p>
          <a:p>
            <a:r>
              <a:rPr lang="he-IL" dirty="0" smtClean="0"/>
              <a:t>לחסוך בהוצאות </a:t>
            </a:r>
          </a:p>
          <a:p>
            <a:r>
              <a:rPr lang="he-IL" dirty="0" smtClean="0"/>
              <a:t>ולהגביר את התוצאות 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3</a:t>
            </a:fld>
            <a:endParaRPr lang="he-IL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04664"/>
            <a:ext cx="8219256" cy="60501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r>
              <a:rPr lang="he-IL" dirty="0" smtClean="0"/>
              <a:t>מדד שמקובל למדידת היקף ההשקעה הוא</a:t>
            </a:r>
          </a:p>
          <a:p>
            <a:pPr>
              <a:buNone/>
            </a:pPr>
            <a:r>
              <a:rPr lang="he-IL" dirty="0" smtClean="0"/>
              <a:t>    שיעור התשואה על ההכשרה </a:t>
            </a:r>
            <a:r>
              <a:rPr lang="en-US" dirty="0" smtClean="0"/>
              <a:t>ROI</a:t>
            </a:r>
          </a:p>
          <a:p>
            <a:pPr>
              <a:buNone/>
            </a:pPr>
            <a:r>
              <a:rPr lang="en-US" dirty="0" smtClean="0"/>
              <a:t>(Training ROI-return on investment)</a:t>
            </a:r>
            <a:endParaRPr lang="he-IL" dirty="0" smtClean="0"/>
          </a:p>
          <a:p>
            <a:pPr>
              <a:buNone/>
            </a:pPr>
            <a:r>
              <a:rPr lang="he-IL" dirty="0" smtClean="0"/>
              <a:t>המדד בנוי במתכונת של מחלק ומחולק</a:t>
            </a:r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r>
              <a:rPr lang="he-IL" dirty="0" smtClean="0"/>
              <a:t>מונה=ערך תפוקות והוצאות</a:t>
            </a:r>
          </a:p>
          <a:p>
            <a:pPr>
              <a:buNone/>
            </a:pPr>
            <a:r>
              <a:rPr lang="he-IL" dirty="0" smtClean="0"/>
              <a:t>מכנה=ערך הוצאות והשקעות(1- תשומות/ תפוקות)</a:t>
            </a:r>
          </a:p>
          <a:p>
            <a:pPr>
              <a:buNone/>
            </a:pPr>
            <a:r>
              <a:rPr lang="he-IL" dirty="0" smtClean="0"/>
              <a:t>           </a:t>
            </a:r>
          </a:p>
          <a:p>
            <a:pPr algn="l">
              <a:buNone/>
            </a:pPr>
            <a:r>
              <a:rPr lang="he-IL" dirty="0" smtClean="0"/>
              <a:t>            </a:t>
            </a:r>
          </a:p>
          <a:p>
            <a:pPr>
              <a:buNone/>
            </a:pPr>
            <a:r>
              <a:rPr lang="he-IL" dirty="0" smtClean="0"/>
              <a:t> </a:t>
            </a:r>
          </a:p>
          <a:p>
            <a:pPr algn="ctr">
              <a:buNone/>
            </a:pPr>
            <a:r>
              <a:rPr lang="he-IL" dirty="0" smtClean="0"/>
              <a:t> התוצאה מתקבלת באחוזים</a:t>
            </a:r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endParaRPr lang="he-IL" dirty="0" smtClean="0"/>
          </a:p>
          <a:p>
            <a:endParaRPr lang="he-IL" dirty="0" smtClean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4</a:t>
            </a:fld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אחוז ההשקעה הממוצע בהדרכה מתוך תקציב הארגון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dirty="0" smtClean="0"/>
          </a:p>
          <a:p>
            <a:pPr algn="ctr">
              <a:buNone/>
            </a:pPr>
            <a:endParaRPr lang="he-IL" dirty="0" smtClean="0"/>
          </a:p>
          <a:p>
            <a:pPr algn="ctr">
              <a:buNone/>
            </a:pPr>
            <a:r>
              <a:rPr lang="he-IL" dirty="0" smtClean="0"/>
              <a:t>תקציב מחלקת הדרכה</a:t>
            </a:r>
          </a:p>
          <a:p>
            <a:pPr algn="ctr">
              <a:buNone/>
            </a:pPr>
            <a:r>
              <a:rPr lang="he-IL" u="sng" dirty="0" smtClean="0"/>
              <a:t> כולל עלות העובדים הפנימיים</a:t>
            </a:r>
            <a:r>
              <a:rPr lang="he-IL" dirty="0" smtClean="0"/>
              <a:t> </a:t>
            </a:r>
          </a:p>
          <a:p>
            <a:pPr algn="ctr">
              <a:buNone/>
            </a:pPr>
            <a:r>
              <a:rPr lang="he-IL" dirty="0" smtClean="0"/>
              <a:t>עלות שכר כל העובדים בארגון</a:t>
            </a:r>
          </a:p>
          <a:p>
            <a:pPr>
              <a:buNone/>
            </a:pPr>
            <a:endParaRPr lang="he-IL" dirty="0" smtClean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5</a:t>
            </a:fld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04664"/>
            <a:ext cx="8291264" cy="6050144"/>
          </a:xfrm>
        </p:spPr>
        <p:txBody>
          <a:bodyPr/>
          <a:lstStyle/>
          <a:p>
            <a:pPr>
              <a:buNone/>
            </a:pPr>
            <a:r>
              <a:rPr lang="he-IL" dirty="0" smtClean="0"/>
              <a:t>בתקציב כלול:</a:t>
            </a:r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/>
          </a:p>
        </p:txBody>
      </p:sp>
      <p:sp>
        <p:nvSpPr>
          <p:cNvPr id="4" name="מלבן 3"/>
          <p:cNvSpPr/>
          <p:nvPr/>
        </p:nvSpPr>
        <p:spPr>
          <a:xfrm>
            <a:off x="2771800" y="548680"/>
            <a:ext cx="273630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משכורות העובדים</a:t>
            </a:r>
          </a:p>
          <a:p>
            <a:pPr algn="ctr"/>
            <a:r>
              <a:rPr lang="he-IL" dirty="0" smtClean="0"/>
              <a:t>(שכר הברוטו "היבש"</a:t>
            </a:r>
          </a:p>
          <a:p>
            <a:pPr algn="ctr"/>
            <a:r>
              <a:rPr lang="he-IL" dirty="0" smtClean="0"/>
              <a:t>בלי בונוסים או עלות מעביד)</a:t>
            </a:r>
            <a:endParaRPr lang="he-IL" dirty="0"/>
          </a:p>
        </p:txBody>
      </p:sp>
      <p:sp>
        <p:nvSpPr>
          <p:cNvPr id="5" name="חץ למטה 4"/>
          <p:cNvSpPr/>
          <p:nvPr/>
        </p:nvSpPr>
        <p:spPr>
          <a:xfrm>
            <a:off x="3995936" y="1628800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7" name="מלבן 6"/>
          <p:cNvSpPr/>
          <p:nvPr/>
        </p:nvSpPr>
        <p:spPr>
          <a:xfrm>
            <a:off x="2915816" y="2132856"/>
            <a:ext cx="259228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הוצאות נסיעה של עובדי מחלקת הדרכה </a:t>
            </a:r>
            <a:endParaRPr lang="he-IL" dirty="0"/>
          </a:p>
        </p:txBody>
      </p:sp>
      <p:sp>
        <p:nvSpPr>
          <p:cNvPr id="8" name="מלבן 7"/>
          <p:cNvSpPr/>
          <p:nvPr/>
        </p:nvSpPr>
        <p:spPr>
          <a:xfrm>
            <a:off x="2987824" y="3861048"/>
            <a:ext cx="237626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הוצאות אדמיניסטרציה</a:t>
            </a:r>
            <a:endParaRPr lang="he-IL" dirty="0"/>
          </a:p>
        </p:txBody>
      </p:sp>
      <p:sp>
        <p:nvSpPr>
          <p:cNvPr id="9" name="חץ למטה 8"/>
          <p:cNvSpPr/>
          <p:nvPr/>
        </p:nvSpPr>
        <p:spPr>
          <a:xfrm>
            <a:off x="3995936" y="3429000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1" name="מציין מיקום של מספר שקופית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6</a:t>
            </a:fld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2152"/>
          </a:xfrm>
        </p:spPr>
        <p:txBody>
          <a:bodyPr/>
          <a:lstStyle/>
          <a:p>
            <a:endParaRPr lang="he-IL" dirty="0" smtClean="0"/>
          </a:p>
          <a:p>
            <a:endParaRPr lang="he-IL" dirty="0" smtClean="0"/>
          </a:p>
          <a:p>
            <a:endParaRPr lang="he-IL" dirty="0"/>
          </a:p>
        </p:txBody>
      </p:sp>
      <p:sp>
        <p:nvSpPr>
          <p:cNvPr id="4" name="מלבן 3"/>
          <p:cNvSpPr/>
          <p:nvPr/>
        </p:nvSpPr>
        <p:spPr>
          <a:xfrm>
            <a:off x="3275856" y="3933056"/>
            <a:ext cx="237626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פעילות מיקור חוץ</a:t>
            </a:r>
            <a:endParaRPr lang="he-IL" dirty="0"/>
          </a:p>
        </p:txBody>
      </p:sp>
      <p:sp>
        <p:nvSpPr>
          <p:cNvPr id="5" name="חץ למטה 4"/>
          <p:cNvSpPr/>
          <p:nvPr/>
        </p:nvSpPr>
        <p:spPr>
          <a:xfrm>
            <a:off x="4283968" y="4797152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6" name="מלבן 5"/>
          <p:cNvSpPr/>
          <p:nvPr/>
        </p:nvSpPr>
        <p:spPr>
          <a:xfrm>
            <a:off x="3347864" y="5373216"/>
            <a:ext cx="230425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השתתפות בשכר לימוד</a:t>
            </a:r>
            <a:endParaRPr lang="he-IL" dirty="0"/>
          </a:p>
        </p:txBody>
      </p:sp>
      <p:sp>
        <p:nvSpPr>
          <p:cNvPr id="7" name="מלבן 6"/>
          <p:cNvSpPr/>
          <p:nvPr/>
        </p:nvSpPr>
        <p:spPr>
          <a:xfrm>
            <a:off x="3275856" y="2276872"/>
            <a:ext cx="244827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הוצאות על העברת תוכן</a:t>
            </a:r>
          </a:p>
          <a:p>
            <a:pPr algn="ctr"/>
            <a:r>
              <a:rPr lang="he-IL" dirty="0" smtClean="0"/>
              <a:t>(ציוד בכיתה, תשתית אונליין)</a:t>
            </a:r>
            <a:endParaRPr lang="he-IL" dirty="0"/>
          </a:p>
        </p:txBody>
      </p:sp>
      <p:sp>
        <p:nvSpPr>
          <p:cNvPr id="8" name="מלבן 7"/>
          <p:cNvSpPr/>
          <p:nvPr/>
        </p:nvSpPr>
        <p:spPr>
          <a:xfrm>
            <a:off x="3347864" y="980728"/>
            <a:ext cx="237626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הוצאות פיתוח (שאינן משכורות)</a:t>
            </a:r>
            <a:endParaRPr lang="he-IL" dirty="0"/>
          </a:p>
        </p:txBody>
      </p:sp>
      <p:sp>
        <p:nvSpPr>
          <p:cNvPr id="9" name="חץ למטה 8"/>
          <p:cNvSpPr/>
          <p:nvPr/>
        </p:nvSpPr>
        <p:spPr>
          <a:xfrm>
            <a:off x="4283968" y="3212976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1" name="מציין מיקום של מספר שקופית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7</a:t>
            </a:fld>
            <a:endParaRPr lang="he-IL" dirty="0"/>
          </a:p>
        </p:txBody>
      </p:sp>
      <p:sp>
        <p:nvSpPr>
          <p:cNvPr id="10" name="חץ למטה 9"/>
          <p:cNvSpPr/>
          <p:nvPr/>
        </p:nvSpPr>
        <p:spPr>
          <a:xfrm>
            <a:off x="4283968" y="1772816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8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7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dirty="0" smtClean="0"/>
              <a:t>ההוצאות הישירות של פונקצית ההדרכה אינן כוללות</a:t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הוצאות הנסיעה של הלומדים</a:t>
            </a:r>
          </a:p>
          <a:p>
            <a:r>
              <a:rPr lang="he-IL" dirty="0" smtClean="0"/>
              <a:t>העלות של השתתפות הלומדים בכנסים</a:t>
            </a:r>
          </a:p>
          <a:p>
            <a:r>
              <a:rPr lang="he-IL" dirty="0" smtClean="0"/>
              <a:t>דמי הכניסה לכנס ועלויות הנסיעה</a:t>
            </a:r>
          </a:p>
          <a:p>
            <a:r>
              <a:rPr lang="he-IL" dirty="0" smtClean="0"/>
              <a:t>העלות של שעות העבודה של הלומדים שהשתתפו</a:t>
            </a:r>
          </a:p>
          <a:p>
            <a:pPr>
              <a:buNone/>
            </a:pPr>
            <a:r>
              <a:rPr lang="he-IL" dirty="0" smtClean="0"/>
              <a:t>    בפעולות למידה הפורמאליות</a:t>
            </a:r>
          </a:p>
          <a:p>
            <a:r>
              <a:rPr lang="he-IL" dirty="0" smtClean="0"/>
              <a:t>הזמן של מומחה מתוך הארגון שבו עסק בניתוח תוכן</a:t>
            </a:r>
          </a:p>
          <a:p>
            <a:pPr>
              <a:buNone/>
            </a:pPr>
            <a:r>
              <a:rPr lang="he-IL" dirty="0" smtClean="0"/>
              <a:t>    קאוצ'ינג, ושיתוף ידע </a:t>
            </a:r>
          </a:p>
          <a:p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8</a:t>
            </a:fld>
            <a:endParaRPr lang="he-IL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לסיכום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באווירת הצמצומים והפחתת עלויות ושמירה על תקציבי הדרכה שהולכים וקטנים, גובר הלחץ על קיום הדרכה "בימי בצורת" שבו מנסים "לצמצם ולחסוך".</a:t>
            </a:r>
          </a:p>
          <a:p>
            <a:endParaRPr lang="he-IL" dirty="0" smtClean="0"/>
          </a:p>
          <a:p>
            <a:r>
              <a:rPr lang="he-IL" dirty="0" smtClean="0"/>
              <a:t>ולכן, חשוב מאוד להשתדל שלא לצמצם בעלויות</a:t>
            </a:r>
          </a:p>
          <a:p>
            <a:pPr>
              <a:buNone/>
            </a:pPr>
            <a:r>
              <a:rPr lang="he-IL" dirty="0" smtClean="0"/>
              <a:t>    מאחר וזה יכול לגרום לפגיעה אקוטית באפקטיביות</a:t>
            </a:r>
          </a:p>
          <a:p>
            <a:pPr>
              <a:buNone/>
            </a:pPr>
            <a:r>
              <a:rPr lang="he-IL" dirty="0" smtClean="0"/>
              <a:t>    ההדרכה.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894A-0AB2-48EC-B966-BA28EC33EE98}" type="slidenum">
              <a:rPr lang="he-IL" smtClean="0"/>
              <a:pPr/>
              <a:t>9</a:t>
            </a:fld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התלהבות">
  <a:themeElements>
    <a:clrScheme name="התלהבות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התלהבות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התלהבות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293</TotalTime>
  <Words>284</Words>
  <Application>Microsoft Office PowerPoint</Application>
  <PresentationFormat>On-screen Show (4:3)</PresentationFormat>
  <Paragraphs>84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התלהבות</vt:lpstr>
      <vt:lpstr>תקציב  הדרכה</vt:lpstr>
      <vt:lpstr>שיקולים כלכליים בתקציב הדרכה</vt:lpstr>
      <vt:lpstr>Slide 3</vt:lpstr>
      <vt:lpstr>Slide 4</vt:lpstr>
      <vt:lpstr>אחוז ההשקעה הממוצע בהדרכה מתוך תקציב הארגון</vt:lpstr>
      <vt:lpstr>Slide 6</vt:lpstr>
      <vt:lpstr>Slide 7</vt:lpstr>
      <vt:lpstr>ההוצאות הישירות של פונקצית ההדרכה אינן כוללות </vt:lpstr>
      <vt:lpstr>לסיכום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תקציב הדרכה</dc:title>
  <dc:creator>USER</dc:creator>
  <cp:lastModifiedBy>Gal Weiss</cp:lastModifiedBy>
  <cp:revision>41</cp:revision>
  <dcterms:created xsi:type="dcterms:W3CDTF">2012-09-11T15:07:39Z</dcterms:created>
  <dcterms:modified xsi:type="dcterms:W3CDTF">2012-09-24T09:22:39Z</dcterms:modified>
</cp:coreProperties>
</file>