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14"/>
  </p:notesMasterIdLst>
  <p:sldIdLst>
    <p:sldId id="256" r:id="rId2"/>
    <p:sldId id="287" r:id="rId3"/>
    <p:sldId id="271" r:id="rId4"/>
    <p:sldId id="272" r:id="rId5"/>
    <p:sldId id="289" r:id="rId6"/>
    <p:sldId id="285" r:id="rId7"/>
    <p:sldId id="270" r:id="rId8"/>
    <p:sldId id="284" r:id="rId9"/>
    <p:sldId id="286" r:id="rId10"/>
    <p:sldId id="288" r:id="rId11"/>
    <p:sldId id="265" r:id="rId12"/>
    <p:sldId id="290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F2987"/>
    <a:srgbClr val="E9634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6745" autoAdjust="0"/>
  </p:normalViewPr>
  <p:slideViewPr>
    <p:cSldViewPr>
      <p:cViewPr>
        <p:scale>
          <a:sx n="70" d="100"/>
          <a:sy n="70" d="100"/>
        </p:scale>
        <p:origin x="-51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DBE0DCB-0F7B-483B-ABCD-45ABBE9F6C93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C070464-9285-4949-B750-4CC1CBDF9F2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985799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 algn="r" rtl="1" eaLnBrk="0" hangingPunct="0">
              <a:lnSpc>
                <a:spcPct val="80000"/>
              </a:lnSpc>
              <a:spcBef>
                <a:spcPts val="1000"/>
              </a:spcBef>
              <a:buClr>
                <a:srgbClr val="E5330F"/>
              </a:buClr>
              <a:buSzPct val="90000"/>
              <a:buNone/>
            </a:pPr>
            <a:r>
              <a:rPr lang="he-IL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 </a:t>
            </a:r>
            <a:r>
              <a:rPr lang="he-IL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"הערכה מסכמת" - </a:t>
            </a:r>
            <a:r>
              <a:rPr lang="he-IL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משמשת לקבלת החלטות מסכמות כגון: מיון, קבלה, הדחה </a:t>
            </a:r>
            <a:r>
              <a:rPr lang="he-IL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וכו</a:t>
            </a:r>
            <a:r>
              <a:rPr lang="he-IL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'</a:t>
            </a:r>
          </a:p>
          <a:p>
            <a:pPr marL="457200" indent="-457200" algn="r" rtl="1" eaLnBrk="0" hangingPunct="0">
              <a:lnSpc>
                <a:spcPct val="80000"/>
              </a:lnSpc>
              <a:spcBef>
                <a:spcPts val="1000"/>
              </a:spcBef>
              <a:buClr>
                <a:srgbClr val="E5330F"/>
              </a:buClr>
              <a:buSzPct val="90000"/>
              <a:buNone/>
            </a:pPr>
            <a:r>
              <a:rPr lang="he-IL" sz="1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he-IL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"הערכה מעצבת" - </a:t>
            </a:r>
            <a:r>
              <a:rPr lang="he-IL" sz="1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מתבססת על משוב באמצעותו ניתן לשפר ולהשביח את הפרט.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70464-9285-4949-B750-4CC1CBDF9F27}" type="slidenum">
              <a:rPr lang="he-IL" smtClean="0"/>
              <a:pPr/>
              <a:t>4</a:t>
            </a:fld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70464-9285-4949-B750-4CC1CBDF9F27}" type="slidenum">
              <a:rPr lang="he-IL" smtClean="0"/>
              <a:pPr/>
              <a:t>7</a:t>
            </a:fld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לגבי מבחן מעשי </a:t>
            </a: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מדידה של דבר זה אינה פשוטה, </a:t>
            </a: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ניתן לצפות באדם במקום עבודתו,אך זה אינו פשוט לביצוע, </a:t>
            </a: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ניתן לראיין את הממונה שלו לאחר תקופה שמגדירים </a:t>
            </a: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ניתן לראיין את הלומד עצמו לאחר מספר חודשים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70464-9285-4949-B750-4CC1CBDF9F27}" type="slidenum">
              <a:rPr lang="he-IL" smtClean="0"/>
              <a:pPr/>
              <a:t>9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e-IL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e-IL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E075C-A0C4-4EA7-AFDE-EB4AA27A9024}" type="datetimeFigureOut">
              <a:rPr lang="he-IL" smtClean="0"/>
              <a:pPr/>
              <a:t>כ'/אלול/תשע"ב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3E5E809-02FC-4058-81AE-B498317F55EC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wqd18GWPxb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285984" y="571480"/>
            <a:ext cx="6858016" cy="1928826"/>
          </a:xfrm>
        </p:spPr>
        <p:txBody>
          <a:bodyPr>
            <a:noAutofit/>
          </a:bodyPr>
          <a:lstStyle/>
          <a:p>
            <a:pPr algn="ctr"/>
            <a:r>
              <a:rPr lang="he-IL" sz="5400" b="0" dirty="0">
                <a:latin typeface="Tahoma" pitchFamily="34" charset="0"/>
                <a:cs typeface="Tahoma" pitchFamily="34" charset="0"/>
              </a:rPr>
              <a:t>מדידת אפקטיביות </a:t>
            </a:r>
            <a:r>
              <a:rPr lang="en-US" sz="5400" b="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n-US" sz="5400" b="0" dirty="0" smtClean="0">
                <a:latin typeface="Tahoma" pitchFamily="34" charset="0"/>
                <a:cs typeface="Tahoma" pitchFamily="34" charset="0"/>
              </a:rPr>
            </a:br>
            <a:r>
              <a:rPr lang="he-IL" sz="5400" b="0" dirty="0" smtClean="0">
                <a:latin typeface="Tahoma" pitchFamily="34" charset="0"/>
                <a:cs typeface="Tahoma" pitchFamily="34" charset="0"/>
              </a:rPr>
              <a:t>של </a:t>
            </a:r>
            <a:r>
              <a:rPr lang="he-IL" sz="5400" b="0" dirty="0">
                <a:latin typeface="Tahoma" pitchFamily="34" charset="0"/>
                <a:cs typeface="Tahoma" pitchFamily="34" charset="0"/>
              </a:rPr>
              <a:t>הדרכה</a:t>
            </a:r>
          </a:p>
        </p:txBody>
      </p:sp>
      <p:sp>
        <p:nvSpPr>
          <p:cNvPr id="4" name="כותרת משנה 3"/>
          <p:cNvSpPr>
            <a:spLocks noGrp="1"/>
          </p:cNvSpPr>
          <p:nvPr>
            <p:ph type="subTitle" idx="1"/>
          </p:nvPr>
        </p:nvSpPr>
        <p:spPr>
          <a:xfrm>
            <a:off x="5286380" y="5786454"/>
            <a:ext cx="3457572" cy="857256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>
                <a:latin typeface="Tahoma" pitchFamily="34" charset="0"/>
                <a:cs typeface="Tahoma" pitchFamily="34" charset="0"/>
              </a:rPr>
              <a:t>:</a:t>
            </a:r>
            <a:r>
              <a:rPr lang="he-IL" b="0" dirty="0" smtClean="0">
                <a:latin typeface="Tahoma" pitchFamily="34" charset="0"/>
                <a:cs typeface="Tahoma" pitchFamily="34" charset="0"/>
              </a:rPr>
              <a:t>מציגות</a:t>
            </a:r>
          </a:p>
          <a:p>
            <a:pPr algn="r"/>
            <a:r>
              <a:rPr lang="he-IL" b="0" dirty="0" smtClean="0">
                <a:latin typeface="Tahoma" pitchFamily="34" charset="0"/>
                <a:cs typeface="Tahoma" pitchFamily="34" charset="0"/>
              </a:rPr>
              <a:t>אורה רבין ואורטל רגב</a:t>
            </a:r>
            <a:endParaRPr lang="he-IL" b="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" name="Picture 5" descr="Uri en clase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3845" y="3048000"/>
            <a:ext cx="3534579" cy="2652994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7787208" cy="448511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ahoma" pitchFamily="34" charset="0"/>
                <a:cs typeface="Tahoma" pitchFamily="34" charset="0"/>
                <a:hlinkClick r:id="rId2"/>
              </a:rPr>
              <a:t>http://www.youtube.com/watch?v=wqd18GWPxbA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>
              <a:buNone/>
            </a:pPr>
            <a:endParaRPr lang="en-US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>
              <a:buNone/>
            </a:pPr>
            <a:endParaRPr lang="en-US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>
              <a:buNone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00100" y="28572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 eaLnBrk="0" hangingPunct="0">
              <a:lnSpc>
                <a:spcPct val="90000"/>
              </a:lnSpc>
              <a:buFont typeface="Arial" pitchFamily="34" charset="0"/>
              <a:buNone/>
            </a:pPr>
            <a:r>
              <a:rPr lang="he-IL" sz="4000" dirty="0">
                <a:solidFill>
                  <a:srgbClr val="5F2987"/>
                </a:solidFill>
                <a:latin typeface="Tahoma" pitchFamily="34" charset="0"/>
                <a:cs typeface="Tahoma" pitchFamily="34" charset="0"/>
              </a:rPr>
              <a:t>מהי הערכת אפקטיביות הדרכה?</a:t>
            </a:r>
            <a:endParaRPr lang="en-US" sz="4000" dirty="0">
              <a:solidFill>
                <a:srgbClr val="5F2987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500034" y="1598494"/>
            <a:ext cx="7901014" cy="5045216"/>
          </a:xfrm>
        </p:spPr>
        <p:txBody>
          <a:bodyPr>
            <a:normAutofit/>
          </a:bodyPr>
          <a:lstStyle/>
          <a:p>
            <a:pPr marL="419100" indent="-419100" algn="r" rtl="1">
              <a:buSzPct val="95000"/>
            </a:pPr>
            <a:r>
              <a:rPr lang="he-IL" sz="2200" i="1" dirty="0" smtClean="0">
                <a:latin typeface="Tahoma" pitchFamily="34" charset="0"/>
                <a:cs typeface="Tahoma" pitchFamily="34" charset="0"/>
              </a:rPr>
              <a:t>מהי אפקטיביות ?</a:t>
            </a:r>
          </a:p>
          <a:p>
            <a:pPr marL="198438" indent="-198438" algn="r" rtl="1" eaLnBrk="0" hangingPunct="0">
              <a:spcBef>
                <a:spcPct val="50000"/>
              </a:spcBef>
              <a:buClr>
                <a:srgbClr val="E5330F"/>
              </a:buClr>
              <a:buSzPct val="90000"/>
              <a:buFont typeface="Wingdings" pitchFamily="2" charset="2"/>
              <a:buNone/>
            </a:pPr>
            <a:r>
              <a:rPr lang="he-IL" sz="2200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sz="2200" dirty="0" smtClean="0">
                <a:latin typeface="Tahoma" pitchFamily="34" charset="0"/>
                <a:cs typeface="Tahoma" pitchFamily="34" charset="0"/>
              </a:rPr>
              <a:t>   </a:t>
            </a:r>
            <a:r>
              <a:rPr lang="he-IL" sz="2200" dirty="0" smtClean="0">
                <a:latin typeface="Tahoma" pitchFamily="34" charset="0"/>
                <a:cs typeface="Tahoma" pitchFamily="34" charset="0"/>
              </a:rPr>
              <a:t>מידת השגת התוצאות הנדרשות</a:t>
            </a:r>
          </a:p>
          <a:p>
            <a:pPr marL="419100" indent="-419100" algn="r" rtl="1">
              <a:buSzPct val="95000"/>
            </a:pPr>
            <a:r>
              <a:rPr lang="he-IL" sz="2200" i="1" dirty="0" smtClean="0">
                <a:latin typeface="Tahoma" pitchFamily="34" charset="0"/>
                <a:cs typeface="Tahoma" pitchFamily="34" charset="0"/>
              </a:rPr>
              <a:t>מהי יעילות ?</a:t>
            </a:r>
          </a:p>
          <a:p>
            <a:pPr marL="198438" indent="-198438" algn="r" rtl="1" eaLnBrk="0" hangingPunct="0">
              <a:spcBef>
                <a:spcPct val="50000"/>
              </a:spcBef>
              <a:buClr>
                <a:srgbClr val="E5330F"/>
              </a:buClr>
              <a:buSzPct val="90000"/>
              <a:buFont typeface="Wingdings" pitchFamily="2" charset="2"/>
              <a:buNone/>
            </a:pPr>
            <a:r>
              <a:rPr lang="he-IL" sz="2200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sz="2200" dirty="0" smtClean="0">
                <a:latin typeface="Tahoma" pitchFamily="34" charset="0"/>
                <a:cs typeface="Tahoma" pitchFamily="34" charset="0"/>
              </a:rPr>
              <a:t>   </a:t>
            </a:r>
            <a:r>
              <a:rPr lang="he-IL" sz="2200" dirty="0" smtClean="0">
                <a:latin typeface="Tahoma" pitchFamily="34" charset="0"/>
                <a:cs typeface="Tahoma" pitchFamily="34" charset="0"/>
              </a:rPr>
              <a:t>מידת ניצול התשומות</a:t>
            </a:r>
            <a:endParaRPr lang="en-US" sz="2200" dirty="0" smtClean="0">
              <a:latin typeface="Tahoma" pitchFamily="34" charset="0"/>
              <a:cs typeface="Tahoma" pitchFamily="34" charset="0"/>
            </a:endParaRPr>
          </a:p>
          <a:p>
            <a:pPr marL="198438" indent="-198438" algn="r" rtl="1" eaLnBrk="0" hangingPunct="0">
              <a:spcBef>
                <a:spcPct val="50000"/>
              </a:spcBef>
              <a:buClr>
                <a:srgbClr val="E5330F"/>
              </a:buClr>
              <a:buSzPct val="90000"/>
              <a:buFont typeface="Wingdings" pitchFamily="2" charset="2"/>
              <a:buNone/>
            </a:pPr>
            <a:endParaRPr lang="en-US" sz="2200" dirty="0" smtClean="0">
              <a:latin typeface="Tahoma" pitchFamily="34" charset="0"/>
              <a:cs typeface="Tahoma" pitchFamily="34" charset="0"/>
            </a:endParaRPr>
          </a:p>
          <a:p>
            <a:pPr marL="419100" indent="-419100" algn="r" rtl="1">
              <a:buSzPct val="95000"/>
            </a:pPr>
            <a:r>
              <a:rPr lang="he-IL" sz="2200" dirty="0" smtClean="0">
                <a:latin typeface="Tahoma" pitchFamily="34" charset="0"/>
                <a:cs typeface="Tahoma" pitchFamily="34" charset="0"/>
              </a:rPr>
              <a:t>תהליך </a:t>
            </a:r>
            <a:r>
              <a:rPr lang="he-IL" sz="2200" u="sng" dirty="0" smtClean="0">
                <a:latin typeface="Tahoma" pitchFamily="34" charset="0"/>
                <a:cs typeface="Tahoma" pitchFamily="34" charset="0"/>
              </a:rPr>
              <a:t>שיטתי</a:t>
            </a:r>
            <a:r>
              <a:rPr lang="he-IL" sz="2200" b="1" dirty="0" smtClean="0">
                <a:solidFill>
                  <a:srgbClr val="CC33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he-IL" sz="2200" dirty="0" smtClean="0">
                <a:latin typeface="Tahoma" pitchFamily="34" charset="0"/>
                <a:cs typeface="Tahoma" pitchFamily="34" charset="0"/>
              </a:rPr>
              <a:t>של איסוף וניתוח מידע אודות ההתערבות ההדרכתית - לפני, תוך כדי ואחרי - </a:t>
            </a:r>
            <a:r>
              <a:rPr lang="he-IL" sz="2200" smtClean="0">
                <a:latin typeface="Tahoma" pitchFamily="34" charset="0"/>
                <a:cs typeface="Tahoma" pitchFamily="34" charset="0"/>
              </a:rPr>
              <a:t>כבסיס </a:t>
            </a:r>
            <a:r>
              <a:rPr lang="he-IL" sz="2200" smtClean="0">
                <a:latin typeface="Tahoma" pitchFamily="34" charset="0"/>
                <a:cs typeface="Tahoma" pitchFamily="34" charset="0"/>
              </a:rPr>
              <a:t>להערכה.</a:t>
            </a:r>
            <a:endParaRPr lang="he-IL" sz="2200" dirty="0" smtClean="0">
              <a:latin typeface="Tahoma" pitchFamily="34" charset="0"/>
              <a:cs typeface="Tahoma" pitchFamily="34" charset="0"/>
            </a:endParaRPr>
          </a:p>
          <a:p>
            <a:pPr marL="419100" indent="-419100" algn="r" rtl="1">
              <a:buSzPct val="95000"/>
            </a:pPr>
            <a:r>
              <a:rPr lang="he-IL" sz="2200" dirty="0" smtClean="0">
                <a:latin typeface="Tahoma" pitchFamily="34" charset="0"/>
                <a:cs typeface="Tahoma" pitchFamily="34" charset="0"/>
              </a:rPr>
              <a:t>מדידת הדרכה מתבצעת ע"י מדידה איכותית וכמותית לצורך קבלת החלטות לשיפור הדרכה.</a:t>
            </a:r>
          </a:p>
          <a:p>
            <a:pPr marL="419100" indent="-419100" algn="r" rtl="1">
              <a:buSzPct val="95000"/>
            </a:pPr>
            <a:endParaRPr lang="he-IL" sz="2200" dirty="0" smtClean="0">
              <a:latin typeface="Tahoma" pitchFamily="34" charset="0"/>
              <a:cs typeface="Tahoma" pitchFamily="34" charset="0"/>
            </a:endParaRPr>
          </a:p>
          <a:p>
            <a:pPr marL="419100" indent="-419100" algn="r" rtl="1">
              <a:buSzPct val="95000"/>
            </a:pPr>
            <a:endParaRPr lang="he-IL" sz="2200" dirty="0" smtClean="0">
              <a:latin typeface="Tahoma" pitchFamily="34" charset="0"/>
              <a:cs typeface="Tahoma" pitchFamily="34" charset="0"/>
            </a:endParaRPr>
          </a:p>
          <a:p>
            <a:pPr marL="419100" indent="-419100" algn="r" rtl="1">
              <a:buSzPct val="95000"/>
            </a:pPr>
            <a:endParaRPr lang="he-IL" sz="2200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35096" y="274638"/>
            <a:ext cx="7353328" cy="796908"/>
          </a:xfrm>
        </p:spPr>
        <p:txBody>
          <a:bodyPr>
            <a:normAutofit/>
          </a:bodyPr>
          <a:lstStyle/>
          <a:p>
            <a:pPr algn="ctr" rtl="1"/>
            <a:r>
              <a:rPr lang="he-IL" sz="4000" dirty="0" smtClean="0">
                <a:solidFill>
                  <a:srgbClr val="5F2987"/>
                </a:solidFill>
                <a:latin typeface="Tahoma" pitchFamily="34" charset="0"/>
                <a:cs typeface="Tahoma" pitchFamily="34" charset="0"/>
              </a:rPr>
              <a:t>הערכת הדרכה</a:t>
            </a:r>
            <a:endParaRPr lang="he-IL" sz="4000" dirty="0">
              <a:solidFill>
                <a:srgbClr val="5F2987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מציין מיקום תוכן 2"/>
          <p:cNvSpPr>
            <a:spLocks noGrp="1"/>
          </p:cNvSpPr>
          <p:nvPr>
            <p:ph sz="quarter" idx="1"/>
          </p:nvPr>
        </p:nvSpPr>
        <p:spPr bwMode="auto">
          <a:xfrm>
            <a:off x="251520" y="2636912"/>
            <a:ext cx="835824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419100" indent="-419100" algn="r" rtl="1">
              <a:lnSpc>
                <a:spcPct val="150000"/>
              </a:lnSpc>
              <a:buSzPct val="95000"/>
            </a:pPr>
            <a:r>
              <a:rPr lang="he-IL" sz="2200" dirty="0" smtClean="0">
                <a:latin typeface="Tahoma" pitchFamily="34" charset="0"/>
                <a:cs typeface="Tahoma" pitchFamily="34" charset="0"/>
              </a:rPr>
              <a:t>מתרחשת לכל אורך תהליך ההדרכה</a:t>
            </a:r>
          </a:p>
          <a:p>
            <a:pPr marL="419100" indent="-419100" algn="r" rtl="1">
              <a:lnSpc>
                <a:spcPct val="150000"/>
              </a:lnSpc>
              <a:buSzPct val="95000"/>
            </a:pPr>
            <a:r>
              <a:rPr lang="he-IL" sz="2200" dirty="0" smtClean="0">
                <a:latin typeface="Tahoma" pitchFamily="34" charset="0"/>
                <a:cs typeface="Tahoma" pitchFamily="34" charset="0"/>
              </a:rPr>
              <a:t>עוסקת באיסוף נתונים רלוונטיים</a:t>
            </a:r>
          </a:p>
          <a:p>
            <a:pPr marL="419100" indent="-419100" algn="r" rtl="1">
              <a:lnSpc>
                <a:spcPct val="150000"/>
              </a:lnSpc>
              <a:buSzPct val="95000"/>
            </a:pPr>
            <a:r>
              <a:rPr lang="he-IL" sz="2200" dirty="0" smtClean="0">
                <a:latin typeface="Tahoma" pitchFamily="34" charset="0"/>
                <a:cs typeface="Tahoma" pitchFamily="34" charset="0"/>
              </a:rPr>
              <a:t>מטרתה סיפוק מידע למקבלי החלטו</a:t>
            </a:r>
            <a:r>
              <a:rPr lang="he-IL" sz="2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ת</a:t>
            </a:r>
          </a:p>
          <a:p>
            <a:pPr marL="198438" indent="-198438" algn="r" rtl="1" eaLnBrk="0" hangingPunct="0">
              <a:lnSpc>
                <a:spcPct val="80000"/>
              </a:lnSpc>
              <a:spcBef>
                <a:spcPts val="1000"/>
              </a:spcBef>
              <a:buClr>
                <a:srgbClr val="E5330F"/>
              </a:buClr>
              <a:buSzPct val="90000"/>
              <a:buNone/>
            </a:pPr>
            <a:endParaRPr lang="he-IL" sz="2200" b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98438" indent="-198438" algn="r" rtl="1" eaLnBrk="0" hangingPunct="0">
              <a:lnSpc>
                <a:spcPct val="80000"/>
              </a:lnSpc>
              <a:spcBef>
                <a:spcPts val="1000"/>
              </a:spcBef>
              <a:buClr>
                <a:srgbClr val="E5330F"/>
              </a:buClr>
              <a:buSzPct val="90000"/>
              <a:buNone/>
            </a:pPr>
            <a:endParaRPr lang="he-IL" sz="2200" b="0" baseline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98438" indent="-198438" algn="r" rtl="1" eaLnBrk="0" hangingPunct="0">
              <a:lnSpc>
                <a:spcPct val="80000"/>
              </a:lnSpc>
              <a:spcBef>
                <a:spcPts val="1000"/>
              </a:spcBef>
              <a:buClr>
                <a:srgbClr val="E5330F"/>
              </a:buClr>
              <a:buSzPct val="90000"/>
              <a:buNone/>
            </a:pPr>
            <a:endParaRPr lang="he-IL" sz="2200" b="0" baseline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1706014"/>
            <a:ext cx="5786478" cy="786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8438" indent="-198438" algn="ctr" eaLnBrk="0" hangingPunct="0">
              <a:lnSpc>
                <a:spcPct val="80000"/>
              </a:lnSpc>
              <a:spcBef>
                <a:spcPts val="1000"/>
              </a:spcBef>
              <a:buClr>
                <a:srgbClr val="E5330F"/>
              </a:buClr>
              <a:buSzPct val="90000"/>
            </a:pPr>
            <a:r>
              <a:rPr lang="he-IL" sz="23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קיימים 3 מימדים</a:t>
            </a:r>
          </a:p>
          <a:p>
            <a:pPr marL="198438" indent="-198438" algn="ctr" eaLnBrk="0" hangingPunct="0">
              <a:lnSpc>
                <a:spcPct val="80000"/>
              </a:lnSpc>
              <a:spcBef>
                <a:spcPts val="1000"/>
              </a:spcBef>
              <a:buClr>
                <a:srgbClr val="E5330F"/>
              </a:buClr>
              <a:buSzPct val="90000"/>
            </a:pPr>
            <a:endParaRPr lang="he-IL" sz="23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48816" y="629816"/>
            <a:ext cx="7467600" cy="1143000"/>
          </a:xfrm>
        </p:spPr>
        <p:txBody>
          <a:bodyPr/>
          <a:lstStyle/>
          <a:p>
            <a:pPr algn="ctr"/>
            <a:r>
              <a:rPr lang="he-IL" sz="3200" b="1" dirty="0" smtClean="0">
                <a:solidFill>
                  <a:srgbClr val="5F2987"/>
                </a:solidFill>
                <a:latin typeface="Tahoma" pitchFamily="34" charset="0"/>
                <a:cs typeface="Tahoma" pitchFamily="34" charset="0"/>
              </a:rPr>
              <a:t>סוגי הערכה:</a:t>
            </a:r>
            <a:br>
              <a:rPr lang="he-IL" sz="3200" b="1" dirty="0" smtClean="0">
                <a:solidFill>
                  <a:srgbClr val="5F2987"/>
                </a:solidFill>
                <a:latin typeface="Tahoma" pitchFamily="34" charset="0"/>
                <a:cs typeface="Tahoma" pitchFamily="34" charset="0"/>
              </a:rPr>
            </a:br>
            <a:endParaRPr lang="he-IL" dirty="0"/>
          </a:p>
        </p:txBody>
      </p:sp>
      <p:sp>
        <p:nvSpPr>
          <p:cNvPr id="4" name="Oval 13"/>
          <p:cNvSpPr/>
          <p:nvPr/>
        </p:nvSpPr>
        <p:spPr>
          <a:xfrm>
            <a:off x="971600" y="3284984"/>
            <a:ext cx="2376264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הערכה מסכמת</a:t>
            </a:r>
            <a:endParaRPr lang="en-US" sz="2400" dirty="0"/>
          </a:p>
        </p:txBody>
      </p:sp>
      <p:cxnSp>
        <p:nvCxnSpPr>
          <p:cNvPr id="5" name="מחבר חץ ישר 4"/>
          <p:cNvCxnSpPr/>
          <p:nvPr/>
        </p:nvCxnSpPr>
        <p:spPr>
          <a:xfrm flipH="1">
            <a:off x="2159732" y="1777678"/>
            <a:ext cx="2422884" cy="14352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מחבר חץ ישר 5"/>
          <p:cNvCxnSpPr/>
          <p:nvPr/>
        </p:nvCxnSpPr>
        <p:spPr>
          <a:xfrm>
            <a:off x="4582616" y="1777678"/>
            <a:ext cx="2149624" cy="14352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Oval 14"/>
          <p:cNvSpPr>
            <a:spLocks noGrp="1"/>
          </p:cNvSpPr>
          <p:nvPr>
            <p:ph sz="quarter" idx="1"/>
          </p:nvPr>
        </p:nvSpPr>
        <p:spPr>
          <a:xfrm>
            <a:off x="5580112" y="3284984"/>
            <a:ext cx="2304256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he-IL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הערכה מעצבת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8043890" cy="6116786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5628096" y="4869160"/>
            <a:ext cx="2544304" cy="1368152"/>
          </a:xfrm>
          <a:noFill/>
        </p:spPr>
        <p:txBody>
          <a:bodyPr anchor="ctr">
            <a:noAutofit/>
          </a:bodyPr>
          <a:lstStyle/>
          <a:p>
            <a:pPr indent="-198438" algn="r" rtl="1">
              <a:spcBef>
                <a:spcPct val="50000"/>
              </a:spcBef>
              <a:buClr>
                <a:srgbClr val="E5330F"/>
              </a:buClr>
              <a:buSzPct val="90000"/>
            </a:pPr>
            <a:r>
              <a:rPr lang="he-IL" sz="2000" b="1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כי</a:t>
            </a:r>
            <a:r>
              <a:rPr lang="he-IL" sz="2000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קשה לדבר על אפקטיביות ללא הערכת אפקטיביות</a:t>
            </a:r>
            <a:endParaRPr lang="en-US" sz="2000" dirty="0" smtClean="0">
              <a:solidFill>
                <a:srgbClr val="5F2987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987824" y="2132856"/>
            <a:ext cx="2880320" cy="27169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מדוע </a:t>
            </a:r>
          </a:p>
          <a:p>
            <a:pPr algn="ctr"/>
            <a:r>
              <a:rPr lang="he-IL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צריך לבצע הערכת אפקטיביות הדרכה ?</a:t>
            </a:r>
            <a:r>
              <a:rPr lang="he-IL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/>
            </a:r>
            <a:br>
              <a:rPr lang="he-IL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3356992"/>
            <a:ext cx="23665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8438" indent="-198438" eaLnBrk="0" hangingPunct="0">
              <a:spcBef>
                <a:spcPct val="50000"/>
              </a:spcBef>
              <a:buClr>
                <a:srgbClr val="E5330F"/>
              </a:buClr>
              <a:buSzPct val="90000"/>
            </a:pPr>
            <a:r>
              <a:rPr lang="he-IL" sz="2000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he-IL" sz="2000" b="1" cap="small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כדי</a:t>
            </a:r>
            <a:r>
              <a:rPr lang="he-IL" sz="2000" cap="small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לדעת האם הושגו המטרות שהצבנו לעצמנו</a:t>
            </a:r>
            <a:endParaRPr lang="he-IL" sz="2000" cap="small" dirty="0">
              <a:solidFill>
                <a:srgbClr val="5F2987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95536" y="404665"/>
            <a:ext cx="30243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8438" indent="-198438" eaLnBrk="0" hangingPunct="0">
              <a:spcBef>
                <a:spcPct val="50000"/>
              </a:spcBef>
              <a:buClr>
                <a:srgbClr val="E5330F"/>
              </a:buClr>
              <a:buSzPct val="90000"/>
            </a:pPr>
            <a:r>
              <a:rPr lang="he-IL" sz="2000" b="1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כדי</a:t>
            </a:r>
            <a:r>
              <a:rPr lang="he-IL" sz="2000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לדעת מה וכמה מתוך מה שהועבר במסגרת הפעילות ההדרכתית אכן נלמד, הופנם ומיושם כהלכה</a:t>
            </a:r>
            <a:endParaRPr lang="he-IL" sz="2000" dirty="0">
              <a:solidFill>
                <a:srgbClr val="5F2987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2120" y="476672"/>
            <a:ext cx="26454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כדי </a:t>
            </a:r>
            <a:r>
              <a:rPr lang="he-IL" sz="2000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שנוכל לבקר ולשפר את "המוצר ההדרכתי" ולהתאימו (עוד יותר) לצרכי השטח (רלוונטיות)</a:t>
            </a:r>
          </a:p>
          <a:p>
            <a:endParaRPr lang="en-US" sz="2000" dirty="0">
              <a:solidFill>
                <a:srgbClr val="5F2987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5000636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8438" indent="-198438">
              <a:spcBef>
                <a:spcPct val="50000"/>
              </a:spcBef>
              <a:buClr>
                <a:srgbClr val="E5330F"/>
              </a:buClr>
              <a:buSzPct val="90000"/>
            </a:pPr>
            <a:r>
              <a:rPr lang="he-IL" sz="2000" b="1" cap="small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כדי</a:t>
            </a:r>
            <a:r>
              <a:rPr lang="he-IL" sz="2000" cap="small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לקדם חשיבה תוצאתית, מונחית יעדים עסקיים, בתהליך הפיתוח</a:t>
            </a:r>
          </a:p>
          <a:p>
            <a:pPr marL="198438" indent="-198438" eaLnBrk="0" hangingPunct="0">
              <a:spcBef>
                <a:spcPct val="50000"/>
              </a:spcBef>
              <a:buClr>
                <a:srgbClr val="E5330F"/>
              </a:buClr>
              <a:buSzPct val="90000"/>
            </a:pPr>
            <a:endParaRPr lang="he-IL" sz="2000" dirty="0">
              <a:solidFill>
                <a:srgbClr val="5F2987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8144" y="2708920"/>
            <a:ext cx="26432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98438">
              <a:spcBef>
                <a:spcPct val="50000"/>
              </a:spcBef>
              <a:buClr>
                <a:srgbClr val="E5330F"/>
              </a:buClr>
              <a:buSzPct val="90000"/>
              <a:buNone/>
            </a:pPr>
            <a:r>
              <a:rPr lang="he-IL" sz="2000" b="1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כדי </a:t>
            </a:r>
            <a:r>
              <a:rPr lang="he-IL" sz="2000" dirty="0" smtClean="0">
                <a:solidFill>
                  <a:srgbClr val="5F298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להראות "תוצאות בשטח", זו עוד הזדמנות לבסס את מערכת היחסים עם השטח </a:t>
            </a:r>
            <a:endParaRPr lang="he-IL" sz="2000" dirty="0">
              <a:solidFill>
                <a:srgbClr val="5F2987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>
            <a:spLocks noGrp="1"/>
          </p:cNvSpPr>
          <p:nvPr>
            <p:ph sz="quarter" idx="1"/>
          </p:nvPr>
        </p:nvSpPr>
        <p:spPr bwMode="auto">
          <a:xfrm>
            <a:off x="285720" y="1412776"/>
            <a:ext cx="8229600" cy="451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/>
          <a:p>
            <a:pPr marL="198438" indent="-198438" algn="r" rtl="1" eaLnBrk="0" hangingPunct="0">
              <a:lnSpc>
                <a:spcPct val="200000"/>
              </a:lnSpc>
              <a:spcBef>
                <a:spcPct val="50000"/>
              </a:spcBef>
              <a:buClr>
                <a:srgbClr val="5F2987"/>
              </a:buClr>
              <a:buSzPct val="90000"/>
              <a:buFont typeface="Courier New" pitchFamily="49" charset="0"/>
              <a:buChar char="o"/>
            </a:pPr>
            <a:r>
              <a:rPr lang="he-IL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דבר ראשון </a:t>
            </a:r>
            <a:r>
              <a:rPr lang="he-IL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לפני שבונים את ההדרכה, צריך לדעת מה הוא המצב הרצוי ואיך אנו מודדים אותו, על בסיס המבחן המסכם (המדידה) אנו נבנה את ההדרכה.</a:t>
            </a:r>
          </a:p>
          <a:p>
            <a:pPr marL="198438" indent="-198438" algn="r" rtl="1" eaLnBrk="0" hangingPunct="0">
              <a:lnSpc>
                <a:spcPct val="200000"/>
              </a:lnSpc>
              <a:spcBef>
                <a:spcPct val="50000"/>
              </a:spcBef>
              <a:buClr>
                <a:srgbClr val="5F2987"/>
              </a:buClr>
              <a:buSzPct val="90000"/>
              <a:buFont typeface="Courier New" pitchFamily="49" charset="0"/>
              <a:buChar char="o"/>
            </a:pPr>
            <a:r>
              <a:rPr lang="he-IL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ברגע שהבנו </a:t>
            </a:r>
            <a:r>
              <a:rPr lang="he-IL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מהו המצב הרצוי חייבים להבין גם מהו המצב המצוי ולגלות את הפער בין השניים. הפער בין השניים הוא הבשר להדרכה עצמה.</a:t>
            </a:r>
            <a:br>
              <a:rPr lang="he-IL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he-IL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98438" indent="-198438" algn="r" rtl="1" eaLnBrk="0" hangingPunct="0">
              <a:spcBef>
                <a:spcPct val="50000"/>
              </a:spcBef>
              <a:buClr>
                <a:srgbClr val="E5330F"/>
              </a:buClr>
              <a:buSzPct val="90000"/>
              <a:buFont typeface="Wingdings" pitchFamily="2" charset="2"/>
              <a:buChar char="§"/>
            </a:pPr>
            <a:endParaRPr lang="he-IL" sz="2000" baseline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98438" indent="-198438" algn="r" rtl="1" eaLnBrk="0" hangingPunct="0">
              <a:spcBef>
                <a:spcPct val="50000"/>
              </a:spcBef>
              <a:buClr>
                <a:srgbClr val="E5330F"/>
              </a:buClr>
              <a:buSzPct val="90000"/>
              <a:buNone/>
            </a:pPr>
            <a:endParaRPr lang="he-IL" sz="2000" baseline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98438" indent="-198438" algn="r" rtl="1" eaLnBrk="0" hangingPunct="0">
              <a:spcBef>
                <a:spcPct val="50000"/>
              </a:spcBef>
              <a:buClr>
                <a:srgbClr val="E5330F"/>
              </a:buClr>
              <a:buSzPct val="90000"/>
              <a:buNone/>
            </a:pPr>
            <a:endParaRPr lang="he-IL" sz="2000" baseline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7353328" cy="796908"/>
          </a:xfrm>
        </p:spPr>
        <p:txBody>
          <a:bodyPr>
            <a:normAutofit/>
          </a:bodyPr>
          <a:lstStyle/>
          <a:p>
            <a:pPr algn="ctr" rtl="1"/>
            <a:r>
              <a:rPr lang="he-IL" sz="4000" dirty="0" smtClean="0">
                <a:solidFill>
                  <a:srgbClr val="5F2987"/>
                </a:solidFill>
                <a:latin typeface="Tahoma" pitchFamily="34" charset="0"/>
                <a:cs typeface="Tahoma" pitchFamily="34" charset="0"/>
              </a:rPr>
              <a:t>מדידה</a:t>
            </a:r>
            <a:endParaRPr lang="he-IL" sz="4000" dirty="0">
              <a:solidFill>
                <a:srgbClr val="5F2987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8229600" cy="5256584"/>
          </a:xfrm>
        </p:spPr>
        <p:txBody>
          <a:bodyPr>
            <a:normAutofit/>
          </a:bodyPr>
          <a:lstStyle/>
          <a:p>
            <a:pPr algn="r" rtl="1"/>
            <a:r>
              <a:rPr lang="he-IL" sz="1500" dirty="0" smtClean="0">
                <a:latin typeface="Tahoma" pitchFamily="34" charset="0"/>
                <a:cs typeface="Tahoma" pitchFamily="34" charset="0"/>
              </a:rPr>
              <a:t>המודל הידוע ביותר להערכת אפקטיביות של הדרכה הינו מודל של </a:t>
            </a:r>
            <a:r>
              <a:rPr lang="he-IL" sz="1500" dirty="0" err="1" smtClean="0">
                <a:latin typeface="Tahoma" pitchFamily="34" charset="0"/>
                <a:cs typeface="Tahoma" pitchFamily="34" charset="0"/>
              </a:rPr>
              <a:t>קירקפטריק</a:t>
            </a:r>
            <a:r>
              <a:rPr lang="he-IL" sz="15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algn="r" rtl="1">
              <a:buNone/>
            </a:pPr>
            <a:r>
              <a:rPr lang="he-IL" sz="1500" dirty="0" smtClean="0">
                <a:latin typeface="Tahoma" pitchFamily="34" charset="0"/>
                <a:cs typeface="Tahoma" pitchFamily="34" charset="0"/>
              </a:rPr>
              <a:t>     פורסם לראשונה בשנת 1959 ומהווה את הבסיס למודלים נוספים. מודל זה נחשב עד היום לתורה המרכזית. </a:t>
            </a:r>
          </a:p>
          <a:p>
            <a:pPr algn="r" rtl="1">
              <a:buNone/>
            </a:pPr>
            <a:r>
              <a:rPr lang="he-IL" sz="1500" u="sng" dirty="0" smtClean="0">
                <a:latin typeface="Tahoma" pitchFamily="34" charset="0"/>
                <a:cs typeface="Tahoma" pitchFamily="34" charset="0"/>
              </a:rPr>
              <a:t>המודל כולל ארבעה שלבים</a:t>
            </a:r>
            <a:r>
              <a:rPr lang="he-IL" sz="1500" dirty="0" smtClean="0">
                <a:latin typeface="Tahoma" pitchFamily="34" charset="0"/>
                <a:cs typeface="Tahoma" pitchFamily="34" charset="0"/>
              </a:rPr>
              <a:t>:</a:t>
            </a:r>
          </a:p>
          <a:p>
            <a:pPr algn="r" rtl="1">
              <a:lnSpc>
                <a:spcPct val="170000"/>
              </a:lnSpc>
            </a:pPr>
            <a:r>
              <a:rPr lang="he-IL" sz="1500" b="1" dirty="0" smtClean="0">
                <a:latin typeface="Tahoma" pitchFamily="34" charset="0"/>
                <a:cs typeface="Tahoma" pitchFamily="34" charset="0"/>
              </a:rPr>
              <a:t>תגובה </a:t>
            </a:r>
            <a:r>
              <a:rPr lang="en-US" sz="1500" b="1" dirty="0" smtClean="0">
                <a:latin typeface="Tahoma" pitchFamily="34" charset="0"/>
                <a:cs typeface="Tahoma" pitchFamily="34" charset="0"/>
              </a:rPr>
              <a:t>- </a:t>
            </a:r>
            <a:r>
              <a:rPr lang="he-IL" sz="1500" dirty="0" smtClean="0">
                <a:latin typeface="Tahoma" pitchFamily="34" charset="0"/>
                <a:cs typeface="Tahoma" pitchFamily="34" charset="0"/>
              </a:rPr>
              <a:t>תגובת המשתתפים להדרכה: </a:t>
            </a:r>
          </a:p>
          <a:p>
            <a:pPr algn="r" rtl="1">
              <a:lnSpc>
                <a:spcPct val="170000"/>
              </a:lnSpc>
              <a:buNone/>
            </a:pPr>
            <a:r>
              <a:rPr lang="he-IL" sz="1500" dirty="0" smtClean="0">
                <a:latin typeface="Tahoma" pitchFamily="34" charset="0"/>
                <a:cs typeface="Tahoma" pitchFamily="34" charset="0"/>
              </a:rPr>
              <a:t>     משובים המחולקים בסיום ההדרכה - מדד לשביעות רצון המשתתפים.</a:t>
            </a:r>
            <a:br>
              <a:rPr lang="he-IL" sz="1500" dirty="0" smtClean="0">
                <a:latin typeface="Tahoma" pitchFamily="34" charset="0"/>
                <a:cs typeface="Tahoma" pitchFamily="34" charset="0"/>
              </a:rPr>
            </a:br>
            <a:r>
              <a:rPr lang="he-IL" sz="1500" b="1" dirty="0" smtClean="0">
                <a:latin typeface="Tahoma" pitchFamily="34" charset="0"/>
                <a:cs typeface="Tahoma" pitchFamily="34" charset="0"/>
              </a:rPr>
              <a:t>למידה </a:t>
            </a:r>
            <a:r>
              <a:rPr lang="en-US" sz="1500" dirty="0" smtClean="0">
                <a:latin typeface="Tahoma" pitchFamily="34" charset="0"/>
                <a:cs typeface="Tahoma" pitchFamily="34" charset="0"/>
              </a:rPr>
              <a:t>- </a:t>
            </a:r>
            <a:r>
              <a:rPr lang="he-IL" sz="1500" dirty="0" smtClean="0">
                <a:latin typeface="Tahoma" pitchFamily="34" charset="0"/>
                <a:cs typeface="Tahoma" pitchFamily="34" charset="0"/>
              </a:rPr>
              <a:t>כלים שונים להערכת טיב הלמידה של משתתפי ההדרכה, כגון מטלות ייחודיות, מבחני הסמכה לפי הצורך, תהליכי הערכה אישיים למשתתפים ועוד.</a:t>
            </a:r>
          </a:p>
          <a:p>
            <a:pPr algn="r" rtl="1"/>
            <a:r>
              <a:rPr lang="he-IL" sz="1500" b="1" dirty="0" smtClean="0">
                <a:latin typeface="Tahoma" pitchFamily="34" charset="0"/>
                <a:cs typeface="Tahoma" pitchFamily="34" charset="0"/>
              </a:rPr>
              <a:t>התנהגות</a:t>
            </a:r>
            <a:r>
              <a:rPr lang="en-US" sz="1500" dirty="0" smtClean="0">
                <a:latin typeface="Tahoma" pitchFamily="34" charset="0"/>
                <a:cs typeface="Tahoma" pitchFamily="34" charset="0"/>
              </a:rPr>
              <a:t>- </a:t>
            </a:r>
            <a:r>
              <a:rPr lang="he-IL" sz="1500" dirty="0" smtClean="0">
                <a:latin typeface="Tahoma" pitchFamily="34" charset="0"/>
                <a:cs typeface="Tahoma" pitchFamily="34" charset="0"/>
              </a:rPr>
              <a:t>אבחון מידת שינוי ההתנהגות של המשתתפים בעזרת השימוש בדפי תצפית לבדיקת ביצוע המשימות בשטח.</a:t>
            </a:r>
            <a:br>
              <a:rPr lang="he-IL" sz="1500" dirty="0" smtClean="0">
                <a:latin typeface="Tahoma" pitchFamily="34" charset="0"/>
                <a:cs typeface="Tahoma" pitchFamily="34" charset="0"/>
              </a:rPr>
            </a:br>
            <a:endParaRPr lang="he-IL" sz="15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lnSpc>
                <a:spcPct val="170000"/>
              </a:lnSpc>
            </a:pPr>
            <a:r>
              <a:rPr lang="he-IL" sz="1500" b="1" dirty="0" smtClean="0">
                <a:latin typeface="Tahoma" pitchFamily="34" charset="0"/>
                <a:cs typeface="Tahoma" pitchFamily="34" charset="0"/>
              </a:rPr>
              <a:t>תוצאות </a:t>
            </a:r>
            <a:r>
              <a:rPr lang="en-US" sz="1500" b="1" dirty="0" smtClean="0">
                <a:latin typeface="Tahoma" pitchFamily="34" charset="0"/>
                <a:cs typeface="Tahoma" pitchFamily="34" charset="0"/>
              </a:rPr>
              <a:t>- </a:t>
            </a:r>
            <a:r>
              <a:rPr lang="he-IL" sz="1500" dirty="0" smtClean="0">
                <a:latin typeface="Tahoma" pitchFamily="34" charset="0"/>
                <a:cs typeface="Tahoma" pitchFamily="34" charset="0"/>
              </a:rPr>
              <a:t>אבחון התוצאות העסקיות שקרו בארגון</a:t>
            </a:r>
            <a:r>
              <a:rPr lang="en-US" sz="15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he-IL" sz="1500" dirty="0" smtClean="0">
                <a:latin typeface="Tahoma" pitchFamily="34" charset="0"/>
                <a:cs typeface="Tahoma" pitchFamily="34" charset="0"/>
              </a:rPr>
              <a:t>כתוצאה מההדרכה. </a:t>
            </a:r>
          </a:p>
          <a:p>
            <a:pPr algn="r" rtl="1">
              <a:lnSpc>
                <a:spcPct val="170000"/>
              </a:lnSpc>
            </a:pPr>
            <a:endParaRPr lang="he-IL" sz="15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lnSpc>
                <a:spcPct val="170000"/>
              </a:lnSpc>
              <a:buNone/>
            </a:pPr>
            <a:endParaRPr lang="he-IL" sz="15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lnSpc>
                <a:spcPct val="170000"/>
              </a:lnSpc>
              <a:buNone/>
            </a:pPr>
            <a:endParaRPr lang="he-IL" sz="15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lnSpc>
                <a:spcPct val="170000"/>
              </a:lnSpc>
              <a:buNone/>
            </a:pPr>
            <a:endParaRPr lang="en-US" sz="15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lnSpc>
                <a:spcPct val="80000"/>
              </a:lnSpc>
              <a:buNone/>
            </a:pPr>
            <a:endParaRPr lang="he-IL" sz="15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7353328" cy="796908"/>
          </a:xfrm>
        </p:spPr>
        <p:txBody>
          <a:bodyPr>
            <a:normAutofit/>
          </a:bodyPr>
          <a:lstStyle/>
          <a:p>
            <a:pPr algn="ctr" rtl="1"/>
            <a:r>
              <a:rPr lang="he-IL" sz="4000" b="1" dirty="0" smtClean="0">
                <a:solidFill>
                  <a:srgbClr val="5F2987"/>
                </a:solidFill>
              </a:rPr>
              <a:t>כלים להערכת למידה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7931224" cy="4701136"/>
          </a:xfrm>
        </p:spPr>
        <p:txBody>
          <a:bodyPr>
            <a:noAutofit/>
          </a:bodyPr>
          <a:lstStyle/>
          <a:p>
            <a:pPr algn="r" rtl="1"/>
            <a:endParaRPr lang="he-IL" sz="1800" dirty="0" smtClean="0">
              <a:latin typeface="Tahoma" pitchFamily="34" charset="0"/>
              <a:cs typeface="Tahoma" pitchFamily="34" charset="0"/>
            </a:endParaRPr>
          </a:p>
          <a:p>
            <a:pPr algn="r" rtl="1"/>
            <a:r>
              <a:rPr lang="he-IL" sz="1800" dirty="0" smtClean="0">
                <a:latin typeface="Tahoma" pitchFamily="34" charset="0"/>
                <a:cs typeface="Tahoma" pitchFamily="34" charset="0"/>
              </a:rPr>
              <a:t>העברת שאלוני משוב למשתתפים </a:t>
            </a:r>
            <a:r>
              <a:rPr lang="he-IL" sz="1800" b="1" dirty="0" smtClean="0">
                <a:latin typeface="Tahoma" pitchFamily="34" charset="0"/>
                <a:cs typeface="Tahoma" pitchFamily="34" charset="0"/>
              </a:rPr>
              <a:t>בתום ההדרכה </a:t>
            </a:r>
            <a:r>
              <a:rPr lang="he-IL" sz="1800" dirty="0" smtClean="0">
                <a:latin typeface="Tahoma" pitchFamily="34" charset="0"/>
                <a:cs typeface="Tahoma" pitchFamily="34" charset="0"/>
              </a:rPr>
              <a:t>(מבחן תיאורטי):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שיטה פשוטה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זולה</a:t>
            </a: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קלה לבדיקה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רוב הארגונים משתמשים בשיטה זו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השאלון בודק שביעות רצון מהתכנים, מרצים, </a:t>
            </a: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      מקום ותנאי ההדרכה.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/>
            <a:r>
              <a:rPr lang="he-IL" sz="1800" dirty="0" smtClean="0">
                <a:latin typeface="Tahoma" pitchFamily="34" charset="0"/>
                <a:cs typeface="Tahoma" pitchFamily="34" charset="0"/>
              </a:rPr>
              <a:t>ראיון של מנהל והחניך </a:t>
            </a:r>
            <a:r>
              <a:rPr lang="he-IL" sz="1800" b="1" dirty="0" smtClean="0">
                <a:latin typeface="Tahoma" pitchFamily="34" charset="0"/>
                <a:cs typeface="Tahoma" pitchFamily="34" charset="0"/>
              </a:rPr>
              <a:t>לפני ההדרכה </a:t>
            </a:r>
            <a:r>
              <a:rPr lang="he-IL" sz="1800" dirty="0" smtClean="0">
                <a:latin typeface="Tahoma" pitchFamily="34" charset="0"/>
                <a:cs typeface="Tahoma" pitchFamily="34" charset="0"/>
              </a:rPr>
              <a:t>(מבחן מעשי):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מסובכת</a:t>
            </a: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קשה לבדיקה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>	• נועדה כדי להגדיר את המטרות והתנהגויות אותן נדרש החניך להשיג           בהדרכה. 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buNone/>
            </a:pPr>
            <a:r>
              <a:rPr lang="he-IL" sz="18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he-IL" sz="1800" dirty="0" smtClean="0">
                <a:latin typeface="Tahoma" pitchFamily="34" charset="0"/>
                <a:cs typeface="Tahoma" pitchFamily="34" charset="0"/>
              </a:rPr>
            </a:b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endParaRPr lang="he-IL" sz="1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747064" y="274638"/>
            <a:ext cx="7353328" cy="1066130"/>
          </a:xfrm>
        </p:spPr>
        <p:txBody>
          <a:bodyPr>
            <a:normAutofit fontScale="90000"/>
          </a:bodyPr>
          <a:lstStyle/>
          <a:p>
            <a:pPr algn="ctr" rtl="1"/>
            <a:r>
              <a:rPr lang="he-IL" sz="4000" b="1" dirty="0" smtClean="0">
                <a:solidFill>
                  <a:srgbClr val="5F2987"/>
                </a:solidFill>
              </a:rPr>
              <a:t>לפי המודל ישנם מספר שיטות </a:t>
            </a:r>
            <a:br>
              <a:rPr lang="he-IL" sz="4000" b="1" dirty="0" smtClean="0">
                <a:solidFill>
                  <a:srgbClr val="5F2987"/>
                </a:solidFill>
              </a:rPr>
            </a:br>
            <a:r>
              <a:rPr lang="he-IL" sz="4000" b="1" dirty="0" smtClean="0">
                <a:solidFill>
                  <a:srgbClr val="5F2987"/>
                </a:solidFill>
              </a:rPr>
              <a:t>למדידת הערכת הדרכה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טופס הערכה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50372"/>
            <a:ext cx="4878538" cy="6807627"/>
          </a:xfrm>
          <a:prstGeom prst="rect">
            <a:avLst/>
          </a:prstGeom>
        </p:spPr>
      </p:pic>
      <p:sp>
        <p:nvSpPr>
          <p:cNvPr id="5" name="חץ שמאלה 4"/>
          <p:cNvSpPr/>
          <p:nvPr/>
        </p:nvSpPr>
        <p:spPr>
          <a:xfrm rot="19769279">
            <a:off x="5075838" y="2156078"/>
            <a:ext cx="3653576" cy="1330486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דוגמא לטופס הערכה</a:t>
            </a:r>
            <a:endParaRPr lang="he-IL" b="1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29600" cy="4857403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he-IL" sz="2000" dirty="0" smtClean="0">
                <a:latin typeface="Tahoma" pitchFamily="34" charset="0"/>
                <a:cs typeface="Tahoma" pitchFamily="34" charset="0"/>
              </a:rPr>
              <a:t>תפישת המדידה בהדרכה תופסת תאוצה בארגונים רבים ונובעת מתוך העיקרון  </a:t>
            </a:r>
            <a:r>
              <a:rPr lang="he-IL" sz="2000" b="1" i="1" dirty="0" smtClean="0">
                <a:latin typeface="Tahoma" pitchFamily="34" charset="0"/>
                <a:cs typeface="Tahoma" pitchFamily="34" charset="0"/>
              </a:rPr>
              <a:t>ש</a:t>
            </a:r>
            <a:r>
              <a:rPr lang="en-US" sz="2000" b="1" i="1" dirty="0" smtClean="0">
                <a:latin typeface="Tahoma" pitchFamily="34" charset="0"/>
                <a:cs typeface="Tahoma" pitchFamily="34" charset="0"/>
              </a:rPr>
              <a:t>"</a:t>
            </a:r>
            <a:r>
              <a:rPr lang="he-IL" sz="2000" b="1" i="1" dirty="0" smtClean="0">
                <a:latin typeface="Tahoma" pitchFamily="34" charset="0"/>
                <a:cs typeface="Tahoma" pitchFamily="34" charset="0"/>
              </a:rPr>
              <a:t>מה שלא מודדים – לא קיים</a:t>
            </a:r>
            <a:r>
              <a:rPr lang="en-US" sz="2000" b="1" i="1" dirty="0" smtClean="0">
                <a:latin typeface="Tahoma" pitchFamily="34" charset="0"/>
                <a:cs typeface="Tahoma" pitchFamily="34" charset="0"/>
              </a:rPr>
              <a:t>". </a:t>
            </a: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pPr algn="r" rtl="1"/>
            <a:r>
              <a:rPr lang="he-IL" sz="2000" dirty="0" smtClean="0">
                <a:latin typeface="Tahoma" pitchFamily="34" charset="0"/>
                <a:cs typeface="Tahoma" pitchFamily="34" charset="0"/>
              </a:rPr>
              <a:t>על גוף ההדרכה להוכיח להנהלה כי פעילותו היא </a:t>
            </a:r>
            <a:r>
              <a:rPr lang="he-IL" sz="2000" dirty="0" err="1" smtClean="0">
                <a:latin typeface="Tahoma" pitchFamily="34" charset="0"/>
                <a:cs typeface="Tahoma" pitchFamily="34" charset="0"/>
              </a:rPr>
              <a:t>תפוקתית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. </a:t>
            </a:r>
          </a:p>
          <a:p>
            <a:pPr algn="r" rtl="1">
              <a:lnSpc>
                <a:spcPct val="150000"/>
              </a:lnSpc>
            </a:pPr>
            <a:r>
              <a:rPr lang="he-IL" sz="2000" dirty="0" smtClean="0">
                <a:latin typeface="Tahoma" pitchFamily="34" charset="0"/>
                <a:cs typeface="Tahoma" pitchFamily="34" charset="0"/>
              </a:rPr>
              <a:t>לפיכך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he-IL" sz="2000" dirty="0" smtClean="0">
                <a:latin typeface="Tahoma" pitchFamily="34" charset="0"/>
                <a:cs typeface="Tahoma" pitchFamily="34" charset="0"/>
              </a:rPr>
              <a:t>יש צורך בשימוש בכלי מדידה אשר יעבדו את הנתונים ויאפשרו לבצע חיתוכים סטטיסטיים והצגת ממצאים. </a:t>
            </a: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he-IL" sz="2000" dirty="0" smtClean="0">
                <a:latin typeface="Tahoma" pitchFamily="34" charset="0"/>
                <a:cs typeface="Tahoma" pitchFamily="34" charset="0"/>
              </a:rPr>
              <a:t>למרות זאת, חשוב לזכור כי אנו עוסקים בהדרכת אנשים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</a:t>
            </a:r>
            <a:r>
              <a:rPr lang="he-IL" sz="2000" dirty="0" smtClean="0">
                <a:latin typeface="Tahoma" pitchFamily="34" charset="0"/>
                <a:cs typeface="Tahoma" pitchFamily="34" charset="0"/>
              </a:rPr>
              <a:t> שיפור מיומנויות והעצמה אישית. אסור לנו להפוך את כל החוויות הללו למספרים וגרפים ולוותר על האנושיות והמאפיינים הרכים </a:t>
            </a:r>
            <a:r>
              <a:rPr lang="he-IL" sz="2000" dirty="0" err="1" smtClean="0">
                <a:latin typeface="Tahoma" pitchFamily="34" charset="0"/>
                <a:cs typeface="Tahoma" pitchFamily="34" charset="0"/>
              </a:rPr>
              <a:t>בעבודתינו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he-IL" sz="2000" dirty="0" smtClean="0">
                <a:latin typeface="Tahoma" pitchFamily="34" charset="0"/>
                <a:cs typeface="Tahoma" pitchFamily="34" charset="0"/>
              </a:rPr>
              <a:t>בכל פרויקט ישנם ערכים שאינם מדידים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he-IL" sz="2000" dirty="0" smtClean="0">
                <a:latin typeface="Tahoma" pitchFamily="34" charset="0"/>
                <a:cs typeface="Tahoma" pitchFamily="34" charset="0"/>
              </a:rPr>
              <a:t>השילוב בין החוויה למדידה יוביל להצלחה, ישנם מקרים בהם הקיצוניות עלולה לקלקל.</a:t>
            </a:r>
            <a:endParaRPr lang="he-IL" sz="2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747064" y="274638"/>
            <a:ext cx="7353328" cy="1066130"/>
          </a:xfrm>
        </p:spPr>
        <p:txBody>
          <a:bodyPr>
            <a:normAutofit fontScale="90000"/>
          </a:bodyPr>
          <a:lstStyle/>
          <a:p>
            <a:pPr algn="ctr" rtl="1"/>
            <a:r>
              <a:rPr lang="he-IL" sz="4000" b="1" dirty="0" smtClean="0"/>
              <a:t>לסיכום</a:t>
            </a:r>
            <a:r>
              <a:rPr lang="he-IL" sz="4000" dirty="0" smtClean="0"/>
              <a:t> 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he-IL" sz="4000" b="1" dirty="0" smtClean="0">
              <a:solidFill>
                <a:srgbClr val="5F298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467544" y="2420888"/>
            <a:ext cx="7457256" cy="28369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תודה רבה !!</a:t>
            </a:r>
            <a:endParaRPr lang="he-IL" sz="4000" dirty="0"/>
          </a:p>
        </p:txBody>
      </p:sp>
      <p:pic>
        <p:nvPicPr>
          <p:cNvPr id="4" name="תמונה 3" descr="p2p-filesharing_DZ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509120"/>
            <a:ext cx="3146806" cy="216024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1122</TotalTime>
  <Words>429</Words>
  <Application>Microsoft Office PowerPoint</Application>
  <PresentationFormat>‫הצגה על המסך (4:3)</PresentationFormat>
  <Paragraphs>80</Paragraphs>
  <Slides>12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3" baseType="lpstr">
      <vt:lpstr>Oriel</vt:lpstr>
      <vt:lpstr>מדידת אפקטיביות  של הדרכה</vt:lpstr>
      <vt:lpstr>שקופית 2</vt:lpstr>
      <vt:lpstr>מהי הערכת אפקטיביות הדרכה?</vt:lpstr>
      <vt:lpstr>הערכת הדרכה</vt:lpstr>
      <vt:lpstr>סוגי הערכה: </vt:lpstr>
      <vt:lpstr>כי קשה לדבר על אפקטיביות ללא הערכת אפקטיביות</vt:lpstr>
      <vt:lpstr>מדידה</vt:lpstr>
      <vt:lpstr>כלים להערכת למידה</vt:lpstr>
      <vt:lpstr>לפי המודל ישנם מספר שיטות  למדידת הערכת הדרכה </vt:lpstr>
      <vt:lpstr>שקופית 10</vt:lpstr>
      <vt:lpstr>לסיכום  </vt:lpstr>
      <vt:lpstr>שקופית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אפקטיביות בהדרכה</dc:title>
  <dc:creator>Roni</dc:creator>
  <cp:lastModifiedBy>NAC</cp:lastModifiedBy>
  <cp:revision>106</cp:revision>
  <dcterms:created xsi:type="dcterms:W3CDTF">2012-09-03T17:36:02Z</dcterms:created>
  <dcterms:modified xsi:type="dcterms:W3CDTF">2012-09-07T06:47:57Z</dcterms:modified>
</cp:coreProperties>
</file>