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5B080-4CD3-4AF4-BEA1-997D49BBF1FF}" type="datetimeFigureOut">
              <a:rPr lang="he-IL" smtClean="0"/>
              <a:pPr/>
              <a:t>כ"ב/אלול/תשע"ב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E4307-D9DE-40B6-968A-899790DD75E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403648" y="980728"/>
            <a:ext cx="6400800" cy="2664296"/>
          </a:xfrm>
        </p:spPr>
        <p:txBody>
          <a:bodyPr/>
          <a:lstStyle/>
          <a:p>
            <a:pPr algn="r"/>
            <a:endParaRPr lang="he-IL" dirty="0" smtClean="0"/>
          </a:p>
          <a:p>
            <a:pPr algn="r"/>
            <a:r>
              <a:rPr lang="he-IL" dirty="0" smtClean="0">
                <a:cs typeface="David" pitchFamily="2" charset="-79"/>
              </a:rPr>
              <a:t>         </a:t>
            </a:r>
            <a:r>
              <a:rPr lang="he-IL" dirty="0" smtClean="0">
                <a:solidFill>
                  <a:srgbClr val="FF0000"/>
                </a:solidFill>
                <a:cs typeface="David" pitchFamily="2" charset="-79"/>
              </a:rPr>
              <a:t>מהו ארגון לומד   </a:t>
            </a:r>
            <a:endParaRPr lang="he-IL" dirty="0">
              <a:solidFill>
                <a:srgbClr val="FF0000"/>
              </a:solidFill>
              <a:cs typeface="David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548680"/>
            <a:ext cx="7499176" cy="44253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he-IL" dirty="0" smtClean="0">
              <a:cs typeface="David" pitchFamily="2" charset="-79"/>
            </a:endParaRPr>
          </a:p>
          <a:p>
            <a:pPr>
              <a:buNone/>
            </a:pPr>
            <a:r>
              <a:rPr lang="he-IL" sz="3000" dirty="0" smtClean="0">
                <a:cs typeface="David" pitchFamily="2" charset="-79"/>
              </a:rPr>
              <a:t>ארגון לומד- ארגון שאוסף מידע שקיים בסביבתו הפנימית וכן בסביבתו החיצונית.</a:t>
            </a:r>
          </a:p>
          <a:p>
            <a:pPr algn="ctr">
              <a:buNone/>
            </a:pPr>
            <a:endParaRPr lang="he-IL" sz="3000" dirty="0" smtClean="0">
              <a:cs typeface="David" pitchFamily="2" charset="-79"/>
            </a:endParaRPr>
          </a:p>
          <a:p>
            <a:pPr algn="ctr">
              <a:buNone/>
            </a:pPr>
            <a:endParaRPr lang="he-IL" sz="3000" dirty="0" smtClean="0">
              <a:cs typeface="David" pitchFamily="2" charset="-79"/>
            </a:endParaRPr>
          </a:p>
          <a:p>
            <a:pPr algn="just">
              <a:buNone/>
            </a:pPr>
            <a:r>
              <a:rPr lang="he-IL" sz="3000" dirty="0" smtClean="0">
                <a:cs typeface="David" pitchFamily="2" charset="-79"/>
              </a:rPr>
              <a:t>                        ידע</a:t>
            </a:r>
          </a:p>
          <a:p>
            <a:pPr algn="ctr">
              <a:buNone/>
            </a:pPr>
            <a:endParaRPr lang="he-IL" sz="3000" dirty="0" smtClean="0">
              <a:cs typeface="David" pitchFamily="2" charset="-79"/>
            </a:endParaRPr>
          </a:p>
          <a:p>
            <a:pPr>
              <a:buNone/>
            </a:pPr>
            <a:r>
              <a:rPr lang="he-IL" sz="3000" dirty="0" smtClean="0">
                <a:cs typeface="David" pitchFamily="2" charset="-79"/>
              </a:rPr>
              <a:t>                   סמוי    גלוי    </a:t>
            </a:r>
          </a:p>
          <a:p>
            <a:pPr>
              <a:buNone/>
            </a:pPr>
            <a:r>
              <a:rPr lang="he-IL" sz="3000" dirty="0" smtClean="0">
                <a:cs typeface="David" pitchFamily="2" charset="-79"/>
              </a:rPr>
              <a:t>          </a:t>
            </a:r>
          </a:p>
        </p:txBody>
      </p:sp>
      <p:sp>
        <p:nvSpPr>
          <p:cNvPr id="8" name="חץ למטה 7"/>
          <p:cNvSpPr/>
          <p:nvPr/>
        </p:nvSpPr>
        <p:spPr>
          <a:xfrm rot="927201">
            <a:off x="5427843" y="3267704"/>
            <a:ext cx="484632" cy="5442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חץ למטה 9"/>
          <p:cNvSpPr/>
          <p:nvPr/>
        </p:nvSpPr>
        <p:spPr>
          <a:xfrm rot="20501647">
            <a:off x="6152395" y="3268073"/>
            <a:ext cx="432048" cy="504056"/>
          </a:xfrm>
          <a:prstGeom prst="downArrow">
            <a:avLst>
              <a:gd name="adj1" fmla="val 5467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>
              <a:buNone/>
            </a:pPr>
            <a:endParaRPr lang="he-IL" dirty="0" smtClean="0"/>
          </a:p>
          <a:p>
            <a:pPr algn="ctr">
              <a:buNone/>
            </a:pPr>
            <a:endParaRPr lang="he-IL" dirty="0" smtClean="0"/>
          </a:p>
          <a:p>
            <a:pPr>
              <a:buNone/>
            </a:pPr>
            <a:r>
              <a:rPr lang="he-IL" dirty="0">
                <a:cs typeface="David" pitchFamily="2" charset="-79"/>
              </a:rPr>
              <a:t> </a:t>
            </a:r>
            <a:r>
              <a:rPr lang="he-IL" dirty="0" smtClean="0">
                <a:cs typeface="David" pitchFamily="2" charset="-79"/>
              </a:rPr>
              <a:t>             </a:t>
            </a:r>
            <a:r>
              <a:rPr lang="he-IL" dirty="0" smtClean="0">
                <a:solidFill>
                  <a:srgbClr val="FF0000"/>
                </a:solidFill>
                <a:cs typeface="David" pitchFamily="2" charset="-79"/>
              </a:rPr>
              <a:t>למה לארגון ללמוד?</a:t>
            </a:r>
          </a:p>
          <a:p>
            <a:pPr>
              <a:buNone/>
            </a:pPr>
            <a:endParaRPr lang="he-IL" dirty="0"/>
          </a:p>
          <a:p>
            <a:pPr>
              <a:buNone/>
            </a:pPr>
            <a:endParaRPr lang="he-IL" dirty="0" smtClean="0">
              <a:cs typeface="David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145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    </a:t>
            </a:r>
            <a:r>
              <a:rPr lang="he-IL" sz="2800" b="1" dirty="0" smtClean="0">
                <a:solidFill>
                  <a:srgbClr val="FF0000"/>
                </a:solidFill>
                <a:cs typeface="David" pitchFamily="2" charset="-79"/>
              </a:rPr>
              <a:t>חמשת העקרונות בלמידת מבוגר.(1928</a:t>
            </a:r>
            <a:r>
              <a:rPr lang="en-US" sz="2800" b="1" dirty="0" err="1" smtClean="0">
                <a:solidFill>
                  <a:srgbClr val="FF0000"/>
                </a:solidFill>
                <a:cs typeface="David" pitchFamily="2" charset="-79"/>
              </a:rPr>
              <a:t>thorndike</a:t>
            </a:r>
            <a:r>
              <a:rPr lang="en-US" sz="2800" b="1" dirty="0" smtClean="0">
                <a:solidFill>
                  <a:srgbClr val="FF0000"/>
                </a:solidFill>
                <a:cs typeface="David" pitchFamily="2" charset="-79"/>
              </a:rPr>
              <a:t>/</a:t>
            </a:r>
            <a:r>
              <a:rPr lang="he-IL" sz="2800" b="1" dirty="0" smtClean="0">
                <a:solidFill>
                  <a:srgbClr val="FF0000"/>
                </a:solidFill>
                <a:cs typeface="David" pitchFamily="2" charset="-79"/>
              </a:rPr>
              <a:t>).</a:t>
            </a:r>
          </a:p>
          <a:p>
            <a:pPr>
              <a:buNone/>
            </a:pPr>
            <a:endParaRPr lang="he-IL" sz="2800" dirty="0">
              <a:cs typeface="David" pitchFamily="2" charset="-79"/>
            </a:endParaRPr>
          </a:p>
          <a:p>
            <a:pPr marL="457200" indent="-457200">
              <a:buClr>
                <a:schemeClr val="accent4">
                  <a:lumMod val="75000"/>
                </a:schemeClr>
              </a:buClr>
              <a:buAutoNum type="arabicPeriod"/>
            </a:pPr>
            <a:r>
              <a:rPr lang="he-IL" sz="2800" dirty="0" smtClean="0">
                <a:cs typeface="David" pitchFamily="2" charset="-79"/>
              </a:rPr>
              <a:t>למידת המבוגר מבוססת על הצורך לספק צרכים ותחומי עניין.</a:t>
            </a:r>
          </a:p>
          <a:p>
            <a:pPr marL="457200" indent="-457200">
              <a:buClr>
                <a:schemeClr val="accent4">
                  <a:lumMod val="75000"/>
                </a:schemeClr>
              </a:buClr>
              <a:buAutoNum type="arabicPeriod"/>
            </a:pPr>
            <a:r>
              <a:rPr lang="he-IL" sz="2800" dirty="0" smtClean="0">
                <a:cs typeface="David" pitchFamily="2" charset="-79"/>
              </a:rPr>
              <a:t>המבוגר הלומד ימקד את למידתו בתחומים הקשורים לחייו.</a:t>
            </a:r>
          </a:p>
          <a:p>
            <a:pPr marL="457200" indent="-457200">
              <a:buClr>
                <a:schemeClr val="accent4">
                  <a:lumMod val="75000"/>
                </a:schemeClr>
              </a:buClr>
              <a:buAutoNum type="arabicPeriod"/>
            </a:pPr>
            <a:endParaRPr lang="he-IL" sz="2800" dirty="0">
              <a:cs typeface="David" pitchFamily="2" charset="-79"/>
            </a:endParaRPr>
          </a:p>
          <a:p>
            <a:pPr marL="457200" indent="-457200">
              <a:buClr>
                <a:schemeClr val="accent4">
                  <a:lumMod val="75000"/>
                </a:schemeClr>
              </a:buClr>
              <a:buAutoNum type="arabicPeriod"/>
            </a:pPr>
            <a:r>
              <a:rPr lang="he-IL" sz="2800" dirty="0" smtClean="0">
                <a:cs typeface="David" pitchFamily="2" charset="-79"/>
              </a:rPr>
              <a:t>המבוגר הלומד מעוניין בהתנסות ובהכוון עצמי.</a:t>
            </a:r>
          </a:p>
          <a:p>
            <a:pPr marL="457200" indent="-457200">
              <a:buClr>
                <a:schemeClr val="accent4">
                  <a:lumMod val="75000"/>
                </a:schemeClr>
              </a:buClr>
              <a:buAutoNum type="arabicPeriod"/>
            </a:pPr>
            <a:endParaRPr lang="he-IL" sz="2800" dirty="0">
              <a:cs typeface="David" pitchFamily="2" charset="-79"/>
            </a:endParaRPr>
          </a:p>
          <a:p>
            <a:pPr marL="457200" indent="-457200">
              <a:buClr>
                <a:schemeClr val="accent4">
                  <a:lumMod val="75000"/>
                </a:schemeClr>
              </a:buClr>
              <a:buAutoNum type="arabicPeriod"/>
            </a:pPr>
            <a:r>
              <a:rPr lang="he-IL" sz="2800" dirty="0" smtClean="0">
                <a:cs typeface="David" pitchFamily="2" charset="-79"/>
              </a:rPr>
              <a:t>קיימים הבדלים אישיים  בין הלומדים</a:t>
            </a:r>
            <a:r>
              <a:rPr lang="he-IL" sz="2000" dirty="0" smtClean="0"/>
              <a:t>.</a:t>
            </a:r>
            <a:endParaRPr lang="he-I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073427"/>
          </a:xfrm>
        </p:spPr>
        <p:txBody>
          <a:bodyPr>
            <a:normAutofit/>
          </a:bodyPr>
          <a:lstStyle/>
          <a:p>
            <a:pPr>
              <a:buNone/>
            </a:pPr>
            <a:endParaRPr lang="he-IL" sz="2800" dirty="0" smtClean="0"/>
          </a:p>
          <a:p>
            <a:pPr marL="457200" indent="-457200">
              <a:buClr>
                <a:schemeClr val="accent4">
                  <a:lumMod val="75000"/>
                </a:schemeClr>
              </a:buClr>
              <a:buAutoNum type="arabicPeriod" startAt="5"/>
            </a:pPr>
            <a:r>
              <a:rPr lang="he-IL" sz="2800" dirty="0" smtClean="0">
                <a:cs typeface="David" pitchFamily="2" charset="-79"/>
              </a:rPr>
              <a:t>המצב החינוכי </a:t>
            </a:r>
            <a:r>
              <a:rPr lang="he-IL" sz="2800" dirty="0" smtClean="0">
                <a:cs typeface="David" pitchFamily="2" charset="-79"/>
              </a:rPr>
              <a:t>המומלץ </a:t>
            </a:r>
            <a:r>
              <a:rPr lang="he-IL" sz="2800" dirty="0" smtClean="0">
                <a:cs typeface="David" pitchFamily="2" charset="-79"/>
              </a:rPr>
              <a:t>ללמידה:</a:t>
            </a:r>
          </a:p>
          <a:p>
            <a:pPr marL="457200" indent="-457200">
              <a:buNone/>
            </a:pPr>
            <a:r>
              <a:rPr lang="he-IL" sz="2800" dirty="0" smtClean="0">
                <a:cs typeface="David" pitchFamily="2" charset="-79"/>
              </a:rPr>
              <a:t>     </a:t>
            </a:r>
          </a:p>
          <a:p>
            <a:pPr marL="457200" indent="-457200">
              <a:buNone/>
            </a:pPr>
            <a:r>
              <a:rPr lang="he-IL" sz="2800" dirty="0">
                <a:solidFill>
                  <a:srgbClr val="FF0000"/>
                </a:solidFill>
                <a:cs typeface="David" pitchFamily="2" charset="-79"/>
              </a:rPr>
              <a:t> </a:t>
            </a: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   א.   </a:t>
            </a:r>
            <a:r>
              <a:rPr lang="he-IL" sz="2800" dirty="0" smtClean="0">
                <a:cs typeface="David" pitchFamily="2" charset="-79"/>
              </a:rPr>
              <a:t>האיום לעצמי של הלומד מופחת למינימום.</a:t>
            </a:r>
          </a:p>
          <a:p>
            <a:pPr marL="457200" indent="-457200">
              <a:buNone/>
            </a:pPr>
            <a:r>
              <a:rPr lang="he-IL" sz="2800" dirty="0">
                <a:cs typeface="David" pitchFamily="2" charset="-79"/>
              </a:rPr>
              <a:t> </a:t>
            </a:r>
            <a:r>
              <a:rPr lang="he-IL" sz="2800" dirty="0" smtClean="0">
                <a:cs typeface="David" pitchFamily="2" charset="-79"/>
              </a:rPr>
              <a:t>    </a:t>
            </a:r>
          </a:p>
          <a:p>
            <a:pPr marL="457200" indent="-457200">
              <a:buNone/>
            </a:pPr>
            <a:r>
              <a:rPr lang="he-IL" sz="2800" dirty="0">
                <a:cs typeface="David" pitchFamily="2" charset="-79"/>
              </a:rPr>
              <a:t> </a:t>
            </a:r>
            <a:r>
              <a:rPr lang="he-IL" sz="2800" dirty="0" smtClean="0">
                <a:cs typeface="David" pitchFamily="2" charset="-79"/>
              </a:rPr>
              <a:t>   </a:t>
            </a: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ב. </a:t>
            </a:r>
            <a:r>
              <a:rPr lang="he-IL" sz="2800" dirty="0" smtClean="0">
                <a:cs typeface="David" pitchFamily="2" charset="-79"/>
              </a:rPr>
              <a:t>קיימות הקלות  בדרך הצגת החומר ומכאן לתפיסה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548680"/>
            <a:ext cx="8229600" cy="528945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e-IL" sz="2800" dirty="0" smtClean="0"/>
              <a:t>  </a:t>
            </a:r>
            <a:r>
              <a:rPr lang="he-IL" sz="2800" b="1" dirty="0" smtClean="0">
                <a:cs typeface="David" pitchFamily="2" charset="-79"/>
              </a:rPr>
              <a:t>מודל ארגון לומד </a:t>
            </a:r>
            <a:r>
              <a:rPr lang="en-US" sz="2800" b="1" dirty="0" smtClean="0">
                <a:cs typeface="David" pitchFamily="2" charset="-79"/>
              </a:rPr>
              <a:t>/</a:t>
            </a:r>
            <a:r>
              <a:rPr lang="he-IL" sz="2800" b="1" dirty="0" smtClean="0">
                <a:cs typeface="David" pitchFamily="2" charset="-79"/>
              </a:rPr>
              <a:t> </a:t>
            </a:r>
            <a:r>
              <a:rPr lang="he-IL" sz="2800" b="1" dirty="0" err="1" smtClean="0">
                <a:cs typeface="David" pitchFamily="2" charset="-79"/>
              </a:rPr>
              <a:t>סנג</a:t>
            </a:r>
            <a:r>
              <a:rPr lang="en-US" sz="2800" b="1" dirty="0" smtClean="0">
                <a:cs typeface="David" pitchFamily="2" charset="-79"/>
              </a:rPr>
              <a:t>'</a:t>
            </a:r>
            <a:r>
              <a:rPr lang="he-IL" sz="2800" b="1" dirty="0" smtClean="0">
                <a:cs typeface="David" pitchFamily="2" charset="-79"/>
              </a:rPr>
              <a:t>י.</a:t>
            </a:r>
            <a:endParaRPr lang="he-IL" sz="2800" b="1" dirty="0">
              <a:cs typeface="David" pitchFamily="2" charset="-79"/>
            </a:endParaRPr>
          </a:p>
          <a:p>
            <a:pPr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Clr>
                <a:schemeClr val="accent4">
                  <a:lumMod val="75000"/>
                </a:schemeClr>
              </a:buClr>
              <a:buFont typeface="Arial" pitchFamily="34" charset="0"/>
              <a:buAutoNum type="arabicPeriod"/>
            </a:pPr>
            <a:r>
              <a:rPr lang="he-IL" sz="2800" dirty="0" smtClean="0">
                <a:cs typeface="David" pitchFamily="2" charset="-79"/>
              </a:rPr>
              <a:t>חשיבה מערכתית :עסקים וארגונים= מערכות הקשורות זה לזה בפעולות בעלות קשרי גומלין.</a:t>
            </a:r>
            <a:endParaRPr lang="he-IL" sz="2800" dirty="0">
              <a:cs typeface="David" pitchFamily="2" charset="-79"/>
            </a:endParaRPr>
          </a:p>
          <a:p>
            <a:pPr marL="514350" indent="-514350">
              <a:buClr>
                <a:schemeClr val="accent4">
                  <a:lumMod val="75000"/>
                </a:schemeClr>
              </a:buClr>
              <a:buFont typeface="Arial" pitchFamily="34" charset="0"/>
              <a:buAutoNum type="arabicPeriod" startAt="2"/>
            </a:pPr>
            <a:r>
              <a:rPr lang="he-IL" sz="2800" dirty="0" smtClean="0">
                <a:cs typeface="David" pitchFamily="2" charset="-79"/>
              </a:rPr>
              <a:t>מיומנות אישית: ארגונים לומדים  רק באמצעות ארגונים לומדים.( למידה של עובדים לא מבטיחה למידה של הארגון, אבל בלי עובדים לומדים הארגון לא יעבור </a:t>
            </a:r>
          </a:p>
          <a:p>
            <a:pPr marL="514350" indent="-514350">
              <a:buClr>
                <a:schemeClr val="accent4">
                  <a:lumMod val="75000"/>
                </a:schemeClr>
              </a:buClr>
              <a:buNone/>
            </a:pPr>
            <a:r>
              <a:rPr lang="he-IL" sz="2800" dirty="0" smtClean="0">
                <a:cs typeface="David" pitchFamily="2" charset="-79"/>
              </a:rPr>
              <a:t>      תהליך של למידה.    </a:t>
            </a:r>
          </a:p>
          <a:p>
            <a:pPr marL="514350" indent="-514350">
              <a:buClr>
                <a:schemeClr val="accent4">
                  <a:lumMod val="75000"/>
                </a:schemeClr>
              </a:buClr>
              <a:buFont typeface="Arial" pitchFamily="34" charset="0"/>
              <a:buAutoNum type="arabicPeriod" startAt="3"/>
            </a:pPr>
            <a:r>
              <a:rPr lang="he-IL" sz="2800" dirty="0" smtClean="0">
                <a:cs typeface="David" pitchFamily="2" charset="-79"/>
              </a:rPr>
              <a:t>מודלים </a:t>
            </a:r>
            <a:r>
              <a:rPr lang="he-IL" sz="2800" dirty="0" err="1" smtClean="0">
                <a:cs typeface="David" pitchFamily="2" charset="-79"/>
              </a:rPr>
              <a:t>מנטליים</a:t>
            </a:r>
            <a:r>
              <a:rPr lang="he-IL" sz="2800" dirty="0" smtClean="0">
                <a:cs typeface="David" pitchFamily="2" charset="-79"/>
              </a:rPr>
              <a:t>: אלו הם הנחות הכללות ודימויים מוטמעים היטב אשר משפיעים על ראייתנו את העולם ואת דרכי פעולתנו</a:t>
            </a:r>
            <a:r>
              <a:rPr lang="he-IL" sz="2800" dirty="0" smtClean="0"/>
              <a:t>.</a:t>
            </a:r>
          </a:p>
          <a:p>
            <a:pPr marL="514350" indent="-514350">
              <a:buClr>
                <a:schemeClr val="accent4">
                  <a:lumMod val="75000"/>
                </a:schemeClr>
              </a:buClr>
              <a:buAutoNum type="arabicPeriod" startAt="3"/>
            </a:pPr>
            <a:endParaRPr lang="he-IL" sz="2800" dirty="0" smtClean="0">
              <a:cs typeface="David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>
              <a:buNone/>
            </a:pPr>
            <a:endParaRPr lang="he-IL" sz="2000" dirty="0"/>
          </a:p>
          <a:p>
            <a:pPr>
              <a:buNone/>
            </a:pPr>
            <a:r>
              <a:rPr lang="he-IL" sz="2000" dirty="0" smtClean="0">
                <a:solidFill>
                  <a:schemeClr val="accent4"/>
                </a:solidFill>
              </a:rPr>
              <a:t>4</a:t>
            </a:r>
            <a:r>
              <a:rPr lang="he-IL" sz="2000" dirty="0" smtClean="0"/>
              <a:t>. </a:t>
            </a:r>
            <a:r>
              <a:rPr lang="he-IL" sz="2800" dirty="0" smtClean="0">
                <a:cs typeface="David" pitchFamily="2" charset="-79"/>
              </a:rPr>
              <a:t>יצירת חזון משותף לכלל העובדים בארגון.</a:t>
            </a:r>
          </a:p>
          <a:p>
            <a:pPr>
              <a:buNone/>
            </a:pPr>
            <a:endParaRPr lang="he-IL" sz="2800" dirty="0">
              <a:cs typeface="David" pitchFamily="2" charset="-79"/>
            </a:endParaRPr>
          </a:p>
          <a:p>
            <a:pPr>
              <a:buNone/>
            </a:pPr>
            <a:r>
              <a:rPr lang="he-IL" sz="2800" dirty="0" smtClean="0">
                <a:solidFill>
                  <a:schemeClr val="accent4"/>
                </a:solidFill>
                <a:cs typeface="David" pitchFamily="2" charset="-79"/>
              </a:rPr>
              <a:t>5</a:t>
            </a:r>
            <a:r>
              <a:rPr lang="he-IL" sz="2800" dirty="0" smtClean="0">
                <a:cs typeface="David" pitchFamily="2" charset="-79"/>
              </a:rPr>
              <a:t>. למידה של קבוצות:</a:t>
            </a:r>
          </a:p>
          <a:p>
            <a:pPr>
              <a:buNone/>
            </a:pPr>
            <a:endParaRPr lang="he-IL" sz="2800" dirty="0">
              <a:cs typeface="David" pitchFamily="2" charset="-79"/>
            </a:endParaRPr>
          </a:p>
          <a:p>
            <a:pPr>
              <a:buNone/>
            </a:pP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א.</a:t>
            </a:r>
            <a:r>
              <a:rPr lang="he-IL" sz="2800" dirty="0" smtClean="0">
                <a:cs typeface="David" pitchFamily="2" charset="-79"/>
              </a:rPr>
              <a:t>     על הקבוצה ללמוד למצות את הפוטנציאל של </a:t>
            </a:r>
            <a:r>
              <a:rPr lang="he-IL" sz="2800" smtClean="0">
                <a:cs typeface="David" pitchFamily="2" charset="-79"/>
              </a:rPr>
              <a:t>מוחות רבים</a:t>
            </a:r>
            <a:endParaRPr lang="he-IL" sz="2800" dirty="0" smtClean="0">
              <a:cs typeface="David" pitchFamily="2" charset="-79"/>
            </a:endParaRPr>
          </a:p>
          <a:p>
            <a:pPr>
              <a:buNone/>
            </a:pPr>
            <a:endParaRPr lang="he-IL" sz="2800" dirty="0" smtClean="0">
              <a:cs typeface="David" pitchFamily="2" charset="-79"/>
            </a:endParaRPr>
          </a:p>
          <a:p>
            <a:pPr>
              <a:buNone/>
            </a:pP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ב.    </a:t>
            </a:r>
            <a:r>
              <a:rPr lang="he-IL" sz="2800" dirty="0" smtClean="0">
                <a:cs typeface="David" pitchFamily="2" charset="-79"/>
              </a:rPr>
              <a:t>הצורך בפעולה חדשנית ומתואמת.</a:t>
            </a:r>
          </a:p>
          <a:p>
            <a:pPr>
              <a:buNone/>
            </a:pPr>
            <a:endParaRPr lang="he-IL" sz="2800" dirty="0" smtClean="0">
              <a:cs typeface="David" pitchFamily="2" charset="-79"/>
            </a:endParaRPr>
          </a:p>
          <a:p>
            <a:pPr>
              <a:buNone/>
            </a:pP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ג.    </a:t>
            </a:r>
            <a:r>
              <a:rPr lang="he-IL" sz="2800" dirty="0" smtClean="0">
                <a:cs typeface="David" pitchFamily="2" charset="-79"/>
              </a:rPr>
              <a:t>השפעת של חברי הצוות על צוותים אחרים.</a:t>
            </a:r>
            <a:endParaRPr lang="he-IL" sz="2800" dirty="0">
              <a:cs typeface="David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>
              <a:buNone/>
            </a:pPr>
            <a:r>
              <a:rPr lang="he-IL" sz="2800" dirty="0" smtClean="0"/>
              <a:t>  </a:t>
            </a:r>
            <a:r>
              <a:rPr lang="he-IL" sz="2800" b="1" dirty="0" smtClean="0">
                <a:cs typeface="David" pitchFamily="2" charset="-79"/>
              </a:rPr>
              <a:t>ששת עקרונות הליבה של </a:t>
            </a:r>
            <a:r>
              <a:rPr lang="he-IL" sz="2800" b="1" dirty="0" err="1" smtClean="0">
                <a:cs typeface="David" pitchFamily="2" charset="-79"/>
              </a:rPr>
              <a:t>האנדרגוגיה</a:t>
            </a:r>
            <a:r>
              <a:rPr lang="he-IL" sz="2800" b="1" dirty="0" smtClean="0">
                <a:cs typeface="David" pitchFamily="2" charset="-79"/>
              </a:rPr>
              <a:t>(חינוך למבוגרים) </a:t>
            </a:r>
            <a:r>
              <a:rPr lang="he-IL" sz="2800" b="1" dirty="0" err="1" smtClean="0">
                <a:cs typeface="David" pitchFamily="2" charset="-79"/>
              </a:rPr>
              <a:t>נולס</a:t>
            </a:r>
            <a:r>
              <a:rPr lang="he-IL" sz="2800" b="1" dirty="0" smtClean="0">
                <a:cs typeface="David" pitchFamily="2" charset="-79"/>
              </a:rPr>
              <a:t> ועמיתיו (1998) .</a:t>
            </a:r>
          </a:p>
          <a:p>
            <a:pPr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AutoNum type="arabicPeriod"/>
            </a:pPr>
            <a:r>
              <a:rPr lang="he-IL" sz="2800" dirty="0" smtClean="0">
                <a:cs typeface="David" pitchFamily="2" charset="-79"/>
              </a:rPr>
              <a:t>הלומד המבוגר צריך לדעת "למה".</a:t>
            </a:r>
          </a:p>
          <a:p>
            <a:pPr marL="457200" indent="-457200">
              <a:buNone/>
            </a:pPr>
            <a:r>
              <a:rPr lang="he-IL" sz="2800" dirty="0" smtClean="0">
                <a:cs typeface="David" pitchFamily="2" charset="-79"/>
              </a:rPr>
              <a:t> </a:t>
            </a:r>
          </a:p>
          <a:p>
            <a:pPr marL="457200" indent="-457200">
              <a:buNone/>
            </a:pP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א. </a:t>
            </a:r>
            <a:r>
              <a:rPr lang="he-IL" sz="2800" dirty="0" smtClean="0">
                <a:cs typeface="David" pitchFamily="2" charset="-79"/>
              </a:rPr>
              <a:t>כיצד תתנהל ההדרכה.</a:t>
            </a:r>
          </a:p>
          <a:p>
            <a:pPr marL="457200" indent="-457200"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None/>
            </a:pP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ב. </a:t>
            </a:r>
            <a:r>
              <a:rPr lang="he-IL" sz="2800" dirty="0" smtClean="0">
                <a:cs typeface="David" pitchFamily="2" charset="-79"/>
              </a:rPr>
              <a:t>מהו החומר הנלמד.</a:t>
            </a:r>
          </a:p>
          <a:p>
            <a:pPr marL="457200" indent="-457200"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None/>
            </a:pPr>
            <a:r>
              <a:rPr lang="he-IL" sz="2800" dirty="0" smtClean="0">
                <a:solidFill>
                  <a:srgbClr val="FF0000"/>
                </a:solidFill>
                <a:cs typeface="David" pitchFamily="2" charset="-79"/>
              </a:rPr>
              <a:t>ג.  </a:t>
            </a:r>
            <a:r>
              <a:rPr lang="he-IL" sz="2800" dirty="0" smtClean="0">
                <a:cs typeface="David" pitchFamily="2" charset="-79"/>
              </a:rPr>
              <a:t>מדוע חשובה ההדרכה</a:t>
            </a:r>
            <a:r>
              <a:rPr lang="he-IL" sz="2400" dirty="0" smtClean="0">
                <a:cs typeface="David" pitchFamily="2" charset="-79"/>
              </a:rPr>
              <a:t>. </a:t>
            </a:r>
            <a:endParaRPr lang="he-IL" dirty="0">
              <a:cs typeface="David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he-IL" sz="2000" dirty="0" smtClean="0">
                <a:solidFill>
                  <a:schemeClr val="accent4"/>
                </a:solidFill>
              </a:rPr>
              <a:t>2</a:t>
            </a:r>
            <a:r>
              <a:rPr lang="he-IL" sz="2000" dirty="0" smtClean="0">
                <a:solidFill>
                  <a:schemeClr val="accent4"/>
                </a:solidFill>
                <a:cs typeface="David" pitchFamily="2" charset="-79"/>
              </a:rPr>
              <a:t>. </a:t>
            </a:r>
            <a:r>
              <a:rPr lang="he-IL" sz="2800" dirty="0" smtClean="0">
                <a:cs typeface="David" pitchFamily="2" charset="-79"/>
              </a:rPr>
              <a:t>הלמידה תכוון על ידי הלומד.</a:t>
            </a:r>
          </a:p>
          <a:p>
            <a:pPr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None/>
            </a:pPr>
            <a:r>
              <a:rPr lang="he-IL" sz="2800" dirty="0" smtClean="0">
                <a:solidFill>
                  <a:schemeClr val="accent4"/>
                </a:solidFill>
                <a:cs typeface="David" pitchFamily="2" charset="-79"/>
              </a:rPr>
              <a:t>3. </a:t>
            </a:r>
            <a:r>
              <a:rPr lang="he-IL" sz="2800" dirty="0" smtClean="0">
                <a:cs typeface="David" pitchFamily="2" charset="-79"/>
              </a:rPr>
              <a:t>ניסיון קודם של הלומד.</a:t>
            </a:r>
          </a:p>
          <a:p>
            <a:pPr marL="457200" indent="-457200"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None/>
            </a:pPr>
            <a:r>
              <a:rPr lang="he-IL" sz="2800" dirty="0" smtClean="0">
                <a:solidFill>
                  <a:schemeClr val="accent4"/>
                </a:solidFill>
                <a:cs typeface="David" pitchFamily="2" charset="-79"/>
              </a:rPr>
              <a:t>4. </a:t>
            </a:r>
            <a:r>
              <a:rPr lang="he-IL" sz="2800" dirty="0" smtClean="0">
                <a:cs typeface="David" pitchFamily="2" charset="-79"/>
              </a:rPr>
              <a:t>נכונות ללמידה.</a:t>
            </a:r>
          </a:p>
          <a:p>
            <a:pPr marL="457200" indent="-457200">
              <a:buNone/>
            </a:pPr>
            <a:endParaRPr lang="he-IL" sz="2800" dirty="0" smtClean="0">
              <a:cs typeface="David" pitchFamily="2" charset="-79"/>
            </a:endParaRPr>
          </a:p>
          <a:p>
            <a:pPr marL="457200" indent="-457200">
              <a:buAutoNum type="arabicPeriod" startAt="3"/>
            </a:pPr>
            <a:endParaRPr lang="he-IL" sz="2800" dirty="0" smtClean="0">
              <a:cs typeface="David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7030A0"/>
              </a:buClr>
              <a:buAutoNum type="arabicPeriod" startAt="5"/>
            </a:pPr>
            <a:r>
              <a:rPr lang="he-IL" dirty="0" smtClean="0">
                <a:cs typeface="David" pitchFamily="2" charset="-79"/>
              </a:rPr>
              <a:t>כיוון הלמידה : פתרון בעיות.</a:t>
            </a:r>
          </a:p>
          <a:p>
            <a:pPr marL="457200" indent="-457200">
              <a:buClr>
                <a:srgbClr val="7030A0"/>
              </a:buClr>
              <a:buAutoNum type="arabicPeriod" startAt="5"/>
            </a:pPr>
            <a:endParaRPr lang="he-IL" dirty="0" smtClean="0">
              <a:cs typeface="David" pitchFamily="2" charset="-79"/>
            </a:endParaRPr>
          </a:p>
          <a:p>
            <a:pPr marL="457200" indent="-457200">
              <a:buClr>
                <a:srgbClr val="7030A0"/>
              </a:buClr>
              <a:buAutoNum type="arabicPeriod" startAt="5"/>
            </a:pPr>
            <a:r>
              <a:rPr lang="he-IL" dirty="0" smtClean="0">
                <a:cs typeface="David" pitchFamily="2" charset="-79"/>
              </a:rPr>
              <a:t>המוט</a:t>
            </a:r>
            <a:r>
              <a:rPr lang="he-IL" dirty="0">
                <a:cs typeface="David" pitchFamily="2" charset="-79"/>
              </a:rPr>
              <a:t>י</a:t>
            </a:r>
            <a:r>
              <a:rPr lang="he-IL" dirty="0" smtClean="0">
                <a:cs typeface="David" pitchFamily="2" charset="-79"/>
              </a:rPr>
              <a:t>בציה </a:t>
            </a:r>
            <a:r>
              <a:rPr lang="he-IL" dirty="0" smtClean="0">
                <a:cs typeface="David" pitchFamily="2" charset="-79"/>
              </a:rPr>
              <a:t>ללמוד</a:t>
            </a:r>
          </a:p>
          <a:p>
            <a:pPr marL="457200" indent="-457200">
              <a:buAutoNum type="arabicPeriod" startAt="5"/>
            </a:pPr>
            <a:endParaRPr lang="he-IL" dirty="0" smtClean="0">
              <a:cs typeface="David" pitchFamily="2" charset="-79"/>
            </a:endParaRPr>
          </a:p>
          <a:p>
            <a:pPr marL="457200" indent="-457200">
              <a:buNone/>
            </a:pPr>
            <a:endParaRPr lang="he-IL" sz="2000" dirty="0" smtClean="0">
              <a:cs typeface="David" pitchFamily="2" charset="-79"/>
            </a:endParaRPr>
          </a:p>
          <a:p>
            <a:pPr marL="457200" indent="-457200">
              <a:buNone/>
            </a:pPr>
            <a:endParaRPr lang="he-I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282</Words>
  <Application>Microsoft Office PowerPoint</Application>
  <PresentationFormat>‫הצגה על המסך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shira baror</dc:creator>
  <cp:lastModifiedBy>SHIRA BAROR</cp:lastModifiedBy>
  <cp:revision>44</cp:revision>
  <dcterms:created xsi:type="dcterms:W3CDTF">2012-07-30T03:37:54Z</dcterms:created>
  <dcterms:modified xsi:type="dcterms:W3CDTF">2012-09-09T11:53:49Z</dcterms:modified>
</cp:coreProperties>
</file>