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0"/>
  </p:notesMasterIdLst>
  <p:sldIdLst>
    <p:sldId id="256" r:id="rId2"/>
    <p:sldId id="275" r:id="rId3"/>
    <p:sldId id="276" r:id="rId4"/>
    <p:sldId id="277" r:id="rId5"/>
    <p:sldId id="267" r:id="rId6"/>
    <p:sldId id="269" r:id="rId7"/>
    <p:sldId id="284" r:id="rId8"/>
    <p:sldId id="271" r:id="rId9"/>
    <p:sldId id="280" r:id="rId10"/>
    <p:sldId id="281" r:id="rId11"/>
    <p:sldId id="257" r:id="rId12"/>
    <p:sldId id="259" r:id="rId13"/>
    <p:sldId id="278" r:id="rId14"/>
    <p:sldId id="279" r:id="rId15"/>
    <p:sldId id="282" r:id="rId16"/>
    <p:sldId id="283" r:id="rId17"/>
    <p:sldId id="258" r:id="rId18"/>
    <p:sldId id="263" r:id="rId19"/>
    <p:sldId id="265" r:id="rId20"/>
    <p:sldId id="273" r:id="rId21"/>
    <p:sldId id="260" r:id="rId22"/>
    <p:sldId id="274" r:id="rId23"/>
    <p:sldId id="270" r:id="rId24"/>
    <p:sldId id="261" r:id="rId25"/>
    <p:sldId id="285" r:id="rId26"/>
    <p:sldId id="288" r:id="rId27"/>
    <p:sldId id="287" r:id="rId28"/>
    <p:sldId id="286" r:id="rId29"/>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84380" autoAdjust="0"/>
    <p:restoredTop sz="94717" autoAdjust="0"/>
  </p:normalViewPr>
  <p:slideViewPr>
    <p:cSldViewPr>
      <p:cViewPr varScale="1">
        <p:scale>
          <a:sx n="97" d="100"/>
          <a:sy n="97" d="100"/>
        </p:scale>
        <p:origin x="-11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965511-38A6-4A0E-B0DC-23D31062C0AC}" type="doc">
      <dgm:prSet loTypeId="urn:microsoft.com/office/officeart/2005/8/layout/pyramid2" loCatId="list" qsTypeId="urn:microsoft.com/office/officeart/2005/8/quickstyle/simple1" qsCatId="simple" csTypeId="urn:microsoft.com/office/officeart/2005/8/colors/accent1_2" csCatId="accent1" phldr="1"/>
      <dgm:spPr/>
    </dgm:pt>
    <dgm:pt modelId="{0B16F1FC-C5EE-4DED-BA28-6EF9B3D76CF5}">
      <dgm:prSet phldrT="[טקסט]" custT="1"/>
      <dgm:spPr/>
      <dgm:t>
        <a:bodyPr/>
        <a:lstStyle/>
        <a:p>
          <a:pPr rtl="1"/>
          <a:r>
            <a:rPr lang="he-IL" sz="2400" dirty="0" smtClean="0">
              <a:latin typeface="Tahoma" pitchFamily="34" charset="0"/>
              <a:cs typeface="Tahoma" pitchFamily="34" charset="0"/>
            </a:rPr>
            <a:t>אני כמנהל </a:t>
          </a:r>
          <a:endParaRPr lang="he-IL" sz="2400" dirty="0">
            <a:latin typeface="Tahoma" pitchFamily="34" charset="0"/>
            <a:cs typeface="Tahoma" pitchFamily="34" charset="0"/>
          </a:endParaRPr>
        </a:p>
      </dgm:t>
    </dgm:pt>
    <dgm:pt modelId="{144B75A1-F5CA-44A1-A028-1AFEF5E31CD1}" type="parTrans" cxnId="{463A7F31-D3A9-4C59-97BE-D6DF05F06E1E}">
      <dgm:prSet/>
      <dgm:spPr/>
      <dgm:t>
        <a:bodyPr/>
        <a:lstStyle/>
        <a:p>
          <a:pPr rtl="1"/>
          <a:endParaRPr lang="he-IL"/>
        </a:p>
      </dgm:t>
    </dgm:pt>
    <dgm:pt modelId="{56851201-B318-4D97-96C4-52D17F91206A}" type="sibTrans" cxnId="{463A7F31-D3A9-4C59-97BE-D6DF05F06E1E}">
      <dgm:prSet/>
      <dgm:spPr/>
      <dgm:t>
        <a:bodyPr/>
        <a:lstStyle/>
        <a:p>
          <a:pPr rtl="1"/>
          <a:endParaRPr lang="he-IL"/>
        </a:p>
      </dgm:t>
    </dgm:pt>
    <dgm:pt modelId="{FBBC920B-221A-4314-B73E-9E63F2A0EB7F}">
      <dgm:prSet phldrT="[טקסט]" custT="1"/>
      <dgm:spPr/>
      <dgm:t>
        <a:bodyPr/>
        <a:lstStyle/>
        <a:p>
          <a:pPr rtl="1"/>
          <a:r>
            <a:rPr lang="he-IL" sz="2400" dirty="0" smtClean="0">
              <a:latin typeface="Tahoma" pitchFamily="34" charset="0"/>
              <a:cs typeface="Tahoma" pitchFamily="34" charset="0"/>
            </a:rPr>
            <a:t>ניהול בארגון שלנו</a:t>
          </a:r>
          <a:endParaRPr lang="he-IL" sz="2400" dirty="0">
            <a:latin typeface="Tahoma" pitchFamily="34" charset="0"/>
            <a:cs typeface="Tahoma" pitchFamily="34" charset="0"/>
          </a:endParaRPr>
        </a:p>
      </dgm:t>
    </dgm:pt>
    <dgm:pt modelId="{49B2454E-27B5-444B-B521-E502314BFDBC}" type="parTrans" cxnId="{7E42766B-5EA6-472B-B60B-473A050115EB}">
      <dgm:prSet/>
      <dgm:spPr/>
      <dgm:t>
        <a:bodyPr/>
        <a:lstStyle/>
        <a:p>
          <a:pPr rtl="1"/>
          <a:endParaRPr lang="he-IL"/>
        </a:p>
      </dgm:t>
    </dgm:pt>
    <dgm:pt modelId="{AD65FD9D-F325-49C9-B0BE-B7B8F0915AB0}" type="sibTrans" cxnId="{7E42766B-5EA6-472B-B60B-473A050115EB}">
      <dgm:prSet/>
      <dgm:spPr/>
      <dgm:t>
        <a:bodyPr/>
        <a:lstStyle/>
        <a:p>
          <a:pPr rtl="1"/>
          <a:endParaRPr lang="he-IL"/>
        </a:p>
      </dgm:t>
    </dgm:pt>
    <dgm:pt modelId="{87F35676-C467-4132-91A1-46055513152A}">
      <dgm:prSet phldrT="[טקסט]" custT="1"/>
      <dgm:spPr/>
      <dgm:t>
        <a:bodyPr/>
        <a:lstStyle/>
        <a:p>
          <a:pPr rtl="1"/>
          <a:r>
            <a:rPr lang="he-IL" sz="3600" dirty="0" smtClean="0">
              <a:latin typeface="Tahoma" pitchFamily="34" charset="0"/>
              <a:cs typeface="Tahoma" pitchFamily="34" charset="0"/>
            </a:rPr>
            <a:t>ניהול כללי</a:t>
          </a:r>
          <a:endParaRPr lang="he-IL" sz="3600" dirty="0">
            <a:latin typeface="Tahoma" pitchFamily="34" charset="0"/>
            <a:cs typeface="Tahoma" pitchFamily="34" charset="0"/>
          </a:endParaRPr>
        </a:p>
      </dgm:t>
    </dgm:pt>
    <dgm:pt modelId="{8BA53611-8CDC-4B97-B40E-1B45311A6622}" type="parTrans" cxnId="{8DB8B56E-E227-4D56-8A01-60745EAA3AE1}">
      <dgm:prSet/>
      <dgm:spPr/>
      <dgm:t>
        <a:bodyPr/>
        <a:lstStyle/>
        <a:p>
          <a:pPr rtl="1"/>
          <a:endParaRPr lang="he-IL"/>
        </a:p>
      </dgm:t>
    </dgm:pt>
    <dgm:pt modelId="{A03251C1-36D7-41A3-8906-A9B238A4CE83}" type="sibTrans" cxnId="{8DB8B56E-E227-4D56-8A01-60745EAA3AE1}">
      <dgm:prSet/>
      <dgm:spPr/>
      <dgm:t>
        <a:bodyPr/>
        <a:lstStyle/>
        <a:p>
          <a:pPr rtl="1"/>
          <a:endParaRPr lang="he-IL"/>
        </a:p>
      </dgm:t>
    </dgm:pt>
    <dgm:pt modelId="{A1EF355B-8309-45DE-B745-EE7367578968}" type="pres">
      <dgm:prSet presAssocID="{8C965511-38A6-4A0E-B0DC-23D31062C0AC}" presName="compositeShape" presStyleCnt="0">
        <dgm:presLayoutVars>
          <dgm:dir/>
          <dgm:resizeHandles/>
        </dgm:presLayoutVars>
      </dgm:prSet>
      <dgm:spPr/>
    </dgm:pt>
    <dgm:pt modelId="{E5307A1A-FEF4-40C2-879C-3AE9DAACA08F}" type="pres">
      <dgm:prSet presAssocID="{8C965511-38A6-4A0E-B0DC-23D31062C0AC}" presName="pyramid" presStyleLbl="node1" presStyleIdx="0" presStyleCnt="1"/>
      <dgm:spPr/>
    </dgm:pt>
    <dgm:pt modelId="{4019D0E5-DA71-4425-B2C3-6B6E873DF9BB}" type="pres">
      <dgm:prSet presAssocID="{8C965511-38A6-4A0E-B0DC-23D31062C0AC}" presName="theList" presStyleCnt="0"/>
      <dgm:spPr/>
    </dgm:pt>
    <dgm:pt modelId="{9E8700FF-82C7-4CBC-858B-9C00B512ABF5}" type="pres">
      <dgm:prSet presAssocID="{0B16F1FC-C5EE-4DED-BA28-6EF9B3D76CF5}" presName="aNode" presStyleLbl="fgAcc1" presStyleIdx="0" presStyleCnt="3">
        <dgm:presLayoutVars>
          <dgm:bulletEnabled val="1"/>
        </dgm:presLayoutVars>
      </dgm:prSet>
      <dgm:spPr/>
      <dgm:t>
        <a:bodyPr/>
        <a:lstStyle/>
        <a:p>
          <a:pPr rtl="1"/>
          <a:endParaRPr lang="he-IL"/>
        </a:p>
      </dgm:t>
    </dgm:pt>
    <dgm:pt modelId="{721269B5-93A0-4B79-A048-E07D7C7C3653}" type="pres">
      <dgm:prSet presAssocID="{0B16F1FC-C5EE-4DED-BA28-6EF9B3D76CF5}" presName="aSpace" presStyleCnt="0"/>
      <dgm:spPr/>
    </dgm:pt>
    <dgm:pt modelId="{022A9CF9-DB8D-4197-B42C-83C3A0A3DA41}" type="pres">
      <dgm:prSet presAssocID="{FBBC920B-221A-4314-B73E-9E63F2A0EB7F}" presName="aNode" presStyleLbl="fgAcc1" presStyleIdx="1" presStyleCnt="3">
        <dgm:presLayoutVars>
          <dgm:bulletEnabled val="1"/>
        </dgm:presLayoutVars>
      </dgm:prSet>
      <dgm:spPr/>
      <dgm:t>
        <a:bodyPr/>
        <a:lstStyle/>
        <a:p>
          <a:pPr rtl="1"/>
          <a:endParaRPr lang="he-IL"/>
        </a:p>
      </dgm:t>
    </dgm:pt>
    <dgm:pt modelId="{AEEB2015-1A2D-41DF-97C8-219CB641F06F}" type="pres">
      <dgm:prSet presAssocID="{FBBC920B-221A-4314-B73E-9E63F2A0EB7F}" presName="aSpace" presStyleCnt="0"/>
      <dgm:spPr/>
    </dgm:pt>
    <dgm:pt modelId="{D6E31A45-89F5-4C66-A082-22D1634B5625}" type="pres">
      <dgm:prSet presAssocID="{87F35676-C467-4132-91A1-46055513152A}" presName="aNode" presStyleLbl="fgAcc1" presStyleIdx="2" presStyleCnt="3">
        <dgm:presLayoutVars>
          <dgm:bulletEnabled val="1"/>
        </dgm:presLayoutVars>
      </dgm:prSet>
      <dgm:spPr/>
      <dgm:t>
        <a:bodyPr/>
        <a:lstStyle/>
        <a:p>
          <a:pPr rtl="1"/>
          <a:endParaRPr lang="he-IL"/>
        </a:p>
      </dgm:t>
    </dgm:pt>
    <dgm:pt modelId="{F9E891CE-27A8-49DA-BA2F-AC8A892D8616}" type="pres">
      <dgm:prSet presAssocID="{87F35676-C467-4132-91A1-46055513152A}" presName="aSpace" presStyleCnt="0"/>
      <dgm:spPr/>
    </dgm:pt>
  </dgm:ptLst>
  <dgm:cxnLst>
    <dgm:cxn modelId="{9113FE9B-FA0A-41A0-B657-653CE625F94F}" type="presOf" srcId="{0B16F1FC-C5EE-4DED-BA28-6EF9B3D76CF5}" destId="{9E8700FF-82C7-4CBC-858B-9C00B512ABF5}" srcOrd="0" destOrd="0" presId="urn:microsoft.com/office/officeart/2005/8/layout/pyramid2"/>
    <dgm:cxn modelId="{CD165788-38D3-4630-AA21-6248305214BE}" type="presOf" srcId="{87F35676-C467-4132-91A1-46055513152A}" destId="{D6E31A45-89F5-4C66-A082-22D1634B5625}" srcOrd="0" destOrd="0" presId="urn:microsoft.com/office/officeart/2005/8/layout/pyramid2"/>
    <dgm:cxn modelId="{463A7F31-D3A9-4C59-97BE-D6DF05F06E1E}" srcId="{8C965511-38A6-4A0E-B0DC-23D31062C0AC}" destId="{0B16F1FC-C5EE-4DED-BA28-6EF9B3D76CF5}" srcOrd="0" destOrd="0" parTransId="{144B75A1-F5CA-44A1-A028-1AFEF5E31CD1}" sibTransId="{56851201-B318-4D97-96C4-52D17F91206A}"/>
    <dgm:cxn modelId="{7E42766B-5EA6-472B-B60B-473A050115EB}" srcId="{8C965511-38A6-4A0E-B0DC-23D31062C0AC}" destId="{FBBC920B-221A-4314-B73E-9E63F2A0EB7F}" srcOrd="1" destOrd="0" parTransId="{49B2454E-27B5-444B-B521-E502314BFDBC}" sibTransId="{AD65FD9D-F325-49C9-B0BE-B7B8F0915AB0}"/>
    <dgm:cxn modelId="{409F5144-1BD6-4146-8187-7DE5607A5C06}" type="presOf" srcId="{8C965511-38A6-4A0E-B0DC-23D31062C0AC}" destId="{A1EF355B-8309-45DE-B745-EE7367578968}" srcOrd="0" destOrd="0" presId="urn:microsoft.com/office/officeart/2005/8/layout/pyramid2"/>
    <dgm:cxn modelId="{2244C49C-224B-442D-8E64-DE91862F6DDF}" type="presOf" srcId="{FBBC920B-221A-4314-B73E-9E63F2A0EB7F}" destId="{022A9CF9-DB8D-4197-B42C-83C3A0A3DA41}" srcOrd="0" destOrd="0" presId="urn:microsoft.com/office/officeart/2005/8/layout/pyramid2"/>
    <dgm:cxn modelId="{8DB8B56E-E227-4D56-8A01-60745EAA3AE1}" srcId="{8C965511-38A6-4A0E-B0DC-23D31062C0AC}" destId="{87F35676-C467-4132-91A1-46055513152A}" srcOrd="2" destOrd="0" parTransId="{8BA53611-8CDC-4B97-B40E-1B45311A6622}" sibTransId="{A03251C1-36D7-41A3-8906-A9B238A4CE83}"/>
    <dgm:cxn modelId="{5FF830C6-9103-4176-9C24-DBC2875D49F2}" type="presParOf" srcId="{A1EF355B-8309-45DE-B745-EE7367578968}" destId="{E5307A1A-FEF4-40C2-879C-3AE9DAACA08F}" srcOrd="0" destOrd="0" presId="urn:microsoft.com/office/officeart/2005/8/layout/pyramid2"/>
    <dgm:cxn modelId="{63C9AF8E-DD58-4296-A58B-7041133827C6}" type="presParOf" srcId="{A1EF355B-8309-45DE-B745-EE7367578968}" destId="{4019D0E5-DA71-4425-B2C3-6B6E873DF9BB}" srcOrd="1" destOrd="0" presId="urn:microsoft.com/office/officeart/2005/8/layout/pyramid2"/>
    <dgm:cxn modelId="{590810E6-94E2-4F5C-AFCD-F1F74592BEC3}" type="presParOf" srcId="{4019D0E5-DA71-4425-B2C3-6B6E873DF9BB}" destId="{9E8700FF-82C7-4CBC-858B-9C00B512ABF5}" srcOrd="0" destOrd="0" presId="urn:microsoft.com/office/officeart/2005/8/layout/pyramid2"/>
    <dgm:cxn modelId="{EAAA6F47-AE6C-45FB-A6D7-332EE0E3B4C4}" type="presParOf" srcId="{4019D0E5-DA71-4425-B2C3-6B6E873DF9BB}" destId="{721269B5-93A0-4B79-A048-E07D7C7C3653}" srcOrd="1" destOrd="0" presId="urn:microsoft.com/office/officeart/2005/8/layout/pyramid2"/>
    <dgm:cxn modelId="{E153043E-7FA7-494F-908F-064CC4B49611}" type="presParOf" srcId="{4019D0E5-DA71-4425-B2C3-6B6E873DF9BB}" destId="{022A9CF9-DB8D-4197-B42C-83C3A0A3DA41}" srcOrd="2" destOrd="0" presId="urn:microsoft.com/office/officeart/2005/8/layout/pyramid2"/>
    <dgm:cxn modelId="{EC17AD35-A932-41B6-9864-46444DD5D266}" type="presParOf" srcId="{4019D0E5-DA71-4425-B2C3-6B6E873DF9BB}" destId="{AEEB2015-1A2D-41DF-97C8-219CB641F06F}" srcOrd="3" destOrd="0" presId="urn:microsoft.com/office/officeart/2005/8/layout/pyramid2"/>
    <dgm:cxn modelId="{23E7533C-3FE6-43EF-9B3D-D2C4418B0BEF}" type="presParOf" srcId="{4019D0E5-DA71-4425-B2C3-6B6E873DF9BB}" destId="{D6E31A45-89F5-4C66-A082-22D1634B5625}" srcOrd="4" destOrd="0" presId="urn:microsoft.com/office/officeart/2005/8/layout/pyramid2"/>
    <dgm:cxn modelId="{C68EB5B9-C9E7-4441-BCB8-0BBD2FE36E01}" type="presParOf" srcId="{4019D0E5-DA71-4425-B2C3-6B6E873DF9BB}" destId="{F9E891CE-27A8-49DA-BA2F-AC8A892D8616}" srcOrd="5"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070E6C-896B-46ED-9B49-CFF8AA3DB44E}"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pPr rtl="1"/>
          <a:endParaRPr lang="he-IL"/>
        </a:p>
      </dgm:t>
    </dgm:pt>
    <dgm:pt modelId="{6F91F1CC-BEA8-42C7-991A-C746757FFCBB}">
      <dgm:prSet phldrT="[טקסט]" custT="1"/>
      <dgm:spPr/>
      <dgm:t>
        <a:bodyPr/>
        <a:lstStyle/>
        <a:p>
          <a:pPr rtl="1"/>
          <a:r>
            <a:rPr lang="he-IL" sz="2400" dirty="0" smtClean="0">
              <a:latin typeface="Tahoma" pitchFamily="34" charset="0"/>
              <a:cs typeface="Tahoma" pitchFamily="34" charset="0"/>
            </a:rPr>
            <a:t>מסע אישי </a:t>
          </a:r>
          <a:endParaRPr lang="he-IL" sz="2400" dirty="0">
            <a:latin typeface="Tahoma" pitchFamily="34" charset="0"/>
            <a:cs typeface="Tahoma" pitchFamily="34" charset="0"/>
          </a:endParaRPr>
        </a:p>
      </dgm:t>
    </dgm:pt>
    <dgm:pt modelId="{A76140D4-B439-403C-A3A2-A712D98FE7FD}" type="parTrans" cxnId="{B1EEDDF8-7CE4-452F-967E-6236B2364247}">
      <dgm:prSet/>
      <dgm:spPr/>
      <dgm:t>
        <a:bodyPr/>
        <a:lstStyle/>
        <a:p>
          <a:pPr rtl="1"/>
          <a:endParaRPr lang="he-IL"/>
        </a:p>
      </dgm:t>
    </dgm:pt>
    <dgm:pt modelId="{A3B8B2EF-66FC-4569-98E6-25011CBD377E}" type="sibTrans" cxnId="{B1EEDDF8-7CE4-452F-967E-6236B2364247}">
      <dgm:prSet/>
      <dgm:spPr/>
      <dgm:t>
        <a:bodyPr/>
        <a:lstStyle/>
        <a:p>
          <a:pPr rtl="1"/>
          <a:endParaRPr lang="he-IL"/>
        </a:p>
      </dgm:t>
    </dgm:pt>
    <dgm:pt modelId="{20490DE6-AFA5-4B86-9226-72B7ED3E0353}">
      <dgm:prSet phldrT="[טקסט]" custT="1"/>
      <dgm:spPr/>
      <dgm:t>
        <a:bodyPr/>
        <a:lstStyle/>
        <a:p>
          <a:pPr marL="176213" marR="0" indent="-176213" defTabSz="914400" rtl="1" eaLnBrk="1" fontAlgn="auto" latinLnBrk="0" hangingPunct="1">
            <a:lnSpc>
              <a:spcPct val="100000"/>
            </a:lnSpc>
            <a:spcBef>
              <a:spcPts val="0"/>
            </a:spcBef>
            <a:spcAft>
              <a:spcPts val="0"/>
            </a:spcAft>
            <a:buClrTx/>
            <a:buSzTx/>
            <a:buFontTx/>
            <a:buNone/>
            <a:tabLst/>
            <a:defRPr/>
          </a:pPr>
          <a:r>
            <a:rPr lang="he-IL" sz="1600" dirty="0" smtClean="0">
              <a:latin typeface="Tahoma" pitchFamily="34" charset="0"/>
              <a:cs typeface="Tahoma" pitchFamily="34" charset="0"/>
            </a:rPr>
            <a:t>הפרט כשותף פעיל:</a:t>
          </a:r>
          <a:endParaRPr lang="he-IL" sz="1600" dirty="0">
            <a:latin typeface="Tahoma" pitchFamily="34" charset="0"/>
            <a:cs typeface="Tahoma" pitchFamily="34" charset="0"/>
          </a:endParaRPr>
        </a:p>
      </dgm:t>
    </dgm:pt>
    <dgm:pt modelId="{05E7205F-D188-41F5-9BD3-94041DD95799}" type="parTrans" cxnId="{E115E223-35C2-4CBA-A86B-CA7C5B8C5833}">
      <dgm:prSet/>
      <dgm:spPr/>
      <dgm:t>
        <a:bodyPr/>
        <a:lstStyle/>
        <a:p>
          <a:pPr rtl="1"/>
          <a:endParaRPr lang="he-IL"/>
        </a:p>
      </dgm:t>
    </dgm:pt>
    <dgm:pt modelId="{FEF8C34E-866C-4146-84F5-5404DE469C2E}" type="sibTrans" cxnId="{E115E223-35C2-4CBA-A86B-CA7C5B8C5833}">
      <dgm:prSet/>
      <dgm:spPr/>
      <dgm:t>
        <a:bodyPr/>
        <a:lstStyle/>
        <a:p>
          <a:pPr rtl="1"/>
          <a:endParaRPr lang="he-IL"/>
        </a:p>
      </dgm:t>
    </dgm:pt>
    <dgm:pt modelId="{C50B32E1-73EF-4AEB-B049-764B3DA9ED71}">
      <dgm:prSet phldrT="[טקסט]"/>
      <dgm:spPr/>
      <dgm:t>
        <a:bodyPr/>
        <a:lstStyle/>
        <a:p>
          <a:pPr rtl="1"/>
          <a:r>
            <a:rPr lang="he-IL" dirty="0" smtClean="0">
              <a:latin typeface="Tahoma" pitchFamily="34" charset="0"/>
              <a:cs typeface="Tahoma" pitchFamily="34" charset="0"/>
            </a:rPr>
            <a:t>תהליך קבוצתי </a:t>
          </a:r>
          <a:endParaRPr lang="he-IL" dirty="0">
            <a:latin typeface="Tahoma" pitchFamily="34" charset="0"/>
            <a:cs typeface="Tahoma" pitchFamily="34" charset="0"/>
          </a:endParaRPr>
        </a:p>
      </dgm:t>
    </dgm:pt>
    <dgm:pt modelId="{63031B59-D64E-4D9F-8704-A25D1E922A96}" type="parTrans" cxnId="{DB11428E-0CD3-4FA2-A481-D46B565C2FB8}">
      <dgm:prSet/>
      <dgm:spPr/>
      <dgm:t>
        <a:bodyPr/>
        <a:lstStyle/>
        <a:p>
          <a:pPr rtl="1"/>
          <a:endParaRPr lang="he-IL"/>
        </a:p>
      </dgm:t>
    </dgm:pt>
    <dgm:pt modelId="{F1382FB6-3BFB-459F-9468-0E9793F3BE79}" type="sibTrans" cxnId="{DB11428E-0CD3-4FA2-A481-D46B565C2FB8}">
      <dgm:prSet/>
      <dgm:spPr/>
      <dgm:t>
        <a:bodyPr/>
        <a:lstStyle/>
        <a:p>
          <a:pPr rtl="1"/>
          <a:endParaRPr lang="he-IL"/>
        </a:p>
      </dgm:t>
    </dgm:pt>
    <dgm:pt modelId="{6A820875-2831-4213-A4DD-7F549CC15612}">
      <dgm:prSet phldrT="[טקסט]" custT="1"/>
      <dgm:spPr/>
      <dgm:t>
        <a:bodyPr/>
        <a:lstStyle/>
        <a:p>
          <a:pPr rtl="1"/>
          <a:r>
            <a:rPr lang="he-IL" sz="1600" dirty="0" smtClean="0">
              <a:latin typeface="Tahoma" pitchFamily="34" charset="0"/>
              <a:cs typeface="Tahoma" pitchFamily="34" charset="0"/>
            </a:rPr>
            <a:t>הקבוצה כמקום של תמיכה ושל למידה: הרחבת רפרטואר, תרגול אינטראקציה בינאישית, למידה מה"כאן ועכשיו"</a:t>
          </a:r>
          <a:endParaRPr lang="he-IL" sz="1600" dirty="0">
            <a:latin typeface="Tahoma" pitchFamily="34" charset="0"/>
            <a:cs typeface="Tahoma" pitchFamily="34" charset="0"/>
          </a:endParaRPr>
        </a:p>
      </dgm:t>
    </dgm:pt>
    <dgm:pt modelId="{8241483F-8835-4A80-B8DF-C6C889E71AF3}" type="parTrans" cxnId="{8176EA58-6EAE-4184-8141-998D5899F787}">
      <dgm:prSet/>
      <dgm:spPr/>
      <dgm:t>
        <a:bodyPr/>
        <a:lstStyle/>
        <a:p>
          <a:pPr rtl="1"/>
          <a:endParaRPr lang="he-IL"/>
        </a:p>
      </dgm:t>
    </dgm:pt>
    <dgm:pt modelId="{678E27D0-4159-42F8-B874-BF8F680E9E12}" type="sibTrans" cxnId="{8176EA58-6EAE-4184-8141-998D5899F787}">
      <dgm:prSet/>
      <dgm:spPr/>
      <dgm:t>
        <a:bodyPr/>
        <a:lstStyle/>
        <a:p>
          <a:pPr rtl="1"/>
          <a:endParaRPr lang="he-IL"/>
        </a:p>
      </dgm:t>
    </dgm:pt>
    <dgm:pt modelId="{8760F5EC-DD2D-427B-B43A-42ED93140B23}">
      <dgm:prSet phldrT="[טקסט]" custT="1"/>
      <dgm:spPr/>
      <dgm:t>
        <a:bodyPr/>
        <a:lstStyle/>
        <a:p>
          <a:pPr rtl="1"/>
          <a:r>
            <a:rPr lang="he-IL" sz="1600" dirty="0" smtClean="0">
              <a:latin typeface="Tahoma" pitchFamily="34" charset="0"/>
              <a:cs typeface="Tahoma" pitchFamily="34" charset="0"/>
            </a:rPr>
            <a:t>הקבוצה כמטרה –</a:t>
          </a:r>
          <a:r>
            <a:rPr lang="he-IL" sz="1600" dirty="0" err="1" smtClean="0">
              <a:latin typeface="Tahoma" pitchFamily="34" charset="0"/>
              <a:cs typeface="Tahoma" pitchFamily="34" charset="0"/>
            </a:rPr>
            <a:t> קבוצת</a:t>
          </a:r>
          <a:r>
            <a:rPr lang="he-IL" sz="1600" dirty="0" smtClean="0">
              <a:latin typeface="Tahoma" pitchFamily="34" charset="0"/>
              <a:cs typeface="Tahoma" pitchFamily="34" charset="0"/>
            </a:rPr>
            <a:t> סטאטוס </a:t>
          </a:r>
          <a:endParaRPr lang="he-IL" sz="1600" dirty="0">
            <a:latin typeface="Tahoma" pitchFamily="34" charset="0"/>
            <a:cs typeface="Tahoma" pitchFamily="34" charset="0"/>
          </a:endParaRPr>
        </a:p>
      </dgm:t>
    </dgm:pt>
    <dgm:pt modelId="{536FE110-A2F3-45C9-8BD3-151521AD061F}" type="parTrans" cxnId="{D77641B4-9A4F-4BB1-9E3C-DE174233C846}">
      <dgm:prSet/>
      <dgm:spPr/>
      <dgm:t>
        <a:bodyPr/>
        <a:lstStyle/>
        <a:p>
          <a:pPr rtl="1"/>
          <a:endParaRPr lang="he-IL"/>
        </a:p>
      </dgm:t>
    </dgm:pt>
    <dgm:pt modelId="{AA62323F-A76A-4962-BA9A-F7B092526CA9}" type="sibTrans" cxnId="{D77641B4-9A4F-4BB1-9E3C-DE174233C846}">
      <dgm:prSet/>
      <dgm:spPr/>
      <dgm:t>
        <a:bodyPr/>
        <a:lstStyle/>
        <a:p>
          <a:pPr rtl="1"/>
          <a:endParaRPr lang="he-IL"/>
        </a:p>
      </dgm:t>
    </dgm:pt>
    <dgm:pt modelId="{18E55AED-CB8A-4C75-83C0-9B2ADF665D6A}">
      <dgm:prSet phldrT="[טקסט]" custT="1"/>
      <dgm:spPr/>
      <dgm:t>
        <a:bodyPr/>
        <a:lstStyle/>
        <a:p>
          <a:pPr rtl="1"/>
          <a:r>
            <a:rPr lang="he-IL" sz="2400" dirty="0" smtClean="0">
              <a:latin typeface="Tahoma" pitchFamily="34" charset="0"/>
              <a:cs typeface="Tahoma" pitchFamily="34" charset="0"/>
            </a:rPr>
            <a:t>בתוך מעטפת הארגון </a:t>
          </a:r>
          <a:endParaRPr lang="he-IL" sz="2400" dirty="0">
            <a:latin typeface="Tahoma" pitchFamily="34" charset="0"/>
            <a:cs typeface="Tahoma" pitchFamily="34" charset="0"/>
          </a:endParaRPr>
        </a:p>
      </dgm:t>
    </dgm:pt>
    <dgm:pt modelId="{E48FD560-D686-4F00-AF3E-FD11C5D27DA6}" type="parTrans" cxnId="{00C81F01-D67B-4E58-96AF-E22296838F4F}">
      <dgm:prSet/>
      <dgm:spPr/>
      <dgm:t>
        <a:bodyPr/>
        <a:lstStyle/>
        <a:p>
          <a:pPr rtl="1"/>
          <a:endParaRPr lang="he-IL"/>
        </a:p>
      </dgm:t>
    </dgm:pt>
    <dgm:pt modelId="{97492C0A-B22B-4A39-A444-70E23342DB74}" type="sibTrans" cxnId="{00C81F01-D67B-4E58-96AF-E22296838F4F}">
      <dgm:prSet/>
      <dgm:spPr/>
      <dgm:t>
        <a:bodyPr/>
        <a:lstStyle/>
        <a:p>
          <a:pPr rtl="1"/>
          <a:endParaRPr lang="he-IL"/>
        </a:p>
      </dgm:t>
    </dgm:pt>
    <dgm:pt modelId="{8D387FB5-76BF-48D8-BCA0-F40869511DB2}">
      <dgm:prSet phldrT="[טקסט]" custT="1"/>
      <dgm:spPr/>
      <dgm:t>
        <a:bodyPr/>
        <a:lstStyle/>
        <a:p>
          <a:pPr rtl="1"/>
          <a:r>
            <a:rPr lang="he-IL" sz="1600" dirty="0" smtClean="0">
              <a:latin typeface="Tahoma" pitchFamily="34" charset="0"/>
              <a:cs typeface="Tahoma" pitchFamily="34" charset="0"/>
            </a:rPr>
            <a:t>מפגש בין התיאוריות והכלים לבין המציאות הארגונית</a:t>
          </a:r>
          <a:endParaRPr lang="he-IL" sz="1600" dirty="0">
            <a:latin typeface="Tahoma" pitchFamily="34" charset="0"/>
            <a:cs typeface="Tahoma" pitchFamily="34" charset="0"/>
          </a:endParaRPr>
        </a:p>
      </dgm:t>
    </dgm:pt>
    <dgm:pt modelId="{A18E2F92-A4D6-476B-AB71-A94C3DDAD3BF}" type="parTrans" cxnId="{E251BD9C-3FA5-45FE-B949-941E398D1120}">
      <dgm:prSet/>
      <dgm:spPr/>
      <dgm:t>
        <a:bodyPr/>
        <a:lstStyle/>
        <a:p>
          <a:pPr rtl="1"/>
          <a:endParaRPr lang="he-IL"/>
        </a:p>
      </dgm:t>
    </dgm:pt>
    <dgm:pt modelId="{09143B83-F8EC-4B76-9C77-BF7EB19A3C77}" type="sibTrans" cxnId="{E251BD9C-3FA5-45FE-B949-941E398D1120}">
      <dgm:prSet/>
      <dgm:spPr/>
      <dgm:t>
        <a:bodyPr/>
        <a:lstStyle/>
        <a:p>
          <a:pPr rtl="1"/>
          <a:endParaRPr lang="he-IL"/>
        </a:p>
      </dgm:t>
    </dgm:pt>
    <dgm:pt modelId="{DA866DE9-8A10-4E50-9CEB-BF725B55E3EB}">
      <dgm:prSet phldrT="[טקסט]" custT="1"/>
      <dgm:spPr/>
      <dgm:t>
        <a:bodyPr/>
        <a:lstStyle/>
        <a:p>
          <a:pPr rtl="1"/>
          <a:r>
            <a:rPr lang="he-IL" sz="1600" dirty="0" smtClean="0">
              <a:latin typeface="Tahoma" pitchFamily="34" charset="0"/>
              <a:cs typeface="Tahoma" pitchFamily="34" charset="0"/>
            </a:rPr>
            <a:t>חיבור בין התכנית</a:t>
          </a:r>
          <a:endParaRPr lang="he-IL" sz="1600" dirty="0">
            <a:latin typeface="Tahoma" pitchFamily="34" charset="0"/>
            <a:cs typeface="Tahoma" pitchFamily="34" charset="0"/>
          </a:endParaRPr>
        </a:p>
      </dgm:t>
    </dgm:pt>
    <dgm:pt modelId="{A593E7A8-7494-4AF9-AF06-FEF6D65B1EF8}" type="parTrans" cxnId="{25328E2E-9E21-4894-9CB0-8B502D678154}">
      <dgm:prSet/>
      <dgm:spPr/>
      <dgm:t>
        <a:bodyPr/>
        <a:lstStyle/>
        <a:p>
          <a:pPr rtl="1"/>
          <a:endParaRPr lang="he-IL"/>
        </a:p>
      </dgm:t>
    </dgm:pt>
    <dgm:pt modelId="{67EEA509-22E9-4B8A-9F30-AAF00C980E89}" type="sibTrans" cxnId="{25328E2E-9E21-4894-9CB0-8B502D678154}">
      <dgm:prSet/>
      <dgm:spPr/>
      <dgm:t>
        <a:bodyPr/>
        <a:lstStyle/>
        <a:p>
          <a:pPr rtl="1"/>
          <a:endParaRPr lang="he-IL"/>
        </a:p>
      </dgm:t>
    </dgm:pt>
    <dgm:pt modelId="{21DEA6F1-A242-4241-8548-7DDA70C0C6FC}">
      <dgm:prSet custT="1"/>
      <dgm:spPr/>
      <dgm:t>
        <a:bodyPr/>
        <a:lstStyle/>
        <a:p>
          <a:pPr marL="176213" indent="-176213" rtl="1"/>
          <a:r>
            <a:rPr lang="he-IL" sz="1600" dirty="0" smtClean="0">
              <a:latin typeface="Tahoma" pitchFamily="34" charset="0"/>
              <a:cs typeface="Tahoma" pitchFamily="34" charset="0"/>
            </a:rPr>
            <a:t>פרואקטיבי, המנהל כלוקח אחריות, גם על הלמידה שלו.</a:t>
          </a:r>
          <a:endParaRPr lang="he-IL" sz="1600" dirty="0">
            <a:latin typeface="Tahoma" pitchFamily="34" charset="0"/>
            <a:cs typeface="Tahoma" pitchFamily="34" charset="0"/>
          </a:endParaRPr>
        </a:p>
      </dgm:t>
    </dgm:pt>
    <dgm:pt modelId="{D22D630D-4A60-4E06-B953-BD19580473C2}" type="parTrans" cxnId="{74F24492-B642-4967-B5F9-9339056A3B58}">
      <dgm:prSet/>
      <dgm:spPr/>
      <dgm:t>
        <a:bodyPr/>
        <a:lstStyle/>
        <a:p>
          <a:pPr rtl="1"/>
          <a:endParaRPr lang="he-IL"/>
        </a:p>
      </dgm:t>
    </dgm:pt>
    <dgm:pt modelId="{7E1433E7-746B-4335-9253-4B204FA41510}" type="sibTrans" cxnId="{74F24492-B642-4967-B5F9-9339056A3B58}">
      <dgm:prSet/>
      <dgm:spPr/>
      <dgm:t>
        <a:bodyPr/>
        <a:lstStyle/>
        <a:p>
          <a:pPr rtl="1"/>
          <a:endParaRPr lang="he-IL"/>
        </a:p>
      </dgm:t>
    </dgm:pt>
    <dgm:pt modelId="{C76475A5-01B2-4703-8FE0-B057EEBC294F}">
      <dgm:prSet custT="1"/>
      <dgm:spPr/>
      <dgm:t>
        <a:bodyPr/>
        <a:lstStyle/>
        <a:p>
          <a:pPr marL="176213" indent="-176213" rtl="1"/>
          <a:r>
            <a:rPr lang="he-IL" sz="1600" dirty="0" smtClean="0">
              <a:latin typeface="Tahoma" pitchFamily="34" charset="0"/>
              <a:cs typeface="Tahoma" pitchFamily="34" charset="0"/>
            </a:rPr>
            <a:t>תהליך ולא אירוע בודד.</a:t>
          </a:r>
          <a:endParaRPr lang="he-IL" sz="1600" dirty="0">
            <a:latin typeface="Tahoma" pitchFamily="34" charset="0"/>
            <a:cs typeface="Tahoma" pitchFamily="34" charset="0"/>
          </a:endParaRPr>
        </a:p>
      </dgm:t>
    </dgm:pt>
    <dgm:pt modelId="{1C5E1DA3-1716-4E4E-8280-D3019AAF5712}" type="parTrans" cxnId="{896EBDB2-F04B-4516-B173-2B8290E6AFAA}">
      <dgm:prSet/>
      <dgm:spPr/>
      <dgm:t>
        <a:bodyPr/>
        <a:lstStyle/>
        <a:p>
          <a:pPr rtl="1"/>
          <a:endParaRPr lang="he-IL"/>
        </a:p>
      </dgm:t>
    </dgm:pt>
    <dgm:pt modelId="{D7ED240D-44B6-4ED2-92E5-50C8EFB07BF1}" type="sibTrans" cxnId="{896EBDB2-F04B-4516-B173-2B8290E6AFAA}">
      <dgm:prSet/>
      <dgm:spPr/>
      <dgm:t>
        <a:bodyPr/>
        <a:lstStyle/>
        <a:p>
          <a:pPr rtl="1"/>
          <a:endParaRPr lang="he-IL"/>
        </a:p>
      </dgm:t>
    </dgm:pt>
    <dgm:pt modelId="{3FA49AC4-3B67-4D0D-A958-FD390F1E8867}">
      <dgm:prSet custT="1"/>
      <dgm:spPr/>
      <dgm:t>
        <a:bodyPr/>
        <a:lstStyle/>
        <a:p>
          <a:pPr rtl="1"/>
          <a:r>
            <a:rPr lang="he-IL" sz="1600" dirty="0" smtClean="0">
              <a:latin typeface="Tahoma" pitchFamily="34" charset="0"/>
              <a:cs typeface="Tahoma" pitchFamily="34" charset="0"/>
            </a:rPr>
            <a:t>לבין הארגון</a:t>
          </a:r>
          <a:endParaRPr lang="he-IL" sz="1600" dirty="0">
            <a:latin typeface="Tahoma" pitchFamily="34" charset="0"/>
            <a:cs typeface="Tahoma" pitchFamily="34" charset="0"/>
          </a:endParaRPr>
        </a:p>
      </dgm:t>
    </dgm:pt>
    <dgm:pt modelId="{95F610CC-81F1-432C-80B4-AC32BE635C5A}" type="parTrans" cxnId="{4B493F61-C825-40DD-803A-C518483106C3}">
      <dgm:prSet/>
      <dgm:spPr/>
      <dgm:t>
        <a:bodyPr/>
        <a:lstStyle/>
        <a:p>
          <a:pPr rtl="1"/>
          <a:endParaRPr lang="he-IL"/>
        </a:p>
      </dgm:t>
    </dgm:pt>
    <dgm:pt modelId="{D744AA97-E251-4519-BF0B-A536F4286942}" type="sibTrans" cxnId="{4B493F61-C825-40DD-803A-C518483106C3}">
      <dgm:prSet/>
      <dgm:spPr/>
      <dgm:t>
        <a:bodyPr/>
        <a:lstStyle/>
        <a:p>
          <a:pPr rtl="1"/>
          <a:endParaRPr lang="he-IL"/>
        </a:p>
      </dgm:t>
    </dgm:pt>
    <dgm:pt modelId="{97E458E7-33D2-46B4-8E43-0AF90D61C28F}" type="pres">
      <dgm:prSet presAssocID="{B3070E6C-896B-46ED-9B49-CFF8AA3DB44E}" presName="Name0" presStyleCnt="0">
        <dgm:presLayoutVars>
          <dgm:dir/>
          <dgm:animLvl val="lvl"/>
          <dgm:resizeHandles val="exact"/>
        </dgm:presLayoutVars>
      </dgm:prSet>
      <dgm:spPr/>
      <dgm:t>
        <a:bodyPr/>
        <a:lstStyle/>
        <a:p>
          <a:pPr rtl="1"/>
          <a:endParaRPr lang="he-IL"/>
        </a:p>
      </dgm:t>
    </dgm:pt>
    <dgm:pt modelId="{C04F02C5-6E01-49B8-A391-2A03697AE6B1}" type="pres">
      <dgm:prSet presAssocID="{B3070E6C-896B-46ED-9B49-CFF8AA3DB44E}" presName="tSp" presStyleCnt="0"/>
      <dgm:spPr/>
    </dgm:pt>
    <dgm:pt modelId="{03070A6A-FEA1-4DD5-9E0D-CE57B521C953}" type="pres">
      <dgm:prSet presAssocID="{B3070E6C-896B-46ED-9B49-CFF8AA3DB44E}" presName="bSp" presStyleCnt="0"/>
      <dgm:spPr/>
    </dgm:pt>
    <dgm:pt modelId="{56087DF4-8713-4EBC-981F-490699B0F063}" type="pres">
      <dgm:prSet presAssocID="{B3070E6C-896B-46ED-9B49-CFF8AA3DB44E}" presName="process" presStyleCnt="0"/>
      <dgm:spPr/>
    </dgm:pt>
    <dgm:pt modelId="{C35D8199-DA2A-482A-B4D2-F0BF992E9775}" type="pres">
      <dgm:prSet presAssocID="{6F91F1CC-BEA8-42C7-991A-C746757FFCBB}" presName="composite1" presStyleCnt="0"/>
      <dgm:spPr/>
    </dgm:pt>
    <dgm:pt modelId="{9F6E372C-EBBC-4D64-8C0D-6668611DE445}" type="pres">
      <dgm:prSet presAssocID="{6F91F1CC-BEA8-42C7-991A-C746757FFCBB}" presName="dummyNode1" presStyleLbl="node1" presStyleIdx="0" presStyleCnt="3"/>
      <dgm:spPr/>
    </dgm:pt>
    <dgm:pt modelId="{818C3DB7-B0F1-4893-BE19-AC262FF56323}" type="pres">
      <dgm:prSet presAssocID="{6F91F1CC-BEA8-42C7-991A-C746757FFCBB}" presName="childNode1" presStyleLbl="bgAcc1" presStyleIdx="0" presStyleCnt="3" custScaleX="134307" custScaleY="142092">
        <dgm:presLayoutVars>
          <dgm:bulletEnabled val="1"/>
        </dgm:presLayoutVars>
      </dgm:prSet>
      <dgm:spPr/>
      <dgm:t>
        <a:bodyPr/>
        <a:lstStyle/>
        <a:p>
          <a:pPr rtl="1"/>
          <a:endParaRPr lang="he-IL"/>
        </a:p>
      </dgm:t>
    </dgm:pt>
    <dgm:pt modelId="{79ACEA8B-8DBE-4B62-AAE7-FE9AACF5FFF4}" type="pres">
      <dgm:prSet presAssocID="{6F91F1CC-BEA8-42C7-991A-C746757FFCBB}" presName="childNode1tx" presStyleLbl="bgAcc1" presStyleIdx="0" presStyleCnt="3">
        <dgm:presLayoutVars>
          <dgm:bulletEnabled val="1"/>
        </dgm:presLayoutVars>
      </dgm:prSet>
      <dgm:spPr/>
      <dgm:t>
        <a:bodyPr/>
        <a:lstStyle/>
        <a:p>
          <a:pPr rtl="1"/>
          <a:endParaRPr lang="he-IL"/>
        </a:p>
      </dgm:t>
    </dgm:pt>
    <dgm:pt modelId="{8AA7C00B-38A7-4457-B484-C438165E5169}" type="pres">
      <dgm:prSet presAssocID="{6F91F1CC-BEA8-42C7-991A-C746757FFCBB}" presName="parentNode1" presStyleLbl="node1" presStyleIdx="0" presStyleCnt="3" custScaleX="95346" custScaleY="91593" custLinFactNeighborX="-25848" custLinFactNeighborY="3277">
        <dgm:presLayoutVars>
          <dgm:chMax val="1"/>
          <dgm:bulletEnabled val="1"/>
        </dgm:presLayoutVars>
      </dgm:prSet>
      <dgm:spPr/>
      <dgm:t>
        <a:bodyPr/>
        <a:lstStyle/>
        <a:p>
          <a:pPr rtl="1"/>
          <a:endParaRPr lang="he-IL"/>
        </a:p>
      </dgm:t>
    </dgm:pt>
    <dgm:pt modelId="{3263ACF7-6251-4B9E-860B-0FF1D0994FDC}" type="pres">
      <dgm:prSet presAssocID="{6F91F1CC-BEA8-42C7-991A-C746757FFCBB}" presName="connSite1" presStyleCnt="0"/>
      <dgm:spPr/>
    </dgm:pt>
    <dgm:pt modelId="{F6EC8E7F-77E8-4033-B9F8-3E24C67D1DA3}" type="pres">
      <dgm:prSet presAssocID="{A3B8B2EF-66FC-4569-98E6-25011CBD377E}" presName="Name9" presStyleLbl="sibTrans2D1" presStyleIdx="0" presStyleCnt="2"/>
      <dgm:spPr/>
      <dgm:t>
        <a:bodyPr/>
        <a:lstStyle/>
        <a:p>
          <a:pPr rtl="1"/>
          <a:endParaRPr lang="he-IL"/>
        </a:p>
      </dgm:t>
    </dgm:pt>
    <dgm:pt modelId="{86970A8A-7203-4399-A1FC-460FAD973DC1}" type="pres">
      <dgm:prSet presAssocID="{C50B32E1-73EF-4AEB-B049-764B3DA9ED71}" presName="composite2" presStyleCnt="0"/>
      <dgm:spPr/>
    </dgm:pt>
    <dgm:pt modelId="{04081FD7-FCEF-48BE-86A1-BAC993363821}" type="pres">
      <dgm:prSet presAssocID="{C50B32E1-73EF-4AEB-B049-764B3DA9ED71}" presName="dummyNode2" presStyleLbl="node1" presStyleIdx="0" presStyleCnt="3"/>
      <dgm:spPr/>
    </dgm:pt>
    <dgm:pt modelId="{1B96D6F8-C79B-4087-9BCD-FFFC108387D7}" type="pres">
      <dgm:prSet presAssocID="{C50B32E1-73EF-4AEB-B049-764B3DA9ED71}" presName="childNode2" presStyleLbl="bgAcc1" presStyleIdx="1" presStyleCnt="3" custScaleX="162873" custScaleY="151606">
        <dgm:presLayoutVars>
          <dgm:bulletEnabled val="1"/>
        </dgm:presLayoutVars>
      </dgm:prSet>
      <dgm:spPr/>
      <dgm:t>
        <a:bodyPr/>
        <a:lstStyle/>
        <a:p>
          <a:pPr rtl="1"/>
          <a:endParaRPr lang="he-IL"/>
        </a:p>
      </dgm:t>
    </dgm:pt>
    <dgm:pt modelId="{2124AE49-0F50-4806-ADE2-933499C644D4}" type="pres">
      <dgm:prSet presAssocID="{C50B32E1-73EF-4AEB-B049-764B3DA9ED71}" presName="childNode2tx" presStyleLbl="bgAcc1" presStyleIdx="1" presStyleCnt="3">
        <dgm:presLayoutVars>
          <dgm:bulletEnabled val="1"/>
        </dgm:presLayoutVars>
      </dgm:prSet>
      <dgm:spPr/>
      <dgm:t>
        <a:bodyPr/>
        <a:lstStyle/>
        <a:p>
          <a:pPr rtl="1"/>
          <a:endParaRPr lang="he-IL"/>
        </a:p>
      </dgm:t>
    </dgm:pt>
    <dgm:pt modelId="{AC193958-C595-49CE-B6A4-B62F177C0973}" type="pres">
      <dgm:prSet presAssocID="{C50B32E1-73EF-4AEB-B049-764B3DA9ED71}" presName="parentNode2" presStyleLbl="node1" presStyleIdx="1" presStyleCnt="3" custScaleX="123165" custScaleY="96004" custLinFactNeighborX="-4173" custLinFactNeighborY="-20985">
        <dgm:presLayoutVars>
          <dgm:chMax val="0"/>
          <dgm:bulletEnabled val="1"/>
        </dgm:presLayoutVars>
      </dgm:prSet>
      <dgm:spPr/>
      <dgm:t>
        <a:bodyPr/>
        <a:lstStyle/>
        <a:p>
          <a:pPr rtl="1"/>
          <a:endParaRPr lang="he-IL"/>
        </a:p>
      </dgm:t>
    </dgm:pt>
    <dgm:pt modelId="{FE016BF8-C158-49E5-9D80-84B8EAC3DF75}" type="pres">
      <dgm:prSet presAssocID="{C50B32E1-73EF-4AEB-B049-764B3DA9ED71}" presName="connSite2" presStyleCnt="0"/>
      <dgm:spPr/>
    </dgm:pt>
    <dgm:pt modelId="{76CB82D6-E3AD-46EF-AB44-5020ECDC8468}" type="pres">
      <dgm:prSet presAssocID="{F1382FB6-3BFB-459F-9468-0E9793F3BE79}" presName="Name18" presStyleLbl="sibTrans2D1" presStyleIdx="1" presStyleCnt="2"/>
      <dgm:spPr/>
      <dgm:t>
        <a:bodyPr/>
        <a:lstStyle/>
        <a:p>
          <a:pPr rtl="1"/>
          <a:endParaRPr lang="he-IL"/>
        </a:p>
      </dgm:t>
    </dgm:pt>
    <dgm:pt modelId="{912A082E-7B57-4665-8CC8-91C769220158}" type="pres">
      <dgm:prSet presAssocID="{18E55AED-CB8A-4C75-83C0-9B2ADF665D6A}" presName="composite1" presStyleCnt="0"/>
      <dgm:spPr/>
    </dgm:pt>
    <dgm:pt modelId="{9B3CE506-F0C1-4D57-AC36-CC7CDFC3D940}" type="pres">
      <dgm:prSet presAssocID="{18E55AED-CB8A-4C75-83C0-9B2ADF665D6A}" presName="dummyNode1" presStyleLbl="node1" presStyleIdx="1" presStyleCnt="3"/>
      <dgm:spPr/>
    </dgm:pt>
    <dgm:pt modelId="{B26CFE36-30F1-4BCB-93A0-D59A3268E685}" type="pres">
      <dgm:prSet presAssocID="{18E55AED-CB8A-4C75-83C0-9B2ADF665D6A}" presName="childNode1" presStyleLbl="bgAcc1" presStyleIdx="2" presStyleCnt="3" custScaleX="131415" custScaleY="151101">
        <dgm:presLayoutVars>
          <dgm:bulletEnabled val="1"/>
        </dgm:presLayoutVars>
      </dgm:prSet>
      <dgm:spPr/>
      <dgm:t>
        <a:bodyPr/>
        <a:lstStyle/>
        <a:p>
          <a:pPr rtl="1"/>
          <a:endParaRPr lang="he-IL"/>
        </a:p>
      </dgm:t>
    </dgm:pt>
    <dgm:pt modelId="{08564ED0-D7F2-45D6-B0B2-AFE196DAB94D}" type="pres">
      <dgm:prSet presAssocID="{18E55AED-CB8A-4C75-83C0-9B2ADF665D6A}" presName="childNode1tx" presStyleLbl="bgAcc1" presStyleIdx="2" presStyleCnt="3">
        <dgm:presLayoutVars>
          <dgm:bulletEnabled val="1"/>
        </dgm:presLayoutVars>
      </dgm:prSet>
      <dgm:spPr/>
      <dgm:t>
        <a:bodyPr/>
        <a:lstStyle/>
        <a:p>
          <a:pPr rtl="1"/>
          <a:endParaRPr lang="he-IL"/>
        </a:p>
      </dgm:t>
    </dgm:pt>
    <dgm:pt modelId="{8B24439B-2A69-47D0-BF89-43DC66AD6B79}" type="pres">
      <dgm:prSet presAssocID="{18E55AED-CB8A-4C75-83C0-9B2ADF665D6A}" presName="parentNode1" presStyleLbl="node1" presStyleIdx="2" presStyleCnt="3" custScaleX="125091" custLinFactNeighborX="-18675" custLinFactNeighborY="9913">
        <dgm:presLayoutVars>
          <dgm:chMax val="1"/>
          <dgm:bulletEnabled val="1"/>
        </dgm:presLayoutVars>
      </dgm:prSet>
      <dgm:spPr/>
      <dgm:t>
        <a:bodyPr/>
        <a:lstStyle/>
        <a:p>
          <a:pPr rtl="1"/>
          <a:endParaRPr lang="he-IL"/>
        </a:p>
      </dgm:t>
    </dgm:pt>
    <dgm:pt modelId="{6F5EB90F-0463-4324-8F63-1B45BBEED6EF}" type="pres">
      <dgm:prSet presAssocID="{18E55AED-CB8A-4C75-83C0-9B2ADF665D6A}" presName="connSite1" presStyleCnt="0"/>
      <dgm:spPr/>
    </dgm:pt>
  </dgm:ptLst>
  <dgm:cxnLst>
    <dgm:cxn modelId="{D77641B4-9A4F-4BB1-9E3C-DE174233C846}" srcId="{C50B32E1-73EF-4AEB-B049-764B3DA9ED71}" destId="{8760F5EC-DD2D-427B-B43A-42ED93140B23}" srcOrd="1" destOrd="0" parTransId="{536FE110-A2F3-45C9-8BD3-151521AD061F}" sibTransId="{AA62323F-A76A-4962-BA9A-F7B092526CA9}"/>
    <dgm:cxn modelId="{896EBDB2-F04B-4516-B173-2B8290E6AFAA}" srcId="{6F91F1CC-BEA8-42C7-991A-C746757FFCBB}" destId="{C76475A5-01B2-4703-8FE0-B057EEBC294F}" srcOrd="2" destOrd="0" parTransId="{1C5E1DA3-1716-4E4E-8280-D3019AAF5712}" sibTransId="{D7ED240D-44B6-4ED2-92E5-50C8EFB07BF1}"/>
    <dgm:cxn modelId="{5E4D067E-E35C-43F6-8A74-4A17DFBE6BA5}" type="presOf" srcId="{C76475A5-01B2-4703-8FE0-B057EEBC294F}" destId="{79ACEA8B-8DBE-4B62-AAE7-FE9AACF5FFF4}" srcOrd="1" destOrd="2" presId="urn:microsoft.com/office/officeart/2005/8/layout/hProcess4"/>
    <dgm:cxn modelId="{69C85D81-EC9E-4E93-9F2F-9ADF3CDFD34B}" type="presOf" srcId="{21DEA6F1-A242-4241-8548-7DDA70C0C6FC}" destId="{818C3DB7-B0F1-4893-BE19-AC262FF56323}" srcOrd="0" destOrd="1" presId="urn:microsoft.com/office/officeart/2005/8/layout/hProcess4"/>
    <dgm:cxn modelId="{00C81F01-D67B-4E58-96AF-E22296838F4F}" srcId="{B3070E6C-896B-46ED-9B49-CFF8AA3DB44E}" destId="{18E55AED-CB8A-4C75-83C0-9B2ADF665D6A}" srcOrd="2" destOrd="0" parTransId="{E48FD560-D686-4F00-AF3E-FD11C5D27DA6}" sibTransId="{97492C0A-B22B-4A39-A444-70E23342DB74}"/>
    <dgm:cxn modelId="{EB74EF75-EEBB-42BF-A8D3-0A915E1973D9}" type="presOf" srcId="{C50B32E1-73EF-4AEB-B049-764B3DA9ED71}" destId="{AC193958-C595-49CE-B6A4-B62F177C0973}" srcOrd="0" destOrd="0" presId="urn:microsoft.com/office/officeart/2005/8/layout/hProcess4"/>
    <dgm:cxn modelId="{884935AD-A9BF-47C3-92CB-71A6AC04767B}" type="presOf" srcId="{20490DE6-AFA5-4B86-9226-72B7ED3E0353}" destId="{818C3DB7-B0F1-4893-BE19-AC262FF56323}" srcOrd="0" destOrd="0" presId="urn:microsoft.com/office/officeart/2005/8/layout/hProcess4"/>
    <dgm:cxn modelId="{ABCC197C-AD94-438D-962C-0A8459F6C1F8}" type="presOf" srcId="{20490DE6-AFA5-4B86-9226-72B7ED3E0353}" destId="{79ACEA8B-8DBE-4B62-AAE7-FE9AACF5FFF4}" srcOrd="1" destOrd="0" presId="urn:microsoft.com/office/officeart/2005/8/layout/hProcess4"/>
    <dgm:cxn modelId="{74F24492-B642-4967-B5F9-9339056A3B58}" srcId="{6F91F1CC-BEA8-42C7-991A-C746757FFCBB}" destId="{21DEA6F1-A242-4241-8548-7DDA70C0C6FC}" srcOrd="1" destOrd="0" parTransId="{D22D630D-4A60-4E06-B953-BD19580473C2}" sibTransId="{7E1433E7-746B-4335-9253-4B204FA41510}"/>
    <dgm:cxn modelId="{B1EEDDF8-7CE4-452F-967E-6236B2364247}" srcId="{B3070E6C-896B-46ED-9B49-CFF8AA3DB44E}" destId="{6F91F1CC-BEA8-42C7-991A-C746757FFCBB}" srcOrd="0" destOrd="0" parTransId="{A76140D4-B439-403C-A3A2-A712D98FE7FD}" sibTransId="{A3B8B2EF-66FC-4569-98E6-25011CBD377E}"/>
    <dgm:cxn modelId="{F0D0D5B9-577C-4159-98C0-9597B7AFC0C1}" type="presOf" srcId="{3FA49AC4-3B67-4D0D-A958-FD390F1E8867}" destId="{B26CFE36-30F1-4BCB-93A0-D59A3268E685}" srcOrd="0" destOrd="2" presId="urn:microsoft.com/office/officeart/2005/8/layout/hProcess4"/>
    <dgm:cxn modelId="{E251BD9C-3FA5-45FE-B949-941E398D1120}" srcId="{18E55AED-CB8A-4C75-83C0-9B2ADF665D6A}" destId="{8D387FB5-76BF-48D8-BCA0-F40869511DB2}" srcOrd="0" destOrd="0" parTransId="{A18E2F92-A4D6-476B-AB71-A94C3DDAD3BF}" sibTransId="{09143B83-F8EC-4B76-9C77-BF7EB19A3C77}"/>
    <dgm:cxn modelId="{DB11428E-0CD3-4FA2-A481-D46B565C2FB8}" srcId="{B3070E6C-896B-46ED-9B49-CFF8AA3DB44E}" destId="{C50B32E1-73EF-4AEB-B049-764B3DA9ED71}" srcOrd="1" destOrd="0" parTransId="{63031B59-D64E-4D9F-8704-A25D1E922A96}" sibTransId="{F1382FB6-3BFB-459F-9468-0E9793F3BE79}"/>
    <dgm:cxn modelId="{3427F4E7-85FB-4A96-9058-D0D6BEAE0F78}" type="presOf" srcId="{DA866DE9-8A10-4E50-9CEB-BF725B55E3EB}" destId="{08564ED0-D7F2-45D6-B0B2-AFE196DAB94D}" srcOrd="1" destOrd="1" presId="urn:microsoft.com/office/officeart/2005/8/layout/hProcess4"/>
    <dgm:cxn modelId="{12D21782-B776-4169-B54D-2FA6C31BB9E2}" type="presOf" srcId="{8D387FB5-76BF-48D8-BCA0-F40869511DB2}" destId="{08564ED0-D7F2-45D6-B0B2-AFE196DAB94D}" srcOrd="1" destOrd="0" presId="urn:microsoft.com/office/officeart/2005/8/layout/hProcess4"/>
    <dgm:cxn modelId="{E4983D3E-EE48-4AA9-9728-D87FE0FC041C}" type="presOf" srcId="{21DEA6F1-A242-4241-8548-7DDA70C0C6FC}" destId="{79ACEA8B-8DBE-4B62-AAE7-FE9AACF5FFF4}" srcOrd="1" destOrd="1" presId="urn:microsoft.com/office/officeart/2005/8/layout/hProcess4"/>
    <dgm:cxn modelId="{0621B659-B3CA-4650-9783-B7806DF31BCB}" type="presOf" srcId="{6A820875-2831-4213-A4DD-7F549CC15612}" destId="{1B96D6F8-C79B-4087-9BCD-FFFC108387D7}" srcOrd="0" destOrd="0" presId="urn:microsoft.com/office/officeart/2005/8/layout/hProcess4"/>
    <dgm:cxn modelId="{9A2BDD66-91EC-4EC4-9892-349D7EB24F87}" type="presOf" srcId="{8760F5EC-DD2D-427B-B43A-42ED93140B23}" destId="{2124AE49-0F50-4806-ADE2-933499C644D4}" srcOrd="1" destOrd="1" presId="urn:microsoft.com/office/officeart/2005/8/layout/hProcess4"/>
    <dgm:cxn modelId="{9014A018-E0E3-44C5-87C3-E673CC6A4BBE}" type="presOf" srcId="{DA866DE9-8A10-4E50-9CEB-BF725B55E3EB}" destId="{B26CFE36-30F1-4BCB-93A0-D59A3268E685}" srcOrd="0" destOrd="1" presId="urn:microsoft.com/office/officeart/2005/8/layout/hProcess4"/>
    <dgm:cxn modelId="{25328E2E-9E21-4894-9CB0-8B502D678154}" srcId="{18E55AED-CB8A-4C75-83C0-9B2ADF665D6A}" destId="{DA866DE9-8A10-4E50-9CEB-BF725B55E3EB}" srcOrd="1" destOrd="0" parTransId="{A593E7A8-7494-4AF9-AF06-FEF6D65B1EF8}" sibTransId="{67EEA509-22E9-4B8A-9F30-AAF00C980E89}"/>
    <dgm:cxn modelId="{4B493F61-C825-40DD-803A-C518483106C3}" srcId="{18E55AED-CB8A-4C75-83C0-9B2ADF665D6A}" destId="{3FA49AC4-3B67-4D0D-A958-FD390F1E8867}" srcOrd="2" destOrd="0" parTransId="{95F610CC-81F1-432C-80B4-AC32BE635C5A}" sibTransId="{D744AA97-E251-4519-BF0B-A536F4286942}"/>
    <dgm:cxn modelId="{6B631CC7-0C5D-4AA0-ADA7-76E89497BEB8}" type="presOf" srcId="{F1382FB6-3BFB-459F-9468-0E9793F3BE79}" destId="{76CB82D6-E3AD-46EF-AB44-5020ECDC8468}" srcOrd="0" destOrd="0" presId="urn:microsoft.com/office/officeart/2005/8/layout/hProcess4"/>
    <dgm:cxn modelId="{DAD1A090-6388-4AFB-AE28-A3708AA29FA2}" type="presOf" srcId="{6F91F1CC-BEA8-42C7-991A-C746757FFCBB}" destId="{8AA7C00B-38A7-4457-B484-C438165E5169}" srcOrd="0" destOrd="0" presId="urn:microsoft.com/office/officeart/2005/8/layout/hProcess4"/>
    <dgm:cxn modelId="{8176EA58-6EAE-4184-8141-998D5899F787}" srcId="{C50B32E1-73EF-4AEB-B049-764B3DA9ED71}" destId="{6A820875-2831-4213-A4DD-7F549CC15612}" srcOrd="0" destOrd="0" parTransId="{8241483F-8835-4A80-B8DF-C6C889E71AF3}" sibTransId="{678E27D0-4159-42F8-B874-BF8F680E9E12}"/>
    <dgm:cxn modelId="{302F4B75-973D-4C18-9F81-9007C7ACE945}" type="presOf" srcId="{8D387FB5-76BF-48D8-BCA0-F40869511DB2}" destId="{B26CFE36-30F1-4BCB-93A0-D59A3268E685}" srcOrd="0" destOrd="0" presId="urn:microsoft.com/office/officeart/2005/8/layout/hProcess4"/>
    <dgm:cxn modelId="{BD6A35AD-C679-42F1-A761-0A6112764A7F}" type="presOf" srcId="{6A820875-2831-4213-A4DD-7F549CC15612}" destId="{2124AE49-0F50-4806-ADE2-933499C644D4}" srcOrd="1" destOrd="0" presId="urn:microsoft.com/office/officeart/2005/8/layout/hProcess4"/>
    <dgm:cxn modelId="{E6EBBC29-C273-4B18-93AA-F5B0ABA1E7E6}" type="presOf" srcId="{C76475A5-01B2-4703-8FE0-B057EEBC294F}" destId="{818C3DB7-B0F1-4893-BE19-AC262FF56323}" srcOrd="0" destOrd="2" presId="urn:microsoft.com/office/officeart/2005/8/layout/hProcess4"/>
    <dgm:cxn modelId="{90DDD111-C978-4459-B660-E65DD134D239}" type="presOf" srcId="{8760F5EC-DD2D-427B-B43A-42ED93140B23}" destId="{1B96D6F8-C79B-4087-9BCD-FFFC108387D7}" srcOrd="0" destOrd="1" presId="urn:microsoft.com/office/officeart/2005/8/layout/hProcess4"/>
    <dgm:cxn modelId="{6F849087-6B6C-4237-9688-F0DD4CDBCC4A}" type="presOf" srcId="{B3070E6C-896B-46ED-9B49-CFF8AA3DB44E}" destId="{97E458E7-33D2-46B4-8E43-0AF90D61C28F}" srcOrd="0" destOrd="0" presId="urn:microsoft.com/office/officeart/2005/8/layout/hProcess4"/>
    <dgm:cxn modelId="{E115E223-35C2-4CBA-A86B-CA7C5B8C5833}" srcId="{6F91F1CC-BEA8-42C7-991A-C746757FFCBB}" destId="{20490DE6-AFA5-4B86-9226-72B7ED3E0353}" srcOrd="0" destOrd="0" parTransId="{05E7205F-D188-41F5-9BD3-94041DD95799}" sibTransId="{FEF8C34E-866C-4146-84F5-5404DE469C2E}"/>
    <dgm:cxn modelId="{C699798A-A672-446A-90ED-85386E47C7BD}" type="presOf" srcId="{18E55AED-CB8A-4C75-83C0-9B2ADF665D6A}" destId="{8B24439B-2A69-47D0-BF89-43DC66AD6B79}" srcOrd="0" destOrd="0" presId="urn:microsoft.com/office/officeart/2005/8/layout/hProcess4"/>
    <dgm:cxn modelId="{05CEF52B-80E4-4E45-91BD-BD166EE48F1A}" type="presOf" srcId="{A3B8B2EF-66FC-4569-98E6-25011CBD377E}" destId="{F6EC8E7F-77E8-4033-B9F8-3E24C67D1DA3}" srcOrd="0" destOrd="0" presId="urn:microsoft.com/office/officeart/2005/8/layout/hProcess4"/>
    <dgm:cxn modelId="{F8C49922-A545-46D6-9D3B-39FDEA39A5CA}" type="presOf" srcId="{3FA49AC4-3B67-4D0D-A958-FD390F1E8867}" destId="{08564ED0-D7F2-45D6-B0B2-AFE196DAB94D}" srcOrd="1" destOrd="2" presId="urn:microsoft.com/office/officeart/2005/8/layout/hProcess4"/>
    <dgm:cxn modelId="{4B09C6F6-20A4-4500-8191-34F4037AB96A}" type="presParOf" srcId="{97E458E7-33D2-46B4-8E43-0AF90D61C28F}" destId="{C04F02C5-6E01-49B8-A391-2A03697AE6B1}" srcOrd="0" destOrd="0" presId="urn:microsoft.com/office/officeart/2005/8/layout/hProcess4"/>
    <dgm:cxn modelId="{11A084FD-5642-4330-8C62-8562BF031074}" type="presParOf" srcId="{97E458E7-33D2-46B4-8E43-0AF90D61C28F}" destId="{03070A6A-FEA1-4DD5-9E0D-CE57B521C953}" srcOrd="1" destOrd="0" presId="urn:microsoft.com/office/officeart/2005/8/layout/hProcess4"/>
    <dgm:cxn modelId="{E7B9FB89-38A1-42E8-B27C-C030FE9649F8}" type="presParOf" srcId="{97E458E7-33D2-46B4-8E43-0AF90D61C28F}" destId="{56087DF4-8713-4EBC-981F-490699B0F063}" srcOrd="2" destOrd="0" presId="urn:microsoft.com/office/officeart/2005/8/layout/hProcess4"/>
    <dgm:cxn modelId="{CB90AFF0-9426-4FB5-B30D-44D671D805B5}" type="presParOf" srcId="{56087DF4-8713-4EBC-981F-490699B0F063}" destId="{C35D8199-DA2A-482A-B4D2-F0BF992E9775}" srcOrd="0" destOrd="0" presId="urn:microsoft.com/office/officeart/2005/8/layout/hProcess4"/>
    <dgm:cxn modelId="{285FCDC4-7664-490D-AA4F-6494C0FB03E2}" type="presParOf" srcId="{C35D8199-DA2A-482A-B4D2-F0BF992E9775}" destId="{9F6E372C-EBBC-4D64-8C0D-6668611DE445}" srcOrd="0" destOrd="0" presId="urn:microsoft.com/office/officeart/2005/8/layout/hProcess4"/>
    <dgm:cxn modelId="{784B3314-8DEA-492E-B884-57E2B96EB002}" type="presParOf" srcId="{C35D8199-DA2A-482A-B4D2-F0BF992E9775}" destId="{818C3DB7-B0F1-4893-BE19-AC262FF56323}" srcOrd="1" destOrd="0" presId="urn:microsoft.com/office/officeart/2005/8/layout/hProcess4"/>
    <dgm:cxn modelId="{064404C0-F2EA-4260-845F-BE1B08174529}" type="presParOf" srcId="{C35D8199-DA2A-482A-B4D2-F0BF992E9775}" destId="{79ACEA8B-8DBE-4B62-AAE7-FE9AACF5FFF4}" srcOrd="2" destOrd="0" presId="urn:microsoft.com/office/officeart/2005/8/layout/hProcess4"/>
    <dgm:cxn modelId="{F0144AFE-2233-40CA-A69E-826AF65A1651}" type="presParOf" srcId="{C35D8199-DA2A-482A-B4D2-F0BF992E9775}" destId="{8AA7C00B-38A7-4457-B484-C438165E5169}" srcOrd="3" destOrd="0" presId="urn:microsoft.com/office/officeart/2005/8/layout/hProcess4"/>
    <dgm:cxn modelId="{C380DF12-A3B3-4796-ABE1-FCBEB837345A}" type="presParOf" srcId="{C35D8199-DA2A-482A-B4D2-F0BF992E9775}" destId="{3263ACF7-6251-4B9E-860B-0FF1D0994FDC}" srcOrd="4" destOrd="0" presId="urn:microsoft.com/office/officeart/2005/8/layout/hProcess4"/>
    <dgm:cxn modelId="{9245FEFE-D08E-4221-95FA-888D3AFC1AEC}" type="presParOf" srcId="{56087DF4-8713-4EBC-981F-490699B0F063}" destId="{F6EC8E7F-77E8-4033-B9F8-3E24C67D1DA3}" srcOrd="1" destOrd="0" presId="urn:microsoft.com/office/officeart/2005/8/layout/hProcess4"/>
    <dgm:cxn modelId="{9EAAF349-3AC2-4FBD-BE79-934A41CCD64D}" type="presParOf" srcId="{56087DF4-8713-4EBC-981F-490699B0F063}" destId="{86970A8A-7203-4399-A1FC-460FAD973DC1}" srcOrd="2" destOrd="0" presId="urn:microsoft.com/office/officeart/2005/8/layout/hProcess4"/>
    <dgm:cxn modelId="{D7119445-5779-4889-9B07-44F3F2B20091}" type="presParOf" srcId="{86970A8A-7203-4399-A1FC-460FAD973DC1}" destId="{04081FD7-FCEF-48BE-86A1-BAC993363821}" srcOrd="0" destOrd="0" presId="urn:microsoft.com/office/officeart/2005/8/layout/hProcess4"/>
    <dgm:cxn modelId="{E107B578-6834-4DE1-B4EC-98FF7AB73F24}" type="presParOf" srcId="{86970A8A-7203-4399-A1FC-460FAD973DC1}" destId="{1B96D6F8-C79B-4087-9BCD-FFFC108387D7}" srcOrd="1" destOrd="0" presId="urn:microsoft.com/office/officeart/2005/8/layout/hProcess4"/>
    <dgm:cxn modelId="{AFD2D831-AD4A-42F2-86B0-9C890AFA5BE5}" type="presParOf" srcId="{86970A8A-7203-4399-A1FC-460FAD973DC1}" destId="{2124AE49-0F50-4806-ADE2-933499C644D4}" srcOrd="2" destOrd="0" presId="urn:microsoft.com/office/officeart/2005/8/layout/hProcess4"/>
    <dgm:cxn modelId="{F528A2B4-1ECA-41AB-92DB-ACF0DE67B15D}" type="presParOf" srcId="{86970A8A-7203-4399-A1FC-460FAD973DC1}" destId="{AC193958-C595-49CE-B6A4-B62F177C0973}" srcOrd="3" destOrd="0" presId="urn:microsoft.com/office/officeart/2005/8/layout/hProcess4"/>
    <dgm:cxn modelId="{D2FAE28F-A3AD-484B-BE79-240561D3F3FE}" type="presParOf" srcId="{86970A8A-7203-4399-A1FC-460FAD973DC1}" destId="{FE016BF8-C158-49E5-9D80-84B8EAC3DF75}" srcOrd="4" destOrd="0" presId="urn:microsoft.com/office/officeart/2005/8/layout/hProcess4"/>
    <dgm:cxn modelId="{4754FC89-9521-4CE7-999D-7DB163A58E81}" type="presParOf" srcId="{56087DF4-8713-4EBC-981F-490699B0F063}" destId="{76CB82D6-E3AD-46EF-AB44-5020ECDC8468}" srcOrd="3" destOrd="0" presId="urn:microsoft.com/office/officeart/2005/8/layout/hProcess4"/>
    <dgm:cxn modelId="{F963288D-7B3C-446B-A244-458117474DE3}" type="presParOf" srcId="{56087DF4-8713-4EBC-981F-490699B0F063}" destId="{912A082E-7B57-4665-8CC8-91C769220158}" srcOrd="4" destOrd="0" presId="urn:microsoft.com/office/officeart/2005/8/layout/hProcess4"/>
    <dgm:cxn modelId="{E3235021-76DB-46B1-BDCB-5AFB1A507DE1}" type="presParOf" srcId="{912A082E-7B57-4665-8CC8-91C769220158}" destId="{9B3CE506-F0C1-4D57-AC36-CC7CDFC3D940}" srcOrd="0" destOrd="0" presId="urn:microsoft.com/office/officeart/2005/8/layout/hProcess4"/>
    <dgm:cxn modelId="{14134D5B-AAF8-49E9-AD13-68C5CB6E2246}" type="presParOf" srcId="{912A082E-7B57-4665-8CC8-91C769220158}" destId="{B26CFE36-30F1-4BCB-93A0-D59A3268E685}" srcOrd="1" destOrd="0" presId="urn:microsoft.com/office/officeart/2005/8/layout/hProcess4"/>
    <dgm:cxn modelId="{D97BF5B9-9F5D-47C9-B68D-716995241C13}" type="presParOf" srcId="{912A082E-7B57-4665-8CC8-91C769220158}" destId="{08564ED0-D7F2-45D6-B0B2-AFE196DAB94D}" srcOrd="2" destOrd="0" presId="urn:microsoft.com/office/officeart/2005/8/layout/hProcess4"/>
    <dgm:cxn modelId="{B54150F6-844B-405F-889B-E6680CEC1271}" type="presParOf" srcId="{912A082E-7B57-4665-8CC8-91C769220158}" destId="{8B24439B-2A69-47D0-BF89-43DC66AD6B79}" srcOrd="3" destOrd="0" presId="urn:microsoft.com/office/officeart/2005/8/layout/hProcess4"/>
    <dgm:cxn modelId="{CDFD92E6-3F71-4BD1-B06A-6B30198EAB44}" type="presParOf" srcId="{912A082E-7B57-4665-8CC8-91C769220158}" destId="{6F5EB90F-0463-4324-8F63-1B45BBEED6EF}" srcOrd="4" destOrd="0" presId="urn:microsoft.com/office/officeart/2005/8/layout/h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07A1A-FEF4-40C2-879C-3AE9DAACA08F}">
      <dsp:nvSpPr>
        <dsp:cNvPr id="0" name=""/>
        <dsp:cNvSpPr/>
      </dsp:nvSpPr>
      <dsp:spPr>
        <a:xfrm>
          <a:off x="711199" y="0"/>
          <a:ext cx="4064000"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8700FF-82C7-4CBC-858B-9C00B512ABF5}">
      <dsp:nvSpPr>
        <dsp:cNvPr id="0" name=""/>
        <dsp:cNvSpPr/>
      </dsp:nvSpPr>
      <dsp:spPr>
        <a:xfrm>
          <a:off x="2743199" y="408582"/>
          <a:ext cx="2641600" cy="9620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kern="1200" dirty="0" smtClean="0">
              <a:latin typeface="Tahoma" pitchFamily="34" charset="0"/>
              <a:cs typeface="Tahoma" pitchFamily="34" charset="0"/>
            </a:rPr>
            <a:t>אני כמנהל </a:t>
          </a:r>
          <a:endParaRPr lang="he-IL" sz="2400" kern="1200" dirty="0">
            <a:latin typeface="Tahoma" pitchFamily="34" charset="0"/>
            <a:cs typeface="Tahoma" pitchFamily="34" charset="0"/>
          </a:endParaRPr>
        </a:p>
      </dsp:txBody>
      <dsp:txXfrm>
        <a:off x="2790161" y="455544"/>
        <a:ext cx="2547676" cy="868101"/>
      </dsp:txXfrm>
    </dsp:sp>
    <dsp:sp modelId="{022A9CF9-DB8D-4197-B42C-83C3A0A3DA41}">
      <dsp:nvSpPr>
        <dsp:cNvPr id="0" name=""/>
        <dsp:cNvSpPr/>
      </dsp:nvSpPr>
      <dsp:spPr>
        <a:xfrm>
          <a:off x="2743199" y="1490860"/>
          <a:ext cx="2641600" cy="9620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kern="1200" dirty="0" smtClean="0">
              <a:latin typeface="Tahoma" pitchFamily="34" charset="0"/>
              <a:cs typeface="Tahoma" pitchFamily="34" charset="0"/>
            </a:rPr>
            <a:t>ניהול בארגון שלנו</a:t>
          </a:r>
          <a:endParaRPr lang="he-IL" sz="2400" kern="1200" dirty="0">
            <a:latin typeface="Tahoma" pitchFamily="34" charset="0"/>
            <a:cs typeface="Tahoma" pitchFamily="34" charset="0"/>
          </a:endParaRPr>
        </a:p>
      </dsp:txBody>
      <dsp:txXfrm>
        <a:off x="2790161" y="1537822"/>
        <a:ext cx="2547676" cy="868101"/>
      </dsp:txXfrm>
    </dsp:sp>
    <dsp:sp modelId="{D6E31A45-89F5-4C66-A082-22D1634B5625}">
      <dsp:nvSpPr>
        <dsp:cNvPr id="0" name=""/>
        <dsp:cNvSpPr/>
      </dsp:nvSpPr>
      <dsp:spPr>
        <a:xfrm>
          <a:off x="2743199" y="2573139"/>
          <a:ext cx="2641600" cy="9620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he-IL" sz="3600" kern="1200" dirty="0" smtClean="0">
              <a:latin typeface="Tahoma" pitchFamily="34" charset="0"/>
              <a:cs typeface="Tahoma" pitchFamily="34" charset="0"/>
            </a:rPr>
            <a:t>ניהול כללי</a:t>
          </a:r>
          <a:endParaRPr lang="he-IL" sz="3600" kern="1200" dirty="0">
            <a:latin typeface="Tahoma" pitchFamily="34" charset="0"/>
            <a:cs typeface="Tahoma" pitchFamily="34" charset="0"/>
          </a:endParaRPr>
        </a:p>
      </dsp:txBody>
      <dsp:txXfrm>
        <a:off x="2790161" y="2620101"/>
        <a:ext cx="2547676" cy="8681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8C3DB7-B0F1-4893-BE19-AC262FF56323}">
      <dsp:nvSpPr>
        <dsp:cNvPr id="0" name=""/>
        <dsp:cNvSpPr/>
      </dsp:nvSpPr>
      <dsp:spPr>
        <a:xfrm>
          <a:off x="5484" y="1594846"/>
          <a:ext cx="2608467" cy="22761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6213" marR="0" lvl="1" indent="-176213" algn="r" defTabSz="914400" rtl="1" eaLnBrk="1" fontAlgn="auto" latinLnBrk="0" hangingPunct="1">
            <a:lnSpc>
              <a:spcPct val="100000"/>
            </a:lnSpc>
            <a:spcBef>
              <a:spcPct val="0"/>
            </a:spcBef>
            <a:spcAft>
              <a:spcPts val="0"/>
            </a:spcAft>
            <a:buClrTx/>
            <a:buSzTx/>
            <a:buFontTx/>
            <a:buChar char="••"/>
            <a:tabLst/>
            <a:defRPr/>
          </a:pPr>
          <a:r>
            <a:rPr lang="he-IL" sz="1600" kern="1200" dirty="0" smtClean="0">
              <a:latin typeface="Tahoma" pitchFamily="34" charset="0"/>
              <a:cs typeface="Tahoma" pitchFamily="34" charset="0"/>
            </a:rPr>
            <a:t>הפרט כשותף פעיל:</a:t>
          </a:r>
          <a:endParaRPr lang="he-IL" sz="1600" kern="1200" dirty="0">
            <a:latin typeface="Tahoma" pitchFamily="34" charset="0"/>
            <a:cs typeface="Tahoma" pitchFamily="34" charset="0"/>
          </a:endParaRPr>
        </a:p>
        <a:p>
          <a:pPr marL="176213" lvl="1" indent="-176213"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פרואקטיבי</a:t>
          </a:r>
          <a:r>
            <a:rPr lang="he-IL" sz="1600" kern="1200" dirty="0" smtClean="0">
              <a:latin typeface="Tahoma" pitchFamily="34" charset="0"/>
              <a:cs typeface="Tahoma" pitchFamily="34" charset="0"/>
            </a:rPr>
            <a:t>, המנהל </a:t>
          </a:r>
          <a:r>
            <a:rPr lang="he-IL" sz="1600" kern="1200" dirty="0" smtClean="0">
              <a:latin typeface="Tahoma" pitchFamily="34" charset="0"/>
              <a:cs typeface="Tahoma" pitchFamily="34" charset="0"/>
            </a:rPr>
            <a:t>כלוקח </a:t>
          </a:r>
          <a:r>
            <a:rPr lang="he-IL" sz="1600" kern="1200" dirty="0" smtClean="0">
              <a:latin typeface="Tahoma" pitchFamily="34" charset="0"/>
              <a:cs typeface="Tahoma" pitchFamily="34" charset="0"/>
            </a:rPr>
            <a:t>אחריות, גם </a:t>
          </a:r>
          <a:r>
            <a:rPr lang="he-IL" sz="1600" kern="1200" dirty="0" smtClean="0">
              <a:latin typeface="Tahoma" pitchFamily="34" charset="0"/>
              <a:cs typeface="Tahoma" pitchFamily="34" charset="0"/>
            </a:rPr>
            <a:t>על הלמידה שלו.</a:t>
          </a:r>
          <a:endParaRPr lang="he-IL" sz="1600" kern="1200" dirty="0">
            <a:latin typeface="Tahoma" pitchFamily="34" charset="0"/>
            <a:cs typeface="Tahoma" pitchFamily="34" charset="0"/>
          </a:endParaRPr>
        </a:p>
        <a:p>
          <a:pPr marL="176213" lvl="1" indent="-176213"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תהליך </a:t>
          </a:r>
          <a:r>
            <a:rPr lang="he-IL" sz="1600" kern="1200" dirty="0" smtClean="0">
              <a:latin typeface="Tahoma" pitchFamily="34" charset="0"/>
              <a:cs typeface="Tahoma" pitchFamily="34" charset="0"/>
            </a:rPr>
            <a:t>ולא אירוע בודד.</a:t>
          </a:r>
          <a:endParaRPr lang="he-IL" sz="1600" kern="1200" dirty="0">
            <a:latin typeface="Tahoma" pitchFamily="34" charset="0"/>
            <a:cs typeface="Tahoma" pitchFamily="34" charset="0"/>
          </a:endParaRPr>
        </a:p>
      </dsp:txBody>
      <dsp:txXfrm>
        <a:off x="57864" y="1647226"/>
        <a:ext cx="2503707" cy="1683641"/>
      </dsp:txXfrm>
    </dsp:sp>
    <dsp:sp modelId="{F6EC8E7F-77E8-4033-B9F8-3E24C67D1DA3}">
      <dsp:nvSpPr>
        <dsp:cNvPr id="0" name=""/>
        <dsp:cNvSpPr/>
      </dsp:nvSpPr>
      <dsp:spPr>
        <a:xfrm>
          <a:off x="914400" y="1360361"/>
          <a:ext cx="3408180" cy="3408180"/>
        </a:xfrm>
        <a:prstGeom prst="leftCircularArrow">
          <a:avLst>
            <a:gd name="adj1" fmla="val 1660"/>
            <a:gd name="adj2" fmla="val 197354"/>
            <a:gd name="adj3" fmla="val 1984726"/>
            <a:gd name="adj4" fmla="val 9036350"/>
            <a:gd name="adj5" fmla="val 19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A7C00B-38A7-4457-B484-C438165E5169}">
      <dsp:nvSpPr>
        <dsp:cNvPr id="0" name=""/>
        <dsp:cNvSpPr/>
      </dsp:nvSpPr>
      <dsp:spPr>
        <a:xfrm>
          <a:off x="364167" y="3241956"/>
          <a:ext cx="1646026" cy="6288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1">
            <a:lnSpc>
              <a:spcPct val="90000"/>
            </a:lnSpc>
            <a:spcBef>
              <a:spcPct val="0"/>
            </a:spcBef>
            <a:spcAft>
              <a:spcPct val="35000"/>
            </a:spcAft>
          </a:pPr>
          <a:r>
            <a:rPr lang="he-IL" sz="2400" kern="1200" dirty="0" smtClean="0">
              <a:latin typeface="Tahoma" pitchFamily="34" charset="0"/>
              <a:cs typeface="Tahoma" pitchFamily="34" charset="0"/>
            </a:rPr>
            <a:t>מסע אישי </a:t>
          </a:r>
          <a:endParaRPr lang="he-IL" sz="2400" kern="1200" dirty="0">
            <a:latin typeface="Tahoma" pitchFamily="34" charset="0"/>
            <a:cs typeface="Tahoma" pitchFamily="34" charset="0"/>
          </a:endParaRPr>
        </a:p>
      </dsp:txBody>
      <dsp:txXfrm>
        <a:off x="382584" y="3260373"/>
        <a:ext cx="1609192" cy="591971"/>
      </dsp:txXfrm>
    </dsp:sp>
    <dsp:sp modelId="{1B96D6F8-C79B-4087-9BCD-FFFC108387D7}">
      <dsp:nvSpPr>
        <dsp:cNvPr id="0" name=""/>
        <dsp:cNvSpPr/>
      </dsp:nvSpPr>
      <dsp:spPr>
        <a:xfrm>
          <a:off x="2883371" y="1516236"/>
          <a:ext cx="3163267" cy="24285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הקבוצה כמקום של תמיכה ושל </a:t>
          </a:r>
          <a:r>
            <a:rPr lang="he-IL" sz="1600" kern="1200" dirty="0" smtClean="0">
              <a:latin typeface="Tahoma" pitchFamily="34" charset="0"/>
              <a:cs typeface="Tahoma" pitchFamily="34" charset="0"/>
            </a:rPr>
            <a:t>למידה: הרחבת </a:t>
          </a:r>
          <a:r>
            <a:rPr lang="he-IL" sz="1600" kern="1200" dirty="0" smtClean="0">
              <a:latin typeface="Tahoma" pitchFamily="34" charset="0"/>
              <a:cs typeface="Tahoma" pitchFamily="34" charset="0"/>
            </a:rPr>
            <a:t>רפרטואר, תרגול </a:t>
          </a:r>
          <a:r>
            <a:rPr lang="he-IL" sz="1600" kern="1200" dirty="0" smtClean="0">
              <a:latin typeface="Tahoma" pitchFamily="34" charset="0"/>
              <a:cs typeface="Tahoma" pitchFamily="34" charset="0"/>
            </a:rPr>
            <a:t>אינטראקציה בינאישית, למידה </a:t>
          </a:r>
          <a:r>
            <a:rPr lang="he-IL" sz="1600" kern="1200" dirty="0" smtClean="0">
              <a:latin typeface="Tahoma" pitchFamily="34" charset="0"/>
              <a:cs typeface="Tahoma" pitchFamily="34" charset="0"/>
            </a:rPr>
            <a:t>מה"כאן ועכשיו"</a:t>
          </a:r>
          <a:endParaRPr lang="he-IL" sz="1600" kern="1200" dirty="0">
            <a:latin typeface="Tahoma" pitchFamily="34" charset="0"/>
            <a:cs typeface="Tahoma" pitchFamily="34" charset="0"/>
          </a:endParaRPr>
        </a:p>
        <a:p>
          <a:pPr marL="171450" lvl="1" indent="-171450"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הקבוצה כמטרה –</a:t>
          </a:r>
          <a:r>
            <a:rPr lang="he-IL" sz="1600" kern="1200" dirty="0" err="1" smtClean="0">
              <a:latin typeface="Tahoma" pitchFamily="34" charset="0"/>
              <a:cs typeface="Tahoma" pitchFamily="34" charset="0"/>
            </a:rPr>
            <a:t> קבוצת</a:t>
          </a:r>
          <a:r>
            <a:rPr lang="he-IL" sz="1600" kern="1200" dirty="0" smtClean="0">
              <a:latin typeface="Tahoma" pitchFamily="34" charset="0"/>
              <a:cs typeface="Tahoma" pitchFamily="34" charset="0"/>
            </a:rPr>
            <a:t> סטאטוס </a:t>
          </a:r>
          <a:endParaRPr lang="he-IL" sz="1600" kern="1200" dirty="0">
            <a:latin typeface="Tahoma" pitchFamily="34" charset="0"/>
            <a:cs typeface="Tahoma" pitchFamily="34" charset="0"/>
          </a:endParaRPr>
        </a:p>
      </dsp:txBody>
      <dsp:txXfrm>
        <a:off x="2939259" y="2092528"/>
        <a:ext cx="3051491" cy="1796370"/>
      </dsp:txXfrm>
    </dsp:sp>
    <dsp:sp modelId="{76CB82D6-E3AD-46EF-AB44-5020ECDC8468}">
      <dsp:nvSpPr>
        <dsp:cNvPr id="0" name=""/>
        <dsp:cNvSpPr/>
      </dsp:nvSpPr>
      <dsp:spPr>
        <a:xfrm>
          <a:off x="4418055" y="677977"/>
          <a:ext cx="3197046" cy="3197046"/>
        </a:xfrm>
        <a:prstGeom prst="circularArrow">
          <a:avLst>
            <a:gd name="adj1" fmla="val 1770"/>
            <a:gd name="adj2" fmla="val 210911"/>
            <a:gd name="adj3" fmla="val 19773732"/>
            <a:gd name="adj4" fmla="val 12735665"/>
            <a:gd name="adj5" fmla="val 206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193958-C595-49CE-B6A4-B62F177C0973}">
      <dsp:nvSpPr>
        <dsp:cNvPr id="0" name=""/>
        <dsp:cNvSpPr/>
      </dsp:nvSpPr>
      <dsp:spPr>
        <a:xfrm>
          <a:off x="3653515" y="1455960"/>
          <a:ext cx="2126285" cy="6590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1">
            <a:lnSpc>
              <a:spcPct val="90000"/>
            </a:lnSpc>
            <a:spcBef>
              <a:spcPct val="0"/>
            </a:spcBef>
            <a:spcAft>
              <a:spcPct val="35000"/>
            </a:spcAft>
          </a:pPr>
          <a:r>
            <a:rPr lang="he-IL" sz="2400" kern="1200" dirty="0" smtClean="0">
              <a:latin typeface="Tahoma" pitchFamily="34" charset="0"/>
              <a:cs typeface="Tahoma" pitchFamily="34" charset="0"/>
            </a:rPr>
            <a:t>תהליך קבוצתי </a:t>
          </a:r>
          <a:endParaRPr lang="he-IL" sz="2400" kern="1200" dirty="0">
            <a:latin typeface="Tahoma" pitchFamily="34" charset="0"/>
            <a:cs typeface="Tahoma" pitchFamily="34" charset="0"/>
          </a:endParaRPr>
        </a:p>
      </dsp:txBody>
      <dsp:txXfrm>
        <a:off x="3672819" y="1475264"/>
        <a:ext cx="2087677" cy="620479"/>
      </dsp:txXfrm>
    </dsp:sp>
    <dsp:sp modelId="{B26CFE36-30F1-4BCB-93A0-D59A3268E685}">
      <dsp:nvSpPr>
        <dsp:cNvPr id="0" name=""/>
        <dsp:cNvSpPr/>
      </dsp:nvSpPr>
      <dsp:spPr>
        <a:xfrm>
          <a:off x="6316058" y="1520281"/>
          <a:ext cx="2552300" cy="242046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מפגש בין התיאוריות והכלים לבין המציאות הארגונית</a:t>
          </a:r>
          <a:endParaRPr lang="he-IL" sz="1600" kern="1200" dirty="0">
            <a:latin typeface="Tahoma" pitchFamily="34" charset="0"/>
            <a:cs typeface="Tahoma" pitchFamily="34" charset="0"/>
          </a:endParaRPr>
        </a:p>
        <a:p>
          <a:pPr marL="171450" lvl="1" indent="-171450"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חיבור בין התכנית</a:t>
          </a:r>
          <a:endParaRPr lang="he-IL" sz="1600" kern="1200" dirty="0">
            <a:latin typeface="Tahoma" pitchFamily="34" charset="0"/>
            <a:cs typeface="Tahoma" pitchFamily="34" charset="0"/>
          </a:endParaRPr>
        </a:p>
        <a:p>
          <a:pPr marL="171450" lvl="1" indent="-171450" algn="r" defTabSz="711200" rtl="1">
            <a:lnSpc>
              <a:spcPct val="90000"/>
            </a:lnSpc>
            <a:spcBef>
              <a:spcPct val="0"/>
            </a:spcBef>
            <a:spcAft>
              <a:spcPct val="15000"/>
            </a:spcAft>
            <a:buChar char="••"/>
          </a:pPr>
          <a:r>
            <a:rPr lang="he-IL" sz="1600" kern="1200" dirty="0" smtClean="0">
              <a:latin typeface="Tahoma" pitchFamily="34" charset="0"/>
              <a:cs typeface="Tahoma" pitchFamily="34" charset="0"/>
            </a:rPr>
            <a:t>לבין הארגון</a:t>
          </a:r>
          <a:endParaRPr lang="he-IL" sz="1600" kern="1200" dirty="0">
            <a:latin typeface="Tahoma" pitchFamily="34" charset="0"/>
            <a:cs typeface="Tahoma" pitchFamily="34" charset="0"/>
          </a:endParaRPr>
        </a:p>
      </dsp:txBody>
      <dsp:txXfrm>
        <a:off x="6371760" y="1575983"/>
        <a:ext cx="2440896" cy="1790386"/>
      </dsp:txXfrm>
    </dsp:sp>
    <dsp:sp modelId="{8B24439B-2A69-47D0-BF89-43DC66AD6B79}">
      <dsp:nvSpPr>
        <dsp:cNvPr id="0" name=""/>
        <dsp:cNvSpPr/>
      </dsp:nvSpPr>
      <dsp:spPr>
        <a:xfrm>
          <a:off x="6513735" y="3256247"/>
          <a:ext cx="2159535" cy="6865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1">
            <a:lnSpc>
              <a:spcPct val="90000"/>
            </a:lnSpc>
            <a:spcBef>
              <a:spcPct val="0"/>
            </a:spcBef>
            <a:spcAft>
              <a:spcPct val="35000"/>
            </a:spcAft>
          </a:pPr>
          <a:r>
            <a:rPr lang="he-IL" sz="2400" kern="1200" dirty="0" smtClean="0">
              <a:latin typeface="Tahoma" pitchFamily="34" charset="0"/>
              <a:cs typeface="Tahoma" pitchFamily="34" charset="0"/>
            </a:rPr>
            <a:t>בתוך מעטפת הארגון </a:t>
          </a:r>
          <a:endParaRPr lang="he-IL" sz="2400" kern="1200" dirty="0">
            <a:latin typeface="Tahoma" pitchFamily="34" charset="0"/>
            <a:cs typeface="Tahoma" pitchFamily="34" charset="0"/>
          </a:endParaRPr>
        </a:p>
      </dsp:txBody>
      <dsp:txXfrm>
        <a:off x="6533843" y="3276355"/>
        <a:ext cx="2119319" cy="646305"/>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5691625-1201-43D2-BB56-EBA8F1A68FDB}" type="datetimeFigureOut">
              <a:rPr lang="he-IL" smtClean="0"/>
              <a:pPr/>
              <a:t>ז'/אלול/תשע"ב</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CF79E9C-EB2A-4DB7-90E0-4BED138515EA}" type="slidenum">
              <a:rPr lang="he-IL" smtClean="0"/>
              <a:pPr/>
              <a:t>‹#›</a:t>
            </a:fld>
            <a:endParaRPr lang="he-IL"/>
          </a:p>
        </p:txBody>
      </p:sp>
    </p:spTree>
    <p:extLst>
      <p:ext uri="{BB962C8B-B14F-4D97-AF65-F5344CB8AC3E}">
        <p14:creationId xmlns="" xmlns:p14="http://schemas.microsoft.com/office/powerpoint/2010/main" val="286371021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8CF79E9C-EB2A-4DB7-90E0-4BED138515EA}" type="slidenum">
              <a:rPr lang="he-IL" smtClean="0"/>
              <a:pPr/>
              <a:t>15</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bg>
      <p:bgRef idx="1002">
        <a:schemeClr val="bg2"/>
      </p:bgRef>
    </p:bg>
    <p:spTree>
      <p:nvGrpSpPr>
        <p:cNvPr id="1" name=""/>
        <p:cNvGrpSpPr/>
        <p:nvPr/>
      </p:nvGrpSpPr>
      <p:grpSpPr>
        <a:xfrm>
          <a:off x="0" y="0"/>
          <a:ext cx="0" cy="0"/>
          <a:chOff x="0" y="0"/>
          <a:chExt cx="0" cy="0"/>
        </a:xfrm>
      </p:grpSpPr>
      <p:sp>
        <p:nvSpPr>
          <p:cNvPr id="9" name="כותרת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כותרת משנה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מציין מיקום של תאריך 29"/>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19" name="מציין מיקום של כותרת תחתונה 18"/>
          <p:cNvSpPr>
            <a:spLocks noGrp="1"/>
          </p:cNvSpPr>
          <p:nvPr>
            <p:ph type="ftr" sz="quarter" idx="11"/>
          </p:nvPr>
        </p:nvSpPr>
        <p:spPr/>
        <p:txBody>
          <a:bodyPr/>
          <a:lstStyle/>
          <a:p>
            <a:endParaRPr lang="he-IL"/>
          </a:p>
        </p:txBody>
      </p:sp>
      <p:sp>
        <p:nvSpPr>
          <p:cNvPr id="27" name="מציין מיקום של מספר שקופית 26"/>
          <p:cNvSpPr>
            <a:spLocks noGrp="1"/>
          </p:cNvSpPr>
          <p:nvPr>
            <p:ph type="sldNum" sz="quarter" idx="12"/>
          </p:nvPr>
        </p:nvSpPr>
        <p:spPr/>
        <p:txBody>
          <a:bodyPr/>
          <a:lstStyle/>
          <a:p>
            <a:fld id="{1FD37CE6-6E19-45E4-B35F-116C13B5BE7F}"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FD37CE6-6E19-45E4-B35F-116C13B5BE7F}"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מלבן עם פינה יחידה חתוכה ומעוגלת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משולש ישר-זווית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כותרת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מציין מיקום טקסט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a:xfrm>
            <a:off x="8077200" y="6356350"/>
            <a:ext cx="609600" cy="365125"/>
          </a:xfrm>
        </p:spPr>
        <p:txBody>
          <a:bodyPr/>
          <a:lstStyle/>
          <a:p>
            <a:fld id="{1FD37CE6-6E19-45E4-B35F-116C13B5BE7F}" type="slidenum">
              <a:rPr lang="he-IL" smtClean="0"/>
              <a:pPr/>
              <a:t>‹#›</a:t>
            </a:fld>
            <a:endParaRPr lang="he-IL"/>
          </a:p>
        </p:txBody>
      </p:sp>
      <p:sp>
        <p:nvSpPr>
          <p:cNvPr id="3" name="מציין מיקום של תמונה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smtClean="0"/>
              <a:t>לחץ על הסמל כדי להוסיף תמונה</a:t>
            </a:r>
            <a:endParaRPr kumimoji="0" lang="en-US" dirty="0"/>
          </a:p>
        </p:txBody>
      </p:sp>
      <p:sp>
        <p:nvSpPr>
          <p:cNvPr id="10" name="צורה חופשית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צורה חופשית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497528F7-9ED0-472E-A2BF-2D450D91BDCB}" type="datetimeFigureOut">
              <a:rPr lang="he-IL" smtClean="0"/>
              <a:pPr/>
              <a:t>ז'/אלול/תשע"ב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FD37CE6-6E19-45E4-B35F-116C13B5BE7F}"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צורה חופשית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צורה חופשית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מציין מיקום של כותרת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מציין מיקום טקסט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מציין מיקום של תאריך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97528F7-9ED0-472E-A2BF-2D450D91BDCB}" type="datetimeFigureOut">
              <a:rPr lang="he-IL" smtClean="0"/>
              <a:pPr/>
              <a:t>ז'/אלול/תשע"ב</a:t>
            </a:fld>
            <a:endParaRPr lang="he-IL"/>
          </a:p>
        </p:txBody>
      </p:sp>
      <p:sp>
        <p:nvSpPr>
          <p:cNvPr id="22" name="מציין מיקום של כותרת תחתונה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he-IL"/>
          </a:p>
        </p:txBody>
      </p:sp>
      <p:sp>
        <p:nvSpPr>
          <p:cNvPr id="18" name="מציין מיקום של מספר שקופית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FD37CE6-6E19-45E4-B35F-116C13B5BE7F}" type="slidenum">
              <a:rPr lang="he-IL" smtClean="0"/>
              <a:pPr/>
              <a:t>‹#›</a:t>
            </a:fld>
            <a:endParaRPr lang="he-IL"/>
          </a:p>
        </p:txBody>
      </p:sp>
      <p:grpSp>
        <p:nvGrpSpPr>
          <p:cNvPr id="2" name="קבוצה 1"/>
          <p:cNvGrpSpPr/>
          <p:nvPr/>
        </p:nvGrpSpPr>
        <p:grpSpPr>
          <a:xfrm>
            <a:off x="-19017" y="202408"/>
            <a:ext cx="9180548" cy="649224"/>
            <a:chOff x="-19045" y="216550"/>
            <a:chExt cx="9180548" cy="649224"/>
          </a:xfrm>
        </p:grpSpPr>
        <p:sp>
          <p:nvSpPr>
            <p:cNvPr id="12" name="צורה חופשית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צורה חופשית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24.xml"/><Relationship Id="rId1" Type="http://schemas.openxmlformats.org/officeDocument/2006/relationships/slideLayout" Target="../slideLayouts/slideLayout2.xml"/><Relationship Id="rId6" Type="http://schemas.openxmlformats.org/officeDocument/2006/relationships/slide" Target="slide27.xml"/><Relationship Id="rId5" Type="http://schemas.openxmlformats.org/officeDocument/2006/relationships/slide" Target="slide28.xml"/><Relationship Id="rId4" Type="http://schemas.openxmlformats.org/officeDocument/2006/relationships/slide" Target="slide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t3.gstatic.com/images?q=tbn:ANd9GcRO4FZraBWMTrJSEngVUrux73W0fkxPpZq9dDcNXPKoferAaebvBg"/>
          <p:cNvPicPr>
            <a:picLocks noChangeAspect="1" noChangeArrowheads="1"/>
          </p:cNvPicPr>
          <p:nvPr/>
        </p:nvPicPr>
        <p:blipFill>
          <a:blip r:embed="rId2"/>
          <a:srcRect/>
          <a:stretch>
            <a:fillRect/>
          </a:stretch>
        </p:blipFill>
        <p:spPr bwMode="auto">
          <a:xfrm>
            <a:off x="142844" y="1571612"/>
            <a:ext cx="6341280" cy="4214842"/>
          </a:xfrm>
          <a:prstGeom prst="rect">
            <a:avLst/>
          </a:prstGeom>
          <a:noFill/>
        </p:spPr>
      </p:pic>
      <p:sp>
        <p:nvSpPr>
          <p:cNvPr id="2" name="כותרת 1"/>
          <p:cNvSpPr>
            <a:spLocks noGrp="1"/>
          </p:cNvSpPr>
          <p:nvPr>
            <p:ph type="ctrTitle"/>
          </p:nvPr>
        </p:nvSpPr>
        <p:spPr>
          <a:xfrm>
            <a:off x="1071538" y="142852"/>
            <a:ext cx="7851648" cy="1271614"/>
          </a:xfrm>
        </p:spPr>
        <p:txBody>
          <a:bodyPr>
            <a:normAutofit/>
            <a:scene3d>
              <a:camera prst="orthographicFront"/>
              <a:lightRig rig="freezing" dir="t">
                <a:rot lat="0" lon="0" rev="5640000"/>
              </a:lightRig>
            </a:scene3d>
            <a:sp3d extrusionH="57150" prstMaterial="flat">
              <a:bevelT w="63500" h="63500"/>
              <a:contourClr>
                <a:schemeClr val="tx2"/>
              </a:contourClr>
            </a:sp3d>
          </a:bodyPr>
          <a:lstStyle/>
          <a:p>
            <a:r>
              <a:rPr lang="he-IL" sz="7200" dirty="0" smtClean="0">
                <a:solidFill>
                  <a:schemeClr val="bg2">
                    <a:lumMod val="20000"/>
                    <a:lumOff val="80000"/>
                  </a:schemeClr>
                </a:solidFill>
              </a:rPr>
              <a:t>פיתוח מנהלים </a:t>
            </a:r>
            <a:endParaRPr lang="he-IL" sz="7200" dirty="0">
              <a:solidFill>
                <a:schemeClr val="bg2">
                  <a:lumMod val="20000"/>
                  <a:lumOff val="80000"/>
                </a:schemeClr>
              </a:solidFill>
            </a:endParaRPr>
          </a:p>
        </p:txBody>
      </p:sp>
      <p:sp>
        <p:nvSpPr>
          <p:cNvPr id="3" name="כותרת משנה 2"/>
          <p:cNvSpPr>
            <a:spLocks noGrp="1"/>
          </p:cNvSpPr>
          <p:nvPr>
            <p:ph type="subTitle" idx="1"/>
          </p:nvPr>
        </p:nvSpPr>
        <p:spPr>
          <a:xfrm>
            <a:off x="5940152" y="5143512"/>
            <a:ext cx="3071802" cy="1714488"/>
          </a:xfrm>
        </p:spPr>
        <p:txBody>
          <a:bodyPr>
            <a:normAutofit fontScale="85000" lnSpcReduction="20000"/>
          </a:bodyPr>
          <a:lstStyle/>
          <a:p>
            <a:r>
              <a:rPr lang="he-IL" dirty="0" smtClean="0">
                <a:effectLst>
                  <a:outerShdw blurRad="38100" dist="38100" dir="2700000" algn="tl">
                    <a:srgbClr val="000000">
                      <a:alpha val="43137"/>
                    </a:srgbClr>
                  </a:outerShdw>
                </a:effectLst>
              </a:rPr>
              <a:t>אלה </a:t>
            </a:r>
            <a:r>
              <a:rPr lang="he-IL" dirty="0" err="1" smtClean="0">
                <a:effectLst>
                  <a:outerShdw blurRad="38100" dist="38100" dir="2700000" algn="tl">
                    <a:srgbClr val="000000">
                      <a:alpha val="43137"/>
                    </a:srgbClr>
                  </a:outerShdw>
                </a:effectLst>
              </a:rPr>
              <a:t>צ'ארניאבסקי</a:t>
            </a:r>
            <a:r>
              <a:rPr lang="he-IL" dirty="0" smtClean="0">
                <a:effectLst>
                  <a:outerShdw blurRad="38100" dist="38100" dir="2700000" algn="tl">
                    <a:srgbClr val="000000">
                      <a:alpha val="43137"/>
                    </a:srgbClr>
                  </a:outerShdw>
                </a:effectLst>
              </a:rPr>
              <a:t> </a:t>
            </a:r>
          </a:p>
          <a:p>
            <a:r>
              <a:rPr lang="he-IL" dirty="0" smtClean="0">
                <a:effectLst>
                  <a:outerShdw blurRad="38100" dist="38100" dir="2700000" algn="tl">
                    <a:srgbClr val="000000">
                      <a:alpha val="43137"/>
                    </a:srgbClr>
                  </a:outerShdw>
                </a:effectLst>
              </a:rPr>
              <a:t>גדי אפללו </a:t>
            </a:r>
          </a:p>
          <a:p>
            <a:endParaRPr lang="he-IL" dirty="0" smtClean="0">
              <a:effectLst>
                <a:outerShdw blurRad="38100" dist="38100" dir="2700000" algn="tl">
                  <a:srgbClr val="000000">
                    <a:alpha val="43137"/>
                  </a:srgbClr>
                </a:outerShdw>
              </a:effectLst>
            </a:endParaRPr>
          </a:p>
          <a:p>
            <a:endParaRPr lang="he-IL" dirty="0" smtClean="0">
              <a:effectLst>
                <a:outerShdw blurRad="38100" dist="38100" dir="2700000" algn="tl">
                  <a:srgbClr val="000000">
                    <a:alpha val="43137"/>
                  </a:srgbClr>
                </a:outerShdw>
              </a:effectLst>
            </a:endParaRPr>
          </a:p>
          <a:p>
            <a:r>
              <a:rPr lang="he-IL" dirty="0" smtClean="0">
                <a:effectLst>
                  <a:outerShdw blurRad="38100" dist="38100" dir="2700000" algn="tl">
                    <a:srgbClr val="000000">
                      <a:alpha val="43137"/>
                    </a:srgbClr>
                  </a:outerShdw>
                </a:effectLst>
              </a:rPr>
              <a:t>29/08/12</a:t>
            </a:r>
            <a:endParaRPr lang="he-IL"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85786" y="214290"/>
            <a:ext cx="8229600" cy="1143000"/>
          </a:xfrm>
        </p:spPr>
        <p:txBody>
          <a:bodyPr>
            <a:scene3d>
              <a:camera prst="orthographicFront"/>
              <a:lightRig rig="threePt" dir="t"/>
            </a:scene3d>
            <a:sp3d extrusionH="57150">
              <a:bevelT w="38100" h="38100"/>
            </a:sp3d>
          </a:bodyPr>
          <a:lstStyle/>
          <a:p>
            <a:r>
              <a:rPr lang="he-IL" b="1" dirty="0" smtClean="0">
                <a:solidFill>
                  <a:srgbClr val="0070C0"/>
                </a:solidFill>
                <a:effectLst>
                  <a:outerShdw blurRad="50800" dist="38100" dir="18900000" algn="bl" rotWithShape="0">
                    <a:prstClr val="black">
                      <a:alpha val="40000"/>
                    </a:prstClr>
                  </a:outerShdw>
                </a:effectLst>
              </a:rPr>
              <a:t>פיתוח מנהלים - למה בכלל?</a:t>
            </a:r>
            <a:endParaRPr lang="he-IL" dirty="0">
              <a:solidFill>
                <a:srgbClr val="0070C0"/>
              </a:solidFill>
              <a:effectLst>
                <a:outerShdw blurRad="50800" dist="38100" dir="18900000" algn="bl" rotWithShape="0">
                  <a:prstClr val="black">
                    <a:alpha val="40000"/>
                  </a:prstClr>
                </a:outerShdw>
              </a:effectLst>
            </a:endParaRPr>
          </a:p>
        </p:txBody>
      </p:sp>
      <p:pic>
        <p:nvPicPr>
          <p:cNvPr id="2050" name="Picture 2"/>
          <p:cNvPicPr>
            <a:picLocks noGrp="1" noChangeAspect="1" noChangeArrowheads="1"/>
          </p:cNvPicPr>
          <p:nvPr>
            <p:ph idx="1"/>
          </p:nvPr>
        </p:nvPicPr>
        <p:blipFill>
          <a:blip r:embed="rId2"/>
          <a:srcRect/>
          <a:stretch>
            <a:fillRect/>
          </a:stretch>
        </p:blipFill>
        <p:spPr bwMode="auto">
          <a:xfrm>
            <a:off x="428596" y="1928802"/>
            <a:ext cx="3293165" cy="4389437"/>
          </a:xfrm>
          <a:prstGeom prst="rect">
            <a:avLst/>
          </a:prstGeom>
          <a:noFill/>
          <a:ln w="9525">
            <a:noFill/>
            <a:miter lim="800000"/>
            <a:headEnd/>
            <a:tailEnd/>
          </a:ln>
          <a:effectLst/>
        </p:spPr>
      </p:pic>
      <p:sp>
        <p:nvSpPr>
          <p:cNvPr id="7" name="מלבן 6"/>
          <p:cNvSpPr/>
          <p:nvPr/>
        </p:nvSpPr>
        <p:spPr>
          <a:xfrm>
            <a:off x="3857620" y="2500306"/>
            <a:ext cx="5000660" cy="2857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sz="3200" dirty="0" smtClean="0"/>
              <a:t>"</a:t>
            </a:r>
            <a:r>
              <a:rPr lang="he-IL" sz="3200" b="1" dirty="0" smtClean="0"/>
              <a:t>בכלכלה מתחרה,טיב המנהלים ומעשיהם קובעים מעל לכל את הצלחת העסק"</a:t>
            </a:r>
          </a:p>
          <a:p>
            <a:endParaRPr lang="he-IL" sz="1200" dirty="0" smtClean="0"/>
          </a:p>
          <a:p>
            <a:endParaRPr lang="he-IL" sz="1200" dirty="0" smtClean="0"/>
          </a:p>
          <a:p>
            <a:endParaRPr lang="he-IL" sz="1200" dirty="0" smtClean="0"/>
          </a:p>
          <a:p>
            <a:endParaRPr lang="he-IL" sz="1200" dirty="0" smtClean="0"/>
          </a:p>
          <a:p>
            <a:pPr algn="l"/>
            <a:r>
              <a:rPr lang="he-IL" sz="1200" dirty="0" smtClean="0"/>
              <a:t>פיטר דרוקר/על הניהול כמקצוע</a:t>
            </a:r>
          </a:p>
          <a:p>
            <a:endParaRPr lang="he-IL" sz="3200"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214290"/>
            <a:ext cx="8229600" cy="1143000"/>
          </a:xfrm>
        </p:spPr>
        <p:txBody>
          <a:bodyPr>
            <a:scene3d>
              <a:camera prst="orthographicFront"/>
              <a:lightRig rig="threePt" dir="t"/>
            </a:scene3d>
            <a:sp3d extrusionH="57150">
              <a:bevelT w="38100" h="38100"/>
            </a:sp3d>
          </a:bodyPr>
          <a:lstStyle/>
          <a:p>
            <a:r>
              <a:rPr lang="he-IL" b="1" dirty="0" smtClean="0">
                <a:solidFill>
                  <a:srgbClr val="0070C0"/>
                </a:solidFill>
                <a:effectLst>
                  <a:outerShdw blurRad="50800" dist="38100" dir="18900000" algn="bl" rotWithShape="0">
                    <a:prstClr val="black">
                      <a:alpha val="40000"/>
                    </a:prstClr>
                  </a:outerShdw>
                </a:effectLst>
              </a:rPr>
              <a:t>פיתוח מנהלים - האם בכלל?</a:t>
            </a:r>
            <a:endParaRPr lang="he-IL" dirty="0">
              <a:solidFill>
                <a:srgbClr val="0070C0"/>
              </a:solidFill>
              <a:effectLst>
                <a:outerShdw blurRad="50800" dist="38100" dir="18900000" algn="bl" rotWithShape="0">
                  <a:prstClr val="black">
                    <a:alpha val="40000"/>
                  </a:prstClr>
                </a:outerShdw>
              </a:effectLst>
            </a:endParaRPr>
          </a:p>
        </p:txBody>
      </p:sp>
      <p:pic>
        <p:nvPicPr>
          <p:cNvPr id="1026" name="Picture 2" descr="C:\Users\User\AppData\Local\Microsoft\Windows\Temporary Internet Files\Content.IE5\BBGQM3XP\MP900409268[1].jpg"/>
          <p:cNvPicPr>
            <a:picLocks noChangeAspect="1" noChangeArrowheads="1"/>
          </p:cNvPicPr>
          <p:nvPr/>
        </p:nvPicPr>
        <p:blipFill>
          <a:blip r:embed="rId2" cstate="print"/>
          <a:srcRect/>
          <a:stretch>
            <a:fillRect/>
          </a:stretch>
        </p:blipFill>
        <p:spPr bwMode="auto">
          <a:xfrm>
            <a:off x="2643174" y="1357298"/>
            <a:ext cx="4214842" cy="4214842"/>
          </a:xfrm>
          <a:prstGeom prst="rect">
            <a:avLst/>
          </a:prstGeom>
          <a:noFill/>
        </p:spPr>
      </p:pic>
      <p:sp>
        <p:nvSpPr>
          <p:cNvPr id="4" name="מלבן 3"/>
          <p:cNvSpPr/>
          <p:nvPr/>
        </p:nvSpPr>
        <p:spPr>
          <a:xfrm>
            <a:off x="285720" y="2714620"/>
            <a:ext cx="3357554" cy="1015663"/>
          </a:xfrm>
          <a:prstGeom prst="rect">
            <a:avLst/>
          </a:prstGeom>
        </p:spPr>
        <p:txBody>
          <a:bodyPr wrap="square">
            <a:spAutoFit/>
          </a:bodyPr>
          <a:lstStyle/>
          <a:p>
            <a:r>
              <a:rPr lang="he-IL" sz="2000" b="1" dirty="0" smtClean="0">
                <a:solidFill>
                  <a:srgbClr val="0000FF"/>
                </a:solidFill>
                <a:latin typeface="Tahoma" pitchFamily="34" charset="0"/>
                <a:cs typeface="Tahoma" pitchFamily="34" charset="0"/>
              </a:rPr>
              <a:t>הכשרת מנהלים היא</a:t>
            </a:r>
          </a:p>
          <a:p>
            <a:r>
              <a:rPr lang="he-IL" sz="2000" b="1" dirty="0" smtClean="0">
                <a:solidFill>
                  <a:srgbClr val="0000FF"/>
                </a:solidFill>
                <a:latin typeface="Tahoma" pitchFamily="34" charset="0"/>
                <a:cs typeface="Tahoma" pitchFamily="34" charset="0"/>
              </a:rPr>
              <a:t>תהליך מכני, דרך הקניית כלים.</a:t>
            </a:r>
            <a:endParaRPr lang="he-IL" sz="2000" dirty="0">
              <a:solidFill>
                <a:srgbClr val="0000FF"/>
              </a:solidFill>
              <a:latin typeface="Tahoma" pitchFamily="34" charset="0"/>
              <a:cs typeface="Tahoma" pitchFamily="34" charset="0"/>
            </a:endParaRPr>
          </a:p>
        </p:txBody>
      </p:sp>
      <p:sp>
        <p:nvSpPr>
          <p:cNvPr id="3" name="מציין מיקום תוכן 2"/>
          <p:cNvSpPr>
            <a:spLocks noGrp="1"/>
          </p:cNvSpPr>
          <p:nvPr>
            <p:ph idx="1"/>
          </p:nvPr>
        </p:nvSpPr>
        <p:spPr>
          <a:xfrm>
            <a:off x="5643570" y="2786058"/>
            <a:ext cx="3257544" cy="1000132"/>
          </a:xfrm>
        </p:spPr>
        <p:txBody>
          <a:bodyPr>
            <a:normAutofit fontScale="77500" lnSpcReduction="20000"/>
          </a:bodyPr>
          <a:lstStyle/>
          <a:p>
            <a:pPr marL="0" indent="0">
              <a:buNone/>
            </a:pPr>
            <a:r>
              <a:rPr lang="he-IL" b="1" dirty="0" smtClean="0">
                <a:solidFill>
                  <a:srgbClr val="0000FF"/>
                </a:solidFill>
                <a:latin typeface="Tahoma" pitchFamily="34" charset="0"/>
                <a:cs typeface="Tahoma" pitchFamily="34" charset="0"/>
              </a:rPr>
              <a:t>ניהול הוא כישרון מולד</a:t>
            </a:r>
          </a:p>
          <a:p>
            <a:pPr marL="0" indent="0">
              <a:buNone/>
            </a:pPr>
            <a:r>
              <a:rPr lang="he-IL" b="1" dirty="0" smtClean="0">
                <a:solidFill>
                  <a:srgbClr val="0000FF"/>
                </a:solidFill>
                <a:latin typeface="Tahoma" pitchFamily="34" charset="0"/>
                <a:cs typeface="Tahoma" pitchFamily="34" charset="0"/>
              </a:rPr>
              <a:t>לא נלמד, המתאים ישרוד.</a:t>
            </a:r>
            <a:endParaRPr lang="he-IL" dirty="0">
              <a:solidFill>
                <a:srgbClr val="0000FF"/>
              </a:solidFill>
              <a:latin typeface="Tahoma" pitchFamily="34" charset="0"/>
              <a:cs typeface="Tahoma" pitchFamily="34" charset="0"/>
            </a:endParaRPr>
          </a:p>
        </p:txBody>
      </p:sp>
      <p:cxnSp>
        <p:nvCxnSpPr>
          <p:cNvPr id="7" name="מחבר חץ ישר 6"/>
          <p:cNvCxnSpPr/>
          <p:nvPr/>
        </p:nvCxnSpPr>
        <p:spPr>
          <a:xfrm rot="5400000" flipH="1" flipV="1">
            <a:off x="2679687" y="3749677"/>
            <a:ext cx="4214842" cy="1588"/>
          </a:xfrm>
          <a:prstGeom prst="straightConnector1">
            <a:avLst/>
          </a:prstGeom>
          <a:ln>
            <a:solidFill>
              <a:srgbClr val="0000FF"/>
            </a:solidFill>
            <a:tailEnd type="arrow"/>
          </a:ln>
        </p:spPr>
        <p:style>
          <a:lnRef idx="3">
            <a:schemeClr val="accent1"/>
          </a:lnRef>
          <a:fillRef idx="0">
            <a:schemeClr val="accent1"/>
          </a:fillRef>
          <a:effectRef idx="2">
            <a:schemeClr val="accent1"/>
          </a:effectRef>
          <a:fontRef idx="minor">
            <a:schemeClr val="tx1"/>
          </a:fontRef>
        </p:style>
      </p:cxnSp>
      <p:sp>
        <p:nvSpPr>
          <p:cNvPr id="9" name="מלבן 8"/>
          <p:cNvSpPr/>
          <p:nvPr/>
        </p:nvSpPr>
        <p:spPr>
          <a:xfrm>
            <a:off x="4143372" y="5929330"/>
            <a:ext cx="1071569" cy="646331"/>
          </a:xfrm>
          <a:prstGeom prst="rect">
            <a:avLst/>
          </a:prstGeom>
        </p:spPr>
        <p:txBody>
          <a:bodyPr wrap="square">
            <a:spAutoFit/>
          </a:bodyPr>
          <a:lstStyle/>
          <a:p>
            <a:r>
              <a:rPr lang="he-IL" sz="3600" b="1" dirty="0" smtClean="0">
                <a:solidFill>
                  <a:srgbClr val="0000FF"/>
                </a:solidFill>
                <a:effectLst>
                  <a:outerShdw blurRad="38100" dist="38100" dir="2700000" algn="tl">
                    <a:srgbClr val="000000">
                      <a:alpha val="43137"/>
                    </a:srgbClr>
                  </a:outerShdw>
                </a:effectLst>
              </a:rPr>
              <a:t>איזון</a:t>
            </a:r>
            <a:endParaRPr lang="he-IL" sz="3600" b="1" dirty="0">
              <a:solidFill>
                <a:srgbClr val="0000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idx="1"/>
          </p:nvPr>
        </p:nvPicPr>
        <p:blipFill>
          <a:blip r:embed="rId2"/>
          <a:srcRect/>
          <a:stretch>
            <a:fillRect/>
          </a:stretch>
        </p:blipFill>
        <p:spPr bwMode="auto">
          <a:xfrm>
            <a:off x="7572396" y="1927092"/>
            <a:ext cx="1225598" cy="1314410"/>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714348" y="1927092"/>
            <a:ext cx="1057274" cy="1311555"/>
          </a:xfrm>
          <a:prstGeom prst="rect">
            <a:avLst/>
          </a:prstGeom>
          <a:noFill/>
          <a:ln w="9525">
            <a:noFill/>
            <a:miter lim="800000"/>
            <a:headEnd/>
            <a:tailEnd/>
          </a:ln>
          <a:effectLst/>
        </p:spPr>
      </p:pic>
      <p:sp>
        <p:nvSpPr>
          <p:cNvPr id="13" name="חץ למטה 12"/>
          <p:cNvSpPr/>
          <p:nvPr/>
        </p:nvSpPr>
        <p:spPr>
          <a:xfrm>
            <a:off x="5357818" y="3284414"/>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חץ למטה 14"/>
          <p:cNvSpPr/>
          <p:nvPr/>
        </p:nvSpPr>
        <p:spPr>
          <a:xfrm>
            <a:off x="3286116" y="3284414"/>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חץ למטה 15"/>
          <p:cNvSpPr/>
          <p:nvPr/>
        </p:nvSpPr>
        <p:spPr>
          <a:xfrm>
            <a:off x="4357686" y="4570298"/>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p:cNvSpPr/>
          <p:nvPr/>
        </p:nvSpPr>
        <p:spPr>
          <a:xfrm>
            <a:off x="5214942" y="1927092"/>
            <a:ext cx="2343160" cy="128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dirty="0" smtClean="0">
                <a:latin typeface="Tahoma" pitchFamily="34" charset="0"/>
                <a:cs typeface="Tahoma" pitchFamily="34" charset="0"/>
              </a:rPr>
              <a:t>למה במקום שיש</a:t>
            </a:r>
          </a:p>
          <a:p>
            <a:r>
              <a:rPr lang="he-IL" dirty="0" smtClean="0">
                <a:latin typeface="Tahoma" pitchFamily="34" charset="0"/>
                <a:cs typeface="Tahoma" pitchFamily="34" charset="0"/>
              </a:rPr>
              <a:t>כלנית אחת,יש</a:t>
            </a:r>
          </a:p>
          <a:p>
            <a:r>
              <a:rPr lang="he-IL" dirty="0" smtClean="0">
                <a:latin typeface="Tahoma" pitchFamily="34" charset="0"/>
                <a:cs typeface="Tahoma" pitchFamily="34" charset="0"/>
              </a:rPr>
              <a:t>סיכוי למצוא רבות</a:t>
            </a:r>
          </a:p>
          <a:p>
            <a:r>
              <a:rPr lang="he-IL" dirty="0" smtClean="0">
                <a:latin typeface="Tahoma" pitchFamily="34" charset="0"/>
                <a:cs typeface="Tahoma" pitchFamily="34" charset="0"/>
              </a:rPr>
              <a:t>אחרות.</a:t>
            </a:r>
            <a:endParaRPr lang="he-IL" dirty="0">
              <a:latin typeface="Tahoma" pitchFamily="34" charset="0"/>
              <a:cs typeface="Tahoma" pitchFamily="34" charset="0"/>
            </a:endParaRPr>
          </a:p>
        </p:txBody>
      </p:sp>
      <p:sp>
        <p:nvSpPr>
          <p:cNvPr id="18" name="מלבן 17"/>
          <p:cNvSpPr/>
          <p:nvPr/>
        </p:nvSpPr>
        <p:spPr>
          <a:xfrm>
            <a:off x="1785918" y="1927092"/>
            <a:ext cx="2214578" cy="128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dirty="0" smtClean="0">
                <a:latin typeface="Tahoma" pitchFamily="34" charset="0"/>
                <a:cs typeface="Tahoma" pitchFamily="34" charset="0"/>
              </a:rPr>
              <a:t>למה במקום שבו</a:t>
            </a:r>
          </a:p>
          <a:p>
            <a:r>
              <a:rPr lang="he-IL" dirty="0" smtClean="0">
                <a:latin typeface="Tahoma" pitchFamily="34" charset="0"/>
                <a:cs typeface="Tahoma" pitchFamily="34" charset="0"/>
              </a:rPr>
              <a:t>יש פרח נבול,</a:t>
            </a:r>
          </a:p>
          <a:p>
            <a:r>
              <a:rPr lang="he-IL" dirty="0" smtClean="0">
                <a:latin typeface="Tahoma" pitchFamily="34" charset="0"/>
                <a:cs typeface="Tahoma" pitchFamily="34" charset="0"/>
              </a:rPr>
              <a:t>קשה למצוא גינה</a:t>
            </a:r>
          </a:p>
          <a:p>
            <a:r>
              <a:rPr lang="he-IL" dirty="0" smtClean="0">
                <a:latin typeface="Tahoma" pitchFamily="34" charset="0"/>
                <a:cs typeface="Tahoma" pitchFamily="34" charset="0"/>
              </a:rPr>
              <a:t>פורחת ?</a:t>
            </a:r>
            <a:endParaRPr lang="he-IL" dirty="0">
              <a:latin typeface="Tahoma" pitchFamily="34" charset="0"/>
              <a:cs typeface="Tahoma" pitchFamily="34" charset="0"/>
            </a:endParaRPr>
          </a:p>
        </p:txBody>
      </p:sp>
      <p:sp>
        <p:nvSpPr>
          <p:cNvPr id="20" name="מלבן 19"/>
          <p:cNvSpPr/>
          <p:nvPr/>
        </p:nvSpPr>
        <p:spPr>
          <a:xfrm>
            <a:off x="755576" y="3998794"/>
            <a:ext cx="774608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latin typeface="Tahoma" pitchFamily="34" charset="0"/>
                <a:cs typeface="Tahoma" pitchFamily="34" charset="0"/>
              </a:rPr>
              <a:t>פיתוח יכולות / התנהגויות מנהיגות אישית הוא תנאי הכרחי, אך לא מספיק.</a:t>
            </a:r>
            <a:endParaRPr lang="he-IL" dirty="0">
              <a:latin typeface="Tahoma" pitchFamily="34" charset="0"/>
              <a:cs typeface="Tahoma" pitchFamily="34" charset="0"/>
            </a:endParaRPr>
          </a:p>
        </p:txBody>
      </p:sp>
      <p:sp>
        <p:nvSpPr>
          <p:cNvPr id="21" name="מלבן 20"/>
          <p:cNvSpPr/>
          <p:nvPr/>
        </p:nvSpPr>
        <p:spPr>
          <a:xfrm>
            <a:off x="755576" y="5229200"/>
            <a:ext cx="7746084"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smtClean="0">
                <a:latin typeface="Tahoma" pitchFamily="34" charset="0"/>
                <a:cs typeface="Tahoma" pitchFamily="34" charset="0"/>
              </a:rPr>
              <a:t>הפתרון: פיתוח סביבות המאפשרות </a:t>
            </a:r>
            <a:r>
              <a:rPr lang="he-IL" sz="4400" b="1" dirty="0" smtClean="0">
                <a:solidFill>
                  <a:srgbClr val="FFFF00"/>
                </a:solidFill>
                <a:effectLst>
                  <a:outerShdw blurRad="38100" dist="38100" dir="2700000" algn="tl">
                    <a:srgbClr val="000000">
                      <a:alpha val="43137"/>
                    </a:srgbClr>
                  </a:outerShdw>
                </a:effectLst>
                <a:latin typeface="Tahoma" pitchFamily="34" charset="0"/>
                <a:cs typeface="Tahoma" pitchFamily="34" charset="0"/>
              </a:rPr>
              <a:t>מנהיגות.</a:t>
            </a:r>
            <a:endParaRPr lang="he-IL" sz="3200" b="1" dirty="0">
              <a:solidFill>
                <a:srgbClr val="FFFF00"/>
              </a:solidFill>
              <a:effectLst>
                <a:outerShdw blurRad="38100" dist="38100" dir="2700000" algn="tl">
                  <a:srgbClr val="000000">
                    <a:alpha val="43137"/>
                  </a:srgbClr>
                </a:outerShdw>
              </a:effectLst>
              <a:latin typeface="Tahoma" pitchFamily="34" charset="0"/>
              <a:cs typeface="Tahoma" pitchFamily="34" charset="0"/>
            </a:endParaRPr>
          </a:p>
        </p:txBody>
      </p:sp>
      <p:sp>
        <p:nvSpPr>
          <p:cNvPr id="14" name="כותרת 1"/>
          <p:cNvSpPr txBox="1">
            <a:spLocks/>
          </p:cNvSpPr>
          <p:nvPr/>
        </p:nvSpPr>
        <p:spPr>
          <a:xfrm>
            <a:off x="914400" y="214290"/>
            <a:ext cx="8229600" cy="1143000"/>
          </a:xfrm>
          <a:prstGeom prst="rect">
            <a:avLst/>
          </a:prstGeom>
        </p:spPr>
        <p:txBody>
          <a:bodyPr vert="horz" lIns="0" rIns="0" bIns="0" anchor="b">
            <a:normAutofit/>
            <a:scene3d>
              <a:camera prst="orthographicFront"/>
              <a:lightRig rig="threePt" dir="t"/>
            </a:scene3d>
            <a:sp3d extrusionH="57150">
              <a:bevelT w="38100" h="38100"/>
            </a:sp3d>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r>
              <a:rPr lang="he-IL" b="1" smtClean="0">
                <a:solidFill>
                  <a:srgbClr val="0070C0"/>
                </a:solidFill>
                <a:effectLst>
                  <a:outerShdw blurRad="50800" dist="38100" dir="18900000" algn="bl" rotWithShape="0">
                    <a:prstClr val="black">
                      <a:alpha val="40000"/>
                    </a:prstClr>
                  </a:outerShdw>
                </a:effectLst>
              </a:rPr>
              <a:t>פיתוח מנהלים - האם בכלל?</a:t>
            </a:r>
            <a:endParaRPr lang="he-IL" dirty="0">
              <a:solidFill>
                <a:srgbClr val="0070C0"/>
              </a:solidFill>
              <a:effectLst>
                <a:outerShdw blurRad="50800" dist="38100" dir="18900000" algn="b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03544" y="2463279"/>
            <a:ext cx="3388936" cy="461665"/>
          </a:xfrm>
          <a:prstGeom prst="rect">
            <a:avLst/>
          </a:prstGeom>
          <a:noFill/>
        </p:spPr>
        <p:txBody>
          <a:bodyPr wrap="square" rtlCol="1">
            <a:spAutoFit/>
          </a:bodyPr>
          <a:lstStyle/>
          <a:p>
            <a:r>
              <a:rPr lang="he-IL" sz="2400" b="1" u="sng" dirty="0" smtClean="0">
                <a:solidFill>
                  <a:srgbClr val="0000FF"/>
                </a:solidFill>
                <a:effectLst>
                  <a:outerShdw blurRad="38100" dist="38100" dir="2700000" algn="tl">
                    <a:srgbClr val="000000">
                      <a:alpha val="43137"/>
                    </a:srgbClr>
                  </a:outerShdw>
                </a:effectLst>
                <a:latin typeface="Tahoma" pitchFamily="34" charset="0"/>
                <a:cs typeface="Tahoma" pitchFamily="34" charset="0"/>
              </a:rPr>
              <a:t>הגישה המסורתית </a:t>
            </a:r>
            <a:endParaRPr lang="he-IL" sz="2400" b="1" u="sng" dirty="0">
              <a:solidFill>
                <a:srgbClr val="0000FF"/>
              </a:solidFill>
              <a:effectLst>
                <a:outerShdw blurRad="38100" dist="38100" dir="2700000" algn="tl">
                  <a:srgbClr val="000000">
                    <a:alpha val="43137"/>
                  </a:srgbClr>
                </a:outerShdw>
              </a:effectLst>
              <a:latin typeface="Tahoma" pitchFamily="34" charset="0"/>
              <a:cs typeface="Tahoma" pitchFamily="34" charset="0"/>
            </a:endParaRPr>
          </a:p>
        </p:txBody>
      </p:sp>
      <p:grpSp>
        <p:nvGrpSpPr>
          <p:cNvPr id="129" name="קבוצה 128"/>
          <p:cNvGrpSpPr/>
          <p:nvPr/>
        </p:nvGrpSpPr>
        <p:grpSpPr>
          <a:xfrm>
            <a:off x="857224" y="3857628"/>
            <a:ext cx="3786182" cy="2786082"/>
            <a:chOff x="5643570" y="3929066"/>
            <a:chExt cx="3714776" cy="2643206"/>
          </a:xfrm>
        </p:grpSpPr>
        <p:grpSp>
          <p:nvGrpSpPr>
            <p:cNvPr id="70" name="קבוצה 69"/>
            <p:cNvGrpSpPr/>
            <p:nvPr/>
          </p:nvGrpSpPr>
          <p:grpSpPr>
            <a:xfrm>
              <a:off x="6313872" y="3929066"/>
              <a:ext cx="2357454" cy="1985970"/>
              <a:chOff x="6313872" y="3929066"/>
              <a:chExt cx="2357454" cy="1985970"/>
            </a:xfrm>
          </p:grpSpPr>
          <p:sp>
            <p:nvSpPr>
              <p:cNvPr id="7" name="משולש שווה שוקיים 6"/>
              <p:cNvSpPr/>
              <p:nvPr/>
            </p:nvSpPr>
            <p:spPr>
              <a:xfrm>
                <a:off x="6429388" y="4286256"/>
                <a:ext cx="1989398" cy="1500198"/>
              </a:xfrm>
              <a:prstGeom prst="triangl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משולש שווה שוקיים 40"/>
              <p:cNvSpPr/>
              <p:nvPr/>
            </p:nvSpPr>
            <p:spPr>
              <a:xfrm rot="1800000">
                <a:off x="8599888" y="4295503"/>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משולש שווה שוקיים 41"/>
              <p:cNvSpPr/>
              <p:nvPr/>
            </p:nvSpPr>
            <p:spPr>
              <a:xfrm rot="1800000">
                <a:off x="8457012" y="4224064"/>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משולש שווה שוקיים 42"/>
              <p:cNvSpPr/>
              <p:nvPr/>
            </p:nvSpPr>
            <p:spPr>
              <a:xfrm rot="1800000">
                <a:off x="8171261" y="4224063"/>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משולש שווה שוקיים 43"/>
              <p:cNvSpPr/>
              <p:nvPr/>
            </p:nvSpPr>
            <p:spPr>
              <a:xfrm rot="1800000">
                <a:off x="7885508" y="4224064"/>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משולש שווה שוקיים 44"/>
              <p:cNvSpPr/>
              <p:nvPr/>
            </p:nvSpPr>
            <p:spPr>
              <a:xfrm rot="-1800000">
                <a:off x="7028252" y="4295501"/>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משולש שווה שוקיים 46"/>
              <p:cNvSpPr/>
              <p:nvPr/>
            </p:nvSpPr>
            <p:spPr>
              <a:xfrm rot="-1800000">
                <a:off x="6742499" y="4295502"/>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שולש שווה שוקיים 47"/>
              <p:cNvSpPr/>
              <p:nvPr/>
            </p:nvSpPr>
            <p:spPr>
              <a:xfrm rot="-1800000">
                <a:off x="6528186" y="4295501"/>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משולש שווה שוקיים 48"/>
              <p:cNvSpPr/>
              <p:nvPr/>
            </p:nvSpPr>
            <p:spPr>
              <a:xfrm rot="-1800000">
                <a:off x="6313872" y="4295502"/>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שולש שווה שוקיים 49"/>
              <p:cNvSpPr/>
              <p:nvPr/>
            </p:nvSpPr>
            <p:spPr>
              <a:xfrm>
                <a:off x="7358082" y="3929066"/>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משולש שווה שוקיים 51"/>
              <p:cNvSpPr/>
              <p:nvPr/>
            </p:nvSpPr>
            <p:spPr>
              <a:xfrm>
                <a:off x="8286776"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משולש שווה שוקיים 52"/>
              <p:cNvSpPr/>
              <p:nvPr/>
            </p:nvSpPr>
            <p:spPr>
              <a:xfrm>
                <a:off x="7500958" y="4929198"/>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משולש שווה שוקיים 53"/>
              <p:cNvSpPr/>
              <p:nvPr/>
            </p:nvSpPr>
            <p:spPr>
              <a:xfrm>
                <a:off x="7715272" y="521495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משולש שווה שוקיים 54"/>
              <p:cNvSpPr/>
              <p:nvPr/>
            </p:nvSpPr>
            <p:spPr>
              <a:xfrm>
                <a:off x="8001024" y="557214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שולש שווה שוקיים 55"/>
              <p:cNvSpPr/>
              <p:nvPr/>
            </p:nvSpPr>
            <p:spPr>
              <a:xfrm>
                <a:off x="7358082" y="4572008"/>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משולש שווה שוקיים 56"/>
              <p:cNvSpPr/>
              <p:nvPr/>
            </p:nvSpPr>
            <p:spPr>
              <a:xfrm>
                <a:off x="7286644" y="5000636"/>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משולש שווה שוקיים 57"/>
              <p:cNvSpPr/>
              <p:nvPr/>
            </p:nvSpPr>
            <p:spPr>
              <a:xfrm>
                <a:off x="7072330" y="521495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משולש שווה שוקיים 58"/>
              <p:cNvSpPr/>
              <p:nvPr/>
            </p:nvSpPr>
            <p:spPr>
              <a:xfrm>
                <a:off x="6858016" y="5143512"/>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משולש שווה שוקיים 59"/>
              <p:cNvSpPr/>
              <p:nvPr/>
            </p:nvSpPr>
            <p:spPr>
              <a:xfrm>
                <a:off x="6643702" y="557214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משולש שווה שוקיים 60"/>
              <p:cNvSpPr/>
              <p:nvPr/>
            </p:nvSpPr>
            <p:spPr>
              <a:xfrm>
                <a:off x="7358082" y="5500702"/>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משולש שווה שוקיים 61"/>
              <p:cNvSpPr/>
              <p:nvPr/>
            </p:nvSpPr>
            <p:spPr>
              <a:xfrm>
                <a:off x="8001024"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משולש שווה שוקיים 62"/>
              <p:cNvSpPr/>
              <p:nvPr/>
            </p:nvSpPr>
            <p:spPr>
              <a:xfrm>
                <a:off x="7786710"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משולש שווה שוקיים 63"/>
              <p:cNvSpPr/>
              <p:nvPr/>
            </p:nvSpPr>
            <p:spPr>
              <a:xfrm>
                <a:off x="7500958"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משולש שווה שוקיים 64"/>
              <p:cNvSpPr/>
              <p:nvPr/>
            </p:nvSpPr>
            <p:spPr>
              <a:xfrm>
                <a:off x="7358082"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משולש שווה שוקיים 65"/>
              <p:cNvSpPr/>
              <p:nvPr/>
            </p:nvSpPr>
            <p:spPr>
              <a:xfrm>
                <a:off x="7215206"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משולש שווה שוקיים 66"/>
              <p:cNvSpPr/>
              <p:nvPr/>
            </p:nvSpPr>
            <p:spPr>
              <a:xfrm>
                <a:off x="7000892"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משולש שווה שוקיים 67"/>
              <p:cNvSpPr/>
              <p:nvPr/>
            </p:nvSpPr>
            <p:spPr>
              <a:xfrm>
                <a:off x="6786578"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משולש שווה שוקיים 68"/>
              <p:cNvSpPr/>
              <p:nvPr/>
            </p:nvSpPr>
            <p:spPr>
              <a:xfrm>
                <a:off x="6572264"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קשת 20"/>
            <p:cNvSpPr/>
            <p:nvPr/>
          </p:nvSpPr>
          <p:spPr>
            <a:xfrm>
              <a:off x="5643570"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7" name="קשת 26"/>
            <p:cNvSpPr/>
            <p:nvPr/>
          </p:nvSpPr>
          <p:spPr>
            <a:xfrm>
              <a:off x="5857884"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8" name="קשת 27"/>
            <p:cNvSpPr/>
            <p:nvPr/>
          </p:nvSpPr>
          <p:spPr>
            <a:xfrm>
              <a:off x="6072198"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cxnSp>
          <p:nvCxnSpPr>
            <p:cNvPr id="30" name="מחבר חץ ישר 29"/>
            <p:cNvCxnSpPr/>
            <p:nvPr/>
          </p:nvCxnSpPr>
          <p:spPr>
            <a:xfrm rot="16200000" flipV="1">
              <a:off x="6286513" y="5072073"/>
              <a:ext cx="2286016"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קשת 34"/>
            <p:cNvSpPr/>
            <p:nvPr/>
          </p:nvSpPr>
          <p:spPr>
            <a:xfrm>
              <a:off x="6429388" y="4286256"/>
              <a:ext cx="928694"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6" name="קשת 35"/>
            <p:cNvSpPr/>
            <p:nvPr/>
          </p:nvSpPr>
          <p:spPr>
            <a:xfrm flipH="1">
              <a:off x="7500958" y="4286256"/>
              <a:ext cx="1143008"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9" name="קשת 38"/>
            <p:cNvSpPr/>
            <p:nvPr/>
          </p:nvSpPr>
          <p:spPr>
            <a:xfrm flipH="1">
              <a:off x="8286776" y="4286256"/>
              <a:ext cx="1071570"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8" name="קשת 37"/>
            <p:cNvSpPr/>
            <p:nvPr/>
          </p:nvSpPr>
          <p:spPr>
            <a:xfrm flipH="1">
              <a:off x="8072430" y="4286256"/>
              <a:ext cx="1071570"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7" name="קשת 36"/>
            <p:cNvSpPr/>
            <p:nvPr/>
          </p:nvSpPr>
          <p:spPr>
            <a:xfrm flipH="1">
              <a:off x="7786710" y="4286256"/>
              <a:ext cx="1062046"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grpSp>
      <p:sp>
        <p:nvSpPr>
          <p:cNvPr id="248" name="כותרת 1"/>
          <p:cNvSpPr>
            <a:spLocks noGrp="1"/>
          </p:cNvSpPr>
          <p:nvPr>
            <p:ph type="title"/>
          </p:nvPr>
        </p:nvSpPr>
        <p:spPr>
          <a:xfrm>
            <a:off x="642910" y="928670"/>
            <a:ext cx="8229600" cy="1143000"/>
          </a:xfrm>
        </p:spPr>
        <p:txBody>
          <a:bodyPr>
            <a:noAutofit/>
          </a:bodyPr>
          <a:lstStyle/>
          <a:p>
            <a:pPr algn="r"/>
            <a:r>
              <a:rPr lang="he-IL" sz="3600" b="1" dirty="0" smtClean="0">
                <a:solidFill>
                  <a:srgbClr val="0099CC"/>
                </a:solidFill>
                <a:effectLst>
                  <a:outerShdw blurRad="38100" dist="38100" dir="2700000" algn="tl">
                    <a:srgbClr val="000000">
                      <a:alpha val="43137"/>
                    </a:srgbClr>
                  </a:outerShdw>
                </a:effectLst>
                <a:latin typeface="Tahoma" pitchFamily="34" charset="0"/>
                <a:cs typeface="Tahoma" pitchFamily="34" charset="0"/>
              </a:rPr>
              <a:t>שתי גישות המצביעות על דרך קידומם של מנהלים בתוך הארגון. </a:t>
            </a:r>
            <a:endParaRPr lang="he-IL" sz="3600" b="1" dirty="0">
              <a:solidFill>
                <a:srgbClr val="0099CC"/>
              </a:solidFill>
              <a:effectLst>
                <a:outerShdw blurRad="38100" dist="38100" dir="2700000" algn="tl">
                  <a:srgbClr val="000000">
                    <a:alpha val="43137"/>
                  </a:srgbClr>
                </a:outerShdw>
              </a:effectLst>
              <a:latin typeface="Tahoma" pitchFamily="34" charset="0"/>
              <a:cs typeface="Tahoma" pitchFamily="34" charset="0"/>
            </a:endParaRPr>
          </a:p>
        </p:txBody>
      </p:sp>
      <p:sp>
        <p:nvSpPr>
          <p:cNvPr id="250" name="הסבר אליפטי 249"/>
          <p:cNvSpPr/>
          <p:nvPr/>
        </p:nvSpPr>
        <p:spPr>
          <a:xfrm>
            <a:off x="-1" y="2643182"/>
            <a:ext cx="2386259" cy="1500198"/>
          </a:xfrm>
          <a:prstGeom prst="wedgeEllipseCallout">
            <a:avLst>
              <a:gd name="adj1" fmla="val 76463"/>
              <a:gd name="adj2" fmla="val 123701"/>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1" dirty="0" smtClean="0">
                <a:solidFill>
                  <a:schemeClr val="bg1"/>
                </a:solidFill>
                <a:latin typeface="Tahoma" pitchFamily="34" charset="0"/>
                <a:cs typeface="Tahoma" pitchFamily="34" charset="0"/>
              </a:rPr>
              <a:t>כל חץ מסמל אדם אחר שהשתלב במסלול הניהול </a:t>
            </a:r>
            <a:endParaRPr lang="he-IL" sz="1600" b="1" dirty="0">
              <a:solidFill>
                <a:schemeClr val="bg1"/>
              </a:solidFill>
              <a:latin typeface="Tahoma" pitchFamily="34" charset="0"/>
              <a:cs typeface="Tahoma" pitchFamily="34" charset="0"/>
            </a:endParaRPr>
          </a:p>
        </p:txBody>
      </p:sp>
      <p:sp>
        <p:nvSpPr>
          <p:cNvPr id="51" name="מלבן מעוגל 50"/>
          <p:cNvSpPr/>
          <p:nvPr/>
        </p:nvSpPr>
        <p:spPr>
          <a:xfrm>
            <a:off x="4214810" y="3143248"/>
            <a:ext cx="4557738" cy="11699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b="1" dirty="0" smtClean="0">
                <a:latin typeface="Tahoma" pitchFamily="34" charset="0"/>
                <a:cs typeface="Tahoma" pitchFamily="34" charset="0"/>
              </a:rPr>
              <a:t>הגישה מצביעה על קידום חד-כיוונית, המאפשרת לאדם להתקדם במסלול מקצועי אחד, עד מיצוי יכולתו.</a:t>
            </a:r>
          </a:p>
        </p:txBody>
      </p:sp>
      <p:sp>
        <p:nvSpPr>
          <p:cNvPr id="71" name="מלבן מעוגל 70"/>
          <p:cNvSpPr/>
          <p:nvPr/>
        </p:nvSpPr>
        <p:spPr>
          <a:xfrm flipH="1">
            <a:off x="4143372" y="4603090"/>
            <a:ext cx="4714908" cy="18263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b="1" dirty="0" smtClean="0">
                <a:latin typeface="Tahoma" pitchFamily="34" charset="0"/>
                <a:cs typeface="Tahoma" pitchFamily="34" charset="0"/>
              </a:rPr>
              <a:t>ניתן לראות שככל שעולים בסולם הדרגות, הולך ומצטמצמים מספר הנשארים בארגון, עד שרק חץ אחד מגיע לקצה הפירמידה. </a:t>
            </a:r>
          </a:p>
          <a:p>
            <a:r>
              <a:rPr lang="he-IL" b="1" dirty="0" smtClean="0">
                <a:latin typeface="Tahoma" pitchFamily="34" charset="0"/>
                <a:cs typeface="Tahoma" pitchFamily="34" charset="0"/>
              </a:rPr>
              <a:t>על פי גישה זו מסלול הניהול </a:t>
            </a:r>
            <a:r>
              <a:rPr lang="he-IL" b="1" u="sng" dirty="0" smtClean="0">
                <a:latin typeface="Tahoma" pitchFamily="34" charset="0"/>
                <a:cs typeface="Tahoma" pitchFamily="34" charset="0"/>
              </a:rPr>
              <a:t>הוא אנכי בלבד </a:t>
            </a:r>
            <a:r>
              <a:rPr lang="he-IL" b="1" dirty="0" smtClean="0">
                <a:latin typeface="Tahoma" pitchFamily="34" charset="0"/>
                <a:cs typeface="Tahoma" pitchFamily="34" charset="0"/>
              </a:rPr>
              <a:t>.</a:t>
            </a:r>
            <a:endParaRPr lang="he-IL" b="1" dirty="0">
              <a:latin typeface="Tahoma" pitchFamily="34" charset="0"/>
              <a:cs typeface="Tahoma" pitchFamily="34" charset="0"/>
            </a:endParaRPr>
          </a:p>
        </p:txBody>
      </p:sp>
      <p:sp>
        <p:nvSpPr>
          <p:cNvPr id="72"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91319" y="714356"/>
            <a:ext cx="3403496" cy="523220"/>
          </a:xfrm>
          <a:prstGeom prst="rect">
            <a:avLst/>
          </a:prstGeom>
          <a:noFill/>
        </p:spPr>
        <p:txBody>
          <a:bodyPr wrap="none" rtlCol="1">
            <a:spAutoFit/>
          </a:bodyPr>
          <a:lstStyle/>
          <a:p>
            <a:r>
              <a:rPr lang="he-IL" sz="2800" b="1" u="sng" dirty="0" smtClean="0">
                <a:solidFill>
                  <a:srgbClr val="0000FF"/>
                </a:solidFill>
                <a:effectLst>
                  <a:outerShdw blurRad="38100" dist="38100" dir="2700000" algn="tl">
                    <a:srgbClr val="000000">
                      <a:alpha val="43137"/>
                    </a:srgbClr>
                  </a:outerShdw>
                </a:effectLst>
                <a:latin typeface="Tahoma" pitchFamily="34" charset="0"/>
                <a:cs typeface="Tahoma" pitchFamily="34" charset="0"/>
              </a:rPr>
              <a:t>הגישה המודרנית  </a:t>
            </a:r>
            <a:endParaRPr lang="he-IL" sz="2800" b="1" u="sng" dirty="0">
              <a:solidFill>
                <a:srgbClr val="0000FF"/>
              </a:solidFill>
              <a:effectLst>
                <a:outerShdw blurRad="38100" dist="38100" dir="2700000" algn="tl">
                  <a:srgbClr val="000000">
                    <a:alpha val="43137"/>
                  </a:srgbClr>
                </a:outerShdw>
              </a:effectLst>
              <a:latin typeface="Tahoma" pitchFamily="34" charset="0"/>
              <a:cs typeface="Tahoma" pitchFamily="34" charset="0"/>
            </a:endParaRPr>
          </a:p>
        </p:txBody>
      </p:sp>
      <p:grpSp>
        <p:nvGrpSpPr>
          <p:cNvPr id="96" name="קבוצה 95"/>
          <p:cNvGrpSpPr/>
          <p:nvPr/>
        </p:nvGrpSpPr>
        <p:grpSpPr>
          <a:xfrm>
            <a:off x="142844" y="4071918"/>
            <a:ext cx="3929058" cy="2786082"/>
            <a:chOff x="3143240" y="1285860"/>
            <a:chExt cx="3929058" cy="2786082"/>
          </a:xfrm>
        </p:grpSpPr>
        <p:grpSp>
          <p:nvGrpSpPr>
            <p:cNvPr id="95" name="קבוצה 94"/>
            <p:cNvGrpSpPr/>
            <p:nvPr/>
          </p:nvGrpSpPr>
          <p:grpSpPr>
            <a:xfrm>
              <a:off x="3143240" y="1285860"/>
              <a:ext cx="3929058" cy="2786082"/>
              <a:chOff x="2071670" y="1714488"/>
              <a:chExt cx="3929058" cy="2786082"/>
            </a:xfrm>
          </p:grpSpPr>
          <p:grpSp>
            <p:nvGrpSpPr>
              <p:cNvPr id="44" name="קבוצה 43"/>
              <p:cNvGrpSpPr/>
              <p:nvPr/>
            </p:nvGrpSpPr>
            <p:grpSpPr>
              <a:xfrm>
                <a:off x="2071670" y="1714488"/>
                <a:ext cx="3929058" cy="2786082"/>
                <a:chOff x="0" y="1857364"/>
                <a:chExt cx="3929058" cy="2786082"/>
              </a:xfrm>
            </p:grpSpPr>
            <p:grpSp>
              <p:nvGrpSpPr>
                <p:cNvPr id="45" name="קבוצה 129"/>
                <p:cNvGrpSpPr/>
                <p:nvPr/>
              </p:nvGrpSpPr>
              <p:grpSpPr>
                <a:xfrm>
                  <a:off x="1" y="1857366"/>
                  <a:ext cx="3929059" cy="2786083"/>
                  <a:chOff x="5643570" y="3929066"/>
                  <a:chExt cx="3714776" cy="2643206"/>
                </a:xfrm>
              </p:grpSpPr>
              <p:grpSp>
                <p:nvGrpSpPr>
                  <p:cNvPr id="52" name="קבוצה 69"/>
                  <p:cNvGrpSpPr/>
                  <p:nvPr/>
                </p:nvGrpSpPr>
                <p:grpSpPr>
                  <a:xfrm>
                    <a:off x="6313872" y="3929066"/>
                    <a:ext cx="2357454" cy="1985970"/>
                    <a:chOff x="6313872" y="3929066"/>
                    <a:chExt cx="2357454" cy="1985970"/>
                  </a:xfrm>
                </p:grpSpPr>
                <p:sp>
                  <p:nvSpPr>
                    <p:cNvPr id="62" name="משולש שווה שוקיים 61"/>
                    <p:cNvSpPr/>
                    <p:nvPr/>
                  </p:nvSpPr>
                  <p:spPr>
                    <a:xfrm>
                      <a:off x="6386500" y="4335711"/>
                      <a:ext cx="2099826" cy="1500198"/>
                    </a:xfrm>
                    <a:prstGeom prst="triangl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משולש שווה שוקיים 62"/>
                    <p:cNvSpPr/>
                    <p:nvPr/>
                  </p:nvSpPr>
                  <p:spPr>
                    <a:xfrm rot="1800000">
                      <a:off x="8599888" y="4295503"/>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משולש שווה שוקיים 63"/>
                    <p:cNvSpPr/>
                    <p:nvPr/>
                  </p:nvSpPr>
                  <p:spPr>
                    <a:xfrm rot="1800000">
                      <a:off x="8457012" y="4224064"/>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משולש שווה שוקיים 64"/>
                    <p:cNvSpPr/>
                    <p:nvPr/>
                  </p:nvSpPr>
                  <p:spPr>
                    <a:xfrm rot="1800000">
                      <a:off x="8171261" y="4224063"/>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משולש שווה שוקיים 65"/>
                    <p:cNvSpPr/>
                    <p:nvPr/>
                  </p:nvSpPr>
                  <p:spPr>
                    <a:xfrm rot="1800000">
                      <a:off x="7885508" y="4224064"/>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משולש שווה שוקיים 66"/>
                    <p:cNvSpPr/>
                    <p:nvPr/>
                  </p:nvSpPr>
                  <p:spPr>
                    <a:xfrm rot="-1800000">
                      <a:off x="7028252" y="4295501"/>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משולש שווה שוקיים 67"/>
                    <p:cNvSpPr/>
                    <p:nvPr/>
                  </p:nvSpPr>
                  <p:spPr>
                    <a:xfrm rot="-1800000">
                      <a:off x="6742499" y="4295502"/>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משולש שווה שוקיים 68"/>
                    <p:cNvSpPr/>
                    <p:nvPr/>
                  </p:nvSpPr>
                  <p:spPr>
                    <a:xfrm rot="-1800000">
                      <a:off x="6528186" y="4295501"/>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משולש שווה שוקיים 69"/>
                    <p:cNvSpPr/>
                    <p:nvPr/>
                  </p:nvSpPr>
                  <p:spPr>
                    <a:xfrm rot="-1800000">
                      <a:off x="6313872" y="4295502"/>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משולש שווה שוקיים 70"/>
                    <p:cNvSpPr/>
                    <p:nvPr/>
                  </p:nvSpPr>
                  <p:spPr>
                    <a:xfrm>
                      <a:off x="7358082" y="3929066"/>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משולש שווה שוקיים 71"/>
                    <p:cNvSpPr/>
                    <p:nvPr/>
                  </p:nvSpPr>
                  <p:spPr>
                    <a:xfrm>
                      <a:off x="8286776"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משולש שווה שוקיים 72"/>
                    <p:cNvSpPr/>
                    <p:nvPr/>
                  </p:nvSpPr>
                  <p:spPr>
                    <a:xfrm>
                      <a:off x="7500958" y="4929198"/>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משולש שווה שוקיים 73"/>
                    <p:cNvSpPr/>
                    <p:nvPr/>
                  </p:nvSpPr>
                  <p:spPr>
                    <a:xfrm>
                      <a:off x="7715272" y="521495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משולש שווה שוקיים 74"/>
                    <p:cNvSpPr/>
                    <p:nvPr/>
                  </p:nvSpPr>
                  <p:spPr>
                    <a:xfrm>
                      <a:off x="8001024" y="557214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משולש שווה שוקיים 75"/>
                    <p:cNvSpPr/>
                    <p:nvPr/>
                  </p:nvSpPr>
                  <p:spPr>
                    <a:xfrm>
                      <a:off x="7358082" y="4572008"/>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משולש שווה שוקיים 76"/>
                    <p:cNvSpPr/>
                    <p:nvPr/>
                  </p:nvSpPr>
                  <p:spPr>
                    <a:xfrm>
                      <a:off x="7286644" y="5000636"/>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משולש שווה שוקיים 77"/>
                    <p:cNvSpPr/>
                    <p:nvPr/>
                  </p:nvSpPr>
                  <p:spPr>
                    <a:xfrm>
                      <a:off x="7072330" y="521495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משולש שווה שוקיים 78"/>
                    <p:cNvSpPr/>
                    <p:nvPr/>
                  </p:nvSpPr>
                  <p:spPr>
                    <a:xfrm>
                      <a:off x="6858016" y="5143512"/>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משולש שווה שוקיים 79"/>
                    <p:cNvSpPr/>
                    <p:nvPr/>
                  </p:nvSpPr>
                  <p:spPr>
                    <a:xfrm>
                      <a:off x="6643702" y="557214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משולש שווה שוקיים 80"/>
                    <p:cNvSpPr/>
                    <p:nvPr/>
                  </p:nvSpPr>
                  <p:spPr>
                    <a:xfrm>
                      <a:off x="7358082" y="5500702"/>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משולש שווה שוקיים 81"/>
                    <p:cNvSpPr/>
                    <p:nvPr/>
                  </p:nvSpPr>
                  <p:spPr>
                    <a:xfrm>
                      <a:off x="8001024"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משולש שווה שוקיים 82"/>
                    <p:cNvSpPr/>
                    <p:nvPr/>
                  </p:nvSpPr>
                  <p:spPr>
                    <a:xfrm>
                      <a:off x="7786710"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משולש שווה שוקיים 83"/>
                    <p:cNvSpPr/>
                    <p:nvPr/>
                  </p:nvSpPr>
                  <p:spPr>
                    <a:xfrm>
                      <a:off x="7500958"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משולש שווה שוקיים 84"/>
                    <p:cNvSpPr/>
                    <p:nvPr/>
                  </p:nvSpPr>
                  <p:spPr>
                    <a:xfrm>
                      <a:off x="7358082"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משולש שווה שוקיים 85"/>
                    <p:cNvSpPr/>
                    <p:nvPr/>
                  </p:nvSpPr>
                  <p:spPr>
                    <a:xfrm>
                      <a:off x="7215206"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משולש שווה שוקיים 86"/>
                    <p:cNvSpPr/>
                    <p:nvPr/>
                  </p:nvSpPr>
                  <p:spPr>
                    <a:xfrm>
                      <a:off x="7000892"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משולש שווה שוקיים 87"/>
                    <p:cNvSpPr/>
                    <p:nvPr/>
                  </p:nvSpPr>
                  <p:spPr>
                    <a:xfrm>
                      <a:off x="6786578"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משולש שווה שוקיים 88"/>
                    <p:cNvSpPr/>
                    <p:nvPr/>
                  </p:nvSpPr>
                  <p:spPr>
                    <a:xfrm>
                      <a:off x="6572264"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3" name="קשת 52"/>
                  <p:cNvSpPr/>
                  <p:nvPr/>
                </p:nvSpPr>
                <p:spPr>
                  <a:xfrm>
                    <a:off x="5643570"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54" name="קשת 53"/>
                  <p:cNvSpPr/>
                  <p:nvPr/>
                </p:nvSpPr>
                <p:spPr>
                  <a:xfrm>
                    <a:off x="5857884"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55" name="קשת 54"/>
                  <p:cNvSpPr/>
                  <p:nvPr/>
                </p:nvSpPr>
                <p:spPr>
                  <a:xfrm>
                    <a:off x="6072198"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cxnSp>
                <p:nvCxnSpPr>
                  <p:cNvPr id="56" name="מחבר חץ ישר 55"/>
                  <p:cNvCxnSpPr/>
                  <p:nvPr/>
                </p:nvCxnSpPr>
                <p:spPr>
                  <a:xfrm rot="16200000" flipV="1">
                    <a:off x="6286513" y="5072073"/>
                    <a:ext cx="2286016"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קשת 56"/>
                  <p:cNvSpPr/>
                  <p:nvPr/>
                </p:nvSpPr>
                <p:spPr>
                  <a:xfrm>
                    <a:off x="6429388" y="4286256"/>
                    <a:ext cx="928694"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58" name="קשת 57"/>
                  <p:cNvSpPr/>
                  <p:nvPr/>
                </p:nvSpPr>
                <p:spPr>
                  <a:xfrm flipH="1">
                    <a:off x="7500958" y="4286256"/>
                    <a:ext cx="1143008"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59" name="קשת 58"/>
                  <p:cNvSpPr/>
                  <p:nvPr/>
                </p:nvSpPr>
                <p:spPr>
                  <a:xfrm flipH="1">
                    <a:off x="8286776" y="4286256"/>
                    <a:ext cx="1071570"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60" name="קשת 59"/>
                  <p:cNvSpPr/>
                  <p:nvPr/>
                </p:nvSpPr>
                <p:spPr>
                  <a:xfrm flipH="1">
                    <a:off x="8072430" y="4286256"/>
                    <a:ext cx="1071570"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61" name="קשת 60"/>
                  <p:cNvSpPr/>
                  <p:nvPr/>
                </p:nvSpPr>
                <p:spPr>
                  <a:xfrm flipH="1">
                    <a:off x="7786710" y="4286256"/>
                    <a:ext cx="1062046"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grpSp>
            <p:sp>
              <p:nvSpPr>
                <p:cNvPr id="46" name="צורה חופשית 45"/>
                <p:cNvSpPr/>
                <p:nvPr/>
              </p:nvSpPr>
              <p:spPr>
                <a:xfrm>
                  <a:off x="1357290" y="2714621"/>
                  <a:ext cx="928632" cy="1571636"/>
                </a:xfrm>
                <a:custGeom>
                  <a:avLst/>
                  <a:gdLst>
                    <a:gd name="connsiteX0" fmla="*/ 802247 w 928632"/>
                    <a:gd name="connsiteY0" fmla="*/ 2187019 h 2187019"/>
                    <a:gd name="connsiteX1" fmla="*/ 849381 w 928632"/>
                    <a:gd name="connsiteY1" fmla="*/ 2064470 h 2187019"/>
                    <a:gd name="connsiteX2" fmla="*/ 802247 w 928632"/>
                    <a:gd name="connsiteY2" fmla="*/ 1640264 h 2187019"/>
                    <a:gd name="connsiteX3" fmla="*/ 792820 w 928632"/>
                    <a:gd name="connsiteY3" fmla="*/ 1611984 h 2187019"/>
                    <a:gd name="connsiteX4" fmla="*/ 717406 w 928632"/>
                    <a:gd name="connsiteY4" fmla="*/ 1583703 h 2187019"/>
                    <a:gd name="connsiteX5" fmla="*/ 689125 w 928632"/>
                    <a:gd name="connsiteY5" fmla="*/ 1564850 h 2187019"/>
                    <a:gd name="connsiteX6" fmla="*/ 594857 w 928632"/>
                    <a:gd name="connsiteY6" fmla="*/ 1545996 h 2187019"/>
                    <a:gd name="connsiteX7" fmla="*/ 519443 w 928632"/>
                    <a:gd name="connsiteY7" fmla="*/ 1527143 h 2187019"/>
                    <a:gd name="connsiteX8" fmla="*/ 434601 w 928632"/>
                    <a:gd name="connsiteY8" fmla="*/ 1498862 h 2187019"/>
                    <a:gd name="connsiteX9" fmla="*/ 387467 w 928632"/>
                    <a:gd name="connsiteY9" fmla="*/ 1489435 h 2187019"/>
                    <a:gd name="connsiteX10" fmla="*/ 283773 w 928632"/>
                    <a:gd name="connsiteY10" fmla="*/ 1442301 h 2187019"/>
                    <a:gd name="connsiteX11" fmla="*/ 208358 w 928632"/>
                    <a:gd name="connsiteY11" fmla="*/ 1404594 h 2187019"/>
                    <a:gd name="connsiteX12" fmla="*/ 123517 w 928632"/>
                    <a:gd name="connsiteY12" fmla="*/ 1348033 h 2187019"/>
                    <a:gd name="connsiteX13" fmla="*/ 95236 w 928632"/>
                    <a:gd name="connsiteY13" fmla="*/ 1310326 h 2187019"/>
                    <a:gd name="connsiteX14" fmla="*/ 57529 w 928632"/>
                    <a:gd name="connsiteY14" fmla="*/ 1253765 h 2187019"/>
                    <a:gd name="connsiteX15" fmla="*/ 29249 w 928632"/>
                    <a:gd name="connsiteY15" fmla="*/ 1225485 h 2187019"/>
                    <a:gd name="connsiteX16" fmla="*/ 10395 w 928632"/>
                    <a:gd name="connsiteY16" fmla="*/ 1178351 h 2187019"/>
                    <a:gd name="connsiteX17" fmla="*/ 968 w 928632"/>
                    <a:gd name="connsiteY17" fmla="*/ 1150070 h 2187019"/>
                    <a:gd name="connsiteX18" fmla="*/ 10395 w 928632"/>
                    <a:gd name="connsiteY18" fmla="*/ 1036949 h 2187019"/>
                    <a:gd name="connsiteX19" fmla="*/ 38676 w 928632"/>
                    <a:gd name="connsiteY19" fmla="*/ 1018095 h 2187019"/>
                    <a:gd name="connsiteX20" fmla="*/ 151797 w 928632"/>
                    <a:gd name="connsiteY20" fmla="*/ 1008668 h 2187019"/>
                    <a:gd name="connsiteX21" fmla="*/ 217785 w 928632"/>
                    <a:gd name="connsiteY21" fmla="*/ 999242 h 2187019"/>
                    <a:gd name="connsiteX22" fmla="*/ 472309 w 928632"/>
                    <a:gd name="connsiteY22" fmla="*/ 989815 h 2187019"/>
                    <a:gd name="connsiteX23" fmla="*/ 594857 w 928632"/>
                    <a:gd name="connsiteY23" fmla="*/ 970961 h 2187019"/>
                    <a:gd name="connsiteX24" fmla="*/ 632564 w 928632"/>
                    <a:gd name="connsiteY24" fmla="*/ 952108 h 2187019"/>
                    <a:gd name="connsiteX25" fmla="*/ 679698 w 928632"/>
                    <a:gd name="connsiteY25" fmla="*/ 923827 h 2187019"/>
                    <a:gd name="connsiteX26" fmla="*/ 736259 w 928632"/>
                    <a:gd name="connsiteY26" fmla="*/ 876693 h 2187019"/>
                    <a:gd name="connsiteX27" fmla="*/ 755113 w 928632"/>
                    <a:gd name="connsiteY27" fmla="*/ 848413 h 2187019"/>
                    <a:gd name="connsiteX28" fmla="*/ 755113 w 928632"/>
                    <a:gd name="connsiteY28" fmla="*/ 697584 h 2187019"/>
                    <a:gd name="connsiteX29" fmla="*/ 698552 w 928632"/>
                    <a:gd name="connsiteY29" fmla="*/ 669303 h 2187019"/>
                    <a:gd name="connsiteX30" fmla="*/ 651418 w 928632"/>
                    <a:gd name="connsiteY30" fmla="*/ 641023 h 2187019"/>
                    <a:gd name="connsiteX31" fmla="*/ 594857 w 928632"/>
                    <a:gd name="connsiteY31" fmla="*/ 631596 h 2187019"/>
                    <a:gd name="connsiteX32" fmla="*/ 547723 w 928632"/>
                    <a:gd name="connsiteY32" fmla="*/ 622169 h 2187019"/>
                    <a:gd name="connsiteX33" fmla="*/ 500589 w 928632"/>
                    <a:gd name="connsiteY33" fmla="*/ 603316 h 2187019"/>
                    <a:gd name="connsiteX34" fmla="*/ 453455 w 928632"/>
                    <a:gd name="connsiteY34" fmla="*/ 593889 h 2187019"/>
                    <a:gd name="connsiteX35" fmla="*/ 368614 w 928632"/>
                    <a:gd name="connsiteY35" fmla="*/ 565609 h 2187019"/>
                    <a:gd name="connsiteX36" fmla="*/ 340333 w 928632"/>
                    <a:gd name="connsiteY36" fmla="*/ 546755 h 2187019"/>
                    <a:gd name="connsiteX37" fmla="*/ 302626 w 928632"/>
                    <a:gd name="connsiteY37" fmla="*/ 471341 h 2187019"/>
                    <a:gd name="connsiteX38" fmla="*/ 321480 w 928632"/>
                    <a:gd name="connsiteY38" fmla="*/ 348792 h 2187019"/>
                    <a:gd name="connsiteX39" fmla="*/ 368614 w 928632"/>
                    <a:gd name="connsiteY39" fmla="*/ 320512 h 2187019"/>
                    <a:gd name="connsiteX40" fmla="*/ 396894 w 928632"/>
                    <a:gd name="connsiteY40" fmla="*/ 301658 h 2187019"/>
                    <a:gd name="connsiteX41" fmla="*/ 491162 w 928632"/>
                    <a:gd name="connsiteY41" fmla="*/ 273378 h 2187019"/>
                    <a:gd name="connsiteX42" fmla="*/ 510016 w 928632"/>
                    <a:gd name="connsiteY42" fmla="*/ 0 h 218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28632" h="2187019">
                      <a:moveTo>
                        <a:pt x="802247" y="2187019"/>
                      </a:moveTo>
                      <a:cubicBezTo>
                        <a:pt x="828197" y="2143769"/>
                        <a:pt x="848233" y="2120744"/>
                        <a:pt x="849381" y="2064470"/>
                      </a:cubicBezTo>
                      <a:cubicBezTo>
                        <a:pt x="857269" y="1677950"/>
                        <a:pt x="928632" y="1766649"/>
                        <a:pt x="802247" y="1640264"/>
                      </a:cubicBezTo>
                      <a:cubicBezTo>
                        <a:pt x="799105" y="1630837"/>
                        <a:pt x="800454" y="1618345"/>
                        <a:pt x="792820" y="1611984"/>
                      </a:cubicBezTo>
                      <a:cubicBezTo>
                        <a:pt x="771981" y="1594618"/>
                        <a:pt x="740881" y="1595440"/>
                        <a:pt x="717406" y="1583703"/>
                      </a:cubicBezTo>
                      <a:cubicBezTo>
                        <a:pt x="707272" y="1578636"/>
                        <a:pt x="699954" y="1568182"/>
                        <a:pt x="689125" y="1564850"/>
                      </a:cubicBezTo>
                      <a:cubicBezTo>
                        <a:pt x="658497" y="1555426"/>
                        <a:pt x="625257" y="1556130"/>
                        <a:pt x="594857" y="1545996"/>
                      </a:cubicBezTo>
                      <a:cubicBezTo>
                        <a:pt x="487894" y="1510340"/>
                        <a:pt x="678685" y="1572640"/>
                        <a:pt x="519443" y="1527143"/>
                      </a:cubicBezTo>
                      <a:cubicBezTo>
                        <a:pt x="490779" y="1518954"/>
                        <a:pt x="463833" y="1504708"/>
                        <a:pt x="434601" y="1498862"/>
                      </a:cubicBezTo>
                      <a:cubicBezTo>
                        <a:pt x="418890" y="1495720"/>
                        <a:pt x="402814" y="1494039"/>
                        <a:pt x="387467" y="1489435"/>
                      </a:cubicBezTo>
                      <a:cubicBezTo>
                        <a:pt x="344794" y="1476633"/>
                        <a:pt x="325532" y="1460860"/>
                        <a:pt x="283773" y="1442301"/>
                      </a:cubicBezTo>
                      <a:cubicBezTo>
                        <a:pt x="219050" y="1413535"/>
                        <a:pt x="299157" y="1462966"/>
                        <a:pt x="208358" y="1404594"/>
                      </a:cubicBezTo>
                      <a:cubicBezTo>
                        <a:pt x="179767" y="1386214"/>
                        <a:pt x="143911" y="1375224"/>
                        <a:pt x="123517" y="1348033"/>
                      </a:cubicBezTo>
                      <a:cubicBezTo>
                        <a:pt x="114090" y="1335464"/>
                        <a:pt x="104246" y="1323197"/>
                        <a:pt x="95236" y="1310326"/>
                      </a:cubicBezTo>
                      <a:cubicBezTo>
                        <a:pt x="82242" y="1291763"/>
                        <a:pt x="71440" y="1271651"/>
                        <a:pt x="57529" y="1253765"/>
                      </a:cubicBezTo>
                      <a:cubicBezTo>
                        <a:pt x="49344" y="1243242"/>
                        <a:pt x="38676" y="1234912"/>
                        <a:pt x="29249" y="1225485"/>
                      </a:cubicBezTo>
                      <a:cubicBezTo>
                        <a:pt x="22964" y="1209774"/>
                        <a:pt x="16337" y="1194195"/>
                        <a:pt x="10395" y="1178351"/>
                      </a:cubicBezTo>
                      <a:cubicBezTo>
                        <a:pt x="6906" y="1169047"/>
                        <a:pt x="968" y="1160007"/>
                        <a:pt x="968" y="1150070"/>
                      </a:cubicBezTo>
                      <a:cubicBezTo>
                        <a:pt x="968" y="1112232"/>
                        <a:pt x="0" y="1073331"/>
                        <a:pt x="10395" y="1036949"/>
                      </a:cubicBezTo>
                      <a:cubicBezTo>
                        <a:pt x="13508" y="1026055"/>
                        <a:pt x="27566" y="1020317"/>
                        <a:pt x="38676" y="1018095"/>
                      </a:cubicBezTo>
                      <a:cubicBezTo>
                        <a:pt x="75779" y="1010674"/>
                        <a:pt x="114167" y="1012629"/>
                        <a:pt x="151797" y="1008668"/>
                      </a:cubicBezTo>
                      <a:cubicBezTo>
                        <a:pt x="173894" y="1006342"/>
                        <a:pt x="195604" y="1000547"/>
                        <a:pt x="217785" y="999242"/>
                      </a:cubicBezTo>
                      <a:cubicBezTo>
                        <a:pt x="302538" y="994257"/>
                        <a:pt x="387468" y="992957"/>
                        <a:pt x="472309" y="989815"/>
                      </a:cubicBezTo>
                      <a:cubicBezTo>
                        <a:pt x="513158" y="983530"/>
                        <a:pt x="554626" y="980427"/>
                        <a:pt x="594857" y="970961"/>
                      </a:cubicBezTo>
                      <a:cubicBezTo>
                        <a:pt x="608536" y="967742"/>
                        <a:pt x="620280" y="958933"/>
                        <a:pt x="632564" y="952108"/>
                      </a:cubicBezTo>
                      <a:cubicBezTo>
                        <a:pt x="648581" y="943210"/>
                        <a:pt x="664161" y="933538"/>
                        <a:pt x="679698" y="923827"/>
                      </a:cubicBezTo>
                      <a:cubicBezTo>
                        <a:pt x="705491" y="907706"/>
                        <a:pt x="715947" y="901067"/>
                        <a:pt x="736259" y="876693"/>
                      </a:cubicBezTo>
                      <a:cubicBezTo>
                        <a:pt x="743512" y="867989"/>
                        <a:pt x="748828" y="857840"/>
                        <a:pt x="755113" y="848413"/>
                      </a:cubicBezTo>
                      <a:cubicBezTo>
                        <a:pt x="767946" y="797080"/>
                        <a:pt x="782469" y="756204"/>
                        <a:pt x="755113" y="697584"/>
                      </a:cubicBezTo>
                      <a:cubicBezTo>
                        <a:pt x="746199" y="678482"/>
                        <a:pt x="717057" y="679397"/>
                        <a:pt x="698552" y="669303"/>
                      </a:cubicBezTo>
                      <a:cubicBezTo>
                        <a:pt x="682467" y="660529"/>
                        <a:pt x="668637" y="647284"/>
                        <a:pt x="651418" y="641023"/>
                      </a:cubicBezTo>
                      <a:cubicBezTo>
                        <a:pt x="633455" y="634491"/>
                        <a:pt x="613662" y="635015"/>
                        <a:pt x="594857" y="631596"/>
                      </a:cubicBezTo>
                      <a:cubicBezTo>
                        <a:pt x="579093" y="628730"/>
                        <a:pt x="563070" y="626773"/>
                        <a:pt x="547723" y="622169"/>
                      </a:cubicBezTo>
                      <a:cubicBezTo>
                        <a:pt x="531515" y="617307"/>
                        <a:pt x="516797" y="608178"/>
                        <a:pt x="500589" y="603316"/>
                      </a:cubicBezTo>
                      <a:cubicBezTo>
                        <a:pt x="485242" y="598712"/>
                        <a:pt x="468861" y="598291"/>
                        <a:pt x="453455" y="593889"/>
                      </a:cubicBezTo>
                      <a:cubicBezTo>
                        <a:pt x="424792" y="585700"/>
                        <a:pt x="368614" y="565609"/>
                        <a:pt x="368614" y="565609"/>
                      </a:cubicBezTo>
                      <a:cubicBezTo>
                        <a:pt x="359187" y="559324"/>
                        <a:pt x="347706" y="555357"/>
                        <a:pt x="340333" y="546755"/>
                      </a:cubicBezTo>
                      <a:cubicBezTo>
                        <a:pt x="316049" y="518423"/>
                        <a:pt x="312908" y="502185"/>
                        <a:pt x="302626" y="471341"/>
                      </a:cubicBezTo>
                      <a:cubicBezTo>
                        <a:pt x="308911" y="430491"/>
                        <a:pt x="304914" y="386657"/>
                        <a:pt x="321480" y="348792"/>
                      </a:cubicBezTo>
                      <a:cubicBezTo>
                        <a:pt x="328824" y="332006"/>
                        <a:pt x="353077" y="330223"/>
                        <a:pt x="368614" y="320512"/>
                      </a:cubicBezTo>
                      <a:cubicBezTo>
                        <a:pt x="378221" y="314507"/>
                        <a:pt x="386541" y="306259"/>
                        <a:pt x="396894" y="301658"/>
                      </a:cubicBezTo>
                      <a:cubicBezTo>
                        <a:pt x="426406" y="288541"/>
                        <a:pt x="459821" y="281213"/>
                        <a:pt x="491162" y="273378"/>
                      </a:cubicBezTo>
                      <a:cubicBezTo>
                        <a:pt x="538025" y="156223"/>
                        <a:pt x="510016" y="243166"/>
                        <a:pt x="510016"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47" name="משולש שווה שוקיים 46"/>
                <p:cNvSpPr/>
                <p:nvPr/>
              </p:nvSpPr>
              <p:spPr>
                <a:xfrm>
                  <a:off x="2428860" y="3500438"/>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שולש שווה שוקיים 47"/>
                <p:cNvSpPr/>
                <p:nvPr/>
              </p:nvSpPr>
              <p:spPr>
                <a:xfrm>
                  <a:off x="2071670" y="2786058"/>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משולש שווה שוקיים 48"/>
                <p:cNvSpPr/>
                <p:nvPr/>
              </p:nvSpPr>
              <p:spPr>
                <a:xfrm>
                  <a:off x="2071670" y="3143248"/>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שולש שווה שוקיים 49"/>
                <p:cNvSpPr/>
                <p:nvPr/>
              </p:nvSpPr>
              <p:spPr>
                <a:xfrm>
                  <a:off x="1357290" y="2857496"/>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משולש שווה שוקיים 50"/>
                <p:cNvSpPr/>
                <p:nvPr/>
              </p:nvSpPr>
              <p:spPr>
                <a:xfrm>
                  <a:off x="1785918" y="2714620"/>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0" name="צורה חופשית 89"/>
              <p:cNvSpPr/>
              <p:nvPr/>
            </p:nvSpPr>
            <p:spPr>
              <a:xfrm>
                <a:off x="3071802" y="2786058"/>
                <a:ext cx="1123702" cy="1285884"/>
              </a:xfrm>
              <a:custGeom>
                <a:avLst/>
                <a:gdLst>
                  <a:gd name="connsiteX0" fmla="*/ 91176 w 1552330"/>
                  <a:gd name="connsiteY0" fmla="*/ 2045616 h 2045616"/>
                  <a:gd name="connsiteX1" fmla="*/ 72322 w 1552330"/>
                  <a:gd name="connsiteY1" fmla="*/ 2017336 h 2045616"/>
                  <a:gd name="connsiteX2" fmla="*/ 25188 w 1552330"/>
                  <a:gd name="connsiteY2" fmla="*/ 1828800 h 2045616"/>
                  <a:gd name="connsiteX3" fmla="*/ 53469 w 1552330"/>
                  <a:gd name="connsiteY3" fmla="*/ 1611983 h 2045616"/>
                  <a:gd name="connsiteX4" fmla="*/ 81749 w 1552330"/>
                  <a:gd name="connsiteY4" fmla="*/ 1574276 h 2045616"/>
                  <a:gd name="connsiteX5" fmla="*/ 119456 w 1552330"/>
                  <a:gd name="connsiteY5" fmla="*/ 1564849 h 2045616"/>
                  <a:gd name="connsiteX6" fmla="*/ 166590 w 1552330"/>
                  <a:gd name="connsiteY6" fmla="*/ 1536569 h 2045616"/>
                  <a:gd name="connsiteX7" fmla="*/ 251431 w 1552330"/>
                  <a:gd name="connsiteY7" fmla="*/ 1517715 h 2045616"/>
                  <a:gd name="connsiteX8" fmla="*/ 298565 w 1552330"/>
                  <a:gd name="connsiteY8" fmla="*/ 1498862 h 2045616"/>
                  <a:gd name="connsiteX9" fmla="*/ 430541 w 1552330"/>
                  <a:gd name="connsiteY9" fmla="*/ 1480008 h 2045616"/>
                  <a:gd name="connsiteX10" fmla="*/ 458821 w 1552330"/>
                  <a:gd name="connsiteY10" fmla="*/ 1470581 h 2045616"/>
                  <a:gd name="connsiteX11" fmla="*/ 930161 w 1552330"/>
                  <a:gd name="connsiteY11" fmla="*/ 1442301 h 2045616"/>
                  <a:gd name="connsiteX12" fmla="*/ 1005576 w 1552330"/>
                  <a:gd name="connsiteY12" fmla="*/ 1432874 h 2045616"/>
                  <a:gd name="connsiteX13" fmla="*/ 1090417 w 1552330"/>
                  <a:gd name="connsiteY13" fmla="*/ 1414020 h 2045616"/>
                  <a:gd name="connsiteX14" fmla="*/ 1156405 w 1552330"/>
                  <a:gd name="connsiteY14" fmla="*/ 1404594 h 2045616"/>
                  <a:gd name="connsiteX15" fmla="*/ 1194112 w 1552330"/>
                  <a:gd name="connsiteY15" fmla="*/ 1395167 h 2045616"/>
                  <a:gd name="connsiteX16" fmla="*/ 1241246 w 1552330"/>
                  <a:gd name="connsiteY16" fmla="*/ 1385740 h 2045616"/>
                  <a:gd name="connsiteX17" fmla="*/ 1297807 w 1552330"/>
                  <a:gd name="connsiteY17" fmla="*/ 1357460 h 2045616"/>
                  <a:gd name="connsiteX18" fmla="*/ 1354367 w 1552330"/>
                  <a:gd name="connsiteY18" fmla="*/ 1300899 h 2045616"/>
                  <a:gd name="connsiteX19" fmla="*/ 1344941 w 1552330"/>
                  <a:gd name="connsiteY19" fmla="*/ 1225484 h 2045616"/>
                  <a:gd name="connsiteX20" fmla="*/ 1335514 w 1552330"/>
                  <a:gd name="connsiteY20" fmla="*/ 1187777 h 2045616"/>
                  <a:gd name="connsiteX21" fmla="*/ 1288380 w 1552330"/>
                  <a:gd name="connsiteY21" fmla="*/ 1159497 h 2045616"/>
                  <a:gd name="connsiteX22" fmla="*/ 1260099 w 1552330"/>
                  <a:gd name="connsiteY22" fmla="*/ 1131216 h 2045616"/>
                  <a:gd name="connsiteX23" fmla="*/ 1231819 w 1552330"/>
                  <a:gd name="connsiteY23" fmla="*/ 1121789 h 2045616"/>
                  <a:gd name="connsiteX24" fmla="*/ 1203539 w 1552330"/>
                  <a:gd name="connsiteY24" fmla="*/ 1102936 h 2045616"/>
                  <a:gd name="connsiteX25" fmla="*/ 1109271 w 1552330"/>
                  <a:gd name="connsiteY25" fmla="*/ 1065229 h 2045616"/>
                  <a:gd name="connsiteX26" fmla="*/ 1080990 w 1552330"/>
                  <a:gd name="connsiteY26" fmla="*/ 1046375 h 2045616"/>
                  <a:gd name="connsiteX27" fmla="*/ 996149 w 1552330"/>
                  <a:gd name="connsiteY27" fmla="*/ 1018095 h 2045616"/>
                  <a:gd name="connsiteX28" fmla="*/ 967869 w 1552330"/>
                  <a:gd name="connsiteY28" fmla="*/ 999241 h 2045616"/>
                  <a:gd name="connsiteX29" fmla="*/ 930161 w 1552330"/>
                  <a:gd name="connsiteY29" fmla="*/ 989814 h 2045616"/>
                  <a:gd name="connsiteX30" fmla="*/ 835893 w 1552330"/>
                  <a:gd name="connsiteY30" fmla="*/ 942680 h 2045616"/>
                  <a:gd name="connsiteX31" fmla="*/ 760479 w 1552330"/>
                  <a:gd name="connsiteY31" fmla="*/ 914400 h 2045616"/>
                  <a:gd name="connsiteX32" fmla="*/ 703918 w 1552330"/>
                  <a:gd name="connsiteY32" fmla="*/ 895546 h 2045616"/>
                  <a:gd name="connsiteX33" fmla="*/ 666211 w 1552330"/>
                  <a:gd name="connsiteY33" fmla="*/ 876693 h 2045616"/>
                  <a:gd name="connsiteX34" fmla="*/ 553089 w 1552330"/>
                  <a:gd name="connsiteY34" fmla="*/ 829558 h 2045616"/>
                  <a:gd name="connsiteX35" fmla="*/ 524809 w 1552330"/>
                  <a:gd name="connsiteY35" fmla="*/ 801278 h 2045616"/>
                  <a:gd name="connsiteX36" fmla="*/ 505955 w 1552330"/>
                  <a:gd name="connsiteY36" fmla="*/ 754144 h 2045616"/>
                  <a:gd name="connsiteX37" fmla="*/ 524809 w 1552330"/>
                  <a:gd name="connsiteY37" fmla="*/ 509047 h 2045616"/>
                  <a:gd name="connsiteX38" fmla="*/ 553089 w 1552330"/>
                  <a:gd name="connsiteY38" fmla="*/ 480767 h 2045616"/>
                  <a:gd name="connsiteX39" fmla="*/ 1175258 w 1552330"/>
                  <a:gd name="connsiteY39" fmla="*/ 471340 h 2045616"/>
                  <a:gd name="connsiteX40" fmla="*/ 1250673 w 1552330"/>
                  <a:gd name="connsiteY40" fmla="*/ 461913 h 2045616"/>
                  <a:gd name="connsiteX41" fmla="*/ 1297807 w 1552330"/>
                  <a:gd name="connsiteY41" fmla="*/ 443060 h 2045616"/>
                  <a:gd name="connsiteX42" fmla="*/ 1382648 w 1552330"/>
                  <a:gd name="connsiteY42" fmla="*/ 424206 h 2045616"/>
                  <a:gd name="connsiteX43" fmla="*/ 1429782 w 1552330"/>
                  <a:gd name="connsiteY43" fmla="*/ 405352 h 2045616"/>
                  <a:gd name="connsiteX44" fmla="*/ 1467489 w 1552330"/>
                  <a:gd name="connsiteY44" fmla="*/ 395926 h 2045616"/>
                  <a:gd name="connsiteX45" fmla="*/ 1542904 w 1552330"/>
                  <a:gd name="connsiteY45" fmla="*/ 311084 h 2045616"/>
                  <a:gd name="connsiteX46" fmla="*/ 1552330 w 1552330"/>
                  <a:gd name="connsiteY46" fmla="*/ 273377 h 2045616"/>
                  <a:gd name="connsiteX47" fmla="*/ 1542904 w 1552330"/>
                  <a:gd name="connsiteY47" fmla="*/ 0 h 2045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52330" h="2045616">
                    <a:moveTo>
                      <a:pt x="91176" y="2045616"/>
                    </a:moveTo>
                    <a:cubicBezTo>
                      <a:pt x="84891" y="2036189"/>
                      <a:pt x="75621" y="2028175"/>
                      <a:pt x="72322" y="2017336"/>
                    </a:cubicBezTo>
                    <a:cubicBezTo>
                      <a:pt x="53461" y="1955363"/>
                      <a:pt x="25188" y="1828800"/>
                      <a:pt x="25188" y="1828800"/>
                    </a:cubicBezTo>
                    <a:cubicBezTo>
                      <a:pt x="33576" y="1661049"/>
                      <a:pt x="0" y="1686840"/>
                      <a:pt x="53469" y="1611983"/>
                    </a:cubicBezTo>
                    <a:cubicBezTo>
                      <a:pt x="62601" y="1599198"/>
                      <a:pt x="68964" y="1583408"/>
                      <a:pt x="81749" y="1574276"/>
                    </a:cubicBezTo>
                    <a:cubicBezTo>
                      <a:pt x="92292" y="1566746"/>
                      <a:pt x="106887" y="1567991"/>
                      <a:pt x="119456" y="1564849"/>
                    </a:cubicBezTo>
                    <a:cubicBezTo>
                      <a:pt x="135167" y="1555422"/>
                      <a:pt x="149847" y="1544010"/>
                      <a:pt x="166590" y="1536569"/>
                    </a:cubicBezTo>
                    <a:cubicBezTo>
                      <a:pt x="181655" y="1529873"/>
                      <a:pt x="238817" y="1521499"/>
                      <a:pt x="251431" y="1517715"/>
                    </a:cubicBezTo>
                    <a:cubicBezTo>
                      <a:pt x="267639" y="1512853"/>
                      <a:pt x="282240" y="1503314"/>
                      <a:pt x="298565" y="1498862"/>
                    </a:cubicBezTo>
                    <a:cubicBezTo>
                      <a:pt x="321568" y="1492589"/>
                      <a:pt x="413760" y="1482106"/>
                      <a:pt x="430541" y="1480008"/>
                    </a:cubicBezTo>
                    <a:cubicBezTo>
                      <a:pt x="439968" y="1476866"/>
                      <a:pt x="449267" y="1473311"/>
                      <a:pt x="458821" y="1470581"/>
                    </a:cubicBezTo>
                    <a:cubicBezTo>
                      <a:pt x="610635" y="1427204"/>
                      <a:pt x="776769" y="1448970"/>
                      <a:pt x="930161" y="1442301"/>
                    </a:cubicBezTo>
                    <a:cubicBezTo>
                      <a:pt x="955299" y="1439159"/>
                      <a:pt x="980537" y="1436726"/>
                      <a:pt x="1005576" y="1432874"/>
                    </a:cubicBezTo>
                    <a:cubicBezTo>
                      <a:pt x="1127250" y="1414155"/>
                      <a:pt x="987166" y="1432792"/>
                      <a:pt x="1090417" y="1414020"/>
                    </a:cubicBezTo>
                    <a:cubicBezTo>
                      <a:pt x="1112278" y="1410045"/>
                      <a:pt x="1134544" y="1408569"/>
                      <a:pt x="1156405" y="1404594"/>
                    </a:cubicBezTo>
                    <a:cubicBezTo>
                      <a:pt x="1169152" y="1402276"/>
                      <a:pt x="1181465" y="1397978"/>
                      <a:pt x="1194112" y="1395167"/>
                    </a:cubicBezTo>
                    <a:cubicBezTo>
                      <a:pt x="1209753" y="1391691"/>
                      <a:pt x="1225535" y="1388882"/>
                      <a:pt x="1241246" y="1385740"/>
                    </a:cubicBezTo>
                    <a:cubicBezTo>
                      <a:pt x="1260100" y="1376313"/>
                      <a:pt x="1280944" y="1370107"/>
                      <a:pt x="1297807" y="1357460"/>
                    </a:cubicBezTo>
                    <a:cubicBezTo>
                      <a:pt x="1319137" y="1341462"/>
                      <a:pt x="1354367" y="1300899"/>
                      <a:pt x="1354367" y="1300899"/>
                    </a:cubicBezTo>
                    <a:cubicBezTo>
                      <a:pt x="1351225" y="1275761"/>
                      <a:pt x="1349106" y="1250473"/>
                      <a:pt x="1344941" y="1225484"/>
                    </a:cubicBezTo>
                    <a:cubicBezTo>
                      <a:pt x="1342811" y="1212704"/>
                      <a:pt x="1343946" y="1197614"/>
                      <a:pt x="1335514" y="1187777"/>
                    </a:cubicBezTo>
                    <a:cubicBezTo>
                      <a:pt x="1323590" y="1173866"/>
                      <a:pt x="1303038" y="1170490"/>
                      <a:pt x="1288380" y="1159497"/>
                    </a:cubicBezTo>
                    <a:cubicBezTo>
                      <a:pt x="1277715" y="1151498"/>
                      <a:pt x="1271192" y="1138611"/>
                      <a:pt x="1260099" y="1131216"/>
                    </a:cubicBezTo>
                    <a:cubicBezTo>
                      <a:pt x="1251831" y="1125704"/>
                      <a:pt x="1240707" y="1126233"/>
                      <a:pt x="1231819" y="1121789"/>
                    </a:cubicBezTo>
                    <a:cubicBezTo>
                      <a:pt x="1221686" y="1116722"/>
                      <a:pt x="1213376" y="1108557"/>
                      <a:pt x="1203539" y="1102936"/>
                    </a:cubicBezTo>
                    <a:cubicBezTo>
                      <a:pt x="1164699" y="1080742"/>
                      <a:pt x="1155626" y="1080680"/>
                      <a:pt x="1109271" y="1065229"/>
                    </a:cubicBezTo>
                    <a:cubicBezTo>
                      <a:pt x="1099844" y="1058944"/>
                      <a:pt x="1091404" y="1050838"/>
                      <a:pt x="1080990" y="1046375"/>
                    </a:cubicBezTo>
                    <a:cubicBezTo>
                      <a:pt x="954977" y="992369"/>
                      <a:pt x="1149207" y="1094624"/>
                      <a:pt x="996149" y="1018095"/>
                    </a:cubicBezTo>
                    <a:cubicBezTo>
                      <a:pt x="986016" y="1013028"/>
                      <a:pt x="978282" y="1003704"/>
                      <a:pt x="967869" y="999241"/>
                    </a:cubicBezTo>
                    <a:cubicBezTo>
                      <a:pt x="955960" y="994137"/>
                      <a:pt x="942070" y="994918"/>
                      <a:pt x="930161" y="989814"/>
                    </a:cubicBezTo>
                    <a:cubicBezTo>
                      <a:pt x="897870" y="975975"/>
                      <a:pt x="869976" y="951201"/>
                      <a:pt x="835893" y="942680"/>
                    </a:cubicBezTo>
                    <a:cubicBezTo>
                      <a:pt x="754256" y="922270"/>
                      <a:pt x="842636" y="947263"/>
                      <a:pt x="760479" y="914400"/>
                    </a:cubicBezTo>
                    <a:cubicBezTo>
                      <a:pt x="742027" y="907019"/>
                      <a:pt x="722370" y="902927"/>
                      <a:pt x="703918" y="895546"/>
                    </a:cubicBezTo>
                    <a:cubicBezTo>
                      <a:pt x="690871" y="890327"/>
                      <a:pt x="679327" y="881738"/>
                      <a:pt x="666211" y="876693"/>
                    </a:cubicBezTo>
                    <a:cubicBezTo>
                      <a:pt x="611576" y="855679"/>
                      <a:pt x="590608" y="860824"/>
                      <a:pt x="553089" y="829558"/>
                    </a:cubicBezTo>
                    <a:cubicBezTo>
                      <a:pt x="542848" y="821024"/>
                      <a:pt x="534236" y="810705"/>
                      <a:pt x="524809" y="801278"/>
                    </a:cubicBezTo>
                    <a:cubicBezTo>
                      <a:pt x="518524" y="785567"/>
                      <a:pt x="505955" y="771066"/>
                      <a:pt x="505955" y="754144"/>
                    </a:cubicBezTo>
                    <a:cubicBezTo>
                      <a:pt x="505955" y="672204"/>
                      <a:pt x="510887" y="589796"/>
                      <a:pt x="524809" y="509047"/>
                    </a:cubicBezTo>
                    <a:cubicBezTo>
                      <a:pt x="527074" y="495910"/>
                      <a:pt x="539780" y="481539"/>
                      <a:pt x="553089" y="480767"/>
                    </a:cubicBezTo>
                    <a:cubicBezTo>
                      <a:pt x="760155" y="468763"/>
                      <a:pt x="967868" y="474482"/>
                      <a:pt x="1175258" y="471340"/>
                    </a:cubicBezTo>
                    <a:cubicBezTo>
                      <a:pt x="1200396" y="468198"/>
                      <a:pt x="1225988" y="467609"/>
                      <a:pt x="1250673" y="461913"/>
                    </a:cubicBezTo>
                    <a:cubicBezTo>
                      <a:pt x="1267161" y="458108"/>
                      <a:pt x="1281537" y="447709"/>
                      <a:pt x="1297807" y="443060"/>
                    </a:cubicBezTo>
                    <a:cubicBezTo>
                      <a:pt x="1325663" y="435101"/>
                      <a:pt x="1354792" y="432165"/>
                      <a:pt x="1382648" y="424206"/>
                    </a:cubicBezTo>
                    <a:cubicBezTo>
                      <a:pt x="1398919" y="419557"/>
                      <a:pt x="1413729" y="410703"/>
                      <a:pt x="1429782" y="405352"/>
                    </a:cubicBezTo>
                    <a:cubicBezTo>
                      <a:pt x="1442073" y="401255"/>
                      <a:pt x="1454920" y="399068"/>
                      <a:pt x="1467489" y="395926"/>
                    </a:cubicBezTo>
                    <a:cubicBezTo>
                      <a:pt x="1489773" y="373641"/>
                      <a:pt x="1527653" y="338536"/>
                      <a:pt x="1542904" y="311084"/>
                    </a:cubicBezTo>
                    <a:cubicBezTo>
                      <a:pt x="1549196" y="299759"/>
                      <a:pt x="1549188" y="285946"/>
                      <a:pt x="1552330" y="273377"/>
                    </a:cubicBezTo>
                    <a:lnTo>
                      <a:pt x="1542904" y="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91" name="צורה חופשית 90"/>
              <p:cNvSpPr/>
              <p:nvPr/>
            </p:nvSpPr>
            <p:spPr>
              <a:xfrm>
                <a:off x="3500430" y="2714620"/>
                <a:ext cx="1157431" cy="1428760"/>
              </a:xfrm>
              <a:custGeom>
                <a:avLst/>
                <a:gdLst>
                  <a:gd name="connsiteX0" fmla="*/ 278054 w 1157431"/>
                  <a:gd name="connsiteY0" fmla="*/ 2055043 h 2055043"/>
                  <a:gd name="connsiteX1" fmla="*/ 268627 w 1157431"/>
                  <a:gd name="connsiteY1" fmla="*/ 1781666 h 2055043"/>
                  <a:gd name="connsiteX2" fmla="*/ 249774 w 1157431"/>
                  <a:gd name="connsiteY2" fmla="*/ 1725105 h 2055043"/>
                  <a:gd name="connsiteX3" fmla="*/ 212067 w 1157431"/>
                  <a:gd name="connsiteY3" fmla="*/ 1574276 h 2055043"/>
                  <a:gd name="connsiteX4" fmla="*/ 278054 w 1157431"/>
                  <a:gd name="connsiteY4" fmla="*/ 1216057 h 2055043"/>
                  <a:gd name="connsiteX5" fmla="*/ 334615 w 1157431"/>
                  <a:gd name="connsiteY5" fmla="*/ 1168923 h 2055043"/>
                  <a:gd name="connsiteX6" fmla="*/ 428883 w 1157431"/>
                  <a:gd name="connsiteY6" fmla="*/ 1150070 h 2055043"/>
                  <a:gd name="connsiteX7" fmla="*/ 551432 w 1157431"/>
                  <a:gd name="connsiteY7" fmla="*/ 1121789 h 2055043"/>
                  <a:gd name="connsiteX8" fmla="*/ 579712 w 1157431"/>
                  <a:gd name="connsiteY8" fmla="*/ 1112363 h 2055043"/>
                  <a:gd name="connsiteX9" fmla="*/ 928504 w 1157431"/>
                  <a:gd name="connsiteY9" fmla="*/ 1093509 h 2055043"/>
                  <a:gd name="connsiteX10" fmla="*/ 1041625 w 1157431"/>
                  <a:gd name="connsiteY10" fmla="*/ 1074655 h 2055043"/>
                  <a:gd name="connsiteX11" fmla="*/ 1135893 w 1157431"/>
                  <a:gd name="connsiteY11" fmla="*/ 1027521 h 2055043"/>
                  <a:gd name="connsiteX12" fmla="*/ 1135893 w 1157431"/>
                  <a:gd name="connsiteY12" fmla="*/ 810705 h 2055043"/>
                  <a:gd name="connsiteX13" fmla="*/ 1107613 w 1157431"/>
                  <a:gd name="connsiteY13" fmla="*/ 725864 h 2055043"/>
                  <a:gd name="connsiteX14" fmla="*/ 1069906 w 1157431"/>
                  <a:gd name="connsiteY14" fmla="*/ 659876 h 2055043"/>
                  <a:gd name="connsiteX15" fmla="*/ 1032199 w 1157431"/>
                  <a:gd name="connsiteY15" fmla="*/ 641022 h 2055043"/>
                  <a:gd name="connsiteX16" fmla="*/ 985065 w 1157431"/>
                  <a:gd name="connsiteY16" fmla="*/ 622169 h 2055043"/>
                  <a:gd name="connsiteX17" fmla="*/ 937931 w 1157431"/>
                  <a:gd name="connsiteY17" fmla="*/ 612742 h 2055043"/>
                  <a:gd name="connsiteX18" fmla="*/ 909650 w 1157431"/>
                  <a:gd name="connsiteY18" fmla="*/ 603315 h 2055043"/>
                  <a:gd name="connsiteX19" fmla="*/ 871943 w 1157431"/>
                  <a:gd name="connsiteY19" fmla="*/ 593888 h 2055043"/>
                  <a:gd name="connsiteX20" fmla="*/ 805955 w 1157431"/>
                  <a:gd name="connsiteY20" fmla="*/ 565608 h 2055043"/>
                  <a:gd name="connsiteX21" fmla="*/ 749395 w 1157431"/>
                  <a:gd name="connsiteY21" fmla="*/ 546754 h 2055043"/>
                  <a:gd name="connsiteX22" fmla="*/ 673980 w 1157431"/>
                  <a:gd name="connsiteY22" fmla="*/ 518474 h 2055043"/>
                  <a:gd name="connsiteX23" fmla="*/ 589139 w 1157431"/>
                  <a:gd name="connsiteY23" fmla="*/ 499620 h 2055043"/>
                  <a:gd name="connsiteX24" fmla="*/ 504298 w 1157431"/>
                  <a:gd name="connsiteY24" fmla="*/ 461913 h 2055043"/>
                  <a:gd name="connsiteX25" fmla="*/ 438310 w 1157431"/>
                  <a:gd name="connsiteY25" fmla="*/ 433633 h 2055043"/>
                  <a:gd name="connsiteX26" fmla="*/ 381749 w 1157431"/>
                  <a:gd name="connsiteY26" fmla="*/ 414779 h 2055043"/>
                  <a:gd name="connsiteX27" fmla="*/ 259201 w 1157431"/>
                  <a:gd name="connsiteY27" fmla="*/ 367645 h 2055043"/>
                  <a:gd name="connsiteX28" fmla="*/ 202640 w 1157431"/>
                  <a:gd name="connsiteY28" fmla="*/ 329938 h 2055043"/>
                  <a:gd name="connsiteX29" fmla="*/ 174359 w 1157431"/>
                  <a:gd name="connsiteY29" fmla="*/ 311084 h 2055043"/>
                  <a:gd name="connsiteX30" fmla="*/ 89518 w 1157431"/>
                  <a:gd name="connsiteY30" fmla="*/ 254523 h 2055043"/>
                  <a:gd name="connsiteX31" fmla="*/ 32957 w 1157431"/>
                  <a:gd name="connsiteY31" fmla="*/ 179109 h 2055043"/>
                  <a:gd name="connsiteX32" fmla="*/ 23531 w 1157431"/>
                  <a:gd name="connsiteY32" fmla="*/ 150829 h 2055043"/>
                  <a:gd name="connsiteX33" fmla="*/ 4677 w 1157431"/>
                  <a:gd name="connsiteY33" fmla="*/ 113121 h 2055043"/>
                  <a:gd name="connsiteX34" fmla="*/ 4677 w 1157431"/>
                  <a:gd name="connsiteY34" fmla="*/ 0 h 2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57431" h="2055043">
                    <a:moveTo>
                      <a:pt x="278054" y="2055043"/>
                    </a:moveTo>
                    <a:cubicBezTo>
                      <a:pt x="274912" y="1963917"/>
                      <a:pt x="276414" y="1872513"/>
                      <a:pt x="268627" y="1781666"/>
                    </a:cubicBezTo>
                    <a:cubicBezTo>
                      <a:pt x="266930" y="1761865"/>
                      <a:pt x="255382" y="1744171"/>
                      <a:pt x="249774" y="1725105"/>
                    </a:cubicBezTo>
                    <a:cubicBezTo>
                      <a:pt x="222690" y="1633020"/>
                      <a:pt x="226098" y="1644437"/>
                      <a:pt x="212067" y="1574276"/>
                    </a:cubicBezTo>
                    <a:cubicBezTo>
                      <a:pt x="238780" y="1340537"/>
                      <a:pt x="173008" y="1309432"/>
                      <a:pt x="278054" y="1216057"/>
                    </a:cubicBezTo>
                    <a:cubicBezTo>
                      <a:pt x="296397" y="1199752"/>
                      <a:pt x="312131" y="1178760"/>
                      <a:pt x="334615" y="1168923"/>
                    </a:cubicBezTo>
                    <a:cubicBezTo>
                      <a:pt x="363973" y="1156079"/>
                      <a:pt x="397460" y="1156354"/>
                      <a:pt x="428883" y="1150070"/>
                    </a:cubicBezTo>
                    <a:cubicBezTo>
                      <a:pt x="515574" y="1115393"/>
                      <a:pt x="435219" y="1142918"/>
                      <a:pt x="551432" y="1121789"/>
                    </a:cubicBezTo>
                    <a:cubicBezTo>
                      <a:pt x="561208" y="1120012"/>
                      <a:pt x="569936" y="1114140"/>
                      <a:pt x="579712" y="1112363"/>
                    </a:cubicBezTo>
                    <a:cubicBezTo>
                      <a:pt x="681635" y="1093832"/>
                      <a:pt x="860036" y="1095870"/>
                      <a:pt x="928504" y="1093509"/>
                    </a:cubicBezTo>
                    <a:cubicBezTo>
                      <a:pt x="966211" y="1087224"/>
                      <a:pt x="1007434" y="1091751"/>
                      <a:pt x="1041625" y="1074655"/>
                    </a:cubicBezTo>
                    <a:lnTo>
                      <a:pt x="1135893" y="1027521"/>
                    </a:lnTo>
                    <a:cubicBezTo>
                      <a:pt x="1157431" y="941371"/>
                      <a:pt x="1157027" y="958647"/>
                      <a:pt x="1135893" y="810705"/>
                    </a:cubicBezTo>
                    <a:cubicBezTo>
                      <a:pt x="1131677" y="781195"/>
                      <a:pt x="1120944" y="752527"/>
                      <a:pt x="1107613" y="725864"/>
                    </a:cubicBezTo>
                    <a:cubicBezTo>
                      <a:pt x="1102581" y="715800"/>
                      <a:pt x="1081326" y="669393"/>
                      <a:pt x="1069906" y="659876"/>
                    </a:cubicBezTo>
                    <a:cubicBezTo>
                      <a:pt x="1059111" y="650880"/>
                      <a:pt x="1045040" y="646729"/>
                      <a:pt x="1032199" y="641022"/>
                    </a:cubicBezTo>
                    <a:cubicBezTo>
                      <a:pt x="1016736" y="634150"/>
                      <a:pt x="1001273" y="627031"/>
                      <a:pt x="985065" y="622169"/>
                    </a:cubicBezTo>
                    <a:cubicBezTo>
                      <a:pt x="969718" y="617565"/>
                      <a:pt x="953475" y="616628"/>
                      <a:pt x="937931" y="612742"/>
                    </a:cubicBezTo>
                    <a:cubicBezTo>
                      <a:pt x="928291" y="610332"/>
                      <a:pt x="919205" y="606045"/>
                      <a:pt x="909650" y="603315"/>
                    </a:cubicBezTo>
                    <a:cubicBezTo>
                      <a:pt x="897193" y="599756"/>
                      <a:pt x="884119" y="598316"/>
                      <a:pt x="871943" y="593888"/>
                    </a:cubicBezTo>
                    <a:cubicBezTo>
                      <a:pt x="849453" y="585710"/>
                      <a:pt x="828291" y="574199"/>
                      <a:pt x="805955" y="565608"/>
                    </a:cubicBezTo>
                    <a:cubicBezTo>
                      <a:pt x="787406" y="558474"/>
                      <a:pt x="768110" y="553438"/>
                      <a:pt x="749395" y="546754"/>
                    </a:cubicBezTo>
                    <a:cubicBezTo>
                      <a:pt x="724111" y="537724"/>
                      <a:pt x="699450" y="526964"/>
                      <a:pt x="673980" y="518474"/>
                    </a:cubicBezTo>
                    <a:cubicBezTo>
                      <a:pt x="654009" y="511817"/>
                      <a:pt x="607820" y="503356"/>
                      <a:pt x="589139" y="499620"/>
                    </a:cubicBezTo>
                    <a:cubicBezTo>
                      <a:pt x="537346" y="465093"/>
                      <a:pt x="583843" y="492507"/>
                      <a:pt x="504298" y="461913"/>
                    </a:cubicBezTo>
                    <a:cubicBezTo>
                      <a:pt x="481962" y="453322"/>
                      <a:pt x="460646" y="442224"/>
                      <a:pt x="438310" y="433633"/>
                    </a:cubicBezTo>
                    <a:cubicBezTo>
                      <a:pt x="419761" y="426499"/>
                      <a:pt x="400397" y="421649"/>
                      <a:pt x="381749" y="414779"/>
                    </a:cubicBezTo>
                    <a:cubicBezTo>
                      <a:pt x="340681" y="399649"/>
                      <a:pt x="295617" y="391922"/>
                      <a:pt x="259201" y="367645"/>
                    </a:cubicBezTo>
                    <a:lnTo>
                      <a:pt x="202640" y="329938"/>
                    </a:lnTo>
                    <a:cubicBezTo>
                      <a:pt x="193213" y="323653"/>
                      <a:pt x="184493" y="316151"/>
                      <a:pt x="174359" y="311084"/>
                    </a:cubicBezTo>
                    <a:cubicBezTo>
                      <a:pt x="126883" y="287346"/>
                      <a:pt x="119416" y="291065"/>
                      <a:pt x="89518" y="254523"/>
                    </a:cubicBezTo>
                    <a:cubicBezTo>
                      <a:pt x="69620" y="230203"/>
                      <a:pt x="32957" y="179109"/>
                      <a:pt x="32957" y="179109"/>
                    </a:cubicBezTo>
                    <a:cubicBezTo>
                      <a:pt x="29815" y="169682"/>
                      <a:pt x="27445" y="159962"/>
                      <a:pt x="23531" y="150829"/>
                    </a:cubicBezTo>
                    <a:cubicBezTo>
                      <a:pt x="17995" y="137912"/>
                      <a:pt x="6420" y="127065"/>
                      <a:pt x="4677" y="113121"/>
                    </a:cubicBezTo>
                    <a:cubicBezTo>
                      <a:pt x="0" y="75705"/>
                      <a:pt x="4677" y="37707"/>
                      <a:pt x="4677"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92" name="משולש שווה שוקיים 91"/>
              <p:cNvSpPr/>
              <p:nvPr/>
            </p:nvSpPr>
            <p:spPr>
              <a:xfrm>
                <a:off x="3071802" y="4000504"/>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משולש שווה שוקיים 92"/>
              <p:cNvSpPr/>
              <p:nvPr/>
            </p:nvSpPr>
            <p:spPr>
              <a:xfrm>
                <a:off x="4214810" y="4000504"/>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4" name="משולש שווה שוקיים 93"/>
            <p:cNvSpPr/>
            <p:nvPr/>
          </p:nvSpPr>
          <p:spPr>
            <a:xfrm>
              <a:off x="4786314" y="3571876"/>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8" name="מלבן מעוגל 97"/>
          <p:cNvSpPr/>
          <p:nvPr/>
        </p:nvSpPr>
        <p:spPr>
          <a:xfrm>
            <a:off x="357158" y="1285860"/>
            <a:ext cx="8501122"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בגישה המודרנית - המסלול אינו אנכי, אם כי לעיתים בא לידי ביטוי בצורה אופקית, המשמעות היא שאנשים עוברים מתפקיד לתפקיד, דבר המחייב התמקצעות ביותר מתחום אחד. (לימוד = הדרכה ) </a:t>
            </a:r>
          </a:p>
        </p:txBody>
      </p:sp>
      <p:sp>
        <p:nvSpPr>
          <p:cNvPr id="99" name="מלבן מעוגל 98"/>
          <p:cNvSpPr/>
          <p:nvPr/>
        </p:nvSpPr>
        <p:spPr>
          <a:xfrm>
            <a:off x="428596" y="2571744"/>
            <a:ext cx="842968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חלק מן העובדים משתלב בארגון לתקופה קצרה בלבד שלאחריה הוא נפלט (נלקחים למשימה ספציפית – פרויקט ) בתחום התמחותם ועם סיומה עוזבים, באותה מידה ייתכן חוסר התאמה או שאינם מוצאים את דרכם בארגון. </a:t>
            </a:r>
            <a:endParaRPr lang="he-IL" dirty="0">
              <a:latin typeface="Tahoma" pitchFamily="34" charset="0"/>
              <a:cs typeface="Tahoma" pitchFamily="34" charset="0"/>
            </a:endParaRPr>
          </a:p>
        </p:txBody>
      </p:sp>
      <p:sp>
        <p:nvSpPr>
          <p:cNvPr id="100" name="מלבן מעוגל 99"/>
          <p:cNvSpPr/>
          <p:nvPr/>
        </p:nvSpPr>
        <p:spPr>
          <a:xfrm>
            <a:off x="4429124" y="4643446"/>
            <a:ext cx="4286280"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nchorCtr="1"/>
          <a:lstStyle/>
          <a:p>
            <a:r>
              <a:rPr lang="he-IL" b="1" dirty="0" smtClean="0">
                <a:latin typeface="Tahoma" pitchFamily="34" charset="0"/>
                <a:cs typeface="Tahoma" pitchFamily="34" charset="0"/>
              </a:rPr>
              <a:t>גם כאן כמו בגישה המסורתית אדם אחד מגיע לקצה העליון, אבל זה קורה לאחר שעבר מסלול אנכי ומסלול רוחבי, לאחר שרכש ניסיון וידע בתחומים רבים בארגון. </a:t>
            </a:r>
          </a:p>
        </p:txBody>
      </p:sp>
      <p:sp>
        <p:nvSpPr>
          <p:cNvPr id="97"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txBox="1">
            <a:spLocks noGrp="1"/>
          </p:cNvSpPr>
          <p:nvPr>
            <p:ph type="title"/>
          </p:nvPr>
        </p:nvSpPr>
        <p:spPr>
          <a:xfrm>
            <a:off x="2987824" y="857232"/>
            <a:ext cx="3143272" cy="415498"/>
          </a:xfrm>
          <a:prstGeom prst="rect">
            <a:avLst/>
          </a:prstGeom>
          <a:noFill/>
        </p:spPr>
        <p:txBody>
          <a:bodyPr wrap="square" rtlCol="1">
            <a:spAutoFit/>
          </a:bodyPr>
          <a:lstStyle/>
          <a:p>
            <a:pPr algn="ctr"/>
            <a:r>
              <a:rPr lang="he-IL" sz="2400" b="1" u="sng" dirty="0" smtClean="0">
                <a:solidFill>
                  <a:srgbClr val="0000FF"/>
                </a:solidFill>
                <a:effectLst>
                  <a:outerShdw blurRad="38100" dist="38100" dir="2700000" algn="tl">
                    <a:srgbClr val="000000">
                      <a:alpha val="43137"/>
                    </a:srgbClr>
                  </a:outerShdw>
                </a:effectLst>
                <a:latin typeface="Tahoma" pitchFamily="34" charset="0"/>
                <a:cs typeface="Tahoma" pitchFamily="34" charset="0"/>
              </a:rPr>
              <a:t>הגישה המודרנית  </a:t>
            </a:r>
            <a:endParaRPr lang="he-IL" sz="2400" b="1" u="sng" dirty="0">
              <a:solidFill>
                <a:srgbClr val="0000FF"/>
              </a:solidFill>
              <a:effectLst>
                <a:outerShdw blurRad="38100" dist="38100" dir="2700000" algn="tl">
                  <a:srgbClr val="000000">
                    <a:alpha val="43137"/>
                  </a:srgbClr>
                </a:outerShdw>
              </a:effectLst>
              <a:latin typeface="Tahoma" pitchFamily="34" charset="0"/>
              <a:cs typeface="Tahoma" pitchFamily="34" charset="0"/>
            </a:endParaRPr>
          </a:p>
        </p:txBody>
      </p:sp>
      <p:sp>
        <p:nvSpPr>
          <p:cNvPr id="5" name="מלבן מעוגל 4"/>
          <p:cNvSpPr/>
          <p:nvPr/>
        </p:nvSpPr>
        <p:spPr>
          <a:xfrm>
            <a:off x="500034" y="2858066"/>
            <a:ext cx="8215370" cy="10029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לעומת זאת מספר הנפלטים בגישה זו רב יותר בשלבים מוקדמים יותר, בגלל חוסר יכולתם של העובדים לעמוד בדרישות המקצועיות ההולכות וגדלות שהארגון כופה עליהם. </a:t>
            </a:r>
            <a:endParaRPr lang="he-IL" dirty="0">
              <a:latin typeface="Tahoma" pitchFamily="34" charset="0"/>
              <a:cs typeface="Tahoma" pitchFamily="34" charset="0"/>
            </a:endParaRPr>
          </a:p>
        </p:txBody>
      </p:sp>
      <p:sp>
        <p:nvSpPr>
          <p:cNvPr id="6" name="מלבן מעוגל 5"/>
          <p:cNvSpPr/>
          <p:nvPr/>
        </p:nvSpPr>
        <p:spPr>
          <a:xfrm>
            <a:off x="500034" y="1571612"/>
            <a:ext cx="8215370" cy="11373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לא כל העובדים מתחילים את דרכם מן הדרגות הזוטרות ביותר, חלקם נכנסים בדרגי ביניים, המשמעות שהם מגיעים מארגונים אחרים ומביאים איתם ידע וניסיון לארגון מחד, יתרון בידע חדש, ומאידך חסכון בהשקעה בהכשרתם. </a:t>
            </a:r>
            <a:endParaRPr lang="he-IL" dirty="0">
              <a:latin typeface="Tahoma" pitchFamily="34" charset="0"/>
              <a:cs typeface="Tahoma" pitchFamily="34" charset="0"/>
            </a:endParaRPr>
          </a:p>
        </p:txBody>
      </p:sp>
      <p:grpSp>
        <p:nvGrpSpPr>
          <p:cNvPr id="8" name="קבוצה 7"/>
          <p:cNvGrpSpPr/>
          <p:nvPr/>
        </p:nvGrpSpPr>
        <p:grpSpPr>
          <a:xfrm>
            <a:off x="0" y="3955286"/>
            <a:ext cx="3929058" cy="2786082"/>
            <a:chOff x="3143240" y="1285860"/>
            <a:chExt cx="3929058" cy="2786082"/>
          </a:xfrm>
        </p:grpSpPr>
        <p:grpSp>
          <p:nvGrpSpPr>
            <p:cNvPr id="9" name="קבוצה 94"/>
            <p:cNvGrpSpPr/>
            <p:nvPr/>
          </p:nvGrpSpPr>
          <p:grpSpPr>
            <a:xfrm>
              <a:off x="3143241" y="1285862"/>
              <a:ext cx="3929059" cy="2786083"/>
              <a:chOff x="2071671" y="1714490"/>
              <a:chExt cx="3929059" cy="2786083"/>
            </a:xfrm>
          </p:grpSpPr>
          <p:grpSp>
            <p:nvGrpSpPr>
              <p:cNvPr id="11" name="קבוצה 43"/>
              <p:cNvGrpSpPr/>
              <p:nvPr/>
            </p:nvGrpSpPr>
            <p:grpSpPr>
              <a:xfrm>
                <a:off x="2071671" y="1714490"/>
                <a:ext cx="3929059" cy="2786083"/>
                <a:chOff x="1" y="1857366"/>
                <a:chExt cx="3929059" cy="2786083"/>
              </a:xfrm>
            </p:grpSpPr>
            <p:grpSp>
              <p:nvGrpSpPr>
                <p:cNvPr id="16" name="קבוצה 129"/>
                <p:cNvGrpSpPr/>
                <p:nvPr/>
              </p:nvGrpSpPr>
              <p:grpSpPr>
                <a:xfrm>
                  <a:off x="1" y="1857366"/>
                  <a:ext cx="3929059" cy="2786083"/>
                  <a:chOff x="5643570" y="3929066"/>
                  <a:chExt cx="3714776" cy="2643206"/>
                </a:xfrm>
              </p:grpSpPr>
              <p:grpSp>
                <p:nvGrpSpPr>
                  <p:cNvPr id="23" name="קבוצה 69"/>
                  <p:cNvGrpSpPr/>
                  <p:nvPr/>
                </p:nvGrpSpPr>
                <p:grpSpPr>
                  <a:xfrm>
                    <a:off x="6313872" y="3929066"/>
                    <a:ext cx="2357454" cy="1985970"/>
                    <a:chOff x="6313872" y="3929066"/>
                    <a:chExt cx="2357454" cy="1985970"/>
                  </a:xfrm>
                </p:grpSpPr>
                <p:sp>
                  <p:nvSpPr>
                    <p:cNvPr id="33" name="משולש שווה שוקיים 32"/>
                    <p:cNvSpPr/>
                    <p:nvPr/>
                  </p:nvSpPr>
                  <p:spPr>
                    <a:xfrm>
                      <a:off x="6386500" y="4335711"/>
                      <a:ext cx="2099826" cy="1500198"/>
                    </a:xfrm>
                    <a:prstGeom prst="triangl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משולש שווה שוקיים 33"/>
                    <p:cNvSpPr/>
                    <p:nvPr/>
                  </p:nvSpPr>
                  <p:spPr>
                    <a:xfrm rot="1800000">
                      <a:off x="8599888" y="4295503"/>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משולש שווה שוקיים 34"/>
                    <p:cNvSpPr/>
                    <p:nvPr/>
                  </p:nvSpPr>
                  <p:spPr>
                    <a:xfrm rot="1800000">
                      <a:off x="8457012" y="4224064"/>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משולש שווה שוקיים 35"/>
                    <p:cNvSpPr/>
                    <p:nvPr/>
                  </p:nvSpPr>
                  <p:spPr>
                    <a:xfrm rot="1800000">
                      <a:off x="8171261" y="4224063"/>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משולש שווה שוקיים 36"/>
                    <p:cNvSpPr/>
                    <p:nvPr/>
                  </p:nvSpPr>
                  <p:spPr>
                    <a:xfrm rot="1800000">
                      <a:off x="7885508" y="4224064"/>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משולש שווה שוקיים 37"/>
                    <p:cNvSpPr/>
                    <p:nvPr/>
                  </p:nvSpPr>
                  <p:spPr>
                    <a:xfrm rot="-1800000">
                      <a:off x="7028252" y="4295501"/>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משולש שווה שוקיים 38"/>
                    <p:cNvSpPr/>
                    <p:nvPr/>
                  </p:nvSpPr>
                  <p:spPr>
                    <a:xfrm rot="-1800000">
                      <a:off x="6742499" y="4295502"/>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משולש שווה שוקיים 39"/>
                    <p:cNvSpPr/>
                    <p:nvPr/>
                  </p:nvSpPr>
                  <p:spPr>
                    <a:xfrm rot="-1800000">
                      <a:off x="6528186" y="4295501"/>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משולש שווה שוקיים 40"/>
                    <p:cNvSpPr/>
                    <p:nvPr/>
                  </p:nvSpPr>
                  <p:spPr>
                    <a:xfrm rot="-1800000">
                      <a:off x="6313872" y="4295502"/>
                      <a:ext cx="71438"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משולש שווה שוקיים 41"/>
                    <p:cNvSpPr/>
                    <p:nvPr/>
                  </p:nvSpPr>
                  <p:spPr>
                    <a:xfrm>
                      <a:off x="7358082" y="3929066"/>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משולש שווה שוקיים 42"/>
                    <p:cNvSpPr/>
                    <p:nvPr/>
                  </p:nvSpPr>
                  <p:spPr>
                    <a:xfrm>
                      <a:off x="8286776"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משולש שווה שוקיים 43"/>
                    <p:cNvSpPr/>
                    <p:nvPr/>
                  </p:nvSpPr>
                  <p:spPr>
                    <a:xfrm>
                      <a:off x="7500958" y="4929198"/>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משולש שווה שוקיים 44"/>
                    <p:cNvSpPr/>
                    <p:nvPr/>
                  </p:nvSpPr>
                  <p:spPr>
                    <a:xfrm>
                      <a:off x="7715272" y="521495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משולש שווה שוקיים 45"/>
                    <p:cNvSpPr/>
                    <p:nvPr/>
                  </p:nvSpPr>
                  <p:spPr>
                    <a:xfrm>
                      <a:off x="8001024" y="557214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משולש שווה שוקיים 46"/>
                    <p:cNvSpPr/>
                    <p:nvPr/>
                  </p:nvSpPr>
                  <p:spPr>
                    <a:xfrm>
                      <a:off x="7358082" y="4572008"/>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שולש שווה שוקיים 47"/>
                    <p:cNvSpPr/>
                    <p:nvPr/>
                  </p:nvSpPr>
                  <p:spPr>
                    <a:xfrm>
                      <a:off x="7286644" y="5000636"/>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משולש שווה שוקיים 48"/>
                    <p:cNvSpPr/>
                    <p:nvPr/>
                  </p:nvSpPr>
                  <p:spPr>
                    <a:xfrm>
                      <a:off x="7072330" y="521495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שולש שווה שוקיים 49"/>
                    <p:cNvSpPr/>
                    <p:nvPr/>
                  </p:nvSpPr>
                  <p:spPr>
                    <a:xfrm>
                      <a:off x="6858016" y="5143512"/>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משולש שווה שוקיים 50"/>
                    <p:cNvSpPr/>
                    <p:nvPr/>
                  </p:nvSpPr>
                  <p:spPr>
                    <a:xfrm>
                      <a:off x="6643702" y="5572140"/>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משולש שווה שוקיים 51"/>
                    <p:cNvSpPr/>
                    <p:nvPr/>
                  </p:nvSpPr>
                  <p:spPr>
                    <a:xfrm>
                      <a:off x="7358082" y="5500702"/>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משולש שווה שוקיים 52"/>
                    <p:cNvSpPr/>
                    <p:nvPr/>
                  </p:nvSpPr>
                  <p:spPr>
                    <a:xfrm>
                      <a:off x="8001024"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משולש שווה שוקיים 53"/>
                    <p:cNvSpPr/>
                    <p:nvPr/>
                  </p:nvSpPr>
                  <p:spPr>
                    <a:xfrm>
                      <a:off x="7786710"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משולש שווה שוקיים 54"/>
                    <p:cNvSpPr/>
                    <p:nvPr/>
                  </p:nvSpPr>
                  <p:spPr>
                    <a:xfrm>
                      <a:off x="7500958"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שולש שווה שוקיים 55"/>
                    <p:cNvSpPr/>
                    <p:nvPr/>
                  </p:nvSpPr>
                  <p:spPr>
                    <a:xfrm>
                      <a:off x="7358082"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משולש שווה שוקיים 56"/>
                    <p:cNvSpPr/>
                    <p:nvPr/>
                  </p:nvSpPr>
                  <p:spPr>
                    <a:xfrm>
                      <a:off x="7215206"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משולש שווה שוקיים 57"/>
                    <p:cNvSpPr/>
                    <p:nvPr/>
                  </p:nvSpPr>
                  <p:spPr>
                    <a:xfrm>
                      <a:off x="7000892"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משולש שווה שוקיים 58"/>
                    <p:cNvSpPr/>
                    <p:nvPr/>
                  </p:nvSpPr>
                  <p:spPr>
                    <a:xfrm>
                      <a:off x="6786578"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משולש שווה שוקיים 59"/>
                    <p:cNvSpPr/>
                    <p:nvPr/>
                  </p:nvSpPr>
                  <p:spPr>
                    <a:xfrm>
                      <a:off x="6572264" y="5786454"/>
                      <a:ext cx="142876"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4" name="קשת 23"/>
                  <p:cNvSpPr/>
                  <p:nvPr/>
                </p:nvSpPr>
                <p:spPr>
                  <a:xfrm>
                    <a:off x="5643570"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5" name="קשת 24"/>
                  <p:cNvSpPr/>
                  <p:nvPr/>
                </p:nvSpPr>
                <p:spPr>
                  <a:xfrm>
                    <a:off x="5857884"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6" name="קשת 25"/>
                  <p:cNvSpPr/>
                  <p:nvPr/>
                </p:nvSpPr>
                <p:spPr>
                  <a:xfrm>
                    <a:off x="6072198" y="4286256"/>
                    <a:ext cx="1071570"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cxnSp>
                <p:nvCxnSpPr>
                  <p:cNvPr id="27" name="מחבר חץ ישר 26"/>
                  <p:cNvCxnSpPr/>
                  <p:nvPr/>
                </p:nvCxnSpPr>
                <p:spPr>
                  <a:xfrm rot="16200000" flipV="1">
                    <a:off x="6286513" y="5072073"/>
                    <a:ext cx="2286016"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קשת 27"/>
                  <p:cNvSpPr/>
                  <p:nvPr/>
                </p:nvSpPr>
                <p:spPr>
                  <a:xfrm>
                    <a:off x="6429388" y="4286256"/>
                    <a:ext cx="928694"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9" name="קשת 28"/>
                  <p:cNvSpPr/>
                  <p:nvPr/>
                </p:nvSpPr>
                <p:spPr>
                  <a:xfrm flipH="1">
                    <a:off x="7500958" y="4286256"/>
                    <a:ext cx="1143008"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0" name="קשת 29"/>
                  <p:cNvSpPr/>
                  <p:nvPr/>
                </p:nvSpPr>
                <p:spPr>
                  <a:xfrm flipH="1">
                    <a:off x="8286776" y="4286256"/>
                    <a:ext cx="1071570"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1" name="קשת 30"/>
                  <p:cNvSpPr/>
                  <p:nvPr/>
                </p:nvSpPr>
                <p:spPr>
                  <a:xfrm flipH="1">
                    <a:off x="8072430" y="4286256"/>
                    <a:ext cx="1071570" cy="2286016"/>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2" name="קשת 31"/>
                  <p:cNvSpPr/>
                  <p:nvPr/>
                </p:nvSpPr>
                <p:spPr>
                  <a:xfrm flipH="1">
                    <a:off x="7786710" y="4286256"/>
                    <a:ext cx="1062046" cy="2214578"/>
                  </a:xfrm>
                  <a:prstGeom prst="arc">
                    <a:avLst>
                      <a:gd name="adj1" fmla="val 16695456"/>
                      <a:gd name="adj2" fmla="val 363204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grpSp>
            <p:sp>
              <p:nvSpPr>
                <p:cNvPr id="17" name="צורה חופשית 16"/>
                <p:cNvSpPr/>
                <p:nvPr/>
              </p:nvSpPr>
              <p:spPr>
                <a:xfrm>
                  <a:off x="1357290" y="2714621"/>
                  <a:ext cx="928632" cy="1571636"/>
                </a:xfrm>
                <a:custGeom>
                  <a:avLst/>
                  <a:gdLst>
                    <a:gd name="connsiteX0" fmla="*/ 802247 w 928632"/>
                    <a:gd name="connsiteY0" fmla="*/ 2187019 h 2187019"/>
                    <a:gd name="connsiteX1" fmla="*/ 849381 w 928632"/>
                    <a:gd name="connsiteY1" fmla="*/ 2064470 h 2187019"/>
                    <a:gd name="connsiteX2" fmla="*/ 802247 w 928632"/>
                    <a:gd name="connsiteY2" fmla="*/ 1640264 h 2187019"/>
                    <a:gd name="connsiteX3" fmla="*/ 792820 w 928632"/>
                    <a:gd name="connsiteY3" fmla="*/ 1611984 h 2187019"/>
                    <a:gd name="connsiteX4" fmla="*/ 717406 w 928632"/>
                    <a:gd name="connsiteY4" fmla="*/ 1583703 h 2187019"/>
                    <a:gd name="connsiteX5" fmla="*/ 689125 w 928632"/>
                    <a:gd name="connsiteY5" fmla="*/ 1564850 h 2187019"/>
                    <a:gd name="connsiteX6" fmla="*/ 594857 w 928632"/>
                    <a:gd name="connsiteY6" fmla="*/ 1545996 h 2187019"/>
                    <a:gd name="connsiteX7" fmla="*/ 519443 w 928632"/>
                    <a:gd name="connsiteY7" fmla="*/ 1527143 h 2187019"/>
                    <a:gd name="connsiteX8" fmla="*/ 434601 w 928632"/>
                    <a:gd name="connsiteY8" fmla="*/ 1498862 h 2187019"/>
                    <a:gd name="connsiteX9" fmla="*/ 387467 w 928632"/>
                    <a:gd name="connsiteY9" fmla="*/ 1489435 h 2187019"/>
                    <a:gd name="connsiteX10" fmla="*/ 283773 w 928632"/>
                    <a:gd name="connsiteY10" fmla="*/ 1442301 h 2187019"/>
                    <a:gd name="connsiteX11" fmla="*/ 208358 w 928632"/>
                    <a:gd name="connsiteY11" fmla="*/ 1404594 h 2187019"/>
                    <a:gd name="connsiteX12" fmla="*/ 123517 w 928632"/>
                    <a:gd name="connsiteY12" fmla="*/ 1348033 h 2187019"/>
                    <a:gd name="connsiteX13" fmla="*/ 95236 w 928632"/>
                    <a:gd name="connsiteY13" fmla="*/ 1310326 h 2187019"/>
                    <a:gd name="connsiteX14" fmla="*/ 57529 w 928632"/>
                    <a:gd name="connsiteY14" fmla="*/ 1253765 h 2187019"/>
                    <a:gd name="connsiteX15" fmla="*/ 29249 w 928632"/>
                    <a:gd name="connsiteY15" fmla="*/ 1225485 h 2187019"/>
                    <a:gd name="connsiteX16" fmla="*/ 10395 w 928632"/>
                    <a:gd name="connsiteY16" fmla="*/ 1178351 h 2187019"/>
                    <a:gd name="connsiteX17" fmla="*/ 968 w 928632"/>
                    <a:gd name="connsiteY17" fmla="*/ 1150070 h 2187019"/>
                    <a:gd name="connsiteX18" fmla="*/ 10395 w 928632"/>
                    <a:gd name="connsiteY18" fmla="*/ 1036949 h 2187019"/>
                    <a:gd name="connsiteX19" fmla="*/ 38676 w 928632"/>
                    <a:gd name="connsiteY19" fmla="*/ 1018095 h 2187019"/>
                    <a:gd name="connsiteX20" fmla="*/ 151797 w 928632"/>
                    <a:gd name="connsiteY20" fmla="*/ 1008668 h 2187019"/>
                    <a:gd name="connsiteX21" fmla="*/ 217785 w 928632"/>
                    <a:gd name="connsiteY21" fmla="*/ 999242 h 2187019"/>
                    <a:gd name="connsiteX22" fmla="*/ 472309 w 928632"/>
                    <a:gd name="connsiteY22" fmla="*/ 989815 h 2187019"/>
                    <a:gd name="connsiteX23" fmla="*/ 594857 w 928632"/>
                    <a:gd name="connsiteY23" fmla="*/ 970961 h 2187019"/>
                    <a:gd name="connsiteX24" fmla="*/ 632564 w 928632"/>
                    <a:gd name="connsiteY24" fmla="*/ 952108 h 2187019"/>
                    <a:gd name="connsiteX25" fmla="*/ 679698 w 928632"/>
                    <a:gd name="connsiteY25" fmla="*/ 923827 h 2187019"/>
                    <a:gd name="connsiteX26" fmla="*/ 736259 w 928632"/>
                    <a:gd name="connsiteY26" fmla="*/ 876693 h 2187019"/>
                    <a:gd name="connsiteX27" fmla="*/ 755113 w 928632"/>
                    <a:gd name="connsiteY27" fmla="*/ 848413 h 2187019"/>
                    <a:gd name="connsiteX28" fmla="*/ 755113 w 928632"/>
                    <a:gd name="connsiteY28" fmla="*/ 697584 h 2187019"/>
                    <a:gd name="connsiteX29" fmla="*/ 698552 w 928632"/>
                    <a:gd name="connsiteY29" fmla="*/ 669303 h 2187019"/>
                    <a:gd name="connsiteX30" fmla="*/ 651418 w 928632"/>
                    <a:gd name="connsiteY30" fmla="*/ 641023 h 2187019"/>
                    <a:gd name="connsiteX31" fmla="*/ 594857 w 928632"/>
                    <a:gd name="connsiteY31" fmla="*/ 631596 h 2187019"/>
                    <a:gd name="connsiteX32" fmla="*/ 547723 w 928632"/>
                    <a:gd name="connsiteY32" fmla="*/ 622169 h 2187019"/>
                    <a:gd name="connsiteX33" fmla="*/ 500589 w 928632"/>
                    <a:gd name="connsiteY33" fmla="*/ 603316 h 2187019"/>
                    <a:gd name="connsiteX34" fmla="*/ 453455 w 928632"/>
                    <a:gd name="connsiteY34" fmla="*/ 593889 h 2187019"/>
                    <a:gd name="connsiteX35" fmla="*/ 368614 w 928632"/>
                    <a:gd name="connsiteY35" fmla="*/ 565609 h 2187019"/>
                    <a:gd name="connsiteX36" fmla="*/ 340333 w 928632"/>
                    <a:gd name="connsiteY36" fmla="*/ 546755 h 2187019"/>
                    <a:gd name="connsiteX37" fmla="*/ 302626 w 928632"/>
                    <a:gd name="connsiteY37" fmla="*/ 471341 h 2187019"/>
                    <a:gd name="connsiteX38" fmla="*/ 321480 w 928632"/>
                    <a:gd name="connsiteY38" fmla="*/ 348792 h 2187019"/>
                    <a:gd name="connsiteX39" fmla="*/ 368614 w 928632"/>
                    <a:gd name="connsiteY39" fmla="*/ 320512 h 2187019"/>
                    <a:gd name="connsiteX40" fmla="*/ 396894 w 928632"/>
                    <a:gd name="connsiteY40" fmla="*/ 301658 h 2187019"/>
                    <a:gd name="connsiteX41" fmla="*/ 491162 w 928632"/>
                    <a:gd name="connsiteY41" fmla="*/ 273378 h 2187019"/>
                    <a:gd name="connsiteX42" fmla="*/ 510016 w 928632"/>
                    <a:gd name="connsiteY42" fmla="*/ 0 h 218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28632" h="2187019">
                      <a:moveTo>
                        <a:pt x="802247" y="2187019"/>
                      </a:moveTo>
                      <a:cubicBezTo>
                        <a:pt x="828197" y="2143769"/>
                        <a:pt x="848233" y="2120744"/>
                        <a:pt x="849381" y="2064470"/>
                      </a:cubicBezTo>
                      <a:cubicBezTo>
                        <a:pt x="857269" y="1677950"/>
                        <a:pt x="928632" y="1766649"/>
                        <a:pt x="802247" y="1640264"/>
                      </a:cubicBezTo>
                      <a:cubicBezTo>
                        <a:pt x="799105" y="1630837"/>
                        <a:pt x="800454" y="1618345"/>
                        <a:pt x="792820" y="1611984"/>
                      </a:cubicBezTo>
                      <a:cubicBezTo>
                        <a:pt x="771981" y="1594618"/>
                        <a:pt x="740881" y="1595440"/>
                        <a:pt x="717406" y="1583703"/>
                      </a:cubicBezTo>
                      <a:cubicBezTo>
                        <a:pt x="707272" y="1578636"/>
                        <a:pt x="699954" y="1568182"/>
                        <a:pt x="689125" y="1564850"/>
                      </a:cubicBezTo>
                      <a:cubicBezTo>
                        <a:pt x="658497" y="1555426"/>
                        <a:pt x="625257" y="1556130"/>
                        <a:pt x="594857" y="1545996"/>
                      </a:cubicBezTo>
                      <a:cubicBezTo>
                        <a:pt x="487894" y="1510340"/>
                        <a:pt x="678685" y="1572640"/>
                        <a:pt x="519443" y="1527143"/>
                      </a:cubicBezTo>
                      <a:cubicBezTo>
                        <a:pt x="490779" y="1518954"/>
                        <a:pt x="463833" y="1504708"/>
                        <a:pt x="434601" y="1498862"/>
                      </a:cubicBezTo>
                      <a:cubicBezTo>
                        <a:pt x="418890" y="1495720"/>
                        <a:pt x="402814" y="1494039"/>
                        <a:pt x="387467" y="1489435"/>
                      </a:cubicBezTo>
                      <a:cubicBezTo>
                        <a:pt x="344794" y="1476633"/>
                        <a:pt x="325532" y="1460860"/>
                        <a:pt x="283773" y="1442301"/>
                      </a:cubicBezTo>
                      <a:cubicBezTo>
                        <a:pt x="219050" y="1413535"/>
                        <a:pt x="299157" y="1462966"/>
                        <a:pt x="208358" y="1404594"/>
                      </a:cubicBezTo>
                      <a:cubicBezTo>
                        <a:pt x="179767" y="1386214"/>
                        <a:pt x="143911" y="1375224"/>
                        <a:pt x="123517" y="1348033"/>
                      </a:cubicBezTo>
                      <a:cubicBezTo>
                        <a:pt x="114090" y="1335464"/>
                        <a:pt x="104246" y="1323197"/>
                        <a:pt x="95236" y="1310326"/>
                      </a:cubicBezTo>
                      <a:cubicBezTo>
                        <a:pt x="82242" y="1291763"/>
                        <a:pt x="71440" y="1271651"/>
                        <a:pt x="57529" y="1253765"/>
                      </a:cubicBezTo>
                      <a:cubicBezTo>
                        <a:pt x="49344" y="1243242"/>
                        <a:pt x="38676" y="1234912"/>
                        <a:pt x="29249" y="1225485"/>
                      </a:cubicBezTo>
                      <a:cubicBezTo>
                        <a:pt x="22964" y="1209774"/>
                        <a:pt x="16337" y="1194195"/>
                        <a:pt x="10395" y="1178351"/>
                      </a:cubicBezTo>
                      <a:cubicBezTo>
                        <a:pt x="6906" y="1169047"/>
                        <a:pt x="968" y="1160007"/>
                        <a:pt x="968" y="1150070"/>
                      </a:cubicBezTo>
                      <a:cubicBezTo>
                        <a:pt x="968" y="1112232"/>
                        <a:pt x="0" y="1073331"/>
                        <a:pt x="10395" y="1036949"/>
                      </a:cubicBezTo>
                      <a:cubicBezTo>
                        <a:pt x="13508" y="1026055"/>
                        <a:pt x="27566" y="1020317"/>
                        <a:pt x="38676" y="1018095"/>
                      </a:cubicBezTo>
                      <a:cubicBezTo>
                        <a:pt x="75779" y="1010674"/>
                        <a:pt x="114167" y="1012629"/>
                        <a:pt x="151797" y="1008668"/>
                      </a:cubicBezTo>
                      <a:cubicBezTo>
                        <a:pt x="173894" y="1006342"/>
                        <a:pt x="195604" y="1000547"/>
                        <a:pt x="217785" y="999242"/>
                      </a:cubicBezTo>
                      <a:cubicBezTo>
                        <a:pt x="302538" y="994257"/>
                        <a:pt x="387468" y="992957"/>
                        <a:pt x="472309" y="989815"/>
                      </a:cubicBezTo>
                      <a:cubicBezTo>
                        <a:pt x="513158" y="983530"/>
                        <a:pt x="554626" y="980427"/>
                        <a:pt x="594857" y="970961"/>
                      </a:cubicBezTo>
                      <a:cubicBezTo>
                        <a:pt x="608536" y="967742"/>
                        <a:pt x="620280" y="958933"/>
                        <a:pt x="632564" y="952108"/>
                      </a:cubicBezTo>
                      <a:cubicBezTo>
                        <a:pt x="648581" y="943210"/>
                        <a:pt x="664161" y="933538"/>
                        <a:pt x="679698" y="923827"/>
                      </a:cubicBezTo>
                      <a:cubicBezTo>
                        <a:pt x="705491" y="907706"/>
                        <a:pt x="715947" y="901067"/>
                        <a:pt x="736259" y="876693"/>
                      </a:cubicBezTo>
                      <a:cubicBezTo>
                        <a:pt x="743512" y="867989"/>
                        <a:pt x="748828" y="857840"/>
                        <a:pt x="755113" y="848413"/>
                      </a:cubicBezTo>
                      <a:cubicBezTo>
                        <a:pt x="767946" y="797080"/>
                        <a:pt x="782469" y="756204"/>
                        <a:pt x="755113" y="697584"/>
                      </a:cubicBezTo>
                      <a:cubicBezTo>
                        <a:pt x="746199" y="678482"/>
                        <a:pt x="717057" y="679397"/>
                        <a:pt x="698552" y="669303"/>
                      </a:cubicBezTo>
                      <a:cubicBezTo>
                        <a:pt x="682467" y="660529"/>
                        <a:pt x="668637" y="647284"/>
                        <a:pt x="651418" y="641023"/>
                      </a:cubicBezTo>
                      <a:cubicBezTo>
                        <a:pt x="633455" y="634491"/>
                        <a:pt x="613662" y="635015"/>
                        <a:pt x="594857" y="631596"/>
                      </a:cubicBezTo>
                      <a:cubicBezTo>
                        <a:pt x="579093" y="628730"/>
                        <a:pt x="563070" y="626773"/>
                        <a:pt x="547723" y="622169"/>
                      </a:cubicBezTo>
                      <a:cubicBezTo>
                        <a:pt x="531515" y="617307"/>
                        <a:pt x="516797" y="608178"/>
                        <a:pt x="500589" y="603316"/>
                      </a:cubicBezTo>
                      <a:cubicBezTo>
                        <a:pt x="485242" y="598712"/>
                        <a:pt x="468861" y="598291"/>
                        <a:pt x="453455" y="593889"/>
                      </a:cubicBezTo>
                      <a:cubicBezTo>
                        <a:pt x="424792" y="585700"/>
                        <a:pt x="368614" y="565609"/>
                        <a:pt x="368614" y="565609"/>
                      </a:cubicBezTo>
                      <a:cubicBezTo>
                        <a:pt x="359187" y="559324"/>
                        <a:pt x="347706" y="555357"/>
                        <a:pt x="340333" y="546755"/>
                      </a:cubicBezTo>
                      <a:cubicBezTo>
                        <a:pt x="316049" y="518423"/>
                        <a:pt x="312908" y="502185"/>
                        <a:pt x="302626" y="471341"/>
                      </a:cubicBezTo>
                      <a:cubicBezTo>
                        <a:pt x="308911" y="430491"/>
                        <a:pt x="304914" y="386657"/>
                        <a:pt x="321480" y="348792"/>
                      </a:cubicBezTo>
                      <a:cubicBezTo>
                        <a:pt x="328824" y="332006"/>
                        <a:pt x="353077" y="330223"/>
                        <a:pt x="368614" y="320512"/>
                      </a:cubicBezTo>
                      <a:cubicBezTo>
                        <a:pt x="378221" y="314507"/>
                        <a:pt x="386541" y="306259"/>
                        <a:pt x="396894" y="301658"/>
                      </a:cubicBezTo>
                      <a:cubicBezTo>
                        <a:pt x="426406" y="288541"/>
                        <a:pt x="459821" y="281213"/>
                        <a:pt x="491162" y="273378"/>
                      </a:cubicBezTo>
                      <a:cubicBezTo>
                        <a:pt x="538025" y="156223"/>
                        <a:pt x="510016" y="243166"/>
                        <a:pt x="510016"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18" name="משולש שווה שוקיים 17"/>
                <p:cNvSpPr/>
                <p:nvPr/>
              </p:nvSpPr>
              <p:spPr>
                <a:xfrm>
                  <a:off x="2428860" y="3500438"/>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שולש שווה שוקיים 18"/>
                <p:cNvSpPr/>
                <p:nvPr/>
              </p:nvSpPr>
              <p:spPr>
                <a:xfrm>
                  <a:off x="2071670" y="2786058"/>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שולש שווה שוקיים 19"/>
                <p:cNvSpPr/>
                <p:nvPr/>
              </p:nvSpPr>
              <p:spPr>
                <a:xfrm>
                  <a:off x="2071670" y="3143248"/>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שולש שווה שוקיים 20"/>
                <p:cNvSpPr/>
                <p:nvPr/>
              </p:nvSpPr>
              <p:spPr>
                <a:xfrm>
                  <a:off x="1357290" y="2857496"/>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שולש שווה שוקיים 21"/>
                <p:cNvSpPr/>
                <p:nvPr/>
              </p:nvSpPr>
              <p:spPr>
                <a:xfrm>
                  <a:off x="1785918" y="2714620"/>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2" name="צורה חופשית 11"/>
              <p:cNvSpPr/>
              <p:nvPr/>
            </p:nvSpPr>
            <p:spPr>
              <a:xfrm>
                <a:off x="3071802" y="2786058"/>
                <a:ext cx="1123702" cy="1285884"/>
              </a:xfrm>
              <a:custGeom>
                <a:avLst/>
                <a:gdLst>
                  <a:gd name="connsiteX0" fmla="*/ 91176 w 1552330"/>
                  <a:gd name="connsiteY0" fmla="*/ 2045616 h 2045616"/>
                  <a:gd name="connsiteX1" fmla="*/ 72322 w 1552330"/>
                  <a:gd name="connsiteY1" fmla="*/ 2017336 h 2045616"/>
                  <a:gd name="connsiteX2" fmla="*/ 25188 w 1552330"/>
                  <a:gd name="connsiteY2" fmla="*/ 1828800 h 2045616"/>
                  <a:gd name="connsiteX3" fmla="*/ 53469 w 1552330"/>
                  <a:gd name="connsiteY3" fmla="*/ 1611983 h 2045616"/>
                  <a:gd name="connsiteX4" fmla="*/ 81749 w 1552330"/>
                  <a:gd name="connsiteY4" fmla="*/ 1574276 h 2045616"/>
                  <a:gd name="connsiteX5" fmla="*/ 119456 w 1552330"/>
                  <a:gd name="connsiteY5" fmla="*/ 1564849 h 2045616"/>
                  <a:gd name="connsiteX6" fmla="*/ 166590 w 1552330"/>
                  <a:gd name="connsiteY6" fmla="*/ 1536569 h 2045616"/>
                  <a:gd name="connsiteX7" fmla="*/ 251431 w 1552330"/>
                  <a:gd name="connsiteY7" fmla="*/ 1517715 h 2045616"/>
                  <a:gd name="connsiteX8" fmla="*/ 298565 w 1552330"/>
                  <a:gd name="connsiteY8" fmla="*/ 1498862 h 2045616"/>
                  <a:gd name="connsiteX9" fmla="*/ 430541 w 1552330"/>
                  <a:gd name="connsiteY9" fmla="*/ 1480008 h 2045616"/>
                  <a:gd name="connsiteX10" fmla="*/ 458821 w 1552330"/>
                  <a:gd name="connsiteY10" fmla="*/ 1470581 h 2045616"/>
                  <a:gd name="connsiteX11" fmla="*/ 930161 w 1552330"/>
                  <a:gd name="connsiteY11" fmla="*/ 1442301 h 2045616"/>
                  <a:gd name="connsiteX12" fmla="*/ 1005576 w 1552330"/>
                  <a:gd name="connsiteY12" fmla="*/ 1432874 h 2045616"/>
                  <a:gd name="connsiteX13" fmla="*/ 1090417 w 1552330"/>
                  <a:gd name="connsiteY13" fmla="*/ 1414020 h 2045616"/>
                  <a:gd name="connsiteX14" fmla="*/ 1156405 w 1552330"/>
                  <a:gd name="connsiteY14" fmla="*/ 1404594 h 2045616"/>
                  <a:gd name="connsiteX15" fmla="*/ 1194112 w 1552330"/>
                  <a:gd name="connsiteY15" fmla="*/ 1395167 h 2045616"/>
                  <a:gd name="connsiteX16" fmla="*/ 1241246 w 1552330"/>
                  <a:gd name="connsiteY16" fmla="*/ 1385740 h 2045616"/>
                  <a:gd name="connsiteX17" fmla="*/ 1297807 w 1552330"/>
                  <a:gd name="connsiteY17" fmla="*/ 1357460 h 2045616"/>
                  <a:gd name="connsiteX18" fmla="*/ 1354367 w 1552330"/>
                  <a:gd name="connsiteY18" fmla="*/ 1300899 h 2045616"/>
                  <a:gd name="connsiteX19" fmla="*/ 1344941 w 1552330"/>
                  <a:gd name="connsiteY19" fmla="*/ 1225484 h 2045616"/>
                  <a:gd name="connsiteX20" fmla="*/ 1335514 w 1552330"/>
                  <a:gd name="connsiteY20" fmla="*/ 1187777 h 2045616"/>
                  <a:gd name="connsiteX21" fmla="*/ 1288380 w 1552330"/>
                  <a:gd name="connsiteY21" fmla="*/ 1159497 h 2045616"/>
                  <a:gd name="connsiteX22" fmla="*/ 1260099 w 1552330"/>
                  <a:gd name="connsiteY22" fmla="*/ 1131216 h 2045616"/>
                  <a:gd name="connsiteX23" fmla="*/ 1231819 w 1552330"/>
                  <a:gd name="connsiteY23" fmla="*/ 1121789 h 2045616"/>
                  <a:gd name="connsiteX24" fmla="*/ 1203539 w 1552330"/>
                  <a:gd name="connsiteY24" fmla="*/ 1102936 h 2045616"/>
                  <a:gd name="connsiteX25" fmla="*/ 1109271 w 1552330"/>
                  <a:gd name="connsiteY25" fmla="*/ 1065229 h 2045616"/>
                  <a:gd name="connsiteX26" fmla="*/ 1080990 w 1552330"/>
                  <a:gd name="connsiteY26" fmla="*/ 1046375 h 2045616"/>
                  <a:gd name="connsiteX27" fmla="*/ 996149 w 1552330"/>
                  <a:gd name="connsiteY27" fmla="*/ 1018095 h 2045616"/>
                  <a:gd name="connsiteX28" fmla="*/ 967869 w 1552330"/>
                  <a:gd name="connsiteY28" fmla="*/ 999241 h 2045616"/>
                  <a:gd name="connsiteX29" fmla="*/ 930161 w 1552330"/>
                  <a:gd name="connsiteY29" fmla="*/ 989814 h 2045616"/>
                  <a:gd name="connsiteX30" fmla="*/ 835893 w 1552330"/>
                  <a:gd name="connsiteY30" fmla="*/ 942680 h 2045616"/>
                  <a:gd name="connsiteX31" fmla="*/ 760479 w 1552330"/>
                  <a:gd name="connsiteY31" fmla="*/ 914400 h 2045616"/>
                  <a:gd name="connsiteX32" fmla="*/ 703918 w 1552330"/>
                  <a:gd name="connsiteY32" fmla="*/ 895546 h 2045616"/>
                  <a:gd name="connsiteX33" fmla="*/ 666211 w 1552330"/>
                  <a:gd name="connsiteY33" fmla="*/ 876693 h 2045616"/>
                  <a:gd name="connsiteX34" fmla="*/ 553089 w 1552330"/>
                  <a:gd name="connsiteY34" fmla="*/ 829558 h 2045616"/>
                  <a:gd name="connsiteX35" fmla="*/ 524809 w 1552330"/>
                  <a:gd name="connsiteY35" fmla="*/ 801278 h 2045616"/>
                  <a:gd name="connsiteX36" fmla="*/ 505955 w 1552330"/>
                  <a:gd name="connsiteY36" fmla="*/ 754144 h 2045616"/>
                  <a:gd name="connsiteX37" fmla="*/ 524809 w 1552330"/>
                  <a:gd name="connsiteY37" fmla="*/ 509047 h 2045616"/>
                  <a:gd name="connsiteX38" fmla="*/ 553089 w 1552330"/>
                  <a:gd name="connsiteY38" fmla="*/ 480767 h 2045616"/>
                  <a:gd name="connsiteX39" fmla="*/ 1175258 w 1552330"/>
                  <a:gd name="connsiteY39" fmla="*/ 471340 h 2045616"/>
                  <a:gd name="connsiteX40" fmla="*/ 1250673 w 1552330"/>
                  <a:gd name="connsiteY40" fmla="*/ 461913 h 2045616"/>
                  <a:gd name="connsiteX41" fmla="*/ 1297807 w 1552330"/>
                  <a:gd name="connsiteY41" fmla="*/ 443060 h 2045616"/>
                  <a:gd name="connsiteX42" fmla="*/ 1382648 w 1552330"/>
                  <a:gd name="connsiteY42" fmla="*/ 424206 h 2045616"/>
                  <a:gd name="connsiteX43" fmla="*/ 1429782 w 1552330"/>
                  <a:gd name="connsiteY43" fmla="*/ 405352 h 2045616"/>
                  <a:gd name="connsiteX44" fmla="*/ 1467489 w 1552330"/>
                  <a:gd name="connsiteY44" fmla="*/ 395926 h 2045616"/>
                  <a:gd name="connsiteX45" fmla="*/ 1542904 w 1552330"/>
                  <a:gd name="connsiteY45" fmla="*/ 311084 h 2045616"/>
                  <a:gd name="connsiteX46" fmla="*/ 1552330 w 1552330"/>
                  <a:gd name="connsiteY46" fmla="*/ 273377 h 2045616"/>
                  <a:gd name="connsiteX47" fmla="*/ 1542904 w 1552330"/>
                  <a:gd name="connsiteY47" fmla="*/ 0 h 2045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52330" h="2045616">
                    <a:moveTo>
                      <a:pt x="91176" y="2045616"/>
                    </a:moveTo>
                    <a:cubicBezTo>
                      <a:pt x="84891" y="2036189"/>
                      <a:pt x="75621" y="2028175"/>
                      <a:pt x="72322" y="2017336"/>
                    </a:cubicBezTo>
                    <a:cubicBezTo>
                      <a:pt x="53461" y="1955363"/>
                      <a:pt x="25188" y="1828800"/>
                      <a:pt x="25188" y="1828800"/>
                    </a:cubicBezTo>
                    <a:cubicBezTo>
                      <a:pt x="33576" y="1661049"/>
                      <a:pt x="0" y="1686840"/>
                      <a:pt x="53469" y="1611983"/>
                    </a:cubicBezTo>
                    <a:cubicBezTo>
                      <a:pt x="62601" y="1599198"/>
                      <a:pt x="68964" y="1583408"/>
                      <a:pt x="81749" y="1574276"/>
                    </a:cubicBezTo>
                    <a:cubicBezTo>
                      <a:pt x="92292" y="1566746"/>
                      <a:pt x="106887" y="1567991"/>
                      <a:pt x="119456" y="1564849"/>
                    </a:cubicBezTo>
                    <a:cubicBezTo>
                      <a:pt x="135167" y="1555422"/>
                      <a:pt x="149847" y="1544010"/>
                      <a:pt x="166590" y="1536569"/>
                    </a:cubicBezTo>
                    <a:cubicBezTo>
                      <a:pt x="181655" y="1529873"/>
                      <a:pt x="238817" y="1521499"/>
                      <a:pt x="251431" y="1517715"/>
                    </a:cubicBezTo>
                    <a:cubicBezTo>
                      <a:pt x="267639" y="1512853"/>
                      <a:pt x="282240" y="1503314"/>
                      <a:pt x="298565" y="1498862"/>
                    </a:cubicBezTo>
                    <a:cubicBezTo>
                      <a:pt x="321568" y="1492589"/>
                      <a:pt x="413760" y="1482106"/>
                      <a:pt x="430541" y="1480008"/>
                    </a:cubicBezTo>
                    <a:cubicBezTo>
                      <a:pt x="439968" y="1476866"/>
                      <a:pt x="449267" y="1473311"/>
                      <a:pt x="458821" y="1470581"/>
                    </a:cubicBezTo>
                    <a:cubicBezTo>
                      <a:pt x="610635" y="1427204"/>
                      <a:pt x="776769" y="1448970"/>
                      <a:pt x="930161" y="1442301"/>
                    </a:cubicBezTo>
                    <a:cubicBezTo>
                      <a:pt x="955299" y="1439159"/>
                      <a:pt x="980537" y="1436726"/>
                      <a:pt x="1005576" y="1432874"/>
                    </a:cubicBezTo>
                    <a:cubicBezTo>
                      <a:pt x="1127250" y="1414155"/>
                      <a:pt x="987166" y="1432792"/>
                      <a:pt x="1090417" y="1414020"/>
                    </a:cubicBezTo>
                    <a:cubicBezTo>
                      <a:pt x="1112278" y="1410045"/>
                      <a:pt x="1134544" y="1408569"/>
                      <a:pt x="1156405" y="1404594"/>
                    </a:cubicBezTo>
                    <a:cubicBezTo>
                      <a:pt x="1169152" y="1402276"/>
                      <a:pt x="1181465" y="1397978"/>
                      <a:pt x="1194112" y="1395167"/>
                    </a:cubicBezTo>
                    <a:cubicBezTo>
                      <a:pt x="1209753" y="1391691"/>
                      <a:pt x="1225535" y="1388882"/>
                      <a:pt x="1241246" y="1385740"/>
                    </a:cubicBezTo>
                    <a:cubicBezTo>
                      <a:pt x="1260100" y="1376313"/>
                      <a:pt x="1280944" y="1370107"/>
                      <a:pt x="1297807" y="1357460"/>
                    </a:cubicBezTo>
                    <a:cubicBezTo>
                      <a:pt x="1319137" y="1341462"/>
                      <a:pt x="1354367" y="1300899"/>
                      <a:pt x="1354367" y="1300899"/>
                    </a:cubicBezTo>
                    <a:cubicBezTo>
                      <a:pt x="1351225" y="1275761"/>
                      <a:pt x="1349106" y="1250473"/>
                      <a:pt x="1344941" y="1225484"/>
                    </a:cubicBezTo>
                    <a:cubicBezTo>
                      <a:pt x="1342811" y="1212704"/>
                      <a:pt x="1343946" y="1197614"/>
                      <a:pt x="1335514" y="1187777"/>
                    </a:cubicBezTo>
                    <a:cubicBezTo>
                      <a:pt x="1323590" y="1173866"/>
                      <a:pt x="1303038" y="1170490"/>
                      <a:pt x="1288380" y="1159497"/>
                    </a:cubicBezTo>
                    <a:cubicBezTo>
                      <a:pt x="1277715" y="1151498"/>
                      <a:pt x="1271192" y="1138611"/>
                      <a:pt x="1260099" y="1131216"/>
                    </a:cubicBezTo>
                    <a:cubicBezTo>
                      <a:pt x="1251831" y="1125704"/>
                      <a:pt x="1240707" y="1126233"/>
                      <a:pt x="1231819" y="1121789"/>
                    </a:cubicBezTo>
                    <a:cubicBezTo>
                      <a:pt x="1221686" y="1116722"/>
                      <a:pt x="1213376" y="1108557"/>
                      <a:pt x="1203539" y="1102936"/>
                    </a:cubicBezTo>
                    <a:cubicBezTo>
                      <a:pt x="1164699" y="1080742"/>
                      <a:pt x="1155626" y="1080680"/>
                      <a:pt x="1109271" y="1065229"/>
                    </a:cubicBezTo>
                    <a:cubicBezTo>
                      <a:pt x="1099844" y="1058944"/>
                      <a:pt x="1091404" y="1050838"/>
                      <a:pt x="1080990" y="1046375"/>
                    </a:cubicBezTo>
                    <a:cubicBezTo>
                      <a:pt x="954977" y="992369"/>
                      <a:pt x="1149207" y="1094624"/>
                      <a:pt x="996149" y="1018095"/>
                    </a:cubicBezTo>
                    <a:cubicBezTo>
                      <a:pt x="986016" y="1013028"/>
                      <a:pt x="978282" y="1003704"/>
                      <a:pt x="967869" y="999241"/>
                    </a:cubicBezTo>
                    <a:cubicBezTo>
                      <a:pt x="955960" y="994137"/>
                      <a:pt x="942070" y="994918"/>
                      <a:pt x="930161" y="989814"/>
                    </a:cubicBezTo>
                    <a:cubicBezTo>
                      <a:pt x="897870" y="975975"/>
                      <a:pt x="869976" y="951201"/>
                      <a:pt x="835893" y="942680"/>
                    </a:cubicBezTo>
                    <a:cubicBezTo>
                      <a:pt x="754256" y="922270"/>
                      <a:pt x="842636" y="947263"/>
                      <a:pt x="760479" y="914400"/>
                    </a:cubicBezTo>
                    <a:cubicBezTo>
                      <a:pt x="742027" y="907019"/>
                      <a:pt x="722370" y="902927"/>
                      <a:pt x="703918" y="895546"/>
                    </a:cubicBezTo>
                    <a:cubicBezTo>
                      <a:pt x="690871" y="890327"/>
                      <a:pt x="679327" y="881738"/>
                      <a:pt x="666211" y="876693"/>
                    </a:cubicBezTo>
                    <a:cubicBezTo>
                      <a:pt x="611576" y="855679"/>
                      <a:pt x="590608" y="860824"/>
                      <a:pt x="553089" y="829558"/>
                    </a:cubicBezTo>
                    <a:cubicBezTo>
                      <a:pt x="542848" y="821024"/>
                      <a:pt x="534236" y="810705"/>
                      <a:pt x="524809" y="801278"/>
                    </a:cubicBezTo>
                    <a:cubicBezTo>
                      <a:pt x="518524" y="785567"/>
                      <a:pt x="505955" y="771066"/>
                      <a:pt x="505955" y="754144"/>
                    </a:cubicBezTo>
                    <a:cubicBezTo>
                      <a:pt x="505955" y="672204"/>
                      <a:pt x="510887" y="589796"/>
                      <a:pt x="524809" y="509047"/>
                    </a:cubicBezTo>
                    <a:cubicBezTo>
                      <a:pt x="527074" y="495910"/>
                      <a:pt x="539780" y="481539"/>
                      <a:pt x="553089" y="480767"/>
                    </a:cubicBezTo>
                    <a:cubicBezTo>
                      <a:pt x="760155" y="468763"/>
                      <a:pt x="967868" y="474482"/>
                      <a:pt x="1175258" y="471340"/>
                    </a:cubicBezTo>
                    <a:cubicBezTo>
                      <a:pt x="1200396" y="468198"/>
                      <a:pt x="1225988" y="467609"/>
                      <a:pt x="1250673" y="461913"/>
                    </a:cubicBezTo>
                    <a:cubicBezTo>
                      <a:pt x="1267161" y="458108"/>
                      <a:pt x="1281537" y="447709"/>
                      <a:pt x="1297807" y="443060"/>
                    </a:cubicBezTo>
                    <a:cubicBezTo>
                      <a:pt x="1325663" y="435101"/>
                      <a:pt x="1354792" y="432165"/>
                      <a:pt x="1382648" y="424206"/>
                    </a:cubicBezTo>
                    <a:cubicBezTo>
                      <a:pt x="1398919" y="419557"/>
                      <a:pt x="1413729" y="410703"/>
                      <a:pt x="1429782" y="405352"/>
                    </a:cubicBezTo>
                    <a:cubicBezTo>
                      <a:pt x="1442073" y="401255"/>
                      <a:pt x="1454920" y="399068"/>
                      <a:pt x="1467489" y="395926"/>
                    </a:cubicBezTo>
                    <a:cubicBezTo>
                      <a:pt x="1489773" y="373641"/>
                      <a:pt x="1527653" y="338536"/>
                      <a:pt x="1542904" y="311084"/>
                    </a:cubicBezTo>
                    <a:cubicBezTo>
                      <a:pt x="1549196" y="299759"/>
                      <a:pt x="1549188" y="285946"/>
                      <a:pt x="1552330" y="273377"/>
                    </a:cubicBezTo>
                    <a:lnTo>
                      <a:pt x="1542904" y="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13" name="צורה חופשית 12"/>
              <p:cNvSpPr/>
              <p:nvPr/>
            </p:nvSpPr>
            <p:spPr>
              <a:xfrm>
                <a:off x="3500430" y="2714620"/>
                <a:ext cx="1157431" cy="1428760"/>
              </a:xfrm>
              <a:custGeom>
                <a:avLst/>
                <a:gdLst>
                  <a:gd name="connsiteX0" fmla="*/ 278054 w 1157431"/>
                  <a:gd name="connsiteY0" fmla="*/ 2055043 h 2055043"/>
                  <a:gd name="connsiteX1" fmla="*/ 268627 w 1157431"/>
                  <a:gd name="connsiteY1" fmla="*/ 1781666 h 2055043"/>
                  <a:gd name="connsiteX2" fmla="*/ 249774 w 1157431"/>
                  <a:gd name="connsiteY2" fmla="*/ 1725105 h 2055043"/>
                  <a:gd name="connsiteX3" fmla="*/ 212067 w 1157431"/>
                  <a:gd name="connsiteY3" fmla="*/ 1574276 h 2055043"/>
                  <a:gd name="connsiteX4" fmla="*/ 278054 w 1157431"/>
                  <a:gd name="connsiteY4" fmla="*/ 1216057 h 2055043"/>
                  <a:gd name="connsiteX5" fmla="*/ 334615 w 1157431"/>
                  <a:gd name="connsiteY5" fmla="*/ 1168923 h 2055043"/>
                  <a:gd name="connsiteX6" fmla="*/ 428883 w 1157431"/>
                  <a:gd name="connsiteY6" fmla="*/ 1150070 h 2055043"/>
                  <a:gd name="connsiteX7" fmla="*/ 551432 w 1157431"/>
                  <a:gd name="connsiteY7" fmla="*/ 1121789 h 2055043"/>
                  <a:gd name="connsiteX8" fmla="*/ 579712 w 1157431"/>
                  <a:gd name="connsiteY8" fmla="*/ 1112363 h 2055043"/>
                  <a:gd name="connsiteX9" fmla="*/ 928504 w 1157431"/>
                  <a:gd name="connsiteY9" fmla="*/ 1093509 h 2055043"/>
                  <a:gd name="connsiteX10" fmla="*/ 1041625 w 1157431"/>
                  <a:gd name="connsiteY10" fmla="*/ 1074655 h 2055043"/>
                  <a:gd name="connsiteX11" fmla="*/ 1135893 w 1157431"/>
                  <a:gd name="connsiteY11" fmla="*/ 1027521 h 2055043"/>
                  <a:gd name="connsiteX12" fmla="*/ 1135893 w 1157431"/>
                  <a:gd name="connsiteY12" fmla="*/ 810705 h 2055043"/>
                  <a:gd name="connsiteX13" fmla="*/ 1107613 w 1157431"/>
                  <a:gd name="connsiteY13" fmla="*/ 725864 h 2055043"/>
                  <a:gd name="connsiteX14" fmla="*/ 1069906 w 1157431"/>
                  <a:gd name="connsiteY14" fmla="*/ 659876 h 2055043"/>
                  <a:gd name="connsiteX15" fmla="*/ 1032199 w 1157431"/>
                  <a:gd name="connsiteY15" fmla="*/ 641022 h 2055043"/>
                  <a:gd name="connsiteX16" fmla="*/ 985065 w 1157431"/>
                  <a:gd name="connsiteY16" fmla="*/ 622169 h 2055043"/>
                  <a:gd name="connsiteX17" fmla="*/ 937931 w 1157431"/>
                  <a:gd name="connsiteY17" fmla="*/ 612742 h 2055043"/>
                  <a:gd name="connsiteX18" fmla="*/ 909650 w 1157431"/>
                  <a:gd name="connsiteY18" fmla="*/ 603315 h 2055043"/>
                  <a:gd name="connsiteX19" fmla="*/ 871943 w 1157431"/>
                  <a:gd name="connsiteY19" fmla="*/ 593888 h 2055043"/>
                  <a:gd name="connsiteX20" fmla="*/ 805955 w 1157431"/>
                  <a:gd name="connsiteY20" fmla="*/ 565608 h 2055043"/>
                  <a:gd name="connsiteX21" fmla="*/ 749395 w 1157431"/>
                  <a:gd name="connsiteY21" fmla="*/ 546754 h 2055043"/>
                  <a:gd name="connsiteX22" fmla="*/ 673980 w 1157431"/>
                  <a:gd name="connsiteY22" fmla="*/ 518474 h 2055043"/>
                  <a:gd name="connsiteX23" fmla="*/ 589139 w 1157431"/>
                  <a:gd name="connsiteY23" fmla="*/ 499620 h 2055043"/>
                  <a:gd name="connsiteX24" fmla="*/ 504298 w 1157431"/>
                  <a:gd name="connsiteY24" fmla="*/ 461913 h 2055043"/>
                  <a:gd name="connsiteX25" fmla="*/ 438310 w 1157431"/>
                  <a:gd name="connsiteY25" fmla="*/ 433633 h 2055043"/>
                  <a:gd name="connsiteX26" fmla="*/ 381749 w 1157431"/>
                  <a:gd name="connsiteY26" fmla="*/ 414779 h 2055043"/>
                  <a:gd name="connsiteX27" fmla="*/ 259201 w 1157431"/>
                  <a:gd name="connsiteY27" fmla="*/ 367645 h 2055043"/>
                  <a:gd name="connsiteX28" fmla="*/ 202640 w 1157431"/>
                  <a:gd name="connsiteY28" fmla="*/ 329938 h 2055043"/>
                  <a:gd name="connsiteX29" fmla="*/ 174359 w 1157431"/>
                  <a:gd name="connsiteY29" fmla="*/ 311084 h 2055043"/>
                  <a:gd name="connsiteX30" fmla="*/ 89518 w 1157431"/>
                  <a:gd name="connsiteY30" fmla="*/ 254523 h 2055043"/>
                  <a:gd name="connsiteX31" fmla="*/ 32957 w 1157431"/>
                  <a:gd name="connsiteY31" fmla="*/ 179109 h 2055043"/>
                  <a:gd name="connsiteX32" fmla="*/ 23531 w 1157431"/>
                  <a:gd name="connsiteY32" fmla="*/ 150829 h 2055043"/>
                  <a:gd name="connsiteX33" fmla="*/ 4677 w 1157431"/>
                  <a:gd name="connsiteY33" fmla="*/ 113121 h 2055043"/>
                  <a:gd name="connsiteX34" fmla="*/ 4677 w 1157431"/>
                  <a:gd name="connsiteY34" fmla="*/ 0 h 2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57431" h="2055043">
                    <a:moveTo>
                      <a:pt x="278054" y="2055043"/>
                    </a:moveTo>
                    <a:cubicBezTo>
                      <a:pt x="274912" y="1963917"/>
                      <a:pt x="276414" y="1872513"/>
                      <a:pt x="268627" y="1781666"/>
                    </a:cubicBezTo>
                    <a:cubicBezTo>
                      <a:pt x="266930" y="1761865"/>
                      <a:pt x="255382" y="1744171"/>
                      <a:pt x="249774" y="1725105"/>
                    </a:cubicBezTo>
                    <a:cubicBezTo>
                      <a:pt x="222690" y="1633020"/>
                      <a:pt x="226098" y="1644437"/>
                      <a:pt x="212067" y="1574276"/>
                    </a:cubicBezTo>
                    <a:cubicBezTo>
                      <a:pt x="238780" y="1340537"/>
                      <a:pt x="173008" y="1309432"/>
                      <a:pt x="278054" y="1216057"/>
                    </a:cubicBezTo>
                    <a:cubicBezTo>
                      <a:pt x="296397" y="1199752"/>
                      <a:pt x="312131" y="1178760"/>
                      <a:pt x="334615" y="1168923"/>
                    </a:cubicBezTo>
                    <a:cubicBezTo>
                      <a:pt x="363973" y="1156079"/>
                      <a:pt x="397460" y="1156354"/>
                      <a:pt x="428883" y="1150070"/>
                    </a:cubicBezTo>
                    <a:cubicBezTo>
                      <a:pt x="515574" y="1115393"/>
                      <a:pt x="435219" y="1142918"/>
                      <a:pt x="551432" y="1121789"/>
                    </a:cubicBezTo>
                    <a:cubicBezTo>
                      <a:pt x="561208" y="1120012"/>
                      <a:pt x="569936" y="1114140"/>
                      <a:pt x="579712" y="1112363"/>
                    </a:cubicBezTo>
                    <a:cubicBezTo>
                      <a:pt x="681635" y="1093832"/>
                      <a:pt x="860036" y="1095870"/>
                      <a:pt x="928504" y="1093509"/>
                    </a:cubicBezTo>
                    <a:cubicBezTo>
                      <a:pt x="966211" y="1087224"/>
                      <a:pt x="1007434" y="1091751"/>
                      <a:pt x="1041625" y="1074655"/>
                    </a:cubicBezTo>
                    <a:lnTo>
                      <a:pt x="1135893" y="1027521"/>
                    </a:lnTo>
                    <a:cubicBezTo>
                      <a:pt x="1157431" y="941371"/>
                      <a:pt x="1157027" y="958647"/>
                      <a:pt x="1135893" y="810705"/>
                    </a:cubicBezTo>
                    <a:cubicBezTo>
                      <a:pt x="1131677" y="781195"/>
                      <a:pt x="1120944" y="752527"/>
                      <a:pt x="1107613" y="725864"/>
                    </a:cubicBezTo>
                    <a:cubicBezTo>
                      <a:pt x="1102581" y="715800"/>
                      <a:pt x="1081326" y="669393"/>
                      <a:pt x="1069906" y="659876"/>
                    </a:cubicBezTo>
                    <a:cubicBezTo>
                      <a:pt x="1059111" y="650880"/>
                      <a:pt x="1045040" y="646729"/>
                      <a:pt x="1032199" y="641022"/>
                    </a:cubicBezTo>
                    <a:cubicBezTo>
                      <a:pt x="1016736" y="634150"/>
                      <a:pt x="1001273" y="627031"/>
                      <a:pt x="985065" y="622169"/>
                    </a:cubicBezTo>
                    <a:cubicBezTo>
                      <a:pt x="969718" y="617565"/>
                      <a:pt x="953475" y="616628"/>
                      <a:pt x="937931" y="612742"/>
                    </a:cubicBezTo>
                    <a:cubicBezTo>
                      <a:pt x="928291" y="610332"/>
                      <a:pt x="919205" y="606045"/>
                      <a:pt x="909650" y="603315"/>
                    </a:cubicBezTo>
                    <a:cubicBezTo>
                      <a:pt x="897193" y="599756"/>
                      <a:pt x="884119" y="598316"/>
                      <a:pt x="871943" y="593888"/>
                    </a:cubicBezTo>
                    <a:cubicBezTo>
                      <a:pt x="849453" y="585710"/>
                      <a:pt x="828291" y="574199"/>
                      <a:pt x="805955" y="565608"/>
                    </a:cubicBezTo>
                    <a:cubicBezTo>
                      <a:pt x="787406" y="558474"/>
                      <a:pt x="768110" y="553438"/>
                      <a:pt x="749395" y="546754"/>
                    </a:cubicBezTo>
                    <a:cubicBezTo>
                      <a:pt x="724111" y="537724"/>
                      <a:pt x="699450" y="526964"/>
                      <a:pt x="673980" y="518474"/>
                    </a:cubicBezTo>
                    <a:cubicBezTo>
                      <a:pt x="654009" y="511817"/>
                      <a:pt x="607820" y="503356"/>
                      <a:pt x="589139" y="499620"/>
                    </a:cubicBezTo>
                    <a:cubicBezTo>
                      <a:pt x="537346" y="465093"/>
                      <a:pt x="583843" y="492507"/>
                      <a:pt x="504298" y="461913"/>
                    </a:cubicBezTo>
                    <a:cubicBezTo>
                      <a:pt x="481962" y="453322"/>
                      <a:pt x="460646" y="442224"/>
                      <a:pt x="438310" y="433633"/>
                    </a:cubicBezTo>
                    <a:cubicBezTo>
                      <a:pt x="419761" y="426499"/>
                      <a:pt x="400397" y="421649"/>
                      <a:pt x="381749" y="414779"/>
                    </a:cubicBezTo>
                    <a:cubicBezTo>
                      <a:pt x="340681" y="399649"/>
                      <a:pt x="295617" y="391922"/>
                      <a:pt x="259201" y="367645"/>
                    </a:cubicBezTo>
                    <a:lnTo>
                      <a:pt x="202640" y="329938"/>
                    </a:lnTo>
                    <a:cubicBezTo>
                      <a:pt x="193213" y="323653"/>
                      <a:pt x="184493" y="316151"/>
                      <a:pt x="174359" y="311084"/>
                    </a:cubicBezTo>
                    <a:cubicBezTo>
                      <a:pt x="126883" y="287346"/>
                      <a:pt x="119416" y="291065"/>
                      <a:pt x="89518" y="254523"/>
                    </a:cubicBezTo>
                    <a:cubicBezTo>
                      <a:pt x="69620" y="230203"/>
                      <a:pt x="32957" y="179109"/>
                      <a:pt x="32957" y="179109"/>
                    </a:cubicBezTo>
                    <a:cubicBezTo>
                      <a:pt x="29815" y="169682"/>
                      <a:pt x="27445" y="159962"/>
                      <a:pt x="23531" y="150829"/>
                    </a:cubicBezTo>
                    <a:cubicBezTo>
                      <a:pt x="17995" y="137912"/>
                      <a:pt x="6420" y="127065"/>
                      <a:pt x="4677" y="113121"/>
                    </a:cubicBezTo>
                    <a:cubicBezTo>
                      <a:pt x="0" y="75705"/>
                      <a:pt x="4677" y="37707"/>
                      <a:pt x="4677"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14" name="משולש שווה שוקיים 13"/>
              <p:cNvSpPr/>
              <p:nvPr/>
            </p:nvSpPr>
            <p:spPr>
              <a:xfrm>
                <a:off x="3071802" y="4000504"/>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שולש שווה שוקיים 14"/>
              <p:cNvSpPr/>
              <p:nvPr/>
            </p:nvSpPr>
            <p:spPr>
              <a:xfrm>
                <a:off x="4214810" y="4000504"/>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0" name="משולש שווה שוקיים 9"/>
            <p:cNvSpPr/>
            <p:nvPr/>
          </p:nvSpPr>
          <p:spPr>
            <a:xfrm>
              <a:off x="4786314" y="3571876"/>
              <a:ext cx="142876" cy="128582"/>
            </a:xfrm>
            <a:prstGeom prst="triangl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3" name="כותרת 1"/>
          <p:cNvSpPr txBox="1">
            <a:spLocks/>
          </p:cNvSpPr>
          <p:nvPr/>
        </p:nvSpPr>
        <p:spPr>
          <a:xfrm>
            <a:off x="6643702" y="857232"/>
            <a:ext cx="2371684" cy="357190"/>
          </a:xfrm>
          <a:prstGeom prst="rect">
            <a:avLst/>
          </a:prstGeom>
        </p:spPr>
        <p:txBody>
          <a:bodyPr vert="horz" lIns="0" rIns="0" bIns="0" anchor="b">
            <a:normAutofit fontScale="47500" lnSpcReduction="20000"/>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5000" b="1" i="0" u="none" strike="noStrike" kern="1200" cap="none" spc="0" normalizeH="0" baseline="0" noProof="0" dirty="0" smtClean="0">
                <a:ln>
                  <a:noFill/>
                </a:ln>
                <a:solidFill>
                  <a:srgbClr val="0099CC"/>
                </a:solidFill>
                <a:effectLst/>
                <a:uLnTx/>
                <a:uFillTx/>
                <a:latin typeface="+mj-lt"/>
                <a:ea typeface="+mj-ea"/>
                <a:cs typeface="+mj-cs"/>
              </a:rPr>
              <a:t>המשך .. </a:t>
            </a:r>
            <a:endParaRPr kumimoji="0" lang="he-IL" sz="5000" b="1" i="0" u="none" strike="noStrike" kern="1200" cap="none" spc="0" normalizeH="0" baseline="0" noProof="0" dirty="0">
              <a:ln>
                <a:noFill/>
              </a:ln>
              <a:solidFill>
                <a:schemeClr val="tx2"/>
              </a:solidFill>
              <a:effectLst/>
              <a:uLnTx/>
              <a:uFillTx/>
              <a:latin typeface="+mj-lt"/>
              <a:ea typeface="+mj-ea"/>
              <a:cs typeface="+mj-cs"/>
            </a:endParaRPr>
          </a:p>
        </p:txBody>
      </p:sp>
      <p:sp>
        <p:nvSpPr>
          <p:cNvPr id="61"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קבוצה 8"/>
          <p:cNvGrpSpPr/>
          <p:nvPr/>
        </p:nvGrpSpPr>
        <p:grpSpPr>
          <a:xfrm>
            <a:off x="1187625" y="1071546"/>
            <a:ext cx="7228882" cy="5572164"/>
            <a:chOff x="821689" y="642918"/>
            <a:chExt cx="7601505" cy="5857916"/>
          </a:xfrm>
        </p:grpSpPr>
        <p:grpSp>
          <p:nvGrpSpPr>
            <p:cNvPr id="6" name="קבוצה 5"/>
            <p:cNvGrpSpPr/>
            <p:nvPr/>
          </p:nvGrpSpPr>
          <p:grpSpPr>
            <a:xfrm>
              <a:off x="821689" y="642918"/>
              <a:ext cx="7540206" cy="5857916"/>
              <a:chOff x="2705591" y="1285860"/>
              <a:chExt cx="3400452" cy="3143272"/>
            </a:xfrm>
          </p:grpSpPr>
          <p:sp>
            <p:nvSpPr>
              <p:cNvPr id="4" name="מגילה אנכית 3"/>
              <p:cNvSpPr/>
              <p:nvPr/>
            </p:nvSpPr>
            <p:spPr>
              <a:xfrm>
                <a:off x="2705591" y="1285860"/>
                <a:ext cx="3400452" cy="3143272"/>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b="1"/>
              </a:p>
            </p:txBody>
          </p:sp>
          <p:sp>
            <p:nvSpPr>
              <p:cNvPr id="5" name="TextBox 4"/>
              <p:cNvSpPr txBox="1"/>
              <p:nvPr/>
            </p:nvSpPr>
            <p:spPr>
              <a:xfrm>
                <a:off x="3269302" y="1860849"/>
                <a:ext cx="2309612" cy="2057368"/>
              </a:xfrm>
              <a:prstGeom prst="rect">
                <a:avLst/>
              </a:prstGeom>
              <a:noFill/>
            </p:spPr>
            <p:txBody>
              <a:bodyPr wrap="square" rtlCol="1">
                <a:spAutoFit/>
              </a:bodyPr>
              <a:lstStyle/>
              <a:p>
                <a:pPr>
                  <a:lnSpc>
                    <a:spcPct val="150000"/>
                  </a:lnSpc>
                </a:pPr>
                <a:r>
                  <a:rPr lang="he-IL" sz="2800" b="1" dirty="0" smtClean="0">
                    <a:solidFill>
                      <a:schemeClr val="bg1"/>
                    </a:solidFill>
                    <a:effectLst>
                      <a:outerShdw blurRad="38100" dist="38100" dir="2700000" algn="tl">
                        <a:srgbClr val="000000">
                          <a:alpha val="43137"/>
                        </a:srgbClr>
                      </a:outerShdw>
                    </a:effectLst>
                    <a:latin typeface="Tahoma" pitchFamily="34" charset="0"/>
                    <a:cs typeface="Tahoma" pitchFamily="34" charset="0"/>
                  </a:rPr>
                  <a:t>הקידום במסלול זה דורש הרבה יותר הדרכה </a:t>
                </a:r>
                <a:r>
                  <a:rPr lang="he-IL" sz="2800" b="1" dirty="0" smtClean="0">
                    <a:solidFill>
                      <a:srgbClr val="FFFF00"/>
                    </a:solidFill>
                    <a:effectLst>
                      <a:outerShdw blurRad="38100" dist="38100" dir="2700000" algn="tl">
                        <a:srgbClr val="000000">
                          <a:alpha val="43137"/>
                        </a:srgbClr>
                      </a:outerShdw>
                    </a:effectLst>
                    <a:latin typeface="Tahoma" pitchFamily="34" charset="0"/>
                    <a:cs typeface="Tahoma" pitchFamily="34" charset="0"/>
                  </a:rPr>
                  <a:t>והכוונה</a:t>
                </a:r>
                <a:r>
                  <a:rPr lang="he-IL" sz="2800" b="1" dirty="0" smtClean="0">
                    <a:solidFill>
                      <a:schemeClr val="bg1"/>
                    </a:solidFill>
                    <a:effectLst>
                      <a:outerShdw blurRad="38100" dist="38100" dir="2700000" algn="tl">
                        <a:srgbClr val="000000">
                          <a:alpha val="43137"/>
                        </a:srgbClr>
                      </a:outerShdw>
                    </a:effectLst>
                    <a:latin typeface="Tahoma" pitchFamily="34" charset="0"/>
                    <a:cs typeface="Tahoma" pitchFamily="34" charset="0"/>
                  </a:rPr>
                  <a:t> על מנת לאפשר למנהל לעמוד במגוון רחב של מטלות .</a:t>
                </a:r>
              </a:p>
              <a:p>
                <a:pPr>
                  <a:lnSpc>
                    <a:spcPct val="150000"/>
                  </a:lnSpc>
                </a:pPr>
                <a:endParaRPr lang="he-IL" sz="1400" b="1" dirty="0">
                  <a:effectLst>
                    <a:outerShdw blurRad="38100" dist="38100" dir="2700000" algn="tl">
                      <a:srgbClr val="000000">
                        <a:alpha val="43137"/>
                      </a:srgbClr>
                    </a:outerShdw>
                  </a:effectLst>
                  <a:latin typeface="Tahoma" pitchFamily="34" charset="0"/>
                  <a:cs typeface="Tahoma" pitchFamily="34" charset="0"/>
                </a:endParaRPr>
              </a:p>
            </p:txBody>
          </p:sp>
        </p:grpSp>
        <p:sp>
          <p:nvSpPr>
            <p:cNvPr id="8" name="מלבן 7"/>
            <p:cNvSpPr/>
            <p:nvPr/>
          </p:nvSpPr>
          <p:spPr>
            <a:xfrm>
              <a:off x="2277146" y="642918"/>
              <a:ext cx="6146048" cy="485340"/>
            </a:xfrm>
            <a:prstGeom prst="rect">
              <a:avLst/>
            </a:prstGeom>
          </p:spPr>
          <p:txBody>
            <a:bodyPr wrap="square">
              <a:spAutoFit/>
            </a:bodyPr>
            <a:lstStyle/>
            <a:p>
              <a:pPr algn="ctr"/>
              <a:r>
                <a:rPr lang="he-IL" sz="2400" b="1" dirty="0" smtClean="0">
                  <a:solidFill>
                    <a:schemeClr val="bg1"/>
                  </a:solidFill>
                  <a:effectLst>
                    <a:outerShdw blurRad="38100" dist="38100" dir="2700000" algn="tl">
                      <a:srgbClr val="000000">
                        <a:alpha val="43137"/>
                      </a:srgbClr>
                    </a:outerShdw>
                  </a:effectLst>
                  <a:latin typeface="Tahoma" pitchFamily="34" charset="0"/>
                  <a:cs typeface="Tahoma" pitchFamily="34" charset="0"/>
                </a:rPr>
                <a:t>המסקנה המתבקשת במסלול המודרני  </a:t>
              </a:r>
              <a:endParaRPr lang="he-IL" sz="2400" b="1" dirty="0">
                <a:effectLst>
                  <a:outerShdw blurRad="38100" dist="38100" dir="2700000" algn="tl">
                    <a:srgbClr val="000000">
                      <a:alpha val="43137"/>
                    </a:srgbClr>
                  </a:outerShdw>
                </a:effectLst>
                <a:latin typeface="Tahoma" pitchFamily="34" charset="0"/>
                <a:cs typeface="Tahoma" pitchFamily="34" charset="0"/>
              </a:endParaRPr>
            </a:p>
          </p:txBody>
        </p:sp>
      </p:grpSp>
      <p:pic>
        <p:nvPicPr>
          <p:cNvPr id="10" name="Picture 2" descr="http://t0.gstatic.com/images?q=tbn:ANd9GcRF_eqWuNrgSJMjmATdTcP-Fs9WzNFh6nd0v1FqMGSHyctmQ8ckFA"/>
          <p:cNvPicPr>
            <a:picLocks noChangeAspect="1" noChangeArrowheads="1"/>
          </p:cNvPicPr>
          <p:nvPr/>
        </p:nvPicPr>
        <p:blipFill>
          <a:blip r:embed="rId2"/>
          <a:srcRect/>
          <a:stretch>
            <a:fillRect/>
          </a:stretch>
        </p:blipFill>
        <p:spPr bwMode="auto">
          <a:xfrm rot="20735056">
            <a:off x="594882" y="4606515"/>
            <a:ext cx="2203101" cy="1614486"/>
          </a:xfrm>
          <a:prstGeom prst="rect">
            <a:avLst/>
          </a:prstGeom>
          <a:noFill/>
        </p:spPr>
      </p:pic>
      <p:sp>
        <p:nvSpPr>
          <p:cNvPr id="12"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scene3d>
              <a:camera prst="orthographicFront"/>
              <a:lightRig rig="threePt" dir="t"/>
            </a:scene3d>
            <a:sp3d extrusionH="57150">
              <a:bevelT w="38100" h="38100"/>
            </a:sp3d>
          </a:bodyPr>
          <a:lstStyle/>
          <a:p>
            <a:pPr algn="r"/>
            <a:r>
              <a:rPr lang="he-IL" sz="3600" b="1" dirty="0" smtClean="0">
                <a:effectLst>
                  <a:outerShdw blurRad="50800" dist="38100" dir="18900000" algn="bl" rotWithShape="0">
                    <a:prstClr val="black">
                      <a:alpha val="40000"/>
                    </a:prstClr>
                  </a:outerShdw>
                </a:effectLst>
              </a:rPr>
              <a:t>מה אנו מפתחים?מטרות העל של תכנית לפיתוח מנהלים.</a:t>
            </a:r>
            <a:endParaRPr lang="he-IL" sz="3600" dirty="0">
              <a:effectLst>
                <a:outerShdw blurRad="50800" dist="38100" dir="18900000" algn="bl" rotWithShape="0">
                  <a:prstClr val="black">
                    <a:alpha val="40000"/>
                  </a:prstClr>
                </a:outerShdw>
              </a:effectLst>
            </a:endParaRPr>
          </a:p>
        </p:txBody>
      </p:sp>
      <p:sp>
        <p:nvSpPr>
          <p:cNvPr id="3" name="מציין מיקום תוכן 2"/>
          <p:cNvSpPr>
            <a:spLocks noGrp="1"/>
          </p:cNvSpPr>
          <p:nvPr>
            <p:ph idx="1"/>
          </p:nvPr>
        </p:nvSpPr>
        <p:spPr>
          <a:xfrm>
            <a:off x="500034" y="1928802"/>
            <a:ext cx="8229600" cy="4389120"/>
          </a:xfrm>
        </p:spPr>
        <p:txBody>
          <a:bodyPr>
            <a:normAutofit/>
          </a:bodyPr>
          <a:lstStyle/>
          <a:p>
            <a:pPr marL="360363" indent="-360363">
              <a:buNone/>
            </a:pPr>
            <a:r>
              <a:rPr lang="he-IL" sz="2400" dirty="0" smtClean="0">
                <a:latin typeface="Tahoma" pitchFamily="34" charset="0"/>
                <a:cs typeface="Tahoma" pitchFamily="34" charset="0"/>
              </a:rPr>
              <a:t>1.	שיפור </a:t>
            </a:r>
            <a:r>
              <a:rPr lang="he-IL" sz="2400" b="1" dirty="0" smtClean="0">
                <a:latin typeface="Tahoma" pitchFamily="34" charset="0"/>
                <a:cs typeface="Tahoma" pitchFamily="34" charset="0"/>
              </a:rPr>
              <a:t>האפקטיביות הניהולית של כל משתתף, </a:t>
            </a:r>
            <a:r>
              <a:rPr lang="he-IL" sz="2400" dirty="0" smtClean="0">
                <a:latin typeface="Tahoma" pitchFamily="34" charset="0"/>
                <a:cs typeface="Tahoma" pitchFamily="34" charset="0"/>
              </a:rPr>
              <a:t>פיתוח ברמת </a:t>
            </a:r>
            <a:r>
              <a:rPr lang="he-IL" sz="2400" b="1" dirty="0" smtClean="0">
                <a:latin typeface="Tahoma" pitchFamily="34" charset="0"/>
                <a:cs typeface="Tahoma" pitchFamily="34" charset="0"/>
              </a:rPr>
              <a:t>הפרט.</a:t>
            </a:r>
          </a:p>
          <a:p>
            <a:pPr marL="628650" indent="-268288"/>
            <a:r>
              <a:rPr lang="he-IL" sz="2400" dirty="0" smtClean="0">
                <a:latin typeface="Tahoma" pitchFamily="34" charset="0"/>
                <a:cs typeface="Tahoma" pitchFamily="34" charset="0"/>
              </a:rPr>
              <a:t>פיתוח הזהות והתפיסה הניהולית </a:t>
            </a:r>
            <a:r>
              <a:rPr lang="he-IL" sz="2400" b="1" dirty="0" smtClean="0">
                <a:latin typeface="Tahoma" pitchFamily="34" charset="0"/>
                <a:cs typeface="Tahoma" pitchFamily="34" charset="0"/>
              </a:rPr>
              <a:t>והמנהיגותית</a:t>
            </a:r>
            <a:r>
              <a:rPr lang="he-IL" sz="2400" dirty="0" smtClean="0">
                <a:latin typeface="Tahoma" pitchFamily="34" charset="0"/>
                <a:cs typeface="Tahoma" pitchFamily="34" charset="0"/>
              </a:rPr>
              <a:t>.</a:t>
            </a:r>
          </a:p>
          <a:p>
            <a:pPr marL="628650" indent="-268288"/>
            <a:r>
              <a:rPr lang="he-IL" sz="2400" dirty="0" smtClean="0">
                <a:latin typeface="Tahoma" pitchFamily="34" charset="0"/>
                <a:cs typeface="Tahoma" pitchFamily="34" charset="0"/>
              </a:rPr>
              <a:t>הקניית ידע, כלים ומיומנויות ניהוליות –</a:t>
            </a:r>
            <a:r>
              <a:rPr lang="he-IL" sz="2400" dirty="0" err="1" smtClean="0">
                <a:latin typeface="Tahoma" pitchFamily="34" charset="0"/>
                <a:cs typeface="Tahoma" pitchFamily="34" charset="0"/>
              </a:rPr>
              <a:t> </a:t>
            </a:r>
            <a:r>
              <a:rPr lang="he-IL" sz="2400" b="1" dirty="0" err="1" smtClean="0">
                <a:latin typeface="Tahoma" pitchFamily="34" charset="0"/>
                <a:cs typeface="Tahoma" pitchFamily="34" charset="0"/>
              </a:rPr>
              <a:t>בניהול</a:t>
            </a:r>
            <a:r>
              <a:rPr lang="he-IL" sz="2400" b="1" dirty="0" smtClean="0">
                <a:latin typeface="Tahoma" pitchFamily="34" charset="0"/>
                <a:cs typeface="Tahoma" pitchFamily="34" charset="0"/>
              </a:rPr>
              <a:t> אנשים, </a:t>
            </a:r>
            <a:r>
              <a:rPr lang="he-IL" sz="2400" dirty="0" smtClean="0">
                <a:latin typeface="Tahoma" pitchFamily="34" charset="0"/>
                <a:cs typeface="Tahoma" pitchFamily="34" charset="0"/>
              </a:rPr>
              <a:t>מטלות, צוותים וממשקים.</a:t>
            </a:r>
          </a:p>
          <a:p>
            <a:pPr marL="628650" indent="-268288"/>
            <a:r>
              <a:rPr lang="he-IL" sz="2400" dirty="0" smtClean="0">
                <a:latin typeface="Tahoma" pitchFamily="34" charset="0"/>
                <a:cs typeface="Tahoma" pitchFamily="34" charset="0"/>
              </a:rPr>
              <a:t>העצמה ופיתוח תחושת </a:t>
            </a:r>
            <a:r>
              <a:rPr lang="he-IL" sz="2400" b="1" dirty="0" smtClean="0">
                <a:latin typeface="Tahoma" pitchFamily="34" charset="0"/>
                <a:cs typeface="Tahoma" pitchFamily="34" charset="0"/>
              </a:rPr>
              <a:t>המסוגלות הניהולית</a:t>
            </a:r>
            <a:r>
              <a:rPr lang="he-IL" sz="2400" dirty="0" smtClean="0">
                <a:latin typeface="Tahoma" pitchFamily="34" charset="0"/>
                <a:cs typeface="Tahoma" pitchFamily="34" charset="0"/>
              </a:rPr>
              <a:t>.</a:t>
            </a:r>
          </a:p>
          <a:p>
            <a:pPr marL="628650" indent="-268288"/>
            <a:r>
              <a:rPr lang="he-IL" sz="2400" dirty="0" smtClean="0">
                <a:latin typeface="Tahoma" pitchFamily="34" charset="0"/>
                <a:cs typeface="Tahoma" pitchFamily="34" charset="0"/>
              </a:rPr>
              <a:t>פיתוח ראייה מערכתית והעמקת ההכרות </a:t>
            </a:r>
            <a:r>
              <a:rPr lang="he-IL" sz="2400" b="1" dirty="0" smtClean="0">
                <a:latin typeface="Tahoma" pitchFamily="34" charset="0"/>
                <a:cs typeface="Tahoma" pitchFamily="34" charset="0"/>
              </a:rPr>
              <a:t>והחיבור</a:t>
            </a:r>
            <a:r>
              <a:rPr lang="he-IL" sz="2400" dirty="0" smtClean="0">
                <a:latin typeface="Tahoma" pitchFamily="34" charset="0"/>
                <a:cs typeface="Tahoma" pitchFamily="34" charset="0"/>
              </a:rPr>
              <a:t> לחזון הארגון, תרבותו ומטרותיו.</a:t>
            </a:r>
            <a:endParaRPr lang="he-IL" sz="2400" b="1" dirty="0" smtClean="0">
              <a:latin typeface="Tahoma" pitchFamily="34" charset="0"/>
              <a:cs typeface="Tahoma" pitchFamily="34" charset="0"/>
            </a:endParaRPr>
          </a:p>
        </p:txBody>
      </p:sp>
      <p:pic>
        <p:nvPicPr>
          <p:cNvPr id="4" name="Picture 2" descr="C:\Program Files\Microsoft Office\MEDIA\CAGCAT10\j0293844.wmf"/>
          <p:cNvPicPr>
            <a:picLocks noChangeAspect="1" noChangeArrowheads="1"/>
          </p:cNvPicPr>
          <p:nvPr/>
        </p:nvPicPr>
        <p:blipFill>
          <a:blip r:embed="rId2"/>
          <a:srcRect/>
          <a:stretch>
            <a:fillRect/>
          </a:stretch>
        </p:blipFill>
        <p:spPr bwMode="auto">
          <a:xfrm>
            <a:off x="357158" y="5286388"/>
            <a:ext cx="1309646" cy="1377161"/>
          </a:xfrm>
          <a:prstGeom prst="rect">
            <a:avLst/>
          </a:prstGeom>
          <a:noFill/>
        </p:spPr>
      </p:pic>
      <p:sp>
        <p:nvSpPr>
          <p:cNvPr id="7"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90872" y="1935480"/>
            <a:ext cx="8229600" cy="4389120"/>
          </a:xfrm>
        </p:spPr>
        <p:txBody>
          <a:bodyPr>
            <a:normAutofit/>
          </a:bodyPr>
          <a:lstStyle/>
          <a:p>
            <a:pPr marL="442913" indent="-442913">
              <a:buNone/>
            </a:pPr>
            <a:r>
              <a:rPr lang="he-IL" sz="2400" dirty="0" smtClean="0">
                <a:latin typeface="Tahoma" pitchFamily="34" charset="0"/>
                <a:cs typeface="Tahoma" pitchFamily="34" charset="0"/>
              </a:rPr>
              <a:t>2.	שיפור </a:t>
            </a:r>
            <a:r>
              <a:rPr lang="he-IL" sz="2400" b="1" dirty="0" smtClean="0">
                <a:latin typeface="Tahoma" pitchFamily="34" charset="0"/>
                <a:cs typeface="Tahoma" pitchFamily="34" charset="0"/>
              </a:rPr>
              <a:t>בדפוסי ונורמות ניהול </a:t>
            </a:r>
            <a:r>
              <a:rPr lang="he-IL" sz="2400" dirty="0" smtClean="0">
                <a:latin typeface="Tahoma" pitchFamily="34" charset="0"/>
                <a:cs typeface="Tahoma" pitchFamily="34" charset="0"/>
              </a:rPr>
              <a:t>ברמה ארגונית – </a:t>
            </a:r>
            <a:r>
              <a:rPr lang="he-IL" sz="2400" b="1" dirty="0" smtClean="0">
                <a:latin typeface="Tahoma" pitchFamily="34" charset="0"/>
                <a:cs typeface="Tahoma" pitchFamily="34" charset="0"/>
              </a:rPr>
              <a:t>פיתוח ארגוני דרך נגיעה </a:t>
            </a:r>
            <a:r>
              <a:rPr lang="he-IL" sz="2400" dirty="0" smtClean="0">
                <a:latin typeface="Tahoma" pitchFamily="34" charset="0"/>
                <a:cs typeface="Tahoma" pitchFamily="34" charset="0"/>
              </a:rPr>
              <a:t>בסוגיות מערכתיות.</a:t>
            </a:r>
          </a:p>
          <a:p>
            <a:pPr marL="720725" indent="-277813"/>
            <a:r>
              <a:rPr lang="he-IL" sz="2400" dirty="0" smtClean="0">
                <a:latin typeface="Tahoma" pitchFamily="34" charset="0"/>
                <a:cs typeface="Tahoma" pitchFamily="34" charset="0"/>
              </a:rPr>
              <a:t>עיצוב </a:t>
            </a:r>
            <a:r>
              <a:rPr lang="he-IL" sz="2400" b="1" dirty="0" smtClean="0">
                <a:latin typeface="Tahoma" pitchFamily="34" charset="0"/>
                <a:cs typeface="Tahoma" pitchFamily="34" charset="0"/>
              </a:rPr>
              <a:t>תרבות ניהולית </a:t>
            </a:r>
            <a:r>
              <a:rPr lang="he-IL" sz="2400" dirty="0" smtClean="0">
                <a:latin typeface="Tahoma" pitchFamily="34" charset="0"/>
                <a:cs typeface="Tahoma" pitchFamily="34" charset="0"/>
              </a:rPr>
              <a:t>באמצעות יצירת "שפה ניהולית" משותפת לכלל המשתתפים בתוכניות.</a:t>
            </a:r>
          </a:p>
          <a:p>
            <a:pPr marL="720725" indent="-277813"/>
            <a:r>
              <a:rPr lang="he-IL" sz="2400" dirty="0" smtClean="0">
                <a:latin typeface="Tahoma" pitchFamily="34" charset="0"/>
                <a:cs typeface="Tahoma" pitchFamily="34" charset="0"/>
              </a:rPr>
              <a:t>גיבוש כל קבוצה לכדי קבוצות עמיתים לטובת תהליכי למידה ועבודה משותפים - במהלך התכנית ולאחריה.</a:t>
            </a:r>
          </a:p>
          <a:p>
            <a:pPr marL="720725" indent="-277813"/>
            <a:r>
              <a:rPr lang="he-IL" sz="2400" dirty="0" smtClean="0">
                <a:latin typeface="Tahoma" pitchFamily="34" charset="0"/>
                <a:cs typeface="Tahoma" pitchFamily="34" charset="0"/>
              </a:rPr>
              <a:t>יצירת </a:t>
            </a:r>
            <a:r>
              <a:rPr lang="he-IL" sz="2400" b="1" dirty="0" smtClean="0">
                <a:latin typeface="Tahoma" pitchFamily="34" charset="0"/>
                <a:cs typeface="Tahoma" pitchFamily="34" charset="0"/>
              </a:rPr>
              <a:t>נורמות של שיתוף בידע</a:t>
            </a:r>
            <a:r>
              <a:rPr lang="he-IL" sz="2400" dirty="0" smtClean="0">
                <a:latin typeface="Tahoma" pitchFamily="34" charset="0"/>
                <a:cs typeface="Tahoma" pitchFamily="34" charset="0"/>
              </a:rPr>
              <a:t>, כמו גם התייעצות והפריה הדדית בנושאים ניהוליים.</a:t>
            </a:r>
          </a:p>
          <a:p>
            <a:pPr marL="720725" indent="-277813"/>
            <a:r>
              <a:rPr lang="he-IL" sz="2400" dirty="0" smtClean="0">
                <a:latin typeface="Tahoma" pitchFamily="34" charset="0"/>
                <a:cs typeface="Tahoma" pitchFamily="34" charset="0"/>
              </a:rPr>
              <a:t>חיזוק התקשורת </a:t>
            </a:r>
            <a:r>
              <a:rPr lang="he-IL" sz="2400" b="1" dirty="0" smtClean="0">
                <a:latin typeface="Tahoma" pitchFamily="34" charset="0"/>
                <a:cs typeface="Tahoma" pitchFamily="34" charset="0"/>
              </a:rPr>
              <a:t>והדיאלוג הניהולי בין הדרגים.</a:t>
            </a:r>
            <a:endParaRPr lang="he-IL" sz="2400" b="1" dirty="0">
              <a:latin typeface="Tahoma" pitchFamily="34" charset="0"/>
              <a:cs typeface="Tahoma" pitchFamily="34" charset="0"/>
            </a:endParaRPr>
          </a:p>
        </p:txBody>
      </p:sp>
      <p:pic>
        <p:nvPicPr>
          <p:cNvPr id="5" name="Picture 2" descr="C:\Program Files\Microsoft Office\MEDIA\CAGCAT10\j0293844.wmf"/>
          <p:cNvPicPr>
            <a:picLocks noChangeAspect="1" noChangeArrowheads="1"/>
          </p:cNvPicPr>
          <p:nvPr/>
        </p:nvPicPr>
        <p:blipFill>
          <a:blip r:embed="rId2"/>
          <a:srcRect/>
          <a:stretch>
            <a:fillRect/>
          </a:stretch>
        </p:blipFill>
        <p:spPr bwMode="auto">
          <a:xfrm>
            <a:off x="107504" y="5267029"/>
            <a:ext cx="1309646" cy="1377161"/>
          </a:xfrm>
          <a:prstGeom prst="rect">
            <a:avLst/>
          </a:prstGeom>
          <a:noFill/>
        </p:spPr>
      </p:pic>
      <p:sp>
        <p:nvSpPr>
          <p:cNvPr id="6"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
        <p:nvSpPr>
          <p:cNvPr id="8" name="כותרת 1"/>
          <p:cNvSpPr txBox="1">
            <a:spLocks/>
          </p:cNvSpPr>
          <p:nvPr/>
        </p:nvSpPr>
        <p:spPr>
          <a:xfrm>
            <a:off x="590872" y="764704"/>
            <a:ext cx="8229600" cy="1143000"/>
          </a:xfrm>
          <a:prstGeom prst="rect">
            <a:avLst/>
          </a:prstGeom>
        </p:spPr>
        <p:txBody>
          <a:bodyPr vert="horz" lIns="0" rIns="0" bIns="0" anchor="b">
            <a:normAutofit/>
            <a:scene3d>
              <a:camera prst="orthographicFront"/>
              <a:lightRig rig="threePt" dir="t"/>
            </a:scene3d>
            <a:sp3d extrusionH="57150">
              <a:bevelT w="38100" h="38100"/>
            </a:sp3d>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he-IL" sz="3600" b="1" dirty="0" smtClean="0">
                <a:effectLst>
                  <a:outerShdw blurRad="50800" dist="38100" dir="18900000" algn="bl" rotWithShape="0">
                    <a:prstClr val="black">
                      <a:alpha val="40000"/>
                    </a:prstClr>
                  </a:outerShdw>
                </a:effectLst>
              </a:rPr>
              <a:t>מה אנו </a:t>
            </a:r>
            <a:r>
              <a:rPr lang="he-IL" sz="3600" b="1" dirty="0" err="1" smtClean="0">
                <a:effectLst>
                  <a:outerShdw blurRad="50800" dist="38100" dir="18900000" algn="bl" rotWithShape="0">
                    <a:prstClr val="black">
                      <a:alpha val="40000"/>
                    </a:prstClr>
                  </a:outerShdw>
                </a:effectLst>
              </a:rPr>
              <a:t>מפתחים?מטרות</a:t>
            </a:r>
            <a:r>
              <a:rPr lang="he-IL" sz="3600" b="1" dirty="0" smtClean="0">
                <a:effectLst>
                  <a:outerShdw blurRad="50800" dist="38100" dir="18900000" algn="bl" rotWithShape="0">
                    <a:prstClr val="black">
                      <a:alpha val="40000"/>
                    </a:prstClr>
                  </a:outerShdw>
                </a:effectLst>
              </a:rPr>
              <a:t> העל של תכנית לפיתוח מנהלים.</a:t>
            </a:r>
            <a:endParaRPr lang="he-IL" sz="3600" dirty="0">
              <a:effectLst>
                <a:outerShdw blurRad="50800" dist="38100" dir="18900000" algn="b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42910" y="1928802"/>
            <a:ext cx="8258204" cy="1064892"/>
          </a:xfrm>
        </p:spPr>
        <p:txBody>
          <a:bodyPr>
            <a:normAutofit/>
          </a:bodyPr>
          <a:lstStyle/>
          <a:p>
            <a:r>
              <a:rPr lang="he-IL" dirty="0" smtClean="0">
                <a:latin typeface="Tahoma" pitchFamily="34" charset="0"/>
                <a:cs typeface="Tahoma" pitchFamily="34" charset="0"/>
              </a:rPr>
              <a:t>פיתוח מנהלים </a:t>
            </a:r>
            <a:r>
              <a:rPr lang="he-IL" u="sng" dirty="0" smtClean="0">
                <a:latin typeface="Tahoma" pitchFamily="34" charset="0"/>
                <a:cs typeface="Tahoma" pitchFamily="34" charset="0"/>
              </a:rPr>
              <a:t>מטרתו </a:t>
            </a:r>
            <a:r>
              <a:rPr lang="he-IL" dirty="0" smtClean="0">
                <a:latin typeface="Tahoma" pitchFamily="34" charset="0"/>
                <a:cs typeface="Tahoma" pitchFamily="34" charset="0"/>
              </a:rPr>
              <a:t>לפתח את היכולת הניהולית של מנהלים על מנת לעמוד </a:t>
            </a:r>
            <a:r>
              <a:rPr lang="he-IL" u="sng" dirty="0" smtClean="0">
                <a:latin typeface="Tahoma" pitchFamily="34" charset="0"/>
                <a:cs typeface="Tahoma" pitchFamily="34" charset="0"/>
              </a:rPr>
              <a:t>באתגריי ויעדיי החברות</a:t>
            </a:r>
            <a:r>
              <a:rPr lang="he-IL" dirty="0" smtClean="0">
                <a:latin typeface="Tahoma" pitchFamily="34" charset="0"/>
                <a:cs typeface="Tahoma" pitchFamily="34" charset="0"/>
              </a:rPr>
              <a:t>. </a:t>
            </a:r>
          </a:p>
        </p:txBody>
      </p:sp>
      <p:sp>
        <p:nvSpPr>
          <p:cNvPr id="5" name="כותרת 1"/>
          <p:cNvSpPr txBox="1">
            <a:spLocks/>
          </p:cNvSpPr>
          <p:nvPr/>
        </p:nvSpPr>
        <p:spPr>
          <a:xfrm>
            <a:off x="6643702" y="857232"/>
            <a:ext cx="2371684" cy="357190"/>
          </a:xfrm>
          <a:prstGeom prst="rect">
            <a:avLst/>
          </a:prstGeom>
        </p:spPr>
        <p:txBody>
          <a:bodyPr vert="horz" lIns="0" rIns="0" bIns="0" anchor="b">
            <a:normAutofit fontScale="47500" lnSpcReduction="20000"/>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5000" b="1" i="0" u="none" strike="noStrike" kern="1200" cap="none" spc="0" normalizeH="0" baseline="0" noProof="0" dirty="0" smtClean="0">
                <a:ln>
                  <a:noFill/>
                </a:ln>
                <a:solidFill>
                  <a:srgbClr val="0099CC"/>
                </a:solidFill>
                <a:effectLst/>
                <a:uLnTx/>
                <a:uFillTx/>
                <a:latin typeface="+mj-lt"/>
                <a:ea typeface="+mj-ea"/>
                <a:cs typeface="+mj-cs"/>
              </a:rPr>
              <a:t>המשך .. </a:t>
            </a:r>
            <a:endParaRPr kumimoji="0" lang="he-IL" sz="5000" b="1" i="0" u="none" strike="noStrike" kern="1200" cap="none" spc="0" normalizeH="0" baseline="0" noProof="0" dirty="0">
              <a:ln>
                <a:noFill/>
              </a:ln>
              <a:solidFill>
                <a:schemeClr val="tx2"/>
              </a:solidFill>
              <a:effectLst/>
              <a:uLnTx/>
              <a:uFillTx/>
              <a:latin typeface="+mj-lt"/>
              <a:ea typeface="+mj-ea"/>
              <a:cs typeface="+mj-cs"/>
            </a:endParaRPr>
          </a:p>
        </p:txBody>
      </p:sp>
      <p:sp>
        <p:nvSpPr>
          <p:cNvPr id="6" name="מציין מיקום תוכן 2"/>
          <p:cNvSpPr txBox="1">
            <a:spLocks/>
          </p:cNvSpPr>
          <p:nvPr/>
        </p:nvSpPr>
        <p:spPr>
          <a:xfrm>
            <a:off x="757182" y="2924482"/>
            <a:ext cx="8143932" cy="928694"/>
          </a:xfrm>
          <a:prstGeom prst="rect">
            <a:avLst/>
          </a:prstGeom>
        </p:spPr>
        <p:txBody>
          <a:bodyPr vert="horz">
            <a:normAutofit fontScale="92500"/>
          </a:bodyPr>
          <a:lstStyle/>
          <a:p>
            <a:pPr marL="274320" marR="0" lvl="0" indent="-274320" algn="r" defTabSz="914400" rtl="1"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he-IL" sz="2600" b="0" i="0" u="none" strike="noStrike" kern="1200" cap="none" spc="0" normalizeH="0" baseline="0" noProof="0" dirty="0" smtClean="0">
                <a:ln>
                  <a:noFill/>
                </a:ln>
                <a:solidFill>
                  <a:schemeClr val="tx1"/>
                </a:solidFill>
                <a:effectLst/>
                <a:uLnTx/>
                <a:uFillTx/>
                <a:latin typeface="Tahoma" pitchFamily="34" charset="0"/>
                <a:cs typeface="Tahoma" pitchFamily="34" charset="0"/>
              </a:rPr>
              <a:t>בתחילת התהליך מוגדר "המנהל במיטבו" על פי גישת הארגון, הדרג הניהולי והדרג, העובר את התוכנית. </a:t>
            </a:r>
          </a:p>
        </p:txBody>
      </p:sp>
      <p:sp>
        <p:nvSpPr>
          <p:cNvPr id="7" name="מציין מיקום תוכן 2"/>
          <p:cNvSpPr txBox="1">
            <a:spLocks/>
          </p:cNvSpPr>
          <p:nvPr/>
        </p:nvSpPr>
        <p:spPr>
          <a:xfrm>
            <a:off x="528638" y="3783964"/>
            <a:ext cx="8372476" cy="1428760"/>
          </a:xfrm>
          <a:prstGeom prst="rect">
            <a:avLst/>
          </a:prstGeom>
        </p:spPr>
        <p:txBody>
          <a:bodyPr vert="horz">
            <a:normAutofit/>
          </a:bodyPr>
          <a:lstStyle/>
          <a:p>
            <a:pPr marL="274320" marR="0" lvl="0" indent="-274320" algn="r" defTabSz="914400" rtl="1"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he-IL" sz="2600" b="0" i="0" u="none" strike="noStrike" kern="1200" cap="none" spc="0" normalizeH="0" baseline="0" noProof="0" dirty="0" smtClean="0">
                <a:ln>
                  <a:noFill/>
                </a:ln>
                <a:solidFill>
                  <a:schemeClr val="tx1"/>
                </a:solidFill>
                <a:effectLst/>
                <a:uLnTx/>
                <a:uFillTx/>
                <a:latin typeface="Tahoma" pitchFamily="34" charset="0"/>
                <a:cs typeface="Tahoma" pitchFamily="34" charset="0"/>
              </a:rPr>
              <a:t>תוכנית פיתוח מנהלים באה במטרה לגשר את הפער בין המקום בו נמצאים המנהלים משתתפי התוכנית לבין החזון הניהולי לגביהם והייעוד שלהם בארגון.</a:t>
            </a:r>
            <a:endParaRPr kumimoji="0" lang="he-IL" sz="2600" b="0" i="0" u="none" strike="noStrike" kern="1200" cap="none" spc="0" normalizeH="0" baseline="0" noProof="0" dirty="0">
              <a:ln>
                <a:noFill/>
              </a:ln>
              <a:solidFill>
                <a:schemeClr val="tx1"/>
              </a:solidFill>
              <a:effectLst/>
              <a:uLnTx/>
              <a:uFillTx/>
              <a:latin typeface="Tahoma" pitchFamily="34" charset="0"/>
              <a:cs typeface="Tahoma" pitchFamily="34" charset="0"/>
            </a:endParaRPr>
          </a:p>
        </p:txBody>
      </p:sp>
      <p:sp>
        <p:nvSpPr>
          <p:cNvPr id="8" name="מציין מיקום תוכן 2"/>
          <p:cNvSpPr txBox="1">
            <a:spLocks/>
          </p:cNvSpPr>
          <p:nvPr/>
        </p:nvSpPr>
        <p:spPr>
          <a:xfrm>
            <a:off x="671514" y="5143512"/>
            <a:ext cx="8229600" cy="1136330"/>
          </a:xfrm>
          <a:prstGeom prst="rect">
            <a:avLst/>
          </a:prstGeom>
        </p:spPr>
        <p:txBody>
          <a:bodyPr vert="horz">
            <a:normAutofit/>
          </a:bodyPr>
          <a:lstStyle/>
          <a:p>
            <a:pPr marL="274320" marR="0" lvl="0" indent="-274320" algn="r" defTabSz="914400" rtl="1"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he-IL" sz="2600" b="0" i="0" u="none" strike="noStrike" kern="1200" cap="none" spc="0" normalizeH="0" baseline="0" noProof="0" dirty="0" smtClean="0">
                <a:ln>
                  <a:noFill/>
                </a:ln>
                <a:solidFill>
                  <a:schemeClr val="tx1"/>
                </a:solidFill>
                <a:effectLst/>
                <a:uLnTx/>
                <a:uFillTx/>
                <a:latin typeface="Tahoma" pitchFamily="34" charset="0"/>
                <a:cs typeface="Tahoma" pitchFamily="34" charset="0"/>
              </a:rPr>
              <a:t>דרכי פיתוח המנהלים נובעת מן השינוי המהותי שחל בדרך קידומם של המנהלים בתוך הארגון .</a:t>
            </a:r>
            <a:endParaRPr kumimoji="0" lang="he-IL" sz="2600" b="0" i="0" u="none" strike="noStrike" kern="1200" cap="none" spc="0" normalizeH="0" baseline="0" noProof="0" dirty="0">
              <a:ln>
                <a:noFill/>
              </a:ln>
              <a:solidFill>
                <a:schemeClr val="tx1"/>
              </a:solidFill>
              <a:effectLst/>
              <a:uLnTx/>
              <a:uFillTx/>
              <a:latin typeface="Tahoma" pitchFamily="34" charset="0"/>
              <a:cs typeface="Tahoma" pitchFamily="34" charset="0"/>
            </a:endParaRPr>
          </a:p>
        </p:txBody>
      </p:sp>
      <p:pic>
        <p:nvPicPr>
          <p:cNvPr id="1026" name="Picture 2" descr="C:\Program Files\Microsoft Office\MEDIA\CAGCAT10\j0293844.wmf"/>
          <p:cNvPicPr>
            <a:picLocks noChangeAspect="1" noChangeArrowheads="1"/>
          </p:cNvPicPr>
          <p:nvPr/>
        </p:nvPicPr>
        <p:blipFill>
          <a:blip r:embed="rId2"/>
          <a:srcRect/>
          <a:stretch>
            <a:fillRect/>
          </a:stretch>
        </p:blipFill>
        <p:spPr bwMode="auto">
          <a:xfrm>
            <a:off x="428596" y="428604"/>
            <a:ext cx="1309646" cy="1377161"/>
          </a:xfrm>
          <a:prstGeom prst="rect">
            <a:avLst/>
          </a:prstGeom>
          <a:noFill/>
        </p:spPr>
      </p:pic>
      <p:pic>
        <p:nvPicPr>
          <p:cNvPr id="12290" name="Picture 2" descr="http://t2.gstatic.com/images?q=tbn:ANd9GcQTLbbx04miA0DrY_sQJc3a7jJ0MeYwhtaROFWleqoXMCA2WWhHZQ"/>
          <p:cNvPicPr>
            <a:picLocks noChangeAspect="1" noChangeArrowheads="1"/>
          </p:cNvPicPr>
          <p:nvPr/>
        </p:nvPicPr>
        <p:blipFill>
          <a:blip r:embed="rId3"/>
          <a:srcRect/>
          <a:stretch>
            <a:fillRect/>
          </a:stretch>
        </p:blipFill>
        <p:spPr bwMode="auto">
          <a:xfrm>
            <a:off x="214282" y="5786430"/>
            <a:ext cx="1714497" cy="1071570"/>
          </a:xfrm>
          <a:prstGeom prst="rect">
            <a:avLst/>
          </a:prstGeom>
          <a:noFill/>
        </p:spPr>
      </p:pic>
      <p:sp>
        <p:nvSpPr>
          <p:cNvPr id="12"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t1.gstatic.com/images?q=tbn:ANd9GcTwYAhcoNeHEKHtc6nzmCrSoneln4d6UleSiPDV3GVm0OHcezjATw"/>
          <p:cNvPicPr>
            <a:picLocks noChangeAspect="1" noChangeArrowheads="1"/>
          </p:cNvPicPr>
          <p:nvPr/>
        </p:nvPicPr>
        <p:blipFill>
          <a:blip r:embed="rId2"/>
          <a:srcRect/>
          <a:stretch>
            <a:fillRect/>
          </a:stretch>
        </p:blipFill>
        <p:spPr bwMode="auto">
          <a:xfrm rot="19982750">
            <a:off x="657376" y="4195054"/>
            <a:ext cx="2571750" cy="1771651"/>
          </a:xfrm>
          <a:prstGeom prst="rect">
            <a:avLst/>
          </a:prstGeom>
          <a:noFill/>
        </p:spPr>
      </p:pic>
      <p:sp>
        <p:nvSpPr>
          <p:cNvPr id="6" name="TextBox 5"/>
          <p:cNvSpPr txBox="1"/>
          <p:nvPr/>
        </p:nvSpPr>
        <p:spPr>
          <a:xfrm>
            <a:off x="3929058" y="548680"/>
            <a:ext cx="4857752" cy="707886"/>
          </a:xfrm>
          <a:prstGeom prst="rect">
            <a:avLst/>
          </a:prstGeom>
          <a:noFill/>
        </p:spPr>
        <p:txBody>
          <a:bodyPr wrap="square" rtlCol="1">
            <a:spAutoFit/>
          </a:bodyPr>
          <a:lstStyle/>
          <a:p>
            <a:r>
              <a:rPr lang="he-IL" sz="3600" b="1" i="1" u="sng" dirty="0" smtClean="0">
                <a:solidFill>
                  <a:srgbClr val="0000FF"/>
                </a:solidFill>
                <a:latin typeface="Tahoma" pitchFamily="34" charset="0"/>
                <a:cs typeface="Tahoma" pitchFamily="34" charset="0"/>
              </a:rPr>
              <a:t>אבחון </a:t>
            </a:r>
            <a:r>
              <a:rPr lang="he-IL" sz="4000" b="1" i="1" u="sng" dirty="0" smtClean="0">
                <a:solidFill>
                  <a:srgbClr val="0000FF"/>
                </a:solidFill>
                <a:latin typeface="Tahoma" pitchFamily="34" charset="0"/>
                <a:cs typeface="Tahoma" pitchFamily="34" charset="0"/>
              </a:rPr>
              <a:t>- </a:t>
            </a:r>
            <a:r>
              <a:rPr lang="en-US" sz="2800" b="1" i="1" u="sng" dirty="0" smtClean="0">
                <a:solidFill>
                  <a:srgbClr val="0000FF"/>
                </a:solidFill>
                <a:latin typeface="Tahoma" pitchFamily="34" charset="0"/>
                <a:cs typeface="Tahoma" pitchFamily="34" charset="0"/>
              </a:rPr>
              <a:t>TALENT</a:t>
            </a:r>
            <a:r>
              <a:rPr lang="he-IL" sz="2800" b="1" i="1" u="sng" dirty="0" smtClean="0">
                <a:solidFill>
                  <a:srgbClr val="0000FF"/>
                </a:solidFill>
                <a:latin typeface="Tahoma" pitchFamily="34" charset="0"/>
                <a:cs typeface="Tahoma" pitchFamily="34" charset="0"/>
              </a:rPr>
              <a:t> </a:t>
            </a:r>
            <a:endParaRPr lang="he-IL" sz="2800" b="1" i="1" u="sng" dirty="0">
              <a:solidFill>
                <a:srgbClr val="0000FF"/>
              </a:solidFill>
              <a:latin typeface="Tahoma" pitchFamily="34" charset="0"/>
              <a:cs typeface="Tahoma" pitchFamily="34" charset="0"/>
            </a:endParaRPr>
          </a:p>
        </p:txBody>
      </p:sp>
      <p:sp>
        <p:nvSpPr>
          <p:cNvPr id="5" name="TextBox 4"/>
          <p:cNvSpPr txBox="1"/>
          <p:nvPr/>
        </p:nvSpPr>
        <p:spPr>
          <a:xfrm>
            <a:off x="1763688" y="3140968"/>
            <a:ext cx="6120680"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1">
            <a:spAutoFit/>
          </a:bodyPr>
          <a:lstStyle/>
          <a:p>
            <a:r>
              <a:rPr lang="he-IL" b="1" dirty="0" smtClean="0">
                <a:latin typeface="Tahoma" pitchFamily="34" charset="0"/>
                <a:cs typeface="Tahoma" pitchFamily="34" charset="0"/>
              </a:rPr>
              <a:t>הכנת תוכנית הכשרת המנהלים מבוססת על שלושה צעדים שמטרתם לקבוע קווים מנחים לפעולה עצמה , </a:t>
            </a:r>
            <a:r>
              <a:rPr lang="he-IL" sz="2400" b="1" u="sng" dirty="0" smtClean="0">
                <a:solidFill>
                  <a:srgbClr val="FFFF00"/>
                </a:solidFill>
                <a:effectLst>
                  <a:outerShdw blurRad="38100" dist="38100" dir="2700000" algn="tl">
                    <a:srgbClr val="000000">
                      <a:alpha val="43137"/>
                    </a:srgbClr>
                  </a:outerShdw>
                </a:effectLst>
                <a:latin typeface="Tahoma" pitchFamily="34" charset="0"/>
                <a:cs typeface="Tahoma" pitchFamily="34" charset="0"/>
              </a:rPr>
              <a:t>אין כאן מדובר על הדרכה רגילה</a:t>
            </a:r>
            <a:r>
              <a:rPr lang="he-IL" sz="2400" b="1" dirty="0" smtClean="0">
                <a:solidFill>
                  <a:srgbClr val="FFFF00"/>
                </a:solidFill>
                <a:effectLst>
                  <a:outerShdw blurRad="38100" dist="38100" dir="2700000" algn="tl">
                    <a:srgbClr val="000000">
                      <a:alpha val="43137"/>
                    </a:srgbClr>
                  </a:outerShdw>
                </a:effectLst>
                <a:latin typeface="Tahoma" pitchFamily="34" charset="0"/>
                <a:cs typeface="Tahoma" pitchFamily="34" charset="0"/>
              </a:rPr>
              <a:t> .</a:t>
            </a:r>
            <a:r>
              <a:rPr lang="he-IL" sz="2400" b="1" dirty="0" smtClean="0">
                <a:solidFill>
                  <a:srgbClr val="FF0000"/>
                </a:solidFill>
                <a:latin typeface="Tahoma" pitchFamily="34" charset="0"/>
                <a:cs typeface="Tahoma" pitchFamily="34" charset="0"/>
              </a:rPr>
              <a:t> </a:t>
            </a:r>
            <a:endParaRPr lang="he-IL" b="1" dirty="0" smtClean="0">
              <a:solidFill>
                <a:srgbClr val="FF0000"/>
              </a:solidFill>
              <a:latin typeface="Tahoma" pitchFamily="34" charset="0"/>
              <a:cs typeface="Tahoma" pitchFamily="34" charset="0"/>
            </a:endParaRPr>
          </a:p>
        </p:txBody>
      </p:sp>
      <p:sp>
        <p:nvSpPr>
          <p:cNvPr id="8" name="תרשים זרימה: תהליך חלופי 7"/>
          <p:cNvSpPr/>
          <p:nvPr/>
        </p:nvSpPr>
        <p:spPr>
          <a:xfrm>
            <a:off x="2966640" y="4349299"/>
            <a:ext cx="3714776" cy="504056"/>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זהה את אוכלוסיית המטרה.  </a:t>
            </a:r>
            <a:endParaRPr lang="he-IL" b="1" dirty="0">
              <a:latin typeface="Tahoma" pitchFamily="34" charset="0"/>
              <a:cs typeface="Tahoma" pitchFamily="34" charset="0"/>
            </a:endParaRPr>
          </a:p>
        </p:txBody>
      </p:sp>
      <p:sp>
        <p:nvSpPr>
          <p:cNvPr id="9" name="תרשים זרימה: תהליך חלופי 8"/>
          <p:cNvSpPr/>
          <p:nvPr/>
        </p:nvSpPr>
        <p:spPr>
          <a:xfrm>
            <a:off x="2966640" y="4981566"/>
            <a:ext cx="3714776" cy="874926"/>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זהה את הצרכים העסקיים ואת כישורים  הנדרשים להתמודדות איתם .</a:t>
            </a:r>
            <a:endParaRPr lang="he-IL" b="1" dirty="0">
              <a:latin typeface="Tahoma" pitchFamily="34" charset="0"/>
              <a:cs typeface="Tahoma" pitchFamily="34" charset="0"/>
            </a:endParaRPr>
          </a:p>
        </p:txBody>
      </p:sp>
      <p:sp>
        <p:nvSpPr>
          <p:cNvPr id="10" name="תרשים זרימה: תהליך חלופי 9"/>
          <p:cNvSpPr/>
          <p:nvPr/>
        </p:nvSpPr>
        <p:spPr>
          <a:xfrm>
            <a:off x="2966640" y="5984704"/>
            <a:ext cx="3714776"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זהה את אמות המידה להצלחה. </a:t>
            </a:r>
            <a:endParaRPr lang="he-IL" b="1" dirty="0">
              <a:latin typeface="Tahoma" pitchFamily="34" charset="0"/>
              <a:cs typeface="Tahoma" pitchFamily="34" charset="0"/>
            </a:endParaRPr>
          </a:p>
        </p:txBody>
      </p:sp>
      <p:sp>
        <p:nvSpPr>
          <p:cNvPr id="15" name="מלבן 14"/>
          <p:cNvSpPr/>
          <p:nvPr/>
        </p:nvSpPr>
        <p:spPr>
          <a:xfrm>
            <a:off x="285720" y="1916832"/>
            <a:ext cx="8643966" cy="1200329"/>
          </a:xfrm>
          <a:prstGeom prst="rect">
            <a:avLst/>
          </a:prstGeom>
        </p:spPr>
        <p:txBody>
          <a:bodyPr wrap="square">
            <a:spAutoFit/>
          </a:bodyPr>
          <a:lstStyle/>
          <a:p>
            <a:pPr marL="268288" indent="-268288">
              <a:buFont typeface="Arial" pitchFamily="34" charset="0"/>
              <a:buChar char="•"/>
            </a:pPr>
            <a:r>
              <a:rPr lang="he-IL" dirty="0" smtClean="0">
                <a:latin typeface="Tahoma" pitchFamily="34" charset="0"/>
                <a:cs typeface="Tahoma" pitchFamily="34" charset="0"/>
              </a:rPr>
              <a:t>האבחון המקדים מעלה מספר נושאים נפוצים בהם מתמקדות תוכניות של פיתוח מנהלים.</a:t>
            </a:r>
          </a:p>
          <a:p>
            <a:pPr marL="268288" indent="-268288"/>
            <a:r>
              <a:rPr lang="he-IL" dirty="0" smtClean="0">
                <a:latin typeface="Tahoma" pitchFamily="34" charset="0"/>
                <a:cs typeface="Tahoma" pitchFamily="34" charset="0"/>
              </a:rPr>
              <a:t> 	נושאים המועברים בתוכנית הינם כאמור הרלוונטיים </a:t>
            </a:r>
            <a:r>
              <a:rPr lang="he-IL" b="1" dirty="0" smtClean="0">
                <a:latin typeface="Tahoma" pitchFamily="34" charset="0"/>
                <a:cs typeface="Tahoma" pitchFamily="34" charset="0"/>
              </a:rPr>
              <a:t>והמתאימים לארגון הספציפי</a:t>
            </a:r>
            <a:r>
              <a:rPr lang="he-IL" dirty="0" smtClean="0">
                <a:latin typeface="Tahoma" pitchFamily="34" charset="0"/>
                <a:cs typeface="Tahoma" pitchFamily="34" charset="0"/>
              </a:rPr>
              <a:t>. </a:t>
            </a:r>
            <a:endParaRPr lang="he-IL" dirty="0">
              <a:latin typeface="Tahoma" pitchFamily="34" charset="0"/>
              <a:cs typeface="Tahoma" pitchFamily="34" charset="0"/>
            </a:endParaRPr>
          </a:p>
        </p:txBody>
      </p:sp>
      <p:pic>
        <p:nvPicPr>
          <p:cNvPr id="8196" name="Picture 4" descr="http://t3.gstatic.com/images?q=tbn:ANd9GcQab5jgl1-a3pLy2F8nxTizROo37OLHbTe_iu6Jry3exWzV7lg0"/>
          <p:cNvPicPr>
            <a:picLocks noChangeAspect="1" noChangeArrowheads="1"/>
          </p:cNvPicPr>
          <p:nvPr/>
        </p:nvPicPr>
        <p:blipFill>
          <a:blip r:embed="rId3"/>
          <a:srcRect/>
          <a:stretch>
            <a:fillRect/>
          </a:stretch>
        </p:blipFill>
        <p:spPr bwMode="auto">
          <a:xfrm>
            <a:off x="285720" y="214290"/>
            <a:ext cx="2638425" cy="1428736"/>
          </a:xfrm>
          <a:prstGeom prst="rect">
            <a:avLst/>
          </a:prstGeom>
          <a:noFill/>
        </p:spPr>
      </p:pic>
      <p:sp>
        <p:nvSpPr>
          <p:cNvPr id="13"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
        <p:nvSpPr>
          <p:cNvPr id="2" name="כותרת 1"/>
          <p:cNvSpPr>
            <a:spLocks noGrp="1"/>
          </p:cNvSpPr>
          <p:nvPr>
            <p:ph type="title"/>
          </p:nvPr>
        </p:nvSpPr>
        <p:spPr>
          <a:xfrm>
            <a:off x="500034" y="1268760"/>
            <a:ext cx="8358246" cy="648072"/>
          </a:xfrm>
        </p:spPr>
        <p:txBody>
          <a:bodyPr anchor="ctr" anchorCtr="0">
            <a:normAutofit/>
          </a:bodyPr>
          <a:lstStyle/>
          <a:p>
            <a:pPr marL="268288" indent="-268288" algn="r">
              <a:buFont typeface="Arial" pitchFamily="34" charset="0"/>
              <a:buChar char="•"/>
            </a:pPr>
            <a:r>
              <a:rPr lang="he-IL" sz="1800" dirty="0" smtClean="0">
                <a:solidFill>
                  <a:schemeClr val="tx1"/>
                </a:solidFill>
                <a:latin typeface="Tahoma" pitchFamily="34" charset="0"/>
                <a:cs typeface="Tahoma" pitchFamily="34" charset="0"/>
              </a:rPr>
              <a:t>פיתוח מנהלים תחילתו באבחון שמטרתו לאבחן את </a:t>
            </a:r>
            <a:r>
              <a:rPr lang="he-IL" sz="1800" b="1" dirty="0" smtClean="0">
                <a:solidFill>
                  <a:schemeClr val="tx1"/>
                </a:solidFill>
                <a:latin typeface="Tahoma" pitchFamily="34" charset="0"/>
                <a:cs typeface="Tahoma" pitchFamily="34" charset="0"/>
              </a:rPr>
              <a:t>"המנהל במיטבו" </a:t>
            </a:r>
            <a:r>
              <a:rPr lang="he-IL" sz="1800" dirty="0" smtClean="0">
                <a:solidFill>
                  <a:schemeClr val="tx1"/>
                </a:solidFill>
                <a:latin typeface="Tahoma" pitchFamily="34" charset="0"/>
                <a:cs typeface="Tahoma" pitchFamily="34" charset="0"/>
              </a:rPr>
              <a:t>על פי תפיסת הארגון.  </a:t>
            </a:r>
            <a:endParaRPr lang="he-IL" sz="1800" dirty="0">
              <a:solidFill>
                <a:schemeClr val="tx1"/>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right)">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4)">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amond(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ox(in)">
                                      <p:cBhvr>
                                        <p:cTn id="34" dur="500"/>
                                        <p:tgtEl>
                                          <p:spTgt spid="10"/>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8194"/>
                                        </p:tgtEl>
                                        <p:attrNameLst>
                                          <p:attrName>style.visibility</p:attrName>
                                        </p:attrNameLst>
                                      </p:cBhvr>
                                      <p:to>
                                        <p:strVal val="visible"/>
                                      </p:to>
                                    </p:set>
                                    <p:anim calcmode="lin" valueType="num">
                                      <p:cBhvr>
                                        <p:cTn id="38" dur="500" fill="hold"/>
                                        <p:tgtEl>
                                          <p:spTgt spid="8194"/>
                                        </p:tgtEl>
                                        <p:attrNameLst>
                                          <p:attrName>ppt_w</p:attrName>
                                        </p:attrNameLst>
                                      </p:cBhvr>
                                      <p:tavLst>
                                        <p:tav tm="0">
                                          <p:val>
                                            <p:fltVal val="0"/>
                                          </p:val>
                                        </p:tav>
                                        <p:tav tm="100000">
                                          <p:val>
                                            <p:strVal val="#ppt_w"/>
                                          </p:val>
                                        </p:tav>
                                      </p:tavLst>
                                    </p:anim>
                                    <p:anim calcmode="lin" valueType="num">
                                      <p:cBhvr>
                                        <p:cTn id="39" dur="500" fill="hold"/>
                                        <p:tgtEl>
                                          <p:spTgt spid="8194"/>
                                        </p:tgtEl>
                                        <p:attrNameLst>
                                          <p:attrName>ppt_h</p:attrName>
                                        </p:attrNameLst>
                                      </p:cBhvr>
                                      <p:tavLst>
                                        <p:tav tm="0">
                                          <p:val>
                                            <p:fltVal val="0"/>
                                          </p:val>
                                        </p:tav>
                                        <p:tav tm="100000">
                                          <p:val>
                                            <p:strVal val="#ppt_h"/>
                                          </p:val>
                                        </p:tav>
                                      </p:tavLst>
                                    </p:anim>
                                    <p:animEffect transition="in" filter="fade">
                                      <p:cBhvr>
                                        <p:cTn id="40"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8" grpId="0" animBg="1"/>
      <p:bldP spid="9" grpId="0" animBg="1"/>
      <p:bldP spid="10" grpId="0" animBg="1"/>
      <p:bldP spid="15"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00034" y="785794"/>
            <a:ext cx="8229600" cy="632666"/>
          </a:xfrm>
        </p:spPr>
        <p:txBody>
          <a:bodyPr>
            <a:normAutofit/>
            <a:scene3d>
              <a:camera prst="orthographicFront"/>
              <a:lightRig rig="threePt" dir="t"/>
            </a:scene3d>
            <a:sp3d extrusionH="57150">
              <a:bevelT w="38100" h="38100"/>
            </a:sp3d>
          </a:bodyPr>
          <a:lstStyle/>
          <a:p>
            <a:pPr algn="r"/>
            <a:r>
              <a:rPr lang="he-IL" sz="3200" b="1" dirty="0" smtClean="0">
                <a:effectLst>
                  <a:outerShdw blurRad="50800" dist="38100" dir="18900000" algn="bl" rotWithShape="0">
                    <a:prstClr val="black">
                      <a:alpha val="40000"/>
                    </a:prstClr>
                  </a:outerShdw>
                </a:effectLst>
              </a:rPr>
              <a:t>תכנית פיתוח מנהלים - שילוב בין הדרכה לפיתוח</a:t>
            </a:r>
            <a:endParaRPr lang="he-IL" sz="3200" dirty="0">
              <a:effectLst>
                <a:outerShdw blurRad="50800" dist="38100" dir="18900000" algn="bl" rotWithShape="0">
                  <a:prstClr val="black">
                    <a:alpha val="40000"/>
                  </a:prstClr>
                </a:outerShdw>
              </a:effectLst>
            </a:endParaRPr>
          </a:p>
        </p:txBody>
      </p:sp>
      <p:sp>
        <p:nvSpPr>
          <p:cNvPr id="4" name="מלבן מעוגל 3"/>
          <p:cNvSpPr/>
          <p:nvPr/>
        </p:nvSpPr>
        <p:spPr>
          <a:xfrm>
            <a:off x="357158" y="1785926"/>
            <a:ext cx="8358246" cy="14859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None/>
            </a:pPr>
            <a:r>
              <a:rPr lang="he-IL" sz="2400" b="1" dirty="0" smtClean="0">
                <a:latin typeface="Tahoma" pitchFamily="34" charset="0"/>
                <a:cs typeface="Tahoma" pitchFamily="34" charset="0"/>
              </a:rPr>
              <a:t>לצד ההדרכה המכוונת ביצועים ומצבים, נדרש פיתוח יכולות ניהוליות שיאפשרו למנהלים להתמודד בעתיד עם מצבים חדשים.</a:t>
            </a:r>
            <a:endParaRPr lang="he-IL" sz="2400" b="1" dirty="0">
              <a:latin typeface="Tahoma" pitchFamily="34" charset="0"/>
              <a:cs typeface="Tahoma" pitchFamily="34" charset="0"/>
            </a:endParaRPr>
          </a:p>
        </p:txBody>
      </p:sp>
      <p:sp>
        <p:nvSpPr>
          <p:cNvPr id="6" name="מלבן מעוגל 5"/>
          <p:cNvSpPr/>
          <p:nvPr/>
        </p:nvSpPr>
        <p:spPr>
          <a:xfrm>
            <a:off x="6858016" y="3643314"/>
            <a:ext cx="1843094"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smtClean="0">
                <a:latin typeface="Tahoma" pitchFamily="34" charset="0"/>
                <a:cs typeface="Tahoma" pitchFamily="34" charset="0"/>
              </a:rPr>
              <a:t>הדרכה</a:t>
            </a:r>
            <a:endParaRPr lang="he-IL" dirty="0">
              <a:latin typeface="Tahoma" pitchFamily="34" charset="0"/>
              <a:cs typeface="Tahoma" pitchFamily="34" charset="0"/>
            </a:endParaRPr>
          </a:p>
        </p:txBody>
      </p:sp>
      <p:sp>
        <p:nvSpPr>
          <p:cNvPr id="8" name="מלבן מעוגל 7"/>
          <p:cNvSpPr/>
          <p:nvPr/>
        </p:nvSpPr>
        <p:spPr>
          <a:xfrm>
            <a:off x="6858016" y="4714884"/>
            <a:ext cx="1843094"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smtClean="0">
                <a:latin typeface="Tahoma" pitchFamily="34" charset="0"/>
                <a:cs typeface="Tahoma" pitchFamily="34" charset="0"/>
              </a:rPr>
              <a:t>פיתוח</a:t>
            </a:r>
            <a:endParaRPr lang="he-IL" dirty="0">
              <a:latin typeface="Tahoma" pitchFamily="34" charset="0"/>
              <a:cs typeface="Tahoma" pitchFamily="34" charset="0"/>
            </a:endParaRPr>
          </a:p>
        </p:txBody>
      </p:sp>
      <p:sp>
        <p:nvSpPr>
          <p:cNvPr id="9" name="מלבן מעוגל 8"/>
          <p:cNvSpPr/>
          <p:nvPr/>
        </p:nvSpPr>
        <p:spPr>
          <a:xfrm>
            <a:off x="357158" y="3643314"/>
            <a:ext cx="621510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smtClean="0">
                <a:latin typeface="Tahoma" pitchFamily="34" charset="0"/>
                <a:cs typeface="Tahoma" pitchFamily="34" charset="0"/>
              </a:rPr>
              <a:t>העברת ידע, מיומנויות, כלים.</a:t>
            </a:r>
            <a:endParaRPr lang="he-IL" sz="2400" b="1" dirty="0">
              <a:latin typeface="Tahoma" pitchFamily="34" charset="0"/>
              <a:cs typeface="Tahoma" pitchFamily="34" charset="0"/>
            </a:endParaRPr>
          </a:p>
        </p:txBody>
      </p:sp>
      <p:sp>
        <p:nvSpPr>
          <p:cNvPr id="10" name="מלבן מעוגל 9"/>
          <p:cNvSpPr/>
          <p:nvPr/>
        </p:nvSpPr>
        <p:spPr>
          <a:xfrm>
            <a:off x="357158" y="4714884"/>
            <a:ext cx="621510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smtClean="0">
                <a:latin typeface="Tahoma" pitchFamily="34" charset="0"/>
                <a:cs typeface="Tahoma" pitchFamily="34" charset="0"/>
              </a:rPr>
              <a:t>פיתוח מודעות עצמית, דרכי חשיבה ותובנות. (מנהיגות)</a:t>
            </a:r>
            <a:endParaRPr lang="he-IL" sz="2400" b="1" dirty="0">
              <a:latin typeface="Tahoma" pitchFamily="34" charset="0"/>
              <a:cs typeface="Tahoma" pitchFamily="34" charset="0"/>
            </a:endParaRPr>
          </a:p>
        </p:txBody>
      </p:sp>
      <p:sp>
        <p:nvSpPr>
          <p:cNvPr id="11" name="כותרת 1"/>
          <p:cNvSpPr txBox="1">
            <a:spLocks/>
          </p:cNvSpPr>
          <p:nvPr/>
        </p:nvSpPr>
        <p:spPr>
          <a:xfrm>
            <a:off x="5772184" y="0"/>
            <a:ext cx="3371816" cy="714396"/>
          </a:xfrm>
          <a:prstGeom prst="rect">
            <a:avLst/>
          </a:prstGeom>
        </p:spPr>
        <p:txBody>
          <a:bodyPr vert="horz" lIns="0" rIns="0" bIns="0" anchor="b">
            <a:normAutofit fontScale="90000" lnSpcReduction="10000"/>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5000" b="1" i="0" u="none" strike="noStrike" kern="1200" cap="none" spc="0" normalizeH="0" baseline="0" noProof="0" dirty="0" smtClean="0">
                <a:ln>
                  <a:noFill/>
                </a:ln>
                <a:solidFill>
                  <a:srgbClr val="0070C0"/>
                </a:solidFill>
                <a:effectLst/>
                <a:uLnTx/>
                <a:uFillTx/>
                <a:latin typeface="+mj-lt"/>
                <a:ea typeface="+mj-ea"/>
                <a:cs typeface="+mj-cs"/>
              </a:rPr>
              <a:t>פיתוח מנהלים  </a:t>
            </a:r>
            <a:endParaRPr kumimoji="0" lang="he-IL" sz="5000" b="1"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1071546"/>
            <a:ext cx="8229600" cy="775542"/>
          </a:xfrm>
        </p:spPr>
        <p:txBody>
          <a:bodyPr>
            <a:normAutofit fontScale="90000"/>
            <a:scene3d>
              <a:camera prst="orthographicFront"/>
              <a:lightRig rig="threePt" dir="t"/>
            </a:scene3d>
            <a:sp3d extrusionH="57150">
              <a:bevelT w="38100" h="38100"/>
            </a:sp3d>
          </a:bodyPr>
          <a:lstStyle/>
          <a:p>
            <a:pPr algn="r"/>
            <a:r>
              <a:rPr lang="he-IL" b="1" dirty="0" smtClean="0">
                <a:effectLst>
                  <a:outerShdw blurRad="50800" dist="38100" dir="18900000" algn="bl" rotWithShape="0">
                    <a:prstClr val="black">
                      <a:alpha val="40000"/>
                    </a:prstClr>
                  </a:outerShdw>
                </a:effectLst>
              </a:rPr>
              <a:t>משולש הלמידה בתכנית</a:t>
            </a:r>
            <a:endParaRPr lang="he-IL" dirty="0">
              <a:effectLst>
                <a:outerShdw blurRad="50800" dist="38100" dir="18900000" algn="bl" rotWithShape="0">
                  <a:prstClr val="black">
                    <a:alpha val="40000"/>
                  </a:prstClr>
                </a:outerShdw>
              </a:effectLst>
            </a:endParaRPr>
          </a:p>
        </p:txBody>
      </p:sp>
      <p:sp>
        <p:nvSpPr>
          <p:cNvPr id="3" name="מציין מיקום תוכן 2"/>
          <p:cNvSpPr>
            <a:spLocks noGrp="1"/>
          </p:cNvSpPr>
          <p:nvPr>
            <p:ph idx="1"/>
          </p:nvPr>
        </p:nvSpPr>
        <p:spPr/>
        <p:txBody>
          <a:bodyPr/>
          <a:lstStyle/>
          <a:p>
            <a:pPr>
              <a:buNone/>
            </a:pPr>
            <a:endParaRPr lang="he-IL" b="1" dirty="0" smtClean="0"/>
          </a:p>
          <a:p>
            <a:pPr>
              <a:buNone/>
            </a:pPr>
            <a:endParaRPr lang="he-IL" dirty="0"/>
          </a:p>
        </p:txBody>
      </p:sp>
      <p:graphicFrame>
        <p:nvGraphicFramePr>
          <p:cNvPr id="5" name="דיאגרמה 4"/>
          <p:cNvGraphicFramePr/>
          <p:nvPr>
            <p:extLst>
              <p:ext uri="{D42A27DB-BD31-4B8C-83A1-F6EECF244321}">
                <p14:modId xmlns="" xmlns:p14="http://schemas.microsoft.com/office/powerpoint/2010/main" val="3023661326"/>
              </p:ext>
            </p:extLst>
          </p:nvPr>
        </p:nvGraphicFramePr>
        <p:xfrm>
          <a:off x="285720" y="235743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מלבן עם פינות אלכסוניות מעוגלות 5"/>
          <p:cNvSpPr/>
          <p:nvPr/>
        </p:nvSpPr>
        <p:spPr>
          <a:xfrm>
            <a:off x="6107917" y="2500306"/>
            <a:ext cx="1843094" cy="48577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פיתוח</a:t>
            </a:r>
            <a:endParaRPr lang="he-IL" dirty="0">
              <a:latin typeface="Tahoma" pitchFamily="34" charset="0"/>
              <a:cs typeface="Tahoma" pitchFamily="34" charset="0"/>
            </a:endParaRPr>
          </a:p>
        </p:txBody>
      </p:sp>
      <p:sp>
        <p:nvSpPr>
          <p:cNvPr id="7" name="מלבן עם פינות אלכסוניות מעוגלות 6"/>
          <p:cNvSpPr/>
          <p:nvPr/>
        </p:nvSpPr>
        <p:spPr>
          <a:xfrm>
            <a:off x="6107917" y="5786454"/>
            <a:ext cx="1843094" cy="48577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latin typeface="Tahoma" pitchFamily="34" charset="0"/>
                <a:cs typeface="Tahoma" pitchFamily="34" charset="0"/>
              </a:rPr>
              <a:t>הדרכה</a:t>
            </a:r>
            <a:endParaRPr lang="he-IL" dirty="0">
              <a:latin typeface="Tahoma" pitchFamily="34" charset="0"/>
              <a:cs typeface="Tahoma" pitchFamily="34" charset="0"/>
            </a:endParaRPr>
          </a:p>
        </p:txBody>
      </p:sp>
      <p:sp>
        <p:nvSpPr>
          <p:cNvPr id="8" name="חץ למעלה 7"/>
          <p:cNvSpPr/>
          <p:nvPr/>
        </p:nvSpPr>
        <p:spPr>
          <a:xfrm>
            <a:off x="6850869" y="3000372"/>
            <a:ext cx="357190" cy="27860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Tahoma" pitchFamily="34" charset="0"/>
              <a:cs typeface="Tahoma" pitchFamily="34" charset="0"/>
            </a:endParaRPr>
          </a:p>
        </p:txBody>
      </p:sp>
      <p:sp>
        <p:nvSpPr>
          <p:cNvPr id="10" name="כותרת 1"/>
          <p:cNvSpPr txBox="1">
            <a:spLocks/>
          </p:cNvSpPr>
          <p:nvPr/>
        </p:nvSpPr>
        <p:spPr>
          <a:xfrm>
            <a:off x="6572264" y="0"/>
            <a:ext cx="2571736"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smtClean="0">
                <a:ln>
                  <a:noFill/>
                </a:ln>
                <a:solidFill>
                  <a:srgbClr val="0070C0"/>
                </a:solidFill>
                <a:effectLst/>
                <a:uLnTx/>
                <a:uFillTx/>
                <a:latin typeface="+mj-lt"/>
                <a:ea typeface="+mj-ea"/>
                <a:cs typeface="+mj-cs"/>
              </a:rPr>
              <a:t>פיתוח מנהלים  </a:t>
            </a:r>
            <a:endParaRPr kumimoji="0" lang="he-IL" sz="3200" b="1"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71472" y="413792"/>
            <a:ext cx="8229600" cy="1143000"/>
          </a:xfrm>
        </p:spPr>
        <p:txBody>
          <a:bodyPr>
            <a:scene3d>
              <a:camera prst="orthographicFront"/>
              <a:lightRig rig="threePt" dir="t"/>
            </a:scene3d>
            <a:sp3d extrusionH="57150">
              <a:bevelT w="38100" h="38100"/>
            </a:sp3d>
          </a:bodyPr>
          <a:lstStyle/>
          <a:p>
            <a:pPr algn="r"/>
            <a:r>
              <a:rPr lang="he-IL" b="1" dirty="0" smtClean="0">
                <a:effectLst>
                  <a:outerShdw blurRad="50800" dist="38100" dir="18900000" algn="bl" rotWithShape="0">
                    <a:prstClr val="black">
                      <a:alpha val="40000"/>
                    </a:prstClr>
                  </a:outerShdw>
                </a:effectLst>
              </a:rPr>
              <a:t>שלושה צירים של פיתוח!</a:t>
            </a:r>
            <a:endParaRPr lang="he-IL" dirty="0">
              <a:effectLst>
                <a:outerShdw blurRad="50800" dist="38100" dir="18900000" algn="bl" rotWithShape="0">
                  <a:prstClr val="black">
                    <a:alpha val="40000"/>
                  </a:prstClr>
                </a:outerShdw>
              </a:effectLst>
            </a:endParaRPr>
          </a:p>
        </p:txBody>
      </p:sp>
      <p:graphicFrame>
        <p:nvGraphicFramePr>
          <p:cNvPr id="7" name="דיאגרמה 6"/>
          <p:cNvGraphicFramePr/>
          <p:nvPr>
            <p:extLst>
              <p:ext uri="{D42A27DB-BD31-4B8C-83A1-F6EECF244321}">
                <p14:modId xmlns="" xmlns:p14="http://schemas.microsoft.com/office/powerpoint/2010/main" val="1760341253"/>
              </p:ext>
            </p:extLst>
          </p:nvPr>
        </p:nvGraphicFramePr>
        <p:xfrm>
          <a:off x="0" y="1214422"/>
          <a:ext cx="9001156" cy="5461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כותרת 1"/>
          <p:cNvSpPr txBox="1">
            <a:spLocks/>
          </p:cNvSpPr>
          <p:nvPr/>
        </p:nvSpPr>
        <p:spPr>
          <a:xfrm>
            <a:off x="6572264" y="0"/>
            <a:ext cx="2571736"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smtClean="0">
                <a:ln>
                  <a:noFill/>
                </a:ln>
                <a:solidFill>
                  <a:srgbClr val="0070C0"/>
                </a:solidFill>
                <a:effectLst/>
                <a:uLnTx/>
                <a:uFillTx/>
                <a:latin typeface="+mj-lt"/>
                <a:ea typeface="+mj-ea"/>
                <a:cs typeface="+mj-cs"/>
              </a:rPr>
              <a:t>פיתוח מנהלים  </a:t>
            </a:r>
            <a:endParaRPr kumimoji="0" lang="he-IL" sz="3200" b="1"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57224" y="357166"/>
            <a:ext cx="5114932" cy="714372"/>
          </a:xfrm>
        </p:spPr>
        <p:txBody>
          <a:bodyPr>
            <a:normAutofit fontScale="90000"/>
            <a:scene3d>
              <a:camera prst="orthographicFront"/>
              <a:lightRig rig="threePt" dir="t"/>
            </a:scene3d>
            <a:sp3d extrusionH="57150">
              <a:bevelT w="38100" h="38100"/>
            </a:sp3d>
          </a:bodyPr>
          <a:lstStyle/>
          <a:p>
            <a:pPr algn="r"/>
            <a:r>
              <a:rPr lang="he-IL" b="1" dirty="0" smtClean="0">
                <a:effectLst>
                  <a:outerShdw blurRad="50800" dist="38100" dir="18900000" algn="bl" rotWithShape="0">
                    <a:prstClr val="black">
                      <a:alpha val="40000"/>
                    </a:prstClr>
                  </a:outerShdw>
                </a:effectLst>
              </a:rPr>
              <a:t>זיקוק צרכי הלמידה</a:t>
            </a:r>
            <a:endParaRPr lang="he-IL" dirty="0">
              <a:effectLst>
                <a:outerShdw blurRad="50800" dist="38100" dir="18900000" algn="bl" rotWithShape="0">
                  <a:prstClr val="black">
                    <a:alpha val="40000"/>
                  </a:prstClr>
                </a:outerShdw>
              </a:effectLst>
            </a:endParaRPr>
          </a:p>
        </p:txBody>
      </p:sp>
      <p:grpSp>
        <p:nvGrpSpPr>
          <p:cNvPr id="3" name="Group 2"/>
          <p:cNvGrpSpPr/>
          <p:nvPr/>
        </p:nvGrpSpPr>
        <p:grpSpPr>
          <a:xfrm>
            <a:off x="905322" y="1048272"/>
            <a:ext cx="7339083" cy="4252936"/>
            <a:chOff x="905322" y="1048272"/>
            <a:chExt cx="7339083" cy="4252936"/>
          </a:xfrm>
        </p:grpSpPr>
        <p:sp>
          <p:nvSpPr>
            <p:cNvPr id="5" name="Oval 4"/>
            <p:cNvSpPr/>
            <p:nvPr/>
          </p:nvSpPr>
          <p:spPr>
            <a:xfrm>
              <a:off x="905322" y="1048272"/>
              <a:ext cx="4309099" cy="425293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Oval 8"/>
            <p:cNvSpPr/>
            <p:nvPr/>
          </p:nvSpPr>
          <p:spPr>
            <a:xfrm>
              <a:off x="1686986" y="1808206"/>
              <a:ext cx="2745770" cy="273306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Oval 9"/>
            <p:cNvSpPr/>
            <p:nvPr/>
          </p:nvSpPr>
          <p:spPr>
            <a:xfrm>
              <a:off x="2730664" y="2845533"/>
              <a:ext cx="658415" cy="65841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Freeform 10"/>
            <p:cNvSpPr/>
            <p:nvPr/>
          </p:nvSpPr>
          <p:spPr>
            <a:xfrm>
              <a:off x="5416437" y="1115391"/>
              <a:ext cx="2762365" cy="960189"/>
            </a:xfrm>
            <a:custGeom>
              <a:avLst/>
              <a:gdLst>
                <a:gd name="connsiteX0" fmla="*/ 0 w 2762365"/>
                <a:gd name="connsiteY0" fmla="*/ 0 h 960189"/>
                <a:gd name="connsiteX1" fmla="*/ 2762365 w 2762365"/>
                <a:gd name="connsiteY1" fmla="*/ 0 h 960189"/>
                <a:gd name="connsiteX2" fmla="*/ 2762365 w 2762365"/>
                <a:gd name="connsiteY2" fmla="*/ 960189 h 960189"/>
                <a:gd name="connsiteX3" fmla="*/ 0 w 2762365"/>
                <a:gd name="connsiteY3" fmla="*/ 960189 h 960189"/>
                <a:gd name="connsiteX4" fmla="*/ 0 w 2762365"/>
                <a:gd name="connsiteY4" fmla="*/ 0 h 9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365" h="960189">
                  <a:moveTo>
                    <a:pt x="0" y="0"/>
                  </a:moveTo>
                  <a:lnTo>
                    <a:pt x="2762365" y="0"/>
                  </a:lnTo>
                  <a:lnTo>
                    <a:pt x="2762365" y="960189"/>
                  </a:lnTo>
                  <a:lnTo>
                    <a:pt x="0" y="9601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he-IL" sz="1800" b="1" kern="1200" dirty="0" smtClean="0">
                  <a:solidFill>
                    <a:srgbClr val="0000FF"/>
                  </a:solidFill>
                  <a:latin typeface="Tahoma" pitchFamily="34" charset="0"/>
                  <a:cs typeface="Tahoma" pitchFamily="34" charset="0"/>
                </a:rPr>
                <a:t>זהות, תפיסות ועמדות</a:t>
              </a:r>
            </a:p>
            <a:p>
              <a:pPr lvl="0" algn="ctr" defTabSz="800100" rtl="1">
                <a:lnSpc>
                  <a:spcPct val="90000"/>
                </a:lnSpc>
                <a:spcBef>
                  <a:spcPct val="0"/>
                </a:spcBef>
                <a:spcAft>
                  <a:spcPct val="35000"/>
                </a:spcAft>
              </a:pPr>
              <a:r>
                <a:rPr lang="he-IL" sz="1800" b="1" kern="1200" dirty="0" smtClean="0">
                  <a:solidFill>
                    <a:srgbClr val="0000FF"/>
                  </a:solidFill>
                  <a:latin typeface="Tahoma" pitchFamily="34" charset="0"/>
                  <a:cs typeface="Tahoma" pitchFamily="34" charset="0"/>
                </a:rPr>
                <a:t> ניהוליות </a:t>
              </a:r>
              <a:endParaRPr lang="he-IL" sz="1800" b="1" kern="1200" dirty="0">
                <a:solidFill>
                  <a:srgbClr val="0000FF"/>
                </a:solidFill>
                <a:latin typeface="Tahoma" pitchFamily="34" charset="0"/>
                <a:cs typeface="Tahoma" pitchFamily="34" charset="0"/>
              </a:endParaRPr>
            </a:p>
          </p:txBody>
        </p:sp>
        <p:sp>
          <p:nvSpPr>
            <p:cNvPr id="14" name="Freeform 13"/>
            <p:cNvSpPr/>
            <p:nvPr/>
          </p:nvSpPr>
          <p:spPr>
            <a:xfrm>
              <a:off x="5974033" y="1901209"/>
              <a:ext cx="2198367" cy="960189"/>
            </a:xfrm>
            <a:custGeom>
              <a:avLst/>
              <a:gdLst>
                <a:gd name="connsiteX0" fmla="*/ 0 w 2198367"/>
                <a:gd name="connsiteY0" fmla="*/ 0 h 960189"/>
                <a:gd name="connsiteX1" fmla="*/ 2198367 w 2198367"/>
                <a:gd name="connsiteY1" fmla="*/ 0 h 960189"/>
                <a:gd name="connsiteX2" fmla="*/ 2198367 w 2198367"/>
                <a:gd name="connsiteY2" fmla="*/ 960189 h 960189"/>
                <a:gd name="connsiteX3" fmla="*/ 0 w 2198367"/>
                <a:gd name="connsiteY3" fmla="*/ 960189 h 960189"/>
                <a:gd name="connsiteX4" fmla="*/ 0 w 2198367"/>
                <a:gd name="connsiteY4" fmla="*/ 0 h 9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367" h="960189">
                  <a:moveTo>
                    <a:pt x="0" y="0"/>
                  </a:moveTo>
                  <a:lnTo>
                    <a:pt x="2198367" y="0"/>
                  </a:lnTo>
                  <a:lnTo>
                    <a:pt x="2198367" y="960189"/>
                  </a:lnTo>
                  <a:lnTo>
                    <a:pt x="0" y="9601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he-IL" sz="1800" b="1" kern="1200" dirty="0" smtClean="0">
                  <a:solidFill>
                    <a:srgbClr val="0000FF"/>
                  </a:solidFill>
                  <a:latin typeface="Tahoma" pitchFamily="34" charset="0"/>
                  <a:cs typeface="Tahoma" pitchFamily="34" charset="0"/>
                </a:rPr>
                <a:t>מיומנות ניהולית התנהגותית </a:t>
              </a:r>
              <a:endParaRPr lang="he-IL" sz="1800" b="1" kern="1200" dirty="0">
                <a:solidFill>
                  <a:srgbClr val="0000FF"/>
                </a:solidFill>
                <a:latin typeface="Tahoma" pitchFamily="34" charset="0"/>
                <a:cs typeface="Tahoma" pitchFamily="34" charset="0"/>
              </a:endParaRPr>
            </a:p>
          </p:txBody>
        </p:sp>
        <p:sp>
          <p:nvSpPr>
            <p:cNvPr id="17" name="Freeform 16"/>
            <p:cNvSpPr/>
            <p:nvPr/>
          </p:nvSpPr>
          <p:spPr>
            <a:xfrm>
              <a:off x="6044903" y="2708920"/>
              <a:ext cx="2199502" cy="960189"/>
            </a:xfrm>
            <a:custGeom>
              <a:avLst/>
              <a:gdLst>
                <a:gd name="connsiteX0" fmla="*/ 0 w 2199502"/>
                <a:gd name="connsiteY0" fmla="*/ 0 h 960189"/>
                <a:gd name="connsiteX1" fmla="*/ 2199502 w 2199502"/>
                <a:gd name="connsiteY1" fmla="*/ 0 h 960189"/>
                <a:gd name="connsiteX2" fmla="*/ 2199502 w 2199502"/>
                <a:gd name="connsiteY2" fmla="*/ 960189 h 960189"/>
                <a:gd name="connsiteX3" fmla="*/ 0 w 2199502"/>
                <a:gd name="connsiteY3" fmla="*/ 960189 h 960189"/>
                <a:gd name="connsiteX4" fmla="*/ 0 w 2199502"/>
                <a:gd name="connsiteY4" fmla="*/ 0 h 9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9502" h="960189">
                  <a:moveTo>
                    <a:pt x="0" y="0"/>
                  </a:moveTo>
                  <a:lnTo>
                    <a:pt x="2199502" y="0"/>
                  </a:lnTo>
                  <a:lnTo>
                    <a:pt x="2199502" y="960189"/>
                  </a:lnTo>
                  <a:lnTo>
                    <a:pt x="0" y="9601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he-IL" sz="1800" b="1" kern="1200" dirty="0" smtClean="0">
                  <a:solidFill>
                    <a:srgbClr val="0000FF"/>
                  </a:solidFill>
                  <a:latin typeface="Tahoma" pitchFamily="34" charset="0"/>
                  <a:cs typeface="Tahoma" pitchFamily="34" charset="0"/>
                </a:rPr>
                <a:t>תוצאות ארוגניות ועסקיות </a:t>
              </a:r>
              <a:endParaRPr lang="he-IL" sz="1800" b="1" kern="1200" dirty="0">
                <a:solidFill>
                  <a:srgbClr val="0000FF"/>
                </a:solidFill>
                <a:latin typeface="Tahoma" pitchFamily="34" charset="0"/>
                <a:cs typeface="Tahoma" pitchFamily="34" charset="0"/>
              </a:endParaRPr>
            </a:p>
          </p:txBody>
        </p:sp>
      </p:grpSp>
      <p:sp>
        <p:nvSpPr>
          <p:cNvPr id="6" name="מלבן עם פינות אלכסוניות מעוגלות 5"/>
          <p:cNvSpPr/>
          <p:nvPr/>
        </p:nvSpPr>
        <p:spPr>
          <a:xfrm>
            <a:off x="0" y="5429240"/>
            <a:ext cx="9144000" cy="142876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sz="2000" dirty="0" smtClean="0">
                <a:latin typeface="Tahoma" pitchFamily="34" charset="0"/>
                <a:cs typeface="Tahoma" pitchFamily="34" charset="0"/>
              </a:rPr>
              <a:t>שיפור ביצועי מנהלים דרך עבודה בו זמנית הן על </a:t>
            </a:r>
            <a:r>
              <a:rPr lang="he-IL" sz="2000" b="1" dirty="0" smtClean="0">
                <a:latin typeface="Tahoma" pitchFamily="34" charset="0"/>
                <a:cs typeface="Tahoma" pitchFamily="34" charset="0"/>
              </a:rPr>
              <a:t>המימד התפיסתי, </a:t>
            </a:r>
            <a:r>
              <a:rPr lang="he-IL" sz="2000" dirty="0" smtClean="0">
                <a:latin typeface="Tahoma" pitchFamily="34" charset="0"/>
                <a:cs typeface="Tahoma" pitchFamily="34" charset="0"/>
              </a:rPr>
              <a:t>כיצד המנהל חושב, מה מניע אותו, מה הוא חש כלפי הארגון וכלפי תפקידו, והן על </a:t>
            </a:r>
            <a:r>
              <a:rPr lang="he-IL" sz="2000" b="1" dirty="0" err="1" smtClean="0">
                <a:latin typeface="Tahoma" pitchFamily="34" charset="0"/>
                <a:cs typeface="Tahoma" pitchFamily="34" charset="0"/>
              </a:rPr>
              <a:t>המימד</a:t>
            </a:r>
            <a:r>
              <a:rPr lang="he-IL" sz="2000" b="1" dirty="0" smtClean="0">
                <a:latin typeface="Tahoma" pitchFamily="34" charset="0"/>
                <a:cs typeface="Tahoma" pitchFamily="34" charset="0"/>
              </a:rPr>
              <a:t> ההתנהגותי, מה המנהל עושה, אילו מיומנויות הוא רוכש וכיצד הוא מפעיל אותן</a:t>
            </a:r>
            <a:endParaRPr lang="he-IL" sz="2000" dirty="0">
              <a:latin typeface="Tahoma" pitchFamily="34" charset="0"/>
              <a:cs typeface="Tahoma" pitchFamily="34" charset="0"/>
            </a:endParaRPr>
          </a:p>
        </p:txBody>
      </p:sp>
      <p:sp>
        <p:nvSpPr>
          <p:cNvPr id="8"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cxnSp>
        <p:nvCxnSpPr>
          <p:cNvPr id="21" name="Straight Arrow Connector 20"/>
          <p:cNvCxnSpPr/>
          <p:nvPr/>
        </p:nvCxnSpPr>
        <p:spPr>
          <a:xfrm flipH="1">
            <a:off x="3059871" y="1700808"/>
            <a:ext cx="2914163" cy="1473932"/>
          </a:xfrm>
          <a:prstGeom prst="straightConnector1">
            <a:avLst/>
          </a:prstGeom>
          <a:ln w="38100">
            <a:solidFill>
              <a:srgbClr val="0000FF"/>
            </a:solidFill>
            <a:tailEnd type="arrow"/>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995936" y="2444409"/>
            <a:ext cx="2288300" cy="984591"/>
          </a:xfrm>
          <a:prstGeom prst="straightConnector1">
            <a:avLst/>
          </a:prstGeom>
          <a:ln w="38100">
            <a:solidFill>
              <a:srgbClr val="0000FF"/>
            </a:solidFill>
            <a:tailEnd type="arrow"/>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4644008" y="3250187"/>
            <a:ext cx="1784244" cy="754877"/>
          </a:xfrm>
          <a:prstGeom prst="straightConnector1">
            <a:avLst/>
          </a:prstGeom>
          <a:ln w="38100">
            <a:solidFill>
              <a:srgbClr val="0000FF"/>
            </a:solidFill>
            <a:tailEnd type="arrow"/>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2844" y="1340768"/>
            <a:ext cx="8786874" cy="928694"/>
          </a:xfrm>
        </p:spPr>
        <p:txBody>
          <a:bodyPr>
            <a:normAutofit fontScale="77500" lnSpcReduction="20000"/>
          </a:bodyPr>
          <a:lstStyle/>
          <a:p>
            <a:pPr marL="0" indent="0">
              <a:buNone/>
            </a:pPr>
            <a:r>
              <a:rPr lang="he-IL" dirty="0" smtClean="0">
                <a:latin typeface="Tahoma" pitchFamily="34" charset="0"/>
                <a:cs typeface="Tahoma" pitchFamily="34" charset="0"/>
              </a:rPr>
              <a:t>פיתוח מנהלים מבוסס על עבודה משולבת על</a:t>
            </a:r>
            <a:r>
              <a:rPr lang="he-IL" u="sng" dirty="0" smtClean="0">
                <a:latin typeface="Tahoma" pitchFamily="34" charset="0"/>
                <a:cs typeface="Tahoma" pitchFamily="34" charset="0"/>
              </a:rPr>
              <a:t> </a:t>
            </a:r>
            <a:r>
              <a:rPr lang="he-IL" b="1" u="sng" dirty="0" smtClean="0">
                <a:latin typeface="Tahoma" pitchFamily="34" charset="0"/>
                <a:cs typeface="Tahoma" pitchFamily="34" charset="0"/>
              </a:rPr>
              <a:t>חמישה </a:t>
            </a:r>
            <a:r>
              <a:rPr lang="he-IL" b="1" dirty="0" smtClean="0">
                <a:latin typeface="Tahoma" pitchFamily="34" charset="0"/>
                <a:cs typeface="Tahoma" pitchFamily="34" charset="0"/>
              </a:rPr>
              <a:t>עולמות תוכן.</a:t>
            </a:r>
          </a:p>
          <a:p>
            <a:pPr marL="0" indent="0">
              <a:buNone/>
            </a:pPr>
            <a:r>
              <a:rPr lang="he-IL" dirty="0" smtClean="0">
                <a:latin typeface="Tahoma" pitchFamily="34" charset="0"/>
                <a:cs typeface="Tahoma" pitchFamily="34" charset="0"/>
              </a:rPr>
              <a:t>שילוב זה מסייע להטמעה של התכנים הנלמדים וליישומם בחיי העבודה שמעבר לתוכנית. </a:t>
            </a:r>
          </a:p>
          <a:p>
            <a:pPr marL="0" indent="0">
              <a:buNone/>
            </a:pPr>
            <a:endParaRPr lang="he-IL" dirty="0">
              <a:latin typeface="Tahoma" pitchFamily="34" charset="0"/>
              <a:cs typeface="Tahoma" pitchFamily="34" charset="0"/>
            </a:endParaRPr>
          </a:p>
        </p:txBody>
      </p:sp>
      <p:sp>
        <p:nvSpPr>
          <p:cNvPr id="10" name="כותרת 1"/>
          <p:cNvSpPr txBox="1">
            <a:spLocks/>
          </p:cNvSpPr>
          <p:nvPr/>
        </p:nvSpPr>
        <p:spPr>
          <a:xfrm>
            <a:off x="1071538" y="620688"/>
            <a:ext cx="6943748" cy="642958"/>
          </a:xfrm>
          <a:prstGeom prst="rect">
            <a:avLst/>
          </a:prstGeom>
        </p:spPr>
        <p:txBody>
          <a:bodyPr vert="horz" lIns="0" rIns="0" bIns="0" anchor="b">
            <a:normAutofit fontScale="92500" lnSpcReduction="20000"/>
            <a:scene3d>
              <a:camera prst="orthographicFront"/>
              <a:lightRig rig="threePt" dir="t"/>
            </a:scene3d>
            <a:sp3d extrusionH="57150">
              <a:bevelT w="38100" h="38100"/>
            </a:sp3d>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he-IL" sz="5000" b="1" i="0" u="none" strike="noStrike" kern="1200" cap="none" spc="0" normalizeH="0" baseline="0" noProof="0" dirty="0" smtClean="0">
                <a:ln>
                  <a:noFill/>
                </a:ln>
                <a:solidFill>
                  <a:schemeClr val="tx2"/>
                </a:solidFill>
                <a:effectLst>
                  <a:outerShdw blurRad="50800" dist="38100" dir="18900000" algn="bl" rotWithShape="0">
                    <a:prstClr val="black">
                      <a:alpha val="40000"/>
                    </a:prstClr>
                  </a:outerShdw>
                </a:effectLst>
                <a:uLnTx/>
                <a:uFillTx/>
                <a:latin typeface="+mj-lt"/>
                <a:ea typeface="+mj-ea"/>
                <a:cs typeface="+mj-cs"/>
              </a:rPr>
              <a:t>גישות נוספת לפיתוח מנהלים</a:t>
            </a:r>
            <a:endParaRPr kumimoji="0" lang="he-IL" sz="5000" b="0" i="0" u="none" strike="noStrike" kern="1200" cap="none" spc="0" normalizeH="0" baseline="0" noProof="0" dirty="0">
              <a:ln>
                <a:noFill/>
              </a:ln>
              <a:solidFill>
                <a:schemeClr val="tx2"/>
              </a:solidFill>
              <a:effectLst>
                <a:outerShdw blurRad="50800" dist="38100" dir="18900000" algn="bl" rotWithShape="0">
                  <a:prstClr val="black">
                    <a:alpha val="40000"/>
                  </a:prstClr>
                </a:outerShdw>
              </a:effectLst>
              <a:uLnTx/>
              <a:uFillTx/>
              <a:latin typeface="+mj-lt"/>
              <a:ea typeface="+mj-ea"/>
              <a:cs typeface="+mj-cs"/>
            </a:endParaRPr>
          </a:p>
        </p:txBody>
      </p:sp>
      <p:sp>
        <p:nvSpPr>
          <p:cNvPr id="7" name="אליפסה 6"/>
          <p:cNvSpPr/>
          <p:nvPr/>
        </p:nvSpPr>
        <p:spPr>
          <a:xfrm>
            <a:off x="4067944" y="2132856"/>
            <a:ext cx="1584000" cy="158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he-IL" dirty="0" smtClean="0">
                <a:latin typeface="Tahoma" pitchFamily="34" charset="0"/>
                <a:cs typeface="Tahoma" pitchFamily="34" charset="0"/>
              </a:rPr>
              <a:t>תפיסת התפקיד  </a:t>
            </a:r>
            <a:endParaRPr lang="he-IL" dirty="0">
              <a:latin typeface="Tahoma" pitchFamily="34" charset="0"/>
              <a:cs typeface="Tahoma" pitchFamily="34" charset="0"/>
            </a:endParaRPr>
          </a:p>
        </p:txBody>
      </p:sp>
      <p:sp>
        <p:nvSpPr>
          <p:cNvPr id="8" name="אליפסה 7"/>
          <p:cNvSpPr/>
          <p:nvPr/>
        </p:nvSpPr>
        <p:spPr>
          <a:xfrm>
            <a:off x="6143636" y="3212976"/>
            <a:ext cx="1584000" cy="158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he-IL" dirty="0" smtClean="0">
                <a:latin typeface="Tahoma" pitchFamily="34" charset="0"/>
                <a:cs typeface="Tahoma" pitchFamily="34" charset="0"/>
              </a:rPr>
              <a:t>מודעות </a:t>
            </a:r>
            <a:endParaRPr lang="he-IL" dirty="0">
              <a:latin typeface="Tahoma" pitchFamily="34" charset="0"/>
              <a:cs typeface="Tahoma" pitchFamily="34" charset="0"/>
            </a:endParaRPr>
          </a:p>
        </p:txBody>
      </p:sp>
      <p:sp>
        <p:nvSpPr>
          <p:cNvPr id="9" name="אליפסה 8"/>
          <p:cNvSpPr/>
          <p:nvPr/>
        </p:nvSpPr>
        <p:spPr>
          <a:xfrm>
            <a:off x="5076056" y="5157192"/>
            <a:ext cx="1584000" cy="158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he-IL" dirty="0" smtClean="0">
                <a:latin typeface="Tahoma" pitchFamily="34" charset="0"/>
                <a:cs typeface="Tahoma" pitchFamily="34" charset="0"/>
              </a:rPr>
              <a:t>מיומנות </a:t>
            </a:r>
            <a:endParaRPr lang="he-IL" dirty="0">
              <a:latin typeface="Tahoma" pitchFamily="34" charset="0"/>
              <a:cs typeface="Tahoma" pitchFamily="34" charset="0"/>
            </a:endParaRPr>
          </a:p>
        </p:txBody>
      </p:sp>
      <p:sp>
        <p:nvSpPr>
          <p:cNvPr id="13" name="אליפסה 12"/>
          <p:cNvSpPr/>
          <p:nvPr/>
        </p:nvSpPr>
        <p:spPr>
          <a:xfrm>
            <a:off x="2857488" y="5143512"/>
            <a:ext cx="1584000" cy="158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he-IL" dirty="0" smtClean="0">
                <a:latin typeface="Tahoma" pitchFamily="34" charset="0"/>
                <a:cs typeface="Tahoma" pitchFamily="34" charset="0"/>
              </a:rPr>
              <a:t>ידע </a:t>
            </a:r>
            <a:endParaRPr lang="he-IL" dirty="0">
              <a:latin typeface="Tahoma" pitchFamily="34" charset="0"/>
              <a:cs typeface="Tahoma" pitchFamily="34" charset="0"/>
            </a:endParaRPr>
          </a:p>
        </p:txBody>
      </p:sp>
      <p:sp>
        <p:nvSpPr>
          <p:cNvPr id="14" name="אליפסה 13"/>
          <p:cNvSpPr/>
          <p:nvPr/>
        </p:nvSpPr>
        <p:spPr>
          <a:xfrm>
            <a:off x="2000232" y="3143248"/>
            <a:ext cx="1584000" cy="158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r>
              <a:rPr lang="he-IL" dirty="0" smtClean="0">
                <a:latin typeface="Tahoma" pitchFamily="34" charset="0"/>
                <a:cs typeface="Tahoma" pitchFamily="34" charset="0"/>
              </a:rPr>
              <a:t>פיתוח תחושות ומסוגלות </a:t>
            </a:r>
            <a:endParaRPr lang="he-IL" dirty="0">
              <a:latin typeface="Tahoma" pitchFamily="34" charset="0"/>
              <a:cs typeface="Tahoma" pitchFamily="34" charset="0"/>
            </a:endParaRPr>
          </a:p>
        </p:txBody>
      </p:sp>
      <p:sp>
        <p:nvSpPr>
          <p:cNvPr id="15" name="לחצן פעולה: קדימה או הבא 14">
            <a:hlinkClick r:id="rId2" action="ppaction://hlinksldjump" highlightClick="1"/>
          </p:cNvPr>
          <p:cNvSpPr/>
          <p:nvPr/>
        </p:nvSpPr>
        <p:spPr>
          <a:xfrm rot="1885676">
            <a:off x="5806335" y="3075028"/>
            <a:ext cx="416209" cy="41493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לחצן פעולה: קדימה או הבא 15">
            <a:hlinkClick r:id="rId3" action="ppaction://hlinksldjump" highlightClick="1"/>
          </p:cNvPr>
          <p:cNvSpPr/>
          <p:nvPr/>
        </p:nvSpPr>
        <p:spPr>
          <a:xfrm rot="7321159">
            <a:off x="6363843" y="4865257"/>
            <a:ext cx="416480" cy="41318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לחצן פעולה: קדימה או הבא 16">
            <a:hlinkClick r:id="rId4" action="ppaction://hlinksldjump" highlightClick="1"/>
          </p:cNvPr>
          <p:cNvSpPr/>
          <p:nvPr/>
        </p:nvSpPr>
        <p:spPr>
          <a:xfrm rot="11102922">
            <a:off x="4518265" y="6017696"/>
            <a:ext cx="416209" cy="4206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לחצן פעולה: קדימה או הבא 17">
            <a:hlinkClick r:id="rId5" action="ppaction://hlinksldjump" highlightClick="1"/>
          </p:cNvPr>
          <p:cNvSpPr/>
          <p:nvPr/>
        </p:nvSpPr>
        <p:spPr>
          <a:xfrm rot="19386842">
            <a:off x="3511861" y="3083184"/>
            <a:ext cx="416209" cy="41493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לחצן פעולה: קדימה או הבא 18">
            <a:hlinkClick r:id="rId6" action="ppaction://hlinksldjump" highlightClick="1"/>
          </p:cNvPr>
          <p:cNvSpPr/>
          <p:nvPr/>
        </p:nvSpPr>
        <p:spPr>
          <a:xfrm rot="15373941">
            <a:off x="2686100" y="4901225"/>
            <a:ext cx="416209" cy="41493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1349896" y="714356"/>
            <a:ext cx="7398568" cy="584775"/>
          </a:xfrm>
          <a:prstGeom prst="rect">
            <a:avLst/>
          </a:prstGeom>
        </p:spPr>
        <p:txBody>
          <a:bodyPr wrap="square">
            <a:spAutoFit/>
            <a:scene3d>
              <a:camera prst="orthographicFront"/>
              <a:lightRig rig="threePt" dir="t"/>
            </a:scene3d>
            <a:sp3d extrusionH="57150">
              <a:bevelT w="38100" h="38100"/>
            </a:sp3d>
          </a:bodyPr>
          <a:lstStyle/>
          <a:p>
            <a:pPr lvl="0" fontAlgn="base">
              <a:spcBef>
                <a:spcPct val="0"/>
              </a:spcBef>
              <a:spcAft>
                <a:spcPct val="0"/>
              </a:spcAft>
            </a:pPr>
            <a:r>
              <a:rPr kumimoji="0" lang="he-IL" sz="3200" b="1" i="1" strike="noStrike" cap="none" normalizeH="0" baseline="0" dirty="0" smtClean="0">
                <a:ln>
                  <a:noFill/>
                </a:ln>
                <a:solidFill>
                  <a:srgbClr val="0070C0"/>
                </a:solidFill>
                <a:effectLst>
                  <a:outerShdw blurRad="50800" dist="38100" dir="18900000" algn="bl" rotWithShape="0">
                    <a:prstClr val="black">
                      <a:alpha val="40000"/>
                    </a:prstClr>
                  </a:outerShdw>
                </a:effectLst>
                <a:latin typeface="Arial" pitchFamily="34" charset="0"/>
                <a:ea typeface="Times New Roman" pitchFamily="18" charset="0"/>
                <a:cs typeface="Arial" pitchFamily="34" charset="0"/>
              </a:rPr>
              <a:t>נושאים נוספים בתוכנית פיתוח מנהלים:</a:t>
            </a:r>
            <a:endParaRPr kumimoji="0" lang="he-IL" sz="3200" b="0" i="1" strike="noStrike" cap="none" normalizeH="0" baseline="0" dirty="0" smtClean="0">
              <a:ln>
                <a:noFill/>
              </a:ln>
              <a:solidFill>
                <a:srgbClr val="0070C0"/>
              </a:solidFill>
              <a:effectLst>
                <a:outerShdw blurRad="50800" dist="38100" dir="18900000" algn="bl" rotWithShape="0">
                  <a:prstClr val="black">
                    <a:alpha val="40000"/>
                  </a:prstClr>
                </a:outerShdw>
              </a:effectLst>
              <a:latin typeface="Arial" pitchFamily="34" charset="0"/>
              <a:cs typeface="Arial" pitchFamily="34" charset="0"/>
            </a:endParaRPr>
          </a:p>
        </p:txBody>
      </p:sp>
      <p:sp>
        <p:nvSpPr>
          <p:cNvPr id="4" name="מלבן 3"/>
          <p:cNvSpPr/>
          <p:nvPr/>
        </p:nvSpPr>
        <p:spPr>
          <a:xfrm>
            <a:off x="-180528" y="1357298"/>
            <a:ext cx="9038808" cy="1754326"/>
          </a:xfrm>
          <a:prstGeom prst="rect">
            <a:avLst/>
          </a:prstGeom>
        </p:spPr>
        <p:txBody>
          <a:bodyPr wrap="square">
            <a:spAutoFit/>
          </a:bodyPr>
          <a:lstStyle/>
          <a:p>
            <a:pPr marL="176213" lvl="0" indent="-176213" algn="l" rtl="0" eaLnBrk="0" fontAlgn="base" hangingPunct="0">
              <a:spcBef>
                <a:spcPct val="0"/>
              </a:spcBef>
              <a:spcAft>
                <a:spcPct val="0"/>
              </a:spcAft>
            </a:pPr>
            <a:endParaRPr kumimoji="0" lang="en-US"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ניהוג עצמי - מודעות עצמית, מיקוד שליטה, </a:t>
            </a:r>
            <a:r>
              <a:rPr kumimoji="0" lang="he-IL" b="1" i="0" u="none" strike="noStrike" cap="none" normalizeH="0" baseline="0" dirty="0" smtClean="0">
                <a:ln>
                  <a:noFill/>
                </a:ln>
                <a:effectLst/>
                <a:latin typeface="Tahoma" pitchFamily="34" charset="0"/>
                <a:ea typeface="Times New Roman" pitchFamily="18" charset="0"/>
                <a:cs typeface="Tahoma" pitchFamily="34" charset="0"/>
              </a:rPr>
              <a:t>פרו-אקטיביות מול רה-אקטיביות.</a:t>
            </a:r>
            <a:r>
              <a:rPr kumimoji="0" lang="he-IL" b="1" i="0" u="none" strike="noStrike" cap="none" normalizeH="0" baseline="0" dirty="0" smtClean="0">
                <a:ln>
                  <a:noFill/>
                </a:ln>
                <a:effectLst/>
                <a:latin typeface="Tahoma" pitchFamily="34" charset="0"/>
                <a:cs typeface="Tahoma" pitchFamily="34" charset="0"/>
              </a:rPr>
              <a:t> </a:t>
            </a:r>
            <a:endParaRPr kumimoji="0" lang="he-IL" sz="4000" b="1" i="0" u="none" strike="noStrike" cap="none" normalizeH="0" baseline="0" dirty="0" smtClean="0">
              <a:ln>
                <a:noFill/>
              </a:ln>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מיומנויות חברתיות - אמפתיה, אסרטיביות, תקשורת בינאישית.</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התמודדות במצבי לחץ ושחיקה.</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סגנונות ניהול - הגברת אפקטיביות אישית עפ"י אבחון טיפוסי מנהלים.</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מניהול למנהיגות .</a:t>
            </a:r>
          </a:p>
        </p:txBody>
      </p:sp>
      <p:sp>
        <p:nvSpPr>
          <p:cNvPr id="5" name="מלבן 4"/>
          <p:cNvSpPr/>
          <p:nvPr/>
        </p:nvSpPr>
        <p:spPr>
          <a:xfrm>
            <a:off x="3714744" y="1357298"/>
            <a:ext cx="5143536" cy="369332"/>
          </a:xfrm>
          <a:prstGeom prst="rect">
            <a:avLst/>
          </a:prstGeom>
        </p:spPr>
        <p:txBody>
          <a:bodyPr wrap="square">
            <a:spAutoFit/>
          </a:bodyPr>
          <a:lstStyle/>
          <a:p>
            <a:pPr lvl="0" eaLnBrk="0" fontAlgn="base" hangingPunct="0">
              <a:spcBef>
                <a:spcPct val="0"/>
              </a:spcBef>
              <a:spcAft>
                <a:spcPct val="0"/>
              </a:spcAft>
            </a:pPr>
            <a:r>
              <a:rPr lang="he-IL" b="1" dirty="0">
                <a:solidFill>
                  <a:prstClr val="black"/>
                </a:solidFill>
                <a:latin typeface="Arial" pitchFamily="34" charset="0"/>
                <a:ea typeface="Times New Roman" pitchFamily="18" charset="0"/>
                <a:cs typeface="Arial" pitchFamily="34" charset="0"/>
              </a:rPr>
              <a:t> </a:t>
            </a:r>
            <a:r>
              <a:rPr lang="he-IL" b="1" u="sng" dirty="0">
                <a:solidFill>
                  <a:srgbClr val="0000FF"/>
                </a:solidFill>
                <a:latin typeface="Tahoma" pitchFamily="34" charset="0"/>
                <a:ea typeface="Times New Roman" pitchFamily="18" charset="0"/>
                <a:cs typeface="Tahoma" pitchFamily="34" charset="0"/>
              </a:rPr>
              <a:t>יישומים של אינטליגנציה רגשית בניהול</a:t>
            </a:r>
            <a:endParaRPr lang="he-IL" dirty="0">
              <a:solidFill>
                <a:srgbClr val="0000FF"/>
              </a:solidFill>
              <a:latin typeface="Tahoma" pitchFamily="34" charset="0"/>
              <a:cs typeface="Tahoma" pitchFamily="34" charset="0"/>
            </a:endParaRPr>
          </a:p>
        </p:txBody>
      </p:sp>
      <p:sp>
        <p:nvSpPr>
          <p:cNvPr id="6" name="מלבן 5"/>
          <p:cNvSpPr/>
          <p:nvPr/>
        </p:nvSpPr>
        <p:spPr>
          <a:xfrm>
            <a:off x="357158" y="3100162"/>
            <a:ext cx="8501122" cy="2031325"/>
          </a:xfrm>
          <a:prstGeom prst="rect">
            <a:avLst/>
          </a:prstGeom>
        </p:spPr>
        <p:txBody>
          <a:bodyPr wrap="square">
            <a:spAutoFit/>
          </a:bodyPr>
          <a:lstStyle/>
          <a:p>
            <a:pPr marL="176213" lvl="0" indent="-176213" rtl="0" eaLnBrk="0" fontAlgn="base" hangingPunct="0">
              <a:spcBef>
                <a:spcPct val="0"/>
              </a:spcBef>
              <a:spcAft>
                <a:spcPct val="0"/>
              </a:spcAft>
            </a:pPr>
            <a:r>
              <a:rPr kumimoji="0" lang="he-IL" b="1"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שימור עובדים</a:t>
            </a:r>
            <a:endParaRPr kumimoji="0" lang="he-IL" b="1" i="1" u="sng" strike="noStrike" cap="none" normalizeH="0" baseline="0" dirty="0" smtClean="0">
              <a:ln>
                <a:noFill/>
              </a:ln>
              <a:solidFill>
                <a:srgbClr val="0000FF"/>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השבחת הסביבה הארגונית ובניית גאוות יחידה וצוות מגובש.</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איתור פוטנציאל העובדים ובניית אופק קידום.</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הדרכה וחניכה כאמצעי לטיפוח והעצמת עובדים. </a:t>
            </a:r>
            <a:endParaRPr kumimoji="0" lang="he-IL"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אומנות המשוב ככלי הערכה.</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ניהול מדיניות תגמול ותמרוץ לשיפור ביצועים.</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חיבור העובד לערכים ולתרבות הארגונית.</a:t>
            </a:r>
            <a:endParaRPr kumimoji="0" lang="he-IL" b="1" i="0" u="none" strike="noStrike" cap="none" normalizeH="0" baseline="0" dirty="0" smtClean="0">
              <a:ln>
                <a:noFill/>
              </a:ln>
              <a:solidFill>
                <a:schemeClr val="tx1"/>
              </a:solidFill>
              <a:effectLst/>
              <a:latin typeface="Tahoma" pitchFamily="34" charset="0"/>
              <a:cs typeface="Tahoma" pitchFamily="34" charset="0"/>
            </a:endParaRPr>
          </a:p>
        </p:txBody>
      </p:sp>
      <p:sp>
        <p:nvSpPr>
          <p:cNvPr id="8" name="מלבן 7"/>
          <p:cNvSpPr/>
          <p:nvPr/>
        </p:nvSpPr>
        <p:spPr>
          <a:xfrm>
            <a:off x="1297440" y="5120024"/>
            <a:ext cx="7560840" cy="1477328"/>
          </a:xfrm>
          <a:prstGeom prst="rect">
            <a:avLst/>
          </a:prstGeom>
        </p:spPr>
        <p:txBody>
          <a:bodyPr wrap="square">
            <a:spAutoFit/>
          </a:bodyPr>
          <a:lstStyle/>
          <a:p>
            <a:pPr marL="176213" lvl="0" indent="-176213" rtl="0" eaLnBrk="0" fontAlgn="base" hangingPunct="0">
              <a:spcBef>
                <a:spcPct val="0"/>
              </a:spcBef>
              <a:spcAft>
                <a:spcPct val="0"/>
              </a:spcAft>
            </a:pPr>
            <a:r>
              <a:rPr kumimoji="0" lang="he-IL" b="1"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ניהול עובדים</a:t>
            </a:r>
            <a:endParaRPr kumimoji="0" lang="he-IL" b="1" i="1" u="sng" strike="noStrike" cap="none" normalizeH="0" baseline="0" dirty="0" smtClean="0">
              <a:ln>
                <a:noFill/>
              </a:ln>
              <a:solidFill>
                <a:srgbClr val="0000FF"/>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יצירת סינרגיה ארגונית וטיפוח עבודת צוות.</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ניהול ישיבות צוות ודיונים והובלת צוות ניהולי.</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ניהול עובדים על פי ערכי החזון והתרבות הארגונית.</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ניתוח ביצועים לצורך איתור אפקטיביות תפעולית ועסקית</a:t>
            </a:r>
            <a:endParaRPr lang="he-IL" b="1" dirty="0">
              <a:latin typeface="Tahoma" pitchFamily="34" charset="0"/>
              <a:cs typeface="Tahoma" pitchFamily="34" charset="0"/>
            </a:endParaRPr>
          </a:p>
        </p:txBody>
      </p:sp>
      <p:sp>
        <p:nvSpPr>
          <p:cNvPr id="9"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475656" y="1159584"/>
            <a:ext cx="7382592" cy="1554272"/>
          </a:xfrm>
          <a:prstGeom prst="rect">
            <a:avLst/>
          </a:prstGeom>
        </p:spPr>
        <p:txBody>
          <a:bodyPr wrap="square">
            <a:spAutoFit/>
          </a:bodyPr>
          <a:lstStyle/>
          <a:p>
            <a:pPr marL="268288" lvl="0" indent="-268288" rtl="0" eaLnBrk="0" fontAlgn="base" hangingPunct="0">
              <a:spcBef>
                <a:spcPct val="0"/>
              </a:spcBef>
              <a:spcAft>
                <a:spcPts val="600"/>
              </a:spcAft>
            </a:pPr>
            <a:r>
              <a:rPr kumimoji="0" lang="he-IL" b="1"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ניהול משא ומתן</a:t>
            </a:r>
            <a:endParaRPr kumimoji="0" lang="he-IL" b="1" i="1" u="sng" strike="noStrike" cap="none" normalizeH="0" baseline="0" dirty="0" smtClean="0">
              <a:ln>
                <a:noFill/>
              </a:ln>
              <a:solidFill>
                <a:srgbClr val="0000FF"/>
              </a:solidFill>
              <a:effectLst/>
              <a:latin typeface="Tahoma" pitchFamily="34" charset="0"/>
              <a:cs typeface="Tahoma" pitchFamily="34" charset="0"/>
            </a:endParaRPr>
          </a:p>
          <a:p>
            <a:pPr marL="268288" lvl="0" indent="-268288"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הגדרת מושגי משא ומתן ועקרונות התחום.</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268288" lvl="0" indent="-268288"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חשיבות המיומנות בחיי העבודה והחיים האישיים.</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268288" lvl="0" indent="-268288"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שלבים בניהול משא ומתן.</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268288" lvl="0" indent="-268288"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טקטיקות בניהול משא ומתן ואפיון סוגיו השונים</a:t>
            </a:r>
            <a:endParaRPr lang="he-IL" b="1" dirty="0">
              <a:latin typeface="Tahoma" pitchFamily="34" charset="0"/>
              <a:cs typeface="Tahoma" pitchFamily="34" charset="0"/>
            </a:endParaRPr>
          </a:p>
        </p:txBody>
      </p:sp>
      <p:sp>
        <p:nvSpPr>
          <p:cNvPr id="6" name="מלבן 5"/>
          <p:cNvSpPr/>
          <p:nvPr/>
        </p:nvSpPr>
        <p:spPr>
          <a:xfrm>
            <a:off x="71438" y="3033970"/>
            <a:ext cx="8786810" cy="1831271"/>
          </a:xfrm>
          <a:prstGeom prst="rect">
            <a:avLst/>
          </a:prstGeom>
        </p:spPr>
        <p:txBody>
          <a:bodyPr wrap="square">
            <a:spAutoFit/>
          </a:bodyPr>
          <a:lstStyle/>
          <a:p>
            <a:pPr marL="176213" lvl="0" indent="-176213" rtl="0" eaLnBrk="0" fontAlgn="base" hangingPunct="0">
              <a:spcBef>
                <a:spcPct val="0"/>
              </a:spcBef>
              <a:spcAft>
                <a:spcPts val="600"/>
              </a:spcAft>
            </a:pPr>
            <a:r>
              <a:rPr kumimoji="0" lang="he-IL" b="1"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הנעה מתוך הנאה</a:t>
            </a:r>
            <a:endParaRPr kumimoji="0" lang="he-IL" b="1" i="1" u="sng" strike="noStrike" cap="none" normalizeH="0" baseline="0" dirty="0" smtClean="0">
              <a:ln>
                <a:noFill/>
              </a:ln>
              <a:solidFill>
                <a:srgbClr val="0000FF"/>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תיאוריות להגדלת המוטיבציה וחיזוק שביעות הרצון בעבודה.</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הנעת עובדים לביצוע פעולות ומשימות ביעילות ומתוך הנאה.</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הדרכת עובדים ולימוד דרך משחקים וחוויות ככלי להטמעה והשגת תוצאות.</a:t>
            </a:r>
            <a:r>
              <a:rPr kumimoji="0" lang="he-IL" b="1" i="0" u="none" strike="noStrike" cap="none" normalizeH="0" baseline="0" dirty="0" smtClean="0">
                <a:ln>
                  <a:noFill/>
                </a:ln>
                <a:solidFill>
                  <a:schemeClr val="tx1"/>
                </a:solidFill>
                <a:effectLst/>
                <a:latin typeface="Tahoma" pitchFamily="34" charset="0"/>
                <a:cs typeface="Tahoma" pitchFamily="34" charset="0"/>
              </a:rPr>
              <a:t> </a:t>
            </a:r>
            <a:endParaRPr kumimoji="0" lang="he-IL" sz="4000" b="1" i="0" u="none" strike="noStrike" cap="none" normalizeH="0" baseline="0" dirty="0" smtClean="0">
              <a:ln>
                <a:noFill/>
              </a:ln>
              <a:solidFill>
                <a:schemeClr val="tx1"/>
              </a:solidFill>
              <a:effectLst/>
              <a:latin typeface="Tahoma" pitchFamily="34" charset="0"/>
              <a:cs typeface="Tahoma" pitchFamily="34" charset="0"/>
            </a:endParaRPr>
          </a:p>
          <a:p>
            <a:pPr marL="176213" lvl="0" indent="-176213" eaLnBrk="0" fontAlgn="base" hangingPunct="0">
              <a:spcBef>
                <a:spcPct val="0"/>
              </a:spcBef>
              <a:spcAft>
                <a:spcPct val="0"/>
              </a:spcAft>
              <a:buFontTx/>
              <a:buChar char="•"/>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בניית "ארגז כלים"- רעיונות להפעלת עובדים ולהעצמתם ע"י הצבת אתגרים</a:t>
            </a:r>
            <a:endParaRPr lang="he-IL" b="1" dirty="0">
              <a:latin typeface="Tahoma" pitchFamily="34" charset="0"/>
              <a:cs typeface="Tahoma" pitchFamily="34" charset="0"/>
            </a:endParaRPr>
          </a:p>
        </p:txBody>
      </p:sp>
      <p:sp>
        <p:nvSpPr>
          <p:cNvPr id="7" name="Rectangle 1"/>
          <p:cNvSpPr>
            <a:spLocks noChangeArrowheads="1"/>
          </p:cNvSpPr>
          <p:nvPr/>
        </p:nvSpPr>
        <p:spPr bwMode="auto">
          <a:xfrm>
            <a:off x="469824" y="5185355"/>
            <a:ext cx="8388424" cy="90794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268288" marR="0" lvl="0" indent="-268288" defTabSz="914400" rtl="0" eaLnBrk="0" fontAlgn="base" latinLnBrk="0" hangingPunct="0">
              <a:lnSpc>
                <a:spcPct val="100000"/>
              </a:lnSpc>
              <a:spcBef>
                <a:spcPct val="0"/>
              </a:spcBef>
              <a:spcAft>
                <a:spcPts val="600"/>
              </a:spcAft>
              <a:buClrTx/>
              <a:buSzTx/>
              <a:buFontTx/>
              <a:buNone/>
              <a:tabLst/>
            </a:pPr>
            <a:r>
              <a:rPr kumimoji="0" lang="he-IL" b="1"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 פיתוח חשיבה יצירתית</a:t>
            </a:r>
            <a:endParaRPr kumimoji="0" lang="he-IL" b="1" i="1" u="sng" strike="noStrike" cap="none" normalizeH="0" baseline="0" dirty="0" smtClean="0">
              <a:ln>
                <a:noFill/>
              </a:ln>
              <a:solidFill>
                <a:srgbClr val="0000FF"/>
              </a:solidFill>
              <a:effectLst/>
              <a:latin typeface="Tahoma" pitchFamily="34" charset="0"/>
              <a:cs typeface="Tahoma" pitchFamily="34" charset="0"/>
            </a:endParaRPr>
          </a:p>
          <a:p>
            <a:pPr marL="268288" marR="0" lvl="0" indent="-268288" defTabSz="914400" rtl="1" eaLnBrk="0" fontAlgn="base" latinLnBrk="0" hangingPunct="0">
              <a:lnSpc>
                <a:spcPct val="100000"/>
              </a:lnSpc>
              <a:spcBef>
                <a:spcPct val="0"/>
              </a:spcBef>
              <a:spcAft>
                <a:spcPct val="0"/>
              </a:spcAft>
              <a:buClrTx/>
              <a:buSzTx/>
              <a:buFontTx/>
              <a:buChar char="•"/>
              <a:tabLst/>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להפוך קושי לאתגר- חשיבה יצירתית בפתרון בעיות ודילמות בעבודה.</a:t>
            </a:r>
            <a:r>
              <a:rPr kumimoji="0" lang="he-IL" b="1" i="0" u="none" strike="noStrike" cap="none" normalizeH="0" baseline="0" dirty="0" smtClean="0">
                <a:ln>
                  <a:noFill/>
                </a:ln>
                <a:solidFill>
                  <a:schemeClr val="tx1"/>
                </a:solidFill>
                <a:effectLst/>
                <a:latin typeface="Tahoma" pitchFamily="34" charset="0"/>
                <a:cs typeface="Tahoma" pitchFamily="34" charset="0"/>
              </a:rPr>
              <a:t> </a:t>
            </a:r>
          </a:p>
          <a:p>
            <a:pPr marL="268288" marR="0" lvl="0" indent="-268288" defTabSz="914400" rtl="1" eaLnBrk="0" fontAlgn="base" latinLnBrk="0" hangingPunct="0">
              <a:lnSpc>
                <a:spcPct val="100000"/>
              </a:lnSpc>
              <a:spcBef>
                <a:spcPct val="0"/>
              </a:spcBef>
              <a:spcAft>
                <a:spcPct val="0"/>
              </a:spcAft>
              <a:buClrTx/>
              <a:buSzTx/>
              <a:buFontTx/>
              <a:buChar char="•"/>
              <a:tabLst/>
            </a:pPr>
            <a:r>
              <a:rPr kumimoji="0" lang="he-IL"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גיבוש צוות באמצעות שינוי תבניות חשיבה - "לצאת מהקופסא".</a:t>
            </a:r>
            <a:endParaRPr kumimoji="0" lang="he-IL" b="1" i="0" u="none" strike="noStrike" cap="none" normalizeH="0" baseline="0" dirty="0" smtClean="0">
              <a:ln>
                <a:noFill/>
              </a:ln>
              <a:solidFill>
                <a:schemeClr val="tx1"/>
              </a:solidFill>
              <a:effectLst/>
              <a:latin typeface="Tahoma" pitchFamily="34" charset="0"/>
              <a:cs typeface="Tahoma" pitchFamily="34" charset="0"/>
            </a:endParaRPr>
          </a:p>
        </p:txBody>
      </p:sp>
      <p:sp>
        <p:nvSpPr>
          <p:cNvPr id="9"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50"/>
          <p:cNvSpPr>
            <a:spLocks noGrp="1" noChangeArrowheads="1"/>
          </p:cNvSpPr>
          <p:nvPr>
            <p:ph type="title"/>
          </p:nvPr>
        </p:nvSpPr>
        <p:spPr>
          <a:xfrm>
            <a:off x="285720" y="1736718"/>
            <a:ext cx="8643998" cy="775542"/>
          </a:xfrm>
        </p:spPr>
        <p:txBody>
          <a:bodyPr anchor="ctr" anchorCtr="0">
            <a:noAutofit/>
          </a:bodyPr>
          <a:lstStyle/>
          <a:p>
            <a:pPr algn="r"/>
            <a:r>
              <a:rPr lang="he-IL" sz="1400" b="1" u="sng" dirty="0">
                <a:solidFill>
                  <a:srgbClr val="0000FF"/>
                </a:solidFill>
                <a:latin typeface="Tahoma" pitchFamily="34" charset="0"/>
                <a:cs typeface="Tahoma" pitchFamily="34" charset="0"/>
              </a:rPr>
              <a:t>רובין </a:t>
            </a:r>
            <a:r>
              <a:rPr lang="he-IL" sz="1400" b="1" u="sng" dirty="0" smtClean="0">
                <a:solidFill>
                  <a:srgbClr val="0000FF"/>
                </a:solidFill>
                <a:latin typeface="Tahoma" pitchFamily="34" charset="0"/>
                <a:cs typeface="Tahoma" pitchFamily="34" charset="0"/>
              </a:rPr>
              <a:t>שארמה</a:t>
            </a:r>
            <a:r>
              <a:rPr lang="he-IL" sz="1400" b="1" dirty="0" smtClean="0">
                <a:solidFill>
                  <a:srgbClr val="0000FF"/>
                </a:solidFill>
                <a:latin typeface="Tahoma" pitchFamily="34" charset="0"/>
                <a:cs typeface="Tahoma" pitchFamily="34" charset="0"/>
              </a:rPr>
              <a:t>- </a:t>
            </a:r>
            <a:r>
              <a:rPr lang="he-IL" sz="1400" b="1" dirty="0" smtClean="0">
                <a:solidFill>
                  <a:schemeClr val="tx1"/>
                </a:solidFill>
                <a:latin typeface="Tahoma" pitchFamily="34" charset="0"/>
                <a:cs typeface="Tahoma" pitchFamily="34" charset="0"/>
              </a:rPr>
              <a:t>"מנהיג בעל חזון מבין שהחברה שלו חייבת להיות מעל לכל מקום והזדמנות להתפתחות עצמית ולהגשמה אישית"</a:t>
            </a:r>
            <a:br>
              <a:rPr lang="he-IL" sz="1400" b="1" dirty="0" smtClean="0">
                <a:solidFill>
                  <a:schemeClr val="tx1"/>
                </a:solidFill>
                <a:latin typeface="Tahoma" pitchFamily="34" charset="0"/>
                <a:cs typeface="Tahoma" pitchFamily="34" charset="0"/>
              </a:rPr>
            </a:br>
            <a:r>
              <a:rPr lang="he-IL" sz="1400" b="1" dirty="0" smtClean="0">
                <a:solidFill>
                  <a:schemeClr val="tx1"/>
                </a:solidFill>
                <a:latin typeface="Tahoma" pitchFamily="34" charset="0"/>
                <a:cs typeface="Tahoma" pitchFamily="34" charset="0"/>
              </a:rPr>
              <a:t>דגשים: תרבות, מנהיגות, העצמה, מיומנות הוליסטית של מודעות עצמית ומרחב גדילה לאחר </a:t>
            </a:r>
            <a:r>
              <a:rPr lang="he-IL" sz="1400" b="1" dirty="0" smtClean="0">
                <a:solidFill>
                  <a:srgbClr val="0000FF"/>
                </a:solidFill>
                <a:latin typeface="Tahoma" pitchFamily="34" charset="0"/>
                <a:cs typeface="Tahoma" pitchFamily="34" charset="0"/>
              </a:rPr>
              <a:t/>
            </a:r>
            <a:br>
              <a:rPr lang="he-IL" sz="1400" b="1" dirty="0" smtClean="0">
                <a:solidFill>
                  <a:srgbClr val="0000FF"/>
                </a:solidFill>
                <a:latin typeface="Tahoma" pitchFamily="34" charset="0"/>
                <a:cs typeface="Tahoma" pitchFamily="34" charset="0"/>
              </a:rPr>
            </a:br>
            <a:endParaRPr lang="en-US" sz="1400" b="1" baseline="30000" dirty="0">
              <a:solidFill>
                <a:srgbClr val="0000FF"/>
              </a:solidFill>
              <a:effectLst/>
              <a:latin typeface="Tahoma" pitchFamily="34" charset="0"/>
              <a:ea typeface="Arial Unicode MS" pitchFamily="34" charset="-128"/>
              <a:cs typeface="Tahoma" pitchFamily="34" charset="0"/>
            </a:endParaRPr>
          </a:p>
        </p:txBody>
      </p:sp>
      <p:sp>
        <p:nvSpPr>
          <p:cNvPr id="5" name="TextBox 4"/>
          <p:cNvSpPr txBox="1"/>
          <p:nvPr/>
        </p:nvSpPr>
        <p:spPr>
          <a:xfrm>
            <a:off x="3643306" y="714356"/>
            <a:ext cx="5363264" cy="646331"/>
          </a:xfrm>
          <a:prstGeom prst="rect">
            <a:avLst/>
          </a:prstGeom>
          <a:noFill/>
        </p:spPr>
        <p:txBody>
          <a:bodyPr wrap="square" rtlCol="1">
            <a:spAutoFit/>
            <a:scene3d>
              <a:camera prst="orthographicFront"/>
              <a:lightRig rig="threePt" dir="t"/>
            </a:scene3d>
            <a:sp3d extrusionH="57150">
              <a:bevelT w="38100" h="38100"/>
            </a:sp3d>
          </a:bodyPr>
          <a:lstStyle/>
          <a:p>
            <a:r>
              <a:rPr lang="he-IL" sz="3600" b="1" dirty="0" err="1" smtClean="0">
                <a:solidFill>
                  <a:srgbClr val="0070C0"/>
                </a:solidFill>
                <a:effectLst>
                  <a:outerShdw blurRad="50800" dist="38100" dir="18900000" algn="bl" rotWithShape="0">
                    <a:prstClr val="black">
                      <a:alpha val="40000"/>
                    </a:prstClr>
                  </a:outerShdw>
                </a:effectLst>
                <a:latin typeface="Tahoma" pitchFamily="34" charset="0"/>
                <a:cs typeface="Tahoma" pitchFamily="34" charset="0"/>
              </a:rPr>
              <a:t>תאורוטיקנים</a:t>
            </a:r>
            <a:r>
              <a:rPr lang="he-IL" sz="3600" b="1" dirty="0" smtClean="0">
                <a:solidFill>
                  <a:srgbClr val="0070C0"/>
                </a:solidFill>
                <a:effectLst>
                  <a:outerShdw blurRad="50800" dist="38100" dir="18900000" algn="bl" rotWithShape="0">
                    <a:prstClr val="black">
                      <a:alpha val="40000"/>
                    </a:prstClr>
                  </a:outerShdw>
                </a:effectLst>
                <a:latin typeface="Tahoma" pitchFamily="34" charset="0"/>
                <a:cs typeface="Tahoma" pitchFamily="34" charset="0"/>
              </a:rPr>
              <a:t> בנושא: </a:t>
            </a:r>
            <a:endParaRPr lang="he-IL" sz="3600" b="1" dirty="0">
              <a:solidFill>
                <a:srgbClr val="0070C0"/>
              </a:solidFill>
              <a:effectLst>
                <a:outerShdw blurRad="50800" dist="38100" dir="18900000" algn="bl" rotWithShape="0">
                  <a:prstClr val="black">
                    <a:alpha val="40000"/>
                  </a:prstClr>
                </a:outerShdw>
              </a:effectLst>
              <a:latin typeface="Tahoma" pitchFamily="34" charset="0"/>
              <a:cs typeface="Tahoma" pitchFamily="34" charset="0"/>
            </a:endParaRPr>
          </a:p>
        </p:txBody>
      </p:sp>
      <p:sp>
        <p:nvSpPr>
          <p:cNvPr id="6" name="Rectangle 2"/>
          <p:cNvSpPr txBox="1">
            <a:spLocks noChangeArrowheads="1"/>
          </p:cNvSpPr>
          <p:nvPr/>
        </p:nvSpPr>
        <p:spPr>
          <a:xfrm>
            <a:off x="682998" y="2788451"/>
            <a:ext cx="8246720" cy="695324"/>
          </a:xfrm>
          <a:prstGeom prst="rect">
            <a:avLst/>
          </a:prstGeom>
        </p:spPr>
        <p:txBody>
          <a:bodyPr vert="horz" lIns="0" rIns="0" bIns="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1400" b="1" i="1" u="sng"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ג'ים </a:t>
            </a:r>
            <a:r>
              <a:rPr kumimoji="0" lang="he-IL" sz="1400" b="1" i="1" u="sng" strike="noStrike" kern="1200" cap="none" spc="0" normalizeH="0" baseline="0" noProof="0" dirty="0" err="1" smtClean="0">
                <a:ln>
                  <a:noFill/>
                </a:ln>
                <a:solidFill>
                  <a:srgbClr val="0000FF"/>
                </a:solidFill>
                <a:effectLst/>
                <a:uLnTx/>
                <a:uFillTx/>
                <a:latin typeface="Tahoma" pitchFamily="34" charset="0"/>
                <a:ea typeface="+mj-ea"/>
                <a:cs typeface="Tahoma" pitchFamily="34" charset="0"/>
              </a:rPr>
              <a:t>קולינס</a:t>
            </a:r>
            <a:r>
              <a:rPr lang="he-IL" sz="1400" b="1" i="1" u="sng" dirty="0" smtClean="0">
                <a:solidFill>
                  <a:srgbClr val="0000FF"/>
                </a:solidFill>
                <a:latin typeface="Tahoma" pitchFamily="34" charset="0"/>
                <a:ea typeface="+mj-ea"/>
                <a:cs typeface="Tahoma" pitchFamily="34" charset="0"/>
              </a:rPr>
              <a:t> </a:t>
            </a:r>
            <a:r>
              <a:rPr lang="he-IL" sz="1400" b="1" dirty="0" smtClean="0">
                <a:solidFill>
                  <a:srgbClr val="0000FF"/>
                </a:solidFill>
                <a:latin typeface="Tahoma" pitchFamily="34" charset="0"/>
                <a:ea typeface="+mj-ea"/>
                <a:cs typeface="Tahoma" pitchFamily="34" charset="0"/>
              </a:rPr>
              <a:t>- </a:t>
            </a:r>
            <a:r>
              <a:rPr lang="he-IL" sz="1400" b="1" dirty="0" smtClean="0">
                <a:latin typeface="Tahoma" pitchFamily="34" charset="0"/>
                <a:ea typeface="+mj-ea"/>
                <a:cs typeface="Tahoma" pitchFamily="34" charset="0"/>
              </a:rPr>
              <a:t>אימוץ חשיבה, שילוב ניגודים אישיותיים ,הובלת שינוי דגשים: משמעת עצמית, ענווה, כוח רצון , פשטות מבנים והתנהגות, תעוזה טכנולוגית, תעוזה בכלל היכולת לנצח, אמונה שמגשימה את עצמה. </a:t>
            </a:r>
            <a:r>
              <a:rPr kumimoji="0" lang="he-IL" sz="1400" b="1" i="0" u="none" strike="noStrike" kern="1200" cap="none" spc="0" normalizeH="0" baseline="0" noProof="0" dirty="0" smtClean="0">
                <a:ln>
                  <a:noFill/>
                </a:ln>
                <a:effectLst/>
                <a:uLnTx/>
                <a:uFillTx/>
                <a:latin typeface="Tahoma" pitchFamily="34" charset="0"/>
                <a:ea typeface="+mj-ea"/>
                <a:cs typeface="Tahoma" pitchFamily="34" charset="0"/>
              </a:rPr>
              <a:t> </a:t>
            </a:r>
            <a:endParaRPr kumimoji="0" lang="en-US" sz="1400" b="1" i="0" u="none" strike="noStrike" kern="1200" cap="none" spc="0" normalizeH="0" baseline="30000" noProof="0" dirty="0">
              <a:ln>
                <a:noFill/>
              </a:ln>
              <a:effectLst/>
              <a:uLnTx/>
              <a:uFillTx/>
              <a:latin typeface="Tahoma" pitchFamily="34" charset="0"/>
              <a:ea typeface="Arial Unicode MS" pitchFamily="34" charset="-128"/>
              <a:cs typeface="Tahoma" pitchFamily="34" charset="0"/>
            </a:endParaRPr>
          </a:p>
        </p:txBody>
      </p:sp>
      <p:sp>
        <p:nvSpPr>
          <p:cNvPr id="11" name="Rectangle 2"/>
          <p:cNvSpPr txBox="1">
            <a:spLocks noChangeArrowheads="1"/>
          </p:cNvSpPr>
          <p:nvPr/>
        </p:nvSpPr>
        <p:spPr>
          <a:xfrm>
            <a:off x="827014" y="3759966"/>
            <a:ext cx="8102704" cy="519526"/>
          </a:xfrm>
          <a:prstGeom prst="rect">
            <a:avLst/>
          </a:prstGeom>
        </p:spPr>
        <p:txBody>
          <a:bodyPr vert="horz" lIns="0" rIns="0" bIns="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1400" b="1" i="1" u="sng" strike="noStrike" kern="1200" cap="none" spc="0" normalizeH="0" baseline="0" noProof="0" dirty="0" err="1" smtClean="0">
                <a:ln>
                  <a:noFill/>
                </a:ln>
                <a:solidFill>
                  <a:srgbClr val="0000FF"/>
                </a:solidFill>
                <a:effectLst/>
                <a:uLnTx/>
                <a:uFillTx/>
                <a:latin typeface="Tahoma" pitchFamily="34" charset="0"/>
                <a:ea typeface="+mj-ea"/>
                <a:cs typeface="Tahoma" pitchFamily="34" charset="0"/>
              </a:rPr>
              <a:t>מקלילנד</a:t>
            </a:r>
            <a:r>
              <a:rPr kumimoji="0" lang="he-IL" sz="1400" b="1" i="1" u="sng"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 </a:t>
            </a:r>
            <a:r>
              <a:rPr kumimoji="0" lang="he-IL" sz="1400" b="1" i="1" u="sng" strike="noStrike" kern="1200" cap="none" spc="0" normalizeH="0" baseline="0" noProof="0" dirty="0" err="1" smtClean="0">
                <a:ln>
                  <a:noFill/>
                </a:ln>
                <a:solidFill>
                  <a:srgbClr val="0000FF"/>
                </a:solidFill>
                <a:effectLst/>
                <a:uLnTx/>
                <a:uFillTx/>
                <a:latin typeface="Tahoma" pitchFamily="34" charset="0"/>
                <a:ea typeface="+mj-ea"/>
                <a:cs typeface="Tahoma" pitchFamily="34" charset="0"/>
              </a:rPr>
              <a:t>ובורנהם</a:t>
            </a:r>
            <a:r>
              <a:rPr kumimoji="0" lang="he-IL" sz="1400" b="1" i="1" u="sng"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 </a:t>
            </a:r>
            <a:r>
              <a:rPr kumimoji="0" lang="he-IL" sz="1400" b="1" i="0" u="none" strike="noStrike" kern="1200" cap="none" spc="0" normalizeH="0" baseline="0" noProof="0" dirty="0" smtClean="0">
                <a:ln>
                  <a:noFill/>
                </a:ln>
                <a:effectLst/>
                <a:uLnTx/>
                <a:uFillTx/>
                <a:latin typeface="Tahoma" pitchFamily="34" charset="0"/>
                <a:ea typeface="+mj-ea"/>
                <a:cs typeface="Tahoma" pitchFamily="34" charset="0"/>
              </a:rPr>
              <a:t>- "מחשבה בוראת</a:t>
            </a:r>
            <a:r>
              <a:rPr kumimoji="0" lang="he-IL" sz="1400" b="1" i="0" u="none" strike="noStrike" kern="1200" cap="none" spc="0" normalizeH="0" noProof="0" dirty="0" smtClean="0">
                <a:ln>
                  <a:noFill/>
                </a:ln>
                <a:effectLst/>
                <a:uLnTx/>
                <a:uFillTx/>
                <a:latin typeface="Tahoma" pitchFamily="34" charset="0"/>
                <a:ea typeface="+mj-ea"/>
                <a:cs typeface="Tahoma" pitchFamily="34" charset="0"/>
              </a:rPr>
              <a:t> מציאות קיימת" , בחירת מנהיגים בעלי אוריינטציה לכוח, מחשבות על הדדיות, החזרת סמכות, מורכבות, מיקוד בעבודה </a:t>
            </a:r>
            <a:endParaRPr kumimoji="0" lang="en-US" sz="1400" b="1" i="0" u="none" strike="noStrike" kern="1200" cap="none" spc="0" normalizeH="0" baseline="0" noProof="0" dirty="0">
              <a:ln>
                <a:noFill/>
              </a:ln>
              <a:effectLst/>
              <a:uLnTx/>
              <a:uFillTx/>
              <a:latin typeface="Tahoma" pitchFamily="34" charset="0"/>
              <a:ea typeface="+mj-ea"/>
              <a:cs typeface="Tahoma" pitchFamily="34" charset="0"/>
            </a:endParaRPr>
          </a:p>
        </p:txBody>
      </p:sp>
      <p:sp>
        <p:nvSpPr>
          <p:cNvPr id="14" name="Rectangle 2"/>
          <p:cNvSpPr txBox="1">
            <a:spLocks noChangeArrowheads="1"/>
          </p:cNvSpPr>
          <p:nvPr/>
        </p:nvSpPr>
        <p:spPr>
          <a:xfrm>
            <a:off x="571472" y="4555683"/>
            <a:ext cx="8358246" cy="691057"/>
          </a:xfrm>
          <a:prstGeom prst="rect">
            <a:avLst/>
          </a:prstGeom>
        </p:spPr>
        <p:txBody>
          <a:bodyPr vert="horz" lIns="0" rIns="0" bIns="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1400" b="1" i="1" u="sng"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טום </a:t>
            </a:r>
            <a:r>
              <a:rPr kumimoji="0" lang="he-IL" sz="1400" b="1" i="1" u="sng" strike="noStrike" kern="1200" cap="none" spc="0" normalizeH="0" baseline="0" noProof="0" dirty="0" err="1" smtClean="0">
                <a:ln>
                  <a:noFill/>
                </a:ln>
                <a:solidFill>
                  <a:srgbClr val="0000FF"/>
                </a:solidFill>
                <a:effectLst/>
                <a:uLnTx/>
                <a:uFillTx/>
                <a:latin typeface="Tahoma" pitchFamily="34" charset="0"/>
                <a:ea typeface="+mj-ea"/>
                <a:cs typeface="Tahoma" pitchFamily="34" charset="0"/>
              </a:rPr>
              <a:t>פיטרס</a:t>
            </a:r>
            <a:r>
              <a:rPr kumimoji="0" lang="he-IL" sz="1400" b="1" i="1" u="sng"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 ורוברט </a:t>
            </a:r>
            <a:r>
              <a:rPr kumimoji="0" lang="he-IL" sz="1400" b="1" i="1" u="sng" strike="noStrike" kern="1200" cap="none" spc="0" normalizeH="0" baseline="0" noProof="0" dirty="0" err="1" smtClean="0">
                <a:ln>
                  <a:noFill/>
                </a:ln>
                <a:solidFill>
                  <a:srgbClr val="0000FF"/>
                </a:solidFill>
                <a:effectLst/>
                <a:uLnTx/>
                <a:uFillTx/>
                <a:latin typeface="Tahoma" pitchFamily="34" charset="0"/>
                <a:ea typeface="+mj-ea"/>
                <a:cs typeface="Tahoma" pitchFamily="34" charset="0"/>
              </a:rPr>
              <a:t>ווטרמן</a:t>
            </a:r>
            <a:r>
              <a:rPr kumimoji="0" lang="he-IL" sz="1400" b="1" i="1"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 </a:t>
            </a:r>
            <a:r>
              <a:rPr kumimoji="0" lang="he-IL" sz="1400" b="1" i="0" u="none" strike="noStrike" kern="1200" cap="none" spc="0" normalizeH="0" baseline="0" noProof="0" dirty="0" smtClean="0">
                <a:ln>
                  <a:noFill/>
                </a:ln>
                <a:effectLst/>
                <a:uLnTx/>
                <a:uFillTx/>
                <a:latin typeface="Tahoma" pitchFamily="34" charset="0"/>
                <a:ea typeface="+mj-ea"/>
                <a:cs typeface="Tahoma" pitchFamily="34" charset="0"/>
              </a:rPr>
              <a:t>מיקוד באנשים, לקוחות פעולה, קבלת החלטות פרו אקטיבית, קירבה ללקוח, תמיכה בחדשנות</a:t>
            </a:r>
            <a:r>
              <a:rPr kumimoji="0" lang="he-IL" sz="1400" b="1" i="0" u="none" strike="noStrike" kern="1200" cap="none" spc="0" normalizeH="0" noProof="0" dirty="0" smtClean="0">
                <a:ln>
                  <a:noFill/>
                </a:ln>
                <a:effectLst/>
                <a:uLnTx/>
                <a:uFillTx/>
                <a:latin typeface="Tahoma" pitchFamily="34" charset="0"/>
                <a:ea typeface="+mj-ea"/>
                <a:cs typeface="Tahoma" pitchFamily="34" charset="0"/>
              </a:rPr>
              <a:t> "ובאלופים" בארגון, פילוסופיה עסקית צמודה לערכים, הצמדות לעסק בסיסי, גמישות .</a:t>
            </a:r>
            <a:r>
              <a:rPr kumimoji="0" lang="he-IL" sz="1400" b="1" i="0" u="none" strike="noStrike" kern="1200" cap="none" spc="0" normalizeH="0" baseline="0" noProof="0" dirty="0" smtClean="0">
                <a:ln>
                  <a:noFill/>
                </a:ln>
                <a:effectLst/>
                <a:uLnTx/>
                <a:uFillTx/>
                <a:latin typeface="Tahoma" pitchFamily="34" charset="0"/>
                <a:ea typeface="+mj-ea"/>
                <a:cs typeface="Tahoma" pitchFamily="34" charset="0"/>
              </a:rPr>
              <a:t> </a:t>
            </a:r>
            <a:endParaRPr kumimoji="0" lang="en-US" sz="1400" b="1" i="0" u="none" strike="noStrike" kern="1200" cap="none" spc="0" normalizeH="0" baseline="0" noProof="0" dirty="0">
              <a:ln>
                <a:noFill/>
              </a:ln>
              <a:effectLst/>
              <a:uLnTx/>
              <a:uFillTx/>
              <a:latin typeface="Tahoma" pitchFamily="34" charset="0"/>
              <a:ea typeface="+mj-ea"/>
              <a:cs typeface="Tahoma" pitchFamily="34" charset="0"/>
            </a:endParaRPr>
          </a:p>
        </p:txBody>
      </p:sp>
      <p:sp>
        <p:nvSpPr>
          <p:cNvPr id="16" name="Rectangle 2"/>
          <p:cNvSpPr txBox="1">
            <a:spLocks noChangeArrowheads="1"/>
          </p:cNvSpPr>
          <p:nvPr/>
        </p:nvSpPr>
        <p:spPr>
          <a:xfrm>
            <a:off x="500034" y="5522932"/>
            <a:ext cx="8429684" cy="714380"/>
          </a:xfrm>
          <a:prstGeom prst="rect">
            <a:avLst/>
          </a:prstGeom>
        </p:spPr>
        <p:txBody>
          <a:bodyPr vert="horz" lIns="0" rIns="0" bIns="0" anchor="ctr" anchorCtr="0">
            <a:noAutofit/>
          </a:bodyPr>
          <a:lstStyle/>
          <a:p>
            <a:pPr>
              <a:spcBef>
                <a:spcPct val="0"/>
              </a:spcBef>
            </a:pPr>
            <a:r>
              <a:rPr kumimoji="0" lang="he-IL" sz="1400" b="1" i="1" u="sng" strike="noStrike" kern="1200" cap="none" spc="0" normalizeH="0" baseline="0" noProof="0" dirty="0" err="1" smtClean="0">
                <a:ln>
                  <a:noFill/>
                </a:ln>
                <a:solidFill>
                  <a:srgbClr val="0000FF"/>
                </a:solidFill>
                <a:effectLst/>
                <a:uLnTx/>
                <a:uFillTx/>
                <a:latin typeface="Tahoma" pitchFamily="34" charset="0"/>
                <a:ea typeface="+mj-ea"/>
                <a:cs typeface="Tahoma" pitchFamily="34" charset="0"/>
              </a:rPr>
              <a:t>ג'ורג' </a:t>
            </a:r>
            <a:r>
              <a:rPr kumimoji="0" lang="he-IL" sz="1400" b="1" i="1" u="sng" strike="noStrike" kern="1200" cap="none" spc="0" normalizeH="0" baseline="0" noProof="0" dirty="0" smtClean="0">
                <a:ln>
                  <a:noFill/>
                </a:ln>
                <a:solidFill>
                  <a:srgbClr val="0000FF"/>
                </a:solidFill>
                <a:effectLst/>
                <a:uLnTx/>
                <a:uFillTx/>
                <a:latin typeface="Tahoma" pitchFamily="34" charset="0"/>
                <a:ea typeface="+mj-ea"/>
                <a:cs typeface="Tahoma" pitchFamily="34" charset="0"/>
              </a:rPr>
              <a:t>סטוק ורוב </a:t>
            </a:r>
            <a:r>
              <a:rPr kumimoji="0" lang="he-IL" sz="1400" b="1" i="1" u="sng" strike="noStrike" kern="1200" cap="none" spc="0" normalizeH="0" baseline="0" noProof="0" dirty="0" err="1" smtClean="0">
                <a:ln>
                  <a:noFill/>
                </a:ln>
                <a:effectLst/>
                <a:uLnTx/>
                <a:uFillTx/>
                <a:latin typeface="Tahoma" pitchFamily="34" charset="0"/>
                <a:ea typeface="+mj-ea"/>
                <a:cs typeface="Tahoma" pitchFamily="34" charset="0"/>
              </a:rPr>
              <a:t>לצ'נר</a:t>
            </a:r>
            <a:r>
              <a:rPr kumimoji="0" lang="he-IL" sz="1400" b="1" i="0" u="none" strike="noStrike" kern="1200" cap="none" spc="0" normalizeH="0" baseline="0" noProof="0" dirty="0" smtClean="0">
                <a:ln>
                  <a:noFill/>
                </a:ln>
                <a:effectLst/>
                <a:uLnTx/>
                <a:uFillTx/>
                <a:latin typeface="Tahoma" pitchFamily="34" charset="0"/>
                <a:ea typeface="+mj-ea"/>
                <a:cs typeface="Tahoma" pitchFamily="34" charset="0"/>
              </a:rPr>
              <a:t>-</a:t>
            </a:r>
            <a:r>
              <a:rPr lang="he-IL" sz="1400" b="1" dirty="0" smtClean="0">
                <a:latin typeface="Tahoma" pitchFamily="34" charset="0"/>
                <a:cs typeface="Tahoma" pitchFamily="34" charset="0"/>
              </a:rPr>
              <a:t>אנחנו חיים בעולם עסקי קשוח ותחרותי. על-מנת לנצח חייבים להתחרות ולשחק "מלוכלך". דגש על תחרותיות, מו"מ </a:t>
            </a:r>
            <a:r>
              <a:rPr lang="en-US" sz="1400" b="1" dirty="0" smtClean="0">
                <a:latin typeface="Tahoma" pitchFamily="34" charset="0"/>
                <a:cs typeface="Tahoma" pitchFamily="34" charset="0"/>
              </a:rPr>
              <a:t>WIN-LOSE </a:t>
            </a:r>
            <a:r>
              <a:rPr lang="he-IL" sz="1400" b="1" dirty="0" smtClean="0">
                <a:latin typeface="Tahoma" pitchFamily="34" charset="0"/>
                <a:cs typeface="Tahoma" pitchFamily="34" charset="0"/>
              </a:rPr>
              <a:t>, תחרותיות, בדיקת קווים אדומים בהתנהגות עסקית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1400" b="1" i="0" u="none" strike="noStrike" kern="1200" cap="none" spc="0" normalizeH="0" baseline="0" noProof="0" dirty="0" smtClean="0">
                <a:ln>
                  <a:noFill/>
                </a:ln>
                <a:effectLst/>
                <a:uLnTx/>
                <a:uFillTx/>
                <a:latin typeface="Tahoma" pitchFamily="34" charset="0"/>
                <a:ea typeface="+mj-ea"/>
                <a:cs typeface="Tahoma" pitchFamily="34" charset="0"/>
              </a:rPr>
              <a:t> </a:t>
            </a:r>
            <a:endParaRPr kumimoji="0" lang="en-US" sz="1400" b="1" i="0" u="none" strike="noStrike" kern="1200" cap="none" spc="0" normalizeH="0" baseline="0" noProof="0" dirty="0">
              <a:ln>
                <a:noFill/>
              </a:ln>
              <a:effectLst/>
              <a:uLnTx/>
              <a:uFillTx/>
              <a:latin typeface="Tahoma" pitchFamily="34" charset="0"/>
              <a:ea typeface="+mj-ea"/>
              <a:cs typeface="Tahoma" pitchFamily="34" charset="0"/>
            </a:endParaRPr>
          </a:p>
        </p:txBody>
      </p:sp>
      <p:sp>
        <p:nvSpPr>
          <p:cNvPr id="10"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642910" y="1857364"/>
            <a:ext cx="989856" cy="369332"/>
          </a:xfrm>
          <a:prstGeom prst="rect">
            <a:avLst/>
          </a:prstGeom>
        </p:spPr>
        <p:txBody>
          <a:bodyPr wrap="square">
            <a:spAutoFit/>
          </a:bodyPr>
          <a:lstStyle/>
          <a:p>
            <a:r>
              <a:rPr lang="he-IL" b="1" dirty="0" smtClean="0"/>
              <a:t>מכירות.</a:t>
            </a:r>
            <a:endParaRPr lang="he-IL" b="1" dirty="0"/>
          </a:p>
        </p:txBody>
      </p:sp>
      <p:sp>
        <p:nvSpPr>
          <p:cNvPr id="6" name="מלבן 5"/>
          <p:cNvSpPr/>
          <p:nvPr/>
        </p:nvSpPr>
        <p:spPr>
          <a:xfrm>
            <a:off x="2714612" y="571480"/>
            <a:ext cx="3347138" cy="754053"/>
          </a:xfrm>
          <a:prstGeom prst="rect">
            <a:avLst/>
          </a:prstGeom>
        </p:spPr>
        <p:txBody>
          <a:bodyPr wrap="square">
            <a:spAutoFit/>
            <a:scene3d>
              <a:camera prst="orthographicFront"/>
              <a:lightRig rig="threePt" dir="t"/>
            </a:scene3d>
            <a:sp3d extrusionH="57150">
              <a:bevelT w="38100" h="38100"/>
            </a:sp3d>
          </a:bodyPr>
          <a:lstStyle/>
          <a:p>
            <a:r>
              <a:rPr lang="he-IL" sz="4300" b="1" i="1" u="sng" dirty="0" smtClean="0">
                <a:solidFill>
                  <a:srgbClr val="0070C0"/>
                </a:solidFill>
                <a:effectLst>
                  <a:outerShdw blurRad="50800" dist="38100" dir="18900000" algn="bl" rotWithShape="0">
                    <a:prstClr val="black">
                      <a:alpha val="40000"/>
                    </a:prstClr>
                  </a:outerShdw>
                </a:effectLst>
              </a:rPr>
              <a:t>אז מה ראינו ? </a:t>
            </a:r>
          </a:p>
        </p:txBody>
      </p:sp>
      <p:sp>
        <p:nvSpPr>
          <p:cNvPr id="7" name="מלבן 6"/>
          <p:cNvSpPr/>
          <p:nvPr/>
        </p:nvSpPr>
        <p:spPr>
          <a:xfrm>
            <a:off x="571472" y="1285860"/>
            <a:ext cx="2177198" cy="369332"/>
          </a:xfrm>
          <a:prstGeom prst="rect">
            <a:avLst/>
          </a:prstGeom>
        </p:spPr>
        <p:txBody>
          <a:bodyPr wrap="none">
            <a:spAutoFit/>
          </a:bodyPr>
          <a:lstStyle/>
          <a:p>
            <a:r>
              <a:rPr lang="he-IL" b="1" dirty="0" smtClean="0"/>
              <a:t>תפיסת תפקיד המנהל.</a:t>
            </a:r>
          </a:p>
        </p:txBody>
      </p:sp>
      <p:sp>
        <p:nvSpPr>
          <p:cNvPr id="8" name="מלבן 7"/>
          <p:cNvSpPr/>
          <p:nvPr/>
        </p:nvSpPr>
        <p:spPr>
          <a:xfrm>
            <a:off x="6143636" y="1285860"/>
            <a:ext cx="2789545" cy="369332"/>
          </a:xfrm>
          <a:prstGeom prst="rect">
            <a:avLst/>
          </a:prstGeom>
        </p:spPr>
        <p:txBody>
          <a:bodyPr wrap="none">
            <a:spAutoFit/>
          </a:bodyPr>
          <a:lstStyle/>
          <a:p>
            <a:r>
              <a:rPr lang="he-IL" b="1" dirty="0" smtClean="0"/>
              <a:t>מנהיגות ניהולית וסגנון ניהולי.</a:t>
            </a:r>
          </a:p>
        </p:txBody>
      </p:sp>
      <p:sp>
        <p:nvSpPr>
          <p:cNvPr id="9" name="מלבן 8"/>
          <p:cNvSpPr/>
          <p:nvPr/>
        </p:nvSpPr>
        <p:spPr>
          <a:xfrm>
            <a:off x="914932" y="2357430"/>
            <a:ext cx="1364476" cy="369332"/>
          </a:xfrm>
          <a:prstGeom prst="rect">
            <a:avLst/>
          </a:prstGeom>
        </p:spPr>
        <p:txBody>
          <a:bodyPr wrap="none">
            <a:spAutoFit/>
          </a:bodyPr>
          <a:lstStyle/>
          <a:p>
            <a:r>
              <a:rPr lang="he-IL" b="1" dirty="0" smtClean="0"/>
              <a:t>הנעת עובדים.</a:t>
            </a:r>
          </a:p>
        </p:txBody>
      </p:sp>
      <p:sp>
        <p:nvSpPr>
          <p:cNvPr id="10" name="מלבן 9"/>
          <p:cNvSpPr/>
          <p:nvPr/>
        </p:nvSpPr>
        <p:spPr>
          <a:xfrm>
            <a:off x="971600" y="3140968"/>
            <a:ext cx="1476686" cy="369332"/>
          </a:xfrm>
          <a:prstGeom prst="rect">
            <a:avLst/>
          </a:prstGeom>
        </p:spPr>
        <p:txBody>
          <a:bodyPr wrap="square">
            <a:spAutoFit/>
          </a:bodyPr>
          <a:lstStyle/>
          <a:p>
            <a:r>
              <a:rPr lang="he-IL" b="1" dirty="0" smtClean="0"/>
              <a:t>הערכה ומשוב.</a:t>
            </a:r>
          </a:p>
        </p:txBody>
      </p:sp>
      <p:sp>
        <p:nvSpPr>
          <p:cNvPr id="11" name="מלבן 10"/>
          <p:cNvSpPr/>
          <p:nvPr/>
        </p:nvSpPr>
        <p:spPr>
          <a:xfrm>
            <a:off x="571472" y="4214818"/>
            <a:ext cx="1350049" cy="369332"/>
          </a:xfrm>
          <a:prstGeom prst="rect">
            <a:avLst/>
          </a:prstGeom>
        </p:spPr>
        <p:txBody>
          <a:bodyPr wrap="none">
            <a:spAutoFit/>
          </a:bodyPr>
          <a:lstStyle/>
          <a:p>
            <a:r>
              <a:rPr lang="he-IL" b="1" dirty="0" smtClean="0"/>
              <a:t>ראיון עובדים.</a:t>
            </a:r>
          </a:p>
        </p:txBody>
      </p:sp>
      <p:sp>
        <p:nvSpPr>
          <p:cNvPr id="12" name="מלבן 11"/>
          <p:cNvSpPr/>
          <p:nvPr/>
        </p:nvSpPr>
        <p:spPr>
          <a:xfrm>
            <a:off x="2571736" y="4286256"/>
            <a:ext cx="1867819" cy="369332"/>
          </a:xfrm>
          <a:prstGeom prst="rect">
            <a:avLst/>
          </a:prstGeom>
        </p:spPr>
        <p:txBody>
          <a:bodyPr wrap="none">
            <a:spAutoFit/>
          </a:bodyPr>
          <a:lstStyle/>
          <a:p>
            <a:r>
              <a:rPr lang="he-IL" b="1" dirty="0" smtClean="0"/>
              <a:t>ניהול זמן ומשימות.</a:t>
            </a:r>
          </a:p>
        </p:txBody>
      </p:sp>
      <p:sp>
        <p:nvSpPr>
          <p:cNvPr id="13" name="מלבן 12"/>
          <p:cNvSpPr/>
          <p:nvPr/>
        </p:nvSpPr>
        <p:spPr>
          <a:xfrm>
            <a:off x="4958950" y="3857628"/>
            <a:ext cx="2037737" cy="369332"/>
          </a:xfrm>
          <a:prstGeom prst="rect">
            <a:avLst/>
          </a:prstGeom>
        </p:spPr>
        <p:txBody>
          <a:bodyPr wrap="none">
            <a:spAutoFit/>
          </a:bodyPr>
          <a:lstStyle/>
          <a:p>
            <a:r>
              <a:rPr lang="he-IL" b="1" dirty="0" smtClean="0"/>
              <a:t>ניהול ישיבות ודיונים.</a:t>
            </a:r>
          </a:p>
        </p:txBody>
      </p:sp>
      <p:sp>
        <p:nvSpPr>
          <p:cNvPr id="14" name="מלבן 13"/>
          <p:cNvSpPr/>
          <p:nvPr/>
        </p:nvSpPr>
        <p:spPr>
          <a:xfrm>
            <a:off x="4214810" y="4929198"/>
            <a:ext cx="1891864" cy="369332"/>
          </a:xfrm>
          <a:prstGeom prst="rect">
            <a:avLst/>
          </a:prstGeom>
        </p:spPr>
        <p:txBody>
          <a:bodyPr wrap="none">
            <a:spAutoFit/>
          </a:bodyPr>
          <a:lstStyle/>
          <a:p>
            <a:r>
              <a:rPr lang="he-IL" b="1" dirty="0" smtClean="0"/>
              <a:t>תקשורת בינאישית.</a:t>
            </a:r>
          </a:p>
        </p:txBody>
      </p:sp>
      <p:sp>
        <p:nvSpPr>
          <p:cNvPr id="15" name="מלבן 14"/>
          <p:cNvSpPr/>
          <p:nvPr/>
        </p:nvSpPr>
        <p:spPr>
          <a:xfrm>
            <a:off x="6500826" y="5357826"/>
            <a:ext cx="1837361" cy="369332"/>
          </a:xfrm>
          <a:prstGeom prst="rect">
            <a:avLst/>
          </a:prstGeom>
        </p:spPr>
        <p:txBody>
          <a:bodyPr wrap="none">
            <a:spAutoFit/>
          </a:bodyPr>
          <a:lstStyle/>
          <a:p>
            <a:r>
              <a:rPr lang="he-IL" b="1" dirty="0" smtClean="0"/>
              <a:t>פתרון קונפליקטים.</a:t>
            </a:r>
          </a:p>
        </p:txBody>
      </p:sp>
      <p:sp>
        <p:nvSpPr>
          <p:cNvPr id="16" name="מלבן 15"/>
          <p:cNvSpPr/>
          <p:nvPr/>
        </p:nvSpPr>
        <p:spPr>
          <a:xfrm>
            <a:off x="7204683" y="4286256"/>
            <a:ext cx="1197764" cy="369332"/>
          </a:xfrm>
          <a:prstGeom prst="rect">
            <a:avLst/>
          </a:prstGeom>
        </p:spPr>
        <p:txBody>
          <a:bodyPr wrap="none">
            <a:spAutoFit/>
          </a:bodyPr>
          <a:lstStyle/>
          <a:p>
            <a:r>
              <a:rPr lang="he-IL" b="1" dirty="0" smtClean="0"/>
              <a:t>עבודת צוות.</a:t>
            </a:r>
          </a:p>
        </p:txBody>
      </p:sp>
      <p:sp>
        <p:nvSpPr>
          <p:cNvPr id="17" name="מלבן 16"/>
          <p:cNvSpPr/>
          <p:nvPr/>
        </p:nvSpPr>
        <p:spPr>
          <a:xfrm>
            <a:off x="428596" y="5429264"/>
            <a:ext cx="3772186" cy="369332"/>
          </a:xfrm>
          <a:prstGeom prst="rect">
            <a:avLst/>
          </a:prstGeom>
        </p:spPr>
        <p:txBody>
          <a:bodyPr wrap="none">
            <a:spAutoFit/>
          </a:bodyPr>
          <a:lstStyle/>
          <a:p>
            <a:r>
              <a:rPr lang="he-IL" b="1" dirty="0" smtClean="0"/>
              <a:t>שכנוע והשפעה וניהול ממשקים ארגוניים.</a:t>
            </a:r>
          </a:p>
        </p:txBody>
      </p:sp>
      <p:sp>
        <p:nvSpPr>
          <p:cNvPr id="18" name="מלבן 17"/>
          <p:cNvSpPr/>
          <p:nvPr/>
        </p:nvSpPr>
        <p:spPr>
          <a:xfrm>
            <a:off x="6643702" y="3143248"/>
            <a:ext cx="1654619" cy="369332"/>
          </a:xfrm>
          <a:prstGeom prst="rect">
            <a:avLst/>
          </a:prstGeom>
        </p:spPr>
        <p:txBody>
          <a:bodyPr wrap="none">
            <a:spAutoFit/>
          </a:bodyPr>
          <a:lstStyle/>
          <a:p>
            <a:r>
              <a:rPr lang="he-IL" b="1" dirty="0" smtClean="0"/>
              <a:t>ניהול משא ומתן.</a:t>
            </a:r>
          </a:p>
        </p:txBody>
      </p:sp>
      <p:sp>
        <p:nvSpPr>
          <p:cNvPr id="19" name="מלבן 18"/>
          <p:cNvSpPr/>
          <p:nvPr/>
        </p:nvSpPr>
        <p:spPr>
          <a:xfrm>
            <a:off x="3571868" y="3286124"/>
            <a:ext cx="2464136" cy="369332"/>
          </a:xfrm>
          <a:prstGeom prst="rect">
            <a:avLst/>
          </a:prstGeom>
        </p:spPr>
        <p:txBody>
          <a:bodyPr wrap="none">
            <a:spAutoFit/>
          </a:bodyPr>
          <a:lstStyle/>
          <a:p>
            <a:r>
              <a:rPr lang="he-IL" b="1" dirty="0" smtClean="0"/>
              <a:t>יצירתיות וחדשנות בניהול.</a:t>
            </a:r>
          </a:p>
        </p:txBody>
      </p:sp>
      <p:sp>
        <p:nvSpPr>
          <p:cNvPr id="20" name="מלבן 19"/>
          <p:cNvSpPr/>
          <p:nvPr/>
        </p:nvSpPr>
        <p:spPr>
          <a:xfrm>
            <a:off x="3071802" y="2285992"/>
            <a:ext cx="2691763" cy="369332"/>
          </a:xfrm>
          <a:prstGeom prst="rect">
            <a:avLst/>
          </a:prstGeom>
        </p:spPr>
        <p:txBody>
          <a:bodyPr wrap="none">
            <a:spAutoFit/>
          </a:bodyPr>
          <a:lstStyle/>
          <a:p>
            <a:r>
              <a:rPr lang="he-IL" b="1" dirty="0" smtClean="0"/>
              <a:t>פרזנטציה ומצגת אפקטיבית.</a:t>
            </a:r>
          </a:p>
        </p:txBody>
      </p:sp>
      <p:sp>
        <p:nvSpPr>
          <p:cNvPr id="21" name="מלבן 20"/>
          <p:cNvSpPr/>
          <p:nvPr/>
        </p:nvSpPr>
        <p:spPr>
          <a:xfrm>
            <a:off x="6286512" y="2071678"/>
            <a:ext cx="2489784" cy="369332"/>
          </a:xfrm>
          <a:prstGeom prst="rect">
            <a:avLst/>
          </a:prstGeom>
        </p:spPr>
        <p:txBody>
          <a:bodyPr wrap="none">
            <a:spAutoFit/>
          </a:bodyPr>
          <a:lstStyle/>
          <a:p>
            <a:r>
              <a:rPr lang="he-IL" b="1" dirty="0" smtClean="0"/>
              <a:t>שירות ללקוחות פנים וחוץ.</a:t>
            </a:r>
          </a:p>
        </p:txBody>
      </p:sp>
      <p:sp>
        <p:nvSpPr>
          <p:cNvPr id="24" name="TextBox 23"/>
          <p:cNvSpPr txBox="1"/>
          <p:nvPr/>
        </p:nvSpPr>
        <p:spPr>
          <a:xfrm>
            <a:off x="4357686" y="1643050"/>
            <a:ext cx="793807" cy="369332"/>
          </a:xfrm>
          <a:prstGeom prst="rect">
            <a:avLst/>
          </a:prstGeom>
          <a:noFill/>
        </p:spPr>
        <p:txBody>
          <a:bodyPr wrap="none" rtlCol="1">
            <a:spAutoFit/>
          </a:bodyPr>
          <a:lstStyle/>
          <a:p>
            <a:r>
              <a:rPr lang="he-IL" b="1" dirty="0" smtClean="0"/>
              <a:t>תרבות </a:t>
            </a:r>
            <a:endParaRPr lang="he-IL" b="1" dirty="0"/>
          </a:p>
        </p:txBody>
      </p:sp>
      <p:sp>
        <p:nvSpPr>
          <p:cNvPr id="25" name="מלבן 24"/>
          <p:cNvSpPr/>
          <p:nvPr/>
        </p:nvSpPr>
        <p:spPr>
          <a:xfrm>
            <a:off x="5286380" y="1714488"/>
            <a:ext cx="989856" cy="369332"/>
          </a:xfrm>
          <a:prstGeom prst="rect">
            <a:avLst/>
          </a:prstGeom>
        </p:spPr>
        <p:txBody>
          <a:bodyPr wrap="square">
            <a:spAutoFit/>
          </a:bodyPr>
          <a:lstStyle/>
          <a:p>
            <a:r>
              <a:rPr lang="he-IL" b="1" dirty="0" smtClean="0"/>
              <a:t>מנהיגות </a:t>
            </a:r>
            <a:endParaRPr lang="he-IL" b="1" dirty="0"/>
          </a:p>
        </p:txBody>
      </p:sp>
      <p:sp>
        <p:nvSpPr>
          <p:cNvPr id="26" name="מלבן 25"/>
          <p:cNvSpPr/>
          <p:nvPr/>
        </p:nvSpPr>
        <p:spPr>
          <a:xfrm>
            <a:off x="571472" y="4786322"/>
            <a:ext cx="989856" cy="369332"/>
          </a:xfrm>
          <a:prstGeom prst="rect">
            <a:avLst/>
          </a:prstGeom>
        </p:spPr>
        <p:txBody>
          <a:bodyPr wrap="square">
            <a:spAutoFit/>
          </a:bodyPr>
          <a:lstStyle/>
          <a:p>
            <a:r>
              <a:rPr lang="he-IL" b="1" dirty="0" smtClean="0"/>
              <a:t>העצמה .</a:t>
            </a:r>
            <a:endParaRPr lang="he-IL" b="1" dirty="0"/>
          </a:p>
        </p:txBody>
      </p:sp>
      <p:sp>
        <p:nvSpPr>
          <p:cNvPr id="27" name="מלבן 26"/>
          <p:cNvSpPr/>
          <p:nvPr/>
        </p:nvSpPr>
        <p:spPr>
          <a:xfrm>
            <a:off x="2071670" y="2857496"/>
            <a:ext cx="2775806" cy="369332"/>
          </a:xfrm>
          <a:prstGeom prst="rect">
            <a:avLst/>
          </a:prstGeom>
        </p:spPr>
        <p:txBody>
          <a:bodyPr wrap="square">
            <a:spAutoFit/>
          </a:bodyPr>
          <a:lstStyle/>
          <a:p>
            <a:r>
              <a:rPr lang="he-IL" b="1" dirty="0" smtClean="0"/>
              <a:t>מיומנות של מודעות עצמית .</a:t>
            </a:r>
            <a:endParaRPr lang="he-IL" b="1" dirty="0"/>
          </a:p>
        </p:txBody>
      </p:sp>
      <p:sp>
        <p:nvSpPr>
          <p:cNvPr id="29" name="מלבן 28"/>
          <p:cNvSpPr/>
          <p:nvPr/>
        </p:nvSpPr>
        <p:spPr>
          <a:xfrm>
            <a:off x="7286644" y="3714752"/>
            <a:ext cx="989856" cy="369332"/>
          </a:xfrm>
          <a:prstGeom prst="rect">
            <a:avLst/>
          </a:prstGeom>
        </p:spPr>
        <p:txBody>
          <a:bodyPr wrap="square">
            <a:spAutoFit/>
          </a:bodyPr>
          <a:lstStyle/>
          <a:p>
            <a:r>
              <a:rPr lang="he-IL" b="1" dirty="0" smtClean="0"/>
              <a:t>אנשים .</a:t>
            </a:r>
            <a:endParaRPr lang="he-IL" b="1" dirty="0"/>
          </a:p>
        </p:txBody>
      </p:sp>
      <p:sp>
        <p:nvSpPr>
          <p:cNvPr id="30" name="מלבן 29"/>
          <p:cNvSpPr/>
          <p:nvPr/>
        </p:nvSpPr>
        <p:spPr>
          <a:xfrm>
            <a:off x="5715008" y="4357694"/>
            <a:ext cx="989856" cy="369332"/>
          </a:xfrm>
          <a:prstGeom prst="rect">
            <a:avLst/>
          </a:prstGeom>
        </p:spPr>
        <p:txBody>
          <a:bodyPr wrap="square">
            <a:spAutoFit/>
          </a:bodyPr>
          <a:lstStyle/>
          <a:p>
            <a:r>
              <a:rPr lang="he-IL" b="1" dirty="0" smtClean="0"/>
              <a:t>משימות.</a:t>
            </a:r>
            <a:endParaRPr lang="he-IL" b="1" dirty="0"/>
          </a:p>
        </p:txBody>
      </p:sp>
      <p:sp>
        <p:nvSpPr>
          <p:cNvPr id="31" name="מלבן 30"/>
          <p:cNvSpPr/>
          <p:nvPr/>
        </p:nvSpPr>
        <p:spPr>
          <a:xfrm>
            <a:off x="2428860" y="4857760"/>
            <a:ext cx="989856" cy="369332"/>
          </a:xfrm>
          <a:prstGeom prst="rect">
            <a:avLst/>
          </a:prstGeom>
        </p:spPr>
        <p:txBody>
          <a:bodyPr wrap="square">
            <a:spAutoFit/>
          </a:bodyPr>
          <a:lstStyle/>
          <a:p>
            <a:r>
              <a:rPr lang="he-IL" b="1" dirty="0" smtClean="0"/>
              <a:t>לקוח.</a:t>
            </a:r>
            <a:endParaRPr lang="he-IL" b="1" dirty="0"/>
          </a:p>
        </p:txBody>
      </p:sp>
      <p:sp>
        <p:nvSpPr>
          <p:cNvPr id="32" name="מלבן 31"/>
          <p:cNvSpPr/>
          <p:nvPr/>
        </p:nvSpPr>
        <p:spPr>
          <a:xfrm>
            <a:off x="1500166" y="3786190"/>
            <a:ext cx="1632798" cy="369332"/>
          </a:xfrm>
          <a:prstGeom prst="rect">
            <a:avLst/>
          </a:prstGeom>
        </p:spPr>
        <p:txBody>
          <a:bodyPr wrap="square">
            <a:spAutoFit/>
          </a:bodyPr>
          <a:lstStyle/>
          <a:p>
            <a:r>
              <a:rPr lang="he-IL" b="1" dirty="0" smtClean="0"/>
              <a:t>קבלת החלטות .</a:t>
            </a:r>
            <a:endParaRPr lang="he-IL" b="1" dirty="0"/>
          </a:p>
        </p:txBody>
      </p:sp>
      <p:sp>
        <p:nvSpPr>
          <p:cNvPr id="33" name="מלבן 32"/>
          <p:cNvSpPr/>
          <p:nvPr/>
        </p:nvSpPr>
        <p:spPr>
          <a:xfrm>
            <a:off x="2714612" y="1857364"/>
            <a:ext cx="989856" cy="369332"/>
          </a:xfrm>
          <a:prstGeom prst="rect">
            <a:avLst/>
          </a:prstGeom>
        </p:spPr>
        <p:txBody>
          <a:bodyPr wrap="square">
            <a:spAutoFit/>
          </a:bodyPr>
          <a:lstStyle/>
          <a:p>
            <a:r>
              <a:rPr lang="he-IL" b="1" dirty="0" smtClean="0"/>
              <a:t>גמישות .</a:t>
            </a:r>
            <a:endParaRPr lang="he-IL" b="1" dirty="0"/>
          </a:p>
        </p:txBody>
      </p:sp>
      <p:sp>
        <p:nvSpPr>
          <p:cNvPr id="34" name="מלבן 33"/>
          <p:cNvSpPr/>
          <p:nvPr/>
        </p:nvSpPr>
        <p:spPr>
          <a:xfrm>
            <a:off x="6453433" y="4786322"/>
            <a:ext cx="2018501" cy="369332"/>
          </a:xfrm>
          <a:prstGeom prst="rect">
            <a:avLst/>
          </a:prstGeom>
        </p:spPr>
        <p:txBody>
          <a:bodyPr wrap="none">
            <a:spAutoFit/>
          </a:bodyPr>
          <a:lstStyle/>
          <a:p>
            <a:r>
              <a:rPr lang="he-IL" b="1" dirty="0" smtClean="0"/>
              <a:t>ניהול לפי מסד ערכים</a:t>
            </a:r>
            <a:endParaRPr lang="he-IL" b="1" dirty="0"/>
          </a:p>
        </p:txBody>
      </p:sp>
      <p:sp>
        <p:nvSpPr>
          <p:cNvPr id="35" name="מלבן 34"/>
          <p:cNvSpPr/>
          <p:nvPr/>
        </p:nvSpPr>
        <p:spPr>
          <a:xfrm>
            <a:off x="1500166" y="5934670"/>
            <a:ext cx="3857620" cy="369332"/>
          </a:xfrm>
          <a:prstGeom prst="rect">
            <a:avLst/>
          </a:prstGeom>
        </p:spPr>
        <p:txBody>
          <a:bodyPr wrap="square">
            <a:spAutoFit/>
          </a:bodyPr>
          <a:lstStyle/>
          <a:p>
            <a:r>
              <a:rPr lang="he-IL" b="1" dirty="0" smtClean="0"/>
              <a:t>בדיקת קוים אדומים בהתנהגות עסקית.</a:t>
            </a:r>
            <a:endParaRPr lang="he-IL" b="1" dirty="0"/>
          </a:p>
        </p:txBody>
      </p:sp>
      <p:sp>
        <p:nvSpPr>
          <p:cNvPr id="36" name="מלבן 35"/>
          <p:cNvSpPr/>
          <p:nvPr/>
        </p:nvSpPr>
        <p:spPr>
          <a:xfrm>
            <a:off x="5715008" y="5857892"/>
            <a:ext cx="2882519" cy="369332"/>
          </a:xfrm>
          <a:prstGeom prst="rect">
            <a:avLst/>
          </a:prstGeom>
        </p:spPr>
        <p:txBody>
          <a:bodyPr wrap="none">
            <a:spAutoFit/>
          </a:bodyPr>
          <a:lstStyle/>
          <a:p>
            <a:r>
              <a:rPr lang="he-IL" b="1" dirty="0" smtClean="0"/>
              <a:t>פוקוס מתמיד על יתרון תחרותי</a:t>
            </a:r>
            <a:endParaRPr lang="he-IL" b="1" dirty="0"/>
          </a:p>
        </p:txBody>
      </p:sp>
      <p:sp>
        <p:nvSpPr>
          <p:cNvPr id="37" name="מלבן 36"/>
          <p:cNvSpPr/>
          <p:nvPr/>
        </p:nvSpPr>
        <p:spPr>
          <a:xfrm>
            <a:off x="6000760" y="2786058"/>
            <a:ext cx="2333909" cy="369332"/>
          </a:xfrm>
          <a:prstGeom prst="rect">
            <a:avLst/>
          </a:prstGeom>
        </p:spPr>
        <p:txBody>
          <a:bodyPr wrap="none">
            <a:spAutoFit/>
          </a:bodyPr>
          <a:lstStyle/>
          <a:p>
            <a:r>
              <a:rPr lang="he-IL" b="1" dirty="0" smtClean="0"/>
              <a:t>מו"מ בגישת </a:t>
            </a:r>
            <a:r>
              <a:rPr lang="en-US" b="1" dirty="0" smtClean="0"/>
              <a:t>Win-Lose</a:t>
            </a:r>
            <a:endParaRPr lang="he-IL" b="1" dirty="0"/>
          </a:p>
        </p:txBody>
      </p:sp>
      <p:sp>
        <p:nvSpPr>
          <p:cNvPr id="38" name="מלבן 37"/>
          <p:cNvSpPr/>
          <p:nvPr/>
        </p:nvSpPr>
        <p:spPr>
          <a:xfrm>
            <a:off x="5357818" y="6286520"/>
            <a:ext cx="1595309" cy="369332"/>
          </a:xfrm>
          <a:prstGeom prst="rect">
            <a:avLst/>
          </a:prstGeom>
        </p:spPr>
        <p:txBody>
          <a:bodyPr wrap="none">
            <a:spAutoFit/>
          </a:bodyPr>
          <a:lstStyle/>
          <a:p>
            <a:r>
              <a:rPr lang="he-IL" b="1" dirty="0" smtClean="0"/>
              <a:t>עידוד תחרותיות</a:t>
            </a:r>
            <a:endParaRPr lang="he-IL" b="1" dirty="0"/>
          </a:p>
        </p:txBody>
      </p:sp>
      <p:sp>
        <p:nvSpPr>
          <p:cNvPr id="39" name="פיצוץ 2 38"/>
          <p:cNvSpPr/>
          <p:nvPr/>
        </p:nvSpPr>
        <p:spPr>
          <a:xfrm>
            <a:off x="928662" y="928670"/>
            <a:ext cx="7858180" cy="535785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smtClean="0">
                <a:latin typeface="Tahoma" pitchFamily="34" charset="0"/>
                <a:cs typeface="Tahoma" pitchFamily="34" charset="0"/>
              </a:rPr>
              <a:t>ראינו ....</a:t>
            </a:r>
          </a:p>
          <a:p>
            <a:pPr algn="ctr"/>
            <a:r>
              <a:rPr lang="he-IL" sz="2400" dirty="0" smtClean="0">
                <a:latin typeface="Tahoma" pitchFamily="34" charset="0"/>
                <a:cs typeface="Tahoma" pitchFamily="34" charset="0"/>
              </a:rPr>
              <a:t>הרבה דעות, ערב רב של תחומים, סגנונות ניהול, כיוונים שונים, תכונות שונות, עיסוקים וחברות שונות וכמובן תרבויות שונות של כל ארגון .  </a:t>
            </a:r>
            <a:endParaRPr lang="he-IL" sz="2400" dirty="0">
              <a:latin typeface="Tahoma" pitchFamily="34" charset="0"/>
              <a:cs typeface="Tahoma" pitchFamily="34" charset="0"/>
            </a:endParaRPr>
          </a:p>
        </p:txBody>
      </p:sp>
      <p:sp>
        <p:nvSpPr>
          <p:cNvPr id="41" name="כותרת 1"/>
          <p:cNvSpPr txBox="1">
            <a:spLocks/>
          </p:cNvSpPr>
          <p:nvPr/>
        </p:nvSpPr>
        <p:spPr>
          <a:xfrm>
            <a:off x="6572264" y="0"/>
            <a:ext cx="2571736"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smtClean="0">
                <a:ln>
                  <a:noFill/>
                </a:ln>
                <a:solidFill>
                  <a:srgbClr val="0070C0"/>
                </a:solidFill>
                <a:effectLst/>
                <a:uLnTx/>
                <a:uFillTx/>
                <a:latin typeface="+mj-lt"/>
                <a:ea typeface="+mj-ea"/>
                <a:cs typeface="+mj-cs"/>
              </a:rPr>
              <a:t>פיתוח מנהלים  </a:t>
            </a:r>
            <a:endParaRPr kumimoji="0" lang="he-IL" sz="3200" b="1"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a:xfrm>
            <a:off x="2009661" y="980728"/>
            <a:ext cx="6715140" cy="785810"/>
          </a:xfrm>
          <a:prstGeom prst="rect">
            <a:avLst/>
          </a:prstGeom>
          <a:noFill/>
          <a:ln/>
          <a:effectLst>
            <a:outerShdw dist="17961" dir="2700000" algn="ctr" rotWithShape="0">
              <a:schemeClr val="bg2"/>
            </a:outerShdw>
          </a:effectLst>
        </p:spPr>
        <p:txBody>
          <a:bodyPr vert="horz" lIns="0" rIns="0" bIns="0" anchor="b">
            <a:normAutofit fontScale="90000"/>
            <a:scene3d>
              <a:camera prst="orthographicFront"/>
              <a:lightRig rig="threePt" dir="t"/>
            </a:scene3d>
            <a:sp3d extrusionH="57150">
              <a:bevelT w="38100" h="38100"/>
            </a:sp3d>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43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אז מה</a:t>
            </a:r>
            <a:r>
              <a:rPr kumimoji="0" lang="he-IL" sz="50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 </a:t>
            </a:r>
            <a:r>
              <a:rPr kumimoji="0" lang="he-IL" sz="43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משותף</a:t>
            </a:r>
            <a:r>
              <a:rPr kumimoji="0" lang="he-IL" sz="50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 </a:t>
            </a:r>
            <a:r>
              <a:rPr kumimoji="0" lang="he-IL" sz="43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לכל</a:t>
            </a:r>
            <a:r>
              <a:rPr kumimoji="0" lang="he-IL" sz="50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 </a:t>
            </a:r>
            <a:r>
              <a:rPr kumimoji="0" lang="he-IL" sz="4300" b="1" u="none" strike="noStrike" kern="1200" cap="none" spc="0" normalizeH="0" baseline="0" noProof="0" dirty="0" smtClean="0">
                <a:ln>
                  <a:noFill/>
                </a:ln>
                <a:solidFill>
                  <a:srgbClr val="0070C0"/>
                </a:solidFill>
                <a:effectLst>
                  <a:outerShdw blurRad="50800" dist="38100" dir="18900000" algn="bl" rotWithShape="0">
                    <a:prstClr val="black">
                      <a:alpha val="40000"/>
                    </a:prstClr>
                  </a:outerShdw>
                </a:effectLst>
                <a:uLnTx/>
                <a:uFillTx/>
                <a:latin typeface="+mj-lt"/>
                <a:ea typeface="+mj-ea"/>
              </a:rPr>
              <a:t>התיאוריות ?</a:t>
            </a:r>
            <a:endParaRPr kumimoji="0" lang="en-US" sz="4300" b="1" u="none" strike="noStrike" kern="1200" cap="none" spc="0" normalizeH="0" baseline="0" noProof="0" dirty="0">
              <a:ln>
                <a:noFill/>
              </a:ln>
              <a:solidFill>
                <a:srgbClr val="0070C0"/>
              </a:solidFill>
              <a:effectLst>
                <a:outerShdw blurRad="50800" dist="38100" dir="18900000" algn="bl" rotWithShape="0">
                  <a:prstClr val="black">
                    <a:alpha val="40000"/>
                  </a:prstClr>
                </a:outerShdw>
              </a:effectLst>
              <a:uLnTx/>
              <a:uFillTx/>
              <a:latin typeface="+mj-lt"/>
              <a:ea typeface="+mj-ea"/>
            </a:endParaRPr>
          </a:p>
        </p:txBody>
      </p:sp>
      <p:sp>
        <p:nvSpPr>
          <p:cNvPr id="5" name="Rectangle 3"/>
          <p:cNvSpPr txBox="1">
            <a:spLocks noChangeArrowheads="1"/>
          </p:cNvSpPr>
          <p:nvPr/>
        </p:nvSpPr>
        <p:spPr>
          <a:xfrm>
            <a:off x="518861" y="3942359"/>
            <a:ext cx="8358246" cy="1143008"/>
          </a:xfrm>
          <a:prstGeom prst="rect">
            <a:avLst/>
          </a:prstGeom>
          <a:noFill/>
          <a:ln/>
        </p:spPr>
        <p:txBody>
          <a:bodyPr vert="horz">
            <a:noAutofit/>
          </a:bodyPr>
          <a:lstStyle/>
          <a:p>
            <a:pPr marL="274320" marR="0" lvl="0" indent="-274320" algn="r" defTabSz="914400" rtl="1" eaLnBrk="1" fontAlgn="auto" latinLnBrk="0" hangingPunct="1">
              <a:lnSpc>
                <a:spcPct val="100000"/>
              </a:lnSpc>
              <a:spcBef>
                <a:spcPct val="20000"/>
              </a:spcBef>
              <a:spcAft>
                <a:spcPts val="0"/>
              </a:spcAft>
              <a:buClr>
                <a:schemeClr val="accent3"/>
              </a:buClr>
              <a:buSzPct val="95000"/>
              <a:buFont typeface="Monotype Sorts" pitchFamily="2" charset="2"/>
              <a:buChar char="s"/>
              <a:tabLst/>
              <a:defRPr/>
            </a:pPr>
            <a:r>
              <a:rPr kumimoji="0" lang="he-IL" sz="2800" b="1" i="0" u="none" strike="noStrike" kern="1200" cap="none" spc="0" normalizeH="0" baseline="0" noProof="0" dirty="0" smtClean="0">
                <a:ln>
                  <a:noFill/>
                </a:ln>
                <a:solidFill>
                  <a:schemeClr val="tx1"/>
                </a:solidFill>
                <a:effectLst/>
                <a:uLnTx/>
                <a:uFillTx/>
                <a:latin typeface="Tahoma" pitchFamily="34" charset="0"/>
                <a:cs typeface="Tahoma" pitchFamily="34" charset="0"/>
              </a:rPr>
              <a:t>התייחסות הוליסטית למרכיבי העסק, והעסק בקונטקסט של סביבה.</a:t>
            </a:r>
            <a:endParaRPr kumimoji="0" lang="he-IL" sz="2800" b="1" i="0" u="none" strike="noStrike" kern="1200" cap="none" spc="0" normalizeH="0" baseline="0" noProof="0" dirty="0">
              <a:ln>
                <a:noFill/>
              </a:ln>
              <a:solidFill>
                <a:schemeClr val="tx1"/>
              </a:solidFill>
              <a:effectLst/>
              <a:uLnTx/>
              <a:uFillTx/>
              <a:latin typeface="Tahoma" pitchFamily="34" charset="0"/>
              <a:cs typeface="Tahoma" pitchFamily="34" charset="0"/>
            </a:endParaRPr>
          </a:p>
        </p:txBody>
      </p:sp>
      <p:sp>
        <p:nvSpPr>
          <p:cNvPr id="6" name="מלבן 5"/>
          <p:cNvSpPr/>
          <p:nvPr/>
        </p:nvSpPr>
        <p:spPr>
          <a:xfrm>
            <a:off x="1857356" y="2071678"/>
            <a:ext cx="7019751" cy="523220"/>
          </a:xfrm>
          <a:prstGeom prst="rect">
            <a:avLst/>
          </a:prstGeom>
        </p:spPr>
        <p:txBody>
          <a:bodyPr wrap="square">
            <a:spAutoFit/>
          </a:bodyPr>
          <a:lstStyle/>
          <a:p>
            <a:pPr marL="274320" lvl="0" indent="-274320">
              <a:spcBef>
                <a:spcPct val="20000"/>
              </a:spcBef>
              <a:buClr>
                <a:schemeClr val="accent3"/>
              </a:buClr>
              <a:buSzPct val="95000"/>
              <a:buFont typeface="Monotype Sorts" pitchFamily="2" charset="2"/>
              <a:buChar char="s"/>
            </a:pPr>
            <a:r>
              <a:rPr lang="he-IL" sz="2800" b="1" dirty="0" smtClean="0">
                <a:latin typeface="Tahoma" pitchFamily="34" charset="0"/>
                <a:cs typeface="Tahoma" pitchFamily="34" charset="0"/>
              </a:rPr>
              <a:t>דגש על</a:t>
            </a:r>
            <a:r>
              <a:rPr lang="he-IL" sz="2800" b="1" dirty="0" smtClean="0">
                <a:solidFill>
                  <a:srgbClr val="0000FF"/>
                </a:solidFill>
                <a:latin typeface="Tahoma" pitchFamily="34" charset="0"/>
                <a:cs typeface="Tahoma" pitchFamily="34" charset="0"/>
              </a:rPr>
              <a:t> מנהיגות </a:t>
            </a:r>
            <a:r>
              <a:rPr lang="he-IL" sz="2800" b="1" dirty="0" smtClean="0">
                <a:latin typeface="Tahoma" pitchFamily="34" charset="0"/>
                <a:cs typeface="Tahoma" pitchFamily="34" charset="0"/>
              </a:rPr>
              <a:t>והובלה ולא ניהול .</a:t>
            </a:r>
          </a:p>
        </p:txBody>
      </p:sp>
      <p:sp>
        <p:nvSpPr>
          <p:cNvPr id="7" name="מלבן 6"/>
          <p:cNvSpPr/>
          <p:nvPr/>
        </p:nvSpPr>
        <p:spPr>
          <a:xfrm>
            <a:off x="18827" y="2791575"/>
            <a:ext cx="8858280" cy="954107"/>
          </a:xfrm>
          <a:prstGeom prst="rect">
            <a:avLst/>
          </a:prstGeom>
        </p:spPr>
        <p:txBody>
          <a:bodyPr wrap="square">
            <a:spAutoFit/>
          </a:bodyPr>
          <a:lstStyle/>
          <a:p>
            <a:pPr marL="274320" lvl="0" indent="-274320">
              <a:spcBef>
                <a:spcPct val="20000"/>
              </a:spcBef>
              <a:buClr>
                <a:schemeClr val="accent3"/>
              </a:buClr>
              <a:buSzPct val="95000"/>
              <a:buFont typeface="Monotype Sorts" pitchFamily="2" charset="2"/>
              <a:buChar char="s"/>
              <a:defRPr/>
            </a:pPr>
            <a:r>
              <a:rPr lang="he-IL" sz="2800" b="1" dirty="0" smtClean="0">
                <a:latin typeface="Tahoma" pitchFamily="34" charset="0"/>
                <a:cs typeface="Tahoma" pitchFamily="34" charset="0"/>
              </a:rPr>
              <a:t>חזון, תרבות וערכים (ולא מבנה, תהליכים, נהלים)</a:t>
            </a:r>
          </a:p>
        </p:txBody>
      </p:sp>
      <p:sp>
        <p:nvSpPr>
          <p:cNvPr id="10" name="מלבן 9"/>
          <p:cNvSpPr/>
          <p:nvPr/>
        </p:nvSpPr>
        <p:spPr>
          <a:xfrm>
            <a:off x="1857356" y="5282044"/>
            <a:ext cx="7019751" cy="523220"/>
          </a:xfrm>
          <a:prstGeom prst="rect">
            <a:avLst/>
          </a:prstGeom>
        </p:spPr>
        <p:txBody>
          <a:bodyPr wrap="square">
            <a:spAutoFit/>
          </a:bodyPr>
          <a:lstStyle/>
          <a:p>
            <a:pPr marL="274320" lvl="0" indent="-274320">
              <a:spcBef>
                <a:spcPct val="20000"/>
              </a:spcBef>
              <a:buClr>
                <a:schemeClr val="accent3"/>
              </a:buClr>
              <a:buSzPct val="95000"/>
              <a:buFont typeface="Monotype Sorts" pitchFamily="2" charset="2"/>
              <a:buChar char="s"/>
            </a:pPr>
            <a:r>
              <a:rPr lang="he-IL" sz="2800" b="1" dirty="0" smtClean="0">
                <a:latin typeface="Tahoma" pitchFamily="34" charset="0"/>
                <a:cs typeface="Tahoma" pitchFamily="34" charset="0"/>
              </a:rPr>
              <a:t>דגש על</a:t>
            </a:r>
            <a:r>
              <a:rPr lang="he-IL" sz="2800" b="1" dirty="0" smtClean="0">
                <a:solidFill>
                  <a:srgbClr val="0000FF"/>
                </a:solidFill>
                <a:latin typeface="Tahoma" pitchFamily="34" charset="0"/>
                <a:cs typeface="Tahoma" pitchFamily="34" charset="0"/>
              </a:rPr>
              <a:t> שימור עובדים.</a:t>
            </a:r>
            <a:endParaRPr lang="he-IL" sz="2800" b="1" dirty="0" smtClean="0">
              <a:latin typeface="Tahoma" pitchFamily="34" charset="0"/>
              <a:cs typeface="Tahoma" pitchFamily="34" charset="0"/>
            </a:endParaRPr>
          </a:p>
        </p:txBody>
      </p:sp>
      <p:sp>
        <p:nvSpPr>
          <p:cNvPr id="8" name="כותרת 1"/>
          <p:cNvSpPr txBox="1">
            <a:spLocks/>
          </p:cNvSpPr>
          <p:nvPr/>
        </p:nvSpPr>
        <p:spPr>
          <a:xfrm>
            <a:off x="6572264" y="0"/>
            <a:ext cx="2571736"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smtClean="0">
                <a:ln>
                  <a:noFill/>
                </a:ln>
                <a:solidFill>
                  <a:srgbClr val="0070C0"/>
                </a:solidFill>
                <a:effectLst/>
                <a:uLnTx/>
                <a:uFillTx/>
                <a:latin typeface="+mj-lt"/>
                <a:ea typeface="+mj-ea"/>
                <a:cs typeface="+mj-cs"/>
              </a:rPr>
              <a:t>פיתוח מנהלים  </a:t>
            </a:r>
            <a:endParaRPr kumimoji="0" lang="he-IL" sz="3200" b="1"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0182" y="1785926"/>
            <a:ext cx="5072098" cy="1938992"/>
          </a:xfrm>
          <a:prstGeom prst="rect">
            <a:avLst/>
          </a:prstGeom>
          <a:noFill/>
        </p:spPr>
        <p:txBody>
          <a:bodyPr wrap="square" rtlCol="1">
            <a:spAutoFit/>
            <a:scene3d>
              <a:camera prst="orthographicFront"/>
              <a:lightRig rig="threePt" dir="t"/>
            </a:scene3d>
            <a:sp3d extrusionH="57150">
              <a:bevelT w="38100" h="38100"/>
            </a:sp3d>
          </a:bodyPr>
          <a:lstStyle/>
          <a:p>
            <a:pPr algn="ctr"/>
            <a:r>
              <a:rPr lang="he-IL" sz="12000" b="1" dirty="0" smtClean="0">
                <a:solidFill>
                  <a:srgbClr val="0099CC"/>
                </a:solidFill>
                <a:effectLst>
                  <a:outerShdw blurRad="50800" dist="38100" dir="18900000" algn="bl" rotWithShape="0">
                    <a:prstClr val="black">
                      <a:alpha val="40000"/>
                    </a:prstClr>
                  </a:outerShdw>
                </a:effectLst>
              </a:rPr>
              <a:t>תודה !</a:t>
            </a:r>
            <a:endParaRPr lang="he-IL" sz="12000" b="1" dirty="0">
              <a:solidFill>
                <a:srgbClr val="0099CC"/>
              </a:solidFill>
              <a:effectLst>
                <a:outerShdw blurRad="50800" dist="38100" dir="18900000" algn="bl" rotWithShape="0">
                  <a:prstClr val="black">
                    <a:alpha val="40000"/>
                  </a:prstClr>
                </a:outerShdw>
              </a:effectLst>
            </a:endParaRPr>
          </a:p>
        </p:txBody>
      </p:sp>
      <p:sp>
        <p:nvSpPr>
          <p:cNvPr id="4" name="TextBox 3"/>
          <p:cNvSpPr txBox="1"/>
          <p:nvPr/>
        </p:nvSpPr>
        <p:spPr>
          <a:xfrm>
            <a:off x="1352750" y="4357694"/>
            <a:ext cx="7579318" cy="1477328"/>
          </a:xfrm>
          <a:prstGeom prst="rect">
            <a:avLst/>
          </a:prstGeom>
          <a:noFill/>
        </p:spPr>
        <p:txBody>
          <a:bodyPr wrap="none" rtlCol="1">
            <a:spAutoFit/>
          </a:bodyPr>
          <a:lstStyle/>
          <a:p>
            <a:r>
              <a:rPr lang="he-IL" b="1" dirty="0" smtClean="0">
                <a:latin typeface="Tahoma" pitchFamily="34" charset="0"/>
                <a:cs typeface="Tahoma" pitchFamily="34" charset="0"/>
              </a:rPr>
              <a:t>מקורות :</a:t>
            </a:r>
          </a:p>
          <a:p>
            <a:r>
              <a:rPr lang="he-IL" b="1" dirty="0" smtClean="0">
                <a:latin typeface="Tahoma" pitchFamily="34" charset="0"/>
                <a:cs typeface="Tahoma" pitchFamily="34" charset="0"/>
              </a:rPr>
              <a:t>הדרכה – אריה אבירם (טיפוח מיומנות וכישורים לשיפור ביצועים) </a:t>
            </a:r>
          </a:p>
          <a:p>
            <a:r>
              <a:rPr lang="he-IL" b="1" dirty="0" err="1" smtClean="0">
                <a:latin typeface="Tahoma" pitchFamily="34" charset="0"/>
                <a:cs typeface="Tahoma" pitchFamily="34" charset="0"/>
              </a:rPr>
              <a:t>פישמן</a:t>
            </a:r>
            <a:r>
              <a:rPr lang="he-IL" b="1" dirty="0" smtClean="0">
                <a:latin typeface="Tahoma" pitchFamily="34" charset="0"/>
                <a:cs typeface="Tahoma" pitchFamily="34" charset="0"/>
              </a:rPr>
              <a:t> רשתות </a:t>
            </a:r>
            <a:r>
              <a:rPr lang="en-US" b="1" dirty="0" smtClean="0">
                <a:latin typeface="Tahoma" pitchFamily="34" charset="0"/>
                <a:cs typeface="Tahoma" pitchFamily="34" charset="0"/>
              </a:rPr>
              <a:t>www.fisman-hr.co.il</a:t>
            </a:r>
            <a:endParaRPr lang="he-IL" b="1" dirty="0" smtClean="0">
              <a:latin typeface="Tahoma" pitchFamily="34" charset="0"/>
              <a:cs typeface="Tahoma" pitchFamily="34" charset="0"/>
            </a:endParaRPr>
          </a:p>
          <a:p>
            <a:r>
              <a:rPr lang="he-IL" b="1" dirty="0" smtClean="0">
                <a:latin typeface="Tahoma" pitchFamily="34" charset="0"/>
                <a:cs typeface="Tahoma" pitchFamily="34" charset="0"/>
              </a:rPr>
              <a:t>עופר רשף –</a:t>
            </a:r>
            <a:r>
              <a:rPr lang="en-US" b="1" dirty="0" smtClean="0">
                <a:latin typeface="Tahoma" pitchFamily="34" charset="0"/>
                <a:cs typeface="Tahoma" pitchFamily="34" charset="0"/>
              </a:rPr>
              <a:t>wwwresheftraining.com </a:t>
            </a:r>
            <a:endParaRPr lang="he-IL" b="1" dirty="0" smtClean="0">
              <a:latin typeface="Tahoma" pitchFamily="34" charset="0"/>
              <a:cs typeface="Tahoma" pitchFamily="34" charset="0"/>
            </a:endParaRPr>
          </a:p>
          <a:p>
            <a:r>
              <a:rPr lang="he-IL" b="1" dirty="0" smtClean="0">
                <a:latin typeface="Tahoma" pitchFamily="34" charset="0"/>
                <a:cs typeface="Tahoma" pitchFamily="34" charset="0"/>
              </a:rPr>
              <a:t>פיתוח מנהלים – עתודה ניהולית –רחל שחר .</a:t>
            </a:r>
          </a:p>
        </p:txBody>
      </p:sp>
      <p:sp>
        <p:nvSpPr>
          <p:cNvPr id="6"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000100" y="1471766"/>
            <a:ext cx="7776864" cy="3497752"/>
          </a:xfrm>
          <a:prstGeom prst="rect">
            <a:avLst/>
          </a:prstGeom>
        </p:spPr>
        <p:txBody>
          <a:bodyPr wrap="square" anchor="ctr">
            <a:spAutoFit/>
          </a:bodyPr>
          <a:lstStyle/>
          <a:p>
            <a:pPr>
              <a:lnSpc>
                <a:spcPct val="150000"/>
              </a:lnSpc>
              <a:spcAft>
                <a:spcPts val="600"/>
              </a:spcAft>
            </a:pPr>
            <a:r>
              <a:rPr lang="he-IL" sz="3600" b="1" i="1" u="sng"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תפיסת תפקיד</a:t>
            </a:r>
            <a:r>
              <a:rPr lang="he-IL" sz="3600" b="1" i="1"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a:t>
            </a:r>
          </a:p>
          <a:p>
            <a:pPr>
              <a:lnSpc>
                <a:spcPct val="150000"/>
              </a:lnSpc>
              <a:spcAft>
                <a:spcPts val="600"/>
              </a:spcAft>
            </a:pPr>
            <a:r>
              <a:rPr lang="he-IL" sz="2800" b="1" dirty="0" smtClean="0">
                <a:latin typeface="Tahoma" pitchFamily="34" charset="0"/>
                <a:cs typeface="Tahoma" pitchFamily="34" charset="0"/>
              </a:rPr>
              <a:t>תפקיד "המנהל במיטבו". במסגרת זו מגבש הארגון ומגבשים משתתפי הקבוצה את האופן בו הם תופסים את תפקיד המנהל, את מסגרת הסמכות והאחריות. </a:t>
            </a:r>
            <a:endParaRPr lang="he-IL" sz="2800" b="1" dirty="0">
              <a:latin typeface="Tahoma" pitchFamily="34" charset="0"/>
              <a:cs typeface="Tahoma" pitchFamily="34" charset="0"/>
            </a:endParaRPr>
          </a:p>
        </p:txBody>
      </p:sp>
      <p:sp>
        <p:nvSpPr>
          <p:cNvPr id="9" name="לחצן פעולה: קדימה או הבא 8">
            <a:hlinkClick r:id="rId2" action="ppaction://hlinksldjump" highlightClick="1"/>
          </p:cNvPr>
          <p:cNvSpPr/>
          <p:nvPr/>
        </p:nvSpPr>
        <p:spPr>
          <a:xfrm rot="10800000">
            <a:off x="142844" y="6143644"/>
            <a:ext cx="785818" cy="50004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14282" y="836712"/>
            <a:ext cx="8704988" cy="4144083"/>
          </a:xfrm>
          <a:prstGeom prst="rect">
            <a:avLst/>
          </a:prstGeom>
        </p:spPr>
        <p:txBody>
          <a:bodyPr wrap="square">
            <a:spAutoFit/>
          </a:bodyPr>
          <a:lstStyle/>
          <a:p>
            <a:pPr>
              <a:lnSpc>
                <a:spcPct val="150000"/>
              </a:lnSpc>
              <a:spcAft>
                <a:spcPts val="600"/>
              </a:spcAft>
            </a:pPr>
            <a:r>
              <a:rPr lang="he-IL" sz="3600" b="1" i="1" u="sng"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מודעות</a:t>
            </a:r>
            <a:r>
              <a:rPr lang="he-IL" sz="3600" b="1" i="1"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a:t>
            </a:r>
          </a:p>
          <a:p>
            <a:pPr>
              <a:lnSpc>
                <a:spcPct val="150000"/>
              </a:lnSpc>
              <a:spcAft>
                <a:spcPts val="600"/>
              </a:spcAft>
            </a:pPr>
            <a:r>
              <a:rPr lang="he-IL" sz="2800" b="1" dirty="0" smtClean="0">
                <a:latin typeface="Tahoma" pitchFamily="34" charset="0"/>
                <a:cs typeface="Tahoma" pitchFamily="34" charset="0"/>
              </a:rPr>
              <a:t>על פי גישת התוכנית, מפתח לפיתוח אישי הוא היכולת להכיר את </a:t>
            </a:r>
            <a:r>
              <a:rPr lang="he-IL" sz="2800" b="1" dirty="0" err="1" smtClean="0">
                <a:latin typeface="Tahoma" pitchFamily="34" charset="0"/>
                <a:cs typeface="Tahoma" pitchFamily="34" charset="0"/>
              </a:rPr>
              <a:t>החוזקות</a:t>
            </a:r>
            <a:r>
              <a:rPr lang="he-IL" sz="2800" b="1" dirty="0" smtClean="0">
                <a:latin typeface="Tahoma" pitchFamily="34" charset="0"/>
                <a:cs typeface="Tahoma" pitchFamily="34" charset="0"/>
              </a:rPr>
              <a:t> והחולשות האישיות. זאת תוך כדי הסתכלות גם על התהליכים הסמויים מהעין ולהרחיב את טווח המודעות האישית על חשבון "מרחב העיוורון" האישי.</a:t>
            </a:r>
            <a:endParaRPr lang="he-IL" sz="2800" b="1" dirty="0">
              <a:latin typeface="Tahoma" pitchFamily="34" charset="0"/>
              <a:cs typeface="Tahoma" pitchFamily="34" charset="0"/>
            </a:endParaRPr>
          </a:p>
        </p:txBody>
      </p:sp>
      <p:sp>
        <p:nvSpPr>
          <p:cNvPr id="5" name="לחצן פעולה: אחורה או הקודם 4">
            <a:hlinkClick r:id="rId2" action="ppaction://hlinksldjump" highlightClick="1"/>
          </p:cNvPr>
          <p:cNvSpPr/>
          <p:nvPr/>
        </p:nvSpPr>
        <p:spPr>
          <a:xfrm>
            <a:off x="214282" y="6143644"/>
            <a:ext cx="785818" cy="54235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714348" y="928670"/>
            <a:ext cx="8208912" cy="4698081"/>
          </a:xfrm>
          <a:prstGeom prst="rect">
            <a:avLst/>
          </a:prstGeom>
        </p:spPr>
        <p:txBody>
          <a:bodyPr wrap="square">
            <a:spAutoFit/>
          </a:bodyPr>
          <a:lstStyle/>
          <a:p>
            <a:pPr>
              <a:lnSpc>
                <a:spcPct val="150000"/>
              </a:lnSpc>
              <a:spcAft>
                <a:spcPts val="600"/>
              </a:spcAft>
            </a:pPr>
            <a:r>
              <a:rPr lang="he-IL" sz="3200" b="1" i="1" u="sng"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מיומנויות</a:t>
            </a:r>
            <a:r>
              <a:rPr lang="he-IL" sz="3200" b="1" i="1"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a:t>
            </a:r>
            <a:r>
              <a:rPr lang="he-IL" sz="3200" b="1" i="1" u="sng" dirty="0" smtClean="0">
                <a:solidFill>
                  <a:srgbClr val="0099CC"/>
                </a:solidFill>
                <a:latin typeface="Tahoma" pitchFamily="34" charset="0"/>
                <a:cs typeface="Tahoma" pitchFamily="34" charset="0"/>
              </a:rPr>
              <a:t> </a:t>
            </a:r>
          </a:p>
          <a:p>
            <a:pPr>
              <a:lnSpc>
                <a:spcPct val="150000"/>
              </a:lnSpc>
              <a:spcAft>
                <a:spcPts val="600"/>
              </a:spcAft>
            </a:pPr>
            <a:r>
              <a:rPr lang="he-IL" sz="2800" b="1" dirty="0" smtClean="0">
                <a:latin typeface="Tahoma" pitchFamily="34" charset="0"/>
                <a:cs typeface="Tahoma" pitchFamily="34" charset="0"/>
              </a:rPr>
              <a:t>משתתפי תוכנית פיתוח מנהלים ירכשו ויתרגלו מיומנויות ניהוליות מגוונות. התוכנית תהווה ארגז כלים ניהולי למנהל וכן יכולת להתמודד בצורה אפקטיבית עם האתגרים והמשימות העומדות בבסיס מטרות התוכנית ומטרות הארגון.</a:t>
            </a:r>
            <a:endParaRPr lang="he-IL" sz="2800" b="1" dirty="0">
              <a:latin typeface="Tahoma" pitchFamily="34" charset="0"/>
              <a:cs typeface="Tahoma" pitchFamily="34" charset="0"/>
            </a:endParaRPr>
          </a:p>
        </p:txBody>
      </p:sp>
      <p:sp>
        <p:nvSpPr>
          <p:cNvPr id="5" name="לחצן פעולה: אחורה או הקודם 4">
            <a:hlinkClick r:id="rId2" action="ppaction://hlinksldjump" highlightClick="1"/>
          </p:cNvPr>
          <p:cNvSpPr/>
          <p:nvPr/>
        </p:nvSpPr>
        <p:spPr>
          <a:xfrm>
            <a:off x="214282" y="6143644"/>
            <a:ext cx="857256" cy="54235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571472" y="928670"/>
            <a:ext cx="8172400" cy="4698081"/>
          </a:xfrm>
          <a:prstGeom prst="rect">
            <a:avLst/>
          </a:prstGeom>
        </p:spPr>
        <p:txBody>
          <a:bodyPr wrap="square">
            <a:spAutoFit/>
            <a:scene3d>
              <a:camera prst="orthographicFront"/>
              <a:lightRig rig="threePt" dir="t"/>
            </a:scene3d>
            <a:sp3d extrusionH="57150">
              <a:bevelT w="38100" h="38100"/>
            </a:sp3d>
          </a:bodyPr>
          <a:lstStyle/>
          <a:p>
            <a:pPr>
              <a:lnSpc>
                <a:spcPct val="150000"/>
              </a:lnSpc>
              <a:spcAft>
                <a:spcPts val="600"/>
              </a:spcAft>
            </a:pPr>
            <a:r>
              <a:rPr lang="he-IL" sz="3200" b="1" i="1" u="sng" dirty="0" smtClean="0">
                <a:solidFill>
                  <a:srgbClr val="0070C0"/>
                </a:solidFill>
                <a:effectLst>
                  <a:outerShdw blurRad="50800" dist="38100" dir="18900000" algn="bl" rotWithShape="0">
                    <a:prstClr val="black">
                      <a:alpha val="40000"/>
                    </a:prstClr>
                  </a:outerShdw>
                </a:effectLst>
                <a:latin typeface="Tahoma" pitchFamily="34" charset="0"/>
                <a:cs typeface="Tahoma" pitchFamily="34" charset="0"/>
              </a:rPr>
              <a:t>ידע</a:t>
            </a:r>
            <a:r>
              <a:rPr lang="he-IL" sz="3200" b="1" i="1" dirty="0" smtClean="0">
                <a:solidFill>
                  <a:srgbClr val="0070C0"/>
                </a:solidFill>
                <a:effectLst>
                  <a:outerShdw blurRad="50800" dist="38100" dir="18900000" algn="bl" rotWithShape="0">
                    <a:prstClr val="black">
                      <a:alpha val="40000"/>
                    </a:prstClr>
                  </a:outerShdw>
                </a:effectLst>
                <a:latin typeface="Tahoma" pitchFamily="34" charset="0"/>
                <a:cs typeface="Tahoma" pitchFamily="34" charset="0"/>
              </a:rPr>
              <a:t>:</a:t>
            </a:r>
            <a:r>
              <a:rPr lang="he-IL" sz="3200" b="1" i="1" u="sng" dirty="0" smtClean="0">
                <a:solidFill>
                  <a:srgbClr val="0070C0"/>
                </a:solidFill>
                <a:effectLst>
                  <a:outerShdw blurRad="50800" dist="38100" dir="18900000" algn="bl" rotWithShape="0">
                    <a:prstClr val="black">
                      <a:alpha val="40000"/>
                    </a:prstClr>
                  </a:outerShdw>
                </a:effectLst>
                <a:latin typeface="Tahoma" pitchFamily="34" charset="0"/>
                <a:cs typeface="Tahoma" pitchFamily="34" charset="0"/>
              </a:rPr>
              <a:t> </a:t>
            </a:r>
          </a:p>
          <a:p>
            <a:pPr>
              <a:lnSpc>
                <a:spcPct val="150000"/>
              </a:lnSpc>
              <a:spcAft>
                <a:spcPts val="600"/>
              </a:spcAft>
            </a:pPr>
            <a:r>
              <a:rPr lang="he-IL" sz="2800" b="1" dirty="0" smtClean="0">
                <a:effectLst>
                  <a:outerShdw blurRad="50800" dist="38100" dir="18900000" algn="bl" rotWithShape="0">
                    <a:prstClr val="black">
                      <a:alpha val="40000"/>
                    </a:prstClr>
                  </a:outerShdw>
                </a:effectLst>
                <a:latin typeface="Tahoma" pitchFamily="34" charset="0"/>
                <a:cs typeface="Tahoma" pitchFamily="34" charset="0"/>
              </a:rPr>
              <a:t>במסגרת התוכנית יועבר ידע למשתתפים הלקוח ממחקרים, תיאוריות וניסיון ניהולי, הן של המערכת הארגונית בכללה והן של המנחה. הידע מהווה נדבך נוסף בתהליך הפיתוח של המנהל ובמקרים רבים בסיס לרכישת המיומנות הניהולית.</a:t>
            </a:r>
            <a:endParaRPr lang="he-IL" sz="2800" b="1" dirty="0">
              <a:effectLst>
                <a:outerShdw blurRad="50800" dist="38100" dir="18900000" algn="bl" rotWithShape="0">
                  <a:prstClr val="black">
                    <a:alpha val="40000"/>
                  </a:prstClr>
                </a:outerShdw>
              </a:effectLst>
              <a:latin typeface="Tahoma" pitchFamily="34" charset="0"/>
              <a:cs typeface="Tahoma" pitchFamily="34" charset="0"/>
            </a:endParaRPr>
          </a:p>
        </p:txBody>
      </p:sp>
      <p:sp>
        <p:nvSpPr>
          <p:cNvPr id="6" name="לחצן פעולה: אחורה או הקודם 5">
            <a:hlinkClick r:id="rId2" action="ppaction://hlinksldjump" highlightClick="1"/>
          </p:cNvPr>
          <p:cNvSpPr/>
          <p:nvPr/>
        </p:nvSpPr>
        <p:spPr>
          <a:xfrm>
            <a:off x="214282" y="6000768"/>
            <a:ext cx="928694" cy="68522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071538" y="1214422"/>
            <a:ext cx="7848872" cy="4698081"/>
          </a:xfrm>
          <a:prstGeom prst="rect">
            <a:avLst/>
          </a:prstGeom>
        </p:spPr>
        <p:txBody>
          <a:bodyPr wrap="square">
            <a:spAutoFit/>
          </a:bodyPr>
          <a:lstStyle/>
          <a:p>
            <a:pPr>
              <a:lnSpc>
                <a:spcPct val="150000"/>
              </a:lnSpc>
              <a:spcAft>
                <a:spcPts val="600"/>
              </a:spcAft>
            </a:pPr>
            <a:r>
              <a:rPr lang="he-IL" sz="3200" b="1" i="1" u="sng"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פיתוח תחושת מסוגלות</a:t>
            </a:r>
            <a:r>
              <a:rPr lang="he-IL" sz="3200" b="1" i="1" dirty="0" smtClean="0">
                <a:solidFill>
                  <a:srgbClr val="0070C0"/>
                </a:solidFill>
                <a:effectLst>
                  <a:outerShdw blurRad="38100" dist="38100" dir="2700000" algn="tl">
                    <a:srgbClr val="000000">
                      <a:alpha val="43137"/>
                    </a:srgbClr>
                  </a:outerShdw>
                </a:effectLst>
                <a:latin typeface="Tahoma" pitchFamily="34" charset="0"/>
                <a:cs typeface="Tahoma" pitchFamily="34" charset="0"/>
              </a:rPr>
              <a:t>:</a:t>
            </a:r>
          </a:p>
          <a:p>
            <a:pPr>
              <a:lnSpc>
                <a:spcPct val="150000"/>
              </a:lnSpc>
              <a:spcAft>
                <a:spcPts val="600"/>
              </a:spcAft>
            </a:pPr>
            <a:r>
              <a:rPr lang="he-IL" sz="2800" b="1" dirty="0" smtClean="0">
                <a:latin typeface="Tahoma" pitchFamily="34" charset="0"/>
                <a:cs typeface="Tahoma" pitchFamily="34" charset="0"/>
              </a:rPr>
              <a:t>הניסיון הארגוני, הניהולי והפסיכולוגי מראה כי עובדים בכלל ומנהלים בפרט צומחים דרך חוויות של הצלחה. במסגרת התוכנית לפיתוח מנהלם יחוו המנהלים חוויות של הצלחה מתוך מטרה להתפתח ולהצליח במסגרת תפקידם כמנהלים.</a:t>
            </a:r>
            <a:endParaRPr lang="he-IL" sz="2800" b="1" dirty="0">
              <a:latin typeface="Tahoma" pitchFamily="34" charset="0"/>
              <a:cs typeface="Tahoma" pitchFamily="34" charset="0"/>
            </a:endParaRPr>
          </a:p>
        </p:txBody>
      </p:sp>
      <p:sp>
        <p:nvSpPr>
          <p:cNvPr id="5" name="לחצן פעולה: אחורה או הקודם 4">
            <a:hlinkClick r:id="rId2" action="ppaction://hlinksldjump" highlightClick="1"/>
          </p:cNvPr>
          <p:cNvSpPr/>
          <p:nvPr/>
        </p:nvSpPr>
        <p:spPr>
          <a:xfrm>
            <a:off x="214282" y="6215082"/>
            <a:ext cx="785818" cy="54235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p:cNvSpPr txBox="1">
            <a:spLocks/>
          </p:cNvSpPr>
          <p:nvPr/>
        </p:nvSpPr>
        <p:spPr>
          <a:xfrm>
            <a:off x="5868144" y="0"/>
            <a:ext cx="3059832" cy="428692"/>
          </a:xfrm>
          <a:prstGeom prst="rect">
            <a:avLst/>
          </a:prstGeom>
        </p:spPr>
        <p:txBody>
          <a:bodyPr vert="horz" lIns="0" rIns="0" bIns="0" anchor="b">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3200" b="1" i="0" u="none" strike="noStrike" kern="1200" cap="none" spc="0" normalizeH="0" baseline="0" noProof="0" dirty="0" smtClean="0">
                <a:ln>
                  <a:noFill/>
                </a:ln>
                <a:solidFill>
                  <a:srgbClr val="0070C0"/>
                </a:solidFill>
                <a:effectLst/>
                <a:uLnTx/>
                <a:uFillTx/>
                <a:latin typeface="Tahoma" pitchFamily="34" charset="0"/>
                <a:ea typeface="+mj-ea"/>
                <a:cs typeface="Tahoma" pitchFamily="34" charset="0"/>
              </a:rPr>
              <a:t>פיתוח מנהלים  </a:t>
            </a:r>
            <a:endParaRPr kumimoji="0" lang="he-IL" sz="3200" b="1" i="0" u="none" strike="noStrike" kern="1200" cap="none" spc="0" normalizeH="0" baseline="0" noProof="0" dirty="0">
              <a:ln>
                <a:noFill/>
              </a:ln>
              <a:solidFill>
                <a:srgbClr val="0070C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זרימה">
  <a:themeElements>
    <a:clrScheme name="זרימה">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1140</TotalTime>
  <Words>1489</Words>
  <Application>Microsoft Office PowerPoint</Application>
  <PresentationFormat>‫הצגה על המסך (4:3)</PresentationFormat>
  <Paragraphs>228</Paragraphs>
  <Slides>28</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28</vt:i4>
      </vt:variant>
    </vt:vector>
  </HeadingPairs>
  <TitlesOfParts>
    <vt:vector size="29" baseType="lpstr">
      <vt:lpstr>זרימה</vt:lpstr>
      <vt:lpstr>פיתוח מנהלים </vt:lpstr>
      <vt:lpstr>פיתוח מנהלים - למה בכלל?</vt:lpstr>
      <vt:lpstr>פיתוח מנהלים - האם בכלל?</vt:lpstr>
      <vt:lpstr>שקופית 4</vt:lpstr>
      <vt:lpstr>שתי גישות המצביעות על דרך קידומם של מנהלים בתוך הארגון. </vt:lpstr>
      <vt:lpstr>שקופית 6</vt:lpstr>
      <vt:lpstr>הגישה המודרנית  </vt:lpstr>
      <vt:lpstr>שקופית 8</vt:lpstr>
      <vt:lpstr>מה אנו מפתחים?מטרות העל של תכנית לפיתוח מנהלים.</vt:lpstr>
      <vt:lpstr>שקופית 10</vt:lpstr>
      <vt:lpstr>שקופית 11</vt:lpstr>
      <vt:lpstr>פיתוח מנהלים תחילתו באבחון שמטרתו לאבחן את "המנהל במיטבו" על פי תפיסת הארגון.  </vt:lpstr>
      <vt:lpstr>תכנית פיתוח מנהלים - שילוב בין הדרכה לפיתוח</vt:lpstr>
      <vt:lpstr>משולש הלמידה בתכנית</vt:lpstr>
      <vt:lpstr>שלושה צירים של פיתוח!</vt:lpstr>
      <vt:lpstr>זיקוק צרכי הלמידה</vt:lpstr>
      <vt:lpstr>שקופית 17</vt:lpstr>
      <vt:lpstr>שקופית 18</vt:lpstr>
      <vt:lpstr>שקופית 19</vt:lpstr>
      <vt:lpstr>רובין שארמה- "מנהיג בעל חזון מבין שהחברה שלו חייבת להיות מעל לכל מקום והזדמנות להתפתחות עצמית ולהגשמה אישית" דגשים: תרבות, מנהיגות, העצמה, מיומנות הוליסטית של מודעות עצמית ומרחב גדילה לאחר  </vt:lpstr>
      <vt:lpstr>שקופית 21</vt:lpstr>
      <vt:lpstr>אז מה משותף לכל התיאוריות ?</vt:lpstr>
      <vt:lpstr>שקופית 23</vt:lpstr>
      <vt:lpstr>שקופית 24</vt:lpstr>
      <vt:lpstr>שקופית 25</vt:lpstr>
      <vt:lpstr>שקופית 26</vt:lpstr>
      <vt:lpstr>שקופית 27</vt:lpstr>
      <vt:lpstr>שקופית 28</vt:lpstr>
    </vt:vector>
  </TitlesOfParts>
  <Company>Netanya  Academic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פיתוח מנהלים</dc:title>
  <dc:creator>temp</dc:creator>
  <cp:lastModifiedBy>User</cp:lastModifiedBy>
  <cp:revision>186</cp:revision>
  <dcterms:created xsi:type="dcterms:W3CDTF">2012-08-15T13:58:50Z</dcterms:created>
  <dcterms:modified xsi:type="dcterms:W3CDTF">2012-08-25T17:45:49Z</dcterms:modified>
</cp:coreProperties>
</file>