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0" r:id="rId3"/>
    <p:sldId id="266" r:id="rId4"/>
    <p:sldId id="267" r:id="rId5"/>
    <p:sldId id="268" r:id="rId6"/>
    <p:sldId id="261" r:id="rId7"/>
    <p:sldId id="259" r:id="rId8"/>
    <p:sldId id="263" r:id="rId9"/>
    <p:sldId id="264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כותרת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16" name="מציין מיקום של תאריך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כותרת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7" name="מציין מיקום תוכן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9" name="מציין מיקום של תאריך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11" name="מציין מיקום של כותרת תחתונה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כותרת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25" name="מציין מיקום טקסט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8" name="מציין מיקום תוכן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כותרת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של תאריך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24" name="מציין מיקום של כותרת תחתונה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כותרת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29" name="מציין מיקום של כותרת תחתונה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מציין מיקום של תמונה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מציין מיקום טקסט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של תאריך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E5299C-ECE5-43F2-8885-B30ED44124F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28" name="מציין מיקום של כותרת תחתונה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BD387C6-5645-43DF-A071-2A6EEB8D4E9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20688"/>
            <a:ext cx="7848872" cy="58785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sz="7200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7200" dirty="0" smtClean="0">
                <a:latin typeface="David" pitchFamily="34" charset="-79"/>
                <a:cs typeface="David" pitchFamily="34" charset="-79"/>
              </a:rPr>
              <a:t>הדרכה ופיתוח מנהלים</a:t>
            </a:r>
          </a:p>
          <a:p>
            <a:endParaRPr lang="he-IL" sz="7200" dirty="0">
              <a:latin typeface="David" pitchFamily="34" charset="-79"/>
              <a:cs typeface="David" pitchFamily="34" charset="-79"/>
            </a:endParaRPr>
          </a:p>
          <a:p>
            <a:pPr algn="l"/>
            <a:endParaRPr lang="he-IL" sz="4000" dirty="0" smtClean="0">
              <a:latin typeface="David" pitchFamily="34" charset="-79"/>
              <a:cs typeface="David" pitchFamily="34" charset="-79"/>
            </a:endParaRPr>
          </a:p>
          <a:p>
            <a:pPr algn="l"/>
            <a:endParaRPr lang="he-IL" sz="4000" dirty="0">
              <a:latin typeface="David" pitchFamily="34" charset="-79"/>
              <a:cs typeface="David" pitchFamily="34" charset="-79"/>
            </a:endParaRPr>
          </a:p>
          <a:p>
            <a:pPr algn="l"/>
            <a:r>
              <a:rPr lang="he-IL" sz="4000" dirty="0" smtClean="0">
                <a:latin typeface="David" pitchFamily="34" charset="-79"/>
                <a:cs typeface="David" pitchFamily="34" charset="-79"/>
              </a:rPr>
              <a:t>יונית אלפסי 037997137</a:t>
            </a:r>
          </a:p>
          <a:p>
            <a:pPr algn="l"/>
            <a:r>
              <a:rPr lang="he-IL" sz="4000" dirty="0" smtClean="0">
                <a:latin typeface="David" pitchFamily="34" charset="-79"/>
                <a:cs typeface="David" pitchFamily="34" charset="-79"/>
              </a:rPr>
              <a:t>דפנה יוסף 026593749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64096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3200" dirty="0" smtClean="0">
                <a:latin typeface="David" pitchFamily="34" charset="-79"/>
                <a:cs typeface="David" pitchFamily="34" charset="-79"/>
              </a:rPr>
              <a:t>פיתוח מנהלים:</a:t>
            </a:r>
          </a:p>
          <a:p>
            <a:pPr>
              <a:lnSpc>
                <a:spcPct val="150000"/>
              </a:lnSpc>
            </a:pPr>
            <a:r>
              <a:rPr lang="he-IL" sz="3200" dirty="0" smtClean="0">
                <a:latin typeface="David" pitchFamily="34" charset="-79"/>
                <a:cs typeface="David" pitchFamily="34" charset="-79"/>
              </a:rPr>
              <a:t>קיימות רמות ניהוליות שונות בתוך כל ארגון, מתפקידי ניהול זוטרים- ראש צוות, מפקחים מנהלי ביניים ועד מנהלים בכירים.</a:t>
            </a:r>
          </a:p>
          <a:p>
            <a:pPr>
              <a:lnSpc>
                <a:spcPct val="150000"/>
              </a:lnSpc>
            </a:pPr>
            <a:r>
              <a:rPr lang="he-IL" sz="3200" dirty="0" smtClean="0">
                <a:latin typeface="David" pitchFamily="34" charset="-79"/>
                <a:cs typeface="David" pitchFamily="34" charset="-79"/>
              </a:rPr>
              <a:t>כדי לשרוד על כל ארגון להבטיח עתודה מתמשכת של יחידים המוכשרים לכך, זאת ניתן לבצע ע"י הדרכה ופיתוח מנהלים.</a:t>
            </a:r>
            <a:endParaRPr lang="he-IL" sz="32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92088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sz="2800" dirty="0" smtClean="0">
              <a:latin typeface="David" pitchFamily="34" charset="-79"/>
              <a:cs typeface="David" pitchFamily="34" charset="-79"/>
            </a:endParaRPr>
          </a:p>
          <a:p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r>
              <a:rPr lang="he-IL" sz="2800" dirty="0" smtClean="0">
                <a:latin typeface="David" pitchFamily="34" charset="-79"/>
                <a:cs typeface="David" pitchFamily="34" charset="-79"/>
              </a:rPr>
              <a:t>בתחום פיתוח המנהלים חלו שינויי תפיסה בשנים האחרונות</a:t>
            </a:r>
          </a:p>
          <a:p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r>
              <a:rPr lang="he-IL" sz="2800" dirty="0" smtClean="0">
                <a:latin typeface="David" pitchFamily="34" charset="-79"/>
                <a:cs typeface="David" pitchFamily="34" charset="-79"/>
              </a:rPr>
              <a:t>שני הגורמים העיקריים שהשפיעו על עיצוב נושא זה הינם-</a:t>
            </a:r>
          </a:p>
          <a:p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r>
              <a:rPr lang="he-IL" sz="2800" dirty="0" smtClean="0">
                <a:latin typeface="David" pitchFamily="34" charset="-79"/>
                <a:cs typeface="David" pitchFamily="34" charset="-79"/>
              </a:rPr>
              <a:t>1. התחומים שבהם בא הניהול לידי ביטוי: התחום המשימתי</a:t>
            </a:r>
          </a:p>
          <a:p>
            <a:r>
              <a:rPr lang="he-IL" sz="2800" dirty="0" smtClean="0">
                <a:latin typeface="David" pitchFamily="34" charset="-79"/>
                <a:cs typeface="David" pitchFamily="34" charset="-79"/>
              </a:rPr>
              <a:t>                                                                    </a:t>
            </a:r>
          </a:p>
          <a:p>
            <a:r>
              <a:rPr lang="he-IL" sz="2800" dirty="0">
                <a:latin typeface="David" pitchFamily="34" charset="-79"/>
                <a:cs typeface="David" pitchFamily="34" charset="-79"/>
              </a:rPr>
              <a:t> </a:t>
            </a:r>
            <a:r>
              <a:rPr lang="he-IL" sz="2800" dirty="0" smtClean="0">
                <a:latin typeface="David" pitchFamily="34" charset="-79"/>
                <a:cs typeface="David" pitchFamily="34" charset="-79"/>
              </a:rPr>
              <a:t>                                                                    התחום </a:t>
            </a:r>
            <a:r>
              <a:rPr lang="he-IL" sz="2800" dirty="0" smtClean="0">
                <a:latin typeface="David" pitchFamily="34" charset="-79"/>
                <a:cs typeface="David" pitchFamily="34" charset="-79"/>
              </a:rPr>
              <a:t>החברתי</a:t>
            </a:r>
          </a:p>
          <a:p>
            <a:endParaRPr lang="he-IL" sz="2800" dirty="0" smtClean="0">
              <a:latin typeface="David" pitchFamily="34" charset="-79"/>
              <a:cs typeface="David" pitchFamily="34" charset="-79"/>
            </a:endParaRPr>
          </a:p>
          <a:p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899592" y="0"/>
            <a:ext cx="77768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התחומים שבהם בא הניהול לידי ביטוי:</a:t>
            </a:r>
          </a:p>
          <a:p>
            <a:pPr>
              <a:lnSpc>
                <a:spcPct val="150000"/>
              </a:lnSpc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לפי תיאוריית רשת הניהול של בלייר </a:t>
            </a:r>
            <a:r>
              <a:rPr lang="he-IL" sz="2400" dirty="0" err="1" smtClean="0">
                <a:latin typeface="David" pitchFamily="34" charset="-79"/>
                <a:cs typeface="David" pitchFamily="34" charset="-79"/>
              </a:rPr>
              <a:t>ומוטון</a:t>
            </a: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ישנן מגוון אפשרויות של סגנונות ניהול: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ניהול </a:t>
            </a:r>
            <a:r>
              <a:rPr lang="he-IL" sz="2400" dirty="0" smtClean="0">
                <a:latin typeface="David" pitchFamily="34" charset="-79"/>
                <a:cs typeface="David" pitchFamily="34" charset="-79"/>
              </a:rPr>
              <a:t>צוות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ניהול </a:t>
            </a:r>
            <a:r>
              <a:rPr lang="he-IL" sz="2400" dirty="0" smtClean="0">
                <a:latin typeface="David" pitchFamily="34" charset="-79"/>
                <a:cs typeface="David" pitchFamily="34" charset="-79"/>
              </a:rPr>
              <a:t>דל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ניהול מועדון חברים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ציות לסמכות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 ניהול של אמצע הדרך</a:t>
            </a:r>
          </a:p>
          <a:p>
            <a:pPr>
              <a:lnSpc>
                <a:spcPct val="150000"/>
              </a:lnSpc>
            </a:pPr>
            <a:endParaRPr lang="he-IL" sz="2400" dirty="0" smtClean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 smtClean="0">
                <a:latin typeface="David" pitchFamily="34" charset="-79"/>
                <a:cs typeface="David" pitchFamily="34" charset="-79"/>
              </a:rPr>
              <a:t>בעקבות כל סגנונות אלו קיים הצורך לבצע פיתוח מנהלים על מנת להדריך את המנהלים כיצד יש לשלב באופן נכון בין התחום הטכני לתחום החברתי</a:t>
            </a:r>
            <a:endParaRPr lang="he-IL" sz="24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619672" y="980728"/>
            <a:ext cx="6858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2. השינוי המהותי שחל בדרך קידומם של המנהלים בתוך הארגון:</a:t>
            </a:r>
          </a:p>
          <a:p>
            <a:pPr>
              <a:lnSpc>
                <a:spcPct val="150000"/>
              </a:lnSpc>
            </a:pPr>
            <a:endParaRPr lang="he-IL" sz="2800" dirty="0" smtClean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 דרך קידום חד כיוונית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 מסלול שאינו אנכי בלבד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he-IL" sz="2800" dirty="0" smtClean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קידום במסלול זה דורש הרבה יותר הדרכה על מנת לאפשר למנהל לעמוד במגוון רב יותר של מטלות</a:t>
            </a:r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1920" y="764705"/>
            <a:ext cx="2304256" cy="101566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1</a:t>
            </a:r>
          </a:p>
          <a:p>
            <a:pPr algn="l"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זיהוי מדויק של צורכי הדרכת מנהלים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8264" y="1412776"/>
            <a:ext cx="1872208" cy="163121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2</a:t>
            </a:r>
          </a:p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הגדרה, ניסוח ומיסוד יעדי הדרכת המנהלים בארגון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8264" y="3789040"/>
            <a:ext cx="1872208" cy="101566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3</a:t>
            </a:r>
          </a:p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תכנון השגת יעדי ההדרכה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5936" y="5517232"/>
            <a:ext cx="2448272" cy="70788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4</a:t>
            </a:r>
          </a:p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בחירת שיטת ההדרכה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4437112"/>
            <a:ext cx="2376264" cy="163121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5</a:t>
            </a:r>
          </a:p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תהליך ההדרכה</a:t>
            </a:r>
          </a:p>
          <a:p>
            <a:r>
              <a:rPr lang="he-IL" sz="2000" dirty="0" smtClean="0">
                <a:latin typeface="David" pitchFamily="34" charset="-79"/>
                <a:cs typeface="David" pitchFamily="34" charset="-79"/>
              </a:rPr>
              <a:t> (שבא להקנות מיומנויות ניהול והתנסות בהם)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2348880"/>
            <a:ext cx="2376264" cy="132343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6</a:t>
            </a:r>
          </a:p>
          <a:p>
            <a:pPr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יישום תכניות </a:t>
            </a:r>
          </a:p>
          <a:p>
            <a:pPr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ההדרכה למנהלים במסגרת תפקידם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2348880"/>
            <a:ext cx="2304256" cy="267765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he-IL" sz="2800" dirty="0" smtClean="0">
                <a:latin typeface="David" pitchFamily="34" charset="-79"/>
                <a:cs typeface="David" pitchFamily="34" charset="-79"/>
              </a:rPr>
              <a:t>הערכה </a:t>
            </a:r>
          </a:p>
          <a:p>
            <a:pPr algn="l" rtl="0"/>
            <a:r>
              <a:rPr lang="he-IL" sz="2800" dirty="0" smtClean="0">
                <a:latin typeface="David" pitchFamily="34" charset="-79"/>
                <a:cs typeface="David" pitchFamily="34" charset="-79"/>
              </a:rPr>
              <a:t>מתמשכת של תכניות </a:t>
            </a:r>
          </a:p>
          <a:p>
            <a:pPr algn="l" rtl="0"/>
            <a:r>
              <a:rPr lang="he-IL" sz="2800" dirty="0" smtClean="0">
                <a:latin typeface="David" pitchFamily="34" charset="-79"/>
                <a:cs typeface="David" pitchFamily="34" charset="-79"/>
              </a:rPr>
              <a:t>פיתוח </a:t>
            </a:r>
          </a:p>
          <a:p>
            <a:pPr algn="l" rtl="0"/>
            <a:r>
              <a:rPr lang="he-IL" sz="2800" dirty="0" smtClean="0">
                <a:latin typeface="David" pitchFamily="34" charset="-79"/>
                <a:cs typeface="David" pitchFamily="34" charset="-79"/>
              </a:rPr>
              <a:t>והדרכת </a:t>
            </a:r>
          </a:p>
          <a:p>
            <a:pPr algn="l" rtl="0"/>
            <a:r>
              <a:rPr lang="he-IL" sz="2800" dirty="0" smtClean="0">
                <a:latin typeface="David" pitchFamily="34" charset="-79"/>
                <a:cs typeface="David" pitchFamily="34" charset="-79"/>
              </a:rPr>
              <a:t>מנהלים</a:t>
            </a:r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  <p:cxnSp>
        <p:nvCxnSpPr>
          <p:cNvPr id="15" name="מחבר ישר 14"/>
          <p:cNvCxnSpPr/>
          <p:nvPr/>
        </p:nvCxnSpPr>
        <p:spPr>
          <a:xfrm>
            <a:off x="6156176" y="1556792"/>
            <a:ext cx="7920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>
            <a:stCxn id="6" idx="2"/>
            <a:endCxn id="7" idx="0"/>
          </p:cNvCxnSpPr>
          <p:nvPr/>
        </p:nvCxnSpPr>
        <p:spPr>
          <a:xfrm>
            <a:off x="7884368" y="3043992"/>
            <a:ext cx="0" cy="74504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>
            <a:stCxn id="7" idx="2"/>
          </p:cNvCxnSpPr>
          <p:nvPr/>
        </p:nvCxnSpPr>
        <p:spPr>
          <a:xfrm>
            <a:off x="7884368" y="4804703"/>
            <a:ext cx="0" cy="1144577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21"/>
          <p:cNvCxnSpPr/>
          <p:nvPr/>
        </p:nvCxnSpPr>
        <p:spPr>
          <a:xfrm flipH="1">
            <a:off x="6444208" y="5949280"/>
            <a:ext cx="144016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/>
          <p:cNvCxnSpPr/>
          <p:nvPr/>
        </p:nvCxnSpPr>
        <p:spPr>
          <a:xfrm flipH="1">
            <a:off x="2843808" y="5949280"/>
            <a:ext cx="1152128" cy="6097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>
            <a:stCxn id="9" idx="0"/>
            <a:endCxn id="10" idx="2"/>
          </p:cNvCxnSpPr>
          <p:nvPr/>
        </p:nvCxnSpPr>
        <p:spPr>
          <a:xfrm flipV="1">
            <a:off x="1655676" y="3672319"/>
            <a:ext cx="0" cy="76479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מחבר ישר 32"/>
          <p:cNvCxnSpPr/>
          <p:nvPr/>
        </p:nvCxnSpPr>
        <p:spPr>
          <a:xfrm flipV="1">
            <a:off x="1619672" y="1628800"/>
            <a:ext cx="0" cy="72008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4427984" y="191683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ישר 44"/>
          <p:cNvCxnSpPr/>
          <p:nvPr/>
        </p:nvCxnSpPr>
        <p:spPr>
          <a:xfrm flipH="1">
            <a:off x="2627784" y="1556792"/>
            <a:ext cx="1224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>
            <a:off x="6156176" y="2780928"/>
            <a:ext cx="72008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חץ ישר 48"/>
          <p:cNvCxnSpPr/>
          <p:nvPr/>
        </p:nvCxnSpPr>
        <p:spPr>
          <a:xfrm flipH="1">
            <a:off x="6300192" y="3068960"/>
            <a:ext cx="648072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חץ ישר 49"/>
          <p:cNvCxnSpPr/>
          <p:nvPr/>
        </p:nvCxnSpPr>
        <p:spPr>
          <a:xfrm>
            <a:off x="6156176" y="3933056"/>
            <a:ext cx="72008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חץ ישר 50"/>
          <p:cNvCxnSpPr/>
          <p:nvPr/>
        </p:nvCxnSpPr>
        <p:spPr>
          <a:xfrm flipH="1">
            <a:off x="6300192" y="4149080"/>
            <a:ext cx="648072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חץ ישר 51"/>
          <p:cNvCxnSpPr/>
          <p:nvPr/>
        </p:nvCxnSpPr>
        <p:spPr>
          <a:xfrm>
            <a:off x="2843808" y="2708920"/>
            <a:ext cx="864096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מחבר חץ ישר 53"/>
          <p:cNvCxnSpPr/>
          <p:nvPr/>
        </p:nvCxnSpPr>
        <p:spPr>
          <a:xfrm flipH="1">
            <a:off x="2987824" y="2924944"/>
            <a:ext cx="864096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מחבר חץ ישר 55"/>
          <p:cNvCxnSpPr/>
          <p:nvPr/>
        </p:nvCxnSpPr>
        <p:spPr>
          <a:xfrm>
            <a:off x="2843808" y="4581128"/>
            <a:ext cx="864096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 flipH="1">
            <a:off x="2987824" y="4797152"/>
            <a:ext cx="864096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חץ ישר 58"/>
          <p:cNvCxnSpPr/>
          <p:nvPr/>
        </p:nvCxnSpPr>
        <p:spPr>
          <a:xfrm flipV="1">
            <a:off x="4860032" y="5085184"/>
            <a:ext cx="0" cy="43204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חץ ישר 60"/>
          <p:cNvCxnSpPr/>
          <p:nvPr/>
        </p:nvCxnSpPr>
        <p:spPr>
          <a:xfrm>
            <a:off x="5148064" y="5013176"/>
            <a:ext cx="0" cy="43204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23528" y="332656"/>
            <a:ext cx="2304256" cy="132343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7</a:t>
            </a:r>
          </a:p>
          <a:p>
            <a:pPr rtl="0"/>
            <a:r>
              <a:rPr lang="he-IL" sz="2000" dirty="0" smtClean="0">
                <a:latin typeface="David" pitchFamily="34" charset="-79"/>
                <a:cs typeface="David" pitchFamily="34" charset="-79"/>
              </a:rPr>
              <a:t>בדיקת יישום הנלמד ומידת השגת תכניות ההדרכה את יעדיה</a:t>
            </a:r>
            <a:endParaRPr lang="he-IL" sz="2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27984" y="188640"/>
            <a:ext cx="424847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cs typeface="David" pitchFamily="2" charset="-79"/>
              </a:rPr>
              <a:t>תהליך עיצוב תכנית הדרכת מנהלים:</a:t>
            </a:r>
            <a:endParaRPr lang="he-IL" sz="2000" dirty="0">
              <a:cs typeface="David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04664"/>
            <a:ext cx="820891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הכישורים הנקנים בקורסים אלו: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פיתוח כישורי ניהול משימתי:</a:t>
            </a:r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נושאי ההכשרה של המנהל ברורים כיום וכולם באים לשרת את המטרה הסופית- השגת יעדי הארגון בצורה היעילה ביותר.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בא לידי ביטוי בלמידה של: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>
                <a:latin typeface="David" pitchFamily="34" charset="-79"/>
                <a:cs typeface="David" pitchFamily="34" charset="-79"/>
              </a:rPr>
              <a:t> </a:t>
            </a:r>
            <a:r>
              <a:rPr lang="he-IL" sz="2800" dirty="0" smtClean="0">
                <a:latin typeface="David" pitchFamily="34" charset="-79"/>
                <a:cs typeface="David" pitchFamily="34" charset="-79"/>
              </a:rPr>
              <a:t>תכנון נכון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 ארגון- השלב הנובע מהתכנון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 בקרה ושליטה</a:t>
            </a:r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764704"/>
            <a:ext cx="7776864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פיתוח כישורים בתחום הניהול החברתי :</a:t>
            </a:r>
          </a:p>
          <a:p>
            <a:pPr>
              <a:lnSpc>
                <a:spcPct val="150000"/>
              </a:lnSpc>
            </a:pPr>
            <a:endParaRPr lang="he-IL" sz="2800" dirty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800" dirty="0" smtClean="0">
                <a:latin typeface="David" pitchFamily="34" charset="-79"/>
                <a:cs typeface="David" pitchFamily="34" charset="-79"/>
              </a:rPr>
              <a:t>ניתן להגדיר תחום זה כמאמץ לפיתוח מנהיגות אשר תאפשר ללומדים להוביל אנשים אחרים לקראת המטרה, בדרכי פעולות שונות הקשורות להיבטים שונים של יחסי אנוש- הגברת הנעת עובדים</a:t>
            </a:r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052736"/>
            <a:ext cx="756084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3600" dirty="0" smtClean="0">
                <a:latin typeface="David" pitchFamily="34" charset="-79"/>
                <a:cs typeface="David" pitchFamily="34" charset="-79"/>
              </a:rPr>
              <a:t>המטרה של קורסי פיתוח מנהלים היא </a:t>
            </a:r>
          </a:p>
          <a:p>
            <a:pPr>
              <a:lnSpc>
                <a:spcPct val="150000"/>
              </a:lnSpc>
            </a:pPr>
            <a:r>
              <a:rPr lang="he-IL" sz="3600" dirty="0" smtClean="0">
                <a:latin typeface="David" pitchFamily="34" charset="-79"/>
                <a:cs typeface="David" pitchFamily="34" charset="-79"/>
              </a:rPr>
              <a:t>הדרך להשתפר, להכין את העובד /המנהל לקראת מה הוא נכנס.</a:t>
            </a:r>
          </a:p>
          <a:p>
            <a:pPr>
              <a:lnSpc>
                <a:spcPct val="150000"/>
              </a:lnSpc>
            </a:pPr>
            <a:r>
              <a:rPr lang="he-IL" sz="3600" dirty="0" smtClean="0">
                <a:latin typeface="David" pitchFamily="34" charset="-79"/>
                <a:cs typeface="David" pitchFamily="34" charset="-79"/>
              </a:rPr>
              <a:t>להקנות יותר ידע והגברת מיומנויות.</a:t>
            </a:r>
            <a:endParaRPr lang="he-IL" sz="36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טרק">
  <a:themeElements>
    <a:clrScheme name="גווני אפור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טר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טרק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176</TotalTime>
  <Words>360</Words>
  <Application>Microsoft Office PowerPoint</Application>
  <PresentationFormat>‫הצגה על המסך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טרק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dafna yosef;לho</dc:creator>
  <cp:lastModifiedBy>יונית</cp:lastModifiedBy>
  <cp:revision>7</cp:revision>
  <dcterms:created xsi:type="dcterms:W3CDTF">2012-09-25T09:18:54Z</dcterms:created>
  <dcterms:modified xsi:type="dcterms:W3CDTF">2012-09-27T19:02:46Z</dcterms:modified>
</cp:coreProperties>
</file>