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2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1" r:id="rId14"/>
    <p:sldId id="272" r:id="rId15"/>
    <p:sldId id="267" r:id="rId16"/>
    <p:sldId id="268" r:id="rId17"/>
    <p:sldId id="273" r:id="rId18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9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hyperlink" Target="http://www.youtube.com/watch?v=1qzzYrCTKuk&amp;feature=player_detailpage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://www.youtube.com/watch?v=1qzzYrCTKuk&amp;feature=player_detailpage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09FD01-DD56-4D0D-AA3A-DD5C4468E8F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2F24471E-DD39-415A-989E-78326F89F120}">
      <dgm:prSet custT="1"/>
      <dgm:spPr>
        <a:solidFill>
          <a:srgbClr val="FFFF00">
            <a:alpha val="67000"/>
          </a:srgbClr>
        </a:solidFill>
        <a:ln>
          <a:solidFill>
            <a:srgbClr val="002060"/>
          </a:solidFill>
        </a:ln>
      </dgm:spPr>
      <dgm:t>
        <a:bodyPr>
          <a:scene3d>
            <a:camera prst="orthographicFront"/>
            <a:lightRig rig="freezing" dir="t"/>
          </a:scene3d>
        </a:bodyPr>
        <a:lstStyle/>
        <a:p>
          <a:pPr algn="ctr" rtl="1"/>
          <a:r>
            <a:rPr lang="he-IL" sz="4000" dirty="0" smtClean="0">
              <a:solidFill>
                <a:schemeClr val="accent6">
                  <a:lumMod val="75000"/>
                </a:schemeClr>
              </a:solidFill>
              <a:effectLst>
                <a:outerShdw blurRad="50800" dist="50800" dir="5400000" algn="ctr" rotWithShape="0">
                  <a:schemeClr val="accent5"/>
                </a:outerShdw>
              </a:effectLst>
              <a:hlinkClick xmlns:r="http://schemas.openxmlformats.org/officeDocument/2006/relationships" r:id="rId1"/>
            </a:rPr>
            <a:t>התוצאה של  עבודת מנהלים בעלי חזון ושיתוף פעולה במצב של חוסר וודאות</a:t>
          </a:r>
          <a:endParaRPr lang="he-IL" sz="4000" dirty="0">
            <a:solidFill>
              <a:schemeClr val="accent6">
                <a:lumMod val="75000"/>
              </a:schemeClr>
            </a:solidFill>
            <a:effectLst>
              <a:outerShdw blurRad="50800" dist="50800" dir="5400000" algn="ctr" rotWithShape="0">
                <a:schemeClr val="accent5"/>
              </a:outerShdw>
            </a:effectLst>
          </a:endParaRPr>
        </a:p>
      </dgm:t>
    </dgm:pt>
    <dgm:pt modelId="{30ED2DF9-34E3-4F7B-A72E-F0148E9C4BFC}" type="parTrans" cxnId="{09F62363-8CFC-49B3-BD58-15BB6EDE9A40}">
      <dgm:prSet/>
      <dgm:spPr/>
      <dgm:t>
        <a:bodyPr/>
        <a:lstStyle/>
        <a:p>
          <a:pPr rtl="1"/>
          <a:endParaRPr lang="he-IL"/>
        </a:p>
      </dgm:t>
    </dgm:pt>
    <dgm:pt modelId="{0345C101-DC53-4D13-9E2D-B019AEB5B6FA}" type="sibTrans" cxnId="{09F62363-8CFC-49B3-BD58-15BB6EDE9A40}">
      <dgm:prSet/>
      <dgm:spPr/>
      <dgm:t>
        <a:bodyPr/>
        <a:lstStyle/>
        <a:p>
          <a:pPr rtl="1"/>
          <a:endParaRPr lang="he-IL"/>
        </a:p>
      </dgm:t>
    </dgm:pt>
    <dgm:pt modelId="{1EB0ADFD-C479-4292-AF0E-FC231205D8BC}" type="pres">
      <dgm:prSet presAssocID="{9009FD01-DD56-4D0D-AA3A-DD5C4468E8F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6FA74121-E6F7-4C24-94A5-80F7D5C09F77}" type="pres">
      <dgm:prSet presAssocID="{2F24471E-DD39-415A-989E-78326F89F120}" presName="parentText" presStyleLbl="node1" presStyleIdx="0" presStyleCnt="1" custScaleY="83137" custLinFactY="5759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37FCB19C-0E96-497B-BBC7-B39F528F87DF}" type="presOf" srcId="{2F24471E-DD39-415A-989E-78326F89F120}" destId="{6FA74121-E6F7-4C24-94A5-80F7D5C09F77}" srcOrd="0" destOrd="0" presId="urn:microsoft.com/office/officeart/2005/8/layout/vList2"/>
    <dgm:cxn modelId="{8CB21F15-85E7-45E5-9615-DAA06C627C2F}" type="presOf" srcId="{9009FD01-DD56-4D0D-AA3A-DD5C4468E8FF}" destId="{1EB0ADFD-C479-4292-AF0E-FC231205D8BC}" srcOrd="0" destOrd="0" presId="urn:microsoft.com/office/officeart/2005/8/layout/vList2"/>
    <dgm:cxn modelId="{09F62363-8CFC-49B3-BD58-15BB6EDE9A40}" srcId="{9009FD01-DD56-4D0D-AA3A-DD5C4468E8FF}" destId="{2F24471E-DD39-415A-989E-78326F89F120}" srcOrd="0" destOrd="0" parTransId="{30ED2DF9-34E3-4F7B-A72E-F0148E9C4BFC}" sibTransId="{0345C101-DC53-4D13-9E2D-B019AEB5B6FA}"/>
    <dgm:cxn modelId="{4E8DF534-EC87-4582-A3DF-6436FF84FBCB}" type="presParOf" srcId="{1EB0ADFD-C479-4292-AF0E-FC231205D8BC}" destId="{6FA74121-E6F7-4C24-94A5-80F7D5C09F77}" srcOrd="0" destOrd="0" presId="urn:microsoft.com/office/officeart/2005/8/layout/vList2"/>
  </dgm:cxnLst>
  <dgm:bg>
    <a:blipFill>
      <a:blip xmlns:r="http://schemas.openxmlformats.org/officeDocument/2006/relationships" r:embed="rId2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FA74121-E6F7-4C24-94A5-80F7D5C09F77}">
      <dsp:nvSpPr>
        <dsp:cNvPr id="0" name=""/>
        <dsp:cNvSpPr/>
      </dsp:nvSpPr>
      <dsp:spPr>
        <a:xfrm>
          <a:off x="0" y="4985347"/>
          <a:ext cx="8229600" cy="1276186"/>
        </a:xfrm>
        <a:prstGeom prst="roundRect">
          <a:avLst/>
        </a:prstGeom>
        <a:solidFill>
          <a:srgbClr val="FFFF00">
            <a:alpha val="67000"/>
          </a:srgbClr>
        </a:solidFill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  <a:scene3d>
            <a:camera prst="orthographicFront"/>
            <a:lightRig rig="freezing" dir="t"/>
          </a:scene3d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4000" kern="1200" dirty="0" smtClean="0">
              <a:solidFill>
                <a:schemeClr val="accent6">
                  <a:lumMod val="75000"/>
                </a:schemeClr>
              </a:solidFill>
              <a:effectLst>
                <a:outerShdw blurRad="50800" dist="50800" dir="5400000" algn="ctr" rotWithShape="0">
                  <a:schemeClr val="accent5"/>
                </a:outerShdw>
              </a:effectLst>
              <a:hlinkClick xmlns:r="http://schemas.openxmlformats.org/officeDocument/2006/relationships" r:id="rId1"/>
            </a:rPr>
            <a:t>התוצאה של  עבודת מנהלים בעלי חזון ושיתוף פעולה במצב של חוסר וודאות</a:t>
          </a:r>
          <a:endParaRPr lang="he-IL" sz="4000" kern="1200" dirty="0">
            <a:solidFill>
              <a:schemeClr val="accent6">
                <a:lumMod val="75000"/>
              </a:schemeClr>
            </a:solidFill>
            <a:effectLst>
              <a:outerShdw blurRad="50800" dist="50800" dir="5400000" algn="ctr" rotWithShape="0">
                <a:schemeClr val="accent5"/>
              </a:outerShdw>
            </a:effectLst>
          </a:endParaRPr>
        </a:p>
      </dsp:txBody>
      <dsp:txXfrm>
        <a:off x="0" y="4985347"/>
        <a:ext cx="8229600" cy="12761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1D28E01-DB6C-44AC-AF79-19FD6CD442DB}" type="datetimeFigureOut">
              <a:rPr lang="he-IL" smtClean="0"/>
              <a:pPr/>
              <a:t>ז'/תשרי/תשע"ג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1FC6EEE-50F2-4256-914C-3FAC14A1F510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C6EEE-50F2-4256-914C-3FAC14A1F510}" type="slidenum">
              <a:rPr lang="he-IL" smtClean="0"/>
              <a:pPr/>
              <a:t>9</a:t>
            </a:fld>
            <a:endParaRPr lang="he-I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שולש שווה שוקיים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כותרת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9" name="כותרת משנה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28" name="מציין מיקום של תאריך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A3A00BAE-1857-4EBB-A25D-DB6365F95734}" type="datetimeFigureOut">
              <a:rPr lang="he-IL" smtClean="0"/>
              <a:pPr/>
              <a:t>ז'/תשרי/תשע"ג</a:t>
            </a:fld>
            <a:endParaRPr lang="he-IL"/>
          </a:p>
        </p:txBody>
      </p:sp>
      <p:sp>
        <p:nvSpPr>
          <p:cNvPr id="17" name="מציין מיקום של כותרת תחתונה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he-IL"/>
          </a:p>
        </p:txBody>
      </p:sp>
      <p:sp>
        <p:nvSpPr>
          <p:cNvPr id="29" name="מציין מיקום של מספר שקופית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37EE295-C4C1-4D0D-8880-9E2313FFC3D0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A3A00BAE-1857-4EBB-A25D-DB6365F95734}" type="datetimeFigureOut">
              <a:rPr lang="he-IL" smtClean="0"/>
              <a:pPr/>
              <a:t>ז'/תשרי/תשע"ג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EE295-C4C1-4D0D-8880-9E2313FFC3D0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שולש ישר-זווית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משולש שווה שוקיים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A3A00BAE-1857-4EBB-A25D-DB6365F95734}" type="datetimeFigureOut">
              <a:rPr lang="he-IL" smtClean="0"/>
              <a:pPr/>
              <a:t>ז'/תשרי/תשע"ג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37EE295-C4C1-4D0D-8880-9E2313FFC3D0}" type="slidenum">
              <a:rPr lang="he-IL" smtClean="0"/>
              <a:pPr/>
              <a:t>‹#›</a:t>
            </a:fld>
            <a:endParaRPr lang="he-IL"/>
          </a:p>
        </p:txBody>
      </p:sp>
      <p:cxnSp>
        <p:nvCxnSpPr>
          <p:cNvPr id="11" name="מחבר ישר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מחבר ישר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A3A00BAE-1857-4EBB-A25D-DB6365F95734}" type="datetimeFigureOut">
              <a:rPr lang="he-IL" smtClean="0"/>
              <a:pPr/>
              <a:t>ז'/תשרי/תשע"ג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37EE295-C4C1-4D0D-8880-9E2313FFC3D0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תוכן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A3A00BAE-1857-4EBB-A25D-DB6365F95734}" type="datetimeFigureOut">
              <a:rPr lang="he-IL" smtClean="0"/>
              <a:pPr/>
              <a:t>ז'/תשרי/תשע"ג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37EE295-C4C1-4D0D-8880-9E2313FFC3D0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00BAE-1857-4EBB-A25D-DB6365F95734}" type="datetimeFigureOut">
              <a:rPr lang="he-IL" smtClean="0"/>
              <a:pPr/>
              <a:t>ז'/תשרי/תשע"ג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EE295-C4C1-4D0D-8880-9E2313FFC3D0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A3A00BAE-1857-4EBB-A25D-DB6365F95734}" type="datetimeFigureOut">
              <a:rPr lang="he-IL" smtClean="0"/>
              <a:pPr/>
              <a:t>ז'/תשרי/תשע"ג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37EE295-C4C1-4D0D-8880-9E2313FFC3D0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A3A00BAE-1857-4EBB-A25D-DB6365F95734}" type="datetimeFigureOut">
              <a:rPr lang="he-IL" smtClean="0"/>
              <a:pPr/>
              <a:t>ז'/תשרי/תשע"ג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37EE295-C4C1-4D0D-8880-9E2313FFC3D0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e-IL" smtClean="0"/>
              <a:t>לחץ על הסמל כדי להוסיף תמונה</a:t>
            </a:r>
            <a:endParaRPr kumimoji="0" lang="en-US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A3A00BAE-1857-4EBB-A25D-DB6365F95734}" type="datetimeFigureOut">
              <a:rPr lang="he-IL" smtClean="0"/>
              <a:pPr/>
              <a:t>ז'/תשרי/תשע"ג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37EE295-C4C1-4D0D-8880-9E2313FFC3D0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00BAE-1857-4EBB-A25D-DB6365F95734}" type="datetimeFigureOut">
              <a:rPr lang="he-IL" smtClean="0"/>
              <a:pPr/>
              <a:t>ז'/תשרי/תשע"ג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EE295-C4C1-4D0D-8880-9E2313FFC3D0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00BAE-1857-4EBB-A25D-DB6365F95734}" type="datetimeFigureOut">
              <a:rPr lang="he-IL" smtClean="0"/>
              <a:pPr/>
              <a:t>ז'/תשרי/תשע"ג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EE295-C4C1-4D0D-8880-9E2313FFC3D0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משולש ישר-זווית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מחבר ישר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מחבר ישר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מציין מיקום של כותרת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3" name="מציין מיקום טקסט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4" name="מציין מיקום של תאריך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A3A00BAE-1857-4EBB-A25D-DB6365F95734}" type="datetimeFigureOut">
              <a:rPr lang="he-IL" smtClean="0"/>
              <a:pPr/>
              <a:t>ז'/תשרי/תשע"ג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he-IL"/>
          </a:p>
        </p:txBody>
      </p:sp>
      <p:sp>
        <p:nvSpPr>
          <p:cNvPr id="23" name="מציין מיקום של מספר שקופית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37EE295-C4C1-4D0D-8880-9E2313FFC3D0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marL="484632" algn="l" rtl="1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r" rtl="1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youtu.be/LKxrINkVqtg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381000" y="5589240"/>
            <a:ext cx="8007424" cy="1268760"/>
          </a:xfrm>
        </p:spPr>
        <p:txBody>
          <a:bodyPr>
            <a:normAutofit/>
          </a:bodyPr>
          <a:lstStyle/>
          <a:p>
            <a:r>
              <a:rPr lang="he-IL" sz="2800" dirty="0" smtClean="0"/>
              <a:t>מגישים – מוטי פיטוסי</a:t>
            </a:r>
            <a:br>
              <a:rPr lang="he-IL" sz="2800" dirty="0" smtClean="0"/>
            </a:br>
            <a:r>
              <a:rPr lang="he-IL" sz="2800" dirty="0" smtClean="0"/>
              <a:t>אלון לוטן 09/2012</a:t>
            </a:r>
            <a:endParaRPr lang="he-IL" sz="2800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84994" name="Picture 2" descr="http://www.nihul4u.co.il/image/users/83991/ftp/my_files/life%20stile/stockxpertcom_id583383_size0.jpg?id=12953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8496944" cy="4464496"/>
          </a:xfrm>
          <a:prstGeom prst="rect">
            <a:avLst/>
          </a:prstGeom>
          <a:noFill/>
        </p:spPr>
      </p:pic>
      <p:sp>
        <p:nvSpPr>
          <p:cNvPr id="5" name="מלבן 4"/>
          <p:cNvSpPr/>
          <p:nvPr/>
        </p:nvSpPr>
        <p:spPr>
          <a:xfrm>
            <a:off x="251520" y="4919008"/>
            <a:ext cx="2664296" cy="1938992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he-IL" sz="6000" dirty="0" smtClean="0">
                <a:solidFill>
                  <a:srgbClr val="0070C0"/>
                </a:solidFill>
              </a:rPr>
              <a:t>פיתוח מנהלים </a:t>
            </a:r>
            <a:endParaRPr lang="he-IL" sz="6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827584" y="3861048"/>
            <a:ext cx="727280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he-IL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אולי במקרה זה היה עוזר פיתוח מנהלים ???</a:t>
            </a:r>
            <a:endParaRPr lang="he-IL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מלבן 8"/>
          <p:cNvSpPr/>
          <p:nvPr/>
        </p:nvSpPr>
        <p:spPr>
          <a:xfrm>
            <a:off x="755576" y="1052736"/>
            <a:ext cx="67119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7200" dirty="0" smtClean="0">
                <a:hlinkClick r:id="rId2"/>
              </a:rPr>
              <a:t>ניהול מתקדם</a:t>
            </a:r>
          </a:p>
          <a:p>
            <a:pPr algn="ctr"/>
            <a:r>
              <a:rPr lang="he-IL" sz="7200" dirty="0" smtClean="0">
                <a:hlinkClick r:id="rId2"/>
              </a:rPr>
              <a:t> או כסף קטן ??</a:t>
            </a:r>
            <a:endParaRPr lang="he-IL" sz="7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sz="4800" dirty="0" smtClean="0"/>
              <a:t>פיתוח מנהלים – לשם מה ??</a:t>
            </a:r>
            <a:endParaRPr lang="he-IL" sz="48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e-IL" dirty="0" smtClean="0"/>
              <a:t>פיתוח מנהלים מכוון לקדם את מטרות ויעדי הארגון</a:t>
            </a:r>
          </a:p>
          <a:p>
            <a:endParaRPr lang="he-IL" dirty="0" smtClean="0"/>
          </a:p>
          <a:p>
            <a:r>
              <a:rPr lang="he-IL" dirty="0" smtClean="0"/>
              <a:t>פיתוח מנהלים הינה שיטת הדרכה המופנית  לעובדים בתפקידי ניהול ומוכוונת להכשירם </a:t>
            </a:r>
            <a:r>
              <a:rPr lang="he-IL" dirty="0" smtClean="0"/>
              <a:t>בתפקידי </a:t>
            </a:r>
            <a:r>
              <a:rPr lang="he-IL" dirty="0" smtClean="0"/>
              <a:t>ניהול בכירים יותר בעתיד.</a:t>
            </a:r>
          </a:p>
          <a:p>
            <a:pPr>
              <a:buNone/>
            </a:pPr>
            <a:r>
              <a:rPr lang="he-IL" dirty="0" smtClean="0"/>
              <a:t>    </a:t>
            </a:r>
            <a:r>
              <a:rPr lang="he-IL" dirty="0" smtClean="0"/>
              <a:t>השיטה</a:t>
            </a:r>
            <a:r>
              <a:rPr lang="he-IL" dirty="0" smtClean="0"/>
              <a:t> אינה </a:t>
            </a:r>
            <a:r>
              <a:rPr lang="he-IL" dirty="0" smtClean="0"/>
              <a:t>עוסקת בדרישות טכניות של עיסוק </a:t>
            </a:r>
            <a:r>
              <a:rPr lang="he-IL" dirty="0" smtClean="0"/>
              <a:t>כלשהו </a:t>
            </a:r>
            <a:r>
              <a:rPr lang="he-IL" dirty="0" smtClean="0"/>
              <a:t>, אלה ברכישת השכלה ומיומנויות ניהוליות .</a:t>
            </a:r>
          </a:p>
          <a:p>
            <a:pPr>
              <a:buNone/>
            </a:pPr>
            <a:endParaRPr lang="he-IL" dirty="0" smtClean="0"/>
          </a:p>
          <a:p>
            <a:r>
              <a:rPr lang="he-IL" dirty="0" smtClean="0"/>
              <a:t>התכניות לפיתוח מנהלים מתמקדות בפיתוח האישי של כל משתתף הנדרש לקבל על עצמו אחריות בתחומים ניהוליים שונים עקב תפקידו כמנהל.</a:t>
            </a:r>
          </a:p>
          <a:p>
            <a:endParaRPr lang="he-I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120680"/>
          </a:xfrm>
        </p:spPr>
        <p:txBody>
          <a:bodyPr>
            <a:normAutofit/>
          </a:bodyPr>
          <a:lstStyle/>
          <a:p>
            <a:r>
              <a:rPr lang="he-IL" dirty="0" smtClean="0"/>
              <a:t>תכנית ההדרכה היא אישית ייחודית בהתאם כל אחד לצרכיו ונטיותיו , לעיתים המנהל עצמו בוחר את נושא הלימוד ושיטות הלימוד  וקובע את דחיפות ההשתתפות בפעילות בהדרכות.</a:t>
            </a:r>
          </a:p>
          <a:p>
            <a:r>
              <a:rPr lang="he-IL" dirty="0" smtClean="0"/>
              <a:t>תוכנית פיתוח מנהלים כוללת היחשפות לשיטות הדרכה כלליות ומוכרות בעיקר הדרכה  </a:t>
            </a:r>
            <a:endParaRPr lang="he-IL" dirty="0" smtClean="0"/>
          </a:p>
          <a:p>
            <a:pPr>
              <a:buNone/>
            </a:pPr>
            <a:r>
              <a:rPr lang="he-IL" dirty="0" smtClean="0"/>
              <a:t> </a:t>
            </a:r>
            <a:r>
              <a:rPr lang="he-IL" dirty="0" smtClean="0"/>
              <a:t>   </a:t>
            </a:r>
            <a:r>
              <a:rPr lang="he-IL" dirty="0" smtClean="0"/>
              <a:t>"</a:t>
            </a:r>
            <a:r>
              <a:rPr lang="he-IL" dirty="0" smtClean="0"/>
              <a:t>מחוץ למקום העבודה"</a:t>
            </a:r>
          </a:p>
          <a:p>
            <a:r>
              <a:rPr lang="he-IL" dirty="0" smtClean="0"/>
              <a:t>התפוקות המצופות הן : </a:t>
            </a:r>
          </a:p>
          <a:p>
            <a:pPr>
              <a:buNone/>
            </a:pPr>
            <a:r>
              <a:rPr lang="he-IL" dirty="0" smtClean="0"/>
              <a:t>    שיפור היכולת האישית בתקשורת , פתיחות רגישות </a:t>
            </a:r>
          </a:p>
          <a:p>
            <a:pPr>
              <a:buNone/>
            </a:pPr>
            <a:r>
              <a:rPr lang="he-IL" dirty="0" smtClean="0"/>
              <a:t>    כלפי כפופים , ניהול משתף , שיפור בתהליכי קבלת החלטות , פתרון בעיות , שיפור במיומנות טכנית כגון קריאת מאזנים , ניהול פיננסי חוקי עבודה </a:t>
            </a:r>
            <a:r>
              <a:rPr lang="he-IL" dirty="0" err="1" smtClean="0"/>
              <a:t>וכו</a:t>
            </a:r>
            <a:r>
              <a:rPr lang="he-IL" dirty="0" smtClean="0"/>
              <a:t>.'</a:t>
            </a:r>
          </a:p>
          <a:p>
            <a:endParaRPr lang="he-IL" dirty="0" smtClean="0"/>
          </a:p>
          <a:p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51520" y="188640"/>
            <a:ext cx="8568952" cy="6669360"/>
          </a:xfrm>
        </p:spPr>
        <p:txBody>
          <a:bodyPr/>
          <a:lstStyle/>
          <a:p>
            <a:r>
              <a:rPr lang="he-IL" dirty="0" smtClean="0"/>
              <a:t>טכניקות נפוצות להכשרת מנהלים הן :</a:t>
            </a:r>
          </a:p>
          <a:p>
            <a:pPr>
              <a:buNone/>
            </a:pPr>
            <a:endParaRPr lang="he-IL" dirty="0" smtClean="0"/>
          </a:p>
          <a:p>
            <a:r>
              <a:rPr lang="he-IL" dirty="0" smtClean="0"/>
              <a:t>1. "הניהול הכפול" (</a:t>
            </a:r>
            <a:r>
              <a:rPr lang="en-US" dirty="0" smtClean="0"/>
              <a:t>multiple management</a:t>
            </a:r>
            <a:r>
              <a:rPr lang="he-IL" dirty="0" smtClean="0"/>
              <a:t>)</a:t>
            </a:r>
          </a:p>
          <a:p>
            <a:pPr>
              <a:buNone/>
            </a:pPr>
            <a:r>
              <a:rPr lang="he-IL" dirty="0" smtClean="0"/>
              <a:t>    לצד ההנהלה הבכירה מוקמת הנהלה "צעירה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" שמשתתפת בדיונים והתלבטויות  והתהלכי קבלת החלטות, זה מאפשר לצעירים ללמוד מהניסיון של הוותיקים והוותיקים לומדים להכיר את המועמדים להחליפם בבא </a:t>
            </a:r>
            <a:r>
              <a:rPr lang="he-IL" dirty="0" smtClean="0"/>
              <a:t>העת </a:t>
            </a:r>
            <a:r>
              <a:rPr lang="he-IL" dirty="0" smtClean="0"/>
              <a:t>.</a:t>
            </a:r>
          </a:p>
          <a:p>
            <a:pPr>
              <a:buNone/>
            </a:pPr>
            <a:endParaRPr lang="he-IL" dirty="0" smtClean="0"/>
          </a:p>
        </p:txBody>
      </p:sp>
      <p:pic>
        <p:nvPicPr>
          <p:cNvPr id="4" name="il_fi" descr="http://wordpressmanagerreview.com/articles/wp-content/uploads/2011/10/Manage-Multiple-Blog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861048"/>
            <a:ext cx="4464496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06128"/>
          </a:xfrm>
        </p:spPr>
        <p:txBody>
          <a:bodyPr/>
          <a:lstStyle/>
          <a:p>
            <a:r>
              <a:rPr lang="he-IL" dirty="0" smtClean="0"/>
              <a:t>2. ועדה מיוחדת(</a:t>
            </a:r>
            <a:r>
              <a:rPr lang="en-US" dirty="0" smtClean="0"/>
              <a:t>special committee</a:t>
            </a:r>
            <a:r>
              <a:rPr lang="he-IL" dirty="0" smtClean="0"/>
              <a:t>)</a:t>
            </a:r>
          </a:p>
          <a:p>
            <a:pPr>
              <a:buNone/>
            </a:pPr>
            <a:r>
              <a:rPr lang="he-IL" dirty="0" smtClean="0"/>
              <a:t>    "ועדה מיוחדת" המורכבת ממנהלים צעירים , שאמורים להתמחות באחד מתחומי הניהול ובו עליהם להגיש תוכניות פעולה להנהלה הבכירה.</a:t>
            </a:r>
          </a:p>
          <a:p>
            <a:pPr>
              <a:buNone/>
            </a:pPr>
            <a:endParaRPr lang="he-IL" dirty="0" smtClean="0"/>
          </a:p>
          <a:p>
            <a:pPr>
              <a:buNone/>
            </a:pPr>
            <a:endParaRPr lang="he-IL" dirty="0" smtClean="0"/>
          </a:p>
          <a:p>
            <a:pPr>
              <a:buNone/>
            </a:pPr>
            <a:endParaRPr lang="he-IL" dirty="0"/>
          </a:p>
        </p:txBody>
      </p:sp>
      <p:pic>
        <p:nvPicPr>
          <p:cNvPr id="4" name="il_fi" descr="http://history.nasa.gov/SP-4306/p16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36912"/>
            <a:ext cx="8424936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2152"/>
          </a:xfrm>
        </p:spPr>
        <p:txBody>
          <a:bodyPr/>
          <a:lstStyle/>
          <a:p>
            <a:pPr>
              <a:buNone/>
            </a:pPr>
            <a:r>
              <a:rPr lang="he-IL" sz="3600" dirty="0" smtClean="0"/>
              <a:t>שיטה זו מאפשרת בחינת המועמד לניהול בכיר בפעילויות שאינן קשורות לתפקידו ותיפקדו היום יומי תחת מנהלו הישיר.</a:t>
            </a:r>
          </a:p>
          <a:p>
            <a:pPr>
              <a:buNone/>
            </a:pPr>
            <a:endParaRPr lang="he-IL" sz="3600" dirty="0" smtClean="0"/>
          </a:p>
          <a:p>
            <a:pPr>
              <a:buNone/>
            </a:pPr>
            <a:r>
              <a:rPr lang="he-IL" sz="3600" dirty="0" smtClean="0"/>
              <a:t>כמו כן זו גם דרך לקשור בין דרגי הניהול השונים תוך נתינת מענה לצרכים ארגוניים שונים . </a:t>
            </a:r>
            <a:r>
              <a:rPr lang="en-US" dirty="0" smtClean="0"/>
              <a:t/>
            </a:r>
            <a:br>
              <a:rPr lang="en-US" dirty="0" smtClean="0"/>
            </a:br>
            <a:endParaRPr lang="he-IL" dirty="0" smtClean="0"/>
          </a:p>
          <a:p>
            <a:pPr>
              <a:buNone/>
            </a:pPr>
            <a:r>
              <a:rPr lang="he-IL" sz="2400" dirty="0" smtClean="0"/>
              <a:t>(האוניברסיטה הפתוחה – ניהול משאבי אנוש </a:t>
            </a:r>
            <a:r>
              <a:rPr lang="he-IL" sz="2400" dirty="0" err="1" smtClean="0"/>
              <a:t>יח</a:t>
            </a:r>
            <a:r>
              <a:rPr lang="he-IL" sz="2400" dirty="0" smtClean="0"/>
              <a:t>' 8-9-10)</a:t>
            </a:r>
          </a:p>
          <a:p>
            <a:pPr>
              <a:buNone/>
            </a:pPr>
            <a:endParaRPr lang="he-IL" dirty="0" smtClean="0"/>
          </a:p>
          <a:p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435280" cy="1399032"/>
          </a:xfrm>
        </p:spPr>
        <p:txBody>
          <a:bodyPr>
            <a:normAutofit/>
          </a:bodyPr>
          <a:lstStyle/>
          <a:p>
            <a:pPr algn="ctr"/>
            <a:r>
              <a:rPr lang="he-IL" sz="4000" dirty="0" smtClean="0"/>
              <a:t>גישות נוספות בתחום פיתוח מנהלים</a:t>
            </a:r>
            <a:endParaRPr lang="he-IL" sz="4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3200" dirty="0" smtClean="0"/>
              <a:t>גישה נוספת בתחום פיתוח והדרכת מנהלים טוענת כי הדרכת מנהלים מוצלחת צריכה להתייחס לשלשה תחומים אצל המודרך :</a:t>
            </a:r>
          </a:p>
          <a:p>
            <a:endParaRPr lang="he-IL" sz="3200" dirty="0" smtClean="0"/>
          </a:p>
          <a:p>
            <a:r>
              <a:rPr lang="he-IL" sz="3200" dirty="0" smtClean="0"/>
              <a:t>1. ידע</a:t>
            </a:r>
          </a:p>
          <a:p>
            <a:r>
              <a:rPr lang="he-IL" sz="3200" dirty="0" smtClean="0"/>
              <a:t>2. מיומנות</a:t>
            </a:r>
          </a:p>
          <a:p>
            <a:r>
              <a:rPr lang="he-IL" sz="3200" dirty="0" smtClean="0"/>
              <a:t>3. מאפיינים אישיים</a:t>
            </a:r>
          </a:p>
          <a:p>
            <a:pPr>
              <a:buNone/>
            </a:pPr>
            <a:endParaRPr lang="he-IL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476672"/>
            <a:ext cx="8507288" cy="5978136"/>
          </a:xfrm>
        </p:spPr>
        <p:txBody>
          <a:bodyPr/>
          <a:lstStyle/>
          <a:p>
            <a:r>
              <a:rPr lang="he-IL" dirty="0" smtClean="0"/>
              <a:t>ידע:</a:t>
            </a:r>
          </a:p>
          <a:p>
            <a:pPr>
              <a:buNone/>
            </a:pPr>
            <a:r>
              <a:rPr lang="he-IL" dirty="0" smtClean="0"/>
              <a:t>    ידע מתחלק לשלשה סוגים : כללי , טכני , וניהולי.</a:t>
            </a:r>
          </a:p>
          <a:p>
            <a:pPr>
              <a:buNone/>
            </a:pPr>
            <a:r>
              <a:rPr lang="he-IL" dirty="0" smtClean="0"/>
              <a:t>    בידע כללי כל סוג ידע שהמנהל ייזקק לו בכדי לבצע את תפקידיו .</a:t>
            </a:r>
          </a:p>
          <a:p>
            <a:pPr>
              <a:buNone/>
            </a:pPr>
            <a:r>
              <a:rPr lang="he-IL" dirty="0" smtClean="0"/>
              <a:t>    ידע טכני זהו מידע עדכני ,המוצרים והשירותים של הארגון ,שיטות ודרכים המעורבות ביצירתם.</a:t>
            </a:r>
          </a:p>
          <a:p>
            <a:pPr>
              <a:buNone/>
            </a:pPr>
            <a:r>
              <a:rPr lang="he-IL" dirty="0" smtClean="0"/>
              <a:t>    ידע ניהולי   - תפיסות ומושגים בסיסיים בתורת הניהול כגון מנהיגות וסמכות.</a:t>
            </a:r>
          </a:p>
          <a:p>
            <a:pPr>
              <a:buNone/>
            </a:pPr>
            <a:endParaRPr lang="he-I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260648"/>
            <a:ext cx="8435280" cy="6194160"/>
          </a:xfrm>
        </p:spPr>
        <p:txBody>
          <a:bodyPr>
            <a:normAutofit/>
          </a:bodyPr>
          <a:lstStyle/>
          <a:p>
            <a:pPr>
              <a:buNone/>
            </a:pPr>
            <a:endParaRPr lang="he-IL" dirty="0" smtClean="0"/>
          </a:p>
          <a:p>
            <a:r>
              <a:rPr lang="he-IL" dirty="0" smtClean="0"/>
              <a:t>מיומנויות:</a:t>
            </a:r>
          </a:p>
          <a:p>
            <a:pPr>
              <a:buNone/>
            </a:pPr>
            <a:r>
              <a:rPr lang="he-IL" dirty="0" smtClean="0"/>
              <a:t>     מיומנויות אבחון (חשיבה) הן היכולת לקרוא מצבים ולהבין את המתרחש בשטח , להבדיל בין עיקר ותפל.</a:t>
            </a:r>
          </a:p>
          <a:p>
            <a:pPr>
              <a:buNone/>
            </a:pPr>
            <a:r>
              <a:rPr lang="he-IL" dirty="0" smtClean="0"/>
              <a:t>    מיומנויות יישום – היכולת לבחור ולאמץ פעולות ניהוליות עקרונות ומושגים המתאימים להשגת התוצאות הרצויות במצבים מסוימים.</a:t>
            </a:r>
          </a:p>
          <a:p>
            <a:pPr>
              <a:buNone/>
            </a:pPr>
            <a:r>
              <a:rPr lang="he-IL" dirty="0" smtClean="0"/>
              <a:t>    החיבור בין המטרות והיעדים לבין ישום הפעולות בשטח.</a:t>
            </a:r>
          </a:p>
          <a:p>
            <a:pPr>
              <a:buNone/>
            </a:pPr>
            <a:endParaRPr lang="he-I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260648"/>
            <a:ext cx="8435280" cy="6194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dirty="0" smtClean="0"/>
              <a:t>    </a:t>
            </a:r>
          </a:p>
          <a:p>
            <a:r>
              <a:rPr lang="he-IL" dirty="0" smtClean="0"/>
              <a:t>מאפיינים אישיים :</a:t>
            </a:r>
          </a:p>
          <a:p>
            <a:pPr>
              <a:buNone/>
            </a:pPr>
            <a:r>
              <a:rPr lang="he-IL" dirty="0" smtClean="0"/>
              <a:t>    מאפיינים המקלים ומסייעים באבחון ניהולי של מושגים כגון : פתיחות לרעיונות ולשיטות חדשות , היכולת והרצון ללמוד מהניסיון .</a:t>
            </a:r>
          </a:p>
          <a:p>
            <a:pPr>
              <a:buNone/>
            </a:pPr>
            <a:endParaRPr lang="he-IL" dirty="0" smtClean="0"/>
          </a:p>
          <a:p>
            <a:r>
              <a:rPr lang="he-IL" dirty="0" smtClean="0"/>
              <a:t>    על מנת לפתח תוכניות הדרכת מנהלים </a:t>
            </a:r>
          </a:p>
          <a:p>
            <a:pPr>
              <a:buNone/>
            </a:pPr>
            <a:r>
              <a:rPr lang="he-IL" dirty="0" smtClean="0"/>
              <a:t>        המתייחסות    לתחומים שהזכרנו יש צורך</a:t>
            </a:r>
          </a:p>
          <a:p>
            <a:pPr>
              <a:buNone/>
            </a:pPr>
            <a:r>
              <a:rPr lang="he-IL" dirty="0" smtClean="0"/>
              <a:t>        בזיהוי מדויק של צרכי הדרכת המנהלים </a:t>
            </a:r>
          </a:p>
          <a:p>
            <a:pPr>
              <a:buNone/>
            </a:pPr>
            <a:r>
              <a:rPr lang="he-IL" dirty="0" smtClean="0"/>
              <a:t>        והגדרת יעדי ההדרכה והפיתוח למנהלים הארגון</a:t>
            </a:r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901822"/>
          </a:xfrm>
        </p:spPr>
        <p:txBody>
          <a:bodyPr>
            <a:normAutofit/>
          </a:bodyPr>
          <a:lstStyle/>
          <a:p>
            <a:pPr algn="r"/>
            <a:r>
              <a:rPr lang="he-IL" sz="4000" dirty="0" smtClean="0"/>
              <a:t>צפייה במנהל – </a:t>
            </a:r>
            <a:r>
              <a:rPr lang="en-US" sz="4000" dirty="0" smtClean="0"/>
              <a:t>Manager watching</a:t>
            </a:r>
            <a:endParaRPr lang="he-IL" sz="4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23528" y="1124744"/>
            <a:ext cx="8229600" cy="5472608"/>
          </a:xfrm>
        </p:spPr>
        <p:txBody>
          <a:bodyPr>
            <a:normAutofit/>
          </a:bodyPr>
          <a:lstStyle/>
          <a:p>
            <a:r>
              <a:rPr lang="he-IL" dirty="0" smtClean="0"/>
              <a:t>זוהי טכניקה להערכת יעילות הניהול שפיתח </a:t>
            </a:r>
          </a:p>
          <a:p>
            <a:pPr>
              <a:buNone/>
            </a:pPr>
            <a:r>
              <a:rPr lang="he-IL" dirty="0" smtClean="0"/>
              <a:t>     </a:t>
            </a:r>
            <a:r>
              <a:rPr lang="en-US" dirty="0" smtClean="0"/>
              <a:t>Earl P. Strong</a:t>
            </a:r>
            <a:r>
              <a:rPr lang="he-IL" dirty="0" smtClean="0"/>
              <a:t> , זאת תצפית שמתבצעת במשך כמה שעות או ימים על מנהל יחיד במקום עבודתו שבמהל התצפית נאספים נתונים , המעריכים הצופים משתדלים להצניע את נוכחותם ללא יצירת קשר עם המנהל, המעריכים חייבים להיות מיודעים </a:t>
            </a:r>
          </a:p>
          <a:p>
            <a:pPr>
              <a:buNone/>
            </a:pPr>
            <a:r>
              <a:rPr lang="he-IL" dirty="0" smtClean="0"/>
              <a:t>    לכל תחומי הניהול על מנת שיוכלו לזהות ביעילות את התנהגות המנהל.</a:t>
            </a:r>
          </a:p>
          <a:p>
            <a:pPr>
              <a:buNone/>
            </a:pPr>
            <a:r>
              <a:rPr lang="he-IL" dirty="0" smtClean="0"/>
              <a:t>    בסוף התהליך מועלות הצעות מועילות לשיפור וכמו כן זיהוי צרכי ההדרכה והפיתוח של המנהלים.</a:t>
            </a:r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 descr="set-of-funny-cartoon-manager-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12160" y="332655"/>
            <a:ext cx="2901923" cy="3054655"/>
          </a:xfrm>
        </p:spPr>
      </p:pic>
      <p:pic>
        <p:nvPicPr>
          <p:cNvPr id="5" name="תמונה 4" descr="set-of-funny-cartoon-manager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7664" y="404664"/>
            <a:ext cx="3110746" cy="3274468"/>
          </a:xfrm>
          <a:prstGeom prst="rect">
            <a:avLst/>
          </a:prstGeom>
        </p:spPr>
      </p:pic>
      <p:pic>
        <p:nvPicPr>
          <p:cNvPr id="6" name="תמונה 5" descr="can-stock-photo_-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3581116"/>
            <a:ext cx="3011822" cy="3124765"/>
          </a:xfrm>
          <a:prstGeom prst="rect">
            <a:avLst/>
          </a:prstGeom>
        </p:spPr>
      </p:pic>
      <p:pic>
        <p:nvPicPr>
          <p:cNvPr id="7" name="תמונה 6" descr="Funny-Cartoon-Manager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3789040"/>
            <a:ext cx="2852936" cy="2852936"/>
          </a:xfrm>
          <a:prstGeom prst="rect">
            <a:avLst/>
          </a:prstGeom>
        </p:spPr>
      </p:pic>
    </p:spTree>
  </p:cSld>
  <p:clrMapOvr>
    <a:masterClrMapping/>
  </p:clrMapOvr>
  <p:transition advTm="5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 descr="images-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643562" y="476672"/>
            <a:ext cx="3193767" cy="4176464"/>
          </a:xfrm>
        </p:spPr>
      </p:pic>
      <p:pic>
        <p:nvPicPr>
          <p:cNvPr id="5" name="תמונה 4" descr="set-of-funny-cartoon-manager-vector-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268760"/>
            <a:ext cx="5050110" cy="5315905"/>
          </a:xfrm>
          <a:prstGeom prst="rect">
            <a:avLst/>
          </a:prstGeom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576064"/>
          </a:xfrm>
        </p:spPr>
        <p:txBody>
          <a:bodyPr>
            <a:normAutofit fontScale="90000"/>
          </a:bodyPr>
          <a:lstStyle/>
          <a:p>
            <a:pPr algn="r"/>
            <a:r>
              <a:rPr lang="he-IL" dirty="0" smtClean="0"/>
              <a:t>סיכום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39552" y="908720"/>
            <a:ext cx="8229600" cy="5616624"/>
          </a:xfrm>
        </p:spPr>
        <p:txBody>
          <a:bodyPr>
            <a:normAutofit fontScale="85000" lnSpcReduction="20000"/>
          </a:bodyPr>
          <a:lstStyle/>
          <a:p>
            <a:r>
              <a:rPr lang="he-IL" dirty="0" smtClean="0"/>
              <a:t>אנו חיים בעידן של שינויים תכופים במכלול תחומי החיים , שינויים אלו דורשים לעיתים קרובות תפיסות אסטרטגיות אחרות המביאות לשינויים במבנים ארגוניים או בסגנונות ניהול .</a:t>
            </a:r>
          </a:p>
          <a:p>
            <a:r>
              <a:rPr lang="he-IL" dirty="0" smtClean="0"/>
              <a:t>מנהלים חייבים להבין את משמעיות השינויים ולהתאים עצמם לשינוי .</a:t>
            </a:r>
          </a:p>
          <a:p>
            <a:r>
              <a:rPr lang="he-IL" dirty="0" smtClean="0"/>
              <a:t>ניתן להבחין שקיימות מטרות עיקריות לפיתוח </a:t>
            </a:r>
          </a:p>
          <a:p>
            <a:pPr>
              <a:buNone/>
            </a:pPr>
            <a:r>
              <a:rPr lang="he-IL" dirty="0" smtClean="0"/>
              <a:t>    והדרכת מנהלים כדי להביא לשיפור ביצוע תפקיד המנהל בהווה , התאמת המנהל לשינויים טכנולוגיים , סיפוק " חליפים" (מנהלים) מתאימים במקרים של שינויים או התפתחויות בלתי צפויות (פיטורין,ההפטרות או חלילה...מוות של אחד המנהלים.</a:t>
            </a:r>
          </a:p>
          <a:p>
            <a:pPr>
              <a:buNone/>
            </a:pPr>
            <a:r>
              <a:rPr lang="he-IL" dirty="0" smtClean="0"/>
              <a:t>    סיפוק מלאי של כישרונות ניהוליים שיספקו את הצרכים הצפויים של הארגון בעתיד</a:t>
            </a:r>
          </a:p>
          <a:p>
            <a:endParaRPr lang="he-IL" dirty="0" smtClean="0"/>
          </a:p>
          <a:p>
            <a:pPr algn="ctr">
              <a:buNone/>
            </a:pPr>
            <a:r>
              <a:rPr lang="he-IL" sz="2400" dirty="0" smtClean="0"/>
              <a:t>(פיתוח משאבי אנוש והדרכה – בנימין כהן , רות גרנט-פורת)</a:t>
            </a:r>
            <a:endParaRPr lang="he-I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</p:nvPr>
        </p:nvGraphicFramePr>
        <p:xfrm>
          <a:off x="539552" y="260648"/>
          <a:ext cx="8229600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3.ort.org.il/InAttach/92c4c077-5b20-422e-a6d3-7dc59bde7533/f7e1e8b3-6f2c-4eac-af93-bfe7ffc946a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84784"/>
            <a:ext cx="7742300" cy="5040560"/>
          </a:xfrm>
          <a:prstGeom prst="rect">
            <a:avLst/>
          </a:prstGeom>
          <a:noFill/>
        </p:spPr>
      </p:pic>
      <p:sp>
        <p:nvSpPr>
          <p:cNvPr id="5" name="מלבן 4"/>
          <p:cNvSpPr/>
          <p:nvPr/>
        </p:nvSpPr>
        <p:spPr>
          <a:xfrm>
            <a:off x="395536" y="332656"/>
            <a:ext cx="8208912" cy="923330"/>
          </a:xfrm>
          <a:prstGeom prst="rect">
            <a:avLst/>
          </a:prstGeom>
          <a:solidFill>
            <a:srgbClr val="FFFF00"/>
          </a:solidFill>
          <a:effectLst>
            <a:outerShdw blurRad="50800" dist="50800" dir="5400000" algn="ctr" rotWithShape="0">
              <a:schemeClr val="accent5"/>
            </a:outerShdw>
          </a:effectLst>
          <a:scene3d>
            <a:camera prst="orthographicFront"/>
            <a:lightRig rig="threePt" dir="t"/>
          </a:scene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חג שמח והצלחה בבחינות</a:t>
            </a:r>
            <a:endParaRPr lang="he-IL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התלהבות">
  <a:themeElements>
    <a:clrScheme name="התלהבות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התלהבות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התלהבות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4986</TotalTime>
  <Words>659</Words>
  <Application>Microsoft Office PowerPoint</Application>
  <PresentationFormat>‫הצגה על המסך (4:3)</PresentationFormat>
  <Paragraphs>69</Paragraphs>
  <Slides>17</Slides>
  <Notes>1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17</vt:i4>
      </vt:variant>
    </vt:vector>
  </HeadingPairs>
  <TitlesOfParts>
    <vt:vector size="18" baseType="lpstr">
      <vt:lpstr>התלהבות</vt:lpstr>
      <vt:lpstr>מגישים – מוטי פיטוסי אלון לוטן 09/2012</vt:lpstr>
      <vt:lpstr>שקופית 2</vt:lpstr>
      <vt:lpstr>פיתוח מנהלים – לשם מה ??</vt:lpstr>
      <vt:lpstr>שקופית 4</vt:lpstr>
      <vt:lpstr>שקופית 5</vt:lpstr>
      <vt:lpstr>שקופית 6</vt:lpstr>
      <vt:lpstr>שקופית 7</vt:lpstr>
      <vt:lpstr>גישות נוספות בתחום פיתוח מנהלים</vt:lpstr>
      <vt:lpstr>שקופית 9</vt:lpstr>
      <vt:lpstr>שקופית 10</vt:lpstr>
      <vt:lpstr>שקופית 11</vt:lpstr>
      <vt:lpstr>צפייה במנהל – Manager watching</vt:lpstr>
      <vt:lpstr>שקופית 13</vt:lpstr>
      <vt:lpstr>שקופית 14</vt:lpstr>
      <vt:lpstr>סיכום</vt:lpstr>
      <vt:lpstr>שקופית 16</vt:lpstr>
      <vt:lpstr>שקופית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מגישים – מוטי פיטוסי אלון לוטן 09/2012</dc:title>
  <dc:creator>user</dc:creator>
  <cp:lastModifiedBy>user</cp:lastModifiedBy>
  <cp:revision>39</cp:revision>
  <dcterms:created xsi:type="dcterms:W3CDTF">2012-09-20T13:57:34Z</dcterms:created>
  <dcterms:modified xsi:type="dcterms:W3CDTF">2012-09-26T21:47:48Z</dcterms:modified>
</cp:coreProperties>
</file>