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64" r:id="rId4"/>
    <p:sldId id="268" r:id="rId5"/>
    <p:sldId id="263" r:id="rId6"/>
    <p:sldId id="258" r:id="rId7"/>
    <p:sldId id="259" r:id="rId8"/>
    <p:sldId id="267" r:id="rId9"/>
    <p:sldId id="266" r:id="rId10"/>
    <p:sldId id="260" r:id="rId11"/>
    <p:sldId id="265" r:id="rId12"/>
    <p:sldId id="261" r:id="rId13"/>
    <p:sldId id="269" r:id="rId14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F7D5A-94D7-4D6C-BB1F-B377D4B5A407}" type="datetimeFigureOut">
              <a:rPr lang="he-IL" smtClean="0"/>
              <a:pPr/>
              <a:t>י"ב/תשרי/תשע"ג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7F47-62C4-414E-8CF0-05BBBFE65E5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F7D5A-94D7-4D6C-BB1F-B377D4B5A407}" type="datetimeFigureOut">
              <a:rPr lang="he-IL" smtClean="0"/>
              <a:pPr/>
              <a:t>י"ב/תשרי/תשע"ג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7F47-62C4-414E-8CF0-05BBBFE65E5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F7D5A-94D7-4D6C-BB1F-B377D4B5A407}" type="datetimeFigureOut">
              <a:rPr lang="he-IL" smtClean="0"/>
              <a:pPr/>
              <a:t>י"ב/תשרי/תשע"ג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7F47-62C4-414E-8CF0-05BBBFE65E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F7D5A-94D7-4D6C-BB1F-B377D4B5A407}" type="datetimeFigureOut">
              <a:rPr lang="he-IL" smtClean="0"/>
              <a:pPr/>
              <a:t>י"ב/תשרי/תשע"ג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7F47-62C4-414E-8CF0-05BBBFE65E5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F7D5A-94D7-4D6C-BB1F-B377D4B5A407}" type="datetimeFigureOut">
              <a:rPr lang="he-IL" smtClean="0"/>
              <a:pPr/>
              <a:t>י"ב/תשרי/תשע"ג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7F47-62C4-414E-8CF0-05BBBFE65E5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F7D5A-94D7-4D6C-BB1F-B377D4B5A407}" type="datetimeFigureOut">
              <a:rPr lang="he-IL" smtClean="0"/>
              <a:pPr/>
              <a:t>י"ב/תשרי/תשע"ג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7F47-62C4-414E-8CF0-05BBBFE65E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F7D5A-94D7-4D6C-BB1F-B377D4B5A407}" type="datetimeFigureOut">
              <a:rPr lang="he-IL" smtClean="0"/>
              <a:pPr/>
              <a:t>י"ב/תשרי/תשע"ג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7F47-62C4-414E-8CF0-05BBBFE65E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F7D5A-94D7-4D6C-BB1F-B377D4B5A407}" type="datetimeFigureOut">
              <a:rPr lang="he-IL" smtClean="0"/>
              <a:pPr/>
              <a:t>י"ב/תשרי/תשע"ג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7F47-62C4-414E-8CF0-05BBBFE65E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F7D5A-94D7-4D6C-BB1F-B377D4B5A407}" type="datetimeFigureOut">
              <a:rPr lang="he-IL" smtClean="0"/>
              <a:pPr/>
              <a:t>י"ב/תשרי/תשע"ג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7F47-62C4-414E-8CF0-05BBBFE65E5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F7D5A-94D7-4D6C-BB1F-B377D4B5A407}" type="datetimeFigureOut">
              <a:rPr lang="he-IL" smtClean="0"/>
              <a:pPr/>
              <a:t>י"ב/תשרי/תשע"ג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7F47-62C4-414E-8CF0-05BBBFE65E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F7D5A-94D7-4D6C-BB1F-B377D4B5A407}" type="datetimeFigureOut">
              <a:rPr lang="he-IL" smtClean="0"/>
              <a:pPr/>
              <a:t>י"ב/תשרי/תשע"ג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7F47-62C4-414E-8CF0-05BBBFE65E5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EFF7D5A-94D7-4D6C-BB1F-B377D4B5A407}" type="datetimeFigureOut">
              <a:rPr lang="he-IL" smtClean="0"/>
              <a:pPr/>
              <a:t>י"ב/תשרי/תשע"ג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8F47F47-62C4-414E-8CF0-05BBBFE65E5F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3568" y="2564904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he-IL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מודל הדרכה לפיתוח עובדים</a:t>
            </a:r>
            <a:br>
              <a:rPr lang="he-IL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he-IL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מודל אלפא</a:t>
            </a:r>
            <a:br>
              <a:rPr lang="he-IL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he-IL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he-IL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צוקית פלאח </a:t>
            </a:r>
            <a:b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he-IL" sz="24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דניאל </a:t>
            </a:r>
            <a:r>
              <a:rPr lang="he-IL" sz="24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סלמן</a:t>
            </a:r>
            <a:endParaRPr lang="he-IL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069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899592" y="260648"/>
            <a:ext cx="8028384" cy="49685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e-IL" sz="2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מהו מודל אלפא?</a:t>
            </a:r>
          </a:p>
          <a:p>
            <a:pPr marL="0" indent="0">
              <a:buNone/>
            </a:pPr>
            <a:endParaRPr lang="he-IL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אלפא - מילת </a:t>
            </a: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קוד המשמשת את הטייסים להודיע בקשר על פגיעה מדויקת </a:t>
            </a: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במטרה. </a:t>
            </a:r>
          </a:p>
          <a:p>
            <a:pPr marL="0" indent="0" algn="just">
              <a:buNone/>
            </a:pPr>
            <a:endParaRPr lang="he-IL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בהדרכה השאיפה היא שהפתרונות </a:t>
            </a: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ההדרכתיים יענו </a:t>
            </a:r>
            <a:r>
              <a:rPr lang="he-IL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במדויק</a:t>
            </a: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על הצרכים ההדרכתיים והארגוניים של </a:t>
            </a: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היחידה/לקוחות. </a:t>
            </a:r>
          </a:p>
          <a:p>
            <a:pPr marL="0" indent="0" algn="just">
              <a:buNone/>
            </a:pPr>
            <a:endParaRPr lang="he-IL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אלפה - </a:t>
            </a:r>
            <a:r>
              <a:rPr lang="he-IL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א</a:t>
            </a: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ינטגרציה </a:t>
            </a:r>
            <a:r>
              <a:rPr lang="he-IL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לפ</a:t>
            </a: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יתוח </a:t>
            </a:r>
            <a:r>
              <a:rPr lang="he-IL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ה</a:t>
            </a: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דרכה </a:t>
            </a:r>
          </a:p>
          <a:p>
            <a:pPr marL="0" indent="0">
              <a:buNone/>
            </a:pPr>
            <a:endParaRPr lang="he-IL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כלומר, לא עוד הסתכלות על היבט אחד, אלא אבחון במתן פתרונות אינטגרטיביים.</a:t>
            </a:r>
          </a:p>
          <a:p>
            <a:pPr marL="0" indent="0">
              <a:buNone/>
            </a:pPr>
            <a:endParaRPr lang="he-IL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he-IL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933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323528" y="548680"/>
            <a:ext cx="8424936" cy="576064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he-IL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המודל פותח </a:t>
            </a: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ע"י צה"ל בשנות ה-90 לאחר הבנה כי תהליכי הפיתוח אינם מספקים מענה מיטבי לצרכי השטח על סף שנות ה-2000. </a:t>
            </a:r>
          </a:p>
          <a:p>
            <a:pPr marL="0" indent="0">
              <a:lnSpc>
                <a:spcPct val="150000"/>
              </a:lnSpc>
              <a:buNone/>
            </a:pPr>
            <a:endParaRPr lang="he-IL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תהליך </a:t>
            </a: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הפיתוח תומך בבניית מערכת הכשרה הדואגת להלימה בין מטרות הארגון, מטרות ההכשרה, מבנה ההכשרה לבין אמצעי ההדרכה והשיטות</a:t>
            </a:r>
          </a:p>
          <a:p>
            <a:pPr marL="0" indent="0">
              <a:buNone/>
            </a:pPr>
            <a:endParaRPr lang="he-IL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3709578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957392" cy="59378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מודל אלפא מציג גישה כוללת לפיתוח הדרכה המתבססת על ניתוח מערכת הדרכתית בשלושה ממדים</a:t>
            </a: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  <a:p>
            <a:pPr marL="0" indent="0">
              <a:buNone/>
            </a:pPr>
            <a:endParaRPr lang="he-IL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לימוד לקראת </a:t>
            </a:r>
            <a:r>
              <a:rPr lang="he-IL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רכישת מיומנות </a:t>
            </a: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פונקציונאלית </a:t>
            </a:r>
            <a:b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הבניית </a:t>
            </a:r>
            <a:r>
              <a:rPr lang="he-IL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ידע</a:t>
            </a: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תשתיתי </a:t>
            </a:r>
            <a:b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he-IL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פיתוח אישי </a:t>
            </a: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במסגרת הארגונית הנתונה </a:t>
            </a:r>
          </a:p>
          <a:p>
            <a:pPr marL="0" indent="0">
              <a:buNone/>
            </a:pPr>
            <a:endParaRPr lang="he-IL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he-IL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מודלים של פיתוח הדרכה חייבים להיות מותאמים לשינויים הטכנולוגיים המהירים, לשינויים בסביבה הארגונית ולגישות ותיאוריות בתחום הארגוני.</a:t>
            </a:r>
          </a:p>
          <a:p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xmlns="" val="269781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2656"/>
            <a:ext cx="5887724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841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/>
            <a:r>
              <a:rPr lang="he-IL" b="1" u="sng" dirty="0" smtClean="0"/>
              <a:t>מודל אלפא</a:t>
            </a:r>
            <a:endParaRPr lang="he-IL" b="1" u="sng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628800"/>
            <a:ext cx="3124200" cy="293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869160"/>
            <a:ext cx="1443037" cy="153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7693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395536" y="-387424"/>
            <a:ext cx="8291264" cy="698477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he-IL" sz="105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endParaRPr lang="he-IL" sz="105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endParaRPr lang="he-IL" sz="1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he-IL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e-IL" sz="36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הנחות היסוד לפיתוח הכשרה ע"פ מודל "אלפא" </a:t>
            </a:r>
            <a:endParaRPr lang="he-IL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r>
              <a:rPr lang="he-IL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מתן מענה למכלול מטרות הכשרה </a:t>
            </a: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</a:p>
          <a:p>
            <a:pPr algn="just"/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מיומנויות </a:t>
            </a:r>
          </a:p>
          <a:p>
            <a:pPr algn="just"/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ידע </a:t>
            </a:r>
          </a:p>
          <a:p>
            <a:pPr algn="just"/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פיתוח אישי - מתייחס לביצוע התפקיד, איכות הביצוע, מוטיבציה ותפיסות עולם, קידום/ תגמול</a:t>
            </a:r>
          </a:p>
          <a:p>
            <a:pPr marL="45720" indent="0" algn="just">
              <a:buNone/>
            </a:pPr>
            <a:endParaRPr lang="he-IL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r>
              <a:rPr lang="he-IL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he-IL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הפתרון ההדרכתי מכוון למערכת ארגונית כוללת- </a:t>
            </a: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פיתוח הכשרה תלוי במגוון רחב של גורמים כמו מיון, מוטיבציה, תרבות ארגונית וכו',  </a:t>
            </a: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ו</a:t>
            </a: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על כן יש לנתח את כל המערכת ההדרכתית ולא רק את מרכיבי התפקיד 	</a:t>
            </a:r>
          </a:p>
          <a:p>
            <a:pPr marL="0" indent="0" algn="just">
              <a:buNone/>
            </a:pPr>
            <a:endParaRPr lang="he-IL" sz="1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endParaRPr lang="he-IL" sz="1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endParaRPr lang="he-IL" sz="105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667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776864" cy="64418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</a:t>
            </a:r>
            <a:r>
              <a:rPr lang="he-IL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מודל המתאים את תהליך הפיתוח ושיטות ההדרכה למטרות ההדרכה</a:t>
            </a:r>
          </a:p>
          <a:p>
            <a:pPr marL="0" indent="0" algn="just">
              <a:buNone/>
            </a:pP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	</a:t>
            </a:r>
            <a:endParaRPr lang="he-IL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endParaRPr lang="he-IL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4. </a:t>
            </a:r>
            <a:r>
              <a:rPr lang="he-IL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מתן פתרון הדרכתי במסגרת משאבים נתונה - </a:t>
            </a: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התחשבות בשיקולי עלות- תועלת: עלות הפיתוח ועלות ההכשרה.</a:t>
            </a:r>
          </a:p>
          <a:p>
            <a:pPr marL="0" indent="0" algn="just">
              <a:buNone/>
            </a:pPr>
            <a:r>
              <a:rPr lang="he-IL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endParaRPr lang="he-IL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endParaRPr lang="he-IL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5. </a:t>
            </a:r>
            <a:r>
              <a:rPr lang="he-IL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מפתח ההדרכה-  </a:t>
            </a:r>
            <a:r>
              <a:rPr lang="he-I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אחראי על איתור ואפיון צרכים במערכות ההכשרה וסיפוק פתרונות התואמים את מאפייני הארגון 	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1177456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1259632" y="2080329"/>
            <a:ext cx="6696744" cy="477086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he-IL" sz="5400" b="1" dirty="0" smtClean="0"/>
              <a:t>היישום בארגון שלי</a:t>
            </a:r>
            <a:endParaRPr lang="he-IL" sz="5400" b="1" dirty="0"/>
          </a:p>
        </p:txBody>
      </p:sp>
    </p:spTree>
    <p:extLst>
      <p:ext uri="{BB962C8B-B14F-4D97-AF65-F5344CB8AC3E}">
        <p14:creationId xmlns:p14="http://schemas.microsoft.com/office/powerpoint/2010/main" xmlns="" val="111376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395536" y="620688"/>
            <a:ext cx="8157592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e-IL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r>
              <a:rPr lang="he-IL" sz="2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מטרת ההדרכה/ סדנא- </a:t>
            </a: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פיתוח אישי- מתייחס לביצוע התפקיד ואיכות הביצוע</a:t>
            </a:r>
          </a:p>
          <a:p>
            <a:pPr marL="0" indent="0">
              <a:buNone/>
            </a:pPr>
            <a:endParaRPr lang="he-IL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r>
              <a:rPr lang="he-IL" sz="2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שם הסדנא: </a:t>
            </a: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התנהלות יעילה במרחב הזמן</a:t>
            </a:r>
          </a:p>
          <a:p>
            <a:pPr marL="0" indent="0">
              <a:buNone/>
            </a:pP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הסדנא בנויה ע"פ ספרו של סטיבן קובי "העיקר להתחיל בעיקר" בנושא ניהול זמן</a:t>
            </a:r>
          </a:p>
          <a:p>
            <a:pPr marL="0" indent="0">
              <a:buNone/>
            </a:pPr>
            <a:endParaRPr lang="he-IL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r>
              <a:rPr lang="he-IL" sz="2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מטרת הסדנא </a:t>
            </a:r>
            <a:r>
              <a:rPr lang="he-IL" sz="2400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</a:t>
            </a: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ייעול התנהלות העבודה במהלך המשמרת לאחר הגדרת המטרות של אותו עובד, בהתאם ליעדי הארגון</a:t>
            </a:r>
          </a:p>
          <a:p>
            <a:pPr marL="0" indent="0">
              <a:buNone/>
            </a:pPr>
            <a:endParaRPr lang="he-IL" sz="16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he-IL" sz="1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he-IL" sz="1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he-IL" sz="1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235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280920" cy="604867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he-IL" sz="3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ניהול הזמן מתבסס על:</a:t>
            </a:r>
          </a:p>
          <a:p>
            <a:pPr marL="0" indent="0">
              <a:buNone/>
            </a:pPr>
            <a:endParaRPr lang="he-IL" sz="26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r>
              <a:rPr lang="he-IL" sz="35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א</a:t>
            </a:r>
            <a:r>
              <a:rPr lang="he-IL" sz="26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he-IL" sz="2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אני</a:t>
            </a:r>
            <a:r>
              <a:rPr lang="he-IL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הכר את עצמך- מהן היכולות החזקות/ חלשות שלך? </a:t>
            </a:r>
          </a:p>
          <a:p>
            <a:pPr marL="0" indent="0">
              <a:buNone/>
            </a:pPr>
            <a:r>
              <a:rPr lang="he-IL" sz="35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ם</a:t>
            </a:r>
            <a:r>
              <a:rPr lang="he-IL" sz="26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he-IL" sz="2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מטרות</a:t>
            </a:r>
            <a:r>
              <a:rPr lang="he-IL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מהן המטרות שלך? הצבת המשימות שמקרבות אותך </a:t>
            </a:r>
            <a:r>
              <a:rPr lang="he-IL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למטרותיך</a:t>
            </a:r>
            <a:endParaRPr lang="he-IL" sz="26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r>
              <a:rPr lang="he-IL" sz="35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ת</a:t>
            </a:r>
            <a:r>
              <a:rPr lang="he-IL" sz="26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</a:t>
            </a:r>
            <a:r>
              <a:rPr lang="he-IL" sz="2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תכנון</a:t>
            </a:r>
            <a:r>
              <a:rPr lang="he-IL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החלטה על סדר עדיפויות, פירוק המטרות ליעדי </a:t>
            </a:r>
            <a:r>
              <a:rPr lang="he-IL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משנה</a:t>
            </a:r>
          </a:p>
          <a:p>
            <a:pPr marL="0" indent="0">
              <a:buNone/>
            </a:pPr>
            <a:r>
              <a:rPr lang="he-IL" sz="35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ר</a:t>
            </a:r>
            <a:r>
              <a:rPr lang="he-IL" sz="26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he-IL" sz="2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e-IL" sz="2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ריכוז</a:t>
            </a:r>
            <a:r>
              <a:rPr lang="he-IL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לסיים את המטרה שהתחלה בה. ללא ריכוז תעבור ממשימה למשימה מבלי לסיים </a:t>
            </a:r>
            <a:r>
              <a:rPr lang="he-IL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דבר</a:t>
            </a:r>
            <a:endParaRPr lang="he-IL" sz="26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r>
              <a:rPr lang="he-IL" sz="35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צ</a:t>
            </a:r>
            <a:r>
              <a:rPr lang="he-IL" sz="26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he-IL" sz="2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צעד אחד צעד</a:t>
            </a:r>
            <a:r>
              <a:rPr lang="he-IL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פיצול המטרה </a:t>
            </a:r>
            <a:r>
              <a:rPr lang="he-IL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ליעד סופי </a:t>
            </a:r>
            <a:r>
              <a:rPr lang="he-IL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וליעדי משנה </a:t>
            </a:r>
            <a:endParaRPr lang="he-IL" sz="2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r>
              <a:rPr lang="he-IL" sz="35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ה</a:t>
            </a:r>
            <a:r>
              <a:rPr lang="he-IL" sz="26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he-IL" sz="2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e-IL" sz="2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הפעלה. </a:t>
            </a:r>
            <a:r>
              <a:rPr lang="he-IL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האם יש אנשים נוספים שיכולים לעזור לך בדברים מסוימים?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3648156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457200" y="332656"/>
            <a:ext cx="8291264" cy="5793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he-IL" sz="1800" b="1" u="sng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he-IL" sz="36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מטריצת ניהול הזמן- סטיבן קובי</a:t>
            </a:r>
          </a:p>
          <a:p>
            <a:pPr marL="0" indent="0" algn="ctr">
              <a:buNone/>
            </a:pPr>
            <a:endParaRPr lang="he-IL" sz="3600" b="1" u="sng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he-IL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משימה ראשונה: </a:t>
            </a:r>
          </a:p>
          <a:p>
            <a:pPr marL="0" indent="0" algn="ctr">
              <a:buNone/>
            </a:pPr>
            <a:r>
              <a:rPr lang="he-IL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ציין 5 מטרות עיקריות בתפקידך.</a:t>
            </a:r>
          </a:p>
          <a:p>
            <a:pPr marL="0" indent="0" algn="ctr">
              <a:buNone/>
            </a:pPr>
            <a:endParaRPr lang="he-IL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לדוגמא: </a:t>
            </a:r>
          </a:p>
          <a:p>
            <a:pPr marL="0" indent="0" algn="ctr">
              <a:buNone/>
            </a:pP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עובד שרוצה להיות עובד מצטיין </a:t>
            </a:r>
          </a:p>
          <a:p>
            <a:pPr marL="0" indent="0" algn="ctr">
              <a:buNone/>
            </a:pP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עובד שרוצה להרוויח בונוסים גבוהים יותר</a:t>
            </a:r>
          </a:p>
          <a:p>
            <a:pPr marL="0" indent="0" algn="ctr">
              <a:buNone/>
            </a:pPr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עובד הרוצה לשפר את יכולות המכירה שלו</a:t>
            </a:r>
            <a:endParaRPr lang="he-IL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endParaRPr lang="he-IL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904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6844338" cy="5073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188640"/>
            <a:ext cx="676875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משימה שנייה:</a:t>
            </a:r>
          </a:p>
          <a:p>
            <a:pPr algn="ctr"/>
            <a:r>
              <a:rPr lang="he-IL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דירוג המשימות על פי רמת הדחיפות על מנת לדעת לנהל את הזמן באופן היעיל ביותר</a:t>
            </a:r>
            <a:endParaRPr lang="he-IL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7676615"/>
      </p:ext>
    </p:extLst>
  </p:cSld>
  <p:clrMapOvr>
    <a:masterClrMapping/>
  </p:clrMapOvr>
</p:sld>
</file>

<file path=ppt/theme/theme1.xml><?xml version="1.0" encoding="utf-8"?>
<a:theme xmlns:a="http://schemas.openxmlformats.org/drawingml/2006/main" name="זרם מדחף">
  <a:themeElements>
    <a:clrScheme name="זרם מדחף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זרם מדחף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זרם מדחף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200</TotalTime>
  <Words>336</Words>
  <Application>Microsoft Office PowerPoint</Application>
  <PresentationFormat>On-screen Show (4:3)</PresentationFormat>
  <Paragraphs>71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זרם מדחף</vt:lpstr>
      <vt:lpstr>מודל הדרכה לפיתוח עובדים מודל אלפא  צוקית פלאח  דניאל סלמן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מודל הדרכה לפיתוח עובדים</dc:title>
  <dc:creator>yuval</dc:creator>
  <cp:lastModifiedBy>Gal Weiss</cp:lastModifiedBy>
  <cp:revision>37</cp:revision>
  <dcterms:created xsi:type="dcterms:W3CDTF">2012-08-02T21:27:10Z</dcterms:created>
  <dcterms:modified xsi:type="dcterms:W3CDTF">2012-09-28T08:37:39Z</dcterms:modified>
</cp:coreProperties>
</file>