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310" r:id="rId4"/>
    <p:sldId id="311" r:id="rId5"/>
    <p:sldId id="312" r:id="rId6"/>
    <p:sldId id="313" r:id="rId7"/>
    <p:sldId id="314" r:id="rId8"/>
    <p:sldId id="370" r:id="rId9"/>
    <p:sldId id="315" r:id="rId10"/>
    <p:sldId id="316" r:id="rId11"/>
    <p:sldId id="317" r:id="rId12"/>
    <p:sldId id="318" r:id="rId13"/>
    <p:sldId id="319" r:id="rId14"/>
    <p:sldId id="320" r:id="rId15"/>
    <p:sldId id="321" r:id="rId16"/>
    <p:sldId id="322" r:id="rId17"/>
    <p:sldId id="378" r:id="rId18"/>
    <p:sldId id="323" r:id="rId19"/>
    <p:sldId id="324" r:id="rId20"/>
    <p:sldId id="325" r:id="rId21"/>
    <p:sldId id="326" r:id="rId22"/>
    <p:sldId id="327" r:id="rId23"/>
    <p:sldId id="328" r:id="rId24"/>
    <p:sldId id="329" r:id="rId25"/>
    <p:sldId id="330" r:id="rId26"/>
    <p:sldId id="385" r:id="rId27"/>
    <p:sldId id="331" r:id="rId28"/>
    <p:sldId id="332" r:id="rId29"/>
    <p:sldId id="333" r:id="rId30"/>
    <p:sldId id="334" r:id="rId31"/>
    <p:sldId id="386" r:id="rId32"/>
    <p:sldId id="335" r:id="rId33"/>
    <p:sldId id="336" r:id="rId34"/>
    <p:sldId id="337" r:id="rId35"/>
    <p:sldId id="372" r:id="rId36"/>
    <p:sldId id="338" r:id="rId37"/>
    <p:sldId id="339" r:id="rId38"/>
    <p:sldId id="340" r:id="rId39"/>
    <p:sldId id="387" r:id="rId40"/>
    <p:sldId id="373" r:id="rId41"/>
    <p:sldId id="341" r:id="rId42"/>
    <p:sldId id="342" r:id="rId43"/>
    <p:sldId id="343" r:id="rId44"/>
    <p:sldId id="344" r:id="rId45"/>
    <p:sldId id="345" r:id="rId46"/>
    <p:sldId id="346" r:id="rId47"/>
    <p:sldId id="347" r:id="rId48"/>
    <p:sldId id="388" r:id="rId49"/>
    <p:sldId id="389" r:id="rId50"/>
    <p:sldId id="390" r:id="rId51"/>
    <p:sldId id="391" r:id="rId52"/>
    <p:sldId id="348" r:id="rId53"/>
    <p:sldId id="349" r:id="rId54"/>
    <p:sldId id="392" r:id="rId55"/>
    <p:sldId id="350" r:id="rId56"/>
    <p:sldId id="351" r:id="rId57"/>
    <p:sldId id="352" r:id="rId58"/>
    <p:sldId id="393" r:id="rId59"/>
    <p:sldId id="379" r:id="rId60"/>
    <p:sldId id="380" r:id="rId61"/>
    <p:sldId id="381" r:id="rId62"/>
    <p:sldId id="383" r:id="rId63"/>
    <p:sldId id="354" r:id="rId64"/>
    <p:sldId id="355" r:id="rId65"/>
    <p:sldId id="374" r:id="rId66"/>
    <p:sldId id="356" r:id="rId67"/>
    <p:sldId id="357" r:id="rId68"/>
    <p:sldId id="358" r:id="rId69"/>
    <p:sldId id="359" r:id="rId70"/>
    <p:sldId id="360" r:id="rId71"/>
    <p:sldId id="361" r:id="rId72"/>
    <p:sldId id="384" r:id="rId73"/>
    <p:sldId id="362" r:id="rId74"/>
    <p:sldId id="363" r:id="rId75"/>
    <p:sldId id="364" r:id="rId76"/>
    <p:sldId id="376" r:id="rId77"/>
    <p:sldId id="365" r:id="rId78"/>
    <p:sldId id="366" r:id="rId79"/>
    <p:sldId id="394" r:id="rId80"/>
    <p:sldId id="395" r:id="rId81"/>
    <p:sldId id="396" r:id="rId82"/>
    <p:sldId id="397" r:id="rId83"/>
    <p:sldId id="398" r:id="rId84"/>
    <p:sldId id="399" r:id="rId85"/>
    <p:sldId id="367" r:id="rId86"/>
    <p:sldId id="377" r:id="rId87"/>
    <p:sldId id="368" r:id="rId88"/>
    <p:sldId id="369" r:id="rId89"/>
    <p:sldId id="309" r:id="rId90"/>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4678"/>
  </p:normalViewPr>
  <p:slideViewPr>
    <p:cSldViewPr snapToGrid="0">
      <p:cViewPr varScale="1">
        <p:scale>
          <a:sx n="134" d="100"/>
          <a:sy n="134" d="100"/>
        </p:scale>
        <p:origin x="82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15B95460-CBEB-FC75-6132-135B04125A90}"/>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11 </a:t>
            </a:r>
            <a:br>
              <a:rPr lang="en-PK" b="0" dirty="0">
                <a:solidFill>
                  <a:srgbClr val="00549D"/>
                </a:solidFill>
                <a:latin typeface="Avenir Next Ultra Light" panose="020B0203020202020204" pitchFamily="34" charset="77"/>
              </a:rPr>
            </a:br>
            <a:r>
              <a:rPr lang="en-GB" dirty="0"/>
              <a:t>Autoencoders and Generative AI</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23505-E8F0-9BBD-1090-DFA28B5B580C}"/>
              </a:ext>
            </a:extLst>
          </p:cNvPr>
          <p:cNvSpPr>
            <a:spLocks noGrp="1"/>
          </p:cNvSpPr>
          <p:nvPr>
            <p:ph type="title"/>
          </p:nvPr>
        </p:nvSpPr>
        <p:spPr/>
        <p:txBody>
          <a:bodyPr/>
          <a:lstStyle/>
          <a:p>
            <a:r>
              <a:rPr lang="en-GB" dirty="0"/>
              <a:t>The Bottleneck Principle</a:t>
            </a:r>
            <a:endParaRPr lang="en-PK" dirty="0"/>
          </a:p>
        </p:txBody>
      </p:sp>
      <p:sp>
        <p:nvSpPr>
          <p:cNvPr id="3" name="Content Placeholder 2">
            <a:extLst>
              <a:ext uri="{FF2B5EF4-FFF2-40B4-BE49-F238E27FC236}">
                <a16:creationId xmlns:a16="http://schemas.microsoft.com/office/drawing/2014/main" id="{430DB366-A480-B1FB-A65C-CCFA91903BA2}"/>
              </a:ext>
            </a:extLst>
          </p:cNvPr>
          <p:cNvSpPr>
            <a:spLocks noGrp="1"/>
          </p:cNvSpPr>
          <p:nvPr>
            <p:ph idx="1"/>
          </p:nvPr>
        </p:nvSpPr>
        <p:spPr/>
        <p:txBody>
          <a:bodyPr/>
          <a:lstStyle/>
          <a:p>
            <a:r>
              <a:rPr lang="en-GB" dirty="0"/>
              <a:t>Key layer = narrow latent representation</a:t>
            </a:r>
          </a:p>
          <a:p>
            <a:r>
              <a:rPr lang="en-GB" dirty="0"/>
              <a:t>Similar to PCA but nonlinear</a:t>
            </a:r>
          </a:p>
          <a:p>
            <a:r>
              <a:rPr lang="en-GB" dirty="0"/>
              <a:t>Trade-off: too small → lose detail, too large → trivial</a:t>
            </a:r>
          </a:p>
          <a:p>
            <a:r>
              <a:rPr lang="en-GB" dirty="0"/>
              <a:t>Latent space reveals hidden structure</a:t>
            </a:r>
          </a:p>
          <a:p>
            <a:endParaRPr lang="en-PK" dirty="0"/>
          </a:p>
        </p:txBody>
      </p:sp>
    </p:spTree>
    <p:extLst>
      <p:ext uri="{BB962C8B-B14F-4D97-AF65-F5344CB8AC3E}">
        <p14:creationId xmlns:p14="http://schemas.microsoft.com/office/powerpoint/2010/main" val="2015557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6A045-FC47-B83A-B914-69B7AEA19BD6}"/>
              </a:ext>
            </a:extLst>
          </p:cNvPr>
          <p:cNvSpPr>
            <a:spLocks noGrp="1"/>
          </p:cNvSpPr>
          <p:nvPr>
            <p:ph type="title"/>
          </p:nvPr>
        </p:nvSpPr>
        <p:spPr/>
        <p:txBody>
          <a:bodyPr/>
          <a:lstStyle/>
          <a:p>
            <a:r>
              <a:rPr lang="en-GB" dirty="0"/>
              <a:t>Example of Compression</a:t>
            </a:r>
            <a:endParaRPr lang="en-PK" dirty="0"/>
          </a:p>
        </p:txBody>
      </p:sp>
      <p:sp>
        <p:nvSpPr>
          <p:cNvPr id="3" name="Content Placeholder 2">
            <a:extLst>
              <a:ext uri="{FF2B5EF4-FFF2-40B4-BE49-F238E27FC236}">
                <a16:creationId xmlns:a16="http://schemas.microsoft.com/office/drawing/2014/main" id="{D93E8EBD-FF1C-3C49-C81E-85F84A44C2CD}"/>
              </a:ext>
            </a:extLst>
          </p:cNvPr>
          <p:cNvSpPr>
            <a:spLocks noGrp="1"/>
          </p:cNvSpPr>
          <p:nvPr>
            <p:ph idx="1"/>
          </p:nvPr>
        </p:nvSpPr>
        <p:spPr/>
        <p:txBody>
          <a:bodyPr/>
          <a:lstStyle/>
          <a:p>
            <a:r>
              <a:rPr lang="en-GB" dirty="0"/>
              <a:t>Faces: compressed → eye, nose, mouth structure</a:t>
            </a:r>
          </a:p>
          <a:p>
            <a:r>
              <a:rPr lang="en-GB" dirty="0"/>
              <a:t>More neurons: add lighting, expression</a:t>
            </a:r>
          </a:p>
          <a:p>
            <a:r>
              <a:rPr lang="en-GB" dirty="0"/>
              <a:t>Latent space = meaningful reduced space</a:t>
            </a:r>
          </a:p>
          <a:p>
            <a:r>
              <a:rPr lang="en-GB" dirty="0"/>
              <a:t>Visualization similar to embeddings</a:t>
            </a:r>
          </a:p>
          <a:p>
            <a:endParaRPr lang="en-PK" dirty="0"/>
          </a:p>
        </p:txBody>
      </p:sp>
    </p:spTree>
    <p:extLst>
      <p:ext uri="{BB962C8B-B14F-4D97-AF65-F5344CB8AC3E}">
        <p14:creationId xmlns:p14="http://schemas.microsoft.com/office/powerpoint/2010/main" val="3504707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4CBA9-847A-30FF-A19A-14D2816E81F5}"/>
              </a:ext>
            </a:extLst>
          </p:cNvPr>
          <p:cNvSpPr>
            <a:spLocks noGrp="1"/>
          </p:cNvSpPr>
          <p:nvPr>
            <p:ph type="title"/>
          </p:nvPr>
        </p:nvSpPr>
        <p:spPr/>
        <p:txBody>
          <a:bodyPr/>
          <a:lstStyle/>
          <a:p>
            <a:r>
              <a:rPr lang="en-GB" dirty="0"/>
              <a:t>Demystifying “Latent”</a:t>
            </a:r>
            <a:endParaRPr lang="en-PK" dirty="0"/>
          </a:p>
        </p:txBody>
      </p:sp>
      <p:sp>
        <p:nvSpPr>
          <p:cNvPr id="3" name="Content Placeholder 2">
            <a:extLst>
              <a:ext uri="{FF2B5EF4-FFF2-40B4-BE49-F238E27FC236}">
                <a16:creationId xmlns:a16="http://schemas.microsoft.com/office/drawing/2014/main" id="{C7736B79-EE57-8523-8BF4-03B1CED020DB}"/>
              </a:ext>
            </a:extLst>
          </p:cNvPr>
          <p:cNvSpPr>
            <a:spLocks noGrp="1"/>
          </p:cNvSpPr>
          <p:nvPr>
            <p:ph idx="1"/>
          </p:nvPr>
        </p:nvSpPr>
        <p:spPr/>
        <p:txBody>
          <a:bodyPr/>
          <a:lstStyle/>
          <a:p>
            <a:r>
              <a:rPr lang="en-GB" dirty="0"/>
              <a:t>Latent = hidden variables</a:t>
            </a:r>
          </a:p>
          <a:p>
            <a:r>
              <a:rPr lang="en-GB" dirty="0"/>
              <a:t>Encoded features not directly interpretable</a:t>
            </a:r>
          </a:p>
          <a:p>
            <a:r>
              <a:rPr lang="en-GB" dirty="0"/>
              <a:t>Represent underlying generative factors</a:t>
            </a:r>
          </a:p>
          <a:p>
            <a:r>
              <a:rPr lang="en-GB" dirty="0"/>
              <a:t>Semantic changes emerge in latent space</a:t>
            </a:r>
          </a:p>
          <a:p>
            <a:endParaRPr lang="en-PK" dirty="0"/>
          </a:p>
        </p:txBody>
      </p:sp>
    </p:spTree>
    <p:extLst>
      <p:ext uri="{BB962C8B-B14F-4D97-AF65-F5344CB8AC3E}">
        <p14:creationId xmlns:p14="http://schemas.microsoft.com/office/powerpoint/2010/main" val="1156588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D3070D-B865-A799-8A1F-4696AED0A0CF}"/>
              </a:ext>
            </a:extLst>
          </p:cNvPr>
          <p:cNvSpPr>
            <a:spLocks noGrp="1"/>
          </p:cNvSpPr>
          <p:nvPr>
            <p:ph type="title"/>
          </p:nvPr>
        </p:nvSpPr>
        <p:spPr/>
        <p:txBody>
          <a:bodyPr/>
          <a:lstStyle/>
          <a:p>
            <a:r>
              <a:rPr lang="en-GB" b="1" dirty="0"/>
              <a:t>Bottlenecks discover meaningful structure</a:t>
            </a:r>
            <a:endParaRPr lang="en-PK" dirty="0"/>
          </a:p>
        </p:txBody>
      </p:sp>
      <p:sp>
        <p:nvSpPr>
          <p:cNvPr id="5" name="Text Placeholder 4">
            <a:extLst>
              <a:ext uri="{FF2B5EF4-FFF2-40B4-BE49-F238E27FC236}">
                <a16:creationId xmlns:a16="http://schemas.microsoft.com/office/drawing/2014/main" id="{2B470F8B-D7A9-57B5-ED9A-F4E1D8562852}"/>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3512387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7DA1E-DB9C-7D8E-366A-820901EB7EF2}"/>
              </a:ext>
            </a:extLst>
          </p:cNvPr>
          <p:cNvSpPr>
            <a:spLocks noGrp="1"/>
          </p:cNvSpPr>
          <p:nvPr>
            <p:ph type="title"/>
          </p:nvPr>
        </p:nvSpPr>
        <p:spPr/>
        <p:txBody>
          <a:bodyPr/>
          <a:lstStyle/>
          <a:p>
            <a:r>
              <a:rPr lang="en-GB" dirty="0"/>
              <a:t>Why Autoencoders Learn</a:t>
            </a:r>
            <a:endParaRPr lang="en-PK" dirty="0"/>
          </a:p>
        </p:txBody>
      </p:sp>
      <p:sp>
        <p:nvSpPr>
          <p:cNvPr id="3" name="Content Placeholder 2">
            <a:extLst>
              <a:ext uri="{FF2B5EF4-FFF2-40B4-BE49-F238E27FC236}">
                <a16:creationId xmlns:a16="http://schemas.microsoft.com/office/drawing/2014/main" id="{085707B9-1E8E-C0D7-B248-886A0E3F4578}"/>
              </a:ext>
            </a:extLst>
          </p:cNvPr>
          <p:cNvSpPr>
            <a:spLocks noGrp="1"/>
          </p:cNvSpPr>
          <p:nvPr>
            <p:ph idx="1"/>
          </p:nvPr>
        </p:nvSpPr>
        <p:spPr/>
        <p:txBody>
          <a:bodyPr/>
          <a:lstStyle/>
          <a:p>
            <a:r>
              <a:rPr lang="en-GB" dirty="0"/>
              <a:t>Limited capacity → must generalize</a:t>
            </a:r>
          </a:p>
          <a:p>
            <a:r>
              <a:rPr lang="en-GB" dirty="0"/>
              <a:t>Many training examples enforce commonality</a:t>
            </a:r>
          </a:p>
          <a:p>
            <a:r>
              <a:rPr lang="en-GB" dirty="0"/>
              <a:t>Latent space encodes general features (“wheel,” “windshield”)</a:t>
            </a:r>
          </a:p>
          <a:p>
            <a:r>
              <a:rPr lang="en-GB" dirty="0"/>
              <a:t>Encoder often re-usable as feature extractor</a:t>
            </a:r>
          </a:p>
          <a:p>
            <a:endParaRPr lang="en-PK" dirty="0"/>
          </a:p>
        </p:txBody>
      </p:sp>
    </p:spTree>
    <p:extLst>
      <p:ext uri="{BB962C8B-B14F-4D97-AF65-F5344CB8AC3E}">
        <p14:creationId xmlns:p14="http://schemas.microsoft.com/office/powerpoint/2010/main" val="21888414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D7F7-86D4-D3A3-FD9F-EA1E8D42CC86}"/>
              </a:ext>
            </a:extLst>
          </p:cNvPr>
          <p:cNvSpPr>
            <a:spLocks noGrp="1"/>
          </p:cNvSpPr>
          <p:nvPr>
            <p:ph type="title"/>
          </p:nvPr>
        </p:nvSpPr>
        <p:spPr/>
        <p:txBody>
          <a:bodyPr/>
          <a:lstStyle/>
          <a:p>
            <a:r>
              <a:rPr lang="en-GB" dirty="0"/>
              <a:t>Robust Representations</a:t>
            </a:r>
            <a:endParaRPr lang="en-PK" dirty="0"/>
          </a:p>
        </p:txBody>
      </p:sp>
      <p:sp>
        <p:nvSpPr>
          <p:cNvPr id="3" name="Content Placeholder 2">
            <a:extLst>
              <a:ext uri="{FF2B5EF4-FFF2-40B4-BE49-F238E27FC236}">
                <a16:creationId xmlns:a16="http://schemas.microsoft.com/office/drawing/2014/main" id="{48644773-833C-2D05-AF65-939C31F59174}"/>
              </a:ext>
            </a:extLst>
          </p:cNvPr>
          <p:cNvSpPr>
            <a:spLocks noGrp="1"/>
          </p:cNvSpPr>
          <p:nvPr>
            <p:ph idx="1"/>
          </p:nvPr>
        </p:nvSpPr>
        <p:spPr/>
        <p:txBody>
          <a:bodyPr/>
          <a:lstStyle/>
          <a:p>
            <a:r>
              <a:rPr lang="en-GB" dirty="0"/>
              <a:t>Noise robustness (compression filters out noise)</a:t>
            </a:r>
          </a:p>
          <a:p>
            <a:r>
              <a:rPr lang="en-GB" dirty="0"/>
              <a:t>Useful for real-world messy data</a:t>
            </a:r>
          </a:p>
          <a:p>
            <a:r>
              <a:rPr lang="en-GB" dirty="0"/>
              <a:t>Compact features aid classification &amp; clustering</a:t>
            </a:r>
          </a:p>
          <a:p>
            <a:r>
              <a:rPr lang="en-GB" dirty="0"/>
              <a:t>Dimensionality reduction = lens for understanding data</a:t>
            </a:r>
          </a:p>
          <a:p>
            <a:endParaRPr lang="en-PK" dirty="0"/>
          </a:p>
        </p:txBody>
      </p:sp>
    </p:spTree>
    <p:extLst>
      <p:ext uri="{BB962C8B-B14F-4D97-AF65-F5344CB8AC3E}">
        <p14:creationId xmlns:p14="http://schemas.microsoft.com/office/powerpoint/2010/main" val="984471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84103-9003-18A7-10F8-8F8A76E4FF05}"/>
              </a:ext>
            </a:extLst>
          </p:cNvPr>
          <p:cNvSpPr>
            <a:spLocks noGrp="1"/>
          </p:cNvSpPr>
          <p:nvPr>
            <p:ph type="title"/>
          </p:nvPr>
        </p:nvSpPr>
        <p:spPr/>
        <p:txBody>
          <a:bodyPr/>
          <a:lstStyle/>
          <a:p>
            <a:r>
              <a:rPr lang="en-GB" dirty="0"/>
              <a:t>Autoencoder Architecture</a:t>
            </a:r>
            <a:endParaRPr lang="en-PK" dirty="0"/>
          </a:p>
        </p:txBody>
      </p:sp>
      <p:sp>
        <p:nvSpPr>
          <p:cNvPr id="3" name="Content Placeholder 2">
            <a:extLst>
              <a:ext uri="{FF2B5EF4-FFF2-40B4-BE49-F238E27FC236}">
                <a16:creationId xmlns:a16="http://schemas.microsoft.com/office/drawing/2014/main" id="{1C3FE8C2-FD32-7E49-6273-8C60CCBDE807}"/>
              </a:ext>
            </a:extLst>
          </p:cNvPr>
          <p:cNvSpPr>
            <a:spLocks noGrp="1"/>
          </p:cNvSpPr>
          <p:nvPr>
            <p:ph idx="1"/>
          </p:nvPr>
        </p:nvSpPr>
        <p:spPr/>
        <p:txBody>
          <a:bodyPr/>
          <a:lstStyle/>
          <a:p>
            <a:r>
              <a:rPr lang="en-GB" dirty="0"/>
              <a:t>Encoder: dense/convolutional layers → bottleneck</a:t>
            </a:r>
          </a:p>
          <a:p>
            <a:r>
              <a:rPr lang="en-GB" dirty="0"/>
              <a:t>Decoder: mirror expansion</a:t>
            </a:r>
          </a:p>
          <a:p>
            <a:r>
              <a:rPr lang="en-GB" dirty="0"/>
              <a:t>Loss = input – reconstruction error</a:t>
            </a:r>
          </a:p>
          <a:p>
            <a:r>
              <a:rPr lang="en-GB" dirty="0"/>
              <a:t>Training via gradient descent </a:t>
            </a:r>
          </a:p>
          <a:p>
            <a:endParaRPr lang="en-GB" dirty="0"/>
          </a:p>
          <a:p>
            <a:pPr marL="0" indent="0">
              <a:buNone/>
            </a:pPr>
            <a:endParaRPr lang="en-PK" dirty="0"/>
          </a:p>
        </p:txBody>
      </p:sp>
    </p:spTree>
    <p:extLst>
      <p:ext uri="{BB962C8B-B14F-4D97-AF65-F5344CB8AC3E}">
        <p14:creationId xmlns:p14="http://schemas.microsoft.com/office/powerpoint/2010/main" val="384106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DD2EF-FF90-86AD-8529-77082D6FF7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43E48F-F8C5-DEFE-F793-42A5CA36511D}"/>
              </a:ext>
            </a:extLst>
          </p:cNvPr>
          <p:cNvSpPr>
            <a:spLocks noGrp="1"/>
          </p:cNvSpPr>
          <p:nvPr>
            <p:ph type="title"/>
          </p:nvPr>
        </p:nvSpPr>
        <p:spPr/>
        <p:txBody>
          <a:bodyPr/>
          <a:lstStyle/>
          <a:p>
            <a:r>
              <a:rPr lang="en-GB" dirty="0"/>
              <a:t>Architecture of an Autoencoder</a:t>
            </a:r>
            <a:endParaRPr lang="en-PK" dirty="0"/>
          </a:p>
        </p:txBody>
      </p:sp>
      <p:sp>
        <p:nvSpPr>
          <p:cNvPr id="4" name="TextBox 3">
            <a:extLst>
              <a:ext uri="{FF2B5EF4-FFF2-40B4-BE49-F238E27FC236}">
                <a16:creationId xmlns:a16="http://schemas.microsoft.com/office/drawing/2014/main" id="{FE2E9DDB-3C3A-D0B9-BE45-617F45F51814}"/>
              </a:ext>
            </a:extLst>
          </p:cNvPr>
          <p:cNvSpPr txBox="1"/>
          <p:nvPr/>
        </p:nvSpPr>
        <p:spPr>
          <a:xfrm>
            <a:off x="3046970" y="600249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11.1: Typical Architecture of an Autoencoder</a:t>
            </a:r>
          </a:p>
        </p:txBody>
      </p:sp>
      <p:pic>
        <p:nvPicPr>
          <p:cNvPr id="6" name="Picture 5" descr="A diagram of a bottling process&#10;&#10;AI-generated content may be incorrect.">
            <a:extLst>
              <a:ext uri="{FF2B5EF4-FFF2-40B4-BE49-F238E27FC236}">
                <a16:creationId xmlns:a16="http://schemas.microsoft.com/office/drawing/2014/main" id="{312574E9-890A-7C9C-6C3B-4E3ED70CE023}"/>
              </a:ext>
            </a:extLst>
          </p:cNvPr>
          <p:cNvPicPr>
            <a:picLocks noChangeAspect="1"/>
          </p:cNvPicPr>
          <p:nvPr/>
        </p:nvPicPr>
        <p:blipFill>
          <a:blip r:embed="rId2"/>
          <a:stretch>
            <a:fillRect/>
          </a:stretch>
        </p:blipFill>
        <p:spPr>
          <a:xfrm>
            <a:off x="2896440" y="1351003"/>
            <a:ext cx="6399119" cy="4527469"/>
          </a:xfrm>
          <a:prstGeom prst="rect">
            <a:avLst/>
          </a:prstGeom>
        </p:spPr>
      </p:pic>
    </p:spTree>
    <p:extLst>
      <p:ext uri="{BB962C8B-B14F-4D97-AF65-F5344CB8AC3E}">
        <p14:creationId xmlns:p14="http://schemas.microsoft.com/office/powerpoint/2010/main" val="3960315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19A09-7E3C-D042-A63C-1F79BB03F8D2}"/>
              </a:ext>
            </a:extLst>
          </p:cNvPr>
          <p:cNvSpPr>
            <a:spLocks noGrp="1"/>
          </p:cNvSpPr>
          <p:nvPr>
            <p:ph type="title"/>
          </p:nvPr>
        </p:nvSpPr>
        <p:spPr/>
        <p:txBody>
          <a:bodyPr/>
          <a:lstStyle/>
          <a:p>
            <a:r>
              <a:rPr lang="en-GB" dirty="0"/>
              <a:t>Encoder Details</a:t>
            </a:r>
            <a:endParaRPr lang="en-PK" dirty="0"/>
          </a:p>
        </p:txBody>
      </p:sp>
      <p:sp>
        <p:nvSpPr>
          <p:cNvPr id="3" name="Content Placeholder 2">
            <a:extLst>
              <a:ext uri="{FF2B5EF4-FFF2-40B4-BE49-F238E27FC236}">
                <a16:creationId xmlns:a16="http://schemas.microsoft.com/office/drawing/2014/main" id="{C6AB6F65-4617-44CD-8193-B6F30B14A071}"/>
              </a:ext>
            </a:extLst>
          </p:cNvPr>
          <p:cNvSpPr>
            <a:spLocks noGrp="1"/>
          </p:cNvSpPr>
          <p:nvPr>
            <p:ph idx="1"/>
          </p:nvPr>
        </p:nvSpPr>
        <p:spPr/>
        <p:txBody>
          <a:bodyPr/>
          <a:lstStyle/>
          <a:p>
            <a:r>
              <a:rPr lang="en-GB" dirty="0"/>
              <a:t>Layers progressively smaller: 784 → 512 → 256 → …</a:t>
            </a:r>
          </a:p>
          <a:p>
            <a:r>
              <a:rPr lang="en-GB" dirty="0"/>
              <a:t>Early layers detect edges, textures</a:t>
            </a:r>
          </a:p>
          <a:p>
            <a:r>
              <a:rPr lang="en-GB" dirty="0"/>
              <a:t>Middle: shapes, patterns</a:t>
            </a:r>
          </a:p>
          <a:p>
            <a:r>
              <a:rPr lang="en-GB" dirty="0"/>
              <a:t>Final: abstract features</a:t>
            </a:r>
          </a:p>
          <a:p>
            <a:endParaRPr lang="en-PK" dirty="0"/>
          </a:p>
        </p:txBody>
      </p:sp>
    </p:spTree>
    <p:extLst>
      <p:ext uri="{BB962C8B-B14F-4D97-AF65-F5344CB8AC3E}">
        <p14:creationId xmlns:p14="http://schemas.microsoft.com/office/powerpoint/2010/main" val="2759533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E9AF1-FAA2-0F73-5E6F-A1EF8666E5B4}"/>
              </a:ext>
            </a:extLst>
          </p:cNvPr>
          <p:cNvSpPr>
            <a:spLocks noGrp="1"/>
          </p:cNvSpPr>
          <p:nvPr>
            <p:ph type="title"/>
          </p:nvPr>
        </p:nvSpPr>
        <p:spPr/>
        <p:txBody>
          <a:bodyPr/>
          <a:lstStyle/>
          <a:p>
            <a:r>
              <a:rPr lang="en-GB" dirty="0"/>
              <a:t>Latent Space Significance</a:t>
            </a:r>
            <a:endParaRPr lang="en-PK" dirty="0"/>
          </a:p>
        </p:txBody>
      </p:sp>
      <p:sp>
        <p:nvSpPr>
          <p:cNvPr id="3" name="Content Placeholder 2">
            <a:extLst>
              <a:ext uri="{FF2B5EF4-FFF2-40B4-BE49-F238E27FC236}">
                <a16:creationId xmlns:a16="http://schemas.microsoft.com/office/drawing/2014/main" id="{43E45EE1-6A6A-515F-9A44-7AFEF96E25E1}"/>
              </a:ext>
            </a:extLst>
          </p:cNvPr>
          <p:cNvSpPr>
            <a:spLocks noGrp="1"/>
          </p:cNvSpPr>
          <p:nvPr>
            <p:ph idx="1"/>
          </p:nvPr>
        </p:nvSpPr>
        <p:spPr/>
        <p:txBody>
          <a:bodyPr/>
          <a:lstStyle/>
          <a:p>
            <a:r>
              <a:rPr lang="en-GB" dirty="0"/>
              <a:t>Mathematical: if z ∈ </a:t>
            </a:r>
            <a:r>
              <a:rPr lang="en-GB" dirty="0" err="1"/>
              <a:t>R^d</a:t>
            </a:r>
            <a:r>
              <a:rPr lang="en-GB" dirty="0"/>
              <a:t>, z = f(x)</a:t>
            </a:r>
          </a:p>
          <a:p>
            <a:r>
              <a:rPr lang="en-GB" dirty="0"/>
              <a:t>Nearby points = similar inputs</a:t>
            </a:r>
          </a:p>
          <a:p>
            <a:r>
              <a:rPr lang="en-GB" dirty="0"/>
              <a:t>Directions correspond to semantics (age, lighting)</a:t>
            </a:r>
          </a:p>
          <a:p>
            <a:r>
              <a:rPr lang="en-GB" dirty="0"/>
              <a:t>Trade-off: low-dim = interpretable, high-dim = detail</a:t>
            </a:r>
          </a:p>
        </p:txBody>
      </p:sp>
    </p:spTree>
    <p:extLst>
      <p:ext uri="{BB962C8B-B14F-4D97-AF65-F5344CB8AC3E}">
        <p14:creationId xmlns:p14="http://schemas.microsoft.com/office/powerpoint/2010/main" val="106244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lnSpcReduction="10000"/>
          </a:bodyPr>
          <a:lstStyle/>
          <a:p>
            <a:r>
              <a:rPr lang="en-GB" dirty="0"/>
              <a:t>Generative AI vs. Discriminative AI</a:t>
            </a:r>
          </a:p>
          <a:p>
            <a:r>
              <a:rPr lang="en-GB" dirty="0"/>
              <a:t>Introduction to Autoencoders</a:t>
            </a:r>
          </a:p>
          <a:p>
            <a:r>
              <a:rPr lang="en-GB" dirty="0"/>
              <a:t>Bottleneck principle &amp; latent space</a:t>
            </a:r>
          </a:p>
          <a:p>
            <a:r>
              <a:rPr lang="en-GB" dirty="0"/>
              <a:t>Autoencoder architecture &amp; </a:t>
            </a:r>
            <a:r>
              <a:rPr lang="en-GB" dirty="0" err="1"/>
              <a:t>Keras</a:t>
            </a:r>
            <a:r>
              <a:rPr lang="en-GB" dirty="0"/>
              <a:t> implementation</a:t>
            </a:r>
          </a:p>
          <a:p>
            <a:r>
              <a:rPr lang="en-GB" dirty="0"/>
              <a:t>Variants: Sparse, Denoising, Contractive</a:t>
            </a:r>
          </a:p>
          <a:p>
            <a:r>
              <a:rPr lang="en-GB" dirty="0"/>
              <a:t>Variational Autoencoders (VAEs)</a:t>
            </a:r>
          </a:p>
          <a:p>
            <a:r>
              <a:rPr lang="en-GB" dirty="0"/>
              <a:t>Key math: KL divergence &amp; reparameterization</a:t>
            </a:r>
          </a:p>
          <a:p>
            <a:r>
              <a:rPr lang="en-GB" dirty="0"/>
              <a:t>Applications &amp; stability issues</a:t>
            </a:r>
          </a:p>
          <a:p>
            <a:pPr marL="0" indent="0">
              <a:buNone/>
            </a:pPr>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56F28-4B95-F5DA-4D8F-22F588E6C979}"/>
              </a:ext>
            </a:extLst>
          </p:cNvPr>
          <p:cNvSpPr>
            <a:spLocks noGrp="1"/>
          </p:cNvSpPr>
          <p:nvPr>
            <p:ph type="title"/>
          </p:nvPr>
        </p:nvSpPr>
        <p:spPr/>
        <p:txBody>
          <a:bodyPr/>
          <a:lstStyle/>
          <a:p>
            <a:r>
              <a:rPr lang="en-GB" dirty="0"/>
              <a:t>Decoder Process</a:t>
            </a:r>
            <a:endParaRPr lang="en-PK" dirty="0"/>
          </a:p>
        </p:txBody>
      </p:sp>
      <p:sp>
        <p:nvSpPr>
          <p:cNvPr id="3" name="Content Placeholder 2">
            <a:extLst>
              <a:ext uri="{FF2B5EF4-FFF2-40B4-BE49-F238E27FC236}">
                <a16:creationId xmlns:a16="http://schemas.microsoft.com/office/drawing/2014/main" id="{B5701FB2-90CF-B0A3-226D-61FC72DC47F3}"/>
              </a:ext>
            </a:extLst>
          </p:cNvPr>
          <p:cNvSpPr>
            <a:spLocks noGrp="1"/>
          </p:cNvSpPr>
          <p:nvPr>
            <p:ph idx="1"/>
          </p:nvPr>
        </p:nvSpPr>
        <p:spPr/>
        <p:txBody>
          <a:bodyPr/>
          <a:lstStyle/>
          <a:p>
            <a:r>
              <a:rPr lang="en-GB" dirty="0"/>
              <a:t>Expands latent → full input</a:t>
            </a:r>
          </a:p>
          <a:p>
            <a:r>
              <a:rPr lang="en-GB" dirty="0"/>
              <a:t>Learns to “fill in missing details”</a:t>
            </a:r>
          </a:p>
          <a:p>
            <a:r>
              <a:rPr lang="en-GB" dirty="0"/>
              <a:t>Pattern completion, like human recognition</a:t>
            </a:r>
          </a:p>
          <a:p>
            <a:r>
              <a:rPr lang="en-GB" dirty="0"/>
              <a:t>Sigmoid output for normalized images</a:t>
            </a:r>
          </a:p>
          <a:p>
            <a:endParaRPr lang="en-PK" dirty="0"/>
          </a:p>
        </p:txBody>
      </p:sp>
    </p:spTree>
    <p:extLst>
      <p:ext uri="{BB962C8B-B14F-4D97-AF65-F5344CB8AC3E}">
        <p14:creationId xmlns:p14="http://schemas.microsoft.com/office/powerpoint/2010/main" val="1776632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7B637-88D5-CC78-E1FF-35B9EB889D33}"/>
              </a:ext>
            </a:extLst>
          </p:cNvPr>
          <p:cNvSpPr>
            <a:spLocks noGrp="1"/>
          </p:cNvSpPr>
          <p:nvPr>
            <p:ph type="title"/>
          </p:nvPr>
        </p:nvSpPr>
        <p:spPr/>
        <p:txBody>
          <a:bodyPr/>
          <a:lstStyle/>
          <a:p>
            <a:r>
              <a:rPr lang="en-GB" dirty="0"/>
              <a:t>Symmetric vs. Asymmetric</a:t>
            </a:r>
            <a:endParaRPr lang="en-PK" dirty="0"/>
          </a:p>
        </p:txBody>
      </p:sp>
      <p:sp>
        <p:nvSpPr>
          <p:cNvPr id="3" name="Content Placeholder 2">
            <a:extLst>
              <a:ext uri="{FF2B5EF4-FFF2-40B4-BE49-F238E27FC236}">
                <a16:creationId xmlns:a16="http://schemas.microsoft.com/office/drawing/2014/main" id="{D5760B44-6A66-77C4-6B3A-8EBC26225EDD}"/>
              </a:ext>
            </a:extLst>
          </p:cNvPr>
          <p:cNvSpPr>
            <a:spLocks noGrp="1"/>
          </p:cNvSpPr>
          <p:nvPr>
            <p:ph idx="1"/>
          </p:nvPr>
        </p:nvSpPr>
        <p:spPr/>
        <p:txBody>
          <a:bodyPr/>
          <a:lstStyle/>
          <a:p>
            <a:r>
              <a:rPr lang="en-GB" dirty="0"/>
              <a:t>Symmetric: encoder/decoder mirror each other</a:t>
            </a:r>
          </a:p>
          <a:p>
            <a:r>
              <a:rPr lang="en-GB" dirty="0"/>
              <a:t>Balanced, interpretable, simple tuning</a:t>
            </a:r>
          </a:p>
          <a:p>
            <a:r>
              <a:rPr lang="en-GB" dirty="0"/>
              <a:t>Asymmetric: decoder often larger, richer detail</a:t>
            </a:r>
          </a:p>
          <a:p>
            <a:r>
              <a:rPr lang="en-GB" dirty="0"/>
              <a:t>Depends on application</a:t>
            </a:r>
          </a:p>
          <a:p>
            <a:endParaRPr lang="en-PK" dirty="0"/>
          </a:p>
        </p:txBody>
      </p:sp>
    </p:spTree>
    <p:extLst>
      <p:ext uri="{BB962C8B-B14F-4D97-AF65-F5344CB8AC3E}">
        <p14:creationId xmlns:p14="http://schemas.microsoft.com/office/powerpoint/2010/main" val="998680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BE2569-BA56-0F7F-455A-445684406ACD}"/>
              </a:ext>
            </a:extLst>
          </p:cNvPr>
          <p:cNvSpPr>
            <a:spLocks noGrp="1"/>
          </p:cNvSpPr>
          <p:nvPr>
            <p:ph type="title"/>
          </p:nvPr>
        </p:nvSpPr>
        <p:spPr/>
        <p:txBody>
          <a:bodyPr/>
          <a:lstStyle/>
          <a:p>
            <a:r>
              <a:rPr lang="en-GB" b="1" dirty="0"/>
              <a:t>Inputs must be scaled for decoder output range.</a:t>
            </a:r>
            <a:br>
              <a:rPr lang="en-GB" dirty="0"/>
            </a:br>
            <a:endParaRPr lang="en-PK" dirty="0"/>
          </a:p>
        </p:txBody>
      </p:sp>
      <p:sp>
        <p:nvSpPr>
          <p:cNvPr id="5" name="Text Placeholder 4">
            <a:extLst>
              <a:ext uri="{FF2B5EF4-FFF2-40B4-BE49-F238E27FC236}">
                <a16:creationId xmlns:a16="http://schemas.microsoft.com/office/drawing/2014/main" id="{EE6788C7-BC9B-D2AB-9466-668A0C5C1313}"/>
              </a:ext>
            </a:extLst>
          </p:cNvPr>
          <p:cNvSpPr>
            <a:spLocks noGrp="1"/>
          </p:cNvSpPr>
          <p:nvPr>
            <p:ph type="body" sz="quarter" idx="10"/>
          </p:nvPr>
        </p:nvSpPr>
        <p:spPr/>
        <p:txBody>
          <a:bodyPr/>
          <a:lstStyle/>
          <a:p>
            <a:pPr marL="0" indent="0">
              <a:buNone/>
            </a:pPr>
            <a:r>
              <a:rPr lang="en-PK" dirty="0"/>
              <a:t>Normalization is critical! </a:t>
            </a:r>
          </a:p>
        </p:txBody>
      </p:sp>
    </p:spTree>
    <p:extLst>
      <p:ext uri="{BB962C8B-B14F-4D97-AF65-F5344CB8AC3E}">
        <p14:creationId xmlns:p14="http://schemas.microsoft.com/office/powerpoint/2010/main" val="3608458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35104-AD01-5AA0-65D6-D444397B4F9C}"/>
              </a:ext>
            </a:extLst>
          </p:cNvPr>
          <p:cNvSpPr>
            <a:spLocks noGrp="1"/>
          </p:cNvSpPr>
          <p:nvPr>
            <p:ph type="title"/>
          </p:nvPr>
        </p:nvSpPr>
        <p:spPr/>
        <p:txBody>
          <a:bodyPr/>
          <a:lstStyle/>
          <a:p>
            <a:r>
              <a:rPr lang="en-GB" dirty="0"/>
              <a:t>Stability in Generative AI</a:t>
            </a:r>
            <a:endParaRPr lang="en-PK" dirty="0"/>
          </a:p>
        </p:txBody>
      </p:sp>
      <p:sp>
        <p:nvSpPr>
          <p:cNvPr id="3" name="Content Placeholder 2">
            <a:extLst>
              <a:ext uri="{FF2B5EF4-FFF2-40B4-BE49-F238E27FC236}">
                <a16:creationId xmlns:a16="http://schemas.microsoft.com/office/drawing/2014/main" id="{A0FABB47-3873-AD21-F545-C109C8135E65}"/>
              </a:ext>
            </a:extLst>
          </p:cNvPr>
          <p:cNvSpPr>
            <a:spLocks noGrp="1"/>
          </p:cNvSpPr>
          <p:nvPr>
            <p:ph idx="1"/>
          </p:nvPr>
        </p:nvSpPr>
        <p:spPr/>
        <p:txBody>
          <a:bodyPr/>
          <a:lstStyle/>
          <a:p>
            <a:r>
              <a:rPr lang="en-GB" dirty="0"/>
              <a:t>Stability = consistent high-quality output</a:t>
            </a:r>
          </a:p>
          <a:p>
            <a:r>
              <a:rPr lang="en-GB" dirty="0"/>
              <a:t>Instability: good → nonsense outputs</a:t>
            </a:r>
          </a:p>
          <a:p>
            <a:r>
              <a:rPr lang="en-GB" dirty="0"/>
              <a:t>Critical for reliable applications</a:t>
            </a:r>
          </a:p>
          <a:p>
            <a:r>
              <a:rPr lang="en-GB" dirty="0"/>
              <a:t>Will reappear in later chapters</a:t>
            </a:r>
          </a:p>
          <a:p>
            <a:endParaRPr lang="en-PK" dirty="0"/>
          </a:p>
        </p:txBody>
      </p:sp>
    </p:spTree>
    <p:extLst>
      <p:ext uri="{BB962C8B-B14F-4D97-AF65-F5344CB8AC3E}">
        <p14:creationId xmlns:p14="http://schemas.microsoft.com/office/powerpoint/2010/main" val="37537303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C0F1B-6E6E-574E-56EA-2857B63B48CB}"/>
              </a:ext>
            </a:extLst>
          </p:cNvPr>
          <p:cNvSpPr>
            <a:spLocks noGrp="1"/>
          </p:cNvSpPr>
          <p:nvPr>
            <p:ph type="title"/>
          </p:nvPr>
        </p:nvSpPr>
        <p:spPr/>
        <p:txBody>
          <a:bodyPr/>
          <a:lstStyle/>
          <a:p>
            <a:r>
              <a:rPr lang="en-GB" dirty="0"/>
              <a:t>Building Autoencoder in </a:t>
            </a:r>
            <a:r>
              <a:rPr lang="en-GB" dirty="0" err="1"/>
              <a:t>Keras</a:t>
            </a:r>
            <a:endParaRPr lang="en-PK" dirty="0"/>
          </a:p>
        </p:txBody>
      </p:sp>
      <p:sp>
        <p:nvSpPr>
          <p:cNvPr id="3" name="Content Placeholder 2">
            <a:extLst>
              <a:ext uri="{FF2B5EF4-FFF2-40B4-BE49-F238E27FC236}">
                <a16:creationId xmlns:a16="http://schemas.microsoft.com/office/drawing/2014/main" id="{AF4F8A05-FC46-022F-71BA-F77651026B5A}"/>
              </a:ext>
            </a:extLst>
          </p:cNvPr>
          <p:cNvSpPr>
            <a:spLocks noGrp="1"/>
          </p:cNvSpPr>
          <p:nvPr>
            <p:ph idx="1"/>
          </p:nvPr>
        </p:nvSpPr>
        <p:spPr/>
        <p:txBody>
          <a:bodyPr/>
          <a:lstStyle/>
          <a:p>
            <a:r>
              <a:rPr lang="en-GB" dirty="0"/>
              <a:t>Fashion-MNIST dataset (clothes, 28×28)</a:t>
            </a:r>
          </a:p>
          <a:p>
            <a:r>
              <a:rPr lang="en-GB" dirty="0"/>
              <a:t>No labels needed (unsupervised)</a:t>
            </a:r>
          </a:p>
          <a:p>
            <a:r>
              <a:rPr lang="en-GB" dirty="0"/>
              <a:t>Normalize inputs to [0,1]</a:t>
            </a:r>
          </a:p>
          <a:p>
            <a:r>
              <a:rPr lang="en-GB" dirty="0"/>
              <a:t>Add channel dimension for CNN compatibility</a:t>
            </a:r>
          </a:p>
          <a:p>
            <a:endParaRPr lang="en-GB" dirty="0"/>
          </a:p>
        </p:txBody>
      </p:sp>
    </p:spTree>
    <p:extLst>
      <p:ext uri="{BB962C8B-B14F-4D97-AF65-F5344CB8AC3E}">
        <p14:creationId xmlns:p14="http://schemas.microsoft.com/office/powerpoint/2010/main" val="1965424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B745F-8B1D-4522-3077-67D4E788FDED}"/>
              </a:ext>
            </a:extLst>
          </p:cNvPr>
          <p:cNvSpPr>
            <a:spLocks noGrp="1"/>
          </p:cNvSpPr>
          <p:nvPr>
            <p:ph type="title"/>
          </p:nvPr>
        </p:nvSpPr>
        <p:spPr/>
        <p:txBody>
          <a:bodyPr/>
          <a:lstStyle/>
          <a:p>
            <a:r>
              <a:rPr lang="en-GB" dirty="0"/>
              <a:t>Autoencoder Architecture (</a:t>
            </a:r>
            <a:r>
              <a:rPr lang="en-GB" dirty="0" err="1"/>
              <a:t>Keras</a:t>
            </a:r>
            <a:r>
              <a:rPr lang="en-GB" dirty="0"/>
              <a:t>)</a:t>
            </a:r>
            <a:endParaRPr lang="en-PK" dirty="0"/>
          </a:p>
        </p:txBody>
      </p:sp>
      <p:sp>
        <p:nvSpPr>
          <p:cNvPr id="3" name="Content Placeholder 2">
            <a:extLst>
              <a:ext uri="{FF2B5EF4-FFF2-40B4-BE49-F238E27FC236}">
                <a16:creationId xmlns:a16="http://schemas.microsoft.com/office/drawing/2014/main" id="{6DC8F6A1-F2F9-46C0-3F21-C52AE874089E}"/>
              </a:ext>
            </a:extLst>
          </p:cNvPr>
          <p:cNvSpPr>
            <a:spLocks noGrp="1"/>
          </p:cNvSpPr>
          <p:nvPr>
            <p:ph idx="1"/>
          </p:nvPr>
        </p:nvSpPr>
        <p:spPr/>
        <p:txBody>
          <a:bodyPr/>
          <a:lstStyle/>
          <a:p>
            <a:r>
              <a:rPr lang="en-GB" dirty="0"/>
              <a:t>Flatten → dense layers 128 → 64 → bottleneck (32)</a:t>
            </a:r>
          </a:p>
          <a:p>
            <a:r>
              <a:rPr lang="en-GB" dirty="0"/>
              <a:t>Decoder: reverse dense → reshape</a:t>
            </a:r>
          </a:p>
          <a:p>
            <a:r>
              <a:rPr lang="en-GB" dirty="0"/>
              <a:t>Symmetric, simple design</a:t>
            </a:r>
          </a:p>
          <a:p>
            <a:endParaRPr lang="en-GB" dirty="0"/>
          </a:p>
          <a:p>
            <a:endParaRPr lang="en-PK" dirty="0"/>
          </a:p>
        </p:txBody>
      </p:sp>
    </p:spTree>
    <p:extLst>
      <p:ext uri="{BB962C8B-B14F-4D97-AF65-F5344CB8AC3E}">
        <p14:creationId xmlns:p14="http://schemas.microsoft.com/office/powerpoint/2010/main" val="4896944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4D130-5EE0-B2AC-A8A6-CEE1C7F4D13E}"/>
              </a:ext>
            </a:extLst>
          </p:cNvPr>
          <p:cNvSpPr>
            <a:spLocks noGrp="1"/>
          </p:cNvSpPr>
          <p:nvPr>
            <p:ph type="title"/>
          </p:nvPr>
        </p:nvSpPr>
        <p:spPr/>
        <p:txBody>
          <a:bodyPr/>
          <a:lstStyle/>
          <a:p>
            <a:r>
              <a:rPr lang="en-PK" dirty="0"/>
              <a:t>Autoencoder Code</a:t>
            </a:r>
          </a:p>
        </p:txBody>
      </p:sp>
      <p:pic>
        <p:nvPicPr>
          <p:cNvPr id="5" name="Content Placeholder 4" descr="A screenshot of a computer code&#10;&#10;AI-generated content may be incorrect.">
            <a:extLst>
              <a:ext uri="{FF2B5EF4-FFF2-40B4-BE49-F238E27FC236}">
                <a16:creationId xmlns:a16="http://schemas.microsoft.com/office/drawing/2014/main" id="{679009C0-77EC-62CF-B7F4-5E4CFA561BCF}"/>
              </a:ext>
            </a:extLst>
          </p:cNvPr>
          <p:cNvPicPr>
            <a:picLocks noGrp="1" noChangeAspect="1"/>
          </p:cNvPicPr>
          <p:nvPr>
            <p:ph idx="1"/>
          </p:nvPr>
        </p:nvPicPr>
        <p:blipFill>
          <a:blip r:embed="rId2"/>
          <a:stretch>
            <a:fillRect/>
          </a:stretch>
        </p:blipFill>
        <p:spPr>
          <a:xfrm>
            <a:off x="838200" y="1335088"/>
            <a:ext cx="5906418" cy="3894137"/>
          </a:xfrm>
        </p:spPr>
      </p:pic>
      <p:pic>
        <p:nvPicPr>
          <p:cNvPr id="7" name="Picture 6" descr="A screenshot of a computer program&#10;&#10;AI-generated content may be incorrect.">
            <a:extLst>
              <a:ext uri="{FF2B5EF4-FFF2-40B4-BE49-F238E27FC236}">
                <a16:creationId xmlns:a16="http://schemas.microsoft.com/office/drawing/2014/main" id="{3602CC8E-C11C-DE82-2C44-F9E423CF01FD}"/>
              </a:ext>
            </a:extLst>
          </p:cNvPr>
          <p:cNvPicPr>
            <a:picLocks noChangeAspect="1"/>
          </p:cNvPicPr>
          <p:nvPr/>
        </p:nvPicPr>
        <p:blipFill>
          <a:blip r:embed="rId3"/>
          <a:stretch>
            <a:fillRect/>
          </a:stretch>
        </p:blipFill>
        <p:spPr>
          <a:xfrm>
            <a:off x="6744618" y="1820578"/>
            <a:ext cx="5187950" cy="3216844"/>
          </a:xfrm>
          <a:prstGeom prst="rect">
            <a:avLst/>
          </a:prstGeom>
        </p:spPr>
      </p:pic>
    </p:spTree>
    <p:extLst>
      <p:ext uri="{BB962C8B-B14F-4D97-AF65-F5344CB8AC3E}">
        <p14:creationId xmlns:p14="http://schemas.microsoft.com/office/powerpoint/2010/main" val="1841232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ADD83-506E-8FAE-6830-445D4F5E7A44}"/>
              </a:ext>
            </a:extLst>
          </p:cNvPr>
          <p:cNvSpPr>
            <a:spLocks noGrp="1"/>
          </p:cNvSpPr>
          <p:nvPr>
            <p:ph type="title"/>
          </p:nvPr>
        </p:nvSpPr>
        <p:spPr/>
        <p:txBody>
          <a:bodyPr/>
          <a:lstStyle/>
          <a:p>
            <a:r>
              <a:rPr lang="en-GB" dirty="0"/>
              <a:t>Design Choices</a:t>
            </a:r>
            <a:endParaRPr lang="en-PK" dirty="0"/>
          </a:p>
        </p:txBody>
      </p:sp>
      <p:sp>
        <p:nvSpPr>
          <p:cNvPr id="3" name="Content Placeholder 2">
            <a:extLst>
              <a:ext uri="{FF2B5EF4-FFF2-40B4-BE49-F238E27FC236}">
                <a16:creationId xmlns:a16="http://schemas.microsoft.com/office/drawing/2014/main" id="{B7207E9F-48D6-4C9F-17AB-24ADAFDC3E00}"/>
              </a:ext>
            </a:extLst>
          </p:cNvPr>
          <p:cNvSpPr>
            <a:spLocks noGrp="1"/>
          </p:cNvSpPr>
          <p:nvPr>
            <p:ph idx="1"/>
          </p:nvPr>
        </p:nvSpPr>
        <p:spPr/>
        <p:txBody>
          <a:bodyPr/>
          <a:lstStyle/>
          <a:p>
            <a:r>
              <a:rPr lang="en-GB" dirty="0"/>
              <a:t>Flattening loses spatial info → trade-off</a:t>
            </a:r>
          </a:p>
          <a:p>
            <a:r>
              <a:rPr lang="en-GB" dirty="0"/>
              <a:t>Compression ratios matter: gradual vs. aggressive</a:t>
            </a:r>
          </a:p>
          <a:p>
            <a:r>
              <a:rPr lang="en-GB" dirty="0"/>
              <a:t>Bottleneck size controls abstraction vs. detail</a:t>
            </a:r>
          </a:p>
          <a:p>
            <a:r>
              <a:rPr lang="en-GB" dirty="0"/>
              <a:t>Sigmoid for final output (match normalization)</a:t>
            </a:r>
          </a:p>
          <a:p>
            <a:endParaRPr lang="en-PK" dirty="0"/>
          </a:p>
        </p:txBody>
      </p:sp>
    </p:spTree>
    <p:extLst>
      <p:ext uri="{BB962C8B-B14F-4D97-AF65-F5344CB8AC3E}">
        <p14:creationId xmlns:p14="http://schemas.microsoft.com/office/powerpoint/2010/main" val="13009903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C406B68-A38D-5478-DF48-C5F24377F121}"/>
              </a:ext>
            </a:extLst>
          </p:cNvPr>
          <p:cNvSpPr>
            <a:spLocks noGrp="1"/>
          </p:cNvSpPr>
          <p:nvPr>
            <p:ph type="title"/>
          </p:nvPr>
        </p:nvSpPr>
        <p:spPr/>
        <p:txBody>
          <a:bodyPr/>
          <a:lstStyle/>
          <a:p>
            <a:r>
              <a:rPr lang="en-GB" b="1" dirty="0"/>
              <a:t>Aggressive one-step compression usually fails. Gradual compression works better.</a:t>
            </a:r>
            <a:br>
              <a:rPr lang="en-GB" dirty="0"/>
            </a:br>
            <a:endParaRPr lang="en-PK" dirty="0"/>
          </a:p>
        </p:txBody>
      </p:sp>
      <p:sp>
        <p:nvSpPr>
          <p:cNvPr id="5" name="Text Placeholder 4">
            <a:extLst>
              <a:ext uri="{FF2B5EF4-FFF2-40B4-BE49-F238E27FC236}">
                <a16:creationId xmlns:a16="http://schemas.microsoft.com/office/drawing/2014/main" id="{63C09E86-70D6-4C87-8A7D-9198233D9901}"/>
              </a:ext>
            </a:extLst>
          </p:cNvPr>
          <p:cNvSpPr>
            <a:spLocks noGrp="1"/>
          </p:cNvSpPr>
          <p:nvPr>
            <p:ph type="body" sz="quarter" idx="10"/>
          </p:nvPr>
        </p:nvSpPr>
        <p:spPr/>
        <p:txBody>
          <a:bodyPr/>
          <a:lstStyle/>
          <a:p>
            <a:pPr marL="0" indent="0">
              <a:buNone/>
            </a:pPr>
            <a:r>
              <a:rPr lang="en-PK" dirty="0"/>
              <a:t>Gradual Copmression</a:t>
            </a:r>
          </a:p>
        </p:txBody>
      </p:sp>
    </p:spTree>
    <p:extLst>
      <p:ext uri="{BB962C8B-B14F-4D97-AF65-F5344CB8AC3E}">
        <p14:creationId xmlns:p14="http://schemas.microsoft.com/office/powerpoint/2010/main" val="16616184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311C1-5D85-0153-1451-3BC6985BE57F}"/>
              </a:ext>
            </a:extLst>
          </p:cNvPr>
          <p:cNvSpPr>
            <a:spLocks noGrp="1"/>
          </p:cNvSpPr>
          <p:nvPr>
            <p:ph type="title"/>
          </p:nvPr>
        </p:nvSpPr>
        <p:spPr/>
        <p:txBody>
          <a:bodyPr/>
          <a:lstStyle/>
          <a:p>
            <a:r>
              <a:rPr lang="en-GB" dirty="0"/>
              <a:t>Activation Functions</a:t>
            </a:r>
            <a:endParaRPr lang="en-PK" dirty="0"/>
          </a:p>
        </p:txBody>
      </p:sp>
      <p:sp>
        <p:nvSpPr>
          <p:cNvPr id="3" name="Content Placeholder 2">
            <a:extLst>
              <a:ext uri="{FF2B5EF4-FFF2-40B4-BE49-F238E27FC236}">
                <a16:creationId xmlns:a16="http://schemas.microsoft.com/office/drawing/2014/main" id="{448800D7-B531-37E2-F796-8FE1C43E8320}"/>
              </a:ext>
            </a:extLst>
          </p:cNvPr>
          <p:cNvSpPr>
            <a:spLocks noGrp="1"/>
          </p:cNvSpPr>
          <p:nvPr>
            <p:ph idx="1"/>
          </p:nvPr>
        </p:nvSpPr>
        <p:spPr/>
        <p:txBody>
          <a:bodyPr/>
          <a:lstStyle/>
          <a:p>
            <a:r>
              <a:rPr lang="en-GB" dirty="0" err="1"/>
              <a:t>ReLU</a:t>
            </a:r>
            <a:r>
              <a:rPr lang="en-GB" dirty="0"/>
              <a:t> standard for hidden layers</a:t>
            </a:r>
          </a:p>
          <a:p>
            <a:r>
              <a:rPr lang="en-GB" dirty="0"/>
              <a:t>Sigmoid for final layer</a:t>
            </a:r>
          </a:p>
          <a:p>
            <a:r>
              <a:rPr lang="en-GB" dirty="0"/>
              <a:t>Alternatives: tanh, Swish, GELU</a:t>
            </a:r>
          </a:p>
          <a:p>
            <a:r>
              <a:rPr lang="en-GB" dirty="0"/>
              <a:t>Swish = smooth, better gradient flow</a:t>
            </a:r>
          </a:p>
          <a:p>
            <a:endParaRPr lang="en-PK" dirty="0"/>
          </a:p>
        </p:txBody>
      </p:sp>
    </p:spTree>
    <p:extLst>
      <p:ext uri="{BB962C8B-B14F-4D97-AF65-F5344CB8AC3E}">
        <p14:creationId xmlns:p14="http://schemas.microsoft.com/office/powerpoint/2010/main" val="3046679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8FBBC-21E8-E12F-D25D-71519A7F05AE}"/>
              </a:ext>
            </a:extLst>
          </p:cNvPr>
          <p:cNvSpPr>
            <a:spLocks noGrp="1"/>
          </p:cNvSpPr>
          <p:nvPr>
            <p:ph type="title"/>
          </p:nvPr>
        </p:nvSpPr>
        <p:spPr/>
        <p:txBody>
          <a:bodyPr/>
          <a:lstStyle/>
          <a:p>
            <a:r>
              <a:rPr lang="en-GB" dirty="0"/>
              <a:t>Generative AI Overview</a:t>
            </a:r>
            <a:endParaRPr lang="en-PK" dirty="0"/>
          </a:p>
        </p:txBody>
      </p:sp>
      <p:sp>
        <p:nvSpPr>
          <p:cNvPr id="3" name="Content Placeholder 2">
            <a:extLst>
              <a:ext uri="{FF2B5EF4-FFF2-40B4-BE49-F238E27FC236}">
                <a16:creationId xmlns:a16="http://schemas.microsoft.com/office/drawing/2014/main" id="{304C7D0C-CC11-1696-80D8-6680C68B962C}"/>
              </a:ext>
            </a:extLst>
          </p:cNvPr>
          <p:cNvSpPr>
            <a:spLocks noGrp="1"/>
          </p:cNvSpPr>
          <p:nvPr>
            <p:ph idx="1"/>
          </p:nvPr>
        </p:nvSpPr>
        <p:spPr/>
        <p:txBody>
          <a:bodyPr/>
          <a:lstStyle/>
          <a:p>
            <a:r>
              <a:rPr lang="en-GB" dirty="0"/>
              <a:t>Creates new data resembling training distribution</a:t>
            </a:r>
          </a:p>
          <a:p>
            <a:r>
              <a:rPr lang="en-GB" dirty="0"/>
              <a:t>Powers chatbots, image generation, music, art</a:t>
            </a:r>
          </a:p>
          <a:p>
            <a:r>
              <a:rPr lang="en-GB" dirty="0"/>
              <a:t>Contrast: discriminative = classify, generative = create</a:t>
            </a:r>
          </a:p>
          <a:p>
            <a:r>
              <a:rPr lang="en-GB" dirty="0"/>
              <a:t>Example: "What does a new cat image look like?" vs. "Is this a cat?"</a:t>
            </a:r>
          </a:p>
          <a:p>
            <a:endParaRPr lang="en-PK" dirty="0"/>
          </a:p>
        </p:txBody>
      </p:sp>
    </p:spTree>
    <p:extLst>
      <p:ext uri="{BB962C8B-B14F-4D97-AF65-F5344CB8AC3E}">
        <p14:creationId xmlns:p14="http://schemas.microsoft.com/office/powerpoint/2010/main" val="424024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4E328-2085-3D50-3402-436683834523}"/>
              </a:ext>
            </a:extLst>
          </p:cNvPr>
          <p:cNvSpPr>
            <a:spLocks noGrp="1"/>
          </p:cNvSpPr>
          <p:nvPr>
            <p:ph type="title"/>
          </p:nvPr>
        </p:nvSpPr>
        <p:spPr/>
        <p:txBody>
          <a:bodyPr/>
          <a:lstStyle/>
          <a:p>
            <a:r>
              <a:rPr lang="en-GB" dirty="0"/>
              <a:t>Compiling and Training</a:t>
            </a:r>
            <a:endParaRPr lang="en-PK" dirty="0"/>
          </a:p>
        </p:txBody>
      </p:sp>
      <p:sp>
        <p:nvSpPr>
          <p:cNvPr id="3" name="Content Placeholder 2">
            <a:extLst>
              <a:ext uri="{FF2B5EF4-FFF2-40B4-BE49-F238E27FC236}">
                <a16:creationId xmlns:a16="http://schemas.microsoft.com/office/drawing/2014/main" id="{E8CF2F76-07D2-5A15-C036-9C58ECBDB1BE}"/>
              </a:ext>
            </a:extLst>
          </p:cNvPr>
          <p:cNvSpPr>
            <a:spLocks noGrp="1"/>
          </p:cNvSpPr>
          <p:nvPr>
            <p:ph idx="1"/>
          </p:nvPr>
        </p:nvSpPr>
        <p:spPr/>
        <p:txBody>
          <a:bodyPr/>
          <a:lstStyle/>
          <a:p>
            <a:r>
              <a:rPr lang="en-GB" dirty="0"/>
              <a:t>Loss = binary cross-entropy</a:t>
            </a:r>
          </a:p>
          <a:p>
            <a:r>
              <a:rPr lang="en-GB" dirty="0"/>
              <a:t>Pixel-by-pixel similarity</a:t>
            </a:r>
          </a:p>
          <a:p>
            <a:r>
              <a:rPr lang="en-GB" dirty="0"/>
              <a:t>BCE better than MSE for normalized images</a:t>
            </a:r>
          </a:p>
          <a:p>
            <a:r>
              <a:rPr lang="en-GB" dirty="0"/>
              <a:t>Optimizer = Adam</a:t>
            </a:r>
          </a:p>
          <a:p>
            <a:endParaRPr lang="en-GB" dirty="0"/>
          </a:p>
          <a:p>
            <a:endParaRPr lang="en-PK" dirty="0"/>
          </a:p>
        </p:txBody>
      </p:sp>
    </p:spTree>
    <p:extLst>
      <p:ext uri="{BB962C8B-B14F-4D97-AF65-F5344CB8AC3E}">
        <p14:creationId xmlns:p14="http://schemas.microsoft.com/office/powerpoint/2010/main" val="3087239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89C3A-A271-5B3C-E90C-10932D1EBFF8}"/>
              </a:ext>
            </a:extLst>
          </p:cNvPr>
          <p:cNvSpPr>
            <a:spLocks noGrp="1"/>
          </p:cNvSpPr>
          <p:nvPr>
            <p:ph type="title"/>
          </p:nvPr>
        </p:nvSpPr>
        <p:spPr/>
        <p:txBody>
          <a:bodyPr/>
          <a:lstStyle/>
          <a:p>
            <a:r>
              <a:rPr lang="en-PK" dirty="0"/>
              <a:t>Creating and Running the Autoencoder</a:t>
            </a:r>
          </a:p>
        </p:txBody>
      </p:sp>
      <p:pic>
        <p:nvPicPr>
          <p:cNvPr id="7" name="Content Placeholder 6" descr="A screenshot of a computer program&#10;&#10;AI-generated content may be incorrect.">
            <a:extLst>
              <a:ext uri="{FF2B5EF4-FFF2-40B4-BE49-F238E27FC236}">
                <a16:creationId xmlns:a16="http://schemas.microsoft.com/office/drawing/2014/main" id="{2446CDAC-45A3-7D73-A57D-A45E423F56B6}"/>
              </a:ext>
            </a:extLst>
          </p:cNvPr>
          <p:cNvPicPr>
            <a:picLocks noGrp="1" noChangeAspect="1"/>
          </p:cNvPicPr>
          <p:nvPr>
            <p:ph idx="1"/>
          </p:nvPr>
        </p:nvPicPr>
        <p:blipFill>
          <a:blip r:embed="rId2"/>
          <a:stretch>
            <a:fillRect/>
          </a:stretch>
        </p:blipFill>
        <p:spPr>
          <a:xfrm>
            <a:off x="838200" y="1485900"/>
            <a:ext cx="5023190" cy="2534708"/>
          </a:xfrm>
        </p:spPr>
      </p:pic>
      <p:pic>
        <p:nvPicPr>
          <p:cNvPr id="9" name="Picture 8" descr="A screenshot of a computer program&#10;&#10;AI-generated content may be incorrect.">
            <a:extLst>
              <a:ext uri="{FF2B5EF4-FFF2-40B4-BE49-F238E27FC236}">
                <a16:creationId xmlns:a16="http://schemas.microsoft.com/office/drawing/2014/main" id="{50B36F6D-8172-36D7-4667-22F7FE38B9CB}"/>
              </a:ext>
            </a:extLst>
          </p:cNvPr>
          <p:cNvPicPr>
            <a:picLocks noChangeAspect="1"/>
          </p:cNvPicPr>
          <p:nvPr/>
        </p:nvPicPr>
        <p:blipFill>
          <a:blip r:embed="rId3"/>
          <a:stretch>
            <a:fillRect/>
          </a:stretch>
        </p:blipFill>
        <p:spPr>
          <a:xfrm>
            <a:off x="6562725" y="1406525"/>
            <a:ext cx="4791075" cy="3820919"/>
          </a:xfrm>
          <a:prstGeom prst="rect">
            <a:avLst/>
          </a:prstGeom>
        </p:spPr>
      </p:pic>
    </p:spTree>
    <p:extLst>
      <p:ext uri="{BB962C8B-B14F-4D97-AF65-F5344CB8AC3E}">
        <p14:creationId xmlns:p14="http://schemas.microsoft.com/office/powerpoint/2010/main" val="33450323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19B97-DBAA-17C3-D25C-DF16BEA845CA}"/>
              </a:ext>
            </a:extLst>
          </p:cNvPr>
          <p:cNvSpPr>
            <a:spLocks noGrp="1"/>
          </p:cNvSpPr>
          <p:nvPr>
            <p:ph type="title"/>
          </p:nvPr>
        </p:nvSpPr>
        <p:spPr/>
        <p:txBody>
          <a:bodyPr/>
          <a:lstStyle/>
          <a:p>
            <a:r>
              <a:rPr lang="en-GB" dirty="0"/>
              <a:t>Evaluating Autoencoder</a:t>
            </a:r>
            <a:endParaRPr lang="en-PK" dirty="0"/>
          </a:p>
        </p:txBody>
      </p:sp>
      <p:sp>
        <p:nvSpPr>
          <p:cNvPr id="3" name="Content Placeholder 2">
            <a:extLst>
              <a:ext uri="{FF2B5EF4-FFF2-40B4-BE49-F238E27FC236}">
                <a16:creationId xmlns:a16="http://schemas.microsoft.com/office/drawing/2014/main" id="{F770F8B0-0C9F-DC3A-33A4-DE7B884F70AB}"/>
              </a:ext>
            </a:extLst>
          </p:cNvPr>
          <p:cNvSpPr>
            <a:spLocks noGrp="1"/>
          </p:cNvSpPr>
          <p:nvPr>
            <p:ph idx="1"/>
          </p:nvPr>
        </p:nvSpPr>
        <p:spPr/>
        <p:txBody>
          <a:bodyPr/>
          <a:lstStyle/>
          <a:p>
            <a:r>
              <a:rPr lang="en-GB" dirty="0"/>
              <a:t>Predict → reconstructed images</a:t>
            </a:r>
          </a:p>
          <a:p>
            <a:r>
              <a:rPr lang="en-GB" dirty="0"/>
              <a:t>Compare encoded vs. original dimensions</a:t>
            </a:r>
          </a:p>
          <a:p>
            <a:r>
              <a:rPr lang="en-GB" dirty="0"/>
              <a:t>Compression ratio calculation</a:t>
            </a:r>
          </a:p>
          <a:p>
            <a:r>
              <a:rPr lang="en-GB" dirty="0"/>
              <a:t>Encoded vectors useful for search/clustering</a:t>
            </a:r>
          </a:p>
          <a:p>
            <a:endParaRPr lang="en-GB" dirty="0"/>
          </a:p>
          <a:p>
            <a:endParaRPr lang="en-PK" dirty="0"/>
          </a:p>
        </p:txBody>
      </p:sp>
    </p:spTree>
    <p:extLst>
      <p:ext uri="{BB962C8B-B14F-4D97-AF65-F5344CB8AC3E}">
        <p14:creationId xmlns:p14="http://schemas.microsoft.com/office/powerpoint/2010/main" val="101080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3A79E-BB38-0325-FE06-1179ECB3DD82}"/>
              </a:ext>
            </a:extLst>
          </p:cNvPr>
          <p:cNvSpPr>
            <a:spLocks noGrp="1"/>
          </p:cNvSpPr>
          <p:nvPr>
            <p:ph type="title"/>
          </p:nvPr>
        </p:nvSpPr>
        <p:spPr/>
        <p:txBody>
          <a:bodyPr/>
          <a:lstStyle/>
          <a:p>
            <a:r>
              <a:rPr lang="en-GB" dirty="0"/>
              <a:t>Semantic Search</a:t>
            </a:r>
            <a:endParaRPr lang="en-PK" dirty="0"/>
          </a:p>
        </p:txBody>
      </p:sp>
      <p:sp>
        <p:nvSpPr>
          <p:cNvPr id="3" name="Content Placeholder 2">
            <a:extLst>
              <a:ext uri="{FF2B5EF4-FFF2-40B4-BE49-F238E27FC236}">
                <a16:creationId xmlns:a16="http://schemas.microsoft.com/office/drawing/2014/main" id="{08163BBD-D0ED-C801-2866-DB4CCCD70F5C}"/>
              </a:ext>
            </a:extLst>
          </p:cNvPr>
          <p:cNvSpPr>
            <a:spLocks noGrp="1"/>
          </p:cNvSpPr>
          <p:nvPr>
            <p:ph idx="1"/>
          </p:nvPr>
        </p:nvSpPr>
        <p:spPr/>
        <p:txBody>
          <a:bodyPr/>
          <a:lstStyle/>
          <a:p>
            <a:r>
              <a:rPr lang="en-GB" dirty="0"/>
              <a:t>Encode database images → latent vectors</a:t>
            </a:r>
          </a:p>
          <a:p>
            <a:r>
              <a:rPr lang="en-GB" dirty="0"/>
              <a:t>Query image → encode → nearest </a:t>
            </a:r>
            <a:r>
              <a:rPr lang="en-GB" dirty="0" err="1"/>
              <a:t>neighbors</a:t>
            </a:r>
            <a:endParaRPr lang="en-GB" dirty="0"/>
          </a:p>
          <a:p>
            <a:r>
              <a:rPr lang="en-GB" dirty="0"/>
              <a:t>Euclidean distance in latent space</a:t>
            </a:r>
          </a:p>
          <a:p>
            <a:r>
              <a:rPr lang="en-GB" dirty="0"/>
              <a:t>Extends to non-image data</a:t>
            </a:r>
          </a:p>
          <a:p>
            <a:endParaRPr lang="en-PK" dirty="0"/>
          </a:p>
        </p:txBody>
      </p:sp>
    </p:spTree>
    <p:extLst>
      <p:ext uri="{BB962C8B-B14F-4D97-AF65-F5344CB8AC3E}">
        <p14:creationId xmlns:p14="http://schemas.microsoft.com/office/powerpoint/2010/main" val="21265654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A77F2-3F3A-346D-F4D7-AAD3C1179DB7}"/>
              </a:ext>
            </a:extLst>
          </p:cNvPr>
          <p:cNvSpPr>
            <a:spLocks noGrp="1"/>
          </p:cNvSpPr>
          <p:nvPr>
            <p:ph type="title"/>
          </p:nvPr>
        </p:nvSpPr>
        <p:spPr/>
        <p:txBody>
          <a:bodyPr/>
          <a:lstStyle/>
          <a:p>
            <a:r>
              <a:rPr lang="en-GB" dirty="0"/>
              <a:t>Reconstruction Results</a:t>
            </a:r>
            <a:endParaRPr lang="en-PK" dirty="0"/>
          </a:p>
        </p:txBody>
      </p:sp>
      <p:sp>
        <p:nvSpPr>
          <p:cNvPr id="3" name="Content Placeholder 2">
            <a:extLst>
              <a:ext uri="{FF2B5EF4-FFF2-40B4-BE49-F238E27FC236}">
                <a16:creationId xmlns:a16="http://schemas.microsoft.com/office/drawing/2014/main" id="{78A380A2-176A-F0DE-593B-436EB57C96BA}"/>
              </a:ext>
            </a:extLst>
          </p:cNvPr>
          <p:cNvSpPr>
            <a:spLocks noGrp="1"/>
          </p:cNvSpPr>
          <p:nvPr>
            <p:ph idx="1"/>
          </p:nvPr>
        </p:nvSpPr>
        <p:spPr/>
        <p:txBody>
          <a:bodyPr/>
          <a:lstStyle/>
          <a:p>
            <a:r>
              <a:rPr lang="en-GB" dirty="0"/>
              <a:t>Different bottleneck sizes → trade-off quality</a:t>
            </a:r>
          </a:p>
          <a:p>
            <a:r>
              <a:rPr lang="en-GB" dirty="0"/>
              <a:t>2D latent: blurry, abstract</a:t>
            </a:r>
          </a:p>
          <a:p>
            <a:r>
              <a:rPr lang="en-GB" dirty="0"/>
              <a:t>16D latent: decent, captures structure</a:t>
            </a:r>
          </a:p>
          <a:p>
            <a:r>
              <a:rPr lang="en-GB" dirty="0"/>
              <a:t>64D latent: faithful, fine details</a:t>
            </a:r>
          </a:p>
          <a:p>
            <a:endParaRPr lang="en-GB" dirty="0"/>
          </a:p>
          <a:p>
            <a:pPr marL="0" indent="0">
              <a:buNone/>
            </a:pPr>
            <a:endParaRPr lang="en-PK" dirty="0"/>
          </a:p>
        </p:txBody>
      </p:sp>
    </p:spTree>
    <p:extLst>
      <p:ext uri="{BB962C8B-B14F-4D97-AF65-F5344CB8AC3E}">
        <p14:creationId xmlns:p14="http://schemas.microsoft.com/office/powerpoint/2010/main" val="24156343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67EEC-7FDB-24F9-6DC4-850380CF0877}"/>
              </a:ext>
            </a:extLst>
          </p:cNvPr>
          <p:cNvSpPr>
            <a:spLocks noGrp="1"/>
          </p:cNvSpPr>
          <p:nvPr>
            <p:ph type="title"/>
          </p:nvPr>
        </p:nvSpPr>
        <p:spPr/>
        <p:txBody>
          <a:bodyPr/>
          <a:lstStyle/>
          <a:p>
            <a:r>
              <a:rPr lang="en-PK" dirty="0"/>
              <a:t>Reconstruction Results</a:t>
            </a:r>
          </a:p>
        </p:txBody>
      </p:sp>
      <p:sp>
        <p:nvSpPr>
          <p:cNvPr id="4" name="TextBox 3">
            <a:extLst>
              <a:ext uri="{FF2B5EF4-FFF2-40B4-BE49-F238E27FC236}">
                <a16:creationId xmlns:a16="http://schemas.microsoft.com/office/drawing/2014/main" id="{97B4E451-D8C6-69F2-5E60-767C200BCA36}"/>
              </a:ext>
            </a:extLst>
          </p:cNvPr>
          <p:cNvSpPr txBox="1"/>
          <p:nvPr/>
        </p:nvSpPr>
        <p:spPr>
          <a:xfrm>
            <a:off x="2743032" y="6215876"/>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11.2: Autoencoder Image Reconstruction Results</a:t>
            </a:r>
          </a:p>
        </p:txBody>
      </p:sp>
      <p:pic>
        <p:nvPicPr>
          <p:cNvPr id="6" name="Picture 5" descr="A collage of images of different colors&#10;&#10;AI-generated content may be incorrect.">
            <a:extLst>
              <a:ext uri="{FF2B5EF4-FFF2-40B4-BE49-F238E27FC236}">
                <a16:creationId xmlns:a16="http://schemas.microsoft.com/office/drawing/2014/main" id="{7DB8EABD-7CAD-E12A-D5C5-30E707A6E31B}"/>
              </a:ext>
            </a:extLst>
          </p:cNvPr>
          <p:cNvPicPr>
            <a:picLocks noChangeAspect="1"/>
          </p:cNvPicPr>
          <p:nvPr/>
        </p:nvPicPr>
        <p:blipFill>
          <a:blip r:embed="rId2"/>
          <a:stretch>
            <a:fillRect/>
          </a:stretch>
        </p:blipFill>
        <p:spPr>
          <a:xfrm>
            <a:off x="3309423" y="1329283"/>
            <a:ext cx="5573153" cy="4784292"/>
          </a:xfrm>
          <a:prstGeom prst="rect">
            <a:avLst/>
          </a:prstGeom>
        </p:spPr>
      </p:pic>
    </p:spTree>
    <p:extLst>
      <p:ext uri="{BB962C8B-B14F-4D97-AF65-F5344CB8AC3E}">
        <p14:creationId xmlns:p14="http://schemas.microsoft.com/office/powerpoint/2010/main" val="2845747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74545-5D07-7974-FF1F-C85296CD7987}"/>
              </a:ext>
            </a:extLst>
          </p:cNvPr>
          <p:cNvSpPr>
            <a:spLocks noGrp="1"/>
          </p:cNvSpPr>
          <p:nvPr>
            <p:ph type="title"/>
          </p:nvPr>
        </p:nvSpPr>
        <p:spPr/>
        <p:txBody>
          <a:bodyPr/>
          <a:lstStyle/>
          <a:p>
            <a:r>
              <a:rPr lang="en-GB" dirty="0"/>
              <a:t>Vanilla Autoencoders</a:t>
            </a:r>
            <a:endParaRPr lang="en-PK" dirty="0"/>
          </a:p>
        </p:txBody>
      </p:sp>
      <p:sp>
        <p:nvSpPr>
          <p:cNvPr id="3" name="Content Placeholder 2">
            <a:extLst>
              <a:ext uri="{FF2B5EF4-FFF2-40B4-BE49-F238E27FC236}">
                <a16:creationId xmlns:a16="http://schemas.microsoft.com/office/drawing/2014/main" id="{03A0625C-D5E4-2E76-E079-3C73A481057D}"/>
              </a:ext>
            </a:extLst>
          </p:cNvPr>
          <p:cNvSpPr>
            <a:spLocks noGrp="1"/>
          </p:cNvSpPr>
          <p:nvPr>
            <p:ph idx="1"/>
          </p:nvPr>
        </p:nvSpPr>
        <p:spPr/>
        <p:txBody>
          <a:bodyPr/>
          <a:lstStyle/>
          <a:p>
            <a:r>
              <a:rPr lang="en-GB" dirty="0"/>
              <a:t>Simple compression + reconstruction</a:t>
            </a:r>
          </a:p>
          <a:p>
            <a:r>
              <a:rPr lang="en-GB" dirty="0"/>
              <a:t>Works for clean, simple data</a:t>
            </a:r>
          </a:p>
          <a:p>
            <a:r>
              <a:rPr lang="en-GB" dirty="0"/>
              <a:t>Good starting point</a:t>
            </a:r>
          </a:p>
          <a:p>
            <a:r>
              <a:rPr lang="en-GB" dirty="0"/>
              <a:t>Limitations: trivial solutions, noise sensitivity</a:t>
            </a:r>
          </a:p>
          <a:p>
            <a:endParaRPr lang="en-PK" dirty="0"/>
          </a:p>
        </p:txBody>
      </p:sp>
    </p:spTree>
    <p:extLst>
      <p:ext uri="{BB962C8B-B14F-4D97-AF65-F5344CB8AC3E}">
        <p14:creationId xmlns:p14="http://schemas.microsoft.com/office/powerpoint/2010/main" val="1247667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08C92-8070-7B62-5559-0327DE300FE9}"/>
              </a:ext>
            </a:extLst>
          </p:cNvPr>
          <p:cNvSpPr>
            <a:spLocks noGrp="1"/>
          </p:cNvSpPr>
          <p:nvPr>
            <p:ph type="title"/>
          </p:nvPr>
        </p:nvSpPr>
        <p:spPr/>
        <p:txBody>
          <a:bodyPr/>
          <a:lstStyle/>
          <a:p>
            <a:r>
              <a:rPr lang="en-GB" dirty="0"/>
              <a:t>Sparse Autoencoders</a:t>
            </a:r>
            <a:endParaRPr lang="en-PK" dirty="0"/>
          </a:p>
        </p:txBody>
      </p:sp>
      <p:sp>
        <p:nvSpPr>
          <p:cNvPr id="3" name="Content Placeholder 2">
            <a:extLst>
              <a:ext uri="{FF2B5EF4-FFF2-40B4-BE49-F238E27FC236}">
                <a16:creationId xmlns:a16="http://schemas.microsoft.com/office/drawing/2014/main" id="{CB7A7E11-EA90-C4CB-8AB2-E83C235E9127}"/>
              </a:ext>
            </a:extLst>
          </p:cNvPr>
          <p:cNvSpPr>
            <a:spLocks noGrp="1"/>
          </p:cNvSpPr>
          <p:nvPr>
            <p:ph idx="1"/>
          </p:nvPr>
        </p:nvSpPr>
        <p:spPr/>
        <p:txBody>
          <a:bodyPr/>
          <a:lstStyle/>
          <a:p>
            <a:r>
              <a:rPr lang="en-GB" dirty="0"/>
              <a:t>Bottleneck neurons mostly inactive</a:t>
            </a:r>
          </a:p>
          <a:p>
            <a:r>
              <a:rPr lang="en-GB" dirty="0"/>
              <a:t>Encourage selective activation</a:t>
            </a:r>
          </a:p>
          <a:p>
            <a:r>
              <a:rPr lang="en-GB" dirty="0"/>
              <a:t>Add regularization penalty</a:t>
            </a:r>
          </a:p>
          <a:p>
            <a:r>
              <a:rPr lang="en-GB" dirty="0"/>
              <a:t>Improves interpretability, robustness</a:t>
            </a:r>
          </a:p>
          <a:p>
            <a:endParaRPr lang="en-PK" dirty="0"/>
          </a:p>
        </p:txBody>
      </p:sp>
    </p:spTree>
    <p:extLst>
      <p:ext uri="{BB962C8B-B14F-4D97-AF65-F5344CB8AC3E}">
        <p14:creationId xmlns:p14="http://schemas.microsoft.com/office/powerpoint/2010/main" val="26066484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AB6C8-50C8-D339-81D3-56ADDCC1418F}"/>
              </a:ext>
            </a:extLst>
          </p:cNvPr>
          <p:cNvSpPr>
            <a:spLocks noGrp="1"/>
          </p:cNvSpPr>
          <p:nvPr>
            <p:ph type="title"/>
          </p:nvPr>
        </p:nvSpPr>
        <p:spPr/>
        <p:txBody>
          <a:bodyPr/>
          <a:lstStyle/>
          <a:p>
            <a:r>
              <a:rPr lang="en-GB" dirty="0"/>
              <a:t>Denoising Autoencoders</a:t>
            </a:r>
            <a:endParaRPr lang="en-PK" dirty="0"/>
          </a:p>
        </p:txBody>
      </p:sp>
      <p:sp>
        <p:nvSpPr>
          <p:cNvPr id="3" name="Content Placeholder 2">
            <a:extLst>
              <a:ext uri="{FF2B5EF4-FFF2-40B4-BE49-F238E27FC236}">
                <a16:creationId xmlns:a16="http://schemas.microsoft.com/office/drawing/2014/main" id="{CB5870A2-FA6E-81A2-88DA-522CBA98FFDF}"/>
              </a:ext>
            </a:extLst>
          </p:cNvPr>
          <p:cNvSpPr>
            <a:spLocks noGrp="1"/>
          </p:cNvSpPr>
          <p:nvPr>
            <p:ph idx="1"/>
          </p:nvPr>
        </p:nvSpPr>
        <p:spPr/>
        <p:txBody>
          <a:bodyPr/>
          <a:lstStyle/>
          <a:p>
            <a:r>
              <a:rPr lang="en-GB" dirty="0"/>
              <a:t>Corrupt input (noise) → train to reconstruct clean</a:t>
            </a:r>
          </a:p>
          <a:p>
            <a:r>
              <a:rPr lang="en-GB" dirty="0"/>
              <a:t>Builds noise-robust features</a:t>
            </a:r>
          </a:p>
          <a:p>
            <a:r>
              <a:rPr lang="en-GB" dirty="0"/>
              <a:t>Applications: anomaly detection, preprocessing</a:t>
            </a:r>
          </a:p>
          <a:p>
            <a:endParaRPr lang="en-GB" dirty="0"/>
          </a:p>
          <a:p>
            <a:pPr marL="0" indent="0">
              <a:buNone/>
            </a:pPr>
            <a:endParaRPr lang="en-PK" dirty="0"/>
          </a:p>
        </p:txBody>
      </p:sp>
    </p:spTree>
    <p:extLst>
      <p:ext uri="{BB962C8B-B14F-4D97-AF65-F5344CB8AC3E}">
        <p14:creationId xmlns:p14="http://schemas.microsoft.com/office/powerpoint/2010/main" val="14757628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B2AD8-26FD-3873-A68F-96FB39F466C4}"/>
              </a:ext>
            </a:extLst>
          </p:cNvPr>
          <p:cNvSpPr>
            <a:spLocks noGrp="1"/>
          </p:cNvSpPr>
          <p:nvPr>
            <p:ph type="title"/>
          </p:nvPr>
        </p:nvSpPr>
        <p:spPr/>
        <p:txBody>
          <a:bodyPr/>
          <a:lstStyle/>
          <a:p>
            <a:r>
              <a:rPr lang="en-PK" dirty="0"/>
              <a:t>Preparation and Training</a:t>
            </a:r>
          </a:p>
        </p:txBody>
      </p:sp>
      <p:pic>
        <p:nvPicPr>
          <p:cNvPr id="5" name="Content Placeholder 4" descr="A computer code with text&#10;&#10;AI-generated content may be incorrect.">
            <a:extLst>
              <a:ext uri="{FF2B5EF4-FFF2-40B4-BE49-F238E27FC236}">
                <a16:creationId xmlns:a16="http://schemas.microsoft.com/office/drawing/2014/main" id="{26D99FDA-2533-72B6-6246-E8B4B9C1FAFA}"/>
              </a:ext>
            </a:extLst>
          </p:cNvPr>
          <p:cNvPicPr>
            <a:picLocks noGrp="1" noChangeAspect="1"/>
          </p:cNvPicPr>
          <p:nvPr>
            <p:ph idx="1"/>
          </p:nvPr>
        </p:nvPicPr>
        <p:blipFill>
          <a:blip r:embed="rId2"/>
          <a:stretch>
            <a:fillRect/>
          </a:stretch>
        </p:blipFill>
        <p:spPr>
          <a:xfrm>
            <a:off x="838199" y="1519339"/>
            <a:ext cx="5988119" cy="2415098"/>
          </a:xfrm>
        </p:spPr>
      </p:pic>
      <p:pic>
        <p:nvPicPr>
          <p:cNvPr id="7" name="Picture 6" descr="A computer code with text&#10;&#10;AI-generated content may be incorrect.">
            <a:extLst>
              <a:ext uri="{FF2B5EF4-FFF2-40B4-BE49-F238E27FC236}">
                <a16:creationId xmlns:a16="http://schemas.microsoft.com/office/drawing/2014/main" id="{4D04088F-E6EF-45BB-3C39-FC1BF8673A6A}"/>
              </a:ext>
            </a:extLst>
          </p:cNvPr>
          <p:cNvPicPr>
            <a:picLocks noChangeAspect="1"/>
          </p:cNvPicPr>
          <p:nvPr/>
        </p:nvPicPr>
        <p:blipFill>
          <a:blip r:embed="rId3"/>
          <a:stretch>
            <a:fillRect/>
          </a:stretch>
        </p:blipFill>
        <p:spPr>
          <a:xfrm>
            <a:off x="838199" y="4261546"/>
            <a:ext cx="5050873" cy="1785500"/>
          </a:xfrm>
          <a:prstGeom prst="rect">
            <a:avLst/>
          </a:prstGeom>
        </p:spPr>
      </p:pic>
    </p:spTree>
    <p:extLst>
      <p:ext uri="{BB962C8B-B14F-4D97-AF65-F5344CB8AC3E}">
        <p14:creationId xmlns:p14="http://schemas.microsoft.com/office/powerpoint/2010/main" val="2250955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ECECE-DAB1-F842-24AC-3845B4E893D7}"/>
              </a:ext>
            </a:extLst>
          </p:cNvPr>
          <p:cNvSpPr>
            <a:spLocks noGrp="1"/>
          </p:cNvSpPr>
          <p:nvPr>
            <p:ph type="title"/>
          </p:nvPr>
        </p:nvSpPr>
        <p:spPr/>
        <p:txBody>
          <a:bodyPr/>
          <a:lstStyle/>
          <a:p>
            <a:r>
              <a:rPr lang="en-GB" dirty="0"/>
              <a:t>Discriminative vs. Generative Models</a:t>
            </a:r>
            <a:endParaRPr lang="en-PK" dirty="0"/>
          </a:p>
        </p:txBody>
      </p:sp>
      <p:sp>
        <p:nvSpPr>
          <p:cNvPr id="3" name="Content Placeholder 2">
            <a:extLst>
              <a:ext uri="{FF2B5EF4-FFF2-40B4-BE49-F238E27FC236}">
                <a16:creationId xmlns:a16="http://schemas.microsoft.com/office/drawing/2014/main" id="{F316B083-412C-7526-4DB1-9BC2CD73B837}"/>
              </a:ext>
            </a:extLst>
          </p:cNvPr>
          <p:cNvSpPr>
            <a:spLocks noGrp="1"/>
          </p:cNvSpPr>
          <p:nvPr>
            <p:ph idx="1"/>
          </p:nvPr>
        </p:nvSpPr>
        <p:spPr/>
        <p:txBody>
          <a:bodyPr/>
          <a:lstStyle/>
          <a:p>
            <a:r>
              <a:rPr lang="en-GB" dirty="0"/>
              <a:t>Discriminative: boundaries between classes</a:t>
            </a:r>
          </a:p>
          <a:p>
            <a:r>
              <a:rPr lang="en-GB" dirty="0"/>
              <a:t>Generative: underlying data distribution</a:t>
            </a:r>
          </a:p>
          <a:p>
            <a:r>
              <a:rPr lang="en-GB" dirty="0"/>
              <a:t>Use same building blocks: layers, weights, gradients</a:t>
            </a:r>
          </a:p>
          <a:p>
            <a:r>
              <a:rPr lang="en-GB" dirty="0"/>
              <a:t>Goal differs: prediction vs. creation</a:t>
            </a:r>
          </a:p>
          <a:p>
            <a:endParaRPr lang="en-PK" dirty="0"/>
          </a:p>
        </p:txBody>
      </p:sp>
    </p:spTree>
    <p:extLst>
      <p:ext uri="{BB962C8B-B14F-4D97-AF65-F5344CB8AC3E}">
        <p14:creationId xmlns:p14="http://schemas.microsoft.com/office/powerpoint/2010/main" val="26267594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9935F-900A-3E05-BBB8-5218F7454AC1}"/>
              </a:ext>
            </a:extLst>
          </p:cNvPr>
          <p:cNvSpPr>
            <a:spLocks noGrp="1"/>
          </p:cNvSpPr>
          <p:nvPr>
            <p:ph type="title"/>
          </p:nvPr>
        </p:nvSpPr>
        <p:spPr/>
        <p:txBody>
          <a:bodyPr/>
          <a:lstStyle/>
          <a:p>
            <a:r>
              <a:rPr lang="en-GB" dirty="0"/>
              <a:t>Results of a Denoising Autoencoder</a:t>
            </a:r>
            <a:endParaRPr lang="en-PK" dirty="0"/>
          </a:p>
        </p:txBody>
      </p:sp>
      <p:pic>
        <p:nvPicPr>
          <p:cNvPr id="6" name="Content Placeholder 5" descr="A collage of images of shoes&#10;&#10;AI-generated content may be incorrect.">
            <a:extLst>
              <a:ext uri="{FF2B5EF4-FFF2-40B4-BE49-F238E27FC236}">
                <a16:creationId xmlns:a16="http://schemas.microsoft.com/office/drawing/2014/main" id="{0989F3B1-ECAC-37CD-2B95-8D4DBED49897}"/>
              </a:ext>
            </a:extLst>
          </p:cNvPr>
          <p:cNvPicPr>
            <a:picLocks noGrp="1" noChangeAspect="1"/>
          </p:cNvPicPr>
          <p:nvPr>
            <p:ph idx="1"/>
          </p:nvPr>
        </p:nvPicPr>
        <p:blipFill>
          <a:blip r:embed="rId2"/>
          <a:stretch>
            <a:fillRect/>
          </a:stretch>
        </p:blipFill>
        <p:spPr>
          <a:xfrm>
            <a:off x="3656318" y="1327010"/>
            <a:ext cx="4252436" cy="4788837"/>
          </a:xfrm>
        </p:spPr>
      </p:pic>
      <p:sp>
        <p:nvSpPr>
          <p:cNvPr id="4" name="TextBox 3">
            <a:extLst>
              <a:ext uri="{FF2B5EF4-FFF2-40B4-BE49-F238E27FC236}">
                <a16:creationId xmlns:a16="http://schemas.microsoft.com/office/drawing/2014/main" id="{24728F87-B71F-AB69-EEFF-68C6D51A1100}"/>
              </a:ext>
            </a:extLst>
          </p:cNvPr>
          <p:cNvSpPr txBox="1"/>
          <p:nvPr/>
        </p:nvSpPr>
        <p:spPr>
          <a:xfrm>
            <a:off x="2733507" y="6215876"/>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11.3: Results of a Denoising Autoencoder</a:t>
            </a:r>
          </a:p>
        </p:txBody>
      </p:sp>
    </p:spTree>
    <p:extLst>
      <p:ext uri="{BB962C8B-B14F-4D97-AF65-F5344CB8AC3E}">
        <p14:creationId xmlns:p14="http://schemas.microsoft.com/office/powerpoint/2010/main" val="4247235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A118EC-6F49-4CB2-009C-F8D5DF7F571A}"/>
              </a:ext>
            </a:extLst>
          </p:cNvPr>
          <p:cNvSpPr>
            <a:spLocks noGrp="1"/>
          </p:cNvSpPr>
          <p:nvPr>
            <p:ph type="title"/>
          </p:nvPr>
        </p:nvSpPr>
        <p:spPr/>
        <p:txBody>
          <a:bodyPr/>
          <a:lstStyle/>
          <a:p>
            <a:r>
              <a:rPr lang="en-GB" b="1" dirty="0"/>
              <a:t>Adding noise to training teaches networks to learn true structure.</a:t>
            </a:r>
            <a:br>
              <a:rPr lang="en-GB" dirty="0"/>
            </a:br>
            <a:endParaRPr lang="en-PK" dirty="0"/>
          </a:p>
        </p:txBody>
      </p:sp>
      <p:sp>
        <p:nvSpPr>
          <p:cNvPr id="5" name="Text Placeholder 4">
            <a:extLst>
              <a:ext uri="{FF2B5EF4-FFF2-40B4-BE49-F238E27FC236}">
                <a16:creationId xmlns:a16="http://schemas.microsoft.com/office/drawing/2014/main" id="{FF60B609-54AE-25FA-7048-1858809B483D}"/>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4074803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74030-17AC-16D7-B0A8-B270D8DBC6C3}"/>
              </a:ext>
            </a:extLst>
          </p:cNvPr>
          <p:cNvSpPr>
            <a:spLocks noGrp="1"/>
          </p:cNvSpPr>
          <p:nvPr>
            <p:ph type="title"/>
          </p:nvPr>
        </p:nvSpPr>
        <p:spPr/>
        <p:txBody>
          <a:bodyPr/>
          <a:lstStyle/>
          <a:p>
            <a:r>
              <a:rPr lang="en-GB" dirty="0"/>
              <a:t>Contractive Autoencoders</a:t>
            </a:r>
            <a:endParaRPr lang="en-PK" dirty="0"/>
          </a:p>
        </p:txBody>
      </p:sp>
      <p:sp>
        <p:nvSpPr>
          <p:cNvPr id="3" name="Content Placeholder 2">
            <a:extLst>
              <a:ext uri="{FF2B5EF4-FFF2-40B4-BE49-F238E27FC236}">
                <a16:creationId xmlns:a16="http://schemas.microsoft.com/office/drawing/2014/main" id="{8296419C-8D46-E28C-C2A5-0995231EA917}"/>
              </a:ext>
            </a:extLst>
          </p:cNvPr>
          <p:cNvSpPr>
            <a:spLocks noGrp="1"/>
          </p:cNvSpPr>
          <p:nvPr>
            <p:ph idx="1"/>
          </p:nvPr>
        </p:nvSpPr>
        <p:spPr/>
        <p:txBody>
          <a:bodyPr/>
          <a:lstStyle/>
          <a:p>
            <a:r>
              <a:rPr lang="en-GB" dirty="0"/>
              <a:t>Stability = small input change → small latent change</a:t>
            </a:r>
          </a:p>
          <a:p>
            <a:r>
              <a:rPr lang="en-GB" dirty="0"/>
              <a:t>Penalize Jacobian norm (Frobenius norm)</a:t>
            </a:r>
          </a:p>
          <a:p>
            <a:r>
              <a:rPr lang="en-GB" dirty="0"/>
              <a:t>Smooth, consistent representations</a:t>
            </a:r>
          </a:p>
          <a:p>
            <a:r>
              <a:rPr lang="en-GB" dirty="0"/>
              <a:t>Good for medical imaging, sensitive domains</a:t>
            </a:r>
          </a:p>
          <a:p>
            <a:endParaRPr lang="en-PK" dirty="0"/>
          </a:p>
        </p:txBody>
      </p:sp>
    </p:spTree>
    <p:extLst>
      <p:ext uri="{BB962C8B-B14F-4D97-AF65-F5344CB8AC3E}">
        <p14:creationId xmlns:p14="http://schemas.microsoft.com/office/powerpoint/2010/main" val="34493204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E2BA2-AF4A-E2FA-B424-4A27D575D92B}"/>
              </a:ext>
            </a:extLst>
          </p:cNvPr>
          <p:cNvSpPr>
            <a:spLocks noGrp="1"/>
          </p:cNvSpPr>
          <p:nvPr>
            <p:ph type="title"/>
          </p:nvPr>
        </p:nvSpPr>
        <p:spPr/>
        <p:txBody>
          <a:bodyPr/>
          <a:lstStyle/>
          <a:p>
            <a:r>
              <a:rPr lang="en-GB" dirty="0"/>
              <a:t>Choosing Autoencoder Type</a:t>
            </a:r>
            <a:endParaRPr lang="en-PK" dirty="0"/>
          </a:p>
        </p:txBody>
      </p:sp>
      <p:sp>
        <p:nvSpPr>
          <p:cNvPr id="3" name="Content Placeholder 2">
            <a:extLst>
              <a:ext uri="{FF2B5EF4-FFF2-40B4-BE49-F238E27FC236}">
                <a16:creationId xmlns:a16="http://schemas.microsoft.com/office/drawing/2014/main" id="{E7A224A6-B4FE-E36E-55D1-5E6E978FF647}"/>
              </a:ext>
            </a:extLst>
          </p:cNvPr>
          <p:cNvSpPr>
            <a:spLocks noGrp="1"/>
          </p:cNvSpPr>
          <p:nvPr>
            <p:ph idx="1"/>
          </p:nvPr>
        </p:nvSpPr>
        <p:spPr/>
        <p:txBody>
          <a:bodyPr/>
          <a:lstStyle/>
          <a:p>
            <a:r>
              <a:rPr lang="en-GB" dirty="0"/>
              <a:t>Vanilla: simple compression</a:t>
            </a:r>
          </a:p>
          <a:p>
            <a:r>
              <a:rPr lang="en-GB" dirty="0"/>
              <a:t>Sparse: interpretability, feature discovery</a:t>
            </a:r>
          </a:p>
          <a:p>
            <a:r>
              <a:rPr lang="en-GB" dirty="0"/>
              <a:t>Denoising: robustness to corruption</a:t>
            </a:r>
          </a:p>
          <a:p>
            <a:r>
              <a:rPr lang="en-GB" dirty="0"/>
              <a:t>Contractive: stability under perturbations</a:t>
            </a:r>
          </a:p>
          <a:p>
            <a:r>
              <a:rPr lang="en-GB" dirty="0"/>
              <a:t>Often experiment to see best fit</a:t>
            </a:r>
          </a:p>
          <a:p>
            <a:endParaRPr lang="en-PK" dirty="0"/>
          </a:p>
        </p:txBody>
      </p:sp>
    </p:spTree>
    <p:extLst>
      <p:ext uri="{BB962C8B-B14F-4D97-AF65-F5344CB8AC3E}">
        <p14:creationId xmlns:p14="http://schemas.microsoft.com/office/powerpoint/2010/main" val="4035664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7FB07-C7AC-501B-6B26-F0F341BF67F0}"/>
              </a:ext>
            </a:extLst>
          </p:cNvPr>
          <p:cNvSpPr>
            <a:spLocks noGrp="1"/>
          </p:cNvSpPr>
          <p:nvPr>
            <p:ph type="title"/>
          </p:nvPr>
        </p:nvSpPr>
        <p:spPr/>
        <p:txBody>
          <a:bodyPr/>
          <a:lstStyle/>
          <a:p>
            <a:r>
              <a:rPr lang="en-GB" dirty="0"/>
              <a:t>Variational Autoencoders (VAEs) Intro</a:t>
            </a:r>
            <a:endParaRPr lang="en-PK" dirty="0"/>
          </a:p>
        </p:txBody>
      </p:sp>
      <p:sp>
        <p:nvSpPr>
          <p:cNvPr id="3" name="Content Placeholder 2">
            <a:extLst>
              <a:ext uri="{FF2B5EF4-FFF2-40B4-BE49-F238E27FC236}">
                <a16:creationId xmlns:a16="http://schemas.microsoft.com/office/drawing/2014/main" id="{4C8FC4A8-88AC-32CD-98DF-C8364FD7B9E5}"/>
              </a:ext>
            </a:extLst>
          </p:cNvPr>
          <p:cNvSpPr>
            <a:spLocks noGrp="1"/>
          </p:cNvSpPr>
          <p:nvPr>
            <p:ph idx="1"/>
          </p:nvPr>
        </p:nvSpPr>
        <p:spPr/>
        <p:txBody>
          <a:bodyPr/>
          <a:lstStyle/>
          <a:p>
            <a:r>
              <a:rPr lang="en-GB" dirty="0"/>
              <a:t>Limitation of basic autoencoders: latent not generative</a:t>
            </a:r>
          </a:p>
          <a:p>
            <a:r>
              <a:rPr lang="en-GB" dirty="0"/>
              <a:t>Latent = discrete points, not continuous</a:t>
            </a:r>
          </a:p>
          <a:p>
            <a:r>
              <a:rPr lang="en-GB" dirty="0"/>
              <a:t>Sampling random z → garbage output</a:t>
            </a:r>
          </a:p>
          <a:p>
            <a:r>
              <a:rPr lang="en-GB" dirty="0"/>
              <a:t>VAEs introduce probability</a:t>
            </a:r>
          </a:p>
          <a:p>
            <a:endParaRPr lang="en-PK" dirty="0"/>
          </a:p>
        </p:txBody>
      </p:sp>
    </p:spTree>
    <p:extLst>
      <p:ext uri="{BB962C8B-B14F-4D97-AF65-F5344CB8AC3E}">
        <p14:creationId xmlns:p14="http://schemas.microsoft.com/office/powerpoint/2010/main" val="27584714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B93A1-5DF9-BDD0-3454-58C0184F1DED}"/>
              </a:ext>
            </a:extLst>
          </p:cNvPr>
          <p:cNvSpPr>
            <a:spLocks noGrp="1"/>
          </p:cNvSpPr>
          <p:nvPr>
            <p:ph type="title"/>
          </p:nvPr>
        </p:nvSpPr>
        <p:spPr/>
        <p:txBody>
          <a:bodyPr/>
          <a:lstStyle/>
          <a:p>
            <a:r>
              <a:rPr lang="en-GB" dirty="0"/>
              <a:t>Probabilistic Encoding</a:t>
            </a:r>
            <a:endParaRPr lang="en-PK" dirty="0"/>
          </a:p>
        </p:txBody>
      </p:sp>
      <p:sp>
        <p:nvSpPr>
          <p:cNvPr id="3" name="Content Placeholder 2">
            <a:extLst>
              <a:ext uri="{FF2B5EF4-FFF2-40B4-BE49-F238E27FC236}">
                <a16:creationId xmlns:a16="http://schemas.microsoft.com/office/drawing/2014/main" id="{19FF8B57-F630-9C0D-F6B9-D79922E622F3}"/>
              </a:ext>
            </a:extLst>
          </p:cNvPr>
          <p:cNvSpPr>
            <a:spLocks noGrp="1"/>
          </p:cNvSpPr>
          <p:nvPr>
            <p:ph idx="1"/>
          </p:nvPr>
        </p:nvSpPr>
        <p:spPr/>
        <p:txBody>
          <a:bodyPr/>
          <a:lstStyle/>
          <a:p>
            <a:r>
              <a:rPr lang="en-GB" dirty="0"/>
              <a:t>Encode inputs as distributions (mean </a:t>
            </a:r>
            <a:r>
              <a:rPr lang="el-GR" dirty="0"/>
              <a:t>μ, </a:t>
            </a:r>
            <a:r>
              <a:rPr lang="en-GB" dirty="0"/>
              <a:t>std </a:t>
            </a:r>
            <a:r>
              <a:rPr lang="el-GR" dirty="0"/>
              <a:t>σ)</a:t>
            </a:r>
          </a:p>
          <a:p>
            <a:r>
              <a:rPr lang="en-GB" dirty="0"/>
              <a:t>Latent space = probability clouds, overlapping</a:t>
            </a:r>
          </a:p>
          <a:p>
            <a:r>
              <a:rPr lang="en-GB" dirty="0"/>
              <a:t>Enables interpolation, generation</a:t>
            </a:r>
          </a:p>
          <a:p>
            <a:r>
              <a:rPr lang="en-GB" dirty="0"/>
              <a:t>Supports realistic new samples</a:t>
            </a:r>
          </a:p>
          <a:p>
            <a:endParaRPr lang="en-PK" dirty="0"/>
          </a:p>
        </p:txBody>
      </p:sp>
    </p:spTree>
    <p:extLst>
      <p:ext uri="{BB962C8B-B14F-4D97-AF65-F5344CB8AC3E}">
        <p14:creationId xmlns:p14="http://schemas.microsoft.com/office/powerpoint/2010/main" val="2716815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C8DF9-A7E0-92BC-FA53-7DAF063571AB}"/>
              </a:ext>
            </a:extLst>
          </p:cNvPr>
          <p:cNvSpPr>
            <a:spLocks noGrp="1"/>
          </p:cNvSpPr>
          <p:nvPr>
            <p:ph type="title"/>
          </p:nvPr>
        </p:nvSpPr>
        <p:spPr/>
        <p:txBody>
          <a:bodyPr/>
          <a:lstStyle/>
          <a:p>
            <a:r>
              <a:rPr lang="en-GB" dirty="0"/>
              <a:t>Latent Variable Models</a:t>
            </a:r>
            <a:endParaRPr lang="en-PK" dirty="0"/>
          </a:p>
        </p:txBody>
      </p:sp>
      <p:sp>
        <p:nvSpPr>
          <p:cNvPr id="3" name="Content Placeholder 2">
            <a:extLst>
              <a:ext uri="{FF2B5EF4-FFF2-40B4-BE49-F238E27FC236}">
                <a16:creationId xmlns:a16="http://schemas.microsoft.com/office/drawing/2014/main" id="{ACF75B5B-62FB-4806-B62B-6BF2EF431181}"/>
              </a:ext>
            </a:extLst>
          </p:cNvPr>
          <p:cNvSpPr>
            <a:spLocks noGrp="1"/>
          </p:cNvSpPr>
          <p:nvPr>
            <p:ph idx="1"/>
          </p:nvPr>
        </p:nvSpPr>
        <p:spPr/>
        <p:txBody>
          <a:bodyPr/>
          <a:lstStyle/>
          <a:p>
            <a:r>
              <a:rPr lang="en-GB" dirty="0"/>
              <a:t>Observable: pixels, words, signals</a:t>
            </a:r>
          </a:p>
          <a:p>
            <a:r>
              <a:rPr lang="en-GB" dirty="0"/>
              <a:t>Latent: age, lighting, emotion (hidden factors)</a:t>
            </a:r>
          </a:p>
          <a:p>
            <a:r>
              <a:rPr lang="en-GB" dirty="0"/>
              <a:t>VAEs capture hidden generative factors</a:t>
            </a:r>
          </a:p>
          <a:p>
            <a:r>
              <a:rPr lang="en-GB" dirty="0"/>
              <a:t>Structured, continuous latent space</a:t>
            </a:r>
          </a:p>
          <a:p>
            <a:endParaRPr lang="en-PK" dirty="0"/>
          </a:p>
        </p:txBody>
      </p:sp>
    </p:spTree>
    <p:extLst>
      <p:ext uri="{BB962C8B-B14F-4D97-AF65-F5344CB8AC3E}">
        <p14:creationId xmlns:p14="http://schemas.microsoft.com/office/powerpoint/2010/main" val="15030125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C2B6B-7750-4DF1-D6C1-71DDCE7B03E9}"/>
              </a:ext>
            </a:extLst>
          </p:cNvPr>
          <p:cNvSpPr>
            <a:spLocks noGrp="1"/>
          </p:cNvSpPr>
          <p:nvPr>
            <p:ph type="title"/>
          </p:nvPr>
        </p:nvSpPr>
        <p:spPr/>
        <p:txBody>
          <a:bodyPr/>
          <a:lstStyle/>
          <a:p>
            <a:r>
              <a:rPr lang="en-GB" dirty="0"/>
              <a:t>Reparameterization Trick</a:t>
            </a:r>
            <a:endParaRPr lang="en-PK" dirty="0"/>
          </a:p>
        </p:txBody>
      </p:sp>
      <p:sp>
        <p:nvSpPr>
          <p:cNvPr id="3" name="Content Placeholder 2">
            <a:extLst>
              <a:ext uri="{FF2B5EF4-FFF2-40B4-BE49-F238E27FC236}">
                <a16:creationId xmlns:a16="http://schemas.microsoft.com/office/drawing/2014/main" id="{486DFB81-6643-2F51-D47B-2CAB4DE2B3D0}"/>
              </a:ext>
            </a:extLst>
          </p:cNvPr>
          <p:cNvSpPr>
            <a:spLocks noGrp="1"/>
          </p:cNvSpPr>
          <p:nvPr>
            <p:ph idx="1"/>
          </p:nvPr>
        </p:nvSpPr>
        <p:spPr>
          <a:xfrm>
            <a:off x="838200" y="1401003"/>
            <a:ext cx="9707217" cy="4785485"/>
          </a:xfrm>
        </p:spPr>
        <p:txBody>
          <a:bodyPr/>
          <a:lstStyle/>
          <a:p>
            <a:r>
              <a:rPr lang="en-GB" dirty="0"/>
              <a:t>Problem: sampling not differentiable</a:t>
            </a:r>
          </a:p>
          <a:p>
            <a:r>
              <a:rPr lang="en-GB" dirty="0"/>
              <a:t>Solution: separate randomness</a:t>
            </a:r>
          </a:p>
          <a:p>
            <a:r>
              <a:rPr lang="en-GB" dirty="0"/>
              <a:t>z = </a:t>
            </a:r>
            <a:r>
              <a:rPr lang="el-GR" dirty="0"/>
              <a:t>μ + σ * ε, </a:t>
            </a:r>
            <a:r>
              <a:rPr lang="en-GB" dirty="0"/>
              <a:t>where </a:t>
            </a:r>
            <a:r>
              <a:rPr lang="el-GR" dirty="0"/>
              <a:t>ε ~ </a:t>
            </a:r>
            <a:r>
              <a:rPr lang="en-GB" dirty="0"/>
              <a:t>N(0,1)</a:t>
            </a:r>
          </a:p>
          <a:p>
            <a:r>
              <a:rPr lang="en-GB" dirty="0"/>
              <a:t>Keeps gradients intact</a:t>
            </a:r>
          </a:p>
          <a:p>
            <a:endParaRPr lang="en-GB" dirty="0"/>
          </a:p>
        </p:txBody>
      </p:sp>
    </p:spTree>
    <p:extLst>
      <p:ext uri="{BB962C8B-B14F-4D97-AF65-F5344CB8AC3E}">
        <p14:creationId xmlns:p14="http://schemas.microsoft.com/office/powerpoint/2010/main" val="42926787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401CA-246F-8FEA-C1B7-E6446B55374B}"/>
              </a:ext>
            </a:extLst>
          </p:cNvPr>
          <p:cNvSpPr>
            <a:spLocks noGrp="1"/>
          </p:cNvSpPr>
          <p:nvPr>
            <p:ph type="title"/>
          </p:nvPr>
        </p:nvSpPr>
        <p:spPr/>
        <p:txBody>
          <a:bodyPr/>
          <a:lstStyle/>
          <a:p>
            <a:r>
              <a:rPr lang="en-PK" dirty="0"/>
              <a:t>V</a:t>
            </a:r>
            <a:r>
              <a:rPr lang="en-GB" dirty="0"/>
              <a:t>a</a:t>
            </a:r>
            <a:r>
              <a:rPr lang="en-PK" dirty="0"/>
              <a:t>nilla Autoencoder vs VAE</a:t>
            </a:r>
          </a:p>
        </p:txBody>
      </p:sp>
      <p:pic>
        <p:nvPicPr>
          <p:cNvPr id="5" name="Content Placeholder 4" descr="A screenshot of a computer code&#10;&#10;AI-generated content may be incorrect.">
            <a:extLst>
              <a:ext uri="{FF2B5EF4-FFF2-40B4-BE49-F238E27FC236}">
                <a16:creationId xmlns:a16="http://schemas.microsoft.com/office/drawing/2014/main" id="{B6F6AD2E-1F13-BEBD-02B2-804B53518D28}"/>
              </a:ext>
            </a:extLst>
          </p:cNvPr>
          <p:cNvPicPr>
            <a:picLocks noGrp="1" noChangeAspect="1"/>
          </p:cNvPicPr>
          <p:nvPr>
            <p:ph idx="1"/>
          </p:nvPr>
        </p:nvPicPr>
        <p:blipFill>
          <a:blip r:embed="rId2"/>
          <a:stretch>
            <a:fillRect/>
          </a:stretch>
        </p:blipFill>
        <p:spPr>
          <a:xfrm>
            <a:off x="838200" y="1507057"/>
            <a:ext cx="8034824" cy="2343490"/>
          </a:xfrm>
        </p:spPr>
      </p:pic>
    </p:spTree>
    <p:extLst>
      <p:ext uri="{BB962C8B-B14F-4D97-AF65-F5344CB8AC3E}">
        <p14:creationId xmlns:p14="http://schemas.microsoft.com/office/powerpoint/2010/main" val="33369248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24279-F91B-4143-2E54-AF8E80CF61D8}"/>
              </a:ext>
            </a:extLst>
          </p:cNvPr>
          <p:cNvSpPr>
            <a:spLocks noGrp="1"/>
          </p:cNvSpPr>
          <p:nvPr>
            <p:ph type="title"/>
          </p:nvPr>
        </p:nvSpPr>
        <p:spPr/>
        <p:txBody>
          <a:bodyPr/>
          <a:lstStyle/>
          <a:p>
            <a:r>
              <a:rPr lang="en-PK" dirty="0"/>
              <a:t>Sampling Layer</a:t>
            </a:r>
          </a:p>
        </p:txBody>
      </p:sp>
      <p:pic>
        <p:nvPicPr>
          <p:cNvPr id="5" name="Content Placeholder 4" descr="A screenshot of a computer program&#10;&#10;AI-generated content may be incorrect.">
            <a:extLst>
              <a:ext uri="{FF2B5EF4-FFF2-40B4-BE49-F238E27FC236}">
                <a16:creationId xmlns:a16="http://schemas.microsoft.com/office/drawing/2014/main" id="{2FED9D67-A96A-1DED-4CB9-BDDA603EC1F4}"/>
              </a:ext>
            </a:extLst>
          </p:cNvPr>
          <p:cNvPicPr>
            <a:picLocks noGrp="1" noChangeAspect="1"/>
          </p:cNvPicPr>
          <p:nvPr>
            <p:ph idx="1"/>
          </p:nvPr>
        </p:nvPicPr>
        <p:blipFill>
          <a:blip r:embed="rId2"/>
          <a:stretch>
            <a:fillRect/>
          </a:stretch>
        </p:blipFill>
        <p:spPr>
          <a:xfrm>
            <a:off x="838200" y="1476129"/>
            <a:ext cx="5973661" cy="3846676"/>
          </a:xfrm>
        </p:spPr>
      </p:pic>
    </p:spTree>
    <p:extLst>
      <p:ext uri="{BB962C8B-B14F-4D97-AF65-F5344CB8AC3E}">
        <p14:creationId xmlns:p14="http://schemas.microsoft.com/office/powerpoint/2010/main" val="3319294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FD2F2-ED24-5B50-6F98-DFEE2EA62CDE}"/>
              </a:ext>
            </a:extLst>
          </p:cNvPr>
          <p:cNvSpPr>
            <a:spLocks noGrp="1"/>
          </p:cNvSpPr>
          <p:nvPr>
            <p:ph type="title"/>
          </p:nvPr>
        </p:nvSpPr>
        <p:spPr/>
        <p:txBody>
          <a:bodyPr/>
          <a:lstStyle/>
          <a:p>
            <a:r>
              <a:rPr lang="en-GB" dirty="0"/>
              <a:t>Importance of GenAI</a:t>
            </a:r>
            <a:endParaRPr lang="en-PK" dirty="0"/>
          </a:p>
        </p:txBody>
      </p:sp>
      <p:sp>
        <p:nvSpPr>
          <p:cNvPr id="3" name="Content Placeholder 2">
            <a:extLst>
              <a:ext uri="{FF2B5EF4-FFF2-40B4-BE49-F238E27FC236}">
                <a16:creationId xmlns:a16="http://schemas.microsoft.com/office/drawing/2014/main" id="{70D79478-F9A1-A775-94BE-33597D515891}"/>
              </a:ext>
            </a:extLst>
          </p:cNvPr>
          <p:cNvSpPr>
            <a:spLocks noGrp="1"/>
          </p:cNvSpPr>
          <p:nvPr>
            <p:ph idx="1"/>
          </p:nvPr>
        </p:nvSpPr>
        <p:spPr/>
        <p:txBody>
          <a:bodyPr/>
          <a:lstStyle/>
          <a:p>
            <a:r>
              <a:rPr lang="en-GB" dirty="0"/>
              <a:t>Core to modern AI revolution</a:t>
            </a:r>
          </a:p>
          <a:p>
            <a:r>
              <a:rPr lang="en-GB" dirty="0"/>
              <a:t>Data augmentation, creative applications</a:t>
            </a:r>
          </a:p>
          <a:p>
            <a:r>
              <a:rPr lang="en-GB" dirty="0"/>
              <a:t>Transformers + generative models = foundation</a:t>
            </a:r>
          </a:p>
          <a:p>
            <a:r>
              <a:rPr lang="en-GB" dirty="0"/>
              <a:t>Link back to Chapter 9 (Transformers)</a:t>
            </a:r>
          </a:p>
          <a:p>
            <a:endParaRPr lang="en-PK" dirty="0"/>
          </a:p>
        </p:txBody>
      </p:sp>
    </p:spTree>
    <p:extLst>
      <p:ext uri="{BB962C8B-B14F-4D97-AF65-F5344CB8AC3E}">
        <p14:creationId xmlns:p14="http://schemas.microsoft.com/office/powerpoint/2010/main" val="20452879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07A0C-3177-B6C4-79A4-21B6D0EC128E}"/>
              </a:ext>
            </a:extLst>
          </p:cNvPr>
          <p:cNvSpPr>
            <a:spLocks noGrp="1"/>
          </p:cNvSpPr>
          <p:nvPr>
            <p:ph type="title"/>
          </p:nvPr>
        </p:nvSpPr>
        <p:spPr/>
        <p:txBody>
          <a:bodyPr/>
          <a:lstStyle/>
          <a:p>
            <a:r>
              <a:rPr lang="en-PK" dirty="0"/>
              <a:t>Encoder</a:t>
            </a:r>
          </a:p>
        </p:txBody>
      </p:sp>
      <p:pic>
        <p:nvPicPr>
          <p:cNvPr id="5" name="Content Placeholder 4" descr="A screen shot of a computer code&#10;&#10;AI-generated content may be incorrect.">
            <a:extLst>
              <a:ext uri="{FF2B5EF4-FFF2-40B4-BE49-F238E27FC236}">
                <a16:creationId xmlns:a16="http://schemas.microsoft.com/office/drawing/2014/main" id="{0E202DDD-6A7D-28E9-56EB-1D12F24BCE1C}"/>
              </a:ext>
            </a:extLst>
          </p:cNvPr>
          <p:cNvPicPr>
            <a:picLocks noGrp="1" noChangeAspect="1"/>
          </p:cNvPicPr>
          <p:nvPr>
            <p:ph idx="1"/>
          </p:nvPr>
        </p:nvPicPr>
        <p:blipFill>
          <a:blip r:embed="rId2"/>
          <a:stretch>
            <a:fillRect/>
          </a:stretch>
        </p:blipFill>
        <p:spPr>
          <a:xfrm>
            <a:off x="838200" y="1392239"/>
            <a:ext cx="5632043" cy="4144496"/>
          </a:xfrm>
        </p:spPr>
      </p:pic>
      <p:pic>
        <p:nvPicPr>
          <p:cNvPr id="7" name="Picture 6" descr="A computer code with text&#10;&#10;AI-generated content may be incorrect.">
            <a:extLst>
              <a:ext uri="{FF2B5EF4-FFF2-40B4-BE49-F238E27FC236}">
                <a16:creationId xmlns:a16="http://schemas.microsoft.com/office/drawing/2014/main" id="{021BCECF-A2E5-AFCA-863D-7936E5CBBAC3}"/>
              </a:ext>
            </a:extLst>
          </p:cNvPr>
          <p:cNvPicPr>
            <a:picLocks noChangeAspect="1"/>
          </p:cNvPicPr>
          <p:nvPr/>
        </p:nvPicPr>
        <p:blipFill>
          <a:blip r:embed="rId3"/>
          <a:stretch>
            <a:fillRect/>
          </a:stretch>
        </p:blipFill>
        <p:spPr>
          <a:xfrm>
            <a:off x="6546035" y="1392239"/>
            <a:ext cx="5332777" cy="2662760"/>
          </a:xfrm>
          <a:prstGeom prst="rect">
            <a:avLst/>
          </a:prstGeom>
        </p:spPr>
      </p:pic>
    </p:spTree>
    <p:extLst>
      <p:ext uri="{BB962C8B-B14F-4D97-AF65-F5344CB8AC3E}">
        <p14:creationId xmlns:p14="http://schemas.microsoft.com/office/powerpoint/2010/main" val="13486658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4A081-01FB-B238-67AD-C47BA484CA04}"/>
              </a:ext>
            </a:extLst>
          </p:cNvPr>
          <p:cNvSpPr>
            <a:spLocks noGrp="1"/>
          </p:cNvSpPr>
          <p:nvPr>
            <p:ph type="title"/>
          </p:nvPr>
        </p:nvSpPr>
        <p:spPr/>
        <p:txBody>
          <a:bodyPr/>
          <a:lstStyle/>
          <a:p>
            <a:r>
              <a:rPr lang="en-PK" dirty="0"/>
              <a:t>Decoder</a:t>
            </a:r>
          </a:p>
        </p:txBody>
      </p:sp>
      <p:pic>
        <p:nvPicPr>
          <p:cNvPr id="5" name="Content Placeholder 4" descr="A screenshot of a computer code&#10;&#10;AI-generated content may be incorrect.">
            <a:extLst>
              <a:ext uri="{FF2B5EF4-FFF2-40B4-BE49-F238E27FC236}">
                <a16:creationId xmlns:a16="http://schemas.microsoft.com/office/drawing/2014/main" id="{76EB7664-D83E-B9A2-BED0-57B1E72CAB5B}"/>
              </a:ext>
            </a:extLst>
          </p:cNvPr>
          <p:cNvPicPr>
            <a:picLocks noGrp="1" noChangeAspect="1"/>
          </p:cNvPicPr>
          <p:nvPr>
            <p:ph idx="1"/>
          </p:nvPr>
        </p:nvPicPr>
        <p:blipFill>
          <a:blip r:embed="rId2"/>
          <a:stretch>
            <a:fillRect/>
          </a:stretch>
        </p:blipFill>
        <p:spPr>
          <a:xfrm>
            <a:off x="838200" y="1333516"/>
            <a:ext cx="5710035" cy="4784725"/>
          </a:xfrm>
        </p:spPr>
      </p:pic>
      <p:pic>
        <p:nvPicPr>
          <p:cNvPr id="7" name="Picture 6" descr="A computer code with text&#10;&#10;AI-generated content may be incorrect.">
            <a:extLst>
              <a:ext uri="{FF2B5EF4-FFF2-40B4-BE49-F238E27FC236}">
                <a16:creationId xmlns:a16="http://schemas.microsoft.com/office/drawing/2014/main" id="{F051348E-9FE2-AF56-D777-705BF4F95221}"/>
              </a:ext>
            </a:extLst>
          </p:cNvPr>
          <p:cNvPicPr>
            <a:picLocks noChangeAspect="1"/>
          </p:cNvPicPr>
          <p:nvPr/>
        </p:nvPicPr>
        <p:blipFill>
          <a:blip r:embed="rId3"/>
          <a:stretch>
            <a:fillRect/>
          </a:stretch>
        </p:blipFill>
        <p:spPr>
          <a:xfrm>
            <a:off x="6818968" y="1384377"/>
            <a:ext cx="4925619" cy="1415573"/>
          </a:xfrm>
          <a:prstGeom prst="rect">
            <a:avLst/>
          </a:prstGeom>
        </p:spPr>
      </p:pic>
    </p:spTree>
    <p:extLst>
      <p:ext uri="{BB962C8B-B14F-4D97-AF65-F5344CB8AC3E}">
        <p14:creationId xmlns:p14="http://schemas.microsoft.com/office/powerpoint/2010/main" val="36271023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4ECBC8-F8BD-320A-AFB1-007EC1EFBB60}"/>
              </a:ext>
            </a:extLst>
          </p:cNvPr>
          <p:cNvSpPr>
            <a:spLocks noGrp="1"/>
          </p:cNvSpPr>
          <p:nvPr>
            <p:ph type="title"/>
          </p:nvPr>
        </p:nvSpPr>
        <p:spPr/>
        <p:txBody>
          <a:bodyPr/>
          <a:lstStyle/>
          <a:p>
            <a:r>
              <a:rPr lang="en-GB" dirty="0"/>
              <a:t>Reparameterization trick makes VAEs trainable with gradient descent.</a:t>
            </a:r>
            <a:endParaRPr lang="en-PK" dirty="0"/>
          </a:p>
        </p:txBody>
      </p:sp>
      <p:sp>
        <p:nvSpPr>
          <p:cNvPr id="5" name="Text Placeholder 4">
            <a:extLst>
              <a:ext uri="{FF2B5EF4-FFF2-40B4-BE49-F238E27FC236}">
                <a16:creationId xmlns:a16="http://schemas.microsoft.com/office/drawing/2014/main" id="{2CC86981-68A7-32FE-780D-550861F19411}"/>
              </a:ext>
            </a:extLst>
          </p:cNvPr>
          <p:cNvSpPr>
            <a:spLocks noGrp="1"/>
          </p:cNvSpPr>
          <p:nvPr>
            <p:ph type="body" sz="quarter" idx="10"/>
          </p:nvPr>
        </p:nvSpPr>
        <p:spPr/>
        <p:txBody>
          <a:bodyPr/>
          <a:lstStyle/>
          <a:p>
            <a:pPr marL="0" indent="0">
              <a:buNone/>
            </a:pPr>
            <a:r>
              <a:rPr lang="en-PK" dirty="0"/>
              <a:t>Aside: </a:t>
            </a:r>
          </a:p>
        </p:txBody>
      </p:sp>
    </p:spTree>
    <p:extLst>
      <p:ext uri="{BB962C8B-B14F-4D97-AF65-F5344CB8AC3E}">
        <p14:creationId xmlns:p14="http://schemas.microsoft.com/office/powerpoint/2010/main" val="35087922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BCB7E-F689-003E-9A82-DDA19FB3098C}"/>
              </a:ext>
            </a:extLst>
          </p:cNvPr>
          <p:cNvSpPr>
            <a:spLocks noGrp="1"/>
          </p:cNvSpPr>
          <p:nvPr>
            <p:ph type="title"/>
          </p:nvPr>
        </p:nvSpPr>
        <p:spPr/>
        <p:txBody>
          <a:bodyPr/>
          <a:lstStyle/>
          <a:p>
            <a:r>
              <a:rPr lang="en-GB" dirty="0"/>
              <a:t>VAE Loss Function</a:t>
            </a:r>
            <a:endParaRPr lang="en-PK" dirty="0"/>
          </a:p>
        </p:txBody>
      </p:sp>
      <p:sp>
        <p:nvSpPr>
          <p:cNvPr id="3" name="Content Placeholder 2">
            <a:extLst>
              <a:ext uri="{FF2B5EF4-FFF2-40B4-BE49-F238E27FC236}">
                <a16:creationId xmlns:a16="http://schemas.microsoft.com/office/drawing/2014/main" id="{1E550581-2D11-A3D6-BF5D-77C26095944B}"/>
              </a:ext>
            </a:extLst>
          </p:cNvPr>
          <p:cNvSpPr>
            <a:spLocks noGrp="1"/>
          </p:cNvSpPr>
          <p:nvPr>
            <p:ph idx="1"/>
          </p:nvPr>
        </p:nvSpPr>
        <p:spPr/>
        <p:txBody>
          <a:bodyPr/>
          <a:lstStyle/>
          <a:p>
            <a:r>
              <a:rPr lang="en-GB" dirty="0"/>
              <a:t>Two parts: reconstruction + KL divergence</a:t>
            </a:r>
          </a:p>
          <a:p>
            <a:r>
              <a:rPr lang="en-GB" dirty="0"/>
              <a:t>Reconstruction: MSE or BCE</a:t>
            </a:r>
          </a:p>
          <a:p>
            <a:r>
              <a:rPr lang="en-GB" dirty="0"/>
              <a:t>KL divergence: distance from N(0,1)</a:t>
            </a:r>
          </a:p>
          <a:p>
            <a:r>
              <a:rPr lang="en-GB" dirty="0"/>
              <a:t>Ensures smooth latent space</a:t>
            </a:r>
          </a:p>
          <a:p>
            <a:endParaRPr lang="en-PK" dirty="0"/>
          </a:p>
        </p:txBody>
      </p:sp>
    </p:spTree>
    <p:extLst>
      <p:ext uri="{BB962C8B-B14F-4D97-AF65-F5344CB8AC3E}">
        <p14:creationId xmlns:p14="http://schemas.microsoft.com/office/powerpoint/2010/main" val="2811342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D4A2C-2F52-BF83-2828-46F48AA743E2}"/>
              </a:ext>
            </a:extLst>
          </p:cNvPr>
          <p:cNvSpPr>
            <a:spLocks noGrp="1"/>
          </p:cNvSpPr>
          <p:nvPr>
            <p:ph type="title"/>
          </p:nvPr>
        </p:nvSpPr>
        <p:spPr/>
        <p:txBody>
          <a:bodyPr/>
          <a:lstStyle/>
          <a:p>
            <a:r>
              <a:rPr lang="en-PK" dirty="0"/>
              <a:t>Training </a:t>
            </a:r>
          </a:p>
        </p:txBody>
      </p:sp>
      <p:pic>
        <p:nvPicPr>
          <p:cNvPr id="5" name="Content Placeholder 4" descr="A screenshot of a computer program&#10;&#10;AI-generated content may be incorrect.">
            <a:extLst>
              <a:ext uri="{FF2B5EF4-FFF2-40B4-BE49-F238E27FC236}">
                <a16:creationId xmlns:a16="http://schemas.microsoft.com/office/drawing/2014/main" id="{82057623-D4E1-0AEC-6E24-833A54DBDCD1}"/>
              </a:ext>
            </a:extLst>
          </p:cNvPr>
          <p:cNvPicPr>
            <a:picLocks noGrp="1" noChangeAspect="1"/>
          </p:cNvPicPr>
          <p:nvPr>
            <p:ph idx="1"/>
          </p:nvPr>
        </p:nvPicPr>
        <p:blipFill>
          <a:blip r:embed="rId2"/>
          <a:stretch>
            <a:fillRect/>
          </a:stretch>
        </p:blipFill>
        <p:spPr>
          <a:xfrm>
            <a:off x="838200" y="1392238"/>
            <a:ext cx="5344639" cy="4784725"/>
          </a:xfrm>
        </p:spPr>
      </p:pic>
      <p:pic>
        <p:nvPicPr>
          <p:cNvPr id="7" name="Picture 6" descr="A screenshot of a computer program&#10;&#10;AI-generated content may be incorrect.">
            <a:extLst>
              <a:ext uri="{FF2B5EF4-FFF2-40B4-BE49-F238E27FC236}">
                <a16:creationId xmlns:a16="http://schemas.microsoft.com/office/drawing/2014/main" id="{F18EE958-8207-8BA6-743E-468BF81B079E}"/>
              </a:ext>
            </a:extLst>
          </p:cNvPr>
          <p:cNvPicPr>
            <a:picLocks noChangeAspect="1"/>
          </p:cNvPicPr>
          <p:nvPr/>
        </p:nvPicPr>
        <p:blipFill>
          <a:blip r:embed="rId3"/>
          <a:stretch>
            <a:fillRect/>
          </a:stretch>
        </p:blipFill>
        <p:spPr>
          <a:xfrm>
            <a:off x="6913461" y="1392238"/>
            <a:ext cx="4680125" cy="2825197"/>
          </a:xfrm>
          <a:prstGeom prst="rect">
            <a:avLst/>
          </a:prstGeom>
        </p:spPr>
      </p:pic>
    </p:spTree>
    <p:extLst>
      <p:ext uri="{BB962C8B-B14F-4D97-AF65-F5344CB8AC3E}">
        <p14:creationId xmlns:p14="http://schemas.microsoft.com/office/powerpoint/2010/main" val="21962613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11186-8B6F-B46E-2A3F-A70FF402229B}"/>
              </a:ext>
            </a:extLst>
          </p:cNvPr>
          <p:cNvSpPr>
            <a:spLocks noGrp="1"/>
          </p:cNvSpPr>
          <p:nvPr>
            <p:ph type="title"/>
          </p:nvPr>
        </p:nvSpPr>
        <p:spPr/>
        <p:txBody>
          <a:bodyPr/>
          <a:lstStyle/>
          <a:p>
            <a:r>
              <a:rPr lang="en-GB" dirty="0"/>
              <a:t>KL Divergence Formula</a:t>
            </a:r>
            <a:endParaRPr lang="en-PK" dirty="0"/>
          </a:p>
        </p:txBody>
      </p:sp>
      <p:sp>
        <p:nvSpPr>
          <p:cNvPr id="3" name="Content Placeholder 2">
            <a:extLst>
              <a:ext uri="{FF2B5EF4-FFF2-40B4-BE49-F238E27FC236}">
                <a16:creationId xmlns:a16="http://schemas.microsoft.com/office/drawing/2014/main" id="{DB65EB70-6348-3399-189C-5D701827C640}"/>
              </a:ext>
            </a:extLst>
          </p:cNvPr>
          <p:cNvSpPr>
            <a:spLocks noGrp="1"/>
          </p:cNvSpPr>
          <p:nvPr>
            <p:ph idx="1"/>
          </p:nvPr>
        </p:nvSpPr>
        <p:spPr/>
        <p:txBody>
          <a:bodyPr/>
          <a:lstStyle/>
          <a:p>
            <a:r>
              <a:rPr lang="en-GB" dirty="0"/>
              <a:t>KL = -½ </a:t>
            </a:r>
            <a:r>
              <a:rPr lang="el-GR" dirty="0"/>
              <a:t>Σ (1 + </a:t>
            </a:r>
            <a:r>
              <a:rPr lang="en-GB" dirty="0"/>
              <a:t>log</a:t>
            </a:r>
            <a:r>
              <a:rPr lang="el-GR" dirty="0"/>
              <a:t>σ² – μ² – σ²)</a:t>
            </a:r>
          </a:p>
          <a:p>
            <a:r>
              <a:rPr lang="en-GB" dirty="0"/>
              <a:t>Penalizes large </a:t>
            </a:r>
            <a:r>
              <a:rPr lang="el-GR" dirty="0"/>
              <a:t>μ, σ</a:t>
            </a:r>
          </a:p>
          <a:p>
            <a:r>
              <a:rPr lang="en-GB" dirty="0"/>
              <a:t>Keeps latent </a:t>
            </a:r>
            <a:r>
              <a:rPr lang="en-GB" dirty="0" err="1"/>
              <a:t>centered</a:t>
            </a:r>
            <a:r>
              <a:rPr lang="en-GB" dirty="0"/>
              <a:t>, scaled</a:t>
            </a:r>
          </a:p>
          <a:p>
            <a:r>
              <a:rPr lang="en-GB" dirty="0"/>
              <a:t>Enables random sampling</a:t>
            </a:r>
          </a:p>
          <a:p>
            <a:endParaRPr lang="en-PK" dirty="0"/>
          </a:p>
        </p:txBody>
      </p:sp>
    </p:spTree>
    <p:extLst>
      <p:ext uri="{BB962C8B-B14F-4D97-AF65-F5344CB8AC3E}">
        <p14:creationId xmlns:p14="http://schemas.microsoft.com/office/powerpoint/2010/main" val="27348980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48D9E-8BF3-D4BD-8F0B-D13802251C30}"/>
              </a:ext>
            </a:extLst>
          </p:cNvPr>
          <p:cNvSpPr>
            <a:spLocks noGrp="1"/>
          </p:cNvSpPr>
          <p:nvPr>
            <p:ph type="title"/>
          </p:nvPr>
        </p:nvSpPr>
        <p:spPr/>
        <p:txBody>
          <a:bodyPr/>
          <a:lstStyle/>
          <a:p>
            <a:r>
              <a:rPr lang="en-GB" dirty="0"/>
              <a:t>Total VAE Loss</a:t>
            </a:r>
            <a:endParaRPr lang="en-PK" dirty="0"/>
          </a:p>
        </p:txBody>
      </p:sp>
      <p:sp>
        <p:nvSpPr>
          <p:cNvPr id="3" name="Content Placeholder 2">
            <a:extLst>
              <a:ext uri="{FF2B5EF4-FFF2-40B4-BE49-F238E27FC236}">
                <a16:creationId xmlns:a16="http://schemas.microsoft.com/office/drawing/2014/main" id="{04E597B7-45AB-C941-C0DA-81E5234B6B33}"/>
              </a:ext>
            </a:extLst>
          </p:cNvPr>
          <p:cNvSpPr>
            <a:spLocks noGrp="1"/>
          </p:cNvSpPr>
          <p:nvPr>
            <p:ph idx="1"/>
          </p:nvPr>
        </p:nvSpPr>
        <p:spPr/>
        <p:txBody>
          <a:bodyPr/>
          <a:lstStyle/>
          <a:p>
            <a:r>
              <a:rPr lang="en-GB" dirty="0"/>
              <a:t>L = </a:t>
            </a:r>
            <a:r>
              <a:rPr lang="en-GB" dirty="0" err="1"/>
              <a:t>ReconstructionLoss</a:t>
            </a:r>
            <a:r>
              <a:rPr lang="en-GB" dirty="0"/>
              <a:t> + </a:t>
            </a:r>
            <a:r>
              <a:rPr lang="el-GR" dirty="0"/>
              <a:t>β * </a:t>
            </a:r>
            <a:r>
              <a:rPr lang="en-GB" dirty="0"/>
              <a:t>KL</a:t>
            </a:r>
          </a:p>
          <a:p>
            <a:r>
              <a:rPr lang="el-GR" dirty="0"/>
              <a:t>β = </a:t>
            </a:r>
            <a:r>
              <a:rPr lang="en-GB" dirty="0"/>
              <a:t>trade-off parameter</a:t>
            </a:r>
          </a:p>
          <a:p>
            <a:r>
              <a:rPr lang="en-GB" dirty="0"/>
              <a:t>Small </a:t>
            </a:r>
            <a:r>
              <a:rPr lang="el-GR" dirty="0"/>
              <a:t>β → </a:t>
            </a:r>
            <a:r>
              <a:rPr lang="en-GB" dirty="0"/>
              <a:t>recon quality, poor gen</a:t>
            </a:r>
          </a:p>
          <a:p>
            <a:r>
              <a:rPr lang="en-GB" dirty="0"/>
              <a:t>Large </a:t>
            </a:r>
            <a:r>
              <a:rPr lang="el-GR" dirty="0"/>
              <a:t>β → </a:t>
            </a:r>
            <a:r>
              <a:rPr lang="en-GB" dirty="0"/>
              <a:t>good gen, blurry reconstructions</a:t>
            </a:r>
          </a:p>
          <a:p>
            <a:endParaRPr lang="en-PK" dirty="0"/>
          </a:p>
        </p:txBody>
      </p:sp>
    </p:spTree>
    <p:extLst>
      <p:ext uri="{BB962C8B-B14F-4D97-AF65-F5344CB8AC3E}">
        <p14:creationId xmlns:p14="http://schemas.microsoft.com/office/powerpoint/2010/main" val="40387695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49B9-7ADA-161A-25B1-BCB11A397C4A}"/>
              </a:ext>
            </a:extLst>
          </p:cNvPr>
          <p:cNvSpPr>
            <a:spLocks noGrp="1"/>
          </p:cNvSpPr>
          <p:nvPr>
            <p:ph type="title"/>
          </p:nvPr>
        </p:nvSpPr>
        <p:spPr/>
        <p:txBody>
          <a:bodyPr/>
          <a:lstStyle/>
          <a:p>
            <a:r>
              <a:rPr lang="en-GB" dirty="0"/>
              <a:t>Training VAEs</a:t>
            </a:r>
            <a:endParaRPr lang="en-PK" dirty="0"/>
          </a:p>
        </p:txBody>
      </p:sp>
      <p:sp>
        <p:nvSpPr>
          <p:cNvPr id="3" name="Content Placeholder 2">
            <a:extLst>
              <a:ext uri="{FF2B5EF4-FFF2-40B4-BE49-F238E27FC236}">
                <a16:creationId xmlns:a16="http://schemas.microsoft.com/office/drawing/2014/main" id="{D6DE44AA-D5A6-1BDA-07B8-37CB467D522E}"/>
              </a:ext>
            </a:extLst>
          </p:cNvPr>
          <p:cNvSpPr>
            <a:spLocks noGrp="1"/>
          </p:cNvSpPr>
          <p:nvPr>
            <p:ph idx="1"/>
          </p:nvPr>
        </p:nvSpPr>
        <p:spPr/>
        <p:txBody>
          <a:bodyPr/>
          <a:lstStyle/>
          <a:p>
            <a:r>
              <a:rPr lang="en-GB" dirty="0"/>
              <a:t>Balance reconstruction vs. KL</a:t>
            </a:r>
          </a:p>
          <a:p>
            <a:r>
              <a:rPr lang="el-GR" dirty="0"/>
              <a:t>β </a:t>
            </a:r>
            <a:r>
              <a:rPr lang="en-GB" dirty="0"/>
              <a:t>annealing: gradually increase KL weight</a:t>
            </a:r>
          </a:p>
          <a:p>
            <a:r>
              <a:rPr lang="en-GB" dirty="0"/>
              <a:t>Monitor losses separately</a:t>
            </a:r>
          </a:p>
          <a:p>
            <a:r>
              <a:rPr lang="en-GB" dirty="0"/>
              <a:t>Dataset-dependent tuning</a:t>
            </a:r>
          </a:p>
          <a:p>
            <a:endParaRPr lang="en-PK" dirty="0"/>
          </a:p>
        </p:txBody>
      </p:sp>
    </p:spTree>
    <p:extLst>
      <p:ext uri="{BB962C8B-B14F-4D97-AF65-F5344CB8AC3E}">
        <p14:creationId xmlns:p14="http://schemas.microsoft.com/office/powerpoint/2010/main" val="34651356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41481-66B1-E382-DE6D-59109BB8D841}"/>
              </a:ext>
            </a:extLst>
          </p:cNvPr>
          <p:cNvSpPr>
            <a:spLocks noGrp="1"/>
          </p:cNvSpPr>
          <p:nvPr>
            <p:ph type="title"/>
          </p:nvPr>
        </p:nvSpPr>
        <p:spPr/>
        <p:txBody>
          <a:bodyPr/>
          <a:lstStyle/>
          <a:p>
            <a:r>
              <a:rPr lang="en-PK" dirty="0"/>
              <a:t>Model Compilation</a:t>
            </a:r>
          </a:p>
        </p:txBody>
      </p:sp>
      <p:pic>
        <p:nvPicPr>
          <p:cNvPr id="5" name="Content Placeholder 4" descr="A computer code with text&#10;&#10;AI-generated content may be incorrect.">
            <a:extLst>
              <a:ext uri="{FF2B5EF4-FFF2-40B4-BE49-F238E27FC236}">
                <a16:creationId xmlns:a16="http://schemas.microsoft.com/office/drawing/2014/main" id="{2E46F549-824A-2D8F-817F-CF7D1C2DD32E}"/>
              </a:ext>
            </a:extLst>
          </p:cNvPr>
          <p:cNvPicPr>
            <a:picLocks noGrp="1" noChangeAspect="1"/>
          </p:cNvPicPr>
          <p:nvPr>
            <p:ph idx="1"/>
          </p:nvPr>
        </p:nvPicPr>
        <p:blipFill>
          <a:blip r:embed="rId2"/>
          <a:stretch>
            <a:fillRect/>
          </a:stretch>
        </p:blipFill>
        <p:spPr>
          <a:xfrm>
            <a:off x="838200" y="1724287"/>
            <a:ext cx="8166100" cy="2006600"/>
          </a:xfrm>
        </p:spPr>
      </p:pic>
    </p:spTree>
    <p:extLst>
      <p:ext uri="{BB962C8B-B14F-4D97-AF65-F5344CB8AC3E}">
        <p14:creationId xmlns:p14="http://schemas.microsoft.com/office/powerpoint/2010/main" val="41254965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6115E-72F4-8CDE-9221-64975D6EC9F1}"/>
              </a:ext>
            </a:extLst>
          </p:cNvPr>
          <p:cNvSpPr>
            <a:spLocks noGrp="1"/>
          </p:cNvSpPr>
          <p:nvPr>
            <p:ph type="title"/>
          </p:nvPr>
        </p:nvSpPr>
        <p:spPr/>
        <p:txBody>
          <a:bodyPr/>
          <a:lstStyle/>
          <a:p>
            <a:r>
              <a:rPr lang="en-PK" dirty="0"/>
              <a:t>Training Curves </a:t>
            </a:r>
          </a:p>
        </p:txBody>
      </p:sp>
      <p:pic>
        <p:nvPicPr>
          <p:cNvPr id="6" name="Content Placeholder 5" descr="A graph of loss and loss&#10;&#10;AI-generated content may be incorrect.">
            <a:extLst>
              <a:ext uri="{FF2B5EF4-FFF2-40B4-BE49-F238E27FC236}">
                <a16:creationId xmlns:a16="http://schemas.microsoft.com/office/drawing/2014/main" id="{C1AA82A5-FBA9-0D32-FE04-EB9B534109B4}"/>
              </a:ext>
            </a:extLst>
          </p:cNvPr>
          <p:cNvPicPr>
            <a:picLocks noGrp="1" noChangeAspect="1"/>
          </p:cNvPicPr>
          <p:nvPr>
            <p:ph idx="1"/>
          </p:nvPr>
        </p:nvPicPr>
        <p:blipFill>
          <a:blip r:embed="rId2"/>
          <a:stretch>
            <a:fillRect/>
          </a:stretch>
        </p:blipFill>
        <p:spPr>
          <a:xfrm>
            <a:off x="990601" y="1900606"/>
            <a:ext cx="9239250" cy="3056788"/>
          </a:xfrm>
        </p:spPr>
      </p:pic>
      <p:sp>
        <p:nvSpPr>
          <p:cNvPr id="4" name="TextBox 3">
            <a:extLst>
              <a:ext uri="{FF2B5EF4-FFF2-40B4-BE49-F238E27FC236}">
                <a16:creationId xmlns:a16="http://schemas.microsoft.com/office/drawing/2014/main" id="{113EC5CA-04F9-A4AF-CC77-CED52F2D79E1}"/>
              </a:ext>
            </a:extLst>
          </p:cNvPr>
          <p:cNvSpPr txBox="1"/>
          <p:nvPr/>
        </p:nvSpPr>
        <p:spPr>
          <a:xfrm>
            <a:off x="2642779" y="4957394"/>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11.4: Training Curves of Reconstruction Loss and KL Loss</a:t>
            </a:r>
          </a:p>
        </p:txBody>
      </p:sp>
    </p:spTree>
    <p:extLst>
      <p:ext uri="{BB962C8B-B14F-4D97-AF65-F5344CB8AC3E}">
        <p14:creationId xmlns:p14="http://schemas.microsoft.com/office/powerpoint/2010/main" val="1717909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C4671-6443-79F1-F40F-6647615B6392}"/>
              </a:ext>
            </a:extLst>
          </p:cNvPr>
          <p:cNvSpPr>
            <a:spLocks noGrp="1"/>
          </p:cNvSpPr>
          <p:nvPr>
            <p:ph type="title"/>
          </p:nvPr>
        </p:nvSpPr>
        <p:spPr/>
        <p:txBody>
          <a:bodyPr/>
          <a:lstStyle/>
          <a:p>
            <a:r>
              <a:rPr lang="en-GB" dirty="0"/>
              <a:t>History of Generative AI</a:t>
            </a:r>
            <a:endParaRPr lang="en-PK" dirty="0"/>
          </a:p>
        </p:txBody>
      </p:sp>
      <p:sp>
        <p:nvSpPr>
          <p:cNvPr id="3" name="Content Placeholder 2">
            <a:extLst>
              <a:ext uri="{FF2B5EF4-FFF2-40B4-BE49-F238E27FC236}">
                <a16:creationId xmlns:a16="http://schemas.microsoft.com/office/drawing/2014/main" id="{FFDB1181-79DD-132C-64DC-70D9E3284E28}"/>
              </a:ext>
            </a:extLst>
          </p:cNvPr>
          <p:cNvSpPr>
            <a:spLocks noGrp="1"/>
          </p:cNvSpPr>
          <p:nvPr>
            <p:ph idx="1"/>
          </p:nvPr>
        </p:nvSpPr>
        <p:spPr/>
        <p:txBody>
          <a:bodyPr/>
          <a:lstStyle/>
          <a:p>
            <a:r>
              <a:rPr lang="en-GB" dirty="0"/>
              <a:t>Early models decades old</a:t>
            </a:r>
          </a:p>
          <a:p>
            <a:r>
              <a:rPr lang="en-GB" dirty="0"/>
              <a:t>Shift to discriminative after 2012 (ImageNet, CNNs)</a:t>
            </a:r>
          </a:p>
          <a:p>
            <a:r>
              <a:rPr lang="en-GB" dirty="0"/>
              <a:t>Comeback via LLMs, GANs, diffusion models</a:t>
            </a:r>
          </a:p>
          <a:p>
            <a:r>
              <a:rPr lang="en-GB" dirty="0"/>
              <a:t>Discriminative foundations apply directly</a:t>
            </a:r>
          </a:p>
          <a:p>
            <a:endParaRPr lang="en-PK" dirty="0"/>
          </a:p>
        </p:txBody>
      </p:sp>
    </p:spTree>
    <p:extLst>
      <p:ext uri="{BB962C8B-B14F-4D97-AF65-F5344CB8AC3E}">
        <p14:creationId xmlns:p14="http://schemas.microsoft.com/office/powerpoint/2010/main" val="721325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03F31-8943-4D78-6D88-AE7636086229}"/>
              </a:ext>
            </a:extLst>
          </p:cNvPr>
          <p:cNvSpPr>
            <a:spLocks noGrp="1"/>
          </p:cNvSpPr>
          <p:nvPr>
            <p:ph type="title"/>
          </p:nvPr>
        </p:nvSpPr>
        <p:spPr/>
        <p:txBody>
          <a:bodyPr/>
          <a:lstStyle/>
          <a:p>
            <a:r>
              <a:rPr lang="en-GB" dirty="0"/>
              <a:t>Image Generation Through the VAE</a:t>
            </a:r>
            <a:endParaRPr lang="en-PK" dirty="0"/>
          </a:p>
        </p:txBody>
      </p:sp>
      <p:sp>
        <p:nvSpPr>
          <p:cNvPr id="4" name="TextBox 3">
            <a:extLst>
              <a:ext uri="{FF2B5EF4-FFF2-40B4-BE49-F238E27FC236}">
                <a16:creationId xmlns:a16="http://schemas.microsoft.com/office/drawing/2014/main" id="{238DF793-C1C6-CBEA-F6D5-EDF9DFD05A41}"/>
              </a:ext>
            </a:extLst>
          </p:cNvPr>
          <p:cNvSpPr txBox="1"/>
          <p:nvPr/>
        </p:nvSpPr>
        <p:spPr>
          <a:xfrm>
            <a:off x="3046971" y="54925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11.5: Image Generation Through the VAE</a:t>
            </a:r>
          </a:p>
        </p:txBody>
      </p:sp>
      <p:pic>
        <p:nvPicPr>
          <p:cNvPr id="6" name="Picture 5" descr="A collage of images of boats&#10;&#10;AI-generated content may be incorrect.">
            <a:extLst>
              <a:ext uri="{FF2B5EF4-FFF2-40B4-BE49-F238E27FC236}">
                <a16:creationId xmlns:a16="http://schemas.microsoft.com/office/drawing/2014/main" id="{598C36DD-4AC1-A450-7D4E-2ABC014D7574}"/>
              </a:ext>
            </a:extLst>
          </p:cNvPr>
          <p:cNvPicPr>
            <a:picLocks noChangeAspect="1"/>
          </p:cNvPicPr>
          <p:nvPr/>
        </p:nvPicPr>
        <p:blipFill>
          <a:blip r:embed="rId2"/>
          <a:stretch>
            <a:fillRect/>
          </a:stretch>
        </p:blipFill>
        <p:spPr>
          <a:xfrm>
            <a:off x="1885950" y="1618134"/>
            <a:ext cx="7772400" cy="3621732"/>
          </a:xfrm>
          <a:prstGeom prst="rect">
            <a:avLst/>
          </a:prstGeom>
        </p:spPr>
      </p:pic>
    </p:spTree>
    <p:extLst>
      <p:ext uri="{BB962C8B-B14F-4D97-AF65-F5344CB8AC3E}">
        <p14:creationId xmlns:p14="http://schemas.microsoft.com/office/powerpoint/2010/main" val="7893054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F43AD-4A90-C781-1537-39D5FC873EC0}"/>
              </a:ext>
            </a:extLst>
          </p:cNvPr>
          <p:cNvSpPr>
            <a:spLocks noGrp="1"/>
          </p:cNvSpPr>
          <p:nvPr>
            <p:ph type="title"/>
          </p:nvPr>
        </p:nvSpPr>
        <p:spPr/>
        <p:txBody>
          <a:bodyPr/>
          <a:lstStyle/>
          <a:p>
            <a:r>
              <a:rPr lang="en-PK" dirty="0"/>
              <a:t>Interpolation between Points</a:t>
            </a:r>
          </a:p>
        </p:txBody>
      </p:sp>
      <p:pic>
        <p:nvPicPr>
          <p:cNvPr id="5" name="Picture 4" descr="A screenshot of a computer code&#10;&#10;AI-generated content may be incorrect.">
            <a:extLst>
              <a:ext uri="{FF2B5EF4-FFF2-40B4-BE49-F238E27FC236}">
                <a16:creationId xmlns:a16="http://schemas.microsoft.com/office/drawing/2014/main" id="{20DA0A0B-8705-FDF5-C4C9-A9BB4AE603EB}"/>
              </a:ext>
            </a:extLst>
          </p:cNvPr>
          <p:cNvPicPr>
            <a:picLocks noChangeAspect="1"/>
          </p:cNvPicPr>
          <p:nvPr/>
        </p:nvPicPr>
        <p:blipFill>
          <a:blip r:embed="rId2"/>
          <a:stretch>
            <a:fillRect/>
          </a:stretch>
        </p:blipFill>
        <p:spPr>
          <a:xfrm>
            <a:off x="838200" y="1409350"/>
            <a:ext cx="5102290" cy="4316136"/>
          </a:xfrm>
          <a:prstGeom prst="rect">
            <a:avLst/>
          </a:prstGeom>
        </p:spPr>
      </p:pic>
      <p:pic>
        <p:nvPicPr>
          <p:cNvPr id="7" name="Picture 6" descr="A close-up of a computer code&#10;&#10;AI-generated content may be incorrect.">
            <a:extLst>
              <a:ext uri="{FF2B5EF4-FFF2-40B4-BE49-F238E27FC236}">
                <a16:creationId xmlns:a16="http://schemas.microsoft.com/office/drawing/2014/main" id="{8024F5B7-1BBB-9A9A-50B8-9C2B32D87432}"/>
              </a:ext>
            </a:extLst>
          </p:cNvPr>
          <p:cNvPicPr>
            <a:picLocks noChangeAspect="1"/>
          </p:cNvPicPr>
          <p:nvPr/>
        </p:nvPicPr>
        <p:blipFill>
          <a:blip r:embed="rId3"/>
          <a:stretch>
            <a:fillRect/>
          </a:stretch>
        </p:blipFill>
        <p:spPr>
          <a:xfrm>
            <a:off x="6547491" y="1409350"/>
            <a:ext cx="5102290" cy="1203655"/>
          </a:xfrm>
          <a:prstGeom prst="rect">
            <a:avLst/>
          </a:prstGeom>
        </p:spPr>
      </p:pic>
    </p:spTree>
    <p:extLst>
      <p:ext uri="{BB962C8B-B14F-4D97-AF65-F5344CB8AC3E}">
        <p14:creationId xmlns:p14="http://schemas.microsoft.com/office/powerpoint/2010/main" val="30522375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08534-7A7C-6EB7-8353-0F62CB0730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D09EF4-267C-8D75-699C-739A12FC16A2}"/>
              </a:ext>
            </a:extLst>
          </p:cNvPr>
          <p:cNvSpPr>
            <a:spLocks noGrp="1"/>
          </p:cNvSpPr>
          <p:nvPr>
            <p:ph type="title"/>
          </p:nvPr>
        </p:nvSpPr>
        <p:spPr/>
        <p:txBody>
          <a:bodyPr/>
          <a:lstStyle/>
          <a:p>
            <a:r>
              <a:rPr lang="en-GB" dirty="0"/>
              <a:t>Results of Interpolation</a:t>
            </a:r>
            <a:endParaRPr lang="en-PK" dirty="0"/>
          </a:p>
        </p:txBody>
      </p:sp>
      <p:sp>
        <p:nvSpPr>
          <p:cNvPr id="4" name="TextBox 3">
            <a:extLst>
              <a:ext uri="{FF2B5EF4-FFF2-40B4-BE49-F238E27FC236}">
                <a16:creationId xmlns:a16="http://schemas.microsoft.com/office/drawing/2014/main" id="{EFB57970-96D1-0E03-446C-80CDAAC328E3}"/>
              </a:ext>
            </a:extLst>
          </p:cNvPr>
          <p:cNvSpPr txBox="1"/>
          <p:nvPr/>
        </p:nvSpPr>
        <p:spPr>
          <a:xfrm>
            <a:off x="3046971" y="420052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11.6: Results of Interpolation Between a Boat and Car</a:t>
            </a:r>
          </a:p>
        </p:txBody>
      </p:sp>
      <p:pic>
        <p:nvPicPr>
          <p:cNvPr id="5" name="Picture 4" descr="A step by step picture&#10;&#10;AI-generated content may be incorrect.">
            <a:extLst>
              <a:ext uri="{FF2B5EF4-FFF2-40B4-BE49-F238E27FC236}">
                <a16:creationId xmlns:a16="http://schemas.microsoft.com/office/drawing/2014/main" id="{63E15F5C-A5F3-EE64-672D-EBA58600E3D4}"/>
              </a:ext>
            </a:extLst>
          </p:cNvPr>
          <p:cNvPicPr>
            <a:picLocks noChangeAspect="1"/>
          </p:cNvPicPr>
          <p:nvPr/>
        </p:nvPicPr>
        <p:blipFill>
          <a:blip r:embed="rId2"/>
          <a:stretch>
            <a:fillRect/>
          </a:stretch>
        </p:blipFill>
        <p:spPr>
          <a:xfrm>
            <a:off x="838200" y="2564987"/>
            <a:ext cx="10291462" cy="1635538"/>
          </a:xfrm>
          <a:prstGeom prst="rect">
            <a:avLst/>
          </a:prstGeom>
        </p:spPr>
      </p:pic>
    </p:spTree>
    <p:extLst>
      <p:ext uri="{BB962C8B-B14F-4D97-AF65-F5344CB8AC3E}">
        <p14:creationId xmlns:p14="http://schemas.microsoft.com/office/powerpoint/2010/main" val="9285649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8E180-5832-B436-4919-871F31DC5C48}"/>
              </a:ext>
            </a:extLst>
          </p:cNvPr>
          <p:cNvSpPr>
            <a:spLocks noGrp="1"/>
          </p:cNvSpPr>
          <p:nvPr>
            <p:ph type="title"/>
          </p:nvPr>
        </p:nvSpPr>
        <p:spPr/>
        <p:txBody>
          <a:bodyPr/>
          <a:lstStyle/>
          <a:p>
            <a:r>
              <a:rPr lang="en-GB" dirty="0"/>
              <a:t>Applications of VAEs</a:t>
            </a:r>
            <a:endParaRPr lang="en-PK" dirty="0"/>
          </a:p>
        </p:txBody>
      </p:sp>
      <p:sp>
        <p:nvSpPr>
          <p:cNvPr id="3" name="Content Placeholder 2">
            <a:extLst>
              <a:ext uri="{FF2B5EF4-FFF2-40B4-BE49-F238E27FC236}">
                <a16:creationId xmlns:a16="http://schemas.microsoft.com/office/drawing/2014/main" id="{66B13065-8A82-5812-296B-F0A5335246C0}"/>
              </a:ext>
            </a:extLst>
          </p:cNvPr>
          <p:cNvSpPr>
            <a:spLocks noGrp="1"/>
          </p:cNvSpPr>
          <p:nvPr>
            <p:ph idx="1"/>
          </p:nvPr>
        </p:nvSpPr>
        <p:spPr/>
        <p:txBody>
          <a:bodyPr/>
          <a:lstStyle/>
          <a:p>
            <a:r>
              <a:rPr lang="en-GB" dirty="0"/>
              <a:t>Image generation</a:t>
            </a:r>
          </a:p>
          <a:p>
            <a:r>
              <a:rPr lang="en-GB" dirty="0"/>
              <a:t>Anomaly detection</a:t>
            </a:r>
          </a:p>
          <a:p>
            <a:r>
              <a:rPr lang="en-GB" dirty="0"/>
              <a:t>Interpolation in latent space</a:t>
            </a:r>
          </a:p>
          <a:p>
            <a:r>
              <a:rPr lang="en-GB" dirty="0"/>
              <a:t>Data compression</a:t>
            </a:r>
          </a:p>
          <a:p>
            <a:endParaRPr lang="en-PK" dirty="0"/>
          </a:p>
        </p:txBody>
      </p:sp>
    </p:spTree>
    <p:extLst>
      <p:ext uri="{BB962C8B-B14F-4D97-AF65-F5344CB8AC3E}">
        <p14:creationId xmlns:p14="http://schemas.microsoft.com/office/powerpoint/2010/main" val="31248131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E05CF-A28A-FC31-C9F6-398C21B35FFF}"/>
              </a:ext>
            </a:extLst>
          </p:cNvPr>
          <p:cNvSpPr>
            <a:spLocks noGrp="1"/>
          </p:cNvSpPr>
          <p:nvPr>
            <p:ph type="title"/>
          </p:nvPr>
        </p:nvSpPr>
        <p:spPr/>
        <p:txBody>
          <a:bodyPr/>
          <a:lstStyle/>
          <a:p>
            <a:r>
              <a:rPr lang="en-GB" dirty="0"/>
              <a:t>Introduction to GANs</a:t>
            </a:r>
            <a:endParaRPr lang="en-PK" dirty="0"/>
          </a:p>
        </p:txBody>
      </p:sp>
      <p:sp>
        <p:nvSpPr>
          <p:cNvPr id="3" name="Content Placeholder 2">
            <a:extLst>
              <a:ext uri="{FF2B5EF4-FFF2-40B4-BE49-F238E27FC236}">
                <a16:creationId xmlns:a16="http://schemas.microsoft.com/office/drawing/2014/main" id="{ABF0F789-406D-5C4B-0CCD-4F18F02589EE}"/>
              </a:ext>
            </a:extLst>
          </p:cNvPr>
          <p:cNvSpPr>
            <a:spLocks noGrp="1"/>
          </p:cNvSpPr>
          <p:nvPr>
            <p:ph idx="1"/>
          </p:nvPr>
        </p:nvSpPr>
        <p:spPr/>
        <p:txBody>
          <a:bodyPr/>
          <a:lstStyle/>
          <a:p>
            <a:r>
              <a:rPr lang="en-GB" dirty="0"/>
              <a:t>Proposed by Goodfellow et al. (2014)</a:t>
            </a:r>
          </a:p>
          <a:p>
            <a:r>
              <a:rPr lang="en-GB" dirty="0"/>
              <a:t>Generator + Discriminator = adversaries</a:t>
            </a:r>
          </a:p>
          <a:p>
            <a:r>
              <a:rPr lang="en-GB" dirty="0"/>
              <a:t>Generator → fake samples</a:t>
            </a:r>
          </a:p>
          <a:p>
            <a:r>
              <a:rPr lang="en-GB" dirty="0"/>
              <a:t>Discriminator → distinguish real vs. fake</a:t>
            </a:r>
          </a:p>
          <a:p>
            <a:r>
              <a:rPr lang="en-GB" dirty="0"/>
              <a:t>Training = competition</a:t>
            </a:r>
          </a:p>
          <a:p>
            <a:endParaRPr lang="en-PK" dirty="0"/>
          </a:p>
        </p:txBody>
      </p:sp>
    </p:spTree>
    <p:extLst>
      <p:ext uri="{BB962C8B-B14F-4D97-AF65-F5344CB8AC3E}">
        <p14:creationId xmlns:p14="http://schemas.microsoft.com/office/powerpoint/2010/main" val="18320716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0D8F9-7021-873C-0220-66A16F862324}"/>
              </a:ext>
            </a:extLst>
          </p:cNvPr>
          <p:cNvSpPr>
            <a:spLocks noGrp="1"/>
          </p:cNvSpPr>
          <p:nvPr>
            <p:ph type="title"/>
          </p:nvPr>
        </p:nvSpPr>
        <p:spPr/>
        <p:txBody>
          <a:bodyPr/>
          <a:lstStyle/>
          <a:p>
            <a:r>
              <a:rPr lang="en-PK" dirty="0"/>
              <a:t>GAN Architecture</a:t>
            </a:r>
          </a:p>
        </p:txBody>
      </p:sp>
      <p:pic>
        <p:nvPicPr>
          <p:cNvPr id="6" name="Content Placeholder 5" descr="A diagram of a model&#10;&#10;AI-generated content may be incorrect.">
            <a:extLst>
              <a:ext uri="{FF2B5EF4-FFF2-40B4-BE49-F238E27FC236}">
                <a16:creationId xmlns:a16="http://schemas.microsoft.com/office/drawing/2014/main" id="{DE951473-F99D-D4F5-D239-352415B97FC1}"/>
              </a:ext>
            </a:extLst>
          </p:cNvPr>
          <p:cNvPicPr>
            <a:picLocks noGrp="1" noChangeAspect="1"/>
          </p:cNvPicPr>
          <p:nvPr>
            <p:ph idx="1"/>
          </p:nvPr>
        </p:nvPicPr>
        <p:blipFill>
          <a:blip r:embed="rId2"/>
          <a:srcRect t="1878"/>
          <a:stretch>
            <a:fillRect/>
          </a:stretch>
        </p:blipFill>
        <p:spPr>
          <a:xfrm>
            <a:off x="938833" y="1438275"/>
            <a:ext cx="9505950" cy="4564110"/>
          </a:xfrm>
        </p:spPr>
      </p:pic>
      <p:sp>
        <p:nvSpPr>
          <p:cNvPr id="4" name="TextBox 3">
            <a:extLst>
              <a:ext uri="{FF2B5EF4-FFF2-40B4-BE49-F238E27FC236}">
                <a16:creationId xmlns:a16="http://schemas.microsoft.com/office/drawing/2014/main" id="{2BD53ECD-FB0B-D9E6-5495-791EC2D04AA0}"/>
              </a:ext>
            </a:extLst>
          </p:cNvPr>
          <p:cNvSpPr txBox="1"/>
          <p:nvPr/>
        </p:nvSpPr>
        <p:spPr>
          <a:xfrm>
            <a:off x="3046970" y="61263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11.7: Architecture of a Vanilla GAN</a:t>
            </a:r>
          </a:p>
        </p:txBody>
      </p:sp>
    </p:spTree>
    <p:extLst>
      <p:ext uri="{BB962C8B-B14F-4D97-AF65-F5344CB8AC3E}">
        <p14:creationId xmlns:p14="http://schemas.microsoft.com/office/powerpoint/2010/main" val="35940878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C64B7-A76F-099A-1D2D-C629F48B3495}"/>
              </a:ext>
            </a:extLst>
          </p:cNvPr>
          <p:cNvSpPr>
            <a:spLocks noGrp="1"/>
          </p:cNvSpPr>
          <p:nvPr>
            <p:ph type="title"/>
          </p:nvPr>
        </p:nvSpPr>
        <p:spPr/>
        <p:txBody>
          <a:bodyPr/>
          <a:lstStyle/>
          <a:p>
            <a:r>
              <a:rPr lang="en-GB" dirty="0"/>
              <a:t>Minimax Game</a:t>
            </a:r>
            <a:endParaRPr lang="en-PK" dirty="0"/>
          </a:p>
        </p:txBody>
      </p:sp>
      <p:sp>
        <p:nvSpPr>
          <p:cNvPr id="3" name="Content Placeholder 2">
            <a:extLst>
              <a:ext uri="{FF2B5EF4-FFF2-40B4-BE49-F238E27FC236}">
                <a16:creationId xmlns:a16="http://schemas.microsoft.com/office/drawing/2014/main" id="{3B0A462E-6F08-9175-61B1-0CF0C2FAD513}"/>
              </a:ext>
            </a:extLst>
          </p:cNvPr>
          <p:cNvSpPr>
            <a:spLocks noGrp="1"/>
          </p:cNvSpPr>
          <p:nvPr>
            <p:ph idx="1"/>
          </p:nvPr>
        </p:nvSpPr>
        <p:spPr/>
        <p:txBody>
          <a:bodyPr/>
          <a:lstStyle/>
          <a:p>
            <a:r>
              <a:rPr lang="en-GB" dirty="0"/>
              <a:t>Objective: two-player zero-sum game</a:t>
            </a:r>
          </a:p>
          <a:p>
            <a:r>
              <a:rPr lang="en-GB" dirty="0"/>
              <a:t>Generator improves to fool discriminator</a:t>
            </a:r>
          </a:p>
          <a:p>
            <a:r>
              <a:rPr lang="en-GB" dirty="0"/>
              <a:t>Discriminator improves to detect fakes</a:t>
            </a:r>
          </a:p>
          <a:p>
            <a:r>
              <a:rPr lang="en-GB" dirty="0"/>
              <a:t>Minimax loss:</a:t>
            </a:r>
          </a:p>
          <a:p>
            <a:endParaRPr lang="en-GB" dirty="0"/>
          </a:p>
          <a:p>
            <a:r>
              <a:rPr lang="en-GB" dirty="0"/>
              <a:t>V(G,D) = E[log D(x)] + E[log(1 – D(G(z)))]</a:t>
            </a:r>
          </a:p>
          <a:p>
            <a:endParaRPr lang="en-PK" dirty="0"/>
          </a:p>
        </p:txBody>
      </p:sp>
    </p:spTree>
    <p:extLst>
      <p:ext uri="{BB962C8B-B14F-4D97-AF65-F5344CB8AC3E}">
        <p14:creationId xmlns:p14="http://schemas.microsoft.com/office/powerpoint/2010/main" val="24924823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2F926-DB1F-1256-E0DA-59DF35CEDE62}"/>
              </a:ext>
            </a:extLst>
          </p:cNvPr>
          <p:cNvSpPr>
            <a:spLocks noGrp="1"/>
          </p:cNvSpPr>
          <p:nvPr>
            <p:ph type="title"/>
          </p:nvPr>
        </p:nvSpPr>
        <p:spPr/>
        <p:txBody>
          <a:bodyPr/>
          <a:lstStyle/>
          <a:p>
            <a:r>
              <a:rPr lang="en-GB" dirty="0"/>
              <a:t>Generator Role</a:t>
            </a:r>
            <a:endParaRPr lang="en-PK" dirty="0"/>
          </a:p>
        </p:txBody>
      </p:sp>
      <p:sp>
        <p:nvSpPr>
          <p:cNvPr id="3" name="Content Placeholder 2">
            <a:extLst>
              <a:ext uri="{FF2B5EF4-FFF2-40B4-BE49-F238E27FC236}">
                <a16:creationId xmlns:a16="http://schemas.microsoft.com/office/drawing/2014/main" id="{36134E47-1538-3C40-5869-4F26A7B34466}"/>
              </a:ext>
            </a:extLst>
          </p:cNvPr>
          <p:cNvSpPr>
            <a:spLocks noGrp="1"/>
          </p:cNvSpPr>
          <p:nvPr>
            <p:ph idx="1"/>
          </p:nvPr>
        </p:nvSpPr>
        <p:spPr/>
        <p:txBody>
          <a:bodyPr/>
          <a:lstStyle/>
          <a:p>
            <a:r>
              <a:rPr lang="en-GB" dirty="0"/>
              <a:t>Input: noise vector z</a:t>
            </a:r>
          </a:p>
          <a:p>
            <a:r>
              <a:rPr lang="en-GB" dirty="0"/>
              <a:t>Output: synthetic data (e.g., image)</a:t>
            </a:r>
          </a:p>
          <a:p>
            <a:r>
              <a:rPr lang="en-GB" dirty="0"/>
              <a:t>Learns mapping from noise → data distribution</a:t>
            </a:r>
          </a:p>
          <a:p>
            <a:r>
              <a:rPr lang="en-GB" dirty="0"/>
              <a:t>Goal: maximize probability discriminator accepts</a:t>
            </a:r>
          </a:p>
          <a:p>
            <a:endParaRPr lang="en-PK" dirty="0"/>
          </a:p>
        </p:txBody>
      </p:sp>
    </p:spTree>
    <p:extLst>
      <p:ext uri="{BB962C8B-B14F-4D97-AF65-F5344CB8AC3E}">
        <p14:creationId xmlns:p14="http://schemas.microsoft.com/office/powerpoint/2010/main" val="28631614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5DE92-85F2-D899-5952-05D730B50B49}"/>
              </a:ext>
            </a:extLst>
          </p:cNvPr>
          <p:cNvSpPr>
            <a:spLocks noGrp="1"/>
          </p:cNvSpPr>
          <p:nvPr>
            <p:ph type="title"/>
          </p:nvPr>
        </p:nvSpPr>
        <p:spPr/>
        <p:txBody>
          <a:bodyPr/>
          <a:lstStyle/>
          <a:p>
            <a:r>
              <a:rPr lang="en-GB" dirty="0"/>
              <a:t>Discriminator Role</a:t>
            </a:r>
            <a:endParaRPr lang="en-PK" dirty="0"/>
          </a:p>
        </p:txBody>
      </p:sp>
      <p:sp>
        <p:nvSpPr>
          <p:cNvPr id="3" name="Content Placeholder 2">
            <a:extLst>
              <a:ext uri="{FF2B5EF4-FFF2-40B4-BE49-F238E27FC236}">
                <a16:creationId xmlns:a16="http://schemas.microsoft.com/office/drawing/2014/main" id="{9AB74179-2302-9269-C96D-E22EA029E908}"/>
              </a:ext>
            </a:extLst>
          </p:cNvPr>
          <p:cNvSpPr>
            <a:spLocks noGrp="1"/>
          </p:cNvSpPr>
          <p:nvPr>
            <p:ph idx="1"/>
          </p:nvPr>
        </p:nvSpPr>
        <p:spPr/>
        <p:txBody>
          <a:bodyPr/>
          <a:lstStyle/>
          <a:p>
            <a:r>
              <a:rPr lang="en-GB" dirty="0"/>
              <a:t>Input: real or fake data</a:t>
            </a:r>
          </a:p>
          <a:p>
            <a:r>
              <a:rPr lang="en-GB" dirty="0"/>
              <a:t>Output: probability “real”</a:t>
            </a:r>
          </a:p>
          <a:p>
            <a:r>
              <a:rPr lang="en-GB" dirty="0"/>
              <a:t>Learns decision boundary between true and generated</a:t>
            </a:r>
          </a:p>
          <a:p>
            <a:r>
              <a:rPr lang="en-GB" dirty="0"/>
              <a:t>Goal: minimize classification error</a:t>
            </a:r>
          </a:p>
          <a:p>
            <a:endParaRPr lang="en-PK" dirty="0"/>
          </a:p>
        </p:txBody>
      </p:sp>
    </p:spTree>
    <p:extLst>
      <p:ext uri="{BB962C8B-B14F-4D97-AF65-F5344CB8AC3E}">
        <p14:creationId xmlns:p14="http://schemas.microsoft.com/office/powerpoint/2010/main" val="3716011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7D685-08AF-5EB2-75C0-4FE486E8F807}"/>
              </a:ext>
            </a:extLst>
          </p:cNvPr>
          <p:cNvSpPr>
            <a:spLocks noGrp="1"/>
          </p:cNvSpPr>
          <p:nvPr>
            <p:ph type="title"/>
          </p:nvPr>
        </p:nvSpPr>
        <p:spPr/>
        <p:txBody>
          <a:bodyPr/>
          <a:lstStyle/>
          <a:p>
            <a:r>
              <a:rPr lang="en-GB" dirty="0"/>
              <a:t>GAN Training Process</a:t>
            </a:r>
            <a:endParaRPr lang="en-PK" dirty="0"/>
          </a:p>
        </p:txBody>
      </p:sp>
      <p:sp>
        <p:nvSpPr>
          <p:cNvPr id="3" name="Content Placeholder 2">
            <a:extLst>
              <a:ext uri="{FF2B5EF4-FFF2-40B4-BE49-F238E27FC236}">
                <a16:creationId xmlns:a16="http://schemas.microsoft.com/office/drawing/2014/main" id="{29E3DBA4-97CE-3C28-21F2-AABE3E2A012E}"/>
              </a:ext>
            </a:extLst>
          </p:cNvPr>
          <p:cNvSpPr>
            <a:spLocks noGrp="1"/>
          </p:cNvSpPr>
          <p:nvPr>
            <p:ph idx="1"/>
          </p:nvPr>
        </p:nvSpPr>
        <p:spPr/>
        <p:txBody>
          <a:bodyPr/>
          <a:lstStyle/>
          <a:p>
            <a:r>
              <a:rPr lang="en-GB" dirty="0"/>
              <a:t>Alternate training steps</a:t>
            </a:r>
          </a:p>
          <a:p>
            <a:r>
              <a:rPr lang="en-GB" dirty="0"/>
              <a:t>Fix G → train D to classify</a:t>
            </a:r>
          </a:p>
          <a:p>
            <a:r>
              <a:rPr lang="en-GB" dirty="0"/>
              <a:t>Fix D → train G to fool</a:t>
            </a:r>
          </a:p>
          <a:p>
            <a:r>
              <a:rPr lang="en-GB" dirty="0"/>
              <a:t>Converges when D cannot distinguish (≈50%)</a:t>
            </a:r>
          </a:p>
          <a:p>
            <a:endParaRPr lang="en-PK" dirty="0"/>
          </a:p>
        </p:txBody>
      </p:sp>
    </p:spTree>
    <p:extLst>
      <p:ext uri="{BB962C8B-B14F-4D97-AF65-F5344CB8AC3E}">
        <p14:creationId xmlns:p14="http://schemas.microsoft.com/office/powerpoint/2010/main" val="4145410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5C295-FD9C-5508-4164-E8D4FB0E0AC6}"/>
              </a:ext>
            </a:extLst>
          </p:cNvPr>
          <p:cNvSpPr>
            <a:spLocks noGrp="1"/>
          </p:cNvSpPr>
          <p:nvPr>
            <p:ph type="title"/>
          </p:nvPr>
        </p:nvSpPr>
        <p:spPr/>
        <p:txBody>
          <a:bodyPr>
            <a:normAutofit/>
          </a:bodyPr>
          <a:lstStyle/>
          <a:p>
            <a:r>
              <a:rPr lang="en-GB" dirty="0"/>
              <a:t>Introduction to Autoencoders</a:t>
            </a:r>
            <a:endParaRPr lang="en-PK" dirty="0"/>
          </a:p>
        </p:txBody>
      </p:sp>
      <p:sp>
        <p:nvSpPr>
          <p:cNvPr id="3" name="Content Placeholder 2">
            <a:extLst>
              <a:ext uri="{FF2B5EF4-FFF2-40B4-BE49-F238E27FC236}">
                <a16:creationId xmlns:a16="http://schemas.microsoft.com/office/drawing/2014/main" id="{5FFC18FC-23D5-4981-818B-DABE5535011E}"/>
              </a:ext>
            </a:extLst>
          </p:cNvPr>
          <p:cNvSpPr>
            <a:spLocks noGrp="1"/>
          </p:cNvSpPr>
          <p:nvPr>
            <p:ph idx="1"/>
          </p:nvPr>
        </p:nvSpPr>
        <p:spPr/>
        <p:txBody>
          <a:bodyPr/>
          <a:lstStyle/>
          <a:p>
            <a:r>
              <a:rPr lang="en-GB" dirty="0"/>
              <a:t>Goal: reconstruct input accurately</a:t>
            </a:r>
          </a:p>
          <a:p>
            <a:r>
              <a:rPr lang="en-GB" dirty="0"/>
              <a:t>Encoder: compress input → latent representation</a:t>
            </a:r>
          </a:p>
          <a:p>
            <a:r>
              <a:rPr lang="en-GB" dirty="0"/>
              <a:t>Decoder: reconstruct from latent</a:t>
            </a:r>
          </a:p>
          <a:p>
            <a:r>
              <a:rPr lang="en-GB" dirty="0"/>
              <a:t>Architecture: hourglass shape </a:t>
            </a:r>
          </a:p>
          <a:p>
            <a:endParaRPr lang="en-GB" dirty="0"/>
          </a:p>
          <a:p>
            <a:pPr marL="0" indent="0">
              <a:buNone/>
            </a:pPr>
            <a:endParaRPr lang="en-PK" dirty="0"/>
          </a:p>
        </p:txBody>
      </p:sp>
    </p:spTree>
    <p:extLst>
      <p:ext uri="{BB962C8B-B14F-4D97-AF65-F5344CB8AC3E}">
        <p14:creationId xmlns:p14="http://schemas.microsoft.com/office/powerpoint/2010/main" val="7530897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BADEFE9-556A-0370-ADEA-2F9704884DEF}"/>
              </a:ext>
            </a:extLst>
          </p:cNvPr>
          <p:cNvSpPr>
            <a:spLocks noGrp="1"/>
          </p:cNvSpPr>
          <p:nvPr>
            <p:ph type="title"/>
          </p:nvPr>
        </p:nvSpPr>
        <p:spPr/>
        <p:txBody>
          <a:bodyPr/>
          <a:lstStyle/>
          <a:p>
            <a:r>
              <a:rPr lang="en-GB" b="1" dirty="0"/>
              <a:t>If one player overpowers, learning collapses.</a:t>
            </a:r>
            <a:br>
              <a:rPr lang="en-GB" dirty="0"/>
            </a:br>
            <a:endParaRPr lang="en-PK" dirty="0"/>
          </a:p>
        </p:txBody>
      </p:sp>
      <p:sp>
        <p:nvSpPr>
          <p:cNvPr id="5" name="Text Placeholder 4">
            <a:extLst>
              <a:ext uri="{FF2B5EF4-FFF2-40B4-BE49-F238E27FC236}">
                <a16:creationId xmlns:a16="http://schemas.microsoft.com/office/drawing/2014/main" id="{2A1C92E3-F55B-2A9A-C909-4F52F0C4FC4C}"/>
              </a:ext>
            </a:extLst>
          </p:cNvPr>
          <p:cNvSpPr>
            <a:spLocks noGrp="1"/>
          </p:cNvSpPr>
          <p:nvPr>
            <p:ph type="body" sz="quarter" idx="10"/>
          </p:nvPr>
        </p:nvSpPr>
        <p:spPr/>
        <p:txBody>
          <a:bodyPr/>
          <a:lstStyle/>
          <a:p>
            <a:pPr marL="0" indent="0">
              <a:buNone/>
            </a:pPr>
            <a:r>
              <a:rPr lang="en-PK" dirty="0"/>
              <a:t>Balance in GAN Training</a:t>
            </a:r>
          </a:p>
        </p:txBody>
      </p:sp>
    </p:spTree>
    <p:extLst>
      <p:ext uri="{BB962C8B-B14F-4D97-AF65-F5344CB8AC3E}">
        <p14:creationId xmlns:p14="http://schemas.microsoft.com/office/powerpoint/2010/main" val="19041482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EC9F6-4581-DAE1-0311-B2521966AC09}"/>
              </a:ext>
            </a:extLst>
          </p:cNvPr>
          <p:cNvSpPr>
            <a:spLocks noGrp="1"/>
          </p:cNvSpPr>
          <p:nvPr>
            <p:ph type="title"/>
          </p:nvPr>
        </p:nvSpPr>
        <p:spPr/>
        <p:txBody>
          <a:bodyPr/>
          <a:lstStyle/>
          <a:p>
            <a:r>
              <a:rPr lang="en-GB" dirty="0"/>
              <a:t>Vanilla GAN Architecture</a:t>
            </a:r>
            <a:endParaRPr lang="en-PK" dirty="0"/>
          </a:p>
        </p:txBody>
      </p:sp>
      <p:sp>
        <p:nvSpPr>
          <p:cNvPr id="3" name="Content Placeholder 2">
            <a:extLst>
              <a:ext uri="{FF2B5EF4-FFF2-40B4-BE49-F238E27FC236}">
                <a16:creationId xmlns:a16="http://schemas.microsoft.com/office/drawing/2014/main" id="{02F8CD60-D247-293F-6E26-C961A9E2FFFF}"/>
              </a:ext>
            </a:extLst>
          </p:cNvPr>
          <p:cNvSpPr>
            <a:spLocks noGrp="1"/>
          </p:cNvSpPr>
          <p:nvPr>
            <p:ph idx="1"/>
          </p:nvPr>
        </p:nvSpPr>
        <p:spPr/>
        <p:txBody>
          <a:bodyPr/>
          <a:lstStyle/>
          <a:p>
            <a:r>
              <a:rPr lang="en-GB" dirty="0"/>
              <a:t>Generator: dense layers → reshape → output</a:t>
            </a:r>
          </a:p>
          <a:p>
            <a:r>
              <a:rPr lang="en-GB" dirty="0"/>
              <a:t>Discriminator: CNN or dense → binary output</a:t>
            </a:r>
          </a:p>
          <a:p>
            <a:r>
              <a:rPr lang="en-GB" dirty="0"/>
              <a:t>Symmetric in spirit, but roles differ</a:t>
            </a:r>
          </a:p>
          <a:p>
            <a:endParaRPr lang="en-GB" dirty="0"/>
          </a:p>
          <a:p>
            <a:pPr marL="0" indent="0">
              <a:buNone/>
            </a:pPr>
            <a:endParaRPr lang="en-PK" dirty="0"/>
          </a:p>
        </p:txBody>
      </p:sp>
    </p:spTree>
    <p:extLst>
      <p:ext uri="{BB962C8B-B14F-4D97-AF65-F5344CB8AC3E}">
        <p14:creationId xmlns:p14="http://schemas.microsoft.com/office/powerpoint/2010/main" val="10027907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D314B-9B7C-EAF0-CFA0-84E666A341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2D0FBA-0D7D-2536-6CA8-0E4277BFAFA7}"/>
              </a:ext>
            </a:extLst>
          </p:cNvPr>
          <p:cNvSpPr>
            <a:spLocks noGrp="1"/>
          </p:cNvSpPr>
          <p:nvPr>
            <p:ph type="title"/>
          </p:nvPr>
        </p:nvSpPr>
        <p:spPr/>
        <p:txBody>
          <a:bodyPr/>
          <a:lstStyle/>
          <a:p>
            <a:r>
              <a:rPr lang="en-PK" dirty="0"/>
              <a:t>GAN Architecture</a:t>
            </a:r>
          </a:p>
        </p:txBody>
      </p:sp>
      <p:pic>
        <p:nvPicPr>
          <p:cNvPr id="6" name="Content Placeholder 5" descr="A diagram of a model&#10;&#10;AI-generated content may be incorrect.">
            <a:extLst>
              <a:ext uri="{FF2B5EF4-FFF2-40B4-BE49-F238E27FC236}">
                <a16:creationId xmlns:a16="http://schemas.microsoft.com/office/drawing/2014/main" id="{2D39D3CF-D045-8179-874F-72BF092B7281}"/>
              </a:ext>
            </a:extLst>
          </p:cNvPr>
          <p:cNvPicPr>
            <a:picLocks noGrp="1" noChangeAspect="1"/>
          </p:cNvPicPr>
          <p:nvPr>
            <p:ph idx="1"/>
          </p:nvPr>
        </p:nvPicPr>
        <p:blipFill>
          <a:blip r:embed="rId2"/>
          <a:srcRect t="1878"/>
          <a:stretch>
            <a:fillRect/>
          </a:stretch>
        </p:blipFill>
        <p:spPr>
          <a:xfrm>
            <a:off x="938833" y="1438275"/>
            <a:ext cx="9505950" cy="4564110"/>
          </a:xfrm>
        </p:spPr>
      </p:pic>
      <p:sp>
        <p:nvSpPr>
          <p:cNvPr id="4" name="TextBox 3">
            <a:extLst>
              <a:ext uri="{FF2B5EF4-FFF2-40B4-BE49-F238E27FC236}">
                <a16:creationId xmlns:a16="http://schemas.microsoft.com/office/drawing/2014/main" id="{EDE009DC-5AAF-CC6B-EEC1-5B438308F511}"/>
              </a:ext>
            </a:extLst>
          </p:cNvPr>
          <p:cNvSpPr txBox="1"/>
          <p:nvPr/>
        </p:nvSpPr>
        <p:spPr>
          <a:xfrm>
            <a:off x="3046970" y="61263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11.7: Architecture of a Vanilla GAN</a:t>
            </a:r>
          </a:p>
        </p:txBody>
      </p:sp>
    </p:spTree>
    <p:extLst>
      <p:ext uri="{BB962C8B-B14F-4D97-AF65-F5344CB8AC3E}">
        <p14:creationId xmlns:p14="http://schemas.microsoft.com/office/powerpoint/2010/main" val="2723415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BE9D-AA73-358B-BCBC-88524C5D91EA}"/>
              </a:ext>
            </a:extLst>
          </p:cNvPr>
          <p:cNvSpPr>
            <a:spLocks noGrp="1"/>
          </p:cNvSpPr>
          <p:nvPr>
            <p:ph type="title"/>
          </p:nvPr>
        </p:nvSpPr>
        <p:spPr/>
        <p:txBody>
          <a:bodyPr>
            <a:normAutofit/>
          </a:bodyPr>
          <a:lstStyle/>
          <a:p>
            <a:r>
              <a:rPr lang="en-GB" dirty="0"/>
              <a:t>Deep Convolutional GANs (DCGANs)</a:t>
            </a:r>
            <a:endParaRPr lang="en-PK" dirty="0"/>
          </a:p>
        </p:txBody>
      </p:sp>
      <p:sp>
        <p:nvSpPr>
          <p:cNvPr id="3" name="Content Placeholder 2">
            <a:extLst>
              <a:ext uri="{FF2B5EF4-FFF2-40B4-BE49-F238E27FC236}">
                <a16:creationId xmlns:a16="http://schemas.microsoft.com/office/drawing/2014/main" id="{78789F39-4187-3A6F-5636-AE41E3BA73FC}"/>
              </a:ext>
            </a:extLst>
          </p:cNvPr>
          <p:cNvSpPr>
            <a:spLocks noGrp="1"/>
          </p:cNvSpPr>
          <p:nvPr>
            <p:ph idx="1"/>
          </p:nvPr>
        </p:nvSpPr>
        <p:spPr/>
        <p:txBody>
          <a:bodyPr/>
          <a:lstStyle/>
          <a:p>
            <a:r>
              <a:rPr lang="en-GB" dirty="0"/>
              <a:t>Introduced convolutional layers for images</a:t>
            </a:r>
          </a:p>
          <a:p>
            <a:r>
              <a:rPr lang="en-GB" dirty="0"/>
              <a:t>Generator: </a:t>
            </a:r>
            <a:r>
              <a:rPr lang="en-GB" dirty="0" err="1"/>
              <a:t>ConvTranspose</a:t>
            </a:r>
            <a:r>
              <a:rPr lang="en-GB" dirty="0"/>
              <a:t> layers for </a:t>
            </a:r>
            <a:r>
              <a:rPr lang="en-GB" dirty="0" err="1"/>
              <a:t>upsampling</a:t>
            </a:r>
            <a:endParaRPr lang="en-GB" dirty="0"/>
          </a:p>
          <a:p>
            <a:r>
              <a:rPr lang="en-GB" dirty="0"/>
              <a:t>Discriminator: Conv layers for feature extraction</a:t>
            </a:r>
          </a:p>
          <a:p>
            <a:r>
              <a:rPr lang="en-GB" dirty="0"/>
              <a:t>Stability and realism improved</a:t>
            </a:r>
          </a:p>
          <a:p>
            <a:endParaRPr lang="en-PK" dirty="0"/>
          </a:p>
        </p:txBody>
      </p:sp>
    </p:spTree>
    <p:extLst>
      <p:ext uri="{BB962C8B-B14F-4D97-AF65-F5344CB8AC3E}">
        <p14:creationId xmlns:p14="http://schemas.microsoft.com/office/powerpoint/2010/main" val="14307963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630B1-F1EE-1D3C-0B1A-7109ADC97E96}"/>
              </a:ext>
            </a:extLst>
          </p:cNvPr>
          <p:cNvSpPr>
            <a:spLocks noGrp="1"/>
          </p:cNvSpPr>
          <p:nvPr>
            <p:ph type="title"/>
          </p:nvPr>
        </p:nvSpPr>
        <p:spPr/>
        <p:txBody>
          <a:bodyPr/>
          <a:lstStyle/>
          <a:p>
            <a:r>
              <a:rPr lang="en-GB" dirty="0"/>
              <a:t>DCGAN Design Choices</a:t>
            </a:r>
            <a:endParaRPr lang="en-PK" dirty="0"/>
          </a:p>
        </p:txBody>
      </p:sp>
      <p:sp>
        <p:nvSpPr>
          <p:cNvPr id="3" name="Content Placeholder 2">
            <a:extLst>
              <a:ext uri="{FF2B5EF4-FFF2-40B4-BE49-F238E27FC236}">
                <a16:creationId xmlns:a16="http://schemas.microsoft.com/office/drawing/2014/main" id="{43D4FAAB-C159-3654-37C3-3406987616BE}"/>
              </a:ext>
            </a:extLst>
          </p:cNvPr>
          <p:cNvSpPr>
            <a:spLocks noGrp="1"/>
          </p:cNvSpPr>
          <p:nvPr>
            <p:ph idx="1"/>
          </p:nvPr>
        </p:nvSpPr>
        <p:spPr/>
        <p:txBody>
          <a:bodyPr/>
          <a:lstStyle/>
          <a:p>
            <a:r>
              <a:rPr lang="en-GB" dirty="0"/>
              <a:t>Use of batch normalization</a:t>
            </a:r>
          </a:p>
          <a:p>
            <a:r>
              <a:rPr lang="en-GB" dirty="0"/>
              <a:t>Leaky </a:t>
            </a:r>
            <a:r>
              <a:rPr lang="en-GB" dirty="0" err="1"/>
              <a:t>ReLU</a:t>
            </a:r>
            <a:r>
              <a:rPr lang="en-GB" dirty="0"/>
              <a:t> for discriminator</a:t>
            </a:r>
          </a:p>
          <a:p>
            <a:r>
              <a:rPr lang="en-GB" dirty="0"/>
              <a:t>Tanh activation in generator output</a:t>
            </a:r>
          </a:p>
          <a:p>
            <a:r>
              <a:rPr lang="en-GB" dirty="0"/>
              <a:t>Stride convolutions instead of pooling</a:t>
            </a:r>
          </a:p>
          <a:p>
            <a:endParaRPr lang="en-PK" dirty="0"/>
          </a:p>
        </p:txBody>
      </p:sp>
    </p:spTree>
    <p:extLst>
      <p:ext uri="{BB962C8B-B14F-4D97-AF65-F5344CB8AC3E}">
        <p14:creationId xmlns:p14="http://schemas.microsoft.com/office/powerpoint/2010/main" val="25906615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789AE-689D-31C4-E221-8B7C15CDC019}"/>
              </a:ext>
            </a:extLst>
          </p:cNvPr>
          <p:cNvSpPr>
            <a:spLocks noGrp="1"/>
          </p:cNvSpPr>
          <p:nvPr>
            <p:ph type="title"/>
          </p:nvPr>
        </p:nvSpPr>
        <p:spPr/>
        <p:txBody>
          <a:bodyPr/>
          <a:lstStyle/>
          <a:p>
            <a:r>
              <a:rPr lang="en-GB" dirty="0"/>
              <a:t>Auxiliary Classifier GAN (ACGAN)</a:t>
            </a:r>
            <a:endParaRPr lang="en-PK" dirty="0"/>
          </a:p>
        </p:txBody>
      </p:sp>
      <p:sp>
        <p:nvSpPr>
          <p:cNvPr id="3" name="Content Placeholder 2">
            <a:extLst>
              <a:ext uri="{FF2B5EF4-FFF2-40B4-BE49-F238E27FC236}">
                <a16:creationId xmlns:a16="http://schemas.microsoft.com/office/drawing/2014/main" id="{0B8405B6-15E2-5567-A3D4-31AD32250B04}"/>
              </a:ext>
            </a:extLst>
          </p:cNvPr>
          <p:cNvSpPr>
            <a:spLocks noGrp="1"/>
          </p:cNvSpPr>
          <p:nvPr>
            <p:ph idx="1"/>
          </p:nvPr>
        </p:nvSpPr>
        <p:spPr/>
        <p:txBody>
          <a:bodyPr/>
          <a:lstStyle/>
          <a:p>
            <a:r>
              <a:rPr lang="en-GB" dirty="0"/>
              <a:t>Conditional GAN variant</a:t>
            </a:r>
          </a:p>
          <a:p>
            <a:r>
              <a:rPr lang="en-GB" dirty="0"/>
              <a:t>Adds label information</a:t>
            </a:r>
          </a:p>
          <a:p>
            <a:r>
              <a:rPr lang="en-GB" dirty="0"/>
              <a:t>Discriminator outputs: real/fake + class label</a:t>
            </a:r>
          </a:p>
          <a:p>
            <a:r>
              <a:rPr lang="en-GB" dirty="0"/>
              <a:t>Improves control and sample quality</a:t>
            </a:r>
          </a:p>
          <a:p>
            <a:endParaRPr lang="en-GB" dirty="0"/>
          </a:p>
          <a:p>
            <a:pPr marL="0" indent="0">
              <a:buNone/>
            </a:pPr>
            <a:endParaRPr lang="en-PK" dirty="0"/>
          </a:p>
        </p:txBody>
      </p:sp>
    </p:spTree>
    <p:extLst>
      <p:ext uri="{BB962C8B-B14F-4D97-AF65-F5344CB8AC3E}">
        <p14:creationId xmlns:p14="http://schemas.microsoft.com/office/powerpoint/2010/main" val="32927776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F0427-669F-0E34-64FE-BC9F72D6A7E2}"/>
              </a:ext>
            </a:extLst>
          </p:cNvPr>
          <p:cNvSpPr>
            <a:spLocks noGrp="1"/>
          </p:cNvSpPr>
          <p:nvPr>
            <p:ph type="title"/>
          </p:nvPr>
        </p:nvSpPr>
        <p:spPr/>
        <p:txBody>
          <a:bodyPr/>
          <a:lstStyle/>
          <a:p>
            <a:r>
              <a:rPr lang="en-GB" dirty="0"/>
              <a:t>Architecture of ACGANs</a:t>
            </a:r>
            <a:endParaRPr lang="en-PK" dirty="0"/>
          </a:p>
        </p:txBody>
      </p:sp>
      <p:pic>
        <p:nvPicPr>
          <p:cNvPr id="6" name="Content Placeholder 5" descr="A diagram of a model&#10;&#10;AI-generated content may be incorrect.">
            <a:extLst>
              <a:ext uri="{FF2B5EF4-FFF2-40B4-BE49-F238E27FC236}">
                <a16:creationId xmlns:a16="http://schemas.microsoft.com/office/drawing/2014/main" id="{791A1656-66BE-88B6-4929-48BE3B05FED3}"/>
              </a:ext>
            </a:extLst>
          </p:cNvPr>
          <p:cNvPicPr>
            <a:picLocks noGrp="1" noChangeAspect="1"/>
          </p:cNvPicPr>
          <p:nvPr>
            <p:ph idx="1"/>
          </p:nvPr>
        </p:nvPicPr>
        <p:blipFill>
          <a:blip r:embed="rId2"/>
          <a:stretch>
            <a:fillRect/>
          </a:stretch>
        </p:blipFill>
        <p:spPr>
          <a:xfrm>
            <a:off x="838200" y="1417186"/>
            <a:ext cx="9707563" cy="4574102"/>
          </a:xfrm>
        </p:spPr>
      </p:pic>
      <p:sp>
        <p:nvSpPr>
          <p:cNvPr id="4" name="TextBox 3">
            <a:extLst>
              <a:ext uri="{FF2B5EF4-FFF2-40B4-BE49-F238E27FC236}">
                <a16:creationId xmlns:a16="http://schemas.microsoft.com/office/drawing/2014/main" id="{96C1BC84-545F-403A-FB13-8931464A075A}"/>
              </a:ext>
            </a:extLst>
          </p:cNvPr>
          <p:cNvSpPr txBox="1"/>
          <p:nvPr/>
        </p:nvSpPr>
        <p:spPr>
          <a:xfrm>
            <a:off x="2733507" y="6181492"/>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11.8: Architecture of ACGANs</a:t>
            </a:r>
          </a:p>
        </p:txBody>
      </p:sp>
    </p:spTree>
    <p:extLst>
      <p:ext uri="{BB962C8B-B14F-4D97-AF65-F5344CB8AC3E}">
        <p14:creationId xmlns:p14="http://schemas.microsoft.com/office/powerpoint/2010/main" val="10648224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C6D48-7E04-139C-9156-CC3705CC8E42}"/>
              </a:ext>
            </a:extLst>
          </p:cNvPr>
          <p:cNvSpPr>
            <a:spLocks noGrp="1"/>
          </p:cNvSpPr>
          <p:nvPr>
            <p:ph type="title"/>
          </p:nvPr>
        </p:nvSpPr>
        <p:spPr/>
        <p:txBody>
          <a:bodyPr/>
          <a:lstStyle/>
          <a:p>
            <a:r>
              <a:rPr lang="en-GB" dirty="0"/>
              <a:t>ACGAN Training Objective</a:t>
            </a:r>
            <a:endParaRPr lang="en-PK" dirty="0"/>
          </a:p>
        </p:txBody>
      </p:sp>
      <p:sp>
        <p:nvSpPr>
          <p:cNvPr id="3" name="Content Placeholder 2">
            <a:extLst>
              <a:ext uri="{FF2B5EF4-FFF2-40B4-BE49-F238E27FC236}">
                <a16:creationId xmlns:a16="http://schemas.microsoft.com/office/drawing/2014/main" id="{A8A8DDB5-9B79-8780-D79B-494728797816}"/>
              </a:ext>
            </a:extLst>
          </p:cNvPr>
          <p:cNvSpPr>
            <a:spLocks noGrp="1"/>
          </p:cNvSpPr>
          <p:nvPr>
            <p:ph idx="1"/>
          </p:nvPr>
        </p:nvSpPr>
        <p:spPr/>
        <p:txBody>
          <a:bodyPr/>
          <a:lstStyle/>
          <a:p>
            <a:r>
              <a:rPr lang="en-GB" dirty="0"/>
              <a:t>Loss = adversarial loss + classification loss</a:t>
            </a:r>
          </a:p>
          <a:p>
            <a:r>
              <a:rPr lang="en-GB" dirty="0"/>
              <a:t>Adversarial: fool discriminator</a:t>
            </a:r>
          </a:p>
          <a:p>
            <a:r>
              <a:rPr lang="en-GB" dirty="0"/>
              <a:t>Classification: match correct class</a:t>
            </a:r>
          </a:p>
          <a:p>
            <a:r>
              <a:rPr lang="en-GB" dirty="0"/>
              <a:t>Helps stabilize GAN training</a:t>
            </a:r>
          </a:p>
          <a:p>
            <a:endParaRPr lang="en-PK" dirty="0"/>
          </a:p>
        </p:txBody>
      </p:sp>
    </p:spTree>
    <p:extLst>
      <p:ext uri="{BB962C8B-B14F-4D97-AF65-F5344CB8AC3E}">
        <p14:creationId xmlns:p14="http://schemas.microsoft.com/office/powerpoint/2010/main" val="28266570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6793B-F7D0-6EA9-8491-33AB46EF37D6}"/>
              </a:ext>
            </a:extLst>
          </p:cNvPr>
          <p:cNvSpPr>
            <a:spLocks noGrp="1"/>
          </p:cNvSpPr>
          <p:nvPr>
            <p:ph type="title"/>
          </p:nvPr>
        </p:nvSpPr>
        <p:spPr/>
        <p:txBody>
          <a:bodyPr/>
          <a:lstStyle/>
          <a:p>
            <a:r>
              <a:rPr lang="en-GB" dirty="0" err="1"/>
              <a:t>Keras</a:t>
            </a:r>
            <a:r>
              <a:rPr lang="en-GB" dirty="0"/>
              <a:t> Implementation of ACGAN</a:t>
            </a:r>
            <a:endParaRPr lang="en-PK" dirty="0"/>
          </a:p>
        </p:txBody>
      </p:sp>
      <p:sp>
        <p:nvSpPr>
          <p:cNvPr id="3" name="Content Placeholder 2">
            <a:extLst>
              <a:ext uri="{FF2B5EF4-FFF2-40B4-BE49-F238E27FC236}">
                <a16:creationId xmlns:a16="http://schemas.microsoft.com/office/drawing/2014/main" id="{CC040951-611B-DFBD-F5E7-ED20FF185AB2}"/>
              </a:ext>
            </a:extLst>
          </p:cNvPr>
          <p:cNvSpPr>
            <a:spLocks noGrp="1"/>
          </p:cNvSpPr>
          <p:nvPr>
            <p:ph idx="1"/>
          </p:nvPr>
        </p:nvSpPr>
        <p:spPr/>
        <p:txBody>
          <a:bodyPr/>
          <a:lstStyle/>
          <a:p>
            <a:r>
              <a:rPr lang="en-GB" dirty="0"/>
              <a:t>Build generator with embedding for labels</a:t>
            </a:r>
          </a:p>
          <a:p>
            <a:r>
              <a:rPr lang="en-GB" dirty="0"/>
              <a:t>Build discriminator with dual outputs</a:t>
            </a:r>
          </a:p>
          <a:p>
            <a:r>
              <a:rPr lang="en-GB" dirty="0"/>
              <a:t>Combine into composite model</a:t>
            </a:r>
          </a:p>
          <a:p>
            <a:endParaRPr lang="en-GB" dirty="0"/>
          </a:p>
          <a:p>
            <a:endParaRPr lang="en-PK" dirty="0"/>
          </a:p>
        </p:txBody>
      </p:sp>
    </p:spTree>
    <p:extLst>
      <p:ext uri="{BB962C8B-B14F-4D97-AF65-F5344CB8AC3E}">
        <p14:creationId xmlns:p14="http://schemas.microsoft.com/office/powerpoint/2010/main" val="36037022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4BE92-8FA8-46C6-3F08-25DBCE2AA4A8}"/>
              </a:ext>
            </a:extLst>
          </p:cNvPr>
          <p:cNvSpPr>
            <a:spLocks noGrp="1"/>
          </p:cNvSpPr>
          <p:nvPr>
            <p:ph type="title"/>
          </p:nvPr>
        </p:nvSpPr>
        <p:spPr/>
        <p:txBody>
          <a:bodyPr/>
          <a:lstStyle/>
          <a:p>
            <a:r>
              <a:rPr lang="en-PK" dirty="0"/>
              <a:t>Generator</a:t>
            </a:r>
          </a:p>
        </p:txBody>
      </p:sp>
      <p:pic>
        <p:nvPicPr>
          <p:cNvPr id="5" name="Content Placeholder 4" descr="A screenshot of a computer program&#10;&#10;AI-generated content may be incorrect.">
            <a:extLst>
              <a:ext uri="{FF2B5EF4-FFF2-40B4-BE49-F238E27FC236}">
                <a16:creationId xmlns:a16="http://schemas.microsoft.com/office/drawing/2014/main" id="{3592F39D-37D4-68F5-56BC-079C33A48996}"/>
              </a:ext>
            </a:extLst>
          </p:cNvPr>
          <p:cNvPicPr>
            <a:picLocks noGrp="1" noChangeAspect="1"/>
          </p:cNvPicPr>
          <p:nvPr>
            <p:ph idx="1"/>
          </p:nvPr>
        </p:nvPicPr>
        <p:blipFill>
          <a:blip r:embed="rId2"/>
          <a:stretch>
            <a:fillRect/>
          </a:stretch>
        </p:blipFill>
        <p:spPr>
          <a:xfrm>
            <a:off x="838200" y="1316737"/>
            <a:ext cx="5386431" cy="3730329"/>
          </a:xfrm>
        </p:spPr>
      </p:pic>
      <p:pic>
        <p:nvPicPr>
          <p:cNvPr id="7" name="Picture 6" descr="A screenshot of a computer program&#10;&#10;AI-generated content may be incorrect.">
            <a:extLst>
              <a:ext uri="{FF2B5EF4-FFF2-40B4-BE49-F238E27FC236}">
                <a16:creationId xmlns:a16="http://schemas.microsoft.com/office/drawing/2014/main" id="{9E967E2D-DFE4-35A2-A18E-A1BA10870928}"/>
              </a:ext>
            </a:extLst>
          </p:cNvPr>
          <p:cNvPicPr>
            <a:picLocks noChangeAspect="1"/>
          </p:cNvPicPr>
          <p:nvPr/>
        </p:nvPicPr>
        <p:blipFill>
          <a:blip r:embed="rId3"/>
          <a:stretch>
            <a:fillRect/>
          </a:stretch>
        </p:blipFill>
        <p:spPr>
          <a:xfrm>
            <a:off x="6557452" y="1668506"/>
            <a:ext cx="5194028" cy="3520988"/>
          </a:xfrm>
          <a:prstGeom prst="rect">
            <a:avLst/>
          </a:prstGeom>
        </p:spPr>
      </p:pic>
    </p:spTree>
    <p:extLst>
      <p:ext uri="{BB962C8B-B14F-4D97-AF65-F5344CB8AC3E}">
        <p14:creationId xmlns:p14="http://schemas.microsoft.com/office/powerpoint/2010/main" val="3838178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4A764-8531-AE2F-A0AE-BFBBC93F8C35}"/>
              </a:ext>
            </a:extLst>
          </p:cNvPr>
          <p:cNvSpPr>
            <a:spLocks noGrp="1"/>
          </p:cNvSpPr>
          <p:nvPr>
            <p:ph type="title"/>
          </p:nvPr>
        </p:nvSpPr>
        <p:spPr/>
        <p:txBody>
          <a:bodyPr/>
          <a:lstStyle/>
          <a:p>
            <a:r>
              <a:rPr lang="en-GB" dirty="0"/>
              <a:t>Architecture of an Autoencoder</a:t>
            </a:r>
            <a:endParaRPr lang="en-PK" dirty="0"/>
          </a:p>
        </p:txBody>
      </p:sp>
      <p:sp>
        <p:nvSpPr>
          <p:cNvPr id="4" name="TextBox 3">
            <a:extLst>
              <a:ext uri="{FF2B5EF4-FFF2-40B4-BE49-F238E27FC236}">
                <a16:creationId xmlns:a16="http://schemas.microsoft.com/office/drawing/2014/main" id="{A48A33D8-ABF5-E750-31A2-B1A227DDA315}"/>
              </a:ext>
            </a:extLst>
          </p:cNvPr>
          <p:cNvSpPr txBox="1"/>
          <p:nvPr/>
        </p:nvSpPr>
        <p:spPr>
          <a:xfrm>
            <a:off x="3046970" y="6002493"/>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11.1: Typical Architecture of an Autoencoder</a:t>
            </a:r>
          </a:p>
        </p:txBody>
      </p:sp>
      <p:pic>
        <p:nvPicPr>
          <p:cNvPr id="6" name="Picture 5" descr="A diagram of a bottling process&#10;&#10;AI-generated content may be incorrect.">
            <a:extLst>
              <a:ext uri="{FF2B5EF4-FFF2-40B4-BE49-F238E27FC236}">
                <a16:creationId xmlns:a16="http://schemas.microsoft.com/office/drawing/2014/main" id="{71155647-8E74-1CAE-1633-16441CC6530F}"/>
              </a:ext>
            </a:extLst>
          </p:cNvPr>
          <p:cNvPicPr>
            <a:picLocks noChangeAspect="1"/>
          </p:cNvPicPr>
          <p:nvPr/>
        </p:nvPicPr>
        <p:blipFill>
          <a:blip r:embed="rId2"/>
          <a:stretch>
            <a:fillRect/>
          </a:stretch>
        </p:blipFill>
        <p:spPr>
          <a:xfrm>
            <a:off x="2896440" y="1351003"/>
            <a:ext cx="6399119" cy="4527469"/>
          </a:xfrm>
          <a:prstGeom prst="rect">
            <a:avLst/>
          </a:prstGeom>
        </p:spPr>
      </p:pic>
    </p:spTree>
    <p:extLst>
      <p:ext uri="{BB962C8B-B14F-4D97-AF65-F5344CB8AC3E}">
        <p14:creationId xmlns:p14="http://schemas.microsoft.com/office/powerpoint/2010/main" val="18444199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9AE91-5BB9-0945-294A-9E14ADBBED7C}"/>
              </a:ext>
            </a:extLst>
          </p:cNvPr>
          <p:cNvSpPr>
            <a:spLocks noGrp="1"/>
          </p:cNvSpPr>
          <p:nvPr>
            <p:ph type="title"/>
          </p:nvPr>
        </p:nvSpPr>
        <p:spPr/>
        <p:txBody>
          <a:bodyPr/>
          <a:lstStyle/>
          <a:p>
            <a:r>
              <a:rPr lang="en-PK" dirty="0"/>
              <a:t>Discriminator </a:t>
            </a:r>
          </a:p>
        </p:txBody>
      </p:sp>
      <p:pic>
        <p:nvPicPr>
          <p:cNvPr id="5" name="Content Placeholder 4" descr="A screenshot of a computer program&#10;&#10;AI-generated content may be incorrect.">
            <a:extLst>
              <a:ext uri="{FF2B5EF4-FFF2-40B4-BE49-F238E27FC236}">
                <a16:creationId xmlns:a16="http://schemas.microsoft.com/office/drawing/2014/main" id="{E20708C2-111C-5008-42D8-5BC9B1AE9527}"/>
              </a:ext>
            </a:extLst>
          </p:cNvPr>
          <p:cNvPicPr>
            <a:picLocks noGrp="1" noChangeAspect="1"/>
          </p:cNvPicPr>
          <p:nvPr>
            <p:ph idx="1"/>
          </p:nvPr>
        </p:nvPicPr>
        <p:blipFill>
          <a:blip r:embed="rId2"/>
          <a:stretch>
            <a:fillRect/>
          </a:stretch>
        </p:blipFill>
        <p:spPr>
          <a:xfrm>
            <a:off x="838200" y="1383849"/>
            <a:ext cx="5609381" cy="4784725"/>
          </a:xfrm>
        </p:spPr>
      </p:pic>
      <p:pic>
        <p:nvPicPr>
          <p:cNvPr id="7" name="Picture 6" descr="A computer screen shot of a code&#10;&#10;AI-generated content may be incorrect.">
            <a:extLst>
              <a:ext uri="{FF2B5EF4-FFF2-40B4-BE49-F238E27FC236}">
                <a16:creationId xmlns:a16="http://schemas.microsoft.com/office/drawing/2014/main" id="{F11DAE0B-0AF2-4732-7D66-C118467F8626}"/>
              </a:ext>
            </a:extLst>
          </p:cNvPr>
          <p:cNvPicPr>
            <a:picLocks noChangeAspect="1"/>
          </p:cNvPicPr>
          <p:nvPr/>
        </p:nvPicPr>
        <p:blipFill>
          <a:blip r:embed="rId3"/>
          <a:stretch>
            <a:fillRect/>
          </a:stretch>
        </p:blipFill>
        <p:spPr>
          <a:xfrm>
            <a:off x="6644605" y="1383849"/>
            <a:ext cx="5074815" cy="1780636"/>
          </a:xfrm>
          <a:prstGeom prst="rect">
            <a:avLst/>
          </a:prstGeom>
        </p:spPr>
      </p:pic>
    </p:spTree>
    <p:extLst>
      <p:ext uri="{BB962C8B-B14F-4D97-AF65-F5344CB8AC3E}">
        <p14:creationId xmlns:p14="http://schemas.microsoft.com/office/powerpoint/2010/main" val="40183992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C3D8F-E2BC-05A5-B21B-B512827568E2}"/>
              </a:ext>
            </a:extLst>
          </p:cNvPr>
          <p:cNvSpPr>
            <a:spLocks noGrp="1"/>
          </p:cNvSpPr>
          <p:nvPr>
            <p:ph type="title"/>
          </p:nvPr>
        </p:nvSpPr>
        <p:spPr/>
        <p:txBody>
          <a:bodyPr/>
          <a:lstStyle/>
          <a:p>
            <a:r>
              <a:rPr lang="en-PK" dirty="0"/>
              <a:t>Training Step</a:t>
            </a:r>
          </a:p>
        </p:txBody>
      </p:sp>
      <p:pic>
        <p:nvPicPr>
          <p:cNvPr id="5" name="Content Placeholder 4" descr="A computer screen shot of a program&#10;&#10;AI-generated content may be incorrect.">
            <a:extLst>
              <a:ext uri="{FF2B5EF4-FFF2-40B4-BE49-F238E27FC236}">
                <a16:creationId xmlns:a16="http://schemas.microsoft.com/office/drawing/2014/main" id="{D75197E8-D863-DD90-7B7F-A2F2C980C3B8}"/>
              </a:ext>
            </a:extLst>
          </p:cNvPr>
          <p:cNvPicPr>
            <a:picLocks noGrp="1" noChangeAspect="1"/>
          </p:cNvPicPr>
          <p:nvPr>
            <p:ph idx="1"/>
          </p:nvPr>
        </p:nvPicPr>
        <p:blipFill>
          <a:blip r:embed="rId2"/>
          <a:stretch>
            <a:fillRect/>
          </a:stretch>
        </p:blipFill>
        <p:spPr>
          <a:xfrm>
            <a:off x="838200" y="1355289"/>
            <a:ext cx="5251461" cy="2973430"/>
          </a:xfrm>
        </p:spPr>
      </p:pic>
      <p:pic>
        <p:nvPicPr>
          <p:cNvPr id="7" name="Picture 6" descr="A computer code with text&#10;&#10;AI-generated content may be incorrect.">
            <a:extLst>
              <a:ext uri="{FF2B5EF4-FFF2-40B4-BE49-F238E27FC236}">
                <a16:creationId xmlns:a16="http://schemas.microsoft.com/office/drawing/2014/main" id="{C8D615E9-42BD-C5BA-FDC5-725ED22C7945}"/>
              </a:ext>
            </a:extLst>
          </p:cNvPr>
          <p:cNvPicPr>
            <a:picLocks noChangeAspect="1"/>
          </p:cNvPicPr>
          <p:nvPr/>
        </p:nvPicPr>
        <p:blipFill>
          <a:blip r:embed="rId3"/>
          <a:stretch>
            <a:fillRect/>
          </a:stretch>
        </p:blipFill>
        <p:spPr>
          <a:xfrm>
            <a:off x="6381109" y="1355289"/>
            <a:ext cx="5514480" cy="1993696"/>
          </a:xfrm>
          <a:prstGeom prst="rect">
            <a:avLst/>
          </a:prstGeom>
        </p:spPr>
      </p:pic>
    </p:spTree>
    <p:extLst>
      <p:ext uri="{BB962C8B-B14F-4D97-AF65-F5344CB8AC3E}">
        <p14:creationId xmlns:p14="http://schemas.microsoft.com/office/powerpoint/2010/main" val="42479252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310CC-70BC-9386-F6B9-77C4821980DA}"/>
              </a:ext>
            </a:extLst>
          </p:cNvPr>
          <p:cNvSpPr>
            <a:spLocks noGrp="1"/>
          </p:cNvSpPr>
          <p:nvPr>
            <p:ph type="title"/>
          </p:nvPr>
        </p:nvSpPr>
        <p:spPr/>
        <p:txBody>
          <a:bodyPr/>
          <a:lstStyle/>
          <a:p>
            <a:r>
              <a:rPr lang="en-PK" dirty="0"/>
              <a:t>Training Step (contd.) </a:t>
            </a:r>
          </a:p>
        </p:txBody>
      </p:sp>
      <p:pic>
        <p:nvPicPr>
          <p:cNvPr id="5" name="Content Placeholder 4" descr="A screenshot of a computer program&#10;&#10;AI-generated content may be incorrect.">
            <a:extLst>
              <a:ext uri="{FF2B5EF4-FFF2-40B4-BE49-F238E27FC236}">
                <a16:creationId xmlns:a16="http://schemas.microsoft.com/office/drawing/2014/main" id="{68803F74-C792-7B8A-2CDA-0DD87163D170}"/>
              </a:ext>
            </a:extLst>
          </p:cNvPr>
          <p:cNvPicPr>
            <a:picLocks noGrp="1" noChangeAspect="1"/>
          </p:cNvPicPr>
          <p:nvPr>
            <p:ph idx="1"/>
          </p:nvPr>
        </p:nvPicPr>
        <p:blipFill>
          <a:blip r:embed="rId2"/>
          <a:stretch>
            <a:fillRect/>
          </a:stretch>
        </p:blipFill>
        <p:spPr>
          <a:xfrm>
            <a:off x="897952" y="1226983"/>
            <a:ext cx="5111119" cy="3923858"/>
          </a:xfrm>
        </p:spPr>
      </p:pic>
      <p:pic>
        <p:nvPicPr>
          <p:cNvPr id="7" name="Picture 6" descr="A screen shot of a computer code&#10;&#10;AI-generated content may be incorrect.">
            <a:extLst>
              <a:ext uri="{FF2B5EF4-FFF2-40B4-BE49-F238E27FC236}">
                <a16:creationId xmlns:a16="http://schemas.microsoft.com/office/drawing/2014/main" id="{4053F969-C535-4A25-020B-C9A7A7133AC2}"/>
              </a:ext>
            </a:extLst>
          </p:cNvPr>
          <p:cNvPicPr>
            <a:picLocks noChangeAspect="1"/>
          </p:cNvPicPr>
          <p:nvPr/>
        </p:nvPicPr>
        <p:blipFill>
          <a:blip r:embed="rId3"/>
          <a:stretch>
            <a:fillRect/>
          </a:stretch>
        </p:blipFill>
        <p:spPr>
          <a:xfrm>
            <a:off x="6549821" y="1226982"/>
            <a:ext cx="5111119" cy="2749040"/>
          </a:xfrm>
          <a:prstGeom prst="rect">
            <a:avLst/>
          </a:prstGeom>
        </p:spPr>
      </p:pic>
    </p:spTree>
    <p:extLst>
      <p:ext uri="{BB962C8B-B14F-4D97-AF65-F5344CB8AC3E}">
        <p14:creationId xmlns:p14="http://schemas.microsoft.com/office/powerpoint/2010/main" val="63258652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9F647-36C1-DAB0-5FBD-337292CD5BD8}"/>
              </a:ext>
            </a:extLst>
          </p:cNvPr>
          <p:cNvSpPr>
            <a:spLocks noGrp="1"/>
          </p:cNvSpPr>
          <p:nvPr>
            <p:ph type="title"/>
          </p:nvPr>
        </p:nvSpPr>
        <p:spPr/>
        <p:txBody>
          <a:bodyPr/>
          <a:lstStyle/>
          <a:p>
            <a:r>
              <a:rPr lang="en-PK" dirty="0"/>
              <a:t>Training </a:t>
            </a:r>
          </a:p>
        </p:txBody>
      </p:sp>
      <p:pic>
        <p:nvPicPr>
          <p:cNvPr id="5" name="Content Placeholder 4" descr="A screenshot of a computer program&#10;&#10;AI-generated content may be incorrect.">
            <a:extLst>
              <a:ext uri="{FF2B5EF4-FFF2-40B4-BE49-F238E27FC236}">
                <a16:creationId xmlns:a16="http://schemas.microsoft.com/office/drawing/2014/main" id="{8EDDC923-E181-F05D-7997-32F7D80E9856}"/>
              </a:ext>
            </a:extLst>
          </p:cNvPr>
          <p:cNvPicPr>
            <a:picLocks noGrp="1" noChangeAspect="1"/>
          </p:cNvPicPr>
          <p:nvPr>
            <p:ph idx="1"/>
          </p:nvPr>
        </p:nvPicPr>
        <p:blipFill>
          <a:blip r:embed="rId2"/>
          <a:stretch>
            <a:fillRect/>
          </a:stretch>
        </p:blipFill>
        <p:spPr>
          <a:xfrm>
            <a:off x="838200" y="1226982"/>
            <a:ext cx="5350224" cy="4435587"/>
          </a:xfrm>
        </p:spPr>
      </p:pic>
      <p:pic>
        <p:nvPicPr>
          <p:cNvPr id="7" name="Picture 6" descr="A screenshot of a computer program&#10;&#10;AI-generated content may be incorrect.">
            <a:extLst>
              <a:ext uri="{FF2B5EF4-FFF2-40B4-BE49-F238E27FC236}">
                <a16:creationId xmlns:a16="http://schemas.microsoft.com/office/drawing/2014/main" id="{82ADD676-EBF8-476A-5BB5-F306718EBE11}"/>
              </a:ext>
            </a:extLst>
          </p:cNvPr>
          <p:cNvPicPr>
            <a:picLocks noChangeAspect="1"/>
          </p:cNvPicPr>
          <p:nvPr/>
        </p:nvPicPr>
        <p:blipFill>
          <a:blip r:embed="rId3"/>
          <a:stretch>
            <a:fillRect/>
          </a:stretch>
        </p:blipFill>
        <p:spPr>
          <a:xfrm>
            <a:off x="7622156" y="1297381"/>
            <a:ext cx="3912707" cy="1633253"/>
          </a:xfrm>
          <a:prstGeom prst="rect">
            <a:avLst/>
          </a:prstGeom>
        </p:spPr>
      </p:pic>
    </p:spTree>
    <p:extLst>
      <p:ext uri="{BB962C8B-B14F-4D97-AF65-F5344CB8AC3E}">
        <p14:creationId xmlns:p14="http://schemas.microsoft.com/office/powerpoint/2010/main" val="28522816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0A7B4-D0AB-C9E3-6385-F8A4CA0F411D}"/>
              </a:ext>
            </a:extLst>
          </p:cNvPr>
          <p:cNvSpPr>
            <a:spLocks noGrp="1"/>
          </p:cNvSpPr>
          <p:nvPr>
            <p:ph type="title"/>
          </p:nvPr>
        </p:nvSpPr>
        <p:spPr/>
        <p:txBody>
          <a:bodyPr/>
          <a:lstStyle/>
          <a:p>
            <a:r>
              <a:rPr lang="en-PK" dirty="0"/>
              <a:t>Hyperparameter Selection</a:t>
            </a:r>
          </a:p>
        </p:txBody>
      </p:sp>
      <p:pic>
        <p:nvPicPr>
          <p:cNvPr id="5" name="Content Placeholder 4" descr="A screenshot of a computer program&#10;&#10;AI-generated content may be incorrect.">
            <a:extLst>
              <a:ext uri="{FF2B5EF4-FFF2-40B4-BE49-F238E27FC236}">
                <a16:creationId xmlns:a16="http://schemas.microsoft.com/office/drawing/2014/main" id="{B8523E49-DF01-6383-CC6F-AAAD7CAF48FD}"/>
              </a:ext>
            </a:extLst>
          </p:cNvPr>
          <p:cNvPicPr>
            <a:picLocks noGrp="1" noChangeAspect="1"/>
          </p:cNvPicPr>
          <p:nvPr>
            <p:ph idx="1"/>
          </p:nvPr>
        </p:nvPicPr>
        <p:blipFill>
          <a:blip r:embed="rId2"/>
          <a:stretch>
            <a:fillRect/>
          </a:stretch>
        </p:blipFill>
        <p:spPr>
          <a:xfrm>
            <a:off x="838201" y="1350294"/>
            <a:ext cx="4782424" cy="3584982"/>
          </a:xfrm>
        </p:spPr>
      </p:pic>
      <p:pic>
        <p:nvPicPr>
          <p:cNvPr id="7" name="Picture 6" descr="A computer screen shot of a message&#10;&#10;AI-generated content may be incorrect.">
            <a:extLst>
              <a:ext uri="{FF2B5EF4-FFF2-40B4-BE49-F238E27FC236}">
                <a16:creationId xmlns:a16="http://schemas.microsoft.com/office/drawing/2014/main" id="{5C6A571D-54FE-059E-F121-E895DA18E9FA}"/>
              </a:ext>
            </a:extLst>
          </p:cNvPr>
          <p:cNvPicPr>
            <a:picLocks noChangeAspect="1"/>
          </p:cNvPicPr>
          <p:nvPr/>
        </p:nvPicPr>
        <p:blipFill>
          <a:blip r:embed="rId3"/>
          <a:stretch>
            <a:fillRect/>
          </a:stretch>
        </p:blipFill>
        <p:spPr>
          <a:xfrm>
            <a:off x="7020536" y="1687893"/>
            <a:ext cx="4333263" cy="1668797"/>
          </a:xfrm>
          <a:prstGeom prst="rect">
            <a:avLst/>
          </a:prstGeom>
        </p:spPr>
      </p:pic>
    </p:spTree>
    <p:extLst>
      <p:ext uri="{BB962C8B-B14F-4D97-AF65-F5344CB8AC3E}">
        <p14:creationId xmlns:p14="http://schemas.microsoft.com/office/powerpoint/2010/main" val="3013061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4A4F9-8BF7-C74D-BDB6-FCE1E36DFBC2}"/>
              </a:ext>
            </a:extLst>
          </p:cNvPr>
          <p:cNvSpPr>
            <a:spLocks noGrp="1"/>
          </p:cNvSpPr>
          <p:nvPr>
            <p:ph type="title"/>
          </p:nvPr>
        </p:nvSpPr>
        <p:spPr/>
        <p:txBody>
          <a:bodyPr/>
          <a:lstStyle/>
          <a:p>
            <a:r>
              <a:rPr lang="en-GB" dirty="0"/>
              <a:t>Generated Image Results</a:t>
            </a:r>
            <a:endParaRPr lang="en-PK" dirty="0"/>
          </a:p>
        </p:txBody>
      </p:sp>
      <p:sp>
        <p:nvSpPr>
          <p:cNvPr id="3" name="Content Placeholder 2">
            <a:extLst>
              <a:ext uri="{FF2B5EF4-FFF2-40B4-BE49-F238E27FC236}">
                <a16:creationId xmlns:a16="http://schemas.microsoft.com/office/drawing/2014/main" id="{0DBEDBA8-AFEE-9B8A-629F-1D00338F3248}"/>
              </a:ext>
            </a:extLst>
          </p:cNvPr>
          <p:cNvSpPr>
            <a:spLocks noGrp="1"/>
          </p:cNvSpPr>
          <p:nvPr>
            <p:ph idx="1"/>
          </p:nvPr>
        </p:nvSpPr>
        <p:spPr/>
        <p:txBody>
          <a:bodyPr/>
          <a:lstStyle/>
          <a:p>
            <a:r>
              <a:rPr lang="en-GB" dirty="0"/>
              <a:t>Samples improve over epochs</a:t>
            </a:r>
          </a:p>
          <a:p>
            <a:r>
              <a:rPr lang="en-GB" dirty="0"/>
              <a:t>Clearer structure, sharper features</a:t>
            </a:r>
          </a:p>
          <a:p>
            <a:r>
              <a:rPr lang="en-GB" dirty="0"/>
              <a:t>Conditioning improves realism</a:t>
            </a:r>
          </a:p>
          <a:p>
            <a:endParaRPr lang="en-PK" dirty="0"/>
          </a:p>
        </p:txBody>
      </p:sp>
    </p:spTree>
    <p:extLst>
      <p:ext uri="{BB962C8B-B14F-4D97-AF65-F5344CB8AC3E}">
        <p14:creationId xmlns:p14="http://schemas.microsoft.com/office/powerpoint/2010/main" val="10709324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43E9-B8DA-424B-1983-CF752A5C67C4}"/>
              </a:ext>
            </a:extLst>
          </p:cNvPr>
          <p:cNvSpPr>
            <a:spLocks noGrp="1"/>
          </p:cNvSpPr>
          <p:nvPr>
            <p:ph type="title"/>
          </p:nvPr>
        </p:nvSpPr>
        <p:spPr/>
        <p:txBody>
          <a:bodyPr>
            <a:normAutofit/>
          </a:bodyPr>
          <a:lstStyle/>
          <a:p>
            <a:r>
              <a:rPr lang="en-GB" dirty="0"/>
              <a:t>Generated Images</a:t>
            </a:r>
            <a:endParaRPr lang="en-PK" dirty="0"/>
          </a:p>
        </p:txBody>
      </p:sp>
      <p:pic>
        <p:nvPicPr>
          <p:cNvPr id="6" name="Content Placeholder 5" descr="A bag with a handle&#10;&#10;AI-generated content may be incorrect.">
            <a:extLst>
              <a:ext uri="{FF2B5EF4-FFF2-40B4-BE49-F238E27FC236}">
                <a16:creationId xmlns:a16="http://schemas.microsoft.com/office/drawing/2014/main" id="{BAC2EDB8-4B72-8D25-A262-75FF8E4B881B}"/>
              </a:ext>
            </a:extLst>
          </p:cNvPr>
          <p:cNvPicPr>
            <a:picLocks noGrp="1" noChangeAspect="1"/>
          </p:cNvPicPr>
          <p:nvPr>
            <p:ph idx="1"/>
          </p:nvPr>
        </p:nvPicPr>
        <p:blipFill>
          <a:blip r:embed="rId2"/>
          <a:stretch>
            <a:fillRect/>
          </a:stretch>
        </p:blipFill>
        <p:spPr>
          <a:xfrm>
            <a:off x="3046971" y="2072557"/>
            <a:ext cx="6098058" cy="2150930"/>
          </a:xfrm>
        </p:spPr>
      </p:pic>
      <p:sp>
        <p:nvSpPr>
          <p:cNvPr id="4" name="TextBox 3">
            <a:extLst>
              <a:ext uri="{FF2B5EF4-FFF2-40B4-BE49-F238E27FC236}">
                <a16:creationId xmlns:a16="http://schemas.microsoft.com/office/drawing/2014/main" id="{334381F9-7174-9718-41F6-604AFA254A15}"/>
              </a:ext>
            </a:extLst>
          </p:cNvPr>
          <p:cNvSpPr txBox="1"/>
          <p:nvPr/>
        </p:nvSpPr>
        <p:spPr>
          <a:xfrm>
            <a:off x="3046971" y="439276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11.9: Fake Images Generated by the Trained GAN</a:t>
            </a:r>
          </a:p>
        </p:txBody>
      </p:sp>
    </p:spTree>
    <p:extLst>
      <p:ext uri="{BB962C8B-B14F-4D97-AF65-F5344CB8AC3E}">
        <p14:creationId xmlns:p14="http://schemas.microsoft.com/office/powerpoint/2010/main" val="6559054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6A0FC-BC2D-5DE7-9FB2-F59606C58D29}"/>
              </a:ext>
            </a:extLst>
          </p:cNvPr>
          <p:cNvSpPr>
            <a:spLocks noGrp="1"/>
          </p:cNvSpPr>
          <p:nvPr>
            <p:ph type="title"/>
          </p:nvPr>
        </p:nvSpPr>
        <p:spPr/>
        <p:txBody>
          <a:bodyPr/>
          <a:lstStyle/>
          <a:p>
            <a:r>
              <a:rPr lang="en-GB" dirty="0"/>
              <a:t>Training Challenges</a:t>
            </a:r>
            <a:endParaRPr lang="en-PK" dirty="0"/>
          </a:p>
        </p:txBody>
      </p:sp>
      <p:sp>
        <p:nvSpPr>
          <p:cNvPr id="3" name="Content Placeholder 2">
            <a:extLst>
              <a:ext uri="{FF2B5EF4-FFF2-40B4-BE49-F238E27FC236}">
                <a16:creationId xmlns:a16="http://schemas.microsoft.com/office/drawing/2014/main" id="{D174FF50-014A-B90C-5887-ECDF148E689F}"/>
              </a:ext>
            </a:extLst>
          </p:cNvPr>
          <p:cNvSpPr>
            <a:spLocks noGrp="1"/>
          </p:cNvSpPr>
          <p:nvPr>
            <p:ph idx="1"/>
          </p:nvPr>
        </p:nvSpPr>
        <p:spPr/>
        <p:txBody>
          <a:bodyPr/>
          <a:lstStyle/>
          <a:p>
            <a:r>
              <a:rPr lang="en-GB" dirty="0"/>
              <a:t>Instability = oscillating losses</a:t>
            </a:r>
          </a:p>
          <a:p>
            <a:r>
              <a:rPr lang="en-GB" dirty="0"/>
              <a:t>Mode collapse: generator outputs limited variety</a:t>
            </a:r>
          </a:p>
          <a:p>
            <a:r>
              <a:rPr lang="en-GB" dirty="0"/>
              <a:t>Non-convergence issues</a:t>
            </a:r>
          </a:p>
          <a:p>
            <a:r>
              <a:rPr lang="en-GB" dirty="0"/>
              <a:t>Gradient vanishing/exploding</a:t>
            </a:r>
          </a:p>
          <a:p>
            <a:endParaRPr lang="en-PK" dirty="0"/>
          </a:p>
        </p:txBody>
      </p:sp>
    </p:spTree>
    <p:extLst>
      <p:ext uri="{BB962C8B-B14F-4D97-AF65-F5344CB8AC3E}">
        <p14:creationId xmlns:p14="http://schemas.microsoft.com/office/powerpoint/2010/main" val="41433052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B5B-16E1-FC41-C184-2BC37CCE5BA5}"/>
              </a:ext>
            </a:extLst>
          </p:cNvPr>
          <p:cNvSpPr>
            <a:spLocks noGrp="1"/>
          </p:cNvSpPr>
          <p:nvPr>
            <p:ph type="title"/>
          </p:nvPr>
        </p:nvSpPr>
        <p:spPr/>
        <p:txBody>
          <a:bodyPr/>
          <a:lstStyle/>
          <a:p>
            <a:r>
              <a:rPr lang="en-GB" dirty="0"/>
              <a:t>Takeaways</a:t>
            </a:r>
            <a:endParaRPr lang="en-PK" dirty="0"/>
          </a:p>
        </p:txBody>
      </p:sp>
      <p:sp>
        <p:nvSpPr>
          <p:cNvPr id="3" name="Content Placeholder 2">
            <a:extLst>
              <a:ext uri="{FF2B5EF4-FFF2-40B4-BE49-F238E27FC236}">
                <a16:creationId xmlns:a16="http://schemas.microsoft.com/office/drawing/2014/main" id="{B52B80AA-DB96-D185-D91A-7B72F6DB1A16}"/>
              </a:ext>
            </a:extLst>
          </p:cNvPr>
          <p:cNvSpPr>
            <a:spLocks noGrp="1"/>
          </p:cNvSpPr>
          <p:nvPr>
            <p:ph idx="1"/>
          </p:nvPr>
        </p:nvSpPr>
        <p:spPr/>
        <p:txBody>
          <a:bodyPr/>
          <a:lstStyle/>
          <a:p>
            <a:r>
              <a:rPr lang="en-GB" dirty="0"/>
              <a:t>Explored autoencoders: compression + reconstruction</a:t>
            </a:r>
          </a:p>
          <a:p>
            <a:r>
              <a:rPr lang="en-GB" dirty="0"/>
              <a:t>Variational autoencoders: probabilistic, structured latent space</a:t>
            </a:r>
          </a:p>
          <a:p>
            <a:r>
              <a:rPr lang="en-GB" dirty="0"/>
              <a:t>GANs: adversarial generation, sharp but unstable</a:t>
            </a:r>
          </a:p>
          <a:p>
            <a:r>
              <a:rPr lang="en-GB" dirty="0"/>
              <a:t>Each method = strengths + weaknesses</a:t>
            </a:r>
          </a:p>
          <a:p>
            <a:r>
              <a:rPr lang="en-GB" dirty="0"/>
              <a:t>None sufficient alone → next chapter combines them into something far more powerful</a:t>
            </a:r>
          </a:p>
          <a:p>
            <a:endParaRPr lang="en-PK" dirty="0"/>
          </a:p>
        </p:txBody>
      </p:sp>
    </p:spTree>
    <p:extLst>
      <p:ext uri="{BB962C8B-B14F-4D97-AF65-F5344CB8AC3E}">
        <p14:creationId xmlns:p14="http://schemas.microsoft.com/office/powerpoint/2010/main" val="642867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BC1B8-9762-1660-7B0C-6F53714E7CB0}"/>
              </a:ext>
            </a:extLst>
          </p:cNvPr>
          <p:cNvSpPr>
            <a:spLocks noGrp="1"/>
          </p:cNvSpPr>
          <p:nvPr>
            <p:ph type="title"/>
          </p:nvPr>
        </p:nvSpPr>
        <p:spPr/>
        <p:txBody>
          <a:bodyPr/>
          <a:lstStyle/>
          <a:p>
            <a:r>
              <a:rPr lang="en-GB" dirty="0"/>
              <a:t>Significance of Autoencoders</a:t>
            </a:r>
            <a:endParaRPr lang="en-PK" dirty="0"/>
          </a:p>
        </p:txBody>
      </p:sp>
      <p:sp>
        <p:nvSpPr>
          <p:cNvPr id="3" name="Content Placeholder 2">
            <a:extLst>
              <a:ext uri="{FF2B5EF4-FFF2-40B4-BE49-F238E27FC236}">
                <a16:creationId xmlns:a16="http://schemas.microsoft.com/office/drawing/2014/main" id="{3EAFA17D-A3B1-BB2B-0CE8-9822EC650600}"/>
              </a:ext>
            </a:extLst>
          </p:cNvPr>
          <p:cNvSpPr>
            <a:spLocks noGrp="1"/>
          </p:cNvSpPr>
          <p:nvPr>
            <p:ph idx="1"/>
          </p:nvPr>
        </p:nvSpPr>
        <p:spPr/>
        <p:txBody>
          <a:bodyPr/>
          <a:lstStyle/>
          <a:p>
            <a:r>
              <a:rPr lang="en-GB" dirty="0"/>
              <a:t>Learn essential features</a:t>
            </a:r>
          </a:p>
          <a:p>
            <a:r>
              <a:rPr lang="en-GB" dirty="0"/>
              <a:t>Bottleneck forces abstraction, prevents memorization</a:t>
            </a:r>
          </a:p>
          <a:p>
            <a:r>
              <a:rPr lang="en-GB" dirty="0"/>
              <a:t>Latent representation captures structure</a:t>
            </a:r>
          </a:p>
          <a:p>
            <a:r>
              <a:rPr lang="en-GB" dirty="0"/>
              <a:t>Useful for compression, anomaly detection, features</a:t>
            </a:r>
          </a:p>
          <a:p>
            <a:r>
              <a:rPr lang="en-PK" dirty="0"/>
              <a:t>Utilized in modern models as smaller pieces </a:t>
            </a:r>
          </a:p>
        </p:txBody>
      </p:sp>
    </p:spTree>
    <p:extLst>
      <p:ext uri="{BB962C8B-B14F-4D97-AF65-F5344CB8AC3E}">
        <p14:creationId xmlns:p14="http://schemas.microsoft.com/office/powerpoint/2010/main" val="73267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334</TotalTime>
  <Words>1902</Words>
  <Application>Microsoft Macintosh PowerPoint</Application>
  <PresentationFormat>Widescreen</PresentationFormat>
  <Paragraphs>336</Paragraphs>
  <Slides>89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89</vt:i4>
      </vt:variant>
    </vt:vector>
  </HeadingPairs>
  <TitlesOfParts>
    <vt:vector size="97" baseType="lpstr">
      <vt:lpstr>Arial</vt:lpstr>
      <vt:lpstr>Avenir Book</vt:lpstr>
      <vt:lpstr>Avenir Light</vt:lpstr>
      <vt:lpstr>Avenir Next</vt:lpstr>
      <vt:lpstr>Avenir Next Demi Bold</vt:lpstr>
      <vt:lpstr>Avenir Next Ultra Light</vt:lpstr>
      <vt:lpstr>System Font Regular</vt:lpstr>
      <vt:lpstr>Office Theme</vt:lpstr>
      <vt:lpstr>Chapter 11  Autoencoders and Generative AI</vt:lpstr>
      <vt:lpstr>Contents</vt:lpstr>
      <vt:lpstr>Generative AI Overview</vt:lpstr>
      <vt:lpstr>Discriminative vs. Generative Models</vt:lpstr>
      <vt:lpstr>Importance of GenAI</vt:lpstr>
      <vt:lpstr>History of Generative AI</vt:lpstr>
      <vt:lpstr>Introduction to Autoencoders</vt:lpstr>
      <vt:lpstr>Architecture of an Autoencoder</vt:lpstr>
      <vt:lpstr>Significance of Autoencoders</vt:lpstr>
      <vt:lpstr>The Bottleneck Principle</vt:lpstr>
      <vt:lpstr>Example of Compression</vt:lpstr>
      <vt:lpstr>Demystifying “Latent”</vt:lpstr>
      <vt:lpstr>Bottlenecks discover meaningful structure</vt:lpstr>
      <vt:lpstr>Why Autoencoders Learn</vt:lpstr>
      <vt:lpstr>Robust Representations</vt:lpstr>
      <vt:lpstr>Autoencoder Architecture</vt:lpstr>
      <vt:lpstr>Architecture of an Autoencoder</vt:lpstr>
      <vt:lpstr>Encoder Details</vt:lpstr>
      <vt:lpstr>Latent Space Significance</vt:lpstr>
      <vt:lpstr>Decoder Process</vt:lpstr>
      <vt:lpstr>Symmetric vs. Asymmetric</vt:lpstr>
      <vt:lpstr>Inputs must be scaled for decoder output range. </vt:lpstr>
      <vt:lpstr>Stability in Generative AI</vt:lpstr>
      <vt:lpstr>Building Autoencoder in Keras</vt:lpstr>
      <vt:lpstr>Autoencoder Architecture (Keras)</vt:lpstr>
      <vt:lpstr>Autoencoder Code</vt:lpstr>
      <vt:lpstr>Design Choices</vt:lpstr>
      <vt:lpstr>Aggressive one-step compression usually fails. Gradual compression works better. </vt:lpstr>
      <vt:lpstr>Activation Functions</vt:lpstr>
      <vt:lpstr>Compiling and Training</vt:lpstr>
      <vt:lpstr>Creating and Running the Autoencoder</vt:lpstr>
      <vt:lpstr>Evaluating Autoencoder</vt:lpstr>
      <vt:lpstr>Semantic Search</vt:lpstr>
      <vt:lpstr>Reconstruction Results</vt:lpstr>
      <vt:lpstr>Reconstruction Results</vt:lpstr>
      <vt:lpstr>Vanilla Autoencoders</vt:lpstr>
      <vt:lpstr>Sparse Autoencoders</vt:lpstr>
      <vt:lpstr>Denoising Autoencoders</vt:lpstr>
      <vt:lpstr>Preparation and Training</vt:lpstr>
      <vt:lpstr>Results of a Denoising Autoencoder</vt:lpstr>
      <vt:lpstr>Adding noise to training teaches networks to learn true structure. </vt:lpstr>
      <vt:lpstr>Contractive Autoencoders</vt:lpstr>
      <vt:lpstr>Choosing Autoencoder Type</vt:lpstr>
      <vt:lpstr>Variational Autoencoders (VAEs) Intro</vt:lpstr>
      <vt:lpstr>Probabilistic Encoding</vt:lpstr>
      <vt:lpstr>Latent Variable Models</vt:lpstr>
      <vt:lpstr>Reparameterization Trick</vt:lpstr>
      <vt:lpstr>Vanilla Autoencoder vs VAE</vt:lpstr>
      <vt:lpstr>Sampling Layer</vt:lpstr>
      <vt:lpstr>Encoder</vt:lpstr>
      <vt:lpstr>Decoder</vt:lpstr>
      <vt:lpstr>Reparameterization trick makes VAEs trainable with gradient descent.</vt:lpstr>
      <vt:lpstr>VAE Loss Function</vt:lpstr>
      <vt:lpstr>Training </vt:lpstr>
      <vt:lpstr>KL Divergence Formula</vt:lpstr>
      <vt:lpstr>Total VAE Loss</vt:lpstr>
      <vt:lpstr>Training VAEs</vt:lpstr>
      <vt:lpstr>Model Compilation</vt:lpstr>
      <vt:lpstr>Training Curves </vt:lpstr>
      <vt:lpstr>Image Generation Through the VAE</vt:lpstr>
      <vt:lpstr>Interpolation between Points</vt:lpstr>
      <vt:lpstr>Results of Interpolation</vt:lpstr>
      <vt:lpstr>Applications of VAEs</vt:lpstr>
      <vt:lpstr>Introduction to GANs</vt:lpstr>
      <vt:lpstr>GAN Architecture</vt:lpstr>
      <vt:lpstr>Minimax Game</vt:lpstr>
      <vt:lpstr>Generator Role</vt:lpstr>
      <vt:lpstr>Discriminator Role</vt:lpstr>
      <vt:lpstr>GAN Training Process</vt:lpstr>
      <vt:lpstr>If one player overpowers, learning collapses. </vt:lpstr>
      <vt:lpstr>Vanilla GAN Architecture</vt:lpstr>
      <vt:lpstr>GAN Architecture</vt:lpstr>
      <vt:lpstr>Deep Convolutional GANs (DCGANs)</vt:lpstr>
      <vt:lpstr>DCGAN Design Choices</vt:lpstr>
      <vt:lpstr>Auxiliary Classifier GAN (ACGAN)</vt:lpstr>
      <vt:lpstr>Architecture of ACGANs</vt:lpstr>
      <vt:lpstr>ACGAN Training Objective</vt:lpstr>
      <vt:lpstr>Keras Implementation of ACGAN</vt:lpstr>
      <vt:lpstr>Generator</vt:lpstr>
      <vt:lpstr>Discriminator </vt:lpstr>
      <vt:lpstr>Training Step</vt:lpstr>
      <vt:lpstr>Training Step (contd.) </vt:lpstr>
      <vt:lpstr>Training </vt:lpstr>
      <vt:lpstr>Hyperparameter Selection</vt:lpstr>
      <vt:lpstr>Generated Image Results</vt:lpstr>
      <vt:lpstr>Generated Images</vt:lpstr>
      <vt:lpstr>Training Challenges</vt:lpstr>
      <vt:lpstr>Takeaways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174</cp:revision>
  <dcterms:created xsi:type="dcterms:W3CDTF">2025-08-28T02:49:25Z</dcterms:created>
  <dcterms:modified xsi:type="dcterms:W3CDTF">2025-09-15T15:18:58Z</dcterms:modified>
</cp:coreProperties>
</file>