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4" r:id="rId18"/>
    <p:sldId id="272" r:id="rId19"/>
    <p:sldId id="273" r:id="rId20"/>
    <p:sldId id="281" r:id="rId21"/>
    <p:sldId id="280" r:id="rId22"/>
    <p:sldId id="282" r:id="rId23"/>
    <p:sldId id="283" r:id="rId24"/>
    <p:sldId id="284" r:id="rId25"/>
    <p:sldId id="285" r:id="rId26"/>
    <p:sldId id="275" r:id="rId27"/>
    <p:sldId id="286" r:id="rId28"/>
    <p:sldId id="287" r:id="rId29"/>
    <p:sldId id="288" r:id="rId30"/>
    <p:sldId id="289" r:id="rId31"/>
    <p:sldId id="290" r:id="rId32"/>
    <p:sldId id="291" r:id="rId33"/>
    <p:sldId id="294" r:id="rId34"/>
    <p:sldId id="293" r:id="rId35"/>
    <p:sldId id="292"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276" r:id="rId51"/>
    <p:sldId id="277" r:id="rId52"/>
    <p:sldId id="309" r:id="rId53"/>
  </p:sldIdLst>
  <p:sldSz cx="12192000" cy="6858000"/>
  <p:notesSz cx="6858000" cy="9144000"/>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D"/>
    <a:srgbClr val="AFC2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14"/>
    <p:restoredTop sz="94678"/>
  </p:normalViewPr>
  <p:slideViewPr>
    <p:cSldViewPr snapToGrid="0">
      <p:cViewPr varScale="1">
        <p:scale>
          <a:sx n="134" d="100"/>
          <a:sy n="134" d="100"/>
        </p:scale>
        <p:origin x="78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FD6E-E314-4DD9-0E47-E6A449717ACB}"/>
              </a:ext>
            </a:extLst>
          </p:cNvPr>
          <p:cNvSpPr>
            <a:spLocks noGrp="1"/>
          </p:cNvSpPr>
          <p:nvPr>
            <p:ph type="ctrTitle"/>
          </p:nvPr>
        </p:nvSpPr>
        <p:spPr>
          <a:xfrm>
            <a:off x="838200" y="1281043"/>
            <a:ext cx="9210261" cy="2387600"/>
          </a:xfrm>
        </p:spPr>
        <p:txBody>
          <a:bodyPr lIns="90000" anchor="t" anchorCtr="0">
            <a:noAutofit/>
          </a:bodyPr>
          <a:lstStyle>
            <a:lvl1pPr algn="l">
              <a:defRPr sz="6000"/>
            </a:lvl1pPr>
          </a:lstStyle>
          <a:p>
            <a:r>
              <a:rPr lang="en-GB"/>
              <a:t>Click to edit Master title style</a:t>
            </a:r>
            <a:endParaRPr lang="en-PK"/>
          </a:p>
        </p:txBody>
      </p:sp>
      <p:sp>
        <p:nvSpPr>
          <p:cNvPr id="3" name="Subtitle 2">
            <a:extLst>
              <a:ext uri="{FF2B5EF4-FFF2-40B4-BE49-F238E27FC236}">
                <a16:creationId xmlns:a16="http://schemas.microsoft.com/office/drawing/2014/main" id="{C0837447-574E-5AE9-7F74-9CDAE8821B31}"/>
              </a:ext>
            </a:extLst>
          </p:cNvPr>
          <p:cNvSpPr>
            <a:spLocks noGrp="1"/>
          </p:cNvSpPr>
          <p:nvPr>
            <p:ph type="subTitle" idx="1"/>
          </p:nvPr>
        </p:nvSpPr>
        <p:spPr>
          <a:xfrm>
            <a:off x="838200" y="4094922"/>
            <a:ext cx="9210261" cy="116287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K" dirty="0"/>
          </a:p>
        </p:txBody>
      </p:sp>
    </p:spTree>
    <p:extLst>
      <p:ext uri="{BB962C8B-B14F-4D97-AF65-F5344CB8AC3E}">
        <p14:creationId xmlns:p14="http://schemas.microsoft.com/office/powerpoint/2010/main" val="44246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E0F37-796B-6E33-E154-7190DD5C68A0}"/>
              </a:ext>
            </a:extLst>
          </p:cNvPr>
          <p:cNvSpPr>
            <a:spLocks noGrp="1"/>
          </p:cNvSpPr>
          <p:nvPr>
            <p:ph type="title"/>
          </p:nvPr>
        </p:nvSpPr>
        <p:spPr/>
        <p:txBody>
          <a:bodyPr/>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F8F3EC33-10E5-3F81-6310-0D168B970DE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C0AB8289-EDC0-5F60-0940-4124B9D87A2A}"/>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71458609-9F85-32D0-0C7B-C3C5E2D887F2}"/>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43C76CF1-5A24-AC9E-3878-5DB01CDBE401}"/>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86585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FFD37B-5DA2-FBD9-A492-C524704A4D8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PK"/>
          </a:p>
        </p:txBody>
      </p:sp>
      <p:sp>
        <p:nvSpPr>
          <p:cNvPr id="3" name="Vertical Text Placeholder 2">
            <a:extLst>
              <a:ext uri="{FF2B5EF4-FFF2-40B4-BE49-F238E27FC236}">
                <a16:creationId xmlns:a16="http://schemas.microsoft.com/office/drawing/2014/main" id="{78230C24-FE26-F397-FA5C-345A10743F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Date Placeholder 3">
            <a:extLst>
              <a:ext uri="{FF2B5EF4-FFF2-40B4-BE49-F238E27FC236}">
                <a16:creationId xmlns:a16="http://schemas.microsoft.com/office/drawing/2014/main" id="{1A2BCC47-E199-E695-696B-76F8D66762B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5" name="Footer Placeholder 4">
            <a:extLst>
              <a:ext uri="{FF2B5EF4-FFF2-40B4-BE49-F238E27FC236}">
                <a16:creationId xmlns:a16="http://schemas.microsoft.com/office/drawing/2014/main" id="{2E72E5FA-1469-04CA-9486-B9E515617D3D}"/>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6" name="Slide Number Placeholder 5">
            <a:extLst>
              <a:ext uri="{FF2B5EF4-FFF2-40B4-BE49-F238E27FC236}">
                <a16:creationId xmlns:a16="http://schemas.microsoft.com/office/drawing/2014/main" id="{31C7A16B-481A-B23F-EAE9-2926CCA8FF72}"/>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87229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3381B-046A-8CE9-973B-EB1F702440E9}"/>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84A73CF-1499-EBB3-0698-82CB0C2FFC29}"/>
              </a:ext>
            </a:extLst>
          </p:cNvPr>
          <p:cNvSpPr>
            <a:spLocks noGrp="1"/>
          </p:cNvSpPr>
          <p:nvPr>
            <p:ph idx="1"/>
          </p:nvPr>
        </p:nvSpPr>
        <p:spPr>
          <a:xfrm>
            <a:off x="838200" y="1391478"/>
            <a:ext cx="9707217" cy="4785485"/>
          </a:xfrm>
        </p:spPr>
        <p:txBody>
          <a:bodyPr/>
          <a:lstStyle>
            <a:lvl1pPr>
              <a:lnSpc>
                <a:spcPct val="120000"/>
              </a:lnSpc>
              <a:defRPr/>
            </a:lvl1pPr>
            <a:lvl2pPr>
              <a:lnSpc>
                <a:spcPct val="120000"/>
              </a:lnSpc>
              <a:defRPr/>
            </a:lvl2pPr>
            <a:lvl3pPr>
              <a:lnSpc>
                <a:spcPct val="120000"/>
              </a:lnSpc>
              <a:defRPr/>
            </a:lvl3pPr>
            <a:lvl4pPr>
              <a:lnSpc>
                <a:spcPct val="120000"/>
              </a:lnSpc>
              <a:defRPr/>
            </a:lvl4pPr>
            <a:lvl5pPr>
              <a:lnSpc>
                <a:spcPct val="120000"/>
              </a:lnSpc>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7" name="Rectangle 6">
            <a:extLst>
              <a:ext uri="{FF2B5EF4-FFF2-40B4-BE49-F238E27FC236}">
                <a16:creationId xmlns:a16="http://schemas.microsoft.com/office/drawing/2014/main" id="{E32AE2F7-B618-E329-6038-DBD9D3B305D7}"/>
              </a:ext>
            </a:extLst>
          </p:cNvPr>
          <p:cNvSpPr/>
          <p:nvPr userDrawn="1"/>
        </p:nvSpPr>
        <p:spPr>
          <a:xfrm>
            <a:off x="10802570" y="6503787"/>
            <a:ext cx="1295401" cy="365126"/>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10" name="Rectangle 9">
            <a:extLst>
              <a:ext uri="{FF2B5EF4-FFF2-40B4-BE49-F238E27FC236}">
                <a16:creationId xmlns:a16="http://schemas.microsoft.com/office/drawing/2014/main" id="{AE843384-C9A5-6588-20E3-D1A715AF4887}"/>
              </a:ext>
            </a:extLst>
          </p:cNvPr>
          <p:cNvSpPr/>
          <p:nvPr userDrawn="1"/>
        </p:nvSpPr>
        <p:spPr>
          <a:xfrm rot="5400000">
            <a:off x="-1035720" y="1050234"/>
            <a:ext cx="2289312" cy="168967"/>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6388FD20-84F2-AADD-1A71-01C5D0689D25}"/>
              </a:ext>
            </a:extLst>
          </p:cNvPr>
          <p:cNvSpPr/>
          <p:nvPr userDrawn="1"/>
        </p:nvSpPr>
        <p:spPr>
          <a:xfrm rot="5400000">
            <a:off x="-202490" y="2506319"/>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Rectangle 11">
            <a:extLst>
              <a:ext uri="{FF2B5EF4-FFF2-40B4-BE49-F238E27FC236}">
                <a16:creationId xmlns:a16="http://schemas.microsoft.com/office/drawing/2014/main" id="{197310CA-54A2-2033-D480-50864AF00744}"/>
              </a:ext>
            </a:extLst>
          </p:cNvPr>
          <p:cNvSpPr/>
          <p:nvPr userDrawn="1"/>
        </p:nvSpPr>
        <p:spPr>
          <a:xfrm rot="5400000">
            <a:off x="-522198" y="3448880"/>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3" name="Rectangle 12">
            <a:extLst>
              <a:ext uri="{FF2B5EF4-FFF2-40B4-BE49-F238E27FC236}">
                <a16:creationId xmlns:a16="http://schemas.microsoft.com/office/drawing/2014/main" id="{D8650188-3CE0-5CD1-8E7A-8B2A6871DE7D}"/>
              </a:ext>
            </a:extLst>
          </p:cNvPr>
          <p:cNvSpPr/>
          <p:nvPr userDrawn="1"/>
        </p:nvSpPr>
        <p:spPr>
          <a:xfrm rot="5400000">
            <a:off x="-1242786" y="5431735"/>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Tree>
    <p:extLst>
      <p:ext uri="{BB962C8B-B14F-4D97-AF65-F5344CB8AC3E}">
        <p14:creationId xmlns:p14="http://schemas.microsoft.com/office/powerpoint/2010/main" val="372617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F1831-0B46-5EEE-7325-6371E859A3C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PK"/>
          </a:p>
        </p:txBody>
      </p:sp>
      <p:sp>
        <p:nvSpPr>
          <p:cNvPr id="3" name="Text Placeholder 2">
            <a:extLst>
              <a:ext uri="{FF2B5EF4-FFF2-40B4-BE49-F238E27FC236}">
                <a16:creationId xmlns:a16="http://schemas.microsoft.com/office/drawing/2014/main" id="{FA91C0E8-6FF1-0370-8CA5-F2A21E64D7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6" name="Slide Number Placeholder 5">
            <a:extLst>
              <a:ext uri="{FF2B5EF4-FFF2-40B4-BE49-F238E27FC236}">
                <a16:creationId xmlns:a16="http://schemas.microsoft.com/office/drawing/2014/main" id="{CCD8AF40-2A03-3276-5D55-EA4FA726104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9345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F9CCF-C28C-E154-B8B8-D1FDB43B9342}"/>
              </a:ext>
            </a:extLst>
          </p:cNvPr>
          <p:cNvSpPr>
            <a:spLocks noGrp="1"/>
          </p:cNvSpPr>
          <p:nvPr>
            <p:ph type="title"/>
          </p:nvPr>
        </p:nvSpPr>
        <p:spPr/>
        <p:txBody>
          <a:bodyPr/>
          <a:lstStyle/>
          <a:p>
            <a:r>
              <a:rPr lang="en-GB"/>
              <a:t>Click to edit Master title style</a:t>
            </a:r>
            <a:endParaRPr lang="en-PK"/>
          </a:p>
        </p:txBody>
      </p:sp>
      <p:sp>
        <p:nvSpPr>
          <p:cNvPr id="3" name="Content Placeholder 2">
            <a:extLst>
              <a:ext uri="{FF2B5EF4-FFF2-40B4-BE49-F238E27FC236}">
                <a16:creationId xmlns:a16="http://schemas.microsoft.com/office/drawing/2014/main" id="{FE0F6472-118D-BF4C-25E9-70EA3DB073E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Content Placeholder 3">
            <a:extLst>
              <a:ext uri="{FF2B5EF4-FFF2-40B4-BE49-F238E27FC236}">
                <a16:creationId xmlns:a16="http://schemas.microsoft.com/office/drawing/2014/main" id="{2D39E305-1A90-7E0E-A893-F68B3151D92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6" name="Footer Placeholder 5">
            <a:extLst>
              <a:ext uri="{FF2B5EF4-FFF2-40B4-BE49-F238E27FC236}">
                <a16:creationId xmlns:a16="http://schemas.microsoft.com/office/drawing/2014/main" id="{A218A215-FE87-40F7-1666-228A7148F303}"/>
              </a:ext>
            </a:extLst>
          </p:cNvPr>
          <p:cNvSpPr>
            <a:spLocks noGrp="1"/>
          </p:cNvSpPr>
          <p:nvPr>
            <p:ph type="ftr" sz="quarter" idx="11"/>
          </p:nvPr>
        </p:nvSpPr>
        <p:spPr>
          <a:xfrm>
            <a:off x="838200" y="6376228"/>
            <a:ext cx="7315200" cy="365125"/>
          </a:xfrm>
          <a:prstGeom prst="rect">
            <a:avLst/>
          </a:prstGeom>
        </p:spPr>
        <p:txBody>
          <a:bodyPr/>
          <a:lstStyle/>
          <a:p>
            <a:r>
              <a:rPr lang="en-PK" dirty="0"/>
              <a:t>Copyright Author | Rheinwerk Publishing 2025</a:t>
            </a:r>
          </a:p>
        </p:txBody>
      </p:sp>
      <p:sp>
        <p:nvSpPr>
          <p:cNvPr id="7" name="Slide Number Placeholder 6">
            <a:extLst>
              <a:ext uri="{FF2B5EF4-FFF2-40B4-BE49-F238E27FC236}">
                <a16:creationId xmlns:a16="http://schemas.microsoft.com/office/drawing/2014/main" id="{0A30E175-30A3-B05B-9805-3F3612829766}"/>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328617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72130-A968-DCCD-9517-DB93C07975DB}"/>
              </a:ext>
            </a:extLst>
          </p:cNvPr>
          <p:cNvSpPr>
            <a:spLocks noGrp="1"/>
          </p:cNvSpPr>
          <p:nvPr>
            <p:ph type="title"/>
          </p:nvPr>
        </p:nvSpPr>
        <p:spPr>
          <a:xfrm>
            <a:off x="839788" y="365125"/>
            <a:ext cx="10515600" cy="1325563"/>
          </a:xfrm>
        </p:spPr>
        <p:txBody>
          <a:bodyPr/>
          <a:lstStyle/>
          <a:p>
            <a:r>
              <a:rPr lang="en-GB"/>
              <a:t>Click to edit Master title style</a:t>
            </a:r>
            <a:endParaRPr lang="en-PK"/>
          </a:p>
        </p:txBody>
      </p:sp>
      <p:sp>
        <p:nvSpPr>
          <p:cNvPr id="3" name="Text Placeholder 2">
            <a:extLst>
              <a:ext uri="{FF2B5EF4-FFF2-40B4-BE49-F238E27FC236}">
                <a16:creationId xmlns:a16="http://schemas.microsoft.com/office/drawing/2014/main" id="{0BBA3F33-5915-C359-233C-24354D0519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AF73220-9334-8D7B-526C-F687A71170A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5" name="Text Placeholder 4">
            <a:extLst>
              <a:ext uri="{FF2B5EF4-FFF2-40B4-BE49-F238E27FC236}">
                <a16:creationId xmlns:a16="http://schemas.microsoft.com/office/drawing/2014/main" id="{5021D9F5-4764-9A76-B255-C4AABC35A2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091D524-6250-BCA2-07EE-ACD91766B80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7" name="Date Placeholder 6">
            <a:extLst>
              <a:ext uri="{FF2B5EF4-FFF2-40B4-BE49-F238E27FC236}">
                <a16:creationId xmlns:a16="http://schemas.microsoft.com/office/drawing/2014/main" id="{151B326E-05DA-52B7-2925-C4353A26C37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8" name="Footer Placeholder 7">
            <a:extLst>
              <a:ext uri="{FF2B5EF4-FFF2-40B4-BE49-F238E27FC236}">
                <a16:creationId xmlns:a16="http://schemas.microsoft.com/office/drawing/2014/main" id="{D6E220AC-D8D0-05FB-6D93-DE9E9B1E32E3}"/>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9" name="Slide Number Placeholder 8">
            <a:extLst>
              <a:ext uri="{FF2B5EF4-FFF2-40B4-BE49-F238E27FC236}">
                <a16:creationId xmlns:a16="http://schemas.microsoft.com/office/drawing/2014/main" id="{0DD0ABA8-2758-7E94-ADCF-1E53F5BECE87}"/>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497922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B2D52-9B83-6FCF-0176-9D8AFA48233B}"/>
              </a:ext>
            </a:extLst>
          </p:cNvPr>
          <p:cNvSpPr>
            <a:spLocks noGrp="1"/>
          </p:cNvSpPr>
          <p:nvPr>
            <p:ph type="title"/>
          </p:nvPr>
        </p:nvSpPr>
        <p:spPr>
          <a:xfrm>
            <a:off x="977348" y="2848984"/>
            <a:ext cx="9707217" cy="861857"/>
          </a:xfrm>
        </p:spPr>
        <p:txBody>
          <a:bodyPr anchor="t" anchorCtr="0">
            <a:noAutofit/>
          </a:bodyPr>
          <a:lstStyle>
            <a:lvl1pPr>
              <a:defRPr sz="5400" b="0" i="0">
                <a:latin typeface="Avenir Light" panose="020B0402020203020204" pitchFamily="34" charset="77"/>
              </a:defRPr>
            </a:lvl1pPr>
          </a:lstStyle>
          <a:p>
            <a:r>
              <a:rPr lang="en-GB" dirty="0"/>
              <a:t>Click to edit Master title style</a:t>
            </a:r>
            <a:endParaRPr lang="en-PK" dirty="0"/>
          </a:p>
        </p:txBody>
      </p:sp>
      <p:sp>
        <p:nvSpPr>
          <p:cNvPr id="6" name="Rectangle 5">
            <a:extLst>
              <a:ext uri="{FF2B5EF4-FFF2-40B4-BE49-F238E27FC236}">
                <a16:creationId xmlns:a16="http://schemas.microsoft.com/office/drawing/2014/main" id="{78CF156D-6079-07CD-7B26-52A751C09A05}"/>
              </a:ext>
            </a:extLst>
          </p:cNvPr>
          <p:cNvSpPr/>
          <p:nvPr userDrawn="1"/>
        </p:nvSpPr>
        <p:spPr>
          <a:xfrm>
            <a:off x="10802570" y="6512752"/>
            <a:ext cx="1295401" cy="365126"/>
          </a:xfrm>
          <a:prstGeom prst="rect">
            <a:avLst/>
          </a:prstGeom>
          <a:solidFill>
            <a:srgbClr val="AFC2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794C55AC-E5E5-7D42-B866-4DBFB76092CF}" type="slidenum">
              <a:rPr lang="en-PK" sz="1200" i="0" smtClean="0">
                <a:solidFill>
                  <a:srgbClr val="00549D"/>
                </a:solidFill>
                <a:latin typeface="Avenir Book" panose="02000503020000020003" pitchFamily="2" charset="0"/>
              </a:rPr>
              <a:t>‹#›</a:t>
            </a:fld>
            <a:endParaRPr lang="en-PK" sz="1200" i="0" dirty="0">
              <a:solidFill>
                <a:srgbClr val="00549D"/>
              </a:solidFill>
              <a:latin typeface="Avenir Book" panose="02000503020000020003" pitchFamily="2" charset="0"/>
            </a:endParaRPr>
          </a:p>
        </p:txBody>
      </p:sp>
      <p:sp>
        <p:nvSpPr>
          <p:cNvPr id="7" name="Rectangle 6">
            <a:extLst>
              <a:ext uri="{FF2B5EF4-FFF2-40B4-BE49-F238E27FC236}">
                <a16:creationId xmlns:a16="http://schemas.microsoft.com/office/drawing/2014/main" id="{20034387-1015-BC5B-0355-823E1DADF404}"/>
              </a:ext>
            </a:extLst>
          </p:cNvPr>
          <p:cNvSpPr/>
          <p:nvPr userDrawn="1"/>
        </p:nvSpPr>
        <p:spPr>
          <a:xfrm>
            <a:off x="-19878" y="1063489"/>
            <a:ext cx="1570382"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8" name="Rectangle 7">
            <a:extLst>
              <a:ext uri="{FF2B5EF4-FFF2-40B4-BE49-F238E27FC236}">
                <a16:creationId xmlns:a16="http://schemas.microsoft.com/office/drawing/2014/main" id="{CEAFC8C5-D30E-7AAE-1E07-AF60EDF48BE3}"/>
              </a:ext>
            </a:extLst>
          </p:cNvPr>
          <p:cNvSpPr/>
          <p:nvPr userDrawn="1"/>
        </p:nvSpPr>
        <p:spPr>
          <a:xfrm>
            <a:off x="977348" y="1063488"/>
            <a:ext cx="5118652" cy="168963"/>
          </a:xfrm>
          <a:prstGeom prst="rect">
            <a:avLst/>
          </a:prstGeom>
          <a:solidFill>
            <a:srgbClr val="0054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9" name="Rectangle 8">
            <a:extLst>
              <a:ext uri="{FF2B5EF4-FFF2-40B4-BE49-F238E27FC236}">
                <a16:creationId xmlns:a16="http://schemas.microsoft.com/office/drawing/2014/main" id="{93AD45D2-B7F1-18D5-B6B3-B083EA8BFF20}"/>
              </a:ext>
            </a:extLst>
          </p:cNvPr>
          <p:cNvSpPr/>
          <p:nvPr userDrawn="1"/>
        </p:nvSpPr>
        <p:spPr>
          <a:xfrm>
            <a:off x="6096000" y="1063487"/>
            <a:ext cx="622852" cy="168965"/>
          </a:xfrm>
          <a:prstGeom prst="rect">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0" name="Rectangle 9">
            <a:extLst>
              <a:ext uri="{FF2B5EF4-FFF2-40B4-BE49-F238E27FC236}">
                <a16:creationId xmlns:a16="http://schemas.microsoft.com/office/drawing/2014/main" id="{43A52405-62DC-D1A5-354D-01981BB0D817}"/>
              </a:ext>
            </a:extLst>
          </p:cNvPr>
          <p:cNvSpPr/>
          <p:nvPr userDrawn="1"/>
        </p:nvSpPr>
        <p:spPr>
          <a:xfrm>
            <a:off x="6718852" y="1063486"/>
            <a:ext cx="1262270" cy="168965"/>
          </a:xfrm>
          <a:prstGeom prst="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1" name="Rectangle 10">
            <a:extLst>
              <a:ext uri="{FF2B5EF4-FFF2-40B4-BE49-F238E27FC236}">
                <a16:creationId xmlns:a16="http://schemas.microsoft.com/office/drawing/2014/main" id="{7BD0CF6D-857E-0EB9-CA0D-1C173C2C2B5E}"/>
              </a:ext>
            </a:extLst>
          </p:cNvPr>
          <p:cNvSpPr/>
          <p:nvPr userDrawn="1"/>
        </p:nvSpPr>
        <p:spPr>
          <a:xfrm>
            <a:off x="7981121" y="1063486"/>
            <a:ext cx="2703443" cy="168965"/>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6" name="Text Placeholder 15">
            <a:extLst>
              <a:ext uri="{FF2B5EF4-FFF2-40B4-BE49-F238E27FC236}">
                <a16:creationId xmlns:a16="http://schemas.microsoft.com/office/drawing/2014/main" id="{BAB8BA09-2D76-867F-64A4-E78717E5144F}"/>
              </a:ext>
            </a:extLst>
          </p:cNvPr>
          <p:cNvSpPr>
            <a:spLocks noGrp="1"/>
          </p:cNvSpPr>
          <p:nvPr>
            <p:ph type="body" sz="quarter" idx="10"/>
          </p:nvPr>
        </p:nvSpPr>
        <p:spPr>
          <a:xfrm>
            <a:off x="978589" y="1822416"/>
            <a:ext cx="9705975" cy="656859"/>
          </a:xfrm>
        </p:spPr>
        <p:txBody>
          <a:bodyPr>
            <a:normAutofit/>
          </a:bodyPr>
          <a:lstStyle>
            <a:lvl1pPr>
              <a:defRPr sz="3200" b="0" i="0">
                <a:solidFill>
                  <a:srgbClr val="00549D"/>
                </a:solidFill>
                <a:latin typeface="Avenir Light" panose="020B0402020203020204" pitchFamily="34" charset="77"/>
              </a:defRPr>
            </a:lvl1pPr>
            <a:lvl2pPr marL="457200" indent="0">
              <a:buNone/>
              <a:defRPr sz="2000"/>
            </a:lvl2pPr>
          </a:lstStyle>
          <a:p>
            <a:pPr lvl="0"/>
            <a:r>
              <a:rPr lang="en-GB" dirty="0"/>
              <a:t>Click to edit Master text styles</a:t>
            </a:r>
          </a:p>
        </p:txBody>
      </p:sp>
    </p:spTree>
    <p:extLst>
      <p:ext uri="{BB962C8B-B14F-4D97-AF65-F5344CB8AC3E}">
        <p14:creationId xmlns:p14="http://schemas.microsoft.com/office/powerpoint/2010/main" val="1775215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7644F7-0AC4-25AF-135E-7E0B60238C9E}"/>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3" name="Footer Placeholder 2">
            <a:extLst>
              <a:ext uri="{FF2B5EF4-FFF2-40B4-BE49-F238E27FC236}">
                <a16:creationId xmlns:a16="http://schemas.microsoft.com/office/drawing/2014/main" id="{F24504F3-7831-2FDD-E836-FDD1F3B6DE8A}"/>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4" name="Slide Number Placeholder 3">
            <a:extLst>
              <a:ext uri="{FF2B5EF4-FFF2-40B4-BE49-F238E27FC236}">
                <a16:creationId xmlns:a16="http://schemas.microsoft.com/office/drawing/2014/main" id="{7B09FCCC-7DCF-1912-6F84-9BF04ECD044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50649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623DB-45C4-C4CC-532F-D7F4C7189D5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Content Placeholder 2">
            <a:extLst>
              <a:ext uri="{FF2B5EF4-FFF2-40B4-BE49-F238E27FC236}">
                <a16:creationId xmlns:a16="http://schemas.microsoft.com/office/drawing/2014/main" id="{18F0879A-CFAE-B9E1-3FBA-D295E2234B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K"/>
          </a:p>
        </p:txBody>
      </p:sp>
      <p:sp>
        <p:nvSpPr>
          <p:cNvPr id="4" name="Text Placeholder 3">
            <a:extLst>
              <a:ext uri="{FF2B5EF4-FFF2-40B4-BE49-F238E27FC236}">
                <a16:creationId xmlns:a16="http://schemas.microsoft.com/office/drawing/2014/main" id="{76C675A7-61BE-7F8E-4652-ABBBF1713A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EFB9EA-ED36-20B2-61CD-3AD699059C05}"/>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1BE00F40-9DC7-AA4B-F1DF-8AB29AD5A89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AA751DA-5B01-BBCA-0837-2DC657AD718F}"/>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164526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B33E0-84A2-35F7-6162-29A254555D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PK"/>
          </a:p>
        </p:txBody>
      </p:sp>
      <p:sp>
        <p:nvSpPr>
          <p:cNvPr id="3" name="Picture Placeholder 2">
            <a:extLst>
              <a:ext uri="{FF2B5EF4-FFF2-40B4-BE49-F238E27FC236}">
                <a16:creationId xmlns:a16="http://schemas.microsoft.com/office/drawing/2014/main" id="{D0AF0D84-C551-D10B-4B57-1F325DFD9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47031D34-67A3-7836-C5F2-2295FDEEED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A5F4161-4A2D-B377-DED2-CB3FB89894D0}"/>
              </a:ext>
            </a:extLst>
          </p:cNvPr>
          <p:cNvSpPr>
            <a:spLocks noGrp="1"/>
          </p:cNvSpPr>
          <p:nvPr>
            <p:ph type="dt" sz="half" idx="10"/>
          </p:nvPr>
        </p:nvSpPr>
        <p:spPr>
          <a:xfrm>
            <a:off x="838200" y="6356350"/>
            <a:ext cx="2743200" cy="365125"/>
          </a:xfrm>
          <a:prstGeom prst="rect">
            <a:avLst/>
          </a:prstGeom>
        </p:spPr>
        <p:txBody>
          <a:bodyPr/>
          <a:lstStyle/>
          <a:p>
            <a:fld id="{A4633BE9-6648-4D49-AD7D-C2C92414F55F}" type="datetimeFigureOut">
              <a:rPr lang="en-PK" smtClean="0"/>
              <a:t>15/09/2025</a:t>
            </a:fld>
            <a:endParaRPr lang="en-PK"/>
          </a:p>
        </p:txBody>
      </p:sp>
      <p:sp>
        <p:nvSpPr>
          <p:cNvPr id="6" name="Footer Placeholder 5">
            <a:extLst>
              <a:ext uri="{FF2B5EF4-FFF2-40B4-BE49-F238E27FC236}">
                <a16:creationId xmlns:a16="http://schemas.microsoft.com/office/drawing/2014/main" id="{61651A56-064B-252B-AB18-F1F468E7E070}"/>
              </a:ext>
            </a:extLst>
          </p:cNvPr>
          <p:cNvSpPr>
            <a:spLocks noGrp="1"/>
          </p:cNvSpPr>
          <p:nvPr>
            <p:ph type="ftr" sz="quarter" idx="11"/>
          </p:nvPr>
        </p:nvSpPr>
        <p:spPr>
          <a:xfrm>
            <a:off x="838200" y="6376228"/>
            <a:ext cx="7315200" cy="365125"/>
          </a:xfrm>
          <a:prstGeom prst="rect">
            <a:avLst/>
          </a:prstGeom>
        </p:spPr>
        <p:txBody>
          <a:bodyPr/>
          <a:lstStyle/>
          <a:p>
            <a:endParaRPr lang="en-PK"/>
          </a:p>
        </p:txBody>
      </p:sp>
      <p:sp>
        <p:nvSpPr>
          <p:cNvPr id="7" name="Slide Number Placeholder 6">
            <a:extLst>
              <a:ext uri="{FF2B5EF4-FFF2-40B4-BE49-F238E27FC236}">
                <a16:creationId xmlns:a16="http://schemas.microsoft.com/office/drawing/2014/main" id="{88C7C405-901F-80FE-4CEB-65315CC850F3}"/>
              </a:ext>
            </a:extLst>
          </p:cNvPr>
          <p:cNvSpPr>
            <a:spLocks noGrp="1"/>
          </p:cNvSpPr>
          <p:nvPr>
            <p:ph type="sldNum" sz="quarter" idx="12"/>
          </p:nvPr>
        </p:nvSpPr>
        <p:spPr>
          <a:xfrm>
            <a:off x="10802571" y="6376228"/>
            <a:ext cx="1295401" cy="501650"/>
          </a:xfrm>
          <a:prstGeom prst="rect">
            <a:avLst/>
          </a:prstGeom>
        </p:spPr>
        <p:txBody>
          <a:bodyPr/>
          <a:lstStyle/>
          <a:p>
            <a:fld id="{AFE0E43F-0802-7345-B834-CA95A485FA2C}" type="slidenum">
              <a:rPr lang="en-PK" smtClean="0"/>
              <a:t>‹#›</a:t>
            </a:fld>
            <a:endParaRPr lang="en-PK"/>
          </a:p>
        </p:txBody>
      </p:sp>
    </p:spTree>
    <p:extLst>
      <p:ext uri="{BB962C8B-B14F-4D97-AF65-F5344CB8AC3E}">
        <p14:creationId xmlns:p14="http://schemas.microsoft.com/office/powerpoint/2010/main" val="2711261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67890-FE06-E433-7559-00055DC89653}"/>
              </a:ext>
            </a:extLst>
          </p:cNvPr>
          <p:cNvSpPr>
            <a:spLocks noGrp="1"/>
          </p:cNvSpPr>
          <p:nvPr>
            <p:ph type="title"/>
          </p:nvPr>
        </p:nvSpPr>
        <p:spPr>
          <a:xfrm>
            <a:off x="838200" y="365125"/>
            <a:ext cx="9707217" cy="861857"/>
          </a:xfrm>
          <a:prstGeom prst="rect">
            <a:avLst/>
          </a:prstGeom>
        </p:spPr>
        <p:txBody>
          <a:bodyPr vert="horz" lIns="91440" tIns="45720" rIns="91440" bIns="45720" rtlCol="0" anchor="ctr">
            <a:normAutofit/>
          </a:bodyPr>
          <a:lstStyle/>
          <a:p>
            <a:r>
              <a:rPr lang="en-GB" dirty="0"/>
              <a:t>Click to edit Master title style</a:t>
            </a:r>
            <a:endParaRPr lang="en-PK" dirty="0"/>
          </a:p>
        </p:txBody>
      </p:sp>
      <p:sp>
        <p:nvSpPr>
          <p:cNvPr id="3" name="Text Placeholder 2">
            <a:extLst>
              <a:ext uri="{FF2B5EF4-FFF2-40B4-BE49-F238E27FC236}">
                <a16:creationId xmlns:a16="http://schemas.microsoft.com/office/drawing/2014/main" id="{9315A844-6810-620A-D8AB-11A5FD5E494D}"/>
              </a:ext>
            </a:extLst>
          </p:cNvPr>
          <p:cNvSpPr>
            <a:spLocks noGrp="1"/>
          </p:cNvSpPr>
          <p:nvPr>
            <p:ph type="body" idx="1"/>
          </p:nvPr>
        </p:nvSpPr>
        <p:spPr>
          <a:xfrm>
            <a:off x="838200" y="1825625"/>
            <a:ext cx="9707217"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K" dirty="0"/>
          </a:p>
        </p:txBody>
      </p:sp>
      <p:sp>
        <p:nvSpPr>
          <p:cNvPr id="16" name="TextBox 15">
            <a:extLst>
              <a:ext uri="{FF2B5EF4-FFF2-40B4-BE49-F238E27FC236}">
                <a16:creationId xmlns:a16="http://schemas.microsoft.com/office/drawing/2014/main" id="{0B9BD744-73DE-A4EC-80FC-2A2AFC306B84}"/>
              </a:ext>
            </a:extLst>
          </p:cNvPr>
          <p:cNvSpPr txBox="1"/>
          <p:nvPr userDrawn="1"/>
        </p:nvSpPr>
        <p:spPr>
          <a:xfrm>
            <a:off x="838200" y="6512752"/>
            <a:ext cx="8754035" cy="276999"/>
          </a:xfrm>
          <a:prstGeom prst="rect">
            <a:avLst/>
          </a:prstGeom>
          <a:noFill/>
        </p:spPr>
        <p:txBody>
          <a:bodyPr wrap="square" rtlCol="0">
            <a:spAutoFit/>
          </a:bodyPr>
          <a:lstStyle/>
          <a:p>
            <a:r>
              <a:rPr lang="en-GB" sz="1200" i="0" dirty="0">
                <a:solidFill>
                  <a:schemeClr val="tx2">
                    <a:lumMod val="50000"/>
                    <a:lumOff val="50000"/>
                  </a:schemeClr>
                </a:solidFill>
                <a:latin typeface="Avenir Book" panose="02000503020000020003" pitchFamily="2" charset="0"/>
              </a:rPr>
              <a:t>All Rights Reserved | Copyright © 2025 Mohammad Nauman | Rheinwerk Publishing </a:t>
            </a:r>
            <a:r>
              <a:rPr lang="en-PK" sz="1200" i="0" dirty="0">
                <a:solidFill>
                  <a:schemeClr val="tx2">
                    <a:lumMod val="50000"/>
                    <a:lumOff val="50000"/>
                  </a:schemeClr>
                </a:solidFill>
                <a:latin typeface="Avenir Book" panose="02000503020000020003" pitchFamily="2" charset="0"/>
              </a:rPr>
              <a:t>| </a:t>
            </a:r>
            <a:r>
              <a:rPr lang="en-PK" sz="1200" i="0" dirty="0">
                <a:solidFill>
                  <a:srgbClr val="00549D"/>
                </a:solidFill>
                <a:latin typeface="Avenir Book" panose="02000503020000020003" pitchFamily="2" charset="0"/>
              </a:rPr>
              <a:t> https://recluze.net/keras-book</a:t>
            </a:r>
          </a:p>
        </p:txBody>
      </p:sp>
      <p:pic>
        <p:nvPicPr>
          <p:cNvPr id="5" name="Picture 4" descr="A blue and white text on a black background&#10;&#10;AI-generated content may be incorrect.">
            <a:extLst>
              <a:ext uri="{FF2B5EF4-FFF2-40B4-BE49-F238E27FC236}">
                <a16:creationId xmlns:a16="http://schemas.microsoft.com/office/drawing/2014/main" id="{590ECAA4-EB82-4DE6-8EDD-31489661548C}"/>
              </a:ext>
            </a:extLst>
          </p:cNvPr>
          <p:cNvPicPr>
            <a:picLocks noChangeAspect="1"/>
          </p:cNvPicPr>
          <p:nvPr userDrawn="1"/>
        </p:nvPicPr>
        <p:blipFill>
          <a:blip r:embed="rId13"/>
          <a:stretch>
            <a:fillRect/>
          </a:stretch>
        </p:blipFill>
        <p:spPr>
          <a:xfrm>
            <a:off x="10793505" y="181252"/>
            <a:ext cx="1231835" cy="359739"/>
          </a:xfrm>
          <a:prstGeom prst="rect">
            <a:avLst/>
          </a:prstGeom>
        </p:spPr>
      </p:pic>
    </p:spTree>
    <p:extLst>
      <p:ext uri="{BB962C8B-B14F-4D97-AF65-F5344CB8AC3E}">
        <p14:creationId xmlns:p14="http://schemas.microsoft.com/office/powerpoint/2010/main" val="1665600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b="1" i="0" kern="1200">
          <a:solidFill>
            <a:schemeClr val="tx1"/>
          </a:solidFill>
          <a:latin typeface="Avenir Next Demi Bold" panose="020B0503020202020204" pitchFamily="34" charset="0"/>
          <a:ea typeface="+mj-ea"/>
          <a:cs typeface="+mj-cs"/>
        </a:defRPr>
      </a:lvl1pPr>
    </p:titleStyle>
    <p:bodyStyle>
      <a:lvl1pPr marL="360000" indent="-360000" algn="l" defTabSz="914400" rtl="0" eaLnBrk="1" latinLnBrk="0" hangingPunct="1">
        <a:lnSpc>
          <a:spcPct val="90000"/>
        </a:lnSpc>
        <a:spcBef>
          <a:spcPts val="1000"/>
        </a:spcBef>
        <a:buClrTx/>
        <a:buSzPct val="120000"/>
        <a:buFont typeface="System Font Regular"/>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SzPct val="60000"/>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SzPct val="60000"/>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SzPct val="60000"/>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recluze.net/keras-book"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rheinwerk-computing.com/6142"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ook with a cover&#10;&#10;AI-generated content may be incorrect.">
            <a:extLst>
              <a:ext uri="{FF2B5EF4-FFF2-40B4-BE49-F238E27FC236}">
                <a16:creationId xmlns:a16="http://schemas.microsoft.com/office/drawing/2014/main" id="{C5117FDA-227B-C176-D698-3B83EAE546A5}"/>
              </a:ext>
            </a:extLst>
          </p:cNvPr>
          <p:cNvPicPr>
            <a:picLocks noChangeAspect="1"/>
          </p:cNvPicPr>
          <p:nvPr/>
        </p:nvPicPr>
        <p:blipFill>
          <a:blip r:embed="rId2"/>
          <a:stretch>
            <a:fillRect/>
          </a:stretch>
        </p:blipFill>
        <p:spPr>
          <a:xfrm>
            <a:off x="5853275" y="1021645"/>
            <a:ext cx="6338725" cy="4225816"/>
          </a:xfrm>
          <a:prstGeom prst="rect">
            <a:avLst/>
          </a:prstGeom>
        </p:spPr>
      </p:pic>
      <p:sp>
        <p:nvSpPr>
          <p:cNvPr id="2" name="Title 1">
            <a:extLst>
              <a:ext uri="{FF2B5EF4-FFF2-40B4-BE49-F238E27FC236}">
                <a16:creationId xmlns:a16="http://schemas.microsoft.com/office/drawing/2014/main" id="{756823F6-FFB0-05B1-70D0-8F3DF0547D29}"/>
              </a:ext>
            </a:extLst>
          </p:cNvPr>
          <p:cNvSpPr>
            <a:spLocks noGrp="1"/>
          </p:cNvSpPr>
          <p:nvPr>
            <p:ph type="ctrTitle"/>
          </p:nvPr>
        </p:nvSpPr>
        <p:spPr>
          <a:xfrm>
            <a:off x="838200" y="1281043"/>
            <a:ext cx="7877175" cy="2387600"/>
          </a:xfrm>
        </p:spPr>
        <p:txBody>
          <a:bodyPr/>
          <a:lstStyle/>
          <a:p>
            <a:r>
              <a:rPr lang="en-PK" sz="4000" b="0" dirty="0">
                <a:solidFill>
                  <a:srgbClr val="00549D"/>
                </a:solidFill>
                <a:latin typeface="Avenir Next Ultra Light" panose="020B0203020202020204" pitchFamily="34" charset="77"/>
              </a:rPr>
              <a:t>Chapter 2 </a:t>
            </a:r>
            <a:br>
              <a:rPr lang="en-PK" b="0" dirty="0">
                <a:solidFill>
                  <a:srgbClr val="00549D"/>
                </a:solidFill>
                <a:latin typeface="Avenir Next Ultra Light" panose="020B0203020202020204" pitchFamily="34" charset="77"/>
              </a:rPr>
            </a:br>
            <a:r>
              <a:rPr lang="en-GB" dirty="0"/>
              <a:t>Introduction to the Core of Machine Learning</a:t>
            </a:r>
            <a:endParaRPr lang="en-PK" dirty="0"/>
          </a:p>
        </p:txBody>
      </p:sp>
      <p:sp>
        <p:nvSpPr>
          <p:cNvPr id="3" name="Subtitle 2">
            <a:extLst>
              <a:ext uri="{FF2B5EF4-FFF2-40B4-BE49-F238E27FC236}">
                <a16:creationId xmlns:a16="http://schemas.microsoft.com/office/drawing/2014/main" id="{E58AC2CD-B405-2FC9-E175-DFAD227AE311}"/>
              </a:ext>
            </a:extLst>
          </p:cNvPr>
          <p:cNvSpPr>
            <a:spLocks noGrp="1"/>
          </p:cNvSpPr>
          <p:nvPr>
            <p:ph type="subTitle" idx="1"/>
          </p:nvPr>
        </p:nvSpPr>
        <p:spPr>
          <a:xfrm>
            <a:off x="838200" y="4590403"/>
            <a:ext cx="9210261" cy="1832912"/>
          </a:xfrm>
        </p:spPr>
        <p:txBody>
          <a:bodyPr>
            <a:normAutofit/>
          </a:bodyPr>
          <a:lstStyle/>
          <a:p>
            <a:pPr>
              <a:lnSpc>
                <a:spcPct val="120000"/>
              </a:lnSpc>
            </a:pPr>
            <a:r>
              <a:rPr lang="en-GB" dirty="0">
                <a:latin typeface="Avenir Light" panose="020B0402020203020204" pitchFamily="34" charset="77"/>
              </a:rPr>
              <a:t>“</a:t>
            </a:r>
            <a:r>
              <a:rPr lang="en-GB" err="1">
                <a:latin typeface="Avenir Light" panose="020B0402020203020204" pitchFamily="34" charset="77"/>
              </a:rPr>
              <a:t>Keras</a:t>
            </a:r>
            <a:r>
              <a:rPr lang="en-GB">
                <a:latin typeface="Avenir Light" panose="020B0402020203020204" pitchFamily="34" charset="77"/>
              </a:rPr>
              <a:t> 3: </a:t>
            </a:r>
            <a:r>
              <a:rPr lang="en-GB" dirty="0">
                <a:latin typeface="Avenir Light" panose="020B0402020203020204" pitchFamily="34" charset="77"/>
              </a:rPr>
              <a:t>The Comprehensive Guide to Deep Learning with the </a:t>
            </a:r>
            <a:r>
              <a:rPr lang="en-GB" dirty="0" err="1">
                <a:latin typeface="Avenir Light" panose="020B0402020203020204" pitchFamily="34" charset="77"/>
              </a:rPr>
              <a:t>Keras</a:t>
            </a:r>
            <a:r>
              <a:rPr lang="en-GB" dirty="0">
                <a:latin typeface="Avenir Light" panose="020B0402020203020204" pitchFamily="34" charset="77"/>
              </a:rPr>
              <a:t> API and Python” </a:t>
            </a:r>
            <a:r>
              <a:rPr lang="en-GB" dirty="0">
                <a:solidFill>
                  <a:schemeClr val="bg1">
                    <a:lumMod val="50000"/>
                  </a:schemeClr>
                </a:solidFill>
                <a:latin typeface="Avenir Light" panose="020B0402020203020204" pitchFamily="34" charset="77"/>
              </a:rPr>
              <a:t>by Mohammad Nauman </a:t>
            </a:r>
          </a:p>
          <a:p>
            <a:r>
              <a:rPr lang="en-GB" sz="1800" dirty="0">
                <a:solidFill>
                  <a:schemeClr val="bg1">
                    <a:lumMod val="50000"/>
                  </a:schemeClr>
                </a:solidFill>
                <a:latin typeface="Avenir Light" panose="020B0402020203020204" pitchFamily="34" charset="77"/>
              </a:rPr>
              <a:t>https://</a:t>
            </a:r>
            <a:r>
              <a:rPr lang="en-GB" sz="1800" dirty="0" err="1">
                <a:solidFill>
                  <a:schemeClr val="bg1">
                    <a:lumMod val="50000"/>
                  </a:schemeClr>
                </a:solidFill>
                <a:latin typeface="Avenir Light" panose="020B0402020203020204" pitchFamily="34" charset="77"/>
              </a:rPr>
              <a:t>recluze.net</a:t>
            </a:r>
            <a:r>
              <a:rPr lang="en-GB" sz="1800" dirty="0">
                <a:solidFill>
                  <a:schemeClr val="bg1">
                    <a:lumMod val="50000"/>
                  </a:schemeClr>
                </a:solidFill>
                <a:latin typeface="Avenir Light" panose="020B0402020203020204" pitchFamily="34" charset="77"/>
              </a:rPr>
              <a:t>/</a:t>
            </a:r>
            <a:r>
              <a:rPr lang="en-GB" sz="1800" dirty="0" err="1">
                <a:solidFill>
                  <a:schemeClr val="bg1">
                    <a:lumMod val="50000"/>
                  </a:schemeClr>
                </a:solidFill>
                <a:latin typeface="Avenir Light" panose="020B0402020203020204" pitchFamily="34" charset="77"/>
              </a:rPr>
              <a:t>keras</a:t>
            </a:r>
            <a:r>
              <a:rPr lang="en-GB" sz="1800" dirty="0">
                <a:solidFill>
                  <a:schemeClr val="bg1">
                    <a:lumMod val="50000"/>
                  </a:schemeClr>
                </a:solidFill>
                <a:latin typeface="Avenir Light" panose="020B0402020203020204" pitchFamily="34" charset="77"/>
              </a:rPr>
              <a:t>-book  </a:t>
            </a:r>
          </a:p>
        </p:txBody>
      </p:sp>
    </p:spTree>
    <p:extLst>
      <p:ext uri="{BB962C8B-B14F-4D97-AF65-F5344CB8AC3E}">
        <p14:creationId xmlns:p14="http://schemas.microsoft.com/office/powerpoint/2010/main" val="35754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1EC0D-D3BD-BEF4-B6E6-A6985D8E47D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8A59044-6712-9D97-4305-E1E191139BC4}"/>
              </a:ext>
            </a:extLst>
          </p:cNvPr>
          <p:cNvSpPr>
            <a:spLocks noGrp="1"/>
          </p:cNvSpPr>
          <p:nvPr>
            <p:ph type="title"/>
          </p:nvPr>
        </p:nvSpPr>
        <p:spPr/>
        <p:txBody>
          <a:bodyPr/>
          <a:lstStyle/>
          <a:p>
            <a:r>
              <a:rPr lang="en-GB" dirty="0"/>
              <a:t>MNIST Dataset Overview (contd.) </a:t>
            </a:r>
            <a:endParaRPr lang="en-PK" dirty="0"/>
          </a:p>
        </p:txBody>
      </p:sp>
      <p:sp>
        <p:nvSpPr>
          <p:cNvPr id="5" name="Content Placeholder 4">
            <a:extLst>
              <a:ext uri="{FF2B5EF4-FFF2-40B4-BE49-F238E27FC236}">
                <a16:creationId xmlns:a16="http://schemas.microsoft.com/office/drawing/2014/main" id="{AAB14DA6-29CF-2854-4A45-4AA37ECD9D18}"/>
              </a:ext>
            </a:extLst>
          </p:cNvPr>
          <p:cNvSpPr>
            <a:spLocks noGrp="1"/>
          </p:cNvSpPr>
          <p:nvPr>
            <p:ph idx="1"/>
          </p:nvPr>
        </p:nvSpPr>
        <p:spPr/>
        <p:txBody>
          <a:bodyPr/>
          <a:lstStyle/>
          <a:p>
            <a:r>
              <a:rPr lang="en-GB" dirty="0"/>
              <a:t>Created by LeCun, Cortes, Burges (from NIST data)</a:t>
            </a:r>
          </a:p>
          <a:p>
            <a:r>
              <a:rPr lang="en-GB" dirty="0"/>
              <a:t>Used for testing and comparing algorithms</a:t>
            </a:r>
          </a:p>
          <a:p>
            <a:endParaRPr lang="en-PK" dirty="0"/>
          </a:p>
        </p:txBody>
      </p:sp>
    </p:spTree>
    <p:extLst>
      <p:ext uri="{BB962C8B-B14F-4D97-AF65-F5344CB8AC3E}">
        <p14:creationId xmlns:p14="http://schemas.microsoft.com/office/powerpoint/2010/main" val="932688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4DEC0-AC3A-B48F-5181-0E120A9C284D}"/>
              </a:ext>
            </a:extLst>
          </p:cNvPr>
          <p:cNvSpPr>
            <a:spLocks noGrp="1"/>
          </p:cNvSpPr>
          <p:nvPr>
            <p:ph type="title"/>
          </p:nvPr>
        </p:nvSpPr>
        <p:spPr/>
        <p:txBody>
          <a:bodyPr/>
          <a:lstStyle/>
          <a:p>
            <a:r>
              <a:rPr lang="en-GB" dirty="0"/>
              <a:t>Importance of MNIST </a:t>
            </a:r>
            <a:endParaRPr lang="en-PK" dirty="0"/>
          </a:p>
        </p:txBody>
      </p:sp>
      <p:sp>
        <p:nvSpPr>
          <p:cNvPr id="3" name="Content Placeholder 2">
            <a:extLst>
              <a:ext uri="{FF2B5EF4-FFF2-40B4-BE49-F238E27FC236}">
                <a16:creationId xmlns:a16="http://schemas.microsoft.com/office/drawing/2014/main" id="{B0F079B0-2E88-DE22-0E70-B05A731D75A9}"/>
              </a:ext>
            </a:extLst>
          </p:cNvPr>
          <p:cNvSpPr>
            <a:spLocks noGrp="1"/>
          </p:cNvSpPr>
          <p:nvPr>
            <p:ph idx="1"/>
          </p:nvPr>
        </p:nvSpPr>
        <p:spPr/>
        <p:txBody>
          <a:bodyPr/>
          <a:lstStyle/>
          <a:p>
            <a:r>
              <a:rPr lang="en-GB" dirty="0"/>
              <a:t>Small enough for quick experiments</a:t>
            </a:r>
          </a:p>
          <a:p>
            <a:r>
              <a:rPr lang="en-GB" dirty="0"/>
              <a:t>Complex enough for real-world challenges</a:t>
            </a:r>
          </a:p>
          <a:p>
            <a:r>
              <a:rPr lang="en-GB" dirty="0"/>
              <a:t>Benchmark dataset for decades</a:t>
            </a:r>
          </a:p>
          <a:p>
            <a:r>
              <a:rPr lang="en-GB" dirty="0"/>
              <a:t>Still valuable despite larger datasets</a:t>
            </a:r>
          </a:p>
          <a:p>
            <a:endParaRPr lang="en-PK" dirty="0"/>
          </a:p>
        </p:txBody>
      </p:sp>
    </p:spTree>
    <p:extLst>
      <p:ext uri="{BB962C8B-B14F-4D97-AF65-F5344CB8AC3E}">
        <p14:creationId xmlns:p14="http://schemas.microsoft.com/office/powerpoint/2010/main" val="4212920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E47CB-C2E3-06B9-F3B3-90138416164B}"/>
              </a:ext>
            </a:extLst>
          </p:cNvPr>
          <p:cNvSpPr>
            <a:spLocks noGrp="1"/>
          </p:cNvSpPr>
          <p:nvPr>
            <p:ph type="title"/>
          </p:nvPr>
        </p:nvSpPr>
        <p:spPr/>
        <p:txBody>
          <a:bodyPr/>
          <a:lstStyle/>
          <a:p>
            <a:r>
              <a:rPr lang="en-GB" dirty="0"/>
              <a:t>Handwriting Variations</a:t>
            </a:r>
            <a:endParaRPr lang="en-PK" dirty="0"/>
          </a:p>
        </p:txBody>
      </p:sp>
      <p:sp>
        <p:nvSpPr>
          <p:cNvPr id="3" name="Content Placeholder 2">
            <a:extLst>
              <a:ext uri="{FF2B5EF4-FFF2-40B4-BE49-F238E27FC236}">
                <a16:creationId xmlns:a16="http://schemas.microsoft.com/office/drawing/2014/main" id="{85373C63-6CDE-4649-64D0-8163F8FE6F21}"/>
              </a:ext>
            </a:extLst>
          </p:cNvPr>
          <p:cNvSpPr>
            <a:spLocks noGrp="1"/>
          </p:cNvSpPr>
          <p:nvPr>
            <p:ph idx="1"/>
          </p:nvPr>
        </p:nvSpPr>
        <p:spPr/>
        <p:txBody>
          <a:bodyPr/>
          <a:lstStyle/>
          <a:p>
            <a:r>
              <a:rPr lang="en-GB" dirty="0"/>
              <a:t>Different writing styles, thickness, slants</a:t>
            </a:r>
          </a:p>
          <a:p>
            <a:r>
              <a:rPr lang="en-GB" dirty="0"/>
              <a:t>Regional differences (crossed 7s, open vs closed 4s)</a:t>
            </a:r>
          </a:p>
          <a:p>
            <a:r>
              <a:rPr lang="en-GB" dirty="0"/>
              <a:t>Noise: smudges, ink bleeding, pixel variation</a:t>
            </a:r>
          </a:p>
          <a:p>
            <a:r>
              <a:rPr lang="en-GB" dirty="0"/>
              <a:t>Challenge: rules fail, learning succeeds</a:t>
            </a:r>
          </a:p>
          <a:p>
            <a:endParaRPr lang="en-PK" dirty="0"/>
          </a:p>
        </p:txBody>
      </p:sp>
    </p:spTree>
    <p:extLst>
      <p:ext uri="{BB962C8B-B14F-4D97-AF65-F5344CB8AC3E}">
        <p14:creationId xmlns:p14="http://schemas.microsoft.com/office/powerpoint/2010/main" val="1735996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79E9C-6E57-04DF-BCB1-DDD92AD00992}"/>
              </a:ext>
            </a:extLst>
          </p:cNvPr>
          <p:cNvSpPr>
            <a:spLocks noGrp="1"/>
          </p:cNvSpPr>
          <p:nvPr>
            <p:ph type="title"/>
          </p:nvPr>
        </p:nvSpPr>
        <p:spPr/>
        <p:txBody>
          <a:bodyPr/>
          <a:lstStyle/>
          <a:p>
            <a:r>
              <a:rPr lang="en-GB" dirty="0"/>
              <a:t>Rule-Based Recognition Attempt</a:t>
            </a:r>
            <a:endParaRPr lang="en-PK" dirty="0"/>
          </a:p>
        </p:txBody>
      </p:sp>
      <p:sp>
        <p:nvSpPr>
          <p:cNvPr id="3" name="Content Placeholder 2">
            <a:extLst>
              <a:ext uri="{FF2B5EF4-FFF2-40B4-BE49-F238E27FC236}">
                <a16:creationId xmlns:a16="http://schemas.microsoft.com/office/drawing/2014/main" id="{F17EBE77-9ECD-EE98-E86D-7A0025468C93}"/>
              </a:ext>
            </a:extLst>
          </p:cNvPr>
          <p:cNvSpPr>
            <a:spLocks noGrp="1"/>
          </p:cNvSpPr>
          <p:nvPr>
            <p:ph idx="1"/>
          </p:nvPr>
        </p:nvSpPr>
        <p:spPr/>
        <p:txBody>
          <a:bodyPr/>
          <a:lstStyle/>
          <a:p>
            <a:r>
              <a:rPr lang="en-GB" dirty="0"/>
              <a:t>Define rules: “loop → 0/6/8/9” or “</a:t>
            </a:r>
            <a:r>
              <a:rPr lang="en-GB" dirty="0" err="1"/>
              <a:t>line+hook</a:t>
            </a:r>
            <a:r>
              <a:rPr lang="en-GB" dirty="0"/>
              <a:t> → 7”</a:t>
            </a:r>
          </a:p>
          <a:p>
            <a:r>
              <a:rPr lang="en-GB" dirty="0"/>
              <a:t>Too many exceptions</a:t>
            </a:r>
          </a:p>
          <a:p>
            <a:r>
              <a:rPr lang="en-GB" dirty="0"/>
              <a:t>Similar shapes cause ambiguity (1 vs 7, 5 vs 6)</a:t>
            </a:r>
          </a:p>
          <a:p>
            <a:r>
              <a:rPr lang="en-GB" dirty="0"/>
              <a:t>Pixel position rules break with shifts</a:t>
            </a:r>
          </a:p>
          <a:p>
            <a:endParaRPr lang="en-PK" dirty="0"/>
          </a:p>
        </p:txBody>
      </p:sp>
    </p:spTree>
    <p:extLst>
      <p:ext uri="{BB962C8B-B14F-4D97-AF65-F5344CB8AC3E}">
        <p14:creationId xmlns:p14="http://schemas.microsoft.com/office/powerpoint/2010/main" val="8142428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CFD68-7BE0-2B4D-BADF-B2328DB0F6A1}"/>
              </a:ext>
            </a:extLst>
          </p:cNvPr>
          <p:cNvSpPr>
            <a:spLocks noGrp="1"/>
          </p:cNvSpPr>
          <p:nvPr>
            <p:ph type="title"/>
          </p:nvPr>
        </p:nvSpPr>
        <p:spPr/>
        <p:txBody>
          <a:bodyPr/>
          <a:lstStyle/>
          <a:p>
            <a:r>
              <a:rPr lang="en-GB" dirty="0"/>
              <a:t>Why ML is Better</a:t>
            </a:r>
            <a:endParaRPr lang="en-PK" dirty="0"/>
          </a:p>
        </p:txBody>
      </p:sp>
      <p:sp>
        <p:nvSpPr>
          <p:cNvPr id="3" name="Content Placeholder 2">
            <a:extLst>
              <a:ext uri="{FF2B5EF4-FFF2-40B4-BE49-F238E27FC236}">
                <a16:creationId xmlns:a16="http://schemas.microsoft.com/office/drawing/2014/main" id="{D55C55F8-CD3B-3FB9-68F8-5C68668011B3}"/>
              </a:ext>
            </a:extLst>
          </p:cNvPr>
          <p:cNvSpPr>
            <a:spLocks noGrp="1"/>
          </p:cNvSpPr>
          <p:nvPr>
            <p:ph idx="1"/>
          </p:nvPr>
        </p:nvSpPr>
        <p:spPr/>
        <p:txBody>
          <a:bodyPr/>
          <a:lstStyle/>
          <a:p>
            <a:r>
              <a:rPr lang="en-GB" dirty="0"/>
              <a:t>Instead of rules → learn from data</a:t>
            </a:r>
          </a:p>
          <a:p>
            <a:r>
              <a:rPr lang="en-GB" dirty="0"/>
              <a:t>Models adapt to variations</a:t>
            </a:r>
          </a:p>
          <a:p>
            <a:r>
              <a:rPr lang="en-GB" dirty="0"/>
              <a:t>Handle noise and ambiguity</a:t>
            </a:r>
          </a:p>
          <a:p>
            <a:r>
              <a:rPr lang="en-GB" dirty="0"/>
              <a:t>Learn patterns beyond human intuition</a:t>
            </a:r>
          </a:p>
          <a:p>
            <a:endParaRPr lang="en-PK" dirty="0"/>
          </a:p>
        </p:txBody>
      </p:sp>
    </p:spTree>
    <p:extLst>
      <p:ext uri="{BB962C8B-B14F-4D97-AF65-F5344CB8AC3E}">
        <p14:creationId xmlns:p14="http://schemas.microsoft.com/office/powerpoint/2010/main" val="642919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AEE1D-93C2-5C4D-D5BB-A827750B0898}"/>
              </a:ext>
            </a:extLst>
          </p:cNvPr>
          <p:cNvSpPr>
            <a:spLocks noGrp="1"/>
          </p:cNvSpPr>
          <p:nvPr>
            <p:ph type="title"/>
          </p:nvPr>
        </p:nvSpPr>
        <p:spPr/>
        <p:txBody>
          <a:bodyPr/>
          <a:lstStyle/>
          <a:p>
            <a:r>
              <a:rPr lang="en-GB" dirty="0"/>
              <a:t>Visualizing Digits</a:t>
            </a:r>
            <a:endParaRPr lang="en-PK" dirty="0"/>
          </a:p>
        </p:txBody>
      </p:sp>
      <p:sp>
        <p:nvSpPr>
          <p:cNvPr id="3" name="Content Placeholder 2">
            <a:extLst>
              <a:ext uri="{FF2B5EF4-FFF2-40B4-BE49-F238E27FC236}">
                <a16:creationId xmlns:a16="http://schemas.microsoft.com/office/drawing/2014/main" id="{D4F595DF-4867-CB04-7F23-A04106B07281}"/>
              </a:ext>
            </a:extLst>
          </p:cNvPr>
          <p:cNvSpPr>
            <a:spLocks noGrp="1"/>
          </p:cNvSpPr>
          <p:nvPr>
            <p:ph idx="1"/>
          </p:nvPr>
        </p:nvSpPr>
        <p:spPr>
          <a:xfrm>
            <a:off x="838200" y="1391478"/>
            <a:ext cx="9707217" cy="2037475"/>
          </a:xfrm>
        </p:spPr>
        <p:txBody>
          <a:bodyPr/>
          <a:lstStyle/>
          <a:p>
            <a:r>
              <a:rPr lang="en-GB" dirty="0"/>
              <a:t>Images = pixel grids (8×8 = 64 features)</a:t>
            </a:r>
          </a:p>
          <a:p>
            <a:r>
              <a:rPr lang="en-GB" dirty="0"/>
              <a:t>Values represent grayscale intensity</a:t>
            </a:r>
          </a:p>
          <a:p>
            <a:r>
              <a:rPr lang="en-GB" dirty="0"/>
              <a:t>Essential for debugging &amp; intuition</a:t>
            </a:r>
          </a:p>
          <a:p>
            <a:endParaRPr lang="en-PK" dirty="0"/>
          </a:p>
        </p:txBody>
      </p:sp>
      <p:pic>
        <p:nvPicPr>
          <p:cNvPr id="7" name="Picture 6" descr="A close-up of a computer code&#10;&#10;AI-generated content may be incorrect.">
            <a:extLst>
              <a:ext uri="{FF2B5EF4-FFF2-40B4-BE49-F238E27FC236}">
                <a16:creationId xmlns:a16="http://schemas.microsoft.com/office/drawing/2014/main" id="{837DEABB-76ED-3C69-927C-965D77AB1467}"/>
              </a:ext>
            </a:extLst>
          </p:cNvPr>
          <p:cNvPicPr>
            <a:picLocks noChangeAspect="1"/>
          </p:cNvPicPr>
          <p:nvPr/>
        </p:nvPicPr>
        <p:blipFill>
          <a:blip r:embed="rId2"/>
          <a:stretch>
            <a:fillRect/>
          </a:stretch>
        </p:blipFill>
        <p:spPr>
          <a:xfrm>
            <a:off x="1261241" y="3428953"/>
            <a:ext cx="8686638" cy="2385885"/>
          </a:xfrm>
          <a:prstGeom prst="rect">
            <a:avLst/>
          </a:prstGeom>
        </p:spPr>
      </p:pic>
    </p:spTree>
    <p:extLst>
      <p:ext uri="{BB962C8B-B14F-4D97-AF65-F5344CB8AC3E}">
        <p14:creationId xmlns:p14="http://schemas.microsoft.com/office/powerpoint/2010/main" val="2896494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66BC6-E822-916E-50B9-A13D0ADF32A8}"/>
              </a:ext>
            </a:extLst>
          </p:cNvPr>
          <p:cNvSpPr>
            <a:spLocks noGrp="1"/>
          </p:cNvSpPr>
          <p:nvPr>
            <p:ph type="title"/>
          </p:nvPr>
        </p:nvSpPr>
        <p:spPr/>
        <p:txBody>
          <a:bodyPr/>
          <a:lstStyle/>
          <a:p>
            <a:r>
              <a:rPr lang="en-GB" dirty="0"/>
              <a:t>What the Machine Sees</a:t>
            </a:r>
            <a:endParaRPr lang="en-PK" dirty="0"/>
          </a:p>
        </p:txBody>
      </p:sp>
      <p:sp>
        <p:nvSpPr>
          <p:cNvPr id="3" name="Content Placeholder 2">
            <a:extLst>
              <a:ext uri="{FF2B5EF4-FFF2-40B4-BE49-F238E27FC236}">
                <a16:creationId xmlns:a16="http://schemas.microsoft.com/office/drawing/2014/main" id="{CC0F60D9-E1A6-647B-EB9C-A74988C8A13D}"/>
              </a:ext>
            </a:extLst>
          </p:cNvPr>
          <p:cNvSpPr>
            <a:spLocks noGrp="1"/>
          </p:cNvSpPr>
          <p:nvPr>
            <p:ph idx="1"/>
          </p:nvPr>
        </p:nvSpPr>
        <p:spPr/>
        <p:txBody>
          <a:bodyPr/>
          <a:lstStyle/>
          <a:p>
            <a:r>
              <a:rPr lang="en-GB" dirty="0"/>
              <a:t>Pixel arrays (0 = white, 255 = black)</a:t>
            </a:r>
          </a:p>
          <a:p>
            <a:r>
              <a:rPr lang="en-GB" dirty="0"/>
              <a:t>Each digit = vector of numbers</a:t>
            </a:r>
          </a:p>
          <a:p>
            <a:r>
              <a:rPr lang="en-GB" dirty="0"/>
              <a:t>Understanding structure (1797, 64)</a:t>
            </a:r>
          </a:p>
          <a:p>
            <a:r>
              <a:rPr lang="en-GB" dirty="0"/>
              <a:t>Key step before model building</a:t>
            </a:r>
          </a:p>
          <a:p>
            <a:endParaRPr lang="en-PK" dirty="0"/>
          </a:p>
        </p:txBody>
      </p:sp>
    </p:spTree>
    <p:extLst>
      <p:ext uri="{BB962C8B-B14F-4D97-AF65-F5344CB8AC3E}">
        <p14:creationId xmlns:p14="http://schemas.microsoft.com/office/powerpoint/2010/main" val="2771416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77DD2-EEAD-BD05-3DDE-D5CAAB439B9D}"/>
              </a:ext>
            </a:extLst>
          </p:cNvPr>
          <p:cNvSpPr>
            <a:spLocks noGrp="1"/>
          </p:cNvSpPr>
          <p:nvPr>
            <p:ph type="title"/>
          </p:nvPr>
        </p:nvSpPr>
        <p:spPr/>
        <p:txBody>
          <a:bodyPr/>
          <a:lstStyle/>
          <a:p>
            <a:r>
              <a:rPr lang="en-PK" dirty="0"/>
              <a:t>Machine’s View</a:t>
            </a:r>
          </a:p>
        </p:txBody>
      </p:sp>
      <p:pic>
        <p:nvPicPr>
          <p:cNvPr id="6" name="Content Placeholder 5" descr="A screen shot of a computer code&#10;&#10;AI-generated content may be incorrect.">
            <a:extLst>
              <a:ext uri="{FF2B5EF4-FFF2-40B4-BE49-F238E27FC236}">
                <a16:creationId xmlns:a16="http://schemas.microsoft.com/office/drawing/2014/main" id="{38A7162E-1FC7-F715-690B-15E56430DBF1}"/>
              </a:ext>
            </a:extLst>
          </p:cNvPr>
          <p:cNvPicPr>
            <a:picLocks noGrp="1" noChangeAspect="1"/>
          </p:cNvPicPr>
          <p:nvPr>
            <p:ph idx="1"/>
          </p:nvPr>
        </p:nvPicPr>
        <p:blipFill>
          <a:blip r:embed="rId2"/>
          <a:stretch>
            <a:fillRect/>
          </a:stretch>
        </p:blipFill>
        <p:spPr>
          <a:xfrm>
            <a:off x="838199" y="1129479"/>
            <a:ext cx="7790794" cy="5209795"/>
          </a:xfrm>
        </p:spPr>
      </p:pic>
      <p:pic>
        <p:nvPicPr>
          <p:cNvPr id="10" name="Graphic 9" descr="Comment Important with solid fill">
            <a:extLst>
              <a:ext uri="{FF2B5EF4-FFF2-40B4-BE49-F238E27FC236}">
                <a16:creationId xmlns:a16="http://schemas.microsoft.com/office/drawing/2014/main" id="{ED32B7CB-56B6-7060-2EB6-34436DD30F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59265">
            <a:off x="7692454" y="2014502"/>
            <a:ext cx="3789502" cy="3789502"/>
          </a:xfrm>
          <a:prstGeom prst="rect">
            <a:avLst/>
          </a:prstGeom>
        </p:spPr>
      </p:pic>
    </p:spTree>
    <p:extLst>
      <p:ext uri="{BB962C8B-B14F-4D97-AF65-F5344CB8AC3E}">
        <p14:creationId xmlns:p14="http://schemas.microsoft.com/office/powerpoint/2010/main" val="4902246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207E7-3E86-92AC-5308-B4BE1360ABC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0C8D81A-A059-BBF3-FE12-10E61F75712F}"/>
              </a:ext>
            </a:extLst>
          </p:cNvPr>
          <p:cNvSpPr>
            <a:spLocks noGrp="1"/>
          </p:cNvSpPr>
          <p:nvPr>
            <p:ph type="title"/>
          </p:nvPr>
        </p:nvSpPr>
        <p:spPr/>
        <p:txBody>
          <a:bodyPr anchor="t" anchorCtr="0">
            <a:noAutofit/>
          </a:bodyPr>
          <a:lstStyle/>
          <a:p>
            <a:r>
              <a:rPr lang="en-GB" sz="4400" dirty="0"/>
              <a:t>In ML, data is the teacher -- not rules</a:t>
            </a:r>
            <a:endParaRPr lang="en-PK" sz="4400" dirty="0"/>
          </a:p>
        </p:txBody>
      </p:sp>
      <p:sp>
        <p:nvSpPr>
          <p:cNvPr id="7" name="Text Placeholder 6">
            <a:extLst>
              <a:ext uri="{FF2B5EF4-FFF2-40B4-BE49-F238E27FC236}">
                <a16:creationId xmlns:a16="http://schemas.microsoft.com/office/drawing/2014/main" id="{B4C5FB66-A177-C32F-D2CC-96C4318BA2CB}"/>
              </a:ext>
            </a:extLst>
          </p:cNvPr>
          <p:cNvSpPr>
            <a:spLocks noGrp="1"/>
          </p:cNvSpPr>
          <p:nvPr>
            <p:ph type="body" sz="quarter" idx="10"/>
          </p:nvPr>
        </p:nvSpPr>
        <p:spPr/>
        <p:txBody>
          <a:bodyPr/>
          <a:lstStyle/>
          <a:p>
            <a:pPr marL="0" indent="0">
              <a:buNone/>
            </a:pPr>
            <a:r>
              <a:rPr lang="en-PK" dirty="0"/>
              <a:t>Critical Takeaway: </a:t>
            </a:r>
          </a:p>
        </p:txBody>
      </p:sp>
    </p:spTree>
    <p:extLst>
      <p:ext uri="{BB962C8B-B14F-4D97-AF65-F5344CB8AC3E}">
        <p14:creationId xmlns:p14="http://schemas.microsoft.com/office/powerpoint/2010/main" val="3533090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AB3AA42-690E-1785-3949-98330FFB1777}"/>
              </a:ext>
            </a:extLst>
          </p:cNvPr>
          <p:cNvSpPr>
            <a:spLocks noGrp="1"/>
          </p:cNvSpPr>
          <p:nvPr>
            <p:ph type="title"/>
          </p:nvPr>
        </p:nvSpPr>
        <p:spPr/>
        <p:txBody>
          <a:bodyPr/>
          <a:lstStyle/>
          <a:p>
            <a:r>
              <a:rPr lang="en-GB" dirty="0"/>
              <a:t>Using </a:t>
            </a:r>
            <a:r>
              <a:rPr lang="en-GB" dirty="0" err="1"/>
              <a:t>Keras</a:t>
            </a:r>
            <a:r>
              <a:rPr lang="en-GB" dirty="0"/>
              <a:t> for Learning</a:t>
            </a:r>
            <a:endParaRPr lang="en-PK" dirty="0"/>
          </a:p>
        </p:txBody>
      </p:sp>
      <p:sp>
        <p:nvSpPr>
          <p:cNvPr id="5" name="Content Placeholder 4">
            <a:extLst>
              <a:ext uri="{FF2B5EF4-FFF2-40B4-BE49-F238E27FC236}">
                <a16:creationId xmlns:a16="http://schemas.microsoft.com/office/drawing/2014/main" id="{BA07B4C6-05DC-3724-D560-D60872F6D1DB}"/>
              </a:ext>
            </a:extLst>
          </p:cNvPr>
          <p:cNvSpPr>
            <a:spLocks noGrp="1"/>
          </p:cNvSpPr>
          <p:nvPr>
            <p:ph idx="1"/>
          </p:nvPr>
        </p:nvSpPr>
        <p:spPr/>
        <p:txBody>
          <a:bodyPr/>
          <a:lstStyle/>
          <a:p>
            <a:r>
              <a:rPr lang="en-GB" dirty="0"/>
              <a:t>Sequential model: layers stacked</a:t>
            </a:r>
          </a:p>
          <a:p>
            <a:r>
              <a:rPr lang="en-GB" dirty="0"/>
              <a:t>Input → hidden → output</a:t>
            </a:r>
          </a:p>
          <a:p>
            <a:r>
              <a:rPr lang="en-GB" dirty="0"/>
              <a:t>Dense layer = fully connected</a:t>
            </a:r>
          </a:p>
          <a:p>
            <a:r>
              <a:rPr lang="en-GB" dirty="0"/>
              <a:t>Automatic feature discovery</a:t>
            </a:r>
          </a:p>
          <a:p>
            <a:r>
              <a:rPr lang="en-PK" dirty="0">
                <a:solidFill>
                  <a:srgbClr val="00549D"/>
                </a:solidFill>
              </a:rPr>
              <a:t>No need to understand fully at the moment! </a:t>
            </a:r>
          </a:p>
        </p:txBody>
      </p:sp>
    </p:spTree>
    <p:extLst>
      <p:ext uri="{BB962C8B-B14F-4D97-AF65-F5344CB8AC3E}">
        <p14:creationId xmlns:p14="http://schemas.microsoft.com/office/powerpoint/2010/main" val="2206377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6CA00-B345-2F46-951C-C75721F32389}"/>
              </a:ext>
            </a:extLst>
          </p:cNvPr>
          <p:cNvSpPr>
            <a:spLocks noGrp="1"/>
          </p:cNvSpPr>
          <p:nvPr>
            <p:ph type="title"/>
          </p:nvPr>
        </p:nvSpPr>
        <p:spPr/>
        <p:txBody>
          <a:bodyPr>
            <a:normAutofit/>
          </a:bodyPr>
          <a:lstStyle/>
          <a:p>
            <a:r>
              <a:rPr lang="en-GB" dirty="0"/>
              <a:t>Contents</a:t>
            </a:r>
            <a:endParaRPr lang="en-PK" dirty="0"/>
          </a:p>
        </p:txBody>
      </p:sp>
      <p:sp>
        <p:nvSpPr>
          <p:cNvPr id="3" name="Content Placeholder 2">
            <a:extLst>
              <a:ext uri="{FF2B5EF4-FFF2-40B4-BE49-F238E27FC236}">
                <a16:creationId xmlns:a16="http://schemas.microsoft.com/office/drawing/2014/main" id="{708D18BD-D075-6B0A-484A-34767EADE548}"/>
              </a:ext>
            </a:extLst>
          </p:cNvPr>
          <p:cNvSpPr>
            <a:spLocks noGrp="1"/>
          </p:cNvSpPr>
          <p:nvPr>
            <p:ph idx="1"/>
          </p:nvPr>
        </p:nvSpPr>
        <p:spPr/>
        <p:txBody>
          <a:bodyPr>
            <a:normAutofit lnSpcReduction="10000"/>
          </a:bodyPr>
          <a:lstStyle/>
          <a:p>
            <a:r>
              <a:rPr lang="en-GB" dirty="0"/>
              <a:t>Intro to ML paradigms</a:t>
            </a:r>
          </a:p>
          <a:p>
            <a:r>
              <a:rPr lang="en-GB" dirty="0"/>
              <a:t>Case study: MNIST</a:t>
            </a:r>
          </a:p>
          <a:p>
            <a:r>
              <a:rPr lang="en-GB" dirty="0"/>
              <a:t>Supervised learning</a:t>
            </a:r>
          </a:p>
          <a:p>
            <a:r>
              <a:rPr lang="en-GB" dirty="0"/>
              <a:t>Unsupervised learning</a:t>
            </a:r>
          </a:p>
          <a:p>
            <a:r>
              <a:rPr lang="en-GB" dirty="0"/>
              <a:t>Reinforcement learning</a:t>
            </a:r>
          </a:p>
          <a:p>
            <a:r>
              <a:rPr lang="en-GB" dirty="0"/>
              <a:t>Semi-supervised learning</a:t>
            </a:r>
          </a:p>
          <a:p>
            <a:r>
              <a:rPr lang="en-GB" dirty="0"/>
              <a:t>Challenges and limitations</a:t>
            </a:r>
          </a:p>
          <a:p>
            <a:r>
              <a:rPr lang="en-GB" dirty="0"/>
              <a:t>Takeaways</a:t>
            </a:r>
            <a:endParaRPr lang="en-PK" dirty="0"/>
          </a:p>
        </p:txBody>
      </p:sp>
    </p:spTree>
    <p:extLst>
      <p:ext uri="{BB962C8B-B14F-4D97-AF65-F5344CB8AC3E}">
        <p14:creationId xmlns:p14="http://schemas.microsoft.com/office/powerpoint/2010/main" val="192088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BEB1C-44E7-E2E7-5FFA-0EC977BBE396}"/>
              </a:ext>
            </a:extLst>
          </p:cNvPr>
          <p:cNvSpPr>
            <a:spLocks noGrp="1"/>
          </p:cNvSpPr>
          <p:nvPr>
            <p:ph type="title"/>
          </p:nvPr>
        </p:nvSpPr>
        <p:spPr/>
        <p:txBody>
          <a:bodyPr/>
          <a:lstStyle/>
          <a:p>
            <a:r>
              <a:rPr lang="en-PK" dirty="0"/>
              <a:t>Model Code</a:t>
            </a:r>
          </a:p>
        </p:txBody>
      </p:sp>
      <p:pic>
        <p:nvPicPr>
          <p:cNvPr id="14" name="Content Placeholder 13" descr="A computer code with text&#10;&#10;AI-generated content may be incorrect.">
            <a:extLst>
              <a:ext uri="{FF2B5EF4-FFF2-40B4-BE49-F238E27FC236}">
                <a16:creationId xmlns:a16="http://schemas.microsoft.com/office/drawing/2014/main" id="{9BB1C008-8C65-95C7-5E55-B1B175E6BCD4}"/>
              </a:ext>
            </a:extLst>
          </p:cNvPr>
          <p:cNvPicPr>
            <a:picLocks noGrp="1" noChangeAspect="1"/>
          </p:cNvPicPr>
          <p:nvPr>
            <p:ph idx="1"/>
          </p:nvPr>
        </p:nvPicPr>
        <p:blipFill>
          <a:blip r:embed="rId2"/>
          <a:stretch>
            <a:fillRect/>
          </a:stretch>
        </p:blipFill>
        <p:spPr>
          <a:xfrm>
            <a:off x="837854" y="1440375"/>
            <a:ext cx="9707563" cy="2565361"/>
          </a:xfrm>
        </p:spPr>
      </p:pic>
    </p:spTree>
    <p:extLst>
      <p:ext uri="{BB962C8B-B14F-4D97-AF65-F5344CB8AC3E}">
        <p14:creationId xmlns:p14="http://schemas.microsoft.com/office/powerpoint/2010/main" val="3920565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1AA83-B151-B5DA-2054-6E73BBCF4588}"/>
              </a:ext>
            </a:extLst>
          </p:cNvPr>
          <p:cNvSpPr>
            <a:spLocks noGrp="1"/>
          </p:cNvSpPr>
          <p:nvPr>
            <p:ph type="title"/>
          </p:nvPr>
        </p:nvSpPr>
        <p:spPr/>
        <p:txBody>
          <a:bodyPr/>
          <a:lstStyle/>
          <a:p>
            <a:r>
              <a:rPr lang="en-GB" dirty="0"/>
              <a:t>Hidden Layers</a:t>
            </a:r>
            <a:endParaRPr lang="en-PK" dirty="0"/>
          </a:p>
        </p:txBody>
      </p:sp>
      <p:sp>
        <p:nvSpPr>
          <p:cNvPr id="3" name="Content Placeholder 2">
            <a:extLst>
              <a:ext uri="{FF2B5EF4-FFF2-40B4-BE49-F238E27FC236}">
                <a16:creationId xmlns:a16="http://schemas.microsoft.com/office/drawing/2014/main" id="{0D32CB93-5A7C-FA3B-C940-AA9A1B04B533}"/>
              </a:ext>
            </a:extLst>
          </p:cNvPr>
          <p:cNvSpPr>
            <a:spLocks noGrp="1"/>
          </p:cNvSpPr>
          <p:nvPr>
            <p:ph idx="1"/>
          </p:nvPr>
        </p:nvSpPr>
        <p:spPr/>
        <p:txBody>
          <a:bodyPr/>
          <a:lstStyle/>
          <a:p>
            <a:r>
              <a:rPr lang="en-GB" dirty="0"/>
              <a:t>128 units = learn abstract features</a:t>
            </a:r>
          </a:p>
          <a:p>
            <a:r>
              <a:rPr lang="en-GB" dirty="0"/>
              <a:t>Each unit discovers patterns (curves, strokes, etc.)</a:t>
            </a:r>
          </a:p>
          <a:p>
            <a:r>
              <a:rPr lang="en-GB" dirty="0"/>
              <a:t>Model not told </a:t>
            </a:r>
            <a:r>
              <a:rPr lang="en-GB" i="1" dirty="0"/>
              <a:t>what</a:t>
            </a:r>
            <a:r>
              <a:rPr lang="en-GB" dirty="0"/>
              <a:t> to learn</a:t>
            </a:r>
          </a:p>
          <a:p>
            <a:r>
              <a:rPr lang="en-GB" dirty="0"/>
              <a:t>Input shape = (64,) → 64 pixels</a:t>
            </a:r>
          </a:p>
          <a:p>
            <a:endParaRPr lang="en-PK" dirty="0"/>
          </a:p>
        </p:txBody>
      </p:sp>
    </p:spTree>
    <p:extLst>
      <p:ext uri="{BB962C8B-B14F-4D97-AF65-F5344CB8AC3E}">
        <p14:creationId xmlns:p14="http://schemas.microsoft.com/office/powerpoint/2010/main" val="34702929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2CB0F-9E6A-9349-A953-E870B51AFCD0}"/>
              </a:ext>
            </a:extLst>
          </p:cNvPr>
          <p:cNvSpPr>
            <a:spLocks noGrp="1"/>
          </p:cNvSpPr>
          <p:nvPr>
            <p:ph type="title"/>
          </p:nvPr>
        </p:nvSpPr>
        <p:spPr/>
        <p:txBody>
          <a:bodyPr/>
          <a:lstStyle/>
          <a:p>
            <a:r>
              <a:rPr lang="en-GB" dirty="0"/>
              <a:t>Output Layer</a:t>
            </a:r>
            <a:endParaRPr lang="en-PK" dirty="0"/>
          </a:p>
        </p:txBody>
      </p:sp>
      <p:sp>
        <p:nvSpPr>
          <p:cNvPr id="3" name="Content Placeholder 2">
            <a:extLst>
              <a:ext uri="{FF2B5EF4-FFF2-40B4-BE49-F238E27FC236}">
                <a16:creationId xmlns:a16="http://schemas.microsoft.com/office/drawing/2014/main" id="{34796978-4364-B060-09A9-D9A86C62E28C}"/>
              </a:ext>
            </a:extLst>
          </p:cNvPr>
          <p:cNvSpPr>
            <a:spLocks noGrp="1"/>
          </p:cNvSpPr>
          <p:nvPr>
            <p:ph idx="1"/>
          </p:nvPr>
        </p:nvSpPr>
        <p:spPr/>
        <p:txBody>
          <a:bodyPr/>
          <a:lstStyle/>
          <a:p>
            <a:r>
              <a:rPr lang="en-GB" dirty="0"/>
              <a:t>10 units = digits 0–9</a:t>
            </a:r>
          </a:p>
          <a:p>
            <a:r>
              <a:rPr lang="en-GB" dirty="0" err="1"/>
              <a:t>Softmax</a:t>
            </a:r>
            <a:r>
              <a:rPr lang="en-GB" dirty="0"/>
              <a:t> ensures probability distribution</a:t>
            </a:r>
          </a:p>
          <a:p>
            <a:r>
              <a:rPr lang="en-GB" dirty="0"/>
              <a:t>Output = predicted digit</a:t>
            </a:r>
          </a:p>
          <a:p>
            <a:r>
              <a:rPr lang="en-GB" dirty="0"/>
              <a:t>Model confidence in each class</a:t>
            </a:r>
          </a:p>
          <a:p>
            <a:endParaRPr lang="en-PK" dirty="0"/>
          </a:p>
        </p:txBody>
      </p:sp>
    </p:spTree>
    <p:extLst>
      <p:ext uri="{BB962C8B-B14F-4D97-AF65-F5344CB8AC3E}">
        <p14:creationId xmlns:p14="http://schemas.microsoft.com/office/powerpoint/2010/main" val="38109632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8B978-F0E0-DC8A-3BE4-B6852FAF9C07}"/>
              </a:ext>
            </a:extLst>
          </p:cNvPr>
          <p:cNvSpPr>
            <a:spLocks noGrp="1"/>
          </p:cNvSpPr>
          <p:nvPr>
            <p:ph type="title"/>
          </p:nvPr>
        </p:nvSpPr>
        <p:spPr/>
        <p:txBody>
          <a:bodyPr/>
          <a:lstStyle/>
          <a:p>
            <a:r>
              <a:rPr lang="en-GB" dirty="0"/>
              <a:t>Compilation Step</a:t>
            </a:r>
            <a:endParaRPr lang="en-PK" dirty="0"/>
          </a:p>
        </p:txBody>
      </p:sp>
      <p:sp>
        <p:nvSpPr>
          <p:cNvPr id="3" name="Content Placeholder 2">
            <a:extLst>
              <a:ext uri="{FF2B5EF4-FFF2-40B4-BE49-F238E27FC236}">
                <a16:creationId xmlns:a16="http://schemas.microsoft.com/office/drawing/2014/main" id="{5581531F-158E-EEAF-A288-08CE64FC65E3}"/>
              </a:ext>
            </a:extLst>
          </p:cNvPr>
          <p:cNvSpPr>
            <a:spLocks noGrp="1"/>
          </p:cNvSpPr>
          <p:nvPr>
            <p:ph idx="1"/>
          </p:nvPr>
        </p:nvSpPr>
        <p:spPr>
          <a:xfrm>
            <a:off x="7076661" y="1550801"/>
            <a:ext cx="4694582" cy="4750608"/>
          </a:xfrm>
        </p:spPr>
        <p:txBody>
          <a:bodyPr>
            <a:normAutofit/>
          </a:bodyPr>
          <a:lstStyle/>
          <a:p>
            <a:r>
              <a:rPr lang="en-GB" dirty="0">
                <a:solidFill>
                  <a:srgbClr val="00549D"/>
                </a:solidFill>
              </a:rPr>
              <a:t>Optimizer</a:t>
            </a:r>
            <a:r>
              <a:rPr lang="en-GB" dirty="0"/>
              <a:t>: how weights are updated</a:t>
            </a:r>
          </a:p>
          <a:p>
            <a:r>
              <a:rPr lang="en-GB" dirty="0">
                <a:solidFill>
                  <a:srgbClr val="00549D"/>
                </a:solidFill>
              </a:rPr>
              <a:t>Loss</a:t>
            </a:r>
            <a:r>
              <a:rPr lang="en-GB" dirty="0"/>
              <a:t>: measures prediction error</a:t>
            </a:r>
          </a:p>
          <a:p>
            <a:r>
              <a:rPr lang="en-GB" dirty="0">
                <a:solidFill>
                  <a:srgbClr val="00549D"/>
                </a:solidFill>
              </a:rPr>
              <a:t>Metrics</a:t>
            </a:r>
            <a:r>
              <a:rPr lang="en-GB" dirty="0"/>
              <a:t>: track accuracy</a:t>
            </a:r>
          </a:p>
          <a:p>
            <a:r>
              <a:rPr lang="en-GB" dirty="0"/>
              <a:t>Analogy: giving “rules of the game”</a:t>
            </a:r>
          </a:p>
          <a:p>
            <a:endParaRPr lang="en-PK" dirty="0"/>
          </a:p>
        </p:txBody>
      </p:sp>
      <p:pic>
        <p:nvPicPr>
          <p:cNvPr id="5" name="Picture 4" descr="A computer code with text&#10;&#10;AI-generated content may be incorrect.">
            <a:extLst>
              <a:ext uri="{FF2B5EF4-FFF2-40B4-BE49-F238E27FC236}">
                <a16:creationId xmlns:a16="http://schemas.microsoft.com/office/drawing/2014/main" id="{CE54496B-C687-A689-1056-E91B19FE0162}"/>
              </a:ext>
            </a:extLst>
          </p:cNvPr>
          <p:cNvPicPr>
            <a:picLocks noChangeAspect="1"/>
          </p:cNvPicPr>
          <p:nvPr/>
        </p:nvPicPr>
        <p:blipFill>
          <a:blip r:embed="rId2"/>
          <a:stretch>
            <a:fillRect/>
          </a:stretch>
        </p:blipFill>
        <p:spPr>
          <a:xfrm>
            <a:off x="838200" y="1559659"/>
            <a:ext cx="6079435" cy="2366446"/>
          </a:xfrm>
          <a:prstGeom prst="rect">
            <a:avLst/>
          </a:prstGeom>
        </p:spPr>
      </p:pic>
    </p:spTree>
    <p:extLst>
      <p:ext uri="{BB962C8B-B14F-4D97-AF65-F5344CB8AC3E}">
        <p14:creationId xmlns:p14="http://schemas.microsoft.com/office/powerpoint/2010/main" val="26319617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B8A9F-00DB-4CE4-BA2E-61AC1CB8AFC6}"/>
              </a:ext>
            </a:extLst>
          </p:cNvPr>
          <p:cNvSpPr>
            <a:spLocks noGrp="1"/>
          </p:cNvSpPr>
          <p:nvPr>
            <p:ph type="title"/>
          </p:nvPr>
        </p:nvSpPr>
        <p:spPr/>
        <p:txBody>
          <a:bodyPr/>
          <a:lstStyle/>
          <a:p>
            <a:r>
              <a:rPr lang="en-GB" dirty="0"/>
              <a:t>Training Process</a:t>
            </a:r>
            <a:endParaRPr lang="en-PK" dirty="0"/>
          </a:p>
        </p:txBody>
      </p:sp>
      <p:sp>
        <p:nvSpPr>
          <p:cNvPr id="3" name="Content Placeholder 2">
            <a:extLst>
              <a:ext uri="{FF2B5EF4-FFF2-40B4-BE49-F238E27FC236}">
                <a16:creationId xmlns:a16="http://schemas.microsoft.com/office/drawing/2014/main" id="{9C68AC93-C1A9-853D-49B0-70FE5EBD844E}"/>
              </a:ext>
            </a:extLst>
          </p:cNvPr>
          <p:cNvSpPr>
            <a:spLocks noGrp="1"/>
          </p:cNvSpPr>
          <p:nvPr>
            <p:ph idx="1"/>
          </p:nvPr>
        </p:nvSpPr>
        <p:spPr/>
        <p:txBody>
          <a:bodyPr/>
          <a:lstStyle/>
          <a:p>
            <a:r>
              <a:rPr lang="en-GB" dirty="0"/>
              <a:t>Input: digit images</a:t>
            </a:r>
          </a:p>
          <a:p>
            <a:r>
              <a:rPr lang="en-GB" dirty="0"/>
              <a:t>Output: labels (0–9)</a:t>
            </a:r>
          </a:p>
          <a:p>
            <a:r>
              <a:rPr lang="en-GB" dirty="0"/>
              <a:t>Model predicts → compares with truth</a:t>
            </a:r>
          </a:p>
          <a:p>
            <a:r>
              <a:rPr lang="en-GB" dirty="0"/>
              <a:t>Adjusts weights to improve</a:t>
            </a:r>
          </a:p>
          <a:p>
            <a:endParaRPr lang="en-PK" dirty="0"/>
          </a:p>
        </p:txBody>
      </p:sp>
    </p:spTree>
    <p:extLst>
      <p:ext uri="{BB962C8B-B14F-4D97-AF65-F5344CB8AC3E}">
        <p14:creationId xmlns:p14="http://schemas.microsoft.com/office/powerpoint/2010/main" val="21925035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A10C4-7DA0-1584-A667-4BE27698FBFC}"/>
              </a:ext>
            </a:extLst>
          </p:cNvPr>
          <p:cNvSpPr>
            <a:spLocks noGrp="1"/>
          </p:cNvSpPr>
          <p:nvPr>
            <p:ph type="title"/>
          </p:nvPr>
        </p:nvSpPr>
        <p:spPr/>
        <p:txBody>
          <a:bodyPr/>
          <a:lstStyle/>
          <a:p>
            <a:r>
              <a:rPr lang="en-GB" dirty="0"/>
              <a:t>Evaluation &amp; Predictions </a:t>
            </a:r>
            <a:endParaRPr lang="en-PK" dirty="0"/>
          </a:p>
        </p:txBody>
      </p:sp>
      <p:sp>
        <p:nvSpPr>
          <p:cNvPr id="3" name="Content Placeholder 2">
            <a:extLst>
              <a:ext uri="{FF2B5EF4-FFF2-40B4-BE49-F238E27FC236}">
                <a16:creationId xmlns:a16="http://schemas.microsoft.com/office/drawing/2014/main" id="{66FAC71F-FF4A-E321-32C3-A8A289006556}"/>
              </a:ext>
            </a:extLst>
          </p:cNvPr>
          <p:cNvSpPr>
            <a:spLocks noGrp="1"/>
          </p:cNvSpPr>
          <p:nvPr>
            <p:ph idx="1"/>
          </p:nvPr>
        </p:nvSpPr>
        <p:spPr/>
        <p:txBody>
          <a:bodyPr/>
          <a:lstStyle/>
          <a:p>
            <a:r>
              <a:rPr lang="en-GB" dirty="0"/>
              <a:t>Evaluate accuracy on dataset</a:t>
            </a:r>
          </a:p>
          <a:p>
            <a:r>
              <a:rPr lang="en-GB" dirty="0"/>
              <a:t>Predictions vs true labels</a:t>
            </a:r>
          </a:p>
          <a:p>
            <a:r>
              <a:rPr lang="en-GB" dirty="0"/>
              <a:t>Visualization of successes &amp; failures</a:t>
            </a:r>
          </a:p>
          <a:p>
            <a:r>
              <a:rPr lang="en-GB" dirty="0"/>
              <a:t>Argmax for predicted class</a:t>
            </a:r>
          </a:p>
          <a:p>
            <a:endParaRPr lang="en-PK" dirty="0"/>
          </a:p>
        </p:txBody>
      </p:sp>
      <p:sp>
        <p:nvSpPr>
          <p:cNvPr id="11" name="TextBox 10">
            <a:extLst>
              <a:ext uri="{FF2B5EF4-FFF2-40B4-BE49-F238E27FC236}">
                <a16:creationId xmlns:a16="http://schemas.microsoft.com/office/drawing/2014/main" id="{B8D60C57-53D6-CA2F-A8B5-B5918791E8B9}"/>
              </a:ext>
            </a:extLst>
          </p:cNvPr>
          <p:cNvSpPr txBox="1"/>
          <p:nvPr/>
        </p:nvSpPr>
        <p:spPr>
          <a:xfrm>
            <a:off x="1646583" y="6064460"/>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2.2</a:t>
            </a:r>
          </a:p>
        </p:txBody>
      </p:sp>
      <p:sp>
        <p:nvSpPr>
          <p:cNvPr id="12" name="TextBox 11">
            <a:extLst>
              <a:ext uri="{FF2B5EF4-FFF2-40B4-BE49-F238E27FC236}">
                <a16:creationId xmlns:a16="http://schemas.microsoft.com/office/drawing/2014/main" id="{189D8D06-309D-6435-58BD-76F59F9990C1}"/>
              </a:ext>
            </a:extLst>
          </p:cNvPr>
          <p:cNvSpPr txBox="1"/>
          <p:nvPr/>
        </p:nvSpPr>
        <p:spPr>
          <a:xfrm>
            <a:off x="4938537" y="6082213"/>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2.3</a:t>
            </a:r>
          </a:p>
        </p:txBody>
      </p:sp>
      <p:sp>
        <p:nvSpPr>
          <p:cNvPr id="13" name="TextBox 12">
            <a:extLst>
              <a:ext uri="{FF2B5EF4-FFF2-40B4-BE49-F238E27FC236}">
                <a16:creationId xmlns:a16="http://schemas.microsoft.com/office/drawing/2014/main" id="{29FC6A45-4AEC-E0B0-255F-D880DB99967E}"/>
              </a:ext>
            </a:extLst>
          </p:cNvPr>
          <p:cNvSpPr txBox="1"/>
          <p:nvPr/>
        </p:nvSpPr>
        <p:spPr>
          <a:xfrm>
            <a:off x="8500912" y="6038463"/>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2.4</a:t>
            </a:r>
          </a:p>
        </p:txBody>
      </p:sp>
      <p:pic>
        <p:nvPicPr>
          <p:cNvPr id="6" name="Picture 5" descr="A graph with a number of squares&#10;&#10;AI-generated content may be incorrect.">
            <a:extLst>
              <a:ext uri="{FF2B5EF4-FFF2-40B4-BE49-F238E27FC236}">
                <a16:creationId xmlns:a16="http://schemas.microsoft.com/office/drawing/2014/main" id="{1D46480D-B829-520C-AE93-D211FA75056B}"/>
              </a:ext>
            </a:extLst>
          </p:cNvPr>
          <p:cNvPicPr>
            <a:picLocks noChangeAspect="1"/>
          </p:cNvPicPr>
          <p:nvPr/>
        </p:nvPicPr>
        <p:blipFill>
          <a:blip r:embed="rId2"/>
          <a:stretch>
            <a:fillRect/>
          </a:stretch>
        </p:blipFill>
        <p:spPr>
          <a:xfrm>
            <a:off x="1074057" y="4065117"/>
            <a:ext cx="2042807" cy="1999343"/>
          </a:xfrm>
          <a:prstGeom prst="rect">
            <a:avLst/>
          </a:prstGeom>
        </p:spPr>
      </p:pic>
      <p:pic>
        <p:nvPicPr>
          <p:cNvPr id="10" name="Picture 9" descr="A graph of a graph&#10;&#10;AI-generated content may be incorrect.">
            <a:extLst>
              <a:ext uri="{FF2B5EF4-FFF2-40B4-BE49-F238E27FC236}">
                <a16:creationId xmlns:a16="http://schemas.microsoft.com/office/drawing/2014/main" id="{DD316CFD-AC3B-4373-8D82-D46B3396B859}"/>
              </a:ext>
            </a:extLst>
          </p:cNvPr>
          <p:cNvPicPr>
            <a:picLocks noChangeAspect="1"/>
          </p:cNvPicPr>
          <p:nvPr/>
        </p:nvPicPr>
        <p:blipFill>
          <a:blip r:embed="rId3"/>
          <a:stretch>
            <a:fillRect/>
          </a:stretch>
        </p:blipFill>
        <p:spPr>
          <a:xfrm>
            <a:off x="4374775" y="4065118"/>
            <a:ext cx="2088159" cy="2017096"/>
          </a:xfrm>
          <a:prstGeom prst="rect">
            <a:avLst/>
          </a:prstGeom>
        </p:spPr>
      </p:pic>
      <p:pic>
        <p:nvPicPr>
          <p:cNvPr id="15" name="Picture 14" descr="A graph with black squares&#10;&#10;AI-generated content may be incorrect.">
            <a:extLst>
              <a:ext uri="{FF2B5EF4-FFF2-40B4-BE49-F238E27FC236}">
                <a16:creationId xmlns:a16="http://schemas.microsoft.com/office/drawing/2014/main" id="{D00A14DD-280C-E651-D479-AEA74C7DFA88}"/>
              </a:ext>
            </a:extLst>
          </p:cNvPr>
          <p:cNvPicPr>
            <a:picLocks noChangeAspect="1"/>
          </p:cNvPicPr>
          <p:nvPr/>
        </p:nvPicPr>
        <p:blipFill>
          <a:blip r:embed="rId4"/>
          <a:stretch>
            <a:fillRect/>
          </a:stretch>
        </p:blipFill>
        <p:spPr>
          <a:xfrm>
            <a:off x="7879735" y="4082143"/>
            <a:ext cx="2038639" cy="2000070"/>
          </a:xfrm>
          <a:prstGeom prst="rect">
            <a:avLst/>
          </a:prstGeom>
        </p:spPr>
      </p:pic>
    </p:spTree>
    <p:extLst>
      <p:ext uri="{BB962C8B-B14F-4D97-AF65-F5344CB8AC3E}">
        <p14:creationId xmlns:p14="http://schemas.microsoft.com/office/powerpoint/2010/main" val="32261860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87B3C-AF94-51BC-4A3B-333A80755217}"/>
              </a:ext>
            </a:extLst>
          </p:cNvPr>
          <p:cNvSpPr>
            <a:spLocks noGrp="1"/>
          </p:cNvSpPr>
          <p:nvPr>
            <p:ph type="title"/>
          </p:nvPr>
        </p:nvSpPr>
        <p:spPr/>
        <p:txBody>
          <a:bodyPr/>
          <a:lstStyle/>
          <a:p>
            <a:r>
              <a:rPr lang="en-PK" dirty="0"/>
              <a:t>Sources of Learning</a:t>
            </a:r>
          </a:p>
        </p:txBody>
      </p:sp>
      <p:sp>
        <p:nvSpPr>
          <p:cNvPr id="6" name="TextBox 5">
            <a:extLst>
              <a:ext uri="{FF2B5EF4-FFF2-40B4-BE49-F238E27FC236}">
                <a16:creationId xmlns:a16="http://schemas.microsoft.com/office/drawing/2014/main" id="{04CF789D-810F-B2A9-933B-56B9E938BA06}"/>
              </a:ext>
            </a:extLst>
          </p:cNvPr>
          <p:cNvSpPr txBox="1"/>
          <p:nvPr/>
        </p:nvSpPr>
        <p:spPr>
          <a:xfrm>
            <a:off x="838200" y="5769517"/>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2.5: Common Sources of Learning </a:t>
            </a:r>
          </a:p>
        </p:txBody>
      </p:sp>
      <p:pic>
        <p:nvPicPr>
          <p:cNvPr id="8" name="Content Placeholder 7" descr="A diagram of learning sources&#10;&#10;AI-generated content may be incorrect.">
            <a:extLst>
              <a:ext uri="{FF2B5EF4-FFF2-40B4-BE49-F238E27FC236}">
                <a16:creationId xmlns:a16="http://schemas.microsoft.com/office/drawing/2014/main" id="{33926438-1BCC-1154-1358-F12E7F492B06}"/>
              </a:ext>
            </a:extLst>
          </p:cNvPr>
          <p:cNvPicPr>
            <a:picLocks noGrp="1" noChangeAspect="1"/>
          </p:cNvPicPr>
          <p:nvPr>
            <p:ph idx="1"/>
          </p:nvPr>
        </p:nvPicPr>
        <p:blipFill>
          <a:blip r:embed="rId2"/>
          <a:stretch>
            <a:fillRect/>
          </a:stretch>
        </p:blipFill>
        <p:spPr>
          <a:xfrm>
            <a:off x="838200" y="1503810"/>
            <a:ext cx="8479971" cy="3984735"/>
          </a:xfrm>
        </p:spPr>
      </p:pic>
    </p:spTree>
    <p:extLst>
      <p:ext uri="{BB962C8B-B14F-4D97-AF65-F5344CB8AC3E}">
        <p14:creationId xmlns:p14="http://schemas.microsoft.com/office/powerpoint/2010/main" val="26771266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8EDDD-8DCE-A4F0-61DD-4C6B2842A38D}"/>
              </a:ext>
            </a:extLst>
          </p:cNvPr>
          <p:cNvSpPr>
            <a:spLocks noGrp="1"/>
          </p:cNvSpPr>
          <p:nvPr>
            <p:ph type="title"/>
          </p:nvPr>
        </p:nvSpPr>
        <p:spPr/>
        <p:txBody>
          <a:bodyPr/>
          <a:lstStyle/>
          <a:p>
            <a:r>
              <a:rPr lang="en-GB" dirty="0"/>
              <a:t>Supervised Learning</a:t>
            </a:r>
            <a:endParaRPr lang="en-PK" dirty="0"/>
          </a:p>
        </p:txBody>
      </p:sp>
      <p:sp>
        <p:nvSpPr>
          <p:cNvPr id="3" name="Content Placeholder 2">
            <a:extLst>
              <a:ext uri="{FF2B5EF4-FFF2-40B4-BE49-F238E27FC236}">
                <a16:creationId xmlns:a16="http://schemas.microsoft.com/office/drawing/2014/main" id="{757CEFE2-D1F8-1E37-A7C8-A211C58D7A96}"/>
              </a:ext>
            </a:extLst>
          </p:cNvPr>
          <p:cNvSpPr>
            <a:spLocks noGrp="1"/>
          </p:cNvSpPr>
          <p:nvPr>
            <p:ph idx="1"/>
          </p:nvPr>
        </p:nvSpPr>
        <p:spPr/>
        <p:txBody>
          <a:bodyPr/>
          <a:lstStyle/>
          <a:p>
            <a:r>
              <a:rPr lang="en-GB" dirty="0"/>
              <a:t>Uses </a:t>
            </a:r>
            <a:r>
              <a:rPr lang="en-GB" dirty="0" err="1"/>
              <a:t>labeled</a:t>
            </a:r>
            <a:r>
              <a:rPr lang="en-GB" dirty="0"/>
              <a:t> data (input + correct output)</a:t>
            </a:r>
          </a:p>
          <a:p>
            <a:r>
              <a:rPr lang="en-GB" dirty="0"/>
              <a:t>Learns mapping from X → Y</a:t>
            </a:r>
          </a:p>
          <a:p>
            <a:r>
              <a:rPr lang="en-GB" dirty="0"/>
              <a:t>Mimics teacher-student relationship</a:t>
            </a:r>
          </a:p>
          <a:p>
            <a:r>
              <a:rPr lang="en-GB" dirty="0"/>
              <a:t>Most common ML paradigm</a:t>
            </a:r>
          </a:p>
          <a:p>
            <a:endParaRPr lang="en-PK" dirty="0"/>
          </a:p>
        </p:txBody>
      </p:sp>
    </p:spTree>
    <p:extLst>
      <p:ext uri="{BB962C8B-B14F-4D97-AF65-F5344CB8AC3E}">
        <p14:creationId xmlns:p14="http://schemas.microsoft.com/office/powerpoint/2010/main" val="28082623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99D26-66BC-CEF0-C323-53481C57F5A7}"/>
              </a:ext>
            </a:extLst>
          </p:cNvPr>
          <p:cNvSpPr>
            <a:spLocks noGrp="1"/>
          </p:cNvSpPr>
          <p:nvPr>
            <p:ph type="title"/>
          </p:nvPr>
        </p:nvSpPr>
        <p:spPr/>
        <p:txBody>
          <a:bodyPr/>
          <a:lstStyle/>
          <a:p>
            <a:r>
              <a:rPr lang="en-GB" dirty="0"/>
              <a:t>Everyday Analogy</a:t>
            </a:r>
            <a:endParaRPr lang="en-PK" dirty="0"/>
          </a:p>
        </p:txBody>
      </p:sp>
      <p:sp>
        <p:nvSpPr>
          <p:cNvPr id="3" name="Content Placeholder 2">
            <a:extLst>
              <a:ext uri="{FF2B5EF4-FFF2-40B4-BE49-F238E27FC236}">
                <a16:creationId xmlns:a16="http://schemas.microsoft.com/office/drawing/2014/main" id="{AF2FCCD1-CCB6-3D9F-3571-387C2720CDBB}"/>
              </a:ext>
            </a:extLst>
          </p:cNvPr>
          <p:cNvSpPr>
            <a:spLocks noGrp="1"/>
          </p:cNvSpPr>
          <p:nvPr>
            <p:ph idx="1"/>
          </p:nvPr>
        </p:nvSpPr>
        <p:spPr/>
        <p:txBody>
          <a:bodyPr/>
          <a:lstStyle/>
          <a:p>
            <a:r>
              <a:rPr lang="en-GB" dirty="0"/>
              <a:t>Parent showing picture book of animals</a:t>
            </a:r>
          </a:p>
          <a:p>
            <a:r>
              <a:rPr lang="en-GB" dirty="0"/>
              <a:t>Correct labels given (“this is giraffe”)</a:t>
            </a:r>
          </a:p>
          <a:p>
            <a:r>
              <a:rPr lang="en-GB" dirty="0"/>
              <a:t>Learner generalizes to unseen examples</a:t>
            </a:r>
          </a:p>
          <a:p>
            <a:r>
              <a:rPr lang="en-GB" dirty="0"/>
              <a:t>Focus on features, not memorization</a:t>
            </a:r>
          </a:p>
          <a:p>
            <a:endParaRPr lang="en-PK" dirty="0"/>
          </a:p>
        </p:txBody>
      </p:sp>
    </p:spTree>
    <p:extLst>
      <p:ext uri="{BB962C8B-B14F-4D97-AF65-F5344CB8AC3E}">
        <p14:creationId xmlns:p14="http://schemas.microsoft.com/office/powerpoint/2010/main" val="38494398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EA814-518C-5A26-C9D2-ED8381A87989}"/>
              </a:ext>
            </a:extLst>
          </p:cNvPr>
          <p:cNvSpPr>
            <a:spLocks noGrp="1"/>
          </p:cNvSpPr>
          <p:nvPr>
            <p:ph type="title"/>
          </p:nvPr>
        </p:nvSpPr>
        <p:spPr/>
        <p:txBody>
          <a:bodyPr/>
          <a:lstStyle/>
          <a:p>
            <a:r>
              <a:rPr lang="en-GB" dirty="0"/>
              <a:t>Applications</a:t>
            </a:r>
            <a:endParaRPr lang="en-PK" dirty="0"/>
          </a:p>
        </p:txBody>
      </p:sp>
      <p:sp>
        <p:nvSpPr>
          <p:cNvPr id="3" name="Content Placeholder 2">
            <a:extLst>
              <a:ext uri="{FF2B5EF4-FFF2-40B4-BE49-F238E27FC236}">
                <a16:creationId xmlns:a16="http://schemas.microsoft.com/office/drawing/2014/main" id="{61A2CA13-9987-FA7D-4587-B337C3500458}"/>
              </a:ext>
            </a:extLst>
          </p:cNvPr>
          <p:cNvSpPr>
            <a:spLocks noGrp="1"/>
          </p:cNvSpPr>
          <p:nvPr>
            <p:ph idx="1"/>
          </p:nvPr>
        </p:nvSpPr>
        <p:spPr/>
        <p:txBody>
          <a:bodyPr/>
          <a:lstStyle/>
          <a:p>
            <a:r>
              <a:rPr lang="en-GB" dirty="0"/>
              <a:t>Spam detection (binary classification)</a:t>
            </a:r>
          </a:p>
          <a:p>
            <a:r>
              <a:rPr lang="en-GB" dirty="0"/>
              <a:t>Medical imaging (</a:t>
            </a:r>
            <a:r>
              <a:rPr lang="en-GB" dirty="0" err="1"/>
              <a:t>tumor</a:t>
            </a:r>
            <a:r>
              <a:rPr lang="en-GB" dirty="0"/>
              <a:t> detection)</a:t>
            </a:r>
          </a:p>
          <a:p>
            <a:r>
              <a:rPr lang="en-GB" dirty="0"/>
              <a:t>Loan risk assessment</a:t>
            </a:r>
          </a:p>
          <a:p>
            <a:r>
              <a:rPr lang="en-GB" dirty="0"/>
              <a:t>Autonomous vehicles</a:t>
            </a:r>
          </a:p>
          <a:p>
            <a:endParaRPr lang="en-PK" dirty="0"/>
          </a:p>
        </p:txBody>
      </p:sp>
    </p:spTree>
    <p:extLst>
      <p:ext uri="{BB962C8B-B14F-4D97-AF65-F5344CB8AC3E}">
        <p14:creationId xmlns:p14="http://schemas.microsoft.com/office/powerpoint/2010/main" val="483101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EF4C7-8655-08C0-9BB6-B2418C6FF5C2}"/>
              </a:ext>
            </a:extLst>
          </p:cNvPr>
          <p:cNvSpPr>
            <a:spLocks noGrp="1"/>
          </p:cNvSpPr>
          <p:nvPr>
            <p:ph type="title"/>
          </p:nvPr>
        </p:nvSpPr>
        <p:spPr/>
        <p:txBody>
          <a:bodyPr/>
          <a:lstStyle/>
          <a:p>
            <a:r>
              <a:rPr lang="en-GB" dirty="0"/>
              <a:t>What is Machine Learning?</a:t>
            </a:r>
            <a:endParaRPr lang="en-PK" dirty="0"/>
          </a:p>
        </p:txBody>
      </p:sp>
      <p:sp>
        <p:nvSpPr>
          <p:cNvPr id="3" name="Content Placeholder 2">
            <a:extLst>
              <a:ext uri="{FF2B5EF4-FFF2-40B4-BE49-F238E27FC236}">
                <a16:creationId xmlns:a16="http://schemas.microsoft.com/office/drawing/2014/main" id="{A864D9C7-9F6E-C8A0-AD84-BBB6C4B65383}"/>
              </a:ext>
            </a:extLst>
          </p:cNvPr>
          <p:cNvSpPr>
            <a:spLocks noGrp="1"/>
          </p:cNvSpPr>
          <p:nvPr>
            <p:ph idx="1"/>
          </p:nvPr>
        </p:nvSpPr>
        <p:spPr/>
        <p:txBody>
          <a:bodyPr/>
          <a:lstStyle/>
          <a:p>
            <a:r>
              <a:rPr lang="en-GB" dirty="0"/>
              <a:t>Finding patterns in data → making decisions</a:t>
            </a:r>
          </a:p>
          <a:p>
            <a:r>
              <a:rPr lang="en-GB" dirty="0"/>
              <a:t>Not explicitly programmed for all scenarios</a:t>
            </a:r>
          </a:p>
          <a:p>
            <a:r>
              <a:rPr lang="en-GB" dirty="0"/>
              <a:t>Examples: spam filtering, face recognition, self-driving cars</a:t>
            </a:r>
            <a:endParaRPr lang="en-GB" i="1" dirty="0"/>
          </a:p>
          <a:p>
            <a:r>
              <a:rPr lang="en-GB" dirty="0">
                <a:solidFill>
                  <a:srgbClr val="00549D"/>
                </a:solidFill>
              </a:rPr>
              <a:t>Core idea: learn from experience</a:t>
            </a:r>
          </a:p>
        </p:txBody>
      </p:sp>
    </p:spTree>
    <p:extLst>
      <p:ext uri="{BB962C8B-B14F-4D97-AF65-F5344CB8AC3E}">
        <p14:creationId xmlns:p14="http://schemas.microsoft.com/office/powerpoint/2010/main" val="17552439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487E4-597D-B64B-F64E-87699382D80C}"/>
              </a:ext>
            </a:extLst>
          </p:cNvPr>
          <p:cNvSpPr>
            <a:spLocks noGrp="1"/>
          </p:cNvSpPr>
          <p:nvPr>
            <p:ph type="title"/>
          </p:nvPr>
        </p:nvSpPr>
        <p:spPr/>
        <p:txBody>
          <a:bodyPr/>
          <a:lstStyle/>
          <a:p>
            <a:r>
              <a:rPr lang="en-GB" dirty="0"/>
              <a:t>Classification vs Regression</a:t>
            </a:r>
            <a:endParaRPr lang="en-PK" dirty="0"/>
          </a:p>
        </p:txBody>
      </p:sp>
      <p:sp>
        <p:nvSpPr>
          <p:cNvPr id="3" name="Content Placeholder 2">
            <a:extLst>
              <a:ext uri="{FF2B5EF4-FFF2-40B4-BE49-F238E27FC236}">
                <a16:creationId xmlns:a16="http://schemas.microsoft.com/office/drawing/2014/main" id="{9BD328B5-F18C-1767-9297-24BDB4D43BE4}"/>
              </a:ext>
            </a:extLst>
          </p:cNvPr>
          <p:cNvSpPr>
            <a:spLocks noGrp="1"/>
          </p:cNvSpPr>
          <p:nvPr>
            <p:ph idx="1"/>
          </p:nvPr>
        </p:nvSpPr>
        <p:spPr/>
        <p:txBody>
          <a:bodyPr/>
          <a:lstStyle/>
          <a:p>
            <a:r>
              <a:rPr lang="en-GB" dirty="0"/>
              <a:t>Classification → discrete categories (spam/not spam)</a:t>
            </a:r>
          </a:p>
          <a:p>
            <a:r>
              <a:rPr lang="en-GB" dirty="0"/>
              <a:t>Regression → continuous values (house price)</a:t>
            </a:r>
          </a:p>
          <a:p>
            <a:r>
              <a:rPr lang="en-GB" dirty="0"/>
              <a:t>Multi-class: more than two categories</a:t>
            </a:r>
          </a:p>
          <a:p>
            <a:r>
              <a:rPr lang="en-GB" dirty="0"/>
              <a:t>Multi-label: multiple categories at once</a:t>
            </a:r>
          </a:p>
          <a:p>
            <a:endParaRPr lang="en-PK" dirty="0"/>
          </a:p>
        </p:txBody>
      </p:sp>
    </p:spTree>
    <p:extLst>
      <p:ext uri="{BB962C8B-B14F-4D97-AF65-F5344CB8AC3E}">
        <p14:creationId xmlns:p14="http://schemas.microsoft.com/office/powerpoint/2010/main" val="9782852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2DFD2-2DAF-AF44-B6FD-0DCD569CBDF7}"/>
              </a:ext>
            </a:extLst>
          </p:cNvPr>
          <p:cNvSpPr>
            <a:spLocks noGrp="1"/>
          </p:cNvSpPr>
          <p:nvPr>
            <p:ph type="title"/>
          </p:nvPr>
        </p:nvSpPr>
        <p:spPr/>
        <p:txBody>
          <a:bodyPr/>
          <a:lstStyle/>
          <a:p>
            <a:r>
              <a:rPr lang="en-GB" dirty="0"/>
              <a:t>Learning Process</a:t>
            </a:r>
            <a:endParaRPr lang="en-PK" dirty="0"/>
          </a:p>
        </p:txBody>
      </p:sp>
      <p:sp>
        <p:nvSpPr>
          <p:cNvPr id="3" name="Content Placeholder 2">
            <a:extLst>
              <a:ext uri="{FF2B5EF4-FFF2-40B4-BE49-F238E27FC236}">
                <a16:creationId xmlns:a16="http://schemas.microsoft.com/office/drawing/2014/main" id="{4D479B3F-A3CE-D813-F55F-4F737656731C}"/>
              </a:ext>
            </a:extLst>
          </p:cNvPr>
          <p:cNvSpPr>
            <a:spLocks noGrp="1"/>
          </p:cNvSpPr>
          <p:nvPr>
            <p:ph idx="1"/>
          </p:nvPr>
        </p:nvSpPr>
        <p:spPr/>
        <p:txBody>
          <a:bodyPr/>
          <a:lstStyle/>
          <a:p>
            <a:r>
              <a:rPr lang="en-GB" dirty="0"/>
              <a:t>Model makes initial guesses</a:t>
            </a:r>
          </a:p>
          <a:p>
            <a:r>
              <a:rPr lang="en-GB" dirty="0"/>
              <a:t>Compares with true label</a:t>
            </a:r>
          </a:p>
          <a:p>
            <a:r>
              <a:rPr lang="en-GB" dirty="0"/>
              <a:t>Adjusts gradually</a:t>
            </a:r>
          </a:p>
          <a:p>
            <a:r>
              <a:rPr lang="en-GB" dirty="0"/>
              <a:t>Similar to learning to ride a bike</a:t>
            </a:r>
          </a:p>
          <a:p>
            <a:endParaRPr lang="en-PK" dirty="0"/>
          </a:p>
        </p:txBody>
      </p:sp>
    </p:spTree>
    <p:extLst>
      <p:ext uri="{BB962C8B-B14F-4D97-AF65-F5344CB8AC3E}">
        <p14:creationId xmlns:p14="http://schemas.microsoft.com/office/powerpoint/2010/main" val="9777655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886B8-BEE1-2595-462E-9E1FA7D88FF3}"/>
              </a:ext>
            </a:extLst>
          </p:cNvPr>
          <p:cNvSpPr>
            <a:spLocks noGrp="1"/>
          </p:cNvSpPr>
          <p:nvPr>
            <p:ph type="title"/>
          </p:nvPr>
        </p:nvSpPr>
        <p:spPr/>
        <p:txBody>
          <a:bodyPr/>
          <a:lstStyle/>
          <a:p>
            <a:r>
              <a:rPr lang="en-GB" dirty="0"/>
              <a:t>Role of Data Variety</a:t>
            </a:r>
            <a:endParaRPr lang="en-PK" dirty="0"/>
          </a:p>
        </p:txBody>
      </p:sp>
      <p:sp>
        <p:nvSpPr>
          <p:cNvPr id="3" name="Content Placeholder 2">
            <a:extLst>
              <a:ext uri="{FF2B5EF4-FFF2-40B4-BE49-F238E27FC236}">
                <a16:creationId xmlns:a16="http://schemas.microsoft.com/office/drawing/2014/main" id="{A944533A-41E8-AF8C-CF26-E55FDD8986F4}"/>
              </a:ext>
            </a:extLst>
          </p:cNvPr>
          <p:cNvSpPr>
            <a:spLocks noGrp="1"/>
          </p:cNvSpPr>
          <p:nvPr>
            <p:ph idx="1"/>
          </p:nvPr>
        </p:nvSpPr>
        <p:spPr/>
        <p:txBody>
          <a:bodyPr/>
          <a:lstStyle/>
          <a:p>
            <a:r>
              <a:rPr lang="en-GB" dirty="0"/>
              <a:t>Not just quantity but diversity</a:t>
            </a:r>
          </a:p>
          <a:p>
            <a:r>
              <a:rPr lang="en-GB" dirty="0"/>
              <a:t>Avoids bias and overfitting</a:t>
            </a:r>
          </a:p>
          <a:p>
            <a:r>
              <a:rPr lang="en-GB" dirty="0"/>
              <a:t>Rare cases must be included</a:t>
            </a:r>
          </a:p>
          <a:p>
            <a:r>
              <a:rPr lang="en-GB" dirty="0"/>
              <a:t>Data curation is critical</a:t>
            </a:r>
          </a:p>
          <a:p>
            <a:endParaRPr lang="en-PK" dirty="0"/>
          </a:p>
        </p:txBody>
      </p:sp>
    </p:spTree>
    <p:extLst>
      <p:ext uri="{BB962C8B-B14F-4D97-AF65-F5344CB8AC3E}">
        <p14:creationId xmlns:p14="http://schemas.microsoft.com/office/powerpoint/2010/main" val="27905294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793F6-EA3B-8509-A299-DF864A43F73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0D439CE-4238-91C0-CF44-E7D82A7D243A}"/>
              </a:ext>
            </a:extLst>
          </p:cNvPr>
          <p:cNvSpPr>
            <a:spLocks noGrp="1"/>
          </p:cNvSpPr>
          <p:nvPr>
            <p:ph type="title"/>
          </p:nvPr>
        </p:nvSpPr>
        <p:spPr/>
        <p:txBody>
          <a:bodyPr anchor="t" anchorCtr="0">
            <a:noAutofit/>
          </a:bodyPr>
          <a:lstStyle/>
          <a:p>
            <a:r>
              <a:rPr lang="en-GB" sz="4400" dirty="0"/>
              <a:t>True test of learning </a:t>
            </a:r>
            <a:br>
              <a:rPr lang="en-GB" sz="4400" dirty="0"/>
            </a:br>
            <a:r>
              <a:rPr lang="en-GB" sz="4400" dirty="0"/>
              <a:t>=</a:t>
            </a:r>
            <a:br>
              <a:rPr lang="en-GB" sz="4400" dirty="0"/>
            </a:br>
            <a:r>
              <a:rPr lang="en-GB" sz="4400" dirty="0"/>
              <a:t>handling </a:t>
            </a:r>
            <a:r>
              <a:rPr lang="en-GB" sz="4400" dirty="0">
                <a:solidFill>
                  <a:srgbClr val="00549D"/>
                </a:solidFill>
              </a:rPr>
              <a:t>unseen</a:t>
            </a:r>
            <a:r>
              <a:rPr lang="en-GB" sz="4400" dirty="0"/>
              <a:t> examples, not </a:t>
            </a:r>
            <a:r>
              <a:rPr lang="en-GB" sz="4400" dirty="0">
                <a:solidFill>
                  <a:srgbClr val="00549D"/>
                </a:solidFill>
              </a:rPr>
              <a:t>memorizing</a:t>
            </a:r>
            <a:r>
              <a:rPr lang="en-GB" sz="4400" dirty="0"/>
              <a:t> training data</a:t>
            </a:r>
            <a:br>
              <a:rPr lang="en-PK" sz="4400" dirty="0"/>
            </a:br>
            <a:endParaRPr lang="en-PK" sz="4400" dirty="0"/>
          </a:p>
        </p:txBody>
      </p:sp>
      <p:sp>
        <p:nvSpPr>
          <p:cNvPr id="7" name="Text Placeholder 6">
            <a:extLst>
              <a:ext uri="{FF2B5EF4-FFF2-40B4-BE49-F238E27FC236}">
                <a16:creationId xmlns:a16="http://schemas.microsoft.com/office/drawing/2014/main" id="{41DF0B30-BDE6-BFC3-CC70-18F9A33AF264}"/>
              </a:ext>
            </a:extLst>
          </p:cNvPr>
          <p:cNvSpPr>
            <a:spLocks noGrp="1"/>
          </p:cNvSpPr>
          <p:nvPr>
            <p:ph type="body" sz="quarter" idx="10"/>
          </p:nvPr>
        </p:nvSpPr>
        <p:spPr/>
        <p:txBody>
          <a:bodyPr/>
          <a:lstStyle/>
          <a:p>
            <a:pPr marL="0" indent="0">
              <a:buNone/>
            </a:pPr>
            <a:r>
              <a:rPr lang="en-PK" dirty="0"/>
              <a:t>Critical Takeaway: </a:t>
            </a:r>
          </a:p>
        </p:txBody>
      </p:sp>
    </p:spTree>
    <p:extLst>
      <p:ext uri="{BB962C8B-B14F-4D97-AF65-F5344CB8AC3E}">
        <p14:creationId xmlns:p14="http://schemas.microsoft.com/office/powerpoint/2010/main" val="30605667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03BBF-4DBE-D29D-CC7E-F0587096B506}"/>
              </a:ext>
            </a:extLst>
          </p:cNvPr>
          <p:cNvSpPr>
            <a:spLocks noGrp="1"/>
          </p:cNvSpPr>
          <p:nvPr>
            <p:ph type="title"/>
          </p:nvPr>
        </p:nvSpPr>
        <p:spPr/>
        <p:txBody>
          <a:bodyPr/>
          <a:lstStyle/>
          <a:p>
            <a:r>
              <a:rPr lang="en-PK" dirty="0"/>
              <a:t>Types of Learning</a:t>
            </a:r>
          </a:p>
        </p:txBody>
      </p:sp>
      <p:sp>
        <p:nvSpPr>
          <p:cNvPr id="6" name="TextBox 5">
            <a:extLst>
              <a:ext uri="{FF2B5EF4-FFF2-40B4-BE49-F238E27FC236}">
                <a16:creationId xmlns:a16="http://schemas.microsoft.com/office/drawing/2014/main" id="{47F0CBD5-4204-ADB6-18B2-6C49B41DAD60}"/>
              </a:ext>
            </a:extLst>
          </p:cNvPr>
          <p:cNvSpPr txBox="1"/>
          <p:nvPr/>
        </p:nvSpPr>
        <p:spPr>
          <a:xfrm>
            <a:off x="4066670" y="6011707"/>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2.7: Types of Machine Learning Based on Answers</a:t>
            </a:r>
          </a:p>
        </p:txBody>
      </p:sp>
      <p:pic>
        <p:nvPicPr>
          <p:cNvPr id="8" name="Content Placeholder 7" descr="A diagram of a machine learning&#10;&#10;AI-generated content may be incorrect.">
            <a:extLst>
              <a:ext uri="{FF2B5EF4-FFF2-40B4-BE49-F238E27FC236}">
                <a16:creationId xmlns:a16="http://schemas.microsoft.com/office/drawing/2014/main" id="{DFF92AAA-4625-A2CE-8B64-30DF5F993F3B}"/>
              </a:ext>
            </a:extLst>
          </p:cNvPr>
          <p:cNvPicPr>
            <a:picLocks noGrp="1" noChangeAspect="1"/>
          </p:cNvPicPr>
          <p:nvPr>
            <p:ph idx="1"/>
          </p:nvPr>
        </p:nvPicPr>
        <p:blipFill>
          <a:blip r:embed="rId2"/>
          <a:stretch>
            <a:fillRect/>
          </a:stretch>
        </p:blipFill>
        <p:spPr>
          <a:xfrm>
            <a:off x="2206314" y="1226982"/>
            <a:ext cx="7171968" cy="4619469"/>
          </a:xfrm>
        </p:spPr>
      </p:pic>
    </p:spTree>
    <p:extLst>
      <p:ext uri="{BB962C8B-B14F-4D97-AF65-F5344CB8AC3E}">
        <p14:creationId xmlns:p14="http://schemas.microsoft.com/office/powerpoint/2010/main" val="14815620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6395E-0933-6564-8A92-F0C874E79A52}"/>
              </a:ext>
            </a:extLst>
          </p:cNvPr>
          <p:cNvSpPr>
            <a:spLocks noGrp="1"/>
          </p:cNvSpPr>
          <p:nvPr>
            <p:ph type="title"/>
          </p:nvPr>
        </p:nvSpPr>
        <p:spPr/>
        <p:txBody>
          <a:bodyPr/>
          <a:lstStyle/>
          <a:p>
            <a:r>
              <a:rPr lang="en-GB" dirty="0"/>
              <a:t>Challenges in Supervised Learning</a:t>
            </a:r>
            <a:endParaRPr lang="en-PK" dirty="0"/>
          </a:p>
        </p:txBody>
      </p:sp>
      <p:sp>
        <p:nvSpPr>
          <p:cNvPr id="3" name="Content Placeholder 2">
            <a:extLst>
              <a:ext uri="{FF2B5EF4-FFF2-40B4-BE49-F238E27FC236}">
                <a16:creationId xmlns:a16="http://schemas.microsoft.com/office/drawing/2014/main" id="{D839107D-B532-87E8-2B13-8C3F8E74D83D}"/>
              </a:ext>
            </a:extLst>
          </p:cNvPr>
          <p:cNvSpPr>
            <a:spLocks noGrp="1"/>
          </p:cNvSpPr>
          <p:nvPr>
            <p:ph idx="1"/>
          </p:nvPr>
        </p:nvSpPr>
        <p:spPr/>
        <p:txBody>
          <a:bodyPr/>
          <a:lstStyle/>
          <a:p>
            <a:r>
              <a:rPr lang="en-GB" dirty="0"/>
              <a:t>Need for huge </a:t>
            </a:r>
            <a:r>
              <a:rPr lang="en-GB" dirty="0" err="1"/>
              <a:t>labeled</a:t>
            </a:r>
            <a:r>
              <a:rPr lang="en-GB" dirty="0"/>
              <a:t> datasets</a:t>
            </a:r>
          </a:p>
          <a:p>
            <a:r>
              <a:rPr lang="en-GB" dirty="0" err="1"/>
              <a:t>Labeling</a:t>
            </a:r>
            <a:r>
              <a:rPr lang="en-GB" dirty="0"/>
              <a:t> is expensive, error-prone</a:t>
            </a:r>
          </a:p>
          <a:p>
            <a:r>
              <a:rPr lang="en-GB" dirty="0"/>
              <a:t>Handling rare/unseen cases</a:t>
            </a:r>
          </a:p>
          <a:p>
            <a:r>
              <a:rPr lang="en-GB" dirty="0"/>
              <a:t>Ethical issues: bias in data</a:t>
            </a:r>
          </a:p>
          <a:p>
            <a:endParaRPr lang="en-PK" dirty="0"/>
          </a:p>
        </p:txBody>
      </p:sp>
    </p:spTree>
    <p:extLst>
      <p:ext uri="{BB962C8B-B14F-4D97-AF65-F5344CB8AC3E}">
        <p14:creationId xmlns:p14="http://schemas.microsoft.com/office/powerpoint/2010/main" val="35306382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A0F97-0C1C-9527-1275-36513BB194B2}"/>
              </a:ext>
            </a:extLst>
          </p:cNvPr>
          <p:cNvSpPr>
            <a:spLocks noGrp="1"/>
          </p:cNvSpPr>
          <p:nvPr>
            <p:ph type="title"/>
          </p:nvPr>
        </p:nvSpPr>
        <p:spPr/>
        <p:txBody>
          <a:bodyPr/>
          <a:lstStyle/>
          <a:p>
            <a:r>
              <a:rPr lang="en-GB" dirty="0"/>
              <a:t>Unsupervised Learning</a:t>
            </a:r>
            <a:endParaRPr lang="en-PK" dirty="0"/>
          </a:p>
        </p:txBody>
      </p:sp>
      <p:sp>
        <p:nvSpPr>
          <p:cNvPr id="3" name="Content Placeholder 2">
            <a:extLst>
              <a:ext uri="{FF2B5EF4-FFF2-40B4-BE49-F238E27FC236}">
                <a16:creationId xmlns:a16="http://schemas.microsoft.com/office/drawing/2014/main" id="{0A204021-0882-2BFB-5FC9-E86C37D43BC4}"/>
              </a:ext>
            </a:extLst>
          </p:cNvPr>
          <p:cNvSpPr>
            <a:spLocks noGrp="1"/>
          </p:cNvSpPr>
          <p:nvPr>
            <p:ph idx="1"/>
          </p:nvPr>
        </p:nvSpPr>
        <p:spPr/>
        <p:txBody>
          <a:bodyPr/>
          <a:lstStyle/>
          <a:p>
            <a:r>
              <a:rPr lang="en-GB" dirty="0"/>
              <a:t>Works with </a:t>
            </a:r>
            <a:r>
              <a:rPr lang="en-GB" dirty="0" err="1"/>
              <a:t>unlabeled</a:t>
            </a:r>
            <a:r>
              <a:rPr lang="en-GB" dirty="0"/>
              <a:t> data</a:t>
            </a:r>
          </a:p>
          <a:p>
            <a:r>
              <a:rPr lang="en-GB" dirty="0"/>
              <a:t>Finds patterns &amp; structures</a:t>
            </a:r>
          </a:p>
          <a:p>
            <a:r>
              <a:rPr lang="en-GB" dirty="0"/>
              <a:t>Tasks: clustering, dimensionality reduction</a:t>
            </a:r>
          </a:p>
          <a:p>
            <a:r>
              <a:rPr lang="en-GB" dirty="0"/>
              <a:t>“Learning without a teacher”</a:t>
            </a:r>
          </a:p>
          <a:p>
            <a:endParaRPr lang="en-PK" dirty="0"/>
          </a:p>
        </p:txBody>
      </p:sp>
    </p:spTree>
    <p:extLst>
      <p:ext uri="{BB962C8B-B14F-4D97-AF65-F5344CB8AC3E}">
        <p14:creationId xmlns:p14="http://schemas.microsoft.com/office/powerpoint/2010/main" val="339610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81A63-37F6-08C8-ED52-8D30CB98F3D2}"/>
              </a:ext>
            </a:extLst>
          </p:cNvPr>
          <p:cNvSpPr>
            <a:spLocks noGrp="1"/>
          </p:cNvSpPr>
          <p:nvPr>
            <p:ph type="title"/>
          </p:nvPr>
        </p:nvSpPr>
        <p:spPr/>
        <p:txBody>
          <a:bodyPr/>
          <a:lstStyle/>
          <a:p>
            <a:r>
              <a:rPr lang="en-GB" dirty="0"/>
              <a:t>Everyday Analogy</a:t>
            </a:r>
            <a:endParaRPr lang="en-PK" dirty="0"/>
          </a:p>
        </p:txBody>
      </p:sp>
      <p:sp>
        <p:nvSpPr>
          <p:cNvPr id="3" name="Content Placeholder 2">
            <a:extLst>
              <a:ext uri="{FF2B5EF4-FFF2-40B4-BE49-F238E27FC236}">
                <a16:creationId xmlns:a16="http://schemas.microsoft.com/office/drawing/2014/main" id="{72B4AA5C-2019-AE4E-A4FC-563FE4992B11}"/>
              </a:ext>
            </a:extLst>
          </p:cNvPr>
          <p:cNvSpPr>
            <a:spLocks noGrp="1"/>
          </p:cNvSpPr>
          <p:nvPr>
            <p:ph idx="1"/>
          </p:nvPr>
        </p:nvSpPr>
        <p:spPr/>
        <p:txBody>
          <a:bodyPr/>
          <a:lstStyle/>
          <a:p>
            <a:r>
              <a:rPr lang="en-GB" dirty="0"/>
              <a:t>Child grouping toys by </a:t>
            </a:r>
            <a:r>
              <a:rPr lang="en-GB" dirty="0" err="1"/>
              <a:t>color</a:t>
            </a:r>
            <a:r>
              <a:rPr lang="en-GB" dirty="0"/>
              <a:t>/size</a:t>
            </a:r>
          </a:p>
          <a:p>
            <a:r>
              <a:rPr lang="en-GB" dirty="0"/>
              <a:t>Grocery store organizing products</a:t>
            </a:r>
          </a:p>
          <a:p>
            <a:r>
              <a:rPr lang="en-GB" dirty="0"/>
              <a:t>Constellations in the sky</a:t>
            </a:r>
          </a:p>
          <a:p>
            <a:r>
              <a:rPr lang="en-GB" dirty="0"/>
              <a:t>Patterns are discovered, not predefined</a:t>
            </a:r>
          </a:p>
          <a:p>
            <a:endParaRPr lang="en-PK" dirty="0"/>
          </a:p>
        </p:txBody>
      </p:sp>
    </p:spTree>
    <p:extLst>
      <p:ext uri="{BB962C8B-B14F-4D97-AF65-F5344CB8AC3E}">
        <p14:creationId xmlns:p14="http://schemas.microsoft.com/office/powerpoint/2010/main" val="10868280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9EEF1-677A-FA10-6B3D-A990577C40CA}"/>
              </a:ext>
            </a:extLst>
          </p:cNvPr>
          <p:cNvSpPr>
            <a:spLocks noGrp="1"/>
          </p:cNvSpPr>
          <p:nvPr>
            <p:ph type="title"/>
          </p:nvPr>
        </p:nvSpPr>
        <p:spPr/>
        <p:txBody>
          <a:bodyPr/>
          <a:lstStyle/>
          <a:p>
            <a:r>
              <a:rPr lang="en-GB" dirty="0"/>
              <a:t>Applications</a:t>
            </a:r>
            <a:endParaRPr lang="en-PK" dirty="0"/>
          </a:p>
        </p:txBody>
      </p:sp>
      <p:sp>
        <p:nvSpPr>
          <p:cNvPr id="3" name="Content Placeholder 2">
            <a:extLst>
              <a:ext uri="{FF2B5EF4-FFF2-40B4-BE49-F238E27FC236}">
                <a16:creationId xmlns:a16="http://schemas.microsoft.com/office/drawing/2014/main" id="{8CDB0034-BDD8-5F14-BDA2-B7E75AD92717}"/>
              </a:ext>
            </a:extLst>
          </p:cNvPr>
          <p:cNvSpPr>
            <a:spLocks noGrp="1"/>
          </p:cNvSpPr>
          <p:nvPr>
            <p:ph idx="1"/>
          </p:nvPr>
        </p:nvSpPr>
        <p:spPr/>
        <p:txBody>
          <a:bodyPr/>
          <a:lstStyle/>
          <a:p>
            <a:r>
              <a:rPr lang="en-GB" dirty="0"/>
              <a:t>Customer segmentation</a:t>
            </a:r>
          </a:p>
          <a:p>
            <a:r>
              <a:rPr lang="en-GB" dirty="0"/>
              <a:t>Document clustering, topic </a:t>
            </a:r>
            <a:r>
              <a:rPr lang="en-GB" dirty="0" err="1"/>
              <a:t>modeling</a:t>
            </a:r>
            <a:endParaRPr lang="en-GB" dirty="0"/>
          </a:p>
          <a:p>
            <a:r>
              <a:rPr lang="en-GB" dirty="0"/>
              <a:t>Anomaly detection (fraud, faults)</a:t>
            </a:r>
          </a:p>
          <a:p>
            <a:r>
              <a:rPr lang="en-GB" dirty="0"/>
              <a:t>Recommendation systems</a:t>
            </a:r>
          </a:p>
          <a:p>
            <a:endParaRPr lang="en-PK" dirty="0"/>
          </a:p>
        </p:txBody>
      </p:sp>
    </p:spTree>
    <p:extLst>
      <p:ext uri="{BB962C8B-B14F-4D97-AF65-F5344CB8AC3E}">
        <p14:creationId xmlns:p14="http://schemas.microsoft.com/office/powerpoint/2010/main" val="21334765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7F234-4776-00F6-93F7-C47DF5EF56F9}"/>
              </a:ext>
            </a:extLst>
          </p:cNvPr>
          <p:cNvSpPr>
            <a:spLocks noGrp="1"/>
          </p:cNvSpPr>
          <p:nvPr>
            <p:ph type="title"/>
          </p:nvPr>
        </p:nvSpPr>
        <p:spPr/>
        <p:txBody>
          <a:bodyPr/>
          <a:lstStyle/>
          <a:p>
            <a:r>
              <a:rPr lang="en-PK" dirty="0"/>
              <a:t>What’s the Objective? </a:t>
            </a:r>
          </a:p>
        </p:txBody>
      </p:sp>
      <p:pic>
        <p:nvPicPr>
          <p:cNvPr id="8" name="Content Placeholder 7" descr="A close-up of a chart&#10;&#10;AI-generated content may be incorrect.">
            <a:extLst>
              <a:ext uri="{FF2B5EF4-FFF2-40B4-BE49-F238E27FC236}">
                <a16:creationId xmlns:a16="http://schemas.microsoft.com/office/drawing/2014/main" id="{8A67AFCD-5EEB-E2E6-E87B-8EAD5A82F919}"/>
              </a:ext>
            </a:extLst>
          </p:cNvPr>
          <p:cNvPicPr>
            <a:picLocks noGrp="1" noChangeAspect="1"/>
          </p:cNvPicPr>
          <p:nvPr>
            <p:ph idx="1"/>
          </p:nvPr>
        </p:nvPicPr>
        <p:blipFill>
          <a:blip r:embed="rId2"/>
          <a:stretch>
            <a:fillRect/>
          </a:stretch>
        </p:blipFill>
        <p:spPr>
          <a:xfrm>
            <a:off x="838200" y="1531027"/>
            <a:ext cx="10515600" cy="3680967"/>
          </a:xfrm>
        </p:spPr>
      </p:pic>
      <p:sp>
        <p:nvSpPr>
          <p:cNvPr id="6" name="TextBox 5">
            <a:extLst>
              <a:ext uri="{FF2B5EF4-FFF2-40B4-BE49-F238E27FC236}">
                <a16:creationId xmlns:a16="http://schemas.microsoft.com/office/drawing/2014/main" id="{31E6388E-B9D5-5993-B668-EFBFE5A472FC}"/>
              </a:ext>
            </a:extLst>
          </p:cNvPr>
          <p:cNvSpPr txBox="1"/>
          <p:nvPr/>
        </p:nvSpPr>
        <p:spPr>
          <a:xfrm>
            <a:off x="838200" y="4929142"/>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2.8: Unguided Unsupervised Learning Might Produce Unneeded Results</a:t>
            </a:r>
          </a:p>
        </p:txBody>
      </p:sp>
    </p:spTree>
    <p:extLst>
      <p:ext uri="{BB962C8B-B14F-4D97-AF65-F5344CB8AC3E}">
        <p14:creationId xmlns:p14="http://schemas.microsoft.com/office/powerpoint/2010/main" val="931936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913F6-C529-CA07-2391-4785D20F6C28}"/>
              </a:ext>
            </a:extLst>
          </p:cNvPr>
          <p:cNvSpPr>
            <a:spLocks noGrp="1"/>
          </p:cNvSpPr>
          <p:nvPr>
            <p:ph type="title"/>
          </p:nvPr>
        </p:nvSpPr>
        <p:spPr/>
        <p:txBody>
          <a:bodyPr/>
          <a:lstStyle/>
          <a:p>
            <a:r>
              <a:rPr lang="en-GB" dirty="0"/>
              <a:t>Why Not Traditional Programming?</a:t>
            </a:r>
            <a:endParaRPr lang="en-PK" dirty="0"/>
          </a:p>
        </p:txBody>
      </p:sp>
      <p:sp>
        <p:nvSpPr>
          <p:cNvPr id="3" name="Content Placeholder 2">
            <a:extLst>
              <a:ext uri="{FF2B5EF4-FFF2-40B4-BE49-F238E27FC236}">
                <a16:creationId xmlns:a16="http://schemas.microsoft.com/office/drawing/2014/main" id="{B06A6BC4-9062-249B-569A-4E631C434187}"/>
              </a:ext>
            </a:extLst>
          </p:cNvPr>
          <p:cNvSpPr>
            <a:spLocks noGrp="1"/>
          </p:cNvSpPr>
          <p:nvPr>
            <p:ph idx="1"/>
          </p:nvPr>
        </p:nvSpPr>
        <p:spPr/>
        <p:txBody>
          <a:bodyPr/>
          <a:lstStyle/>
          <a:p>
            <a:r>
              <a:rPr lang="en-GB" dirty="0"/>
              <a:t>Rule-based programming is rigid</a:t>
            </a:r>
          </a:p>
        </p:txBody>
      </p:sp>
      <p:pic>
        <p:nvPicPr>
          <p:cNvPr id="6" name="Picture 5" descr="A screenshot of a computer code&#10;&#10;AI-generated content may be incorrect.">
            <a:extLst>
              <a:ext uri="{FF2B5EF4-FFF2-40B4-BE49-F238E27FC236}">
                <a16:creationId xmlns:a16="http://schemas.microsoft.com/office/drawing/2014/main" id="{86C0CBE9-C137-C938-5AB0-C8C512A913B3}"/>
              </a:ext>
            </a:extLst>
          </p:cNvPr>
          <p:cNvPicPr>
            <a:picLocks noChangeAspect="1"/>
          </p:cNvPicPr>
          <p:nvPr/>
        </p:nvPicPr>
        <p:blipFill>
          <a:blip r:embed="rId2"/>
          <a:stretch>
            <a:fillRect/>
          </a:stretch>
        </p:blipFill>
        <p:spPr>
          <a:xfrm>
            <a:off x="1094105" y="2113674"/>
            <a:ext cx="7772400" cy="3865362"/>
          </a:xfrm>
          <a:prstGeom prst="rect">
            <a:avLst/>
          </a:prstGeom>
        </p:spPr>
      </p:pic>
    </p:spTree>
    <p:extLst>
      <p:ext uri="{BB962C8B-B14F-4D97-AF65-F5344CB8AC3E}">
        <p14:creationId xmlns:p14="http://schemas.microsoft.com/office/powerpoint/2010/main" val="30875851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468D3-7DA2-A3BA-A246-BA69325762C9}"/>
              </a:ext>
            </a:extLst>
          </p:cNvPr>
          <p:cNvSpPr>
            <a:spLocks noGrp="1"/>
          </p:cNvSpPr>
          <p:nvPr>
            <p:ph type="title"/>
          </p:nvPr>
        </p:nvSpPr>
        <p:spPr/>
        <p:txBody>
          <a:bodyPr/>
          <a:lstStyle/>
          <a:p>
            <a:r>
              <a:rPr lang="en-GB" dirty="0"/>
              <a:t>Clustering</a:t>
            </a:r>
            <a:endParaRPr lang="en-PK" dirty="0"/>
          </a:p>
        </p:txBody>
      </p:sp>
      <p:sp>
        <p:nvSpPr>
          <p:cNvPr id="3" name="Content Placeholder 2">
            <a:extLst>
              <a:ext uri="{FF2B5EF4-FFF2-40B4-BE49-F238E27FC236}">
                <a16:creationId xmlns:a16="http://schemas.microsoft.com/office/drawing/2014/main" id="{C66789AF-9FCD-86A0-B71C-884131745FC2}"/>
              </a:ext>
            </a:extLst>
          </p:cNvPr>
          <p:cNvSpPr>
            <a:spLocks noGrp="1"/>
          </p:cNvSpPr>
          <p:nvPr>
            <p:ph idx="1"/>
          </p:nvPr>
        </p:nvSpPr>
        <p:spPr/>
        <p:txBody>
          <a:bodyPr/>
          <a:lstStyle/>
          <a:p>
            <a:r>
              <a:rPr lang="en-GB" dirty="0"/>
              <a:t>Groups by similarity/distance</a:t>
            </a:r>
          </a:p>
          <a:p>
            <a:r>
              <a:rPr lang="en-GB" dirty="0"/>
              <a:t>Methods: k-means, hierarchical clustering</a:t>
            </a:r>
          </a:p>
          <a:p>
            <a:r>
              <a:rPr lang="en-GB" dirty="0"/>
              <a:t>Challenges: defining “distance”</a:t>
            </a:r>
          </a:p>
          <a:p>
            <a:r>
              <a:rPr lang="en-GB" dirty="0"/>
              <a:t>No single “right” answer</a:t>
            </a:r>
          </a:p>
          <a:p>
            <a:endParaRPr lang="en-PK" dirty="0"/>
          </a:p>
        </p:txBody>
      </p:sp>
    </p:spTree>
    <p:extLst>
      <p:ext uri="{BB962C8B-B14F-4D97-AF65-F5344CB8AC3E}">
        <p14:creationId xmlns:p14="http://schemas.microsoft.com/office/powerpoint/2010/main" val="39780986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50C3B-EB96-1E6E-DD23-E960684C5BE3}"/>
              </a:ext>
            </a:extLst>
          </p:cNvPr>
          <p:cNvSpPr>
            <a:spLocks noGrp="1"/>
          </p:cNvSpPr>
          <p:nvPr>
            <p:ph type="title"/>
          </p:nvPr>
        </p:nvSpPr>
        <p:spPr/>
        <p:txBody>
          <a:bodyPr/>
          <a:lstStyle/>
          <a:p>
            <a:r>
              <a:rPr lang="en-GB" dirty="0"/>
              <a:t>Anomaly Detection</a:t>
            </a:r>
            <a:endParaRPr lang="en-PK" dirty="0"/>
          </a:p>
        </p:txBody>
      </p:sp>
      <p:sp>
        <p:nvSpPr>
          <p:cNvPr id="3" name="Content Placeholder 2">
            <a:extLst>
              <a:ext uri="{FF2B5EF4-FFF2-40B4-BE49-F238E27FC236}">
                <a16:creationId xmlns:a16="http://schemas.microsoft.com/office/drawing/2014/main" id="{28A2BBEC-B4FC-E6E0-F6B8-75D5A8E169D3}"/>
              </a:ext>
            </a:extLst>
          </p:cNvPr>
          <p:cNvSpPr>
            <a:spLocks noGrp="1"/>
          </p:cNvSpPr>
          <p:nvPr>
            <p:ph idx="1"/>
          </p:nvPr>
        </p:nvSpPr>
        <p:spPr/>
        <p:txBody>
          <a:bodyPr/>
          <a:lstStyle/>
          <a:p>
            <a:r>
              <a:rPr lang="en-GB" dirty="0"/>
              <a:t>Learns “normal” patterns</a:t>
            </a:r>
          </a:p>
          <a:p>
            <a:r>
              <a:rPr lang="en-GB" dirty="0"/>
              <a:t>Flags unusual </a:t>
            </a:r>
            <a:r>
              <a:rPr lang="en-GB" dirty="0" err="1"/>
              <a:t>behavior</a:t>
            </a:r>
            <a:endParaRPr lang="en-GB" dirty="0"/>
          </a:p>
          <a:p>
            <a:r>
              <a:rPr lang="en-GB" dirty="0"/>
              <a:t>Used in fraud detection, manufacturing faults</a:t>
            </a:r>
          </a:p>
          <a:p>
            <a:r>
              <a:rPr lang="en-GB" dirty="0"/>
              <a:t>Crucial in cybersecurity</a:t>
            </a:r>
          </a:p>
          <a:p>
            <a:endParaRPr lang="en-PK" dirty="0"/>
          </a:p>
        </p:txBody>
      </p:sp>
    </p:spTree>
    <p:extLst>
      <p:ext uri="{BB962C8B-B14F-4D97-AF65-F5344CB8AC3E}">
        <p14:creationId xmlns:p14="http://schemas.microsoft.com/office/powerpoint/2010/main" val="9192048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BF5D7-3360-E2FE-E0E5-1ACBE7B35C03}"/>
              </a:ext>
            </a:extLst>
          </p:cNvPr>
          <p:cNvSpPr>
            <a:spLocks noGrp="1"/>
          </p:cNvSpPr>
          <p:nvPr>
            <p:ph type="title"/>
          </p:nvPr>
        </p:nvSpPr>
        <p:spPr/>
        <p:txBody>
          <a:bodyPr/>
          <a:lstStyle/>
          <a:p>
            <a:r>
              <a:rPr lang="en-GB" dirty="0"/>
              <a:t>Dimensionality Reduction</a:t>
            </a:r>
            <a:endParaRPr lang="en-PK" dirty="0"/>
          </a:p>
        </p:txBody>
      </p:sp>
      <p:sp>
        <p:nvSpPr>
          <p:cNvPr id="3" name="Content Placeholder 2">
            <a:extLst>
              <a:ext uri="{FF2B5EF4-FFF2-40B4-BE49-F238E27FC236}">
                <a16:creationId xmlns:a16="http://schemas.microsoft.com/office/drawing/2014/main" id="{AB609B3F-AD39-A43C-0A8E-304027125CAB}"/>
              </a:ext>
            </a:extLst>
          </p:cNvPr>
          <p:cNvSpPr>
            <a:spLocks noGrp="1"/>
          </p:cNvSpPr>
          <p:nvPr>
            <p:ph idx="1"/>
          </p:nvPr>
        </p:nvSpPr>
        <p:spPr/>
        <p:txBody>
          <a:bodyPr/>
          <a:lstStyle/>
          <a:p>
            <a:r>
              <a:rPr lang="en-GB" dirty="0"/>
              <a:t>Simplifies data → fewer features</a:t>
            </a:r>
          </a:p>
          <a:p>
            <a:r>
              <a:rPr lang="en-GB" dirty="0"/>
              <a:t>PCA, t-SNE</a:t>
            </a:r>
          </a:p>
          <a:p>
            <a:r>
              <a:rPr lang="en-GB" dirty="0"/>
              <a:t>Easier visualization</a:t>
            </a:r>
          </a:p>
          <a:p>
            <a:r>
              <a:rPr lang="en-GB" dirty="0"/>
              <a:t>Used before clustering or classification</a:t>
            </a:r>
          </a:p>
          <a:p>
            <a:endParaRPr lang="en-PK" dirty="0"/>
          </a:p>
        </p:txBody>
      </p:sp>
    </p:spTree>
    <p:extLst>
      <p:ext uri="{BB962C8B-B14F-4D97-AF65-F5344CB8AC3E}">
        <p14:creationId xmlns:p14="http://schemas.microsoft.com/office/powerpoint/2010/main" val="4251137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E4EAA-2CB2-083D-4A45-311B27D1C60A}"/>
              </a:ext>
            </a:extLst>
          </p:cNvPr>
          <p:cNvSpPr>
            <a:spLocks noGrp="1"/>
          </p:cNvSpPr>
          <p:nvPr>
            <p:ph type="title"/>
          </p:nvPr>
        </p:nvSpPr>
        <p:spPr/>
        <p:txBody>
          <a:bodyPr/>
          <a:lstStyle/>
          <a:p>
            <a:r>
              <a:rPr lang="en-GB" dirty="0"/>
              <a:t>Challenges</a:t>
            </a:r>
            <a:endParaRPr lang="en-PK" dirty="0"/>
          </a:p>
        </p:txBody>
      </p:sp>
      <p:sp>
        <p:nvSpPr>
          <p:cNvPr id="3" name="Content Placeholder 2">
            <a:extLst>
              <a:ext uri="{FF2B5EF4-FFF2-40B4-BE49-F238E27FC236}">
                <a16:creationId xmlns:a16="http://schemas.microsoft.com/office/drawing/2014/main" id="{CEC51B6B-3195-4FCA-5C63-E6505C4BB3D5}"/>
              </a:ext>
            </a:extLst>
          </p:cNvPr>
          <p:cNvSpPr>
            <a:spLocks noGrp="1"/>
          </p:cNvSpPr>
          <p:nvPr>
            <p:ph idx="1"/>
          </p:nvPr>
        </p:nvSpPr>
        <p:spPr/>
        <p:txBody>
          <a:bodyPr/>
          <a:lstStyle/>
          <a:p>
            <a:r>
              <a:rPr lang="en-GB" dirty="0"/>
              <a:t>No ground truth for validation</a:t>
            </a:r>
          </a:p>
          <a:p>
            <a:r>
              <a:rPr lang="en-GB" dirty="0"/>
              <a:t>Multiple valid patterns possible</a:t>
            </a:r>
          </a:p>
          <a:p>
            <a:r>
              <a:rPr lang="en-GB" dirty="0"/>
              <a:t>Outliers hard to handle</a:t>
            </a:r>
          </a:p>
          <a:p>
            <a:r>
              <a:rPr lang="en-GB" dirty="0"/>
              <a:t>Risk of meaningless clusters</a:t>
            </a:r>
          </a:p>
          <a:p>
            <a:endParaRPr lang="en-PK" dirty="0"/>
          </a:p>
        </p:txBody>
      </p:sp>
    </p:spTree>
    <p:extLst>
      <p:ext uri="{BB962C8B-B14F-4D97-AF65-F5344CB8AC3E}">
        <p14:creationId xmlns:p14="http://schemas.microsoft.com/office/powerpoint/2010/main" val="38135558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2609F-8B57-7A7C-AB80-C35986D2C5A7}"/>
              </a:ext>
            </a:extLst>
          </p:cNvPr>
          <p:cNvSpPr>
            <a:spLocks noGrp="1"/>
          </p:cNvSpPr>
          <p:nvPr>
            <p:ph type="title"/>
          </p:nvPr>
        </p:nvSpPr>
        <p:spPr/>
        <p:txBody>
          <a:bodyPr/>
          <a:lstStyle/>
          <a:p>
            <a:r>
              <a:rPr lang="en-GB" dirty="0"/>
              <a:t>Reinforcement Learning</a:t>
            </a:r>
            <a:endParaRPr lang="en-PK" dirty="0"/>
          </a:p>
        </p:txBody>
      </p:sp>
      <p:sp>
        <p:nvSpPr>
          <p:cNvPr id="3" name="Content Placeholder 2">
            <a:extLst>
              <a:ext uri="{FF2B5EF4-FFF2-40B4-BE49-F238E27FC236}">
                <a16:creationId xmlns:a16="http://schemas.microsoft.com/office/drawing/2014/main" id="{212D3593-4383-A880-14EF-4FB1C0F3BF28}"/>
              </a:ext>
            </a:extLst>
          </p:cNvPr>
          <p:cNvSpPr>
            <a:spLocks noGrp="1"/>
          </p:cNvSpPr>
          <p:nvPr>
            <p:ph idx="1"/>
          </p:nvPr>
        </p:nvSpPr>
        <p:spPr/>
        <p:txBody>
          <a:bodyPr/>
          <a:lstStyle/>
          <a:p>
            <a:r>
              <a:rPr lang="en-GB" dirty="0"/>
              <a:t>Agent interacts with environment</a:t>
            </a:r>
          </a:p>
          <a:p>
            <a:r>
              <a:rPr lang="en-GB" dirty="0"/>
              <a:t>Learns via trial and error</a:t>
            </a:r>
          </a:p>
          <a:p>
            <a:r>
              <a:rPr lang="en-GB" dirty="0"/>
              <a:t>Uses rewards/punishments</a:t>
            </a:r>
          </a:p>
          <a:p>
            <a:r>
              <a:rPr lang="en-GB" dirty="0"/>
              <a:t>Goal: maximize cumulative reward</a:t>
            </a:r>
          </a:p>
          <a:p>
            <a:endParaRPr lang="en-PK" dirty="0"/>
          </a:p>
        </p:txBody>
      </p:sp>
    </p:spTree>
    <p:extLst>
      <p:ext uri="{BB962C8B-B14F-4D97-AF65-F5344CB8AC3E}">
        <p14:creationId xmlns:p14="http://schemas.microsoft.com/office/powerpoint/2010/main" val="33375697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7DEE5-5EA4-53F5-A832-7BC51994737E}"/>
              </a:ext>
            </a:extLst>
          </p:cNvPr>
          <p:cNvSpPr>
            <a:spLocks noGrp="1"/>
          </p:cNvSpPr>
          <p:nvPr>
            <p:ph type="title"/>
          </p:nvPr>
        </p:nvSpPr>
        <p:spPr/>
        <p:txBody>
          <a:bodyPr/>
          <a:lstStyle/>
          <a:p>
            <a:r>
              <a:rPr lang="en-GB" dirty="0"/>
              <a:t>Example – Learning to Drive</a:t>
            </a:r>
            <a:endParaRPr lang="en-PK" dirty="0"/>
          </a:p>
        </p:txBody>
      </p:sp>
      <p:sp>
        <p:nvSpPr>
          <p:cNvPr id="3" name="Content Placeholder 2">
            <a:extLst>
              <a:ext uri="{FF2B5EF4-FFF2-40B4-BE49-F238E27FC236}">
                <a16:creationId xmlns:a16="http://schemas.microsoft.com/office/drawing/2014/main" id="{50A31B3C-6B26-E7C8-D96C-4D7B04ACDF2F}"/>
              </a:ext>
            </a:extLst>
          </p:cNvPr>
          <p:cNvSpPr>
            <a:spLocks noGrp="1"/>
          </p:cNvSpPr>
          <p:nvPr>
            <p:ph idx="1"/>
          </p:nvPr>
        </p:nvSpPr>
        <p:spPr/>
        <p:txBody>
          <a:bodyPr/>
          <a:lstStyle/>
          <a:p>
            <a:r>
              <a:rPr lang="en-GB" dirty="0"/>
              <a:t>Wrong conclusion: braking causes accidents</a:t>
            </a:r>
          </a:p>
          <a:p>
            <a:r>
              <a:rPr lang="en-GB" dirty="0"/>
              <a:t>Actual cause: driving tired</a:t>
            </a:r>
          </a:p>
          <a:p>
            <a:r>
              <a:rPr lang="en-GB" dirty="0"/>
              <a:t>Challenge = credit assignment problem</a:t>
            </a:r>
          </a:p>
          <a:p>
            <a:r>
              <a:rPr lang="en-GB" dirty="0"/>
              <a:t>Identifying which action led to outcome</a:t>
            </a:r>
          </a:p>
          <a:p>
            <a:endParaRPr lang="en-PK" dirty="0"/>
          </a:p>
        </p:txBody>
      </p:sp>
    </p:spTree>
    <p:extLst>
      <p:ext uri="{BB962C8B-B14F-4D97-AF65-F5344CB8AC3E}">
        <p14:creationId xmlns:p14="http://schemas.microsoft.com/office/powerpoint/2010/main" val="12411441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08E87-10AC-EBFF-BFE4-9CF91E4C8383}"/>
              </a:ext>
            </a:extLst>
          </p:cNvPr>
          <p:cNvSpPr>
            <a:spLocks noGrp="1"/>
          </p:cNvSpPr>
          <p:nvPr>
            <p:ph type="title"/>
          </p:nvPr>
        </p:nvSpPr>
        <p:spPr/>
        <p:txBody>
          <a:bodyPr/>
          <a:lstStyle/>
          <a:p>
            <a:r>
              <a:rPr lang="en-GB" dirty="0"/>
              <a:t>Building Blocks</a:t>
            </a:r>
            <a:endParaRPr lang="en-PK" dirty="0"/>
          </a:p>
        </p:txBody>
      </p:sp>
      <p:sp>
        <p:nvSpPr>
          <p:cNvPr id="3" name="Content Placeholder 2">
            <a:extLst>
              <a:ext uri="{FF2B5EF4-FFF2-40B4-BE49-F238E27FC236}">
                <a16:creationId xmlns:a16="http://schemas.microsoft.com/office/drawing/2014/main" id="{5B4A425D-8FA6-3922-A180-E7F4567FB4E8}"/>
              </a:ext>
            </a:extLst>
          </p:cNvPr>
          <p:cNvSpPr>
            <a:spLocks noGrp="1"/>
          </p:cNvSpPr>
          <p:nvPr>
            <p:ph idx="1"/>
          </p:nvPr>
        </p:nvSpPr>
        <p:spPr/>
        <p:txBody>
          <a:bodyPr/>
          <a:lstStyle/>
          <a:p>
            <a:r>
              <a:rPr lang="en-GB" dirty="0">
                <a:solidFill>
                  <a:srgbClr val="00549D"/>
                </a:solidFill>
              </a:rPr>
              <a:t>Agent</a:t>
            </a:r>
            <a:r>
              <a:rPr lang="en-GB" dirty="0"/>
              <a:t> (learner)</a:t>
            </a:r>
          </a:p>
          <a:p>
            <a:r>
              <a:rPr lang="en-GB" dirty="0">
                <a:solidFill>
                  <a:srgbClr val="00549D"/>
                </a:solidFill>
              </a:rPr>
              <a:t>Environment</a:t>
            </a:r>
            <a:r>
              <a:rPr lang="en-GB" dirty="0"/>
              <a:t> (world it interacts with)</a:t>
            </a:r>
          </a:p>
          <a:p>
            <a:r>
              <a:rPr lang="en-GB" dirty="0">
                <a:solidFill>
                  <a:srgbClr val="00549D"/>
                </a:solidFill>
              </a:rPr>
              <a:t>Actions</a:t>
            </a:r>
            <a:r>
              <a:rPr lang="en-GB" dirty="0"/>
              <a:t> (choices available)</a:t>
            </a:r>
          </a:p>
          <a:p>
            <a:r>
              <a:rPr lang="en-GB" dirty="0"/>
              <a:t>Rewards (feedback signal)</a:t>
            </a:r>
          </a:p>
          <a:p>
            <a:endParaRPr lang="en-PK" dirty="0"/>
          </a:p>
        </p:txBody>
      </p:sp>
    </p:spTree>
    <p:extLst>
      <p:ext uri="{BB962C8B-B14F-4D97-AF65-F5344CB8AC3E}">
        <p14:creationId xmlns:p14="http://schemas.microsoft.com/office/powerpoint/2010/main" val="16012726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66CF0-BAF5-EF75-D04F-BF1E7BBCCA2A}"/>
              </a:ext>
            </a:extLst>
          </p:cNvPr>
          <p:cNvSpPr>
            <a:spLocks noGrp="1"/>
          </p:cNvSpPr>
          <p:nvPr>
            <p:ph type="title"/>
          </p:nvPr>
        </p:nvSpPr>
        <p:spPr/>
        <p:txBody>
          <a:bodyPr/>
          <a:lstStyle/>
          <a:p>
            <a:r>
              <a:rPr lang="en-GB" dirty="0"/>
              <a:t>Building Blocks Visualized</a:t>
            </a:r>
            <a:endParaRPr lang="en-PK" dirty="0"/>
          </a:p>
        </p:txBody>
      </p:sp>
      <p:sp>
        <p:nvSpPr>
          <p:cNvPr id="6" name="TextBox 5">
            <a:extLst>
              <a:ext uri="{FF2B5EF4-FFF2-40B4-BE49-F238E27FC236}">
                <a16:creationId xmlns:a16="http://schemas.microsoft.com/office/drawing/2014/main" id="{E64EBD11-B3D4-2A78-3AC4-6D6981CCB12F}"/>
              </a:ext>
            </a:extLst>
          </p:cNvPr>
          <p:cNvSpPr txBox="1"/>
          <p:nvPr/>
        </p:nvSpPr>
        <p:spPr>
          <a:xfrm>
            <a:off x="2733507" y="5631018"/>
            <a:ext cx="6098058" cy="276999"/>
          </a:xfrm>
          <a:prstGeom prst="rect">
            <a:avLst/>
          </a:prstGeom>
          <a:noFill/>
        </p:spPr>
        <p:txBody>
          <a:bodyPr wrap="square">
            <a:spAutoFit/>
          </a:bodyPr>
          <a:lstStyle/>
          <a:p>
            <a:pPr algn="ctr"/>
            <a:r>
              <a:rPr lang="en-GB" sz="1200" dirty="0">
                <a:solidFill>
                  <a:srgbClr val="00549D"/>
                </a:solidFill>
                <a:latin typeface="Avenir Book" panose="02000503020000020003" pitchFamily="2" charset="0"/>
              </a:rPr>
              <a:t>Figure 2.9: State Changes, Rewards, and Actions in Reinforcement Learning</a:t>
            </a:r>
          </a:p>
        </p:txBody>
      </p:sp>
      <p:pic>
        <p:nvPicPr>
          <p:cNvPr id="8" name="Content Placeholder 7" descr="A diagram of a grid with arrows and symbols&#10;&#10;AI-generated content may be incorrect.">
            <a:extLst>
              <a:ext uri="{FF2B5EF4-FFF2-40B4-BE49-F238E27FC236}">
                <a16:creationId xmlns:a16="http://schemas.microsoft.com/office/drawing/2014/main" id="{643F3A7B-B08F-B6E6-CF61-7E833E8AA8EB}"/>
              </a:ext>
            </a:extLst>
          </p:cNvPr>
          <p:cNvPicPr>
            <a:picLocks noGrp="1" noChangeAspect="1"/>
          </p:cNvPicPr>
          <p:nvPr>
            <p:ph idx="1"/>
          </p:nvPr>
        </p:nvPicPr>
        <p:blipFill>
          <a:blip r:embed="rId2"/>
          <a:stretch>
            <a:fillRect/>
          </a:stretch>
        </p:blipFill>
        <p:spPr>
          <a:xfrm>
            <a:off x="2417924" y="1226982"/>
            <a:ext cx="7035349" cy="4238780"/>
          </a:xfrm>
        </p:spPr>
      </p:pic>
    </p:spTree>
    <p:extLst>
      <p:ext uri="{BB962C8B-B14F-4D97-AF65-F5344CB8AC3E}">
        <p14:creationId xmlns:p14="http://schemas.microsoft.com/office/powerpoint/2010/main" val="26651711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C75D6-17A7-31D9-2F91-E0AB5FD2BF24}"/>
              </a:ext>
            </a:extLst>
          </p:cNvPr>
          <p:cNvSpPr>
            <a:spLocks noGrp="1"/>
          </p:cNvSpPr>
          <p:nvPr>
            <p:ph type="title"/>
          </p:nvPr>
        </p:nvSpPr>
        <p:spPr/>
        <p:txBody>
          <a:bodyPr/>
          <a:lstStyle/>
          <a:p>
            <a:r>
              <a:rPr lang="en-GB" dirty="0"/>
              <a:t>Applications</a:t>
            </a:r>
            <a:endParaRPr lang="en-PK" dirty="0"/>
          </a:p>
        </p:txBody>
      </p:sp>
      <p:sp>
        <p:nvSpPr>
          <p:cNvPr id="3" name="Content Placeholder 2">
            <a:extLst>
              <a:ext uri="{FF2B5EF4-FFF2-40B4-BE49-F238E27FC236}">
                <a16:creationId xmlns:a16="http://schemas.microsoft.com/office/drawing/2014/main" id="{D167AA24-D9CC-5A5B-E145-FF005149937D}"/>
              </a:ext>
            </a:extLst>
          </p:cNvPr>
          <p:cNvSpPr>
            <a:spLocks noGrp="1"/>
          </p:cNvSpPr>
          <p:nvPr>
            <p:ph idx="1"/>
          </p:nvPr>
        </p:nvSpPr>
        <p:spPr/>
        <p:txBody>
          <a:bodyPr/>
          <a:lstStyle/>
          <a:p>
            <a:r>
              <a:rPr lang="en-GB" dirty="0"/>
              <a:t>Game playing (chess, Go, video games)</a:t>
            </a:r>
          </a:p>
          <a:p>
            <a:r>
              <a:rPr lang="en-GB" dirty="0"/>
              <a:t>Robotics (walking, grasping)</a:t>
            </a:r>
          </a:p>
          <a:p>
            <a:r>
              <a:rPr lang="en-GB" dirty="0"/>
              <a:t>Resource allocation in networks</a:t>
            </a:r>
          </a:p>
          <a:p>
            <a:r>
              <a:rPr lang="en-GB" dirty="0"/>
              <a:t>Recommendation systems adaptation</a:t>
            </a:r>
          </a:p>
          <a:p>
            <a:endParaRPr lang="en-PK" dirty="0"/>
          </a:p>
        </p:txBody>
      </p:sp>
    </p:spTree>
    <p:extLst>
      <p:ext uri="{BB962C8B-B14F-4D97-AF65-F5344CB8AC3E}">
        <p14:creationId xmlns:p14="http://schemas.microsoft.com/office/powerpoint/2010/main" val="967581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A1356-A52E-178C-6090-4CE74E77F466}"/>
              </a:ext>
            </a:extLst>
          </p:cNvPr>
          <p:cNvSpPr>
            <a:spLocks noGrp="1"/>
          </p:cNvSpPr>
          <p:nvPr>
            <p:ph type="title"/>
          </p:nvPr>
        </p:nvSpPr>
        <p:spPr/>
        <p:txBody>
          <a:bodyPr/>
          <a:lstStyle/>
          <a:p>
            <a:r>
              <a:rPr lang="en-GB" dirty="0"/>
              <a:t>Challenges</a:t>
            </a:r>
            <a:endParaRPr lang="en-PK" dirty="0"/>
          </a:p>
        </p:txBody>
      </p:sp>
      <p:sp>
        <p:nvSpPr>
          <p:cNvPr id="3" name="Content Placeholder 2">
            <a:extLst>
              <a:ext uri="{FF2B5EF4-FFF2-40B4-BE49-F238E27FC236}">
                <a16:creationId xmlns:a16="http://schemas.microsoft.com/office/drawing/2014/main" id="{0C1946CC-3F90-B0D0-980D-87C05FF0E77B}"/>
              </a:ext>
            </a:extLst>
          </p:cNvPr>
          <p:cNvSpPr>
            <a:spLocks noGrp="1"/>
          </p:cNvSpPr>
          <p:nvPr>
            <p:ph idx="1"/>
          </p:nvPr>
        </p:nvSpPr>
        <p:spPr/>
        <p:txBody>
          <a:bodyPr/>
          <a:lstStyle/>
          <a:p>
            <a:r>
              <a:rPr lang="en-GB" dirty="0"/>
              <a:t>Delayed rewards → hard credit assignment</a:t>
            </a:r>
          </a:p>
          <a:p>
            <a:r>
              <a:rPr lang="en-GB" dirty="0"/>
              <a:t>Exploration vs exploitation</a:t>
            </a:r>
          </a:p>
          <a:p>
            <a:r>
              <a:rPr lang="en-GB" dirty="0"/>
              <a:t>Computationally expensive</a:t>
            </a:r>
          </a:p>
          <a:p>
            <a:r>
              <a:rPr lang="en-GB" dirty="0"/>
              <a:t>Sensitive to reward design</a:t>
            </a:r>
          </a:p>
          <a:p>
            <a:r>
              <a:rPr lang="en-PK" dirty="0">
                <a:solidFill>
                  <a:srgbClr val="00549D"/>
                </a:solidFill>
              </a:rPr>
              <a:t>Much more on these later … </a:t>
            </a:r>
          </a:p>
        </p:txBody>
      </p:sp>
    </p:spTree>
    <p:extLst>
      <p:ext uri="{BB962C8B-B14F-4D97-AF65-F5344CB8AC3E}">
        <p14:creationId xmlns:p14="http://schemas.microsoft.com/office/powerpoint/2010/main" val="10597521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70B71-5F12-A94B-F51B-52ED365A67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C69E6E-812C-3562-0601-BE66B5F50841}"/>
              </a:ext>
            </a:extLst>
          </p:cNvPr>
          <p:cNvSpPr>
            <a:spLocks noGrp="1"/>
          </p:cNvSpPr>
          <p:nvPr>
            <p:ph type="title"/>
          </p:nvPr>
        </p:nvSpPr>
        <p:spPr/>
        <p:txBody>
          <a:bodyPr/>
          <a:lstStyle/>
          <a:p>
            <a:r>
              <a:rPr lang="en-GB" dirty="0"/>
              <a:t>Why Not Traditional Programming?</a:t>
            </a:r>
            <a:endParaRPr lang="en-PK" dirty="0"/>
          </a:p>
        </p:txBody>
      </p:sp>
      <p:sp>
        <p:nvSpPr>
          <p:cNvPr id="3" name="Content Placeholder 2">
            <a:extLst>
              <a:ext uri="{FF2B5EF4-FFF2-40B4-BE49-F238E27FC236}">
                <a16:creationId xmlns:a16="http://schemas.microsoft.com/office/drawing/2014/main" id="{DC0A83FF-4211-C09B-21F2-61E0BC9C0190}"/>
              </a:ext>
            </a:extLst>
          </p:cNvPr>
          <p:cNvSpPr>
            <a:spLocks noGrp="1"/>
          </p:cNvSpPr>
          <p:nvPr>
            <p:ph idx="1"/>
          </p:nvPr>
        </p:nvSpPr>
        <p:spPr/>
        <p:txBody>
          <a:bodyPr/>
          <a:lstStyle/>
          <a:p>
            <a:r>
              <a:rPr lang="en-GB" dirty="0"/>
              <a:t>Difficult to account for exceptions</a:t>
            </a:r>
          </a:p>
          <a:p>
            <a:r>
              <a:rPr lang="en-GB" dirty="0"/>
              <a:t>Poor scalability for complex tasks (e.g., handwriting recognition)</a:t>
            </a:r>
          </a:p>
          <a:p>
            <a:r>
              <a:rPr lang="en-GB" dirty="0"/>
              <a:t>ML offers adaptability and flexibility</a:t>
            </a:r>
          </a:p>
        </p:txBody>
      </p:sp>
    </p:spTree>
    <p:extLst>
      <p:ext uri="{BB962C8B-B14F-4D97-AF65-F5344CB8AC3E}">
        <p14:creationId xmlns:p14="http://schemas.microsoft.com/office/powerpoint/2010/main" val="6474127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9F25C-8699-CD21-AE12-EAB21068DB92}"/>
              </a:ext>
            </a:extLst>
          </p:cNvPr>
          <p:cNvSpPr>
            <a:spLocks noGrp="1"/>
          </p:cNvSpPr>
          <p:nvPr>
            <p:ph type="title"/>
          </p:nvPr>
        </p:nvSpPr>
        <p:spPr/>
        <p:txBody>
          <a:bodyPr/>
          <a:lstStyle/>
          <a:p>
            <a:r>
              <a:rPr lang="en-GB" dirty="0"/>
              <a:t>Core Lessons</a:t>
            </a:r>
            <a:endParaRPr lang="en-PK" dirty="0"/>
          </a:p>
        </p:txBody>
      </p:sp>
      <p:sp>
        <p:nvSpPr>
          <p:cNvPr id="3" name="Content Placeholder 2">
            <a:extLst>
              <a:ext uri="{FF2B5EF4-FFF2-40B4-BE49-F238E27FC236}">
                <a16:creationId xmlns:a16="http://schemas.microsoft.com/office/drawing/2014/main" id="{E09F9AD2-D49E-B073-489A-4B81D349D408}"/>
              </a:ext>
            </a:extLst>
          </p:cNvPr>
          <p:cNvSpPr>
            <a:spLocks noGrp="1"/>
          </p:cNvSpPr>
          <p:nvPr>
            <p:ph idx="1"/>
          </p:nvPr>
        </p:nvSpPr>
        <p:spPr/>
        <p:txBody>
          <a:bodyPr/>
          <a:lstStyle/>
          <a:p>
            <a:r>
              <a:rPr lang="en-GB" dirty="0"/>
              <a:t>ML learns patterns, not explicit rules</a:t>
            </a:r>
          </a:p>
          <a:p>
            <a:r>
              <a:rPr lang="en-GB" dirty="0"/>
              <a:t>Four paradigms: supervised, unsupervised, reinforcement, semi-supervised</a:t>
            </a:r>
          </a:p>
          <a:p>
            <a:r>
              <a:rPr lang="en-GB" dirty="0"/>
              <a:t>Choice depends on data + task</a:t>
            </a:r>
          </a:p>
          <a:p>
            <a:r>
              <a:rPr lang="en-GB" dirty="0"/>
              <a:t>MNIST shows supervised learning basics</a:t>
            </a:r>
          </a:p>
          <a:p>
            <a:endParaRPr lang="en-PK" dirty="0"/>
          </a:p>
        </p:txBody>
      </p:sp>
    </p:spTree>
    <p:extLst>
      <p:ext uri="{BB962C8B-B14F-4D97-AF65-F5344CB8AC3E}">
        <p14:creationId xmlns:p14="http://schemas.microsoft.com/office/powerpoint/2010/main" val="33523871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C53F1-ECED-55F0-9B0A-2F038C2248EF}"/>
              </a:ext>
            </a:extLst>
          </p:cNvPr>
          <p:cNvSpPr>
            <a:spLocks noGrp="1"/>
          </p:cNvSpPr>
          <p:nvPr>
            <p:ph type="title"/>
          </p:nvPr>
        </p:nvSpPr>
        <p:spPr/>
        <p:txBody>
          <a:bodyPr/>
          <a:lstStyle/>
          <a:p>
            <a:r>
              <a:rPr lang="en-GB" dirty="0"/>
              <a:t>Preparing for Next Steps</a:t>
            </a:r>
            <a:endParaRPr lang="en-PK" dirty="0"/>
          </a:p>
        </p:txBody>
      </p:sp>
      <p:sp>
        <p:nvSpPr>
          <p:cNvPr id="3" name="Content Placeholder 2">
            <a:extLst>
              <a:ext uri="{FF2B5EF4-FFF2-40B4-BE49-F238E27FC236}">
                <a16:creationId xmlns:a16="http://schemas.microsoft.com/office/drawing/2014/main" id="{AB299EDF-94FA-F5F2-06E0-0D0BB058A687}"/>
              </a:ext>
            </a:extLst>
          </p:cNvPr>
          <p:cNvSpPr>
            <a:spLocks noGrp="1"/>
          </p:cNvSpPr>
          <p:nvPr>
            <p:ph idx="1"/>
          </p:nvPr>
        </p:nvSpPr>
        <p:spPr/>
        <p:txBody>
          <a:bodyPr/>
          <a:lstStyle/>
          <a:p>
            <a:r>
              <a:rPr lang="en-GB" dirty="0"/>
              <a:t>Foundations for deeper </a:t>
            </a:r>
            <a:r>
              <a:rPr lang="en-GB" dirty="0" err="1"/>
              <a:t>Keras</a:t>
            </a:r>
            <a:r>
              <a:rPr lang="en-GB" dirty="0"/>
              <a:t> exploration</a:t>
            </a:r>
          </a:p>
          <a:p>
            <a:r>
              <a:rPr lang="en-GB" dirty="0"/>
              <a:t>Understanding workflows (data → model → training → evaluation)</a:t>
            </a:r>
          </a:p>
          <a:p>
            <a:r>
              <a:rPr lang="en-GB" dirty="0"/>
              <a:t>Awareness of challenges and trade-offs</a:t>
            </a:r>
          </a:p>
          <a:p>
            <a:r>
              <a:rPr lang="en-GB" dirty="0">
                <a:solidFill>
                  <a:srgbClr val="00549D"/>
                </a:solidFill>
              </a:rPr>
              <a:t>What is a model? </a:t>
            </a:r>
          </a:p>
          <a:p>
            <a:pPr marL="0" indent="0">
              <a:buNone/>
            </a:pPr>
            <a:endParaRPr lang="en-PK" dirty="0"/>
          </a:p>
        </p:txBody>
      </p:sp>
    </p:spTree>
    <p:extLst>
      <p:ext uri="{BB962C8B-B14F-4D97-AF65-F5344CB8AC3E}">
        <p14:creationId xmlns:p14="http://schemas.microsoft.com/office/powerpoint/2010/main" val="38433147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B1FFD-31FF-DC68-910B-61E447EB4472}"/>
            </a:ext>
          </a:extLst>
        </p:cNvPr>
        <p:cNvGrpSpPr/>
        <p:nvPr/>
      </p:nvGrpSpPr>
      <p:grpSpPr>
        <a:xfrm>
          <a:off x="0" y="0"/>
          <a:ext cx="0" cy="0"/>
          <a:chOff x="0" y="0"/>
          <a:chExt cx="0" cy="0"/>
        </a:xfrm>
      </p:grpSpPr>
      <p:pic>
        <p:nvPicPr>
          <p:cNvPr id="5" name="Picture 4" descr="A book with a cover&#10;&#10;AI-generated content may be incorrect.">
            <a:extLst>
              <a:ext uri="{FF2B5EF4-FFF2-40B4-BE49-F238E27FC236}">
                <a16:creationId xmlns:a16="http://schemas.microsoft.com/office/drawing/2014/main" id="{70F5EC83-215F-6E14-4928-A93436F58E63}"/>
              </a:ext>
            </a:extLst>
          </p:cNvPr>
          <p:cNvPicPr>
            <a:picLocks noChangeAspect="1"/>
          </p:cNvPicPr>
          <p:nvPr/>
        </p:nvPicPr>
        <p:blipFill>
          <a:blip r:embed="rId2"/>
          <a:stretch>
            <a:fillRect/>
          </a:stretch>
        </p:blipFill>
        <p:spPr>
          <a:xfrm>
            <a:off x="5853275" y="1391478"/>
            <a:ext cx="6338725" cy="4225816"/>
          </a:xfrm>
          <a:prstGeom prst="rect">
            <a:avLst/>
          </a:prstGeom>
        </p:spPr>
      </p:pic>
      <p:sp>
        <p:nvSpPr>
          <p:cNvPr id="2" name="Title 1">
            <a:extLst>
              <a:ext uri="{FF2B5EF4-FFF2-40B4-BE49-F238E27FC236}">
                <a16:creationId xmlns:a16="http://schemas.microsoft.com/office/drawing/2014/main" id="{09473D52-7DD2-005D-0399-2708679A8B90}"/>
              </a:ext>
            </a:extLst>
          </p:cNvPr>
          <p:cNvSpPr>
            <a:spLocks noGrp="1"/>
          </p:cNvSpPr>
          <p:nvPr>
            <p:ph type="title"/>
          </p:nvPr>
        </p:nvSpPr>
        <p:spPr/>
        <p:txBody>
          <a:bodyPr/>
          <a:lstStyle/>
          <a:p>
            <a:r>
              <a:rPr lang="en-PK" dirty="0"/>
              <a:t>Access the Resources</a:t>
            </a:r>
          </a:p>
        </p:txBody>
      </p:sp>
      <p:sp>
        <p:nvSpPr>
          <p:cNvPr id="3" name="Content Placeholder 2">
            <a:extLst>
              <a:ext uri="{FF2B5EF4-FFF2-40B4-BE49-F238E27FC236}">
                <a16:creationId xmlns:a16="http://schemas.microsoft.com/office/drawing/2014/main" id="{1AB45E9F-1FAF-FAE3-D1BC-F8B7CDABF08F}"/>
              </a:ext>
            </a:extLst>
          </p:cNvPr>
          <p:cNvSpPr>
            <a:spLocks noGrp="1"/>
          </p:cNvSpPr>
          <p:nvPr>
            <p:ph idx="1"/>
          </p:nvPr>
        </p:nvSpPr>
        <p:spPr>
          <a:xfrm>
            <a:off x="838201" y="1391478"/>
            <a:ext cx="6781799" cy="4456872"/>
          </a:xfrm>
        </p:spPr>
        <p:txBody>
          <a:bodyPr>
            <a:normAutofit/>
          </a:bodyPr>
          <a:lstStyle/>
          <a:p>
            <a:pPr marL="0" indent="0">
              <a:spcBef>
                <a:spcPts val="0"/>
              </a:spcBef>
              <a:buNone/>
            </a:pPr>
            <a:r>
              <a:rPr lang="en-GB" sz="1600" dirty="0">
                <a:solidFill>
                  <a:schemeClr val="bg2">
                    <a:lumMod val="50000"/>
                  </a:schemeClr>
                </a:solidFill>
              </a:rPr>
              <a:t>These slides are made available as part of the supporting resources for the book, </a:t>
            </a:r>
            <a:r>
              <a:rPr lang="en-GB" sz="1600" dirty="0">
                <a:solidFill>
                  <a:schemeClr val="bg2">
                    <a:lumMod val="50000"/>
                  </a:schemeClr>
                </a:solidFill>
                <a:latin typeface="Avenir Light" panose="020B0402020203020204" pitchFamily="34" charset="77"/>
              </a:rPr>
              <a:t>“</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3: The Comprehensive Guide to Deep Learning with the </a:t>
            </a:r>
            <a:r>
              <a:rPr lang="en-GB" sz="1600" dirty="0" err="1">
                <a:solidFill>
                  <a:schemeClr val="bg2">
                    <a:lumMod val="25000"/>
                  </a:schemeClr>
                </a:solidFill>
                <a:latin typeface="Avenir Light" panose="020B0402020203020204" pitchFamily="34" charset="77"/>
              </a:rPr>
              <a:t>Keras</a:t>
            </a:r>
            <a:r>
              <a:rPr lang="en-GB" sz="1600" dirty="0">
                <a:solidFill>
                  <a:schemeClr val="bg2">
                    <a:lumMod val="25000"/>
                  </a:schemeClr>
                </a:solidFill>
                <a:latin typeface="Avenir Light" panose="020B0402020203020204" pitchFamily="34" charset="77"/>
              </a:rPr>
              <a:t> API and Python</a:t>
            </a:r>
            <a:r>
              <a:rPr lang="en-GB" sz="1600" dirty="0">
                <a:solidFill>
                  <a:schemeClr val="bg2">
                    <a:lumMod val="50000"/>
                  </a:schemeClr>
                </a:solidFill>
                <a:latin typeface="Avenir Light" panose="020B0402020203020204" pitchFamily="34" charset="77"/>
              </a:rPr>
              <a:t>” by Mohammad Nauman </a:t>
            </a:r>
          </a:p>
          <a:p>
            <a:pPr marL="0" indent="0">
              <a:spcBef>
                <a:spcPts val="0"/>
              </a:spcBef>
              <a:buNone/>
            </a:pPr>
            <a:endParaRPr lang="en-GB" sz="1600" dirty="0">
              <a:solidFill>
                <a:schemeClr val="bg2">
                  <a:lumMod val="50000"/>
                </a:schemeClr>
              </a:solidFill>
              <a:latin typeface="Avenir Light" panose="020B0402020203020204" pitchFamily="34" charset="77"/>
            </a:endParaRPr>
          </a:p>
          <a:p>
            <a:pPr marL="0" indent="0">
              <a:spcBef>
                <a:spcPts val="0"/>
              </a:spcBef>
              <a:buNone/>
            </a:pPr>
            <a:r>
              <a:rPr lang="en-GB" sz="1600" dirty="0">
                <a:solidFill>
                  <a:schemeClr val="bg2">
                    <a:lumMod val="50000"/>
                  </a:schemeClr>
                </a:solidFill>
              </a:rPr>
              <a:t>If you are interested in more information (or want to access the code listings in full), please visit the book page on the authors site at </a:t>
            </a:r>
            <a:r>
              <a:rPr lang="en-GB" sz="1600" dirty="0">
                <a:solidFill>
                  <a:schemeClr val="bg2">
                    <a:lumMod val="25000"/>
                  </a:schemeClr>
                </a:solidFill>
                <a:hlinkClick r:id="rId3">
                  <a:extLst>
                    <a:ext uri="{A12FA001-AC4F-418D-AE19-62706E023703}">
                      <ahyp:hlinkClr xmlns:ahyp="http://schemas.microsoft.com/office/drawing/2018/hyperlinkcolor" val="tx"/>
                    </a:ext>
                  </a:extLst>
                </a:hlinkClick>
              </a:rPr>
              <a:t>https://recluze.net/keras-book</a:t>
            </a:r>
            <a:r>
              <a:rPr lang="en-GB" sz="1600" dirty="0">
                <a:solidFill>
                  <a:schemeClr val="bg2">
                    <a:lumMod val="50000"/>
                  </a:schemeClr>
                </a:solidFill>
              </a:rPr>
              <a:t> or on the publisher’s official page at </a:t>
            </a:r>
            <a:r>
              <a:rPr lang="en-US" sz="1600" u="sng" dirty="0">
                <a:solidFill>
                  <a:schemeClr val="bg2">
                    <a:lumMod val="25000"/>
                  </a:schemeClr>
                </a:solidFill>
                <a:hlinkClick r:id="rId4">
                  <a:extLst>
                    <a:ext uri="{A12FA001-AC4F-418D-AE19-62706E023703}">
                      <ahyp:hlinkClr xmlns:ahyp="http://schemas.microsoft.com/office/drawing/2018/hyperlinkcolor" val="tx"/>
                    </a:ext>
                  </a:extLst>
                </a:hlinkClick>
              </a:rPr>
              <a:t>http://rheinwerk-computing.com/6142</a:t>
            </a: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endParaRPr lang="en-US" sz="1600" u="sng" dirty="0">
              <a:solidFill>
                <a:schemeClr val="bg2">
                  <a:lumMod val="25000"/>
                </a:schemeClr>
              </a:solidFill>
            </a:endParaRPr>
          </a:p>
          <a:p>
            <a:pPr marL="0" indent="0">
              <a:spcBef>
                <a:spcPts val="0"/>
              </a:spcBef>
              <a:buNone/>
            </a:pPr>
            <a:r>
              <a:rPr lang="en-US" sz="1600" dirty="0">
                <a:solidFill>
                  <a:schemeClr val="bg2">
                    <a:lumMod val="25000"/>
                  </a:schemeClr>
                </a:solidFill>
              </a:rPr>
              <a:t> </a:t>
            </a:r>
          </a:p>
          <a:p>
            <a:pPr marL="0" indent="0">
              <a:spcBef>
                <a:spcPts val="0"/>
              </a:spcBef>
              <a:buNone/>
            </a:pPr>
            <a:r>
              <a:rPr lang="en-GB" sz="1200" dirty="0">
                <a:solidFill>
                  <a:schemeClr val="bg2">
                    <a:lumMod val="50000"/>
                  </a:schemeClr>
                </a:solidFill>
              </a:rPr>
              <a:t>Permission is granted to adapt these slides for non-commercial classroom use, provided the book title and author credit are retained. Figures and code listings must not be altered and may not be reproduced or used in any other print or electronic media. Any commercial use is strictly prohibited.</a:t>
            </a:r>
          </a:p>
          <a:p>
            <a:pPr marL="0" indent="0">
              <a:spcBef>
                <a:spcPts val="0"/>
              </a:spcBef>
              <a:buNone/>
            </a:pPr>
            <a:endParaRPr lang="en-PK" sz="1600" dirty="0">
              <a:solidFill>
                <a:schemeClr val="bg2">
                  <a:lumMod val="50000"/>
                </a:schemeClr>
              </a:solidFill>
            </a:endParaRPr>
          </a:p>
        </p:txBody>
      </p:sp>
    </p:spTree>
    <p:extLst>
      <p:ext uri="{BB962C8B-B14F-4D97-AF65-F5344CB8AC3E}">
        <p14:creationId xmlns:p14="http://schemas.microsoft.com/office/powerpoint/2010/main" val="4190335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FD60E-C80F-D492-8A5B-A649A8871960}"/>
              </a:ext>
            </a:extLst>
          </p:cNvPr>
          <p:cNvSpPr>
            <a:spLocks noGrp="1"/>
          </p:cNvSpPr>
          <p:nvPr>
            <p:ph type="title"/>
          </p:nvPr>
        </p:nvSpPr>
        <p:spPr/>
        <p:txBody>
          <a:bodyPr/>
          <a:lstStyle/>
          <a:p>
            <a:r>
              <a:rPr lang="en-GB" dirty="0"/>
              <a:t>Different Learning Strategies</a:t>
            </a:r>
            <a:endParaRPr lang="en-PK" dirty="0"/>
          </a:p>
        </p:txBody>
      </p:sp>
      <p:sp>
        <p:nvSpPr>
          <p:cNvPr id="3" name="Content Placeholder 2">
            <a:extLst>
              <a:ext uri="{FF2B5EF4-FFF2-40B4-BE49-F238E27FC236}">
                <a16:creationId xmlns:a16="http://schemas.microsoft.com/office/drawing/2014/main" id="{728E509A-39CA-A888-745E-B4A4078D66C9}"/>
              </a:ext>
            </a:extLst>
          </p:cNvPr>
          <p:cNvSpPr>
            <a:spLocks noGrp="1"/>
          </p:cNvSpPr>
          <p:nvPr>
            <p:ph idx="1"/>
          </p:nvPr>
        </p:nvSpPr>
        <p:spPr/>
        <p:txBody>
          <a:bodyPr/>
          <a:lstStyle/>
          <a:p>
            <a:r>
              <a:rPr lang="en-GB" dirty="0"/>
              <a:t>Learning from labelled examples → supervised</a:t>
            </a:r>
          </a:p>
          <a:p>
            <a:r>
              <a:rPr lang="en-GB" dirty="0"/>
              <a:t>Discovering hidden structures → unsupervised</a:t>
            </a:r>
          </a:p>
          <a:p>
            <a:r>
              <a:rPr lang="en-GB" dirty="0"/>
              <a:t>Learning via trial/error → reinforcement</a:t>
            </a:r>
          </a:p>
          <a:p>
            <a:r>
              <a:rPr lang="en-GB" dirty="0"/>
              <a:t>Using partial labels → semi-supervised</a:t>
            </a:r>
          </a:p>
          <a:p>
            <a:r>
              <a:rPr lang="en-GB" dirty="0"/>
              <a:t>Inspired by human learning processes</a:t>
            </a:r>
          </a:p>
          <a:p>
            <a:endParaRPr lang="en-PK" dirty="0"/>
          </a:p>
        </p:txBody>
      </p:sp>
    </p:spTree>
    <p:extLst>
      <p:ext uri="{BB962C8B-B14F-4D97-AF65-F5344CB8AC3E}">
        <p14:creationId xmlns:p14="http://schemas.microsoft.com/office/powerpoint/2010/main" val="4040338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ACA4A-2BC5-2144-941D-CB156DD671FE}"/>
              </a:ext>
            </a:extLst>
          </p:cNvPr>
          <p:cNvSpPr>
            <a:spLocks noGrp="1"/>
          </p:cNvSpPr>
          <p:nvPr>
            <p:ph type="title"/>
          </p:nvPr>
        </p:nvSpPr>
        <p:spPr/>
        <p:txBody>
          <a:bodyPr/>
          <a:lstStyle/>
          <a:p>
            <a:r>
              <a:rPr lang="en-GB" dirty="0"/>
              <a:t>Importance of This Chapter</a:t>
            </a:r>
            <a:endParaRPr lang="en-PK" dirty="0"/>
          </a:p>
        </p:txBody>
      </p:sp>
      <p:sp>
        <p:nvSpPr>
          <p:cNvPr id="3" name="Content Placeholder 2">
            <a:extLst>
              <a:ext uri="{FF2B5EF4-FFF2-40B4-BE49-F238E27FC236}">
                <a16:creationId xmlns:a16="http://schemas.microsoft.com/office/drawing/2014/main" id="{CCE7ED93-60E7-DA24-7D68-4449E27673E8}"/>
              </a:ext>
            </a:extLst>
          </p:cNvPr>
          <p:cNvSpPr>
            <a:spLocks noGrp="1"/>
          </p:cNvSpPr>
          <p:nvPr>
            <p:ph idx="1"/>
          </p:nvPr>
        </p:nvSpPr>
        <p:spPr/>
        <p:txBody>
          <a:bodyPr/>
          <a:lstStyle/>
          <a:p>
            <a:r>
              <a:rPr lang="en-GB" dirty="0"/>
              <a:t>Builds conceptual foundation for coding later</a:t>
            </a:r>
          </a:p>
          <a:p>
            <a:r>
              <a:rPr lang="en-GB" dirty="0"/>
              <a:t>Links theory with practice in </a:t>
            </a:r>
            <a:r>
              <a:rPr lang="en-GB" dirty="0" err="1"/>
              <a:t>Keras</a:t>
            </a:r>
            <a:endParaRPr lang="en-GB" dirty="0"/>
          </a:p>
          <a:p>
            <a:r>
              <a:rPr lang="en-GB" dirty="0"/>
              <a:t>Understanding design trade-offs</a:t>
            </a:r>
          </a:p>
          <a:p>
            <a:r>
              <a:rPr lang="en-GB" dirty="0"/>
              <a:t>Encourages critical thinking about ML systems</a:t>
            </a:r>
          </a:p>
          <a:p>
            <a:endParaRPr lang="en-PK" dirty="0"/>
          </a:p>
        </p:txBody>
      </p:sp>
    </p:spTree>
    <p:extLst>
      <p:ext uri="{BB962C8B-B14F-4D97-AF65-F5344CB8AC3E}">
        <p14:creationId xmlns:p14="http://schemas.microsoft.com/office/powerpoint/2010/main" val="908477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4DCE60-C676-EAD2-2DF2-87CA6D644C17}"/>
              </a:ext>
            </a:extLst>
          </p:cNvPr>
          <p:cNvSpPr>
            <a:spLocks noGrp="1"/>
          </p:cNvSpPr>
          <p:nvPr>
            <p:ph type="title"/>
          </p:nvPr>
        </p:nvSpPr>
        <p:spPr/>
        <p:txBody>
          <a:bodyPr anchor="t" anchorCtr="0">
            <a:noAutofit/>
          </a:bodyPr>
          <a:lstStyle/>
          <a:p>
            <a:r>
              <a:rPr lang="en-GB" sz="4400" dirty="0"/>
              <a:t>Machine Learning </a:t>
            </a:r>
            <a:br>
              <a:rPr lang="en-GB" sz="4400" dirty="0"/>
            </a:br>
            <a:r>
              <a:rPr lang="en-GB" sz="4400" dirty="0">
                <a:solidFill>
                  <a:srgbClr val="00549D"/>
                </a:solidFill>
              </a:rPr>
              <a:t>≠</a:t>
            </a:r>
            <a:r>
              <a:rPr lang="en-GB" sz="4400" dirty="0"/>
              <a:t> </a:t>
            </a:r>
            <a:br>
              <a:rPr lang="en-GB" sz="4400" dirty="0"/>
            </a:br>
            <a:r>
              <a:rPr lang="en-GB" sz="4400" dirty="0"/>
              <a:t>just “more data” -- it’s about learning strategies &amp; patterns</a:t>
            </a:r>
            <a:br>
              <a:rPr lang="en-PK" sz="4400" dirty="0"/>
            </a:br>
            <a:endParaRPr lang="en-PK" sz="4400" dirty="0"/>
          </a:p>
        </p:txBody>
      </p:sp>
      <p:sp>
        <p:nvSpPr>
          <p:cNvPr id="7" name="Text Placeholder 6">
            <a:extLst>
              <a:ext uri="{FF2B5EF4-FFF2-40B4-BE49-F238E27FC236}">
                <a16:creationId xmlns:a16="http://schemas.microsoft.com/office/drawing/2014/main" id="{576ADEA7-2A54-DAA2-75B2-130ADE176770}"/>
              </a:ext>
            </a:extLst>
          </p:cNvPr>
          <p:cNvSpPr>
            <a:spLocks noGrp="1"/>
          </p:cNvSpPr>
          <p:nvPr>
            <p:ph type="body" sz="quarter" idx="10"/>
          </p:nvPr>
        </p:nvSpPr>
        <p:spPr/>
        <p:txBody>
          <a:bodyPr/>
          <a:lstStyle/>
          <a:p>
            <a:pPr marL="0" indent="0">
              <a:buNone/>
            </a:pPr>
            <a:r>
              <a:rPr lang="en-PK" dirty="0"/>
              <a:t>Critical Takeaway: </a:t>
            </a:r>
          </a:p>
        </p:txBody>
      </p:sp>
    </p:spTree>
    <p:extLst>
      <p:ext uri="{BB962C8B-B14F-4D97-AF65-F5344CB8AC3E}">
        <p14:creationId xmlns:p14="http://schemas.microsoft.com/office/powerpoint/2010/main" val="950769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89E7C17-C07D-D2B2-36EE-B0F8A97F0A8E}"/>
              </a:ext>
            </a:extLst>
          </p:cNvPr>
          <p:cNvSpPr>
            <a:spLocks noGrp="1"/>
          </p:cNvSpPr>
          <p:nvPr>
            <p:ph type="title"/>
          </p:nvPr>
        </p:nvSpPr>
        <p:spPr/>
        <p:txBody>
          <a:bodyPr/>
          <a:lstStyle/>
          <a:p>
            <a:r>
              <a:rPr lang="en-GB" dirty="0"/>
              <a:t>MNIST Dataset Overview</a:t>
            </a:r>
            <a:endParaRPr lang="en-PK" dirty="0"/>
          </a:p>
        </p:txBody>
      </p:sp>
      <p:sp>
        <p:nvSpPr>
          <p:cNvPr id="5" name="Content Placeholder 4">
            <a:extLst>
              <a:ext uri="{FF2B5EF4-FFF2-40B4-BE49-F238E27FC236}">
                <a16:creationId xmlns:a16="http://schemas.microsoft.com/office/drawing/2014/main" id="{5F7D7B7F-47DE-D69C-F06E-7319646B07A2}"/>
              </a:ext>
            </a:extLst>
          </p:cNvPr>
          <p:cNvSpPr>
            <a:spLocks noGrp="1"/>
          </p:cNvSpPr>
          <p:nvPr>
            <p:ph idx="1"/>
          </p:nvPr>
        </p:nvSpPr>
        <p:spPr/>
        <p:txBody>
          <a:bodyPr/>
          <a:lstStyle/>
          <a:p>
            <a:r>
              <a:rPr lang="en-GB" dirty="0"/>
              <a:t>“Hello World” of ML</a:t>
            </a:r>
          </a:p>
          <a:p>
            <a:r>
              <a:rPr lang="en-GB" dirty="0"/>
              <a:t>60,000+ handwritten digits (0–9)</a:t>
            </a:r>
          </a:p>
          <a:p>
            <a:endParaRPr lang="en-PK" dirty="0"/>
          </a:p>
        </p:txBody>
      </p:sp>
      <p:sp>
        <p:nvSpPr>
          <p:cNvPr id="8" name="TextBox 7">
            <a:extLst>
              <a:ext uri="{FF2B5EF4-FFF2-40B4-BE49-F238E27FC236}">
                <a16:creationId xmlns:a16="http://schemas.microsoft.com/office/drawing/2014/main" id="{6DD0E8A7-721A-01A0-3793-AC49E6CE673D}"/>
              </a:ext>
            </a:extLst>
          </p:cNvPr>
          <p:cNvSpPr txBox="1"/>
          <p:nvPr/>
        </p:nvSpPr>
        <p:spPr>
          <a:xfrm>
            <a:off x="1199515" y="5328022"/>
            <a:ext cx="6098058" cy="276999"/>
          </a:xfrm>
          <a:prstGeom prst="rect">
            <a:avLst/>
          </a:prstGeom>
          <a:noFill/>
        </p:spPr>
        <p:txBody>
          <a:bodyPr wrap="square">
            <a:spAutoFit/>
          </a:bodyPr>
          <a:lstStyle/>
          <a:p>
            <a:r>
              <a:rPr lang="en-GB" sz="1200" dirty="0">
                <a:solidFill>
                  <a:srgbClr val="00549D"/>
                </a:solidFill>
                <a:latin typeface="Avenir Book" panose="02000503020000020003" pitchFamily="2" charset="0"/>
              </a:rPr>
              <a:t>Figure 2.1: Sample Digits in the MNIST Dataset</a:t>
            </a:r>
          </a:p>
        </p:txBody>
      </p:sp>
      <p:pic>
        <p:nvPicPr>
          <p:cNvPr id="3" name="Picture 2" descr="A black and white image of a couple of squares&#10;&#10;AI-generated content may be incorrect.">
            <a:extLst>
              <a:ext uri="{FF2B5EF4-FFF2-40B4-BE49-F238E27FC236}">
                <a16:creationId xmlns:a16="http://schemas.microsoft.com/office/drawing/2014/main" id="{DFBA77A3-ACEF-1D2D-848C-948ED288666B}"/>
              </a:ext>
            </a:extLst>
          </p:cNvPr>
          <p:cNvPicPr>
            <a:picLocks noChangeAspect="1"/>
          </p:cNvPicPr>
          <p:nvPr/>
        </p:nvPicPr>
        <p:blipFill>
          <a:blip r:embed="rId2"/>
          <a:stretch>
            <a:fillRect/>
          </a:stretch>
        </p:blipFill>
        <p:spPr>
          <a:xfrm>
            <a:off x="1006929" y="2939819"/>
            <a:ext cx="7772400" cy="1967449"/>
          </a:xfrm>
          <a:prstGeom prst="rect">
            <a:avLst/>
          </a:prstGeom>
        </p:spPr>
      </p:pic>
    </p:spTree>
    <p:extLst>
      <p:ext uri="{BB962C8B-B14F-4D97-AF65-F5344CB8AC3E}">
        <p14:creationId xmlns:p14="http://schemas.microsoft.com/office/powerpoint/2010/main" val="1704072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212</TotalTime>
  <Words>1305</Words>
  <Application>Microsoft Macintosh PowerPoint</Application>
  <PresentationFormat>Widescreen</PresentationFormat>
  <Paragraphs>234</Paragraphs>
  <Slides>52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52</vt:i4>
      </vt:variant>
    </vt:vector>
  </HeadingPairs>
  <TitlesOfParts>
    <vt:vector size="60" baseType="lpstr">
      <vt:lpstr>Arial</vt:lpstr>
      <vt:lpstr>Avenir Book</vt:lpstr>
      <vt:lpstr>Avenir Light</vt:lpstr>
      <vt:lpstr>Avenir Next</vt:lpstr>
      <vt:lpstr>Avenir Next Demi Bold</vt:lpstr>
      <vt:lpstr>Avenir Next Ultra Light</vt:lpstr>
      <vt:lpstr>System Font Regular</vt:lpstr>
      <vt:lpstr>Office Theme</vt:lpstr>
      <vt:lpstr>Chapter 2  Introduction to the Core of Machine Learning</vt:lpstr>
      <vt:lpstr>Contents</vt:lpstr>
      <vt:lpstr>What is Machine Learning?</vt:lpstr>
      <vt:lpstr>Why Not Traditional Programming?</vt:lpstr>
      <vt:lpstr>Why Not Traditional Programming?</vt:lpstr>
      <vt:lpstr>Different Learning Strategies</vt:lpstr>
      <vt:lpstr>Importance of This Chapter</vt:lpstr>
      <vt:lpstr>Machine Learning  ≠  just “more data” -- it’s about learning strategies &amp; patterns </vt:lpstr>
      <vt:lpstr>MNIST Dataset Overview</vt:lpstr>
      <vt:lpstr>MNIST Dataset Overview (contd.) </vt:lpstr>
      <vt:lpstr>Importance of MNIST </vt:lpstr>
      <vt:lpstr>Handwriting Variations</vt:lpstr>
      <vt:lpstr>Rule-Based Recognition Attempt</vt:lpstr>
      <vt:lpstr>Why ML is Better</vt:lpstr>
      <vt:lpstr>Visualizing Digits</vt:lpstr>
      <vt:lpstr>What the Machine Sees</vt:lpstr>
      <vt:lpstr>Machine’s View</vt:lpstr>
      <vt:lpstr>In ML, data is the teacher -- not rules</vt:lpstr>
      <vt:lpstr>Using Keras for Learning</vt:lpstr>
      <vt:lpstr>Model Code</vt:lpstr>
      <vt:lpstr>Hidden Layers</vt:lpstr>
      <vt:lpstr>Output Layer</vt:lpstr>
      <vt:lpstr>Compilation Step</vt:lpstr>
      <vt:lpstr>Training Process</vt:lpstr>
      <vt:lpstr>Evaluation &amp; Predictions </vt:lpstr>
      <vt:lpstr>Sources of Learning</vt:lpstr>
      <vt:lpstr>Supervised Learning</vt:lpstr>
      <vt:lpstr>Everyday Analogy</vt:lpstr>
      <vt:lpstr>Applications</vt:lpstr>
      <vt:lpstr>Classification vs Regression</vt:lpstr>
      <vt:lpstr>Learning Process</vt:lpstr>
      <vt:lpstr>Role of Data Variety</vt:lpstr>
      <vt:lpstr>True test of learning  = handling unseen examples, not memorizing training data </vt:lpstr>
      <vt:lpstr>Types of Learning</vt:lpstr>
      <vt:lpstr>Challenges in Supervised Learning</vt:lpstr>
      <vt:lpstr>Unsupervised Learning</vt:lpstr>
      <vt:lpstr>Everyday Analogy</vt:lpstr>
      <vt:lpstr>Applications</vt:lpstr>
      <vt:lpstr>What’s the Objective? </vt:lpstr>
      <vt:lpstr>Clustering</vt:lpstr>
      <vt:lpstr>Anomaly Detection</vt:lpstr>
      <vt:lpstr>Dimensionality Reduction</vt:lpstr>
      <vt:lpstr>Challenges</vt:lpstr>
      <vt:lpstr>Reinforcement Learning</vt:lpstr>
      <vt:lpstr>Example – Learning to Drive</vt:lpstr>
      <vt:lpstr>Building Blocks</vt:lpstr>
      <vt:lpstr>Building Blocks Visualized</vt:lpstr>
      <vt:lpstr>Applications</vt:lpstr>
      <vt:lpstr>Challenges</vt:lpstr>
      <vt:lpstr>Core Lessons</vt:lpstr>
      <vt:lpstr>Preparing for Next Steps</vt:lpstr>
      <vt:lpstr>Access the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Mohammad Nauman, Ph.D</dc:creator>
  <cp:lastModifiedBy>Mohammad Nauman, Ph.D</cp:lastModifiedBy>
  <cp:revision>120</cp:revision>
  <dcterms:created xsi:type="dcterms:W3CDTF">2025-08-28T02:49:25Z</dcterms:created>
  <dcterms:modified xsi:type="dcterms:W3CDTF">2025-09-15T15:17:48Z</dcterms:modified>
</cp:coreProperties>
</file>