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2" r:id="rId17"/>
    <p:sldId id="273" r:id="rId18"/>
    <p:sldId id="276" r:id="rId19"/>
    <p:sldId id="274" r:id="rId20"/>
    <p:sldId id="277" r:id="rId21"/>
    <p:sldId id="275" r:id="rId22"/>
    <p:sldId id="278" r:id="rId23"/>
    <p:sldId id="279" r:id="rId24"/>
    <p:sldId id="280" r:id="rId25"/>
    <p:sldId id="282" r:id="rId26"/>
    <p:sldId id="281"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90"/>
    <p:restoredTop sz="94678"/>
  </p:normalViewPr>
  <p:slideViewPr>
    <p:cSldViewPr snapToGrid="0">
      <p:cViewPr varScale="1">
        <p:scale>
          <a:sx n="134" d="100"/>
          <a:sy n="134" d="100"/>
        </p:scale>
        <p:origin x="8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4" name="Rectangle 3">
            <a:extLst>
              <a:ext uri="{FF2B5EF4-FFF2-40B4-BE49-F238E27FC236}">
                <a16:creationId xmlns:a16="http://schemas.microsoft.com/office/drawing/2014/main" id="{BB1308A7-6AA0-22E0-7772-D320F0E91243}"/>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chemeClr val="bg1"/>
                </a:solidFill>
                <a:latin typeface="Avenir Book" panose="02000503020000020003" pitchFamily="2" charset="0"/>
              </a:rPr>
              <a:t>‹#›</a:t>
            </a:fld>
            <a:endParaRPr lang="en-PK" sz="1200" i="0" dirty="0">
              <a:solidFill>
                <a:schemeClr val="bg1"/>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4" name="TextBox 3">
            <a:extLst>
              <a:ext uri="{FF2B5EF4-FFF2-40B4-BE49-F238E27FC236}">
                <a16:creationId xmlns:a16="http://schemas.microsoft.com/office/drawing/2014/main" id="{1F36D830-18F6-FB34-3C78-A95A85B6EEBD}"/>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DA32F3FD-0765-F545-5F6D-00E76268736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B7B6B5DA-77CF-D8E8-4F0A-F42FBFCAC8C3}"/>
              </a:ext>
            </a:extLst>
          </p:cNvPr>
          <p:cNvPicPr>
            <a:picLocks noChangeAspect="1"/>
          </p:cNvPicPr>
          <p:nvPr/>
        </p:nvPicPr>
        <p:blipFill>
          <a:blip r:embed="rId2"/>
          <a:stretch>
            <a:fillRect/>
          </a:stretch>
        </p:blipFill>
        <p:spPr>
          <a:xfrm>
            <a:off x="5853275" y="650170"/>
            <a:ext cx="6338725" cy="4225816"/>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p:txBody>
          <a:bodyPr/>
          <a:lstStyle/>
          <a:p>
            <a:r>
              <a:rPr lang="en-PK" sz="4000" b="0" dirty="0">
                <a:solidFill>
                  <a:srgbClr val="00549D"/>
                </a:solidFill>
                <a:latin typeface="Avenir Next Ultra Light" panose="020B0203020202020204" pitchFamily="34" charset="77"/>
              </a:rPr>
              <a:t>Chapter 3 </a:t>
            </a:r>
            <a:br>
              <a:rPr lang="en-PK" b="0" dirty="0">
                <a:solidFill>
                  <a:srgbClr val="00549D"/>
                </a:solidFill>
                <a:latin typeface="Avenir Next Ultra Light" panose="020B0203020202020204" pitchFamily="34" charset="77"/>
              </a:rPr>
            </a:br>
            <a:r>
              <a:rPr lang="en-GB" dirty="0"/>
              <a:t>Fundamentals of Gradient Descent</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094922"/>
            <a:ext cx="9210261" cy="1832912"/>
          </a:xfrm>
        </p:spPr>
        <p:txBody>
          <a:bodyPr>
            <a:normAutofit/>
          </a:bodyPr>
          <a:lstStyle/>
          <a:p>
            <a:pPr>
              <a:lnSpc>
                <a:spcPct val="120000"/>
              </a:lnSpc>
            </a:pPr>
            <a:r>
              <a:rPr lang="en-GB" dirty="0">
                <a:latin typeface="Avenir Light" panose="020B0402020203020204" pitchFamily="34" charset="77"/>
              </a:rPr>
              <a:t>“</a:t>
            </a:r>
            <a:r>
              <a:rPr lang="en-GB" dirty="0"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781DE-9DFC-6C50-E413-6E515EBF96F5}"/>
              </a:ext>
            </a:extLst>
          </p:cNvPr>
          <p:cNvSpPr>
            <a:spLocks noGrp="1"/>
          </p:cNvSpPr>
          <p:nvPr>
            <p:ph type="title"/>
          </p:nvPr>
        </p:nvSpPr>
        <p:spPr/>
        <p:txBody>
          <a:bodyPr/>
          <a:lstStyle/>
          <a:p>
            <a:r>
              <a:rPr lang="en-GB" dirty="0"/>
              <a:t>Parameters and Prediction</a:t>
            </a:r>
            <a:endParaRPr lang="en-PK" dirty="0"/>
          </a:p>
        </p:txBody>
      </p:sp>
      <p:sp>
        <p:nvSpPr>
          <p:cNvPr id="3" name="Content Placeholder 2">
            <a:extLst>
              <a:ext uri="{FF2B5EF4-FFF2-40B4-BE49-F238E27FC236}">
                <a16:creationId xmlns:a16="http://schemas.microsoft.com/office/drawing/2014/main" id="{3F5B815D-7A5B-8033-BA49-FF4F464F6C64}"/>
              </a:ext>
            </a:extLst>
          </p:cNvPr>
          <p:cNvSpPr>
            <a:spLocks noGrp="1"/>
          </p:cNvSpPr>
          <p:nvPr>
            <p:ph idx="1"/>
          </p:nvPr>
        </p:nvSpPr>
        <p:spPr/>
        <p:txBody>
          <a:bodyPr/>
          <a:lstStyle/>
          <a:p>
            <a:r>
              <a:rPr lang="el-GR" dirty="0"/>
              <a:t>θ₁ = </a:t>
            </a:r>
            <a:r>
              <a:rPr lang="cy-GB" dirty="0"/>
              <a:t>slope (per m² contribution)</a:t>
            </a:r>
          </a:p>
          <a:p>
            <a:r>
              <a:rPr lang="el-GR" dirty="0"/>
              <a:t>θ₀ = </a:t>
            </a:r>
            <a:r>
              <a:rPr lang="cy-GB" dirty="0"/>
              <a:t>bias (base price)</a:t>
            </a:r>
          </a:p>
          <a:p>
            <a:r>
              <a:rPr lang="cy-GB" dirty="0"/>
              <a:t>Predicted price = ŷ</a:t>
            </a:r>
          </a:p>
          <a:p>
            <a:r>
              <a:rPr lang="cy-GB" dirty="0">
                <a:solidFill>
                  <a:srgbClr val="00549D"/>
                </a:solidFill>
              </a:rPr>
              <a:t>Start with random values for </a:t>
            </a:r>
            <a:r>
              <a:rPr lang="el-GR" dirty="0">
                <a:solidFill>
                  <a:srgbClr val="00549D"/>
                </a:solidFill>
              </a:rPr>
              <a:t>θ</a:t>
            </a:r>
          </a:p>
          <a:p>
            <a:endParaRPr lang="en-PK" dirty="0"/>
          </a:p>
        </p:txBody>
      </p:sp>
    </p:spTree>
    <p:extLst>
      <p:ext uri="{BB962C8B-B14F-4D97-AF65-F5344CB8AC3E}">
        <p14:creationId xmlns:p14="http://schemas.microsoft.com/office/powerpoint/2010/main" val="2753965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454DC-942D-B820-BF01-61D84218AD3C}"/>
              </a:ext>
            </a:extLst>
          </p:cNvPr>
          <p:cNvSpPr>
            <a:spLocks noGrp="1"/>
          </p:cNvSpPr>
          <p:nvPr>
            <p:ph type="title"/>
          </p:nvPr>
        </p:nvSpPr>
        <p:spPr/>
        <p:txBody>
          <a:bodyPr/>
          <a:lstStyle/>
          <a:p>
            <a:r>
              <a:rPr lang="en-GB" dirty="0"/>
              <a:t>Errors in Prediction</a:t>
            </a:r>
            <a:endParaRPr lang="en-PK" dirty="0"/>
          </a:p>
        </p:txBody>
      </p:sp>
      <p:sp>
        <p:nvSpPr>
          <p:cNvPr id="3" name="Content Placeholder 2">
            <a:extLst>
              <a:ext uri="{FF2B5EF4-FFF2-40B4-BE49-F238E27FC236}">
                <a16:creationId xmlns:a16="http://schemas.microsoft.com/office/drawing/2014/main" id="{B61195DE-F8C1-6191-87DF-4999CF9F7E7D}"/>
              </a:ext>
            </a:extLst>
          </p:cNvPr>
          <p:cNvSpPr>
            <a:spLocks noGrp="1"/>
          </p:cNvSpPr>
          <p:nvPr>
            <p:ph idx="1"/>
          </p:nvPr>
        </p:nvSpPr>
        <p:spPr>
          <a:xfrm>
            <a:off x="838201" y="1391478"/>
            <a:ext cx="4942490" cy="4785485"/>
          </a:xfrm>
        </p:spPr>
        <p:txBody>
          <a:bodyPr/>
          <a:lstStyle/>
          <a:p>
            <a:r>
              <a:rPr lang="en-GB" dirty="0">
                <a:solidFill>
                  <a:srgbClr val="00549D"/>
                </a:solidFill>
              </a:rPr>
              <a:t>Error</a:t>
            </a:r>
            <a:r>
              <a:rPr lang="en-GB" dirty="0"/>
              <a:t> = difference between actual &amp; predicted</a:t>
            </a:r>
          </a:p>
          <a:p>
            <a:r>
              <a:rPr lang="en-GB" dirty="0"/>
              <a:t>Visualized as vertical error bars</a:t>
            </a:r>
          </a:p>
          <a:p>
            <a:r>
              <a:rPr lang="en-GB" dirty="0"/>
              <a:t>Predictions can be too high or too low</a:t>
            </a:r>
          </a:p>
          <a:p>
            <a:r>
              <a:rPr lang="en-GB" dirty="0">
                <a:solidFill>
                  <a:srgbClr val="00549D"/>
                </a:solidFill>
              </a:rPr>
              <a:t>Total error </a:t>
            </a:r>
            <a:r>
              <a:rPr lang="en-GB" dirty="0"/>
              <a:t>= sum of differences</a:t>
            </a:r>
          </a:p>
          <a:p>
            <a:endParaRPr lang="en-PK" dirty="0"/>
          </a:p>
        </p:txBody>
      </p:sp>
      <p:sp>
        <p:nvSpPr>
          <p:cNvPr id="6" name="TextBox 5">
            <a:extLst>
              <a:ext uri="{FF2B5EF4-FFF2-40B4-BE49-F238E27FC236}">
                <a16:creationId xmlns:a16="http://schemas.microsoft.com/office/drawing/2014/main" id="{ED4976A4-DCC5-D977-4E39-97757ADBAA8E}"/>
              </a:ext>
            </a:extLst>
          </p:cNvPr>
          <p:cNvSpPr txBox="1"/>
          <p:nvPr/>
        </p:nvSpPr>
        <p:spPr>
          <a:xfrm>
            <a:off x="6411311" y="4645572"/>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3.4: Error bars on the random parameter model</a:t>
            </a:r>
          </a:p>
        </p:txBody>
      </p:sp>
      <p:pic>
        <p:nvPicPr>
          <p:cNvPr id="7" name="Picture 6" descr="A graph with red and blue lines&#10;&#10;AI-generated content may be incorrect.">
            <a:extLst>
              <a:ext uri="{FF2B5EF4-FFF2-40B4-BE49-F238E27FC236}">
                <a16:creationId xmlns:a16="http://schemas.microsoft.com/office/drawing/2014/main" id="{C02FC167-AE2F-0522-6BAD-EE08A6BF69A8}"/>
              </a:ext>
            </a:extLst>
          </p:cNvPr>
          <p:cNvPicPr>
            <a:picLocks noChangeAspect="1"/>
          </p:cNvPicPr>
          <p:nvPr/>
        </p:nvPicPr>
        <p:blipFill>
          <a:blip r:embed="rId2"/>
          <a:stretch>
            <a:fillRect/>
          </a:stretch>
        </p:blipFill>
        <p:spPr>
          <a:xfrm>
            <a:off x="6258910" y="1590675"/>
            <a:ext cx="5672605" cy="2907753"/>
          </a:xfrm>
          <a:prstGeom prst="rect">
            <a:avLst/>
          </a:prstGeom>
        </p:spPr>
      </p:pic>
    </p:spTree>
    <p:extLst>
      <p:ext uri="{BB962C8B-B14F-4D97-AF65-F5344CB8AC3E}">
        <p14:creationId xmlns:p14="http://schemas.microsoft.com/office/powerpoint/2010/main" val="380302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C901F-9DFF-A985-F362-800F122E199F}"/>
              </a:ext>
            </a:extLst>
          </p:cNvPr>
          <p:cNvSpPr>
            <a:spLocks noGrp="1"/>
          </p:cNvSpPr>
          <p:nvPr>
            <p:ph type="title"/>
          </p:nvPr>
        </p:nvSpPr>
        <p:spPr/>
        <p:txBody>
          <a:bodyPr/>
          <a:lstStyle/>
          <a:p>
            <a:r>
              <a:rPr lang="en-PK" dirty="0"/>
              <a:t>Our Error Function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544B84B-BBC6-E2FC-4B81-EECA45CCC288}"/>
                  </a:ext>
                </a:extLst>
              </p:cNvPr>
              <p:cNvSpPr>
                <a:spLocks noGrp="1"/>
              </p:cNvSpPr>
              <p:nvPr>
                <p:ph idx="1"/>
              </p:nvPr>
            </p:nvSpPr>
            <p:spPr>
              <a:xfrm>
                <a:off x="838200" y="1391478"/>
                <a:ext cx="7044559" cy="1393763"/>
              </a:xfrm>
            </p:spPr>
            <p:txBody>
              <a:bodyPr/>
              <a:lstStyle/>
              <a:p>
                <a14:m>
                  <m:oMath xmlns:m="http://schemas.openxmlformats.org/officeDocument/2006/math">
                    <m:r>
                      <a:rPr lang="en-US" i="1" smtClean="0">
                        <a:latin typeface="Cambria Math" panose="02040503050406030204" pitchFamily="18" charset="0"/>
                      </a:rPr>
                      <m:t>𝐸𝑟𝑟𝑜𝑟</m:t>
                    </m:r>
                    <m:r>
                      <a:rPr lang="en-US" i="1" smtClean="0">
                        <a:latin typeface="Cambria Math" panose="02040503050406030204" pitchFamily="18" charset="0"/>
                      </a:rPr>
                      <m:t>=</m:t>
                    </m:r>
                    <m:acc>
                      <m:accPr>
                        <m:chr m:val="̂"/>
                        <m:ctrlPr>
                          <a:rPr lang="en-PK" i="1">
                            <a:latin typeface="Cambria Math" panose="02040503050406030204" pitchFamily="18" charset="0"/>
                          </a:rPr>
                        </m:ctrlPr>
                      </m:accPr>
                      <m:e>
                        <m:r>
                          <a:rPr lang="en-US" i="1">
                            <a:latin typeface="Cambria Math" panose="02040503050406030204" pitchFamily="18" charset="0"/>
                          </a:rPr>
                          <m:t>𝑦</m:t>
                        </m:r>
                      </m:e>
                    </m:acc>
                    <m:r>
                      <a:rPr lang="en-US" i="1">
                        <a:latin typeface="Cambria Math" panose="02040503050406030204" pitchFamily="18" charset="0"/>
                      </a:rPr>
                      <m:t>−</m:t>
                    </m:r>
                    <m:r>
                      <m:rPr>
                        <m:sty m:val="p"/>
                      </m:rPr>
                      <a:rPr lang="en-US">
                        <a:latin typeface="Cambria Math" panose="02040503050406030204" pitchFamily="18" charset="0"/>
                      </a:rPr>
                      <m:t>y</m:t>
                    </m:r>
                  </m:oMath>
                </a14:m>
                <a:r>
                  <a:rPr lang="en-PK" dirty="0">
                    <a:effectLst/>
                  </a:rPr>
                  <a:t> </a:t>
                </a:r>
              </a:p>
              <a:p>
                <a14:m>
                  <m:oMath xmlns:m="http://schemas.openxmlformats.org/officeDocument/2006/math">
                    <m:r>
                      <m:rPr>
                        <m:sty m:val="p"/>
                      </m:rPr>
                      <a:rPr lang="en-US" b="0" i="0" smtClean="0">
                        <a:latin typeface="Cambria Math" panose="02040503050406030204" pitchFamily="18" charset="0"/>
                      </a:rPr>
                      <m:t>Total</m:t>
                    </m:r>
                    <m:r>
                      <a:rPr lang="en-US" b="0" i="0" smtClean="0">
                        <a:latin typeface="Cambria Math" panose="02040503050406030204" pitchFamily="18" charset="0"/>
                      </a:rPr>
                      <m:t> </m:t>
                    </m:r>
                    <m:r>
                      <m:rPr>
                        <m:sty m:val="p"/>
                      </m:rPr>
                      <a:rPr lang="en-US">
                        <a:latin typeface="Cambria Math" panose="02040503050406030204" pitchFamily="18" charset="0"/>
                      </a:rPr>
                      <m:t>Error</m:t>
                    </m:r>
                    <m:r>
                      <a:rPr lang="en-US" i="1">
                        <a:latin typeface="Cambria Math" panose="02040503050406030204" pitchFamily="18" charset="0"/>
                      </a:rPr>
                      <m:t>=</m:t>
                    </m:r>
                    <m:nary>
                      <m:naryPr>
                        <m:chr m:val="∑"/>
                        <m:ctrlPr>
                          <a:rPr lang="en-PK" i="1">
                            <a:latin typeface="Cambria Math" panose="02040503050406030204" pitchFamily="18" charset="0"/>
                          </a:rPr>
                        </m:ctrlPr>
                      </m:naryPr>
                      <m:sub>
                        <m: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𝑚</m:t>
                        </m:r>
                      </m:sup>
                      <m:e>
                        <m:sSup>
                          <m:sSupPr>
                            <m:ctrlPr>
                              <a:rPr lang="en-PK" i="1">
                                <a:latin typeface="Cambria Math" panose="02040503050406030204" pitchFamily="18" charset="0"/>
                              </a:rPr>
                            </m:ctrlPr>
                          </m:sSupPr>
                          <m:e>
                            <m:d>
                              <m:dPr>
                                <m:ctrlPr>
                                  <a:rPr lang="en-PK" i="1">
                                    <a:latin typeface="Cambria Math" panose="02040503050406030204" pitchFamily="18" charset="0"/>
                                  </a:rPr>
                                </m:ctrlPr>
                              </m:dPr>
                              <m:e>
                                <m:acc>
                                  <m:accPr>
                                    <m:chr m:val="̂"/>
                                    <m:ctrlPr>
                                      <a:rPr lang="en-PK" i="1">
                                        <a:latin typeface="Cambria Math" panose="02040503050406030204" pitchFamily="18" charset="0"/>
                                      </a:rPr>
                                    </m:ctrlPr>
                                  </m:accPr>
                                  <m:e>
                                    <m:r>
                                      <a:rPr lang="en-US" i="1">
                                        <a:latin typeface="Cambria Math" panose="02040503050406030204" pitchFamily="18" charset="0"/>
                                      </a:rPr>
                                      <m:t>𝑦</m:t>
                                    </m:r>
                                  </m:e>
                                </m:acc>
                                <m:r>
                                  <a:rPr lang="en-US" i="1">
                                    <a:latin typeface="Cambria Math" panose="02040503050406030204" pitchFamily="18" charset="0"/>
                                  </a:rPr>
                                  <m:t>−</m:t>
                                </m:r>
                                <m:r>
                                  <m:rPr>
                                    <m:sty m:val="p"/>
                                  </m:rPr>
                                  <a:rPr lang="en-US">
                                    <a:latin typeface="Cambria Math" panose="02040503050406030204" pitchFamily="18" charset="0"/>
                                  </a:rPr>
                                  <m:t>y</m:t>
                                </m:r>
                              </m:e>
                            </m:d>
                          </m:e>
                          <m:sup>
                            <m:r>
                              <a:rPr lang="en-US" i="1">
                                <a:latin typeface="Cambria Math" panose="02040503050406030204" pitchFamily="18" charset="0"/>
                              </a:rPr>
                              <m:t>2</m:t>
                            </m:r>
                          </m:sup>
                        </m:sSup>
                      </m:e>
                    </m:nary>
                  </m:oMath>
                </a14:m>
                <a:r>
                  <a:rPr lang="en-PK" dirty="0">
                    <a:effectLst/>
                  </a:rPr>
                  <a:t> </a:t>
                </a:r>
              </a:p>
            </p:txBody>
          </p:sp>
        </mc:Choice>
        <mc:Fallback xmlns="">
          <p:sp>
            <p:nvSpPr>
              <p:cNvPr id="3" name="Content Placeholder 2">
                <a:extLst>
                  <a:ext uri="{FF2B5EF4-FFF2-40B4-BE49-F238E27FC236}">
                    <a16:creationId xmlns:a16="http://schemas.microsoft.com/office/drawing/2014/main" id="{1544B84B-BBC6-E2FC-4B81-EECA45CCC288}"/>
                  </a:ext>
                </a:extLst>
              </p:cNvPr>
              <p:cNvSpPr>
                <a:spLocks noGrp="1" noRot="1" noChangeAspect="1" noMove="1" noResize="1" noEditPoints="1" noAdjustHandles="1" noChangeArrowheads="1" noChangeShapeType="1" noTextEdit="1"/>
              </p:cNvSpPr>
              <p:nvPr>
                <p:ph idx="1"/>
              </p:nvPr>
            </p:nvSpPr>
            <p:spPr>
              <a:xfrm>
                <a:off x="838200" y="1391478"/>
                <a:ext cx="7044559" cy="1393763"/>
              </a:xfrm>
              <a:blipFill>
                <a:blip r:embed="rId2"/>
                <a:stretch>
                  <a:fillRect l="-2523" t="-8108" b="-61261"/>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861D0D4-23C9-0363-412D-301B8D6DA031}"/>
                  </a:ext>
                </a:extLst>
              </p:cNvPr>
              <p:cNvSpPr txBox="1"/>
              <p:nvPr/>
            </p:nvSpPr>
            <p:spPr>
              <a:xfrm>
                <a:off x="3468414" y="3292366"/>
                <a:ext cx="5843752" cy="132824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PK" sz="4000" smtClean="0">
                          <a:latin typeface="Cambria Math" panose="02040503050406030204" pitchFamily="18" charset="0"/>
                        </a:rPr>
                        <m:t>J</m:t>
                      </m:r>
                      <m:d>
                        <m:dPr>
                          <m:ctrlPr>
                            <a:rPr lang="en-PK" sz="4000" i="1">
                              <a:latin typeface="Cambria Math" panose="02040503050406030204" pitchFamily="18" charset="0"/>
                            </a:rPr>
                          </m:ctrlPr>
                        </m:dPr>
                        <m:e>
                          <m:r>
                            <m:rPr>
                              <m:sty m:val="p"/>
                            </m:rPr>
                            <a:rPr lang="en-PK" sz="4000" i="0">
                              <a:latin typeface="Cambria Math" panose="02040503050406030204" pitchFamily="18" charset="0"/>
                            </a:rPr>
                            <m:t>θ</m:t>
                          </m:r>
                        </m:e>
                      </m:d>
                      <m:r>
                        <a:rPr lang="en-PK" sz="4000" i="0">
                          <a:latin typeface="Cambria Math" panose="02040503050406030204" pitchFamily="18" charset="0"/>
                        </a:rPr>
                        <m:t>=</m:t>
                      </m:r>
                      <m:f>
                        <m:fPr>
                          <m:ctrlPr>
                            <a:rPr lang="en-PK" sz="4000" i="1">
                              <a:latin typeface="Cambria Math" panose="02040503050406030204" pitchFamily="18" charset="0"/>
                            </a:rPr>
                          </m:ctrlPr>
                        </m:fPr>
                        <m:num>
                          <m:r>
                            <a:rPr lang="en-PK" sz="4000" i="0">
                              <a:latin typeface="Cambria Math" panose="02040503050406030204" pitchFamily="18" charset="0"/>
                            </a:rPr>
                            <m:t>1</m:t>
                          </m:r>
                        </m:num>
                        <m:den>
                          <m:r>
                            <a:rPr lang="en-PK" sz="4000" i="1">
                              <a:latin typeface="Cambria Math" panose="02040503050406030204" pitchFamily="18" charset="0"/>
                            </a:rPr>
                            <m:t>𝑚</m:t>
                          </m:r>
                        </m:den>
                      </m:f>
                      <m:nary>
                        <m:naryPr>
                          <m:chr m:val="∑"/>
                          <m:limLoc m:val="subSup"/>
                          <m:ctrlPr>
                            <a:rPr lang="en-PK" sz="4000" i="1">
                              <a:latin typeface="Cambria Math" panose="02040503050406030204" pitchFamily="18" charset="0"/>
                            </a:rPr>
                          </m:ctrlPr>
                        </m:naryPr>
                        <m:sub>
                          <m:r>
                            <a:rPr lang="en-PK" sz="4000" i="1">
                              <a:latin typeface="Cambria Math" panose="02040503050406030204" pitchFamily="18" charset="0"/>
                            </a:rPr>
                            <m:t>𝑖</m:t>
                          </m:r>
                          <m:r>
                            <a:rPr lang="en-PK" sz="4000" i="0">
                              <a:latin typeface="Cambria Math" panose="02040503050406030204" pitchFamily="18" charset="0"/>
                            </a:rPr>
                            <m:t>=1</m:t>
                          </m:r>
                        </m:sub>
                        <m:sup>
                          <m:r>
                            <a:rPr lang="en-PK" sz="4000" i="1">
                              <a:latin typeface="Cambria Math" panose="02040503050406030204" pitchFamily="18" charset="0"/>
                            </a:rPr>
                            <m:t>𝑚</m:t>
                          </m:r>
                        </m:sup>
                        <m:e>
                          <m:sSup>
                            <m:sSupPr>
                              <m:ctrlPr>
                                <a:rPr lang="en-PK" sz="4000" i="1">
                                  <a:latin typeface="Cambria Math" panose="02040503050406030204" pitchFamily="18" charset="0"/>
                                </a:rPr>
                              </m:ctrlPr>
                            </m:sSupPr>
                            <m:e>
                              <m:d>
                                <m:dPr>
                                  <m:ctrlPr>
                                    <a:rPr lang="en-PK" sz="4000" i="1">
                                      <a:latin typeface="Cambria Math" panose="02040503050406030204" pitchFamily="18" charset="0"/>
                                    </a:rPr>
                                  </m:ctrlPr>
                                </m:dPr>
                                <m:e>
                                  <m:acc>
                                    <m:accPr>
                                      <m:chr m:val="̂"/>
                                      <m:ctrlPr>
                                        <a:rPr lang="en-PK" sz="4000" i="1">
                                          <a:latin typeface="Cambria Math" panose="02040503050406030204" pitchFamily="18" charset="0"/>
                                        </a:rPr>
                                      </m:ctrlPr>
                                    </m:accPr>
                                    <m:e>
                                      <m:r>
                                        <a:rPr lang="en-PK" sz="4000" i="1">
                                          <a:latin typeface="Cambria Math" panose="02040503050406030204" pitchFamily="18" charset="0"/>
                                        </a:rPr>
                                        <m:t>𝑦</m:t>
                                      </m:r>
                                    </m:e>
                                  </m:acc>
                                  <m:r>
                                    <a:rPr lang="en-PK" sz="4000" i="0">
                                      <a:latin typeface="Cambria Math" panose="02040503050406030204" pitchFamily="18" charset="0"/>
                                    </a:rPr>
                                    <m:t>−</m:t>
                                  </m:r>
                                  <m:r>
                                    <a:rPr lang="en-PK" sz="4000" i="1">
                                      <a:latin typeface="Cambria Math" panose="02040503050406030204" pitchFamily="18" charset="0"/>
                                    </a:rPr>
                                    <m:t>𝑦</m:t>
                                  </m:r>
                                </m:e>
                              </m:d>
                            </m:e>
                            <m:sup>
                              <m:r>
                                <a:rPr lang="en-PK" sz="4000" i="0">
                                  <a:latin typeface="Cambria Math" panose="02040503050406030204" pitchFamily="18" charset="0"/>
                                </a:rPr>
                                <m:t>2</m:t>
                              </m:r>
                            </m:sup>
                          </m:sSup>
                        </m:e>
                      </m:nary>
                    </m:oMath>
                  </m:oMathPara>
                </a14:m>
                <a:endParaRPr lang="en-PK" sz="4000" dirty="0"/>
              </a:p>
            </p:txBody>
          </p:sp>
        </mc:Choice>
        <mc:Fallback xmlns="">
          <p:sp>
            <p:nvSpPr>
              <p:cNvPr id="5" name="TextBox 4">
                <a:extLst>
                  <a:ext uri="{FF2B5EF4-FFF2-40B4-BE49-F238E27FC236}">
                    <a16:creationId xmlns:a16="http://schemas.microsoft.com/office/drawing/2014/main" id="{2861D0D4-23C9-0363-412D-301B8D6DA031}"/>
                  </a:ext>
                </a:extLst>
              </p:cNvPr>
              <p:cNvSpPr txBox="1">
                <a:spLocks noRot="1" noChangeAspect="1" noMove="1" noResize="1" noEditPoints="1" noAdjustHandles="1" noChangeArrowheads="1" noChangeShapeType="1" noTextEdit="1"/>
              </p:cNvSpPr>
              <p:nvPr/>
            </p:nvSpPr>
            <p:spPr>
              <a:xfrm>
                <a:off x="3468414" y="3292366"/>
                <a:ext cx="5843752" cy="1328249"/>
              </a:xfrm>
              <a:prstGeom prst="rect">
                <a:avLst/>
              </a:prstGeom>
              <a:blipFill>
                <a:blip r:embed="rId3"/>
                <a:stretch>
                  <a:fillRect t="-165714" b="-242857"/>
                </a:stretch>
              </a:blipFill>
            </p:spPr>
            <p:txBody>
              <a:bodyPr/>
              <a:lstStyle/>
              <a:p>
                <a:r>
                  <a:rPr lang="en-PK">
                    <a:noFill/>
                  </a:rPr>
                  <a:t> </a:t>
                </a:r>
              </a:p>
            </p:txBody>
          </p:sp>
        </mc:Fallback>
      </mc:AlternateContent>
      <p:sp>
        <p:nvSpPr>
          <p:cNvPr id="6" name="Content Placeholder 2">
            <a:extLst>
              <a:ext uri="{FF2B5EF4-FFF2-40B4-BE49-F238E27FC236}">
                <a16:creationId xmlns:a16="http://schemas.microsoft.com/office/drawing/2014/main" id="{4C6625CC-339F-52C7-C638-78E0C5B94824}"/>
              </a:ext>
            </a:extLst>
          </p:cNvPr>
          <p:cNvSpPr txBox="1">
            <a:spLocks/>
          </p:cNvSpPr>
          <p:nvPr/>
        </p:nvSpPr>
        <p:spPr>
          <a:xfrm>
            <a:off x="1032642" y="5127740"/>
            <a:ext cx="7044559" cy="1393763"/>
          </a:xfrm>
          <a:prstGeom prst="rect">
            <a:avLst/>
          </a:prstGeom>
        </p:spPr>
        <p:txBody>
          <a:bodyPr vert="horz" lIns="91440" tIns="45720" rIns="91440" bIns="45720" rtlCol="0">
            <a:normAutofit/>
          </a:bodyPr>
          <a:lstStyle>
            <a:lvl1pPr marL="360000" indent="-360000" algn="l" defTabSz="914400" rtl="0" eaLnBrk="1" latinLnBrk="0" hangingPunct="1">
              <a:lnSpc>
                <a:spcPct val="12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12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12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12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12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PK" dirty="0"/>
              <a:t>This is our </a:t>
            </a:r>
            <a:r>
              <a:rPr lang="en-PK" dirty="0">
                <a:solidFill>
                  <a:srgbClr val="00549D"/>
                </a:solidFill>
              </a:rPr>
              <a:t>loss function</a:t>
            </a:r>
            <a:r>
              <a:rPr lang="en-PK" dirty="0"/>
              <a:t>.</a:t>
            </a:r>
          </a:p>
        </p:txBody>
      </p:sp>
    </p:spTree>
    <p:extLst>
      <p:ext uri="{BB962C8B-B14F-4D97-AF65-F5344CB8AC3E}">
        <p14:creationId xmlns:p14="http://schemas.microsoft.com/office/powerpoint/2010/main" val="3531713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BB256-7AAB-A1DA-5952-DF1CF7160F5A}"/>
              </a:ext>
            </a:extLst>
          </p:cNvPr>
          <p:cNvSpPr>
            <a:spLocks noGrp="1"/>
          </p:cNvSpPr>
          <p:nvPr>
            <p:ph type="title"/>
          </p:nvPr>
        </p:nvSpPr>
        <p:spPr/>
        <p:txBody>
          <a:bodyPr/>
          <a:lstStyle/>
          <a:p>
            <a:r>
              <a:rPr lang="en-GB" dirty="0"/>
              <a:t>Squared Error and MSE</a:t>
            </a:r>
            <a:endParaRPr lang="en-PK" dirty="0"/>
          </a:p>
        </p:txBody>
      </p:sp>
      <p:sp>
        <p:nvSpPr>
          <p:cNvPr id="3" name="Content Placeholder 2">
            <a:extLst>
              <a:ext uri="{FF2B5EF4-FFF2-40B4-BE49-F238E27FC236}">
                <a16:creationId xmlns:a16="http://schemas.microsoft.com/office/drawing/2014/main" id="{84BB9333-E6F8-80A2-2B0D-6F93E5F1869E}"/>
              </a:ext>
            </a:extLst>
          </p:cNvPr>
          <p:cNvSpPr>
            <a:spLocks noGrp="1"/>
          </p:cNvSpPr>
          <p:nvPr>
            <p:ph idx="1"/>
          </p:nvPr>
        </p:nvSpPr>
        <p:spPr/>
        <p:txBody>
          <a:bodyPr/>
          <a:lstStyle/>
          <a:p>
            <a:r>
              <a:rPr lang="en-GB" dirty="0"/>
              <a:t>Absolute error vs squared error</a:t>
            </a:r>
          </a:p>
          <a:p>
            <a:r>
              <a:rPr lang="en-GB" dirty="0"/>
              <a:t>Square solves sign problem</a:t>
            </a:r>
          </a:p>
          <a:p>
            <a:r>
              <a:rPr lang="en-GB" dirty="0"/>
              <a:t>Mean Squared Error (MSE) = average squared error</a:t>
            </a:r>
          </a:p>
          <a:p>
            <a:r>
              <a:rPr lang="en-GB" dirty="0"/>
              <a:t>Loss function J(</a:t>
            </a:r>
            <a:r>
              <a:rPr lang="el-GR" dirty="0"/>
              <a:t>θ): </a:t>
            </a:r>
            <a:r>
              <a:rPr lang="en-GB" dirty="0"/>
              <a:t>measures model quality</a:t>
            </a:r>
          </a:p>
          <a:p>
            <a:endParaRPr lang="en-PK" dirty="0"/>
          </a:p>
        </p:txBody>
      </p:sp>
    </p:spTree>
    <p:extLst>
      <p:ext uri="{BB962C8B-B14F-4D97-AF65-F5344CB8AC3E}">
        <p14:creationId xmlns:p14="http://schemas.microsoft.com/office/powerpoint/2010/main" val="3584975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E1395-F158-1551-BEC3-B61DFB300E60}"/>
              </a:ext>
            </a:extLst>
          </p:cNvPr>
          <p:cNvSpPr>
            <a:spLocks noGrp="1"/>
          </p:cNvSpPr>
          <p:nvPr>
            <p:ph type="title"/>
          </p:nvPr>
        </p:nvSpPr>
        <p:spPr/>
        <p:txBody>
          <a:bodyPr/>
          <a:lstStyle/>
          <a:p>
            <a:r>
              <a:rPr lang="en-GB" dirty="0"/>
              <a:t>Hypothesis vs Loss Function</a:t>
            </a:r>
            <a:endParaRPr lang="en-PK" dirty="0"/>
          </a:p>
        </p:txBody>
      </p:sp>
      <p:sp>
        <p:nvSpPr>
          <p:cNvPr id="3" name="Content Placeholder 2">
            <a:extLst>
              <a:ext uri="{FF2B5EF4-FFF2-40B4-BE49-F238E27FC236}">
                <a16:creationId xmlns:a16="http://schemas.microsoft.com/office/drawing/2014/main" id="{9E172742-9345-156D-DB15-C059280D7038}"/>
              </a:ext>
            </a:extLst>
          </p:cNvPr>
          <p:cNvSpPr>
            <a:spLocks noGrp="1"/>
          </p:cNvSpPr>
          <p:nvPr>
            <p:ph idx="1"/>
          </p:nvPr>
        </p:nvSpPr>
        <p:spPr/>
        <p:txBody>
          <a:bodyPr/>
          <a:lstStyle/>
          <a:p>
            <a:r>
              <a:rPr lang="en-GB" dirty="0"/>
              <a:t>Hypothesis h(x): predicts values</a:t>
            </a:r>
          </a:p>
          <a:p>
            <a:r>
              <a:rPr lang="en-GB" dirty="0"/>
              <a:t>Loss J(</a:t>
            </a:r>
            <a:r>
              <a:rPr lang="el-GR" dirty="0"/>
              <a:t>θ): </a:t>
            </a:r>
            <a:r>
              <a:rPr lang="en-GB" dirty="0"/>
              <a:t>evaluates prediction quality</a:t>
            </a:r>
          </a:p>
          <a:p>
            <a:r>
              <a:rPr lang="en-GB" dirty="0"/>
              <a:t>Forward pass = predict using </a:t>
            </a:r>
            <a:r>
              <a:rPr lang="el-GR" dirty="0"/>
              <a:t>θ</a:t>
            </a:r>
          </a:p>
          <a:p>
            <a:r>
              <a:rPr lang="en-GB" dirty="0"/>
              <a:t>Lower J → better model</a:t>
            </a:r>
          </a:p>
          <a:p>
            <a:endParaRPr lang="en-PK" dirty="0"/>
          </a:p>
        </p:txBody>
      </p:sp>
    </p:spTree>
    <p:extLst>
      <p:ext uri="{BB962C8B-B14F-4D97-AF65-F5344CB8AC3E}">
        <p14:creationId xmlns:p14="http://schemas.microsoft.com/office/powerpoint/2010/main" val="4292323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F748D-8D82-7CB9-0955-7E4F41C92C32}"/>
              </a:ext>
            </a:extLst>
          </p:cNvPr>
          <p:cNvSpPr>
            <a:spLocks noGrp="1"/>
          </p:cNvSpPr>
          <p:nvPr>
            <p:ph type="title"/>
          </p:nvPr>
        </p:nvSpPr>
        <p:spPr/>
        <p:txBody>
          <a:bodyPr/>
          <a:lstStyle/>
          <a:p>
            <a:r>
              <a:rPr lang="en-GB" dirty="0"/>
              <a:t>Improving Parameters</a:t>
            </a:r>
            <a:endParaRPr lang="en-PK" dirty="0"/>
          </a:p>
        </p:txBody>
      </p:sp>
      <p:sp>
        <p:nvSpPr>
          <p:cNvPr id="3" name="Content Placeholder 2">
            <a:extLst>
              <a:ext uri="{FF2B5EF4-FFF2-40B4-BE49-F238E27FC236}">
                <a16:creationId xmlns:a16="http://schemas.microsoft.com/office/drawing/2014/main" id="{30FD2AB0-F444-F57D-E913-F3BC77F0B07D}"/>
              </a:ext>
            </a:extLst>
          </p:cNvPr>
          <p:cNvSpPr>
            <a:spLocks noGrp="1"/>
          </p:cNvSpPr>
          <p:nvPr>
            <p:ph idx="1"/>
          </p:nvPr>
        </p:nvSpPr>
        <p:spPr>
          <a:xfrm>
            <a:off x="838201" y="1391478"/>
            <a:ext cx="4879428" cy="4785485"/>
          </a:xfrm>
        </p:spPr>
        <p:txBody>
          <a:bodyPr/>
          <a:lstStyle/>
          <a:p>
            <a:r>
              <a:rPr lang="en-GB" dirty="0"/>
              <a:t>Adjusting </a:t>
            </a:r>
            <a:r>
              <a:rPr lang="el-GR" dirty="0"/>
              <a:t>θ </a:t>
            </a:r>
            <a:r>
              <a:rPr lang="en-GB" dirty="0"/>
              <a:t>changes loss</a:t>
            </a:r>
          </a:p>
          <a:p>
            <a:r>
              <a:rPr lang="en-GB" dirty="0"/>
              <a:t>1729 compared to 2192 of earlier line </a:t>
            </a:r>
          </a:p>
          <a:p>
            <a:r>
              <a:rPr lang="en-GB" dirty="0"/>
              <a:t>Some choices improve predictions</a:t>
            </a:r>
          </a:p>
          <a:p>
            <a:r>
              <a:rPr lang="en-GB" dirty="0"/>
              <a:t>Search for minimum J</a:t>
            </a:r>
          </a:p>
          <a:p>
            <a:r>
              <a:rPr lang="en-GB" dirty="0"/>
              <a:t>Need systematic way to adjust </a:t>
            </a:r>
            <a:r>
              <a:rPr lang="el-GR" dirty="0"/>
              <a:t>θ</a:t>
            </a:r>
          </a:p>
          <a:p>
            <a:endParaRPr lang="en-PK" dirty="0"/>
          </a:p>
        </p:txBody>
      </p:sp>
      <p:sp>
        <p:nvSpPr>
          <p:cNvPr id="6" name="TextBox 5">
            <a:extLst>
              <a:ext uri="{FF2B5EF4-FFF2-40B4-BE49-F238E27FC236}">
                <a16:creationId xmlns:a16="http://schemas.microsoft.com/office/drawing/2014/main" id="{29A5210B-FF43-8886-8968-041C133D0108}"/>
              </a:ext>
            </a:extLst>
          </p:cNvPr>
          <p:cNvSpPr txBox="1"/>
          <p:nvPr/>
        </p:nvSpPr>
        <p:spPr>
          <a:xfrm>
            <a:off x="6411311" y="4645572"/>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3.5: Model with better parameter values</a:t>
            </a:r>
          </a:p>
        </p:txBody>
      </p:sp>
      <p:pic>
        <p:nvPicPr>
          <p:cNvPr id="7" name="Picture 6" descr="A graph with a blue line and red lines&#10;&#10;AI-generated content may be incorrect.">
            <a:extLst>
              <a:ext uri="{FF2B5EF4-FFF2-40B4-BE49-F238E27FC236}">
                <a16:creationId xmlns:a16="http://schemas.microsoft.com/office/drawing/2014/main" id="{11FEE579-DD78-AECD-C6A4-046C246D26AA}"/>
              </a:ext>
            </a:extLst>
          </p:cNvPr>
          <p:cNvPicPr>
            <a:picLocks noChangeAspect="1"/>
          </p:cNvPicPr>
          <p:nvPr/>
        </p:nvPicPr>
        <p:blipFill>
          <a:blip r:embed="rId2"/>
          <a:stretch>
            <a:fillRect/>
          </a:stretch>
        </p:blipFill>
        <p:spPr>
          <a:xfrm>
            <a:off x="6299089" y="1629185"/>
            <a:ext cx="5797661" cy="2923766"/>
          </a:xfrm>
          <a:prstGeom prst="rect">
            <a:avLst/>
          </a:prstGeom>
        </p:spPr>
      </p:pic>
    </p:spTree>
    <p:extLst>
      <p:ext uri="{BB962C8B-B14F-4D97-AF65-F5344CB8AC3E}">
        <p14:creationId xmlns:p14="http://schemas.microsoft.com/office/powerpoint/2010/main" val="828564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DEE14-F73F-7315-A858-E49AAF665A75}"/>
              </a:ext>
            </a:extLst>
          </p:cNvPr>
          <p:cNvSpPr>
            <a:spLocks noGrp="1"/>
          </p:cNvSpPr>
          <p:nvPr>
            <p:ph type="title"/>
          </p:nvPr>
        </p:nvSpPr>
        <p:spPr/>
        <p:txBody>
          <a:bodyPr/>
          <a:lstStyle/>
          <a:p>
            <a:r>
              <a:rPr lang="en-GB" dirty="0"/>
              <a:t>Loss Landscape</a:t>
            </a:r>
            <a:endParaRPr lang="en-PK" dirty="0"/>
          </a:p>
        </p:txBody>
      </p:sp>
      <p:sp>
        <p:nvSpPr>
          <p:cNvPr id="3" name="Content Placeholder 2">
            <a:extLst>
              <a:ext uri="{FF2B5EF4-FFF2-40B4-BE49-F238E27FC236}">
                <a16:creationId xmlns:a16="http://schemas.microsoft.com/office/drawing/2014/main" id="{5B359A3E-BA11-CDC2-45C0-1DBB9CBF886B}"/>
              </a:ext>
            </a:extLst>
          </p:cNvPr>
          <p:cNvSpPr>
            <a:spLocks noGrp="1"/>
          </p:cNvSpPr>
          <p:nvPr>
            <p:ph idx="1"/>
          </p:nvPr>
        </p:nvSpPr>
        <p:spPr>
          <a:xfrm>
            <a:off x="838200" y="1391478"/>
            <a:ext cx="4437993" cy="4785485"/>
          </a:xfrm>
        </p:spPr>
        <p:txBody>
          <a:bodyPr>
            <a:normAutofit lnSpcReduction="10000"/>
          </a:bodyPr>
          <a:lstStyle/>
          <a:p>
            <a:r>
              <a:rPr lang="en-GB" dirty="0"/>
              <a:t>Plot </a:t>
            </a:r>
            <a:r>
              <a:rPr lang="el-GR" dirty="0"/>
              <a:t>θ </a:t>
            </a:r>
            <a:r>
              <a:rPr lang="en-GB" dirty="0"/>
              <a:t>vs J(</a:t>
            </a:r>
            <a:r>
              <a:rPr lang="el-GR" dirty="0"/>
              <a:t>θ)</a:t>
            </a:r>
          </a:p>
          <a:p>
            <a:r>
              <a:rPr lang="en-GB" dirty="0"/>
              <a:t>Convex shape: "bowl" curve</a:t>
            </a:r>
          </a:p>
          <a:p>
            <a:r>
              <a:rPr lang="en-GB" dirty="0"/>
              <a:t>Minimum = optimal parameters</a:t>
            </a:r>
          </a:p>
          <a:p>
            <a:r>
              <a:rPr lang="en-GB" dirty="0"/>
              <a:t>Wrong </a:t>
            </a:r>
            <a:r>
              <a:rPr lang="el-GR" dirty="0"/>
              <a:t>θ → </a:t>
            </a:r>
            <a:r>
              <a:rPr lang="en-GB" dirty="0"/>
              <a:t>higher loss</a:t>
            </a:r>
          </a:p>
          <a:p>
            <a:endParaRPr lang="en-PK" dirty="0">
              <a:solidFill>
                <a:srgbClr val="00549D"/>
              </a:solidFill>
            </a:endParaRPr>
          </a:p>
          <a:p>
            <a:r>
              <a:rPr lang="en-PK" dirty="0">
                <a:solidFill>
                  <a:srgbClr val="00549D"/>
                </a:solidFill>
              </a:rPr>
              <a:t>Note the axis labels! </a:t>
            </a:r>
          </a:p>
        </p:txBody>
      </p:sp>
      <p:sp>
        <p:nvSpPr>
          <p:cNvPr id="6" name="TextBox 5">
            <a:extLst>
              <a:ext uri="{FF2B5EF4-FFF2-40B4-BE49-F238E27FC236}">
                <a16:creationId xmlns:a16="http://schemas.microsoft.com/office/drawing/2014/main" id="{82B20CF8-B14B-94B3-5E36-F7ECABBE8C96}"/>
              </a:ext>
            </a:extLst>
          </p:cNvPr>
          <p:cNvSpPr txBox="1"/>
          <p:nvPr/>
        </p:nvSpPr>
        <p:spPr>
          <a:xfrm>
            <a:off x="6411311" y="5357481"/>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3.6: Landscape of the error function based on model parameters</a:t>
            </a:r>
          </a:p>
        </p:txBody>
      </p:sp>
      <p:pic>
        <p:nvPicPr>
          <p:cNvPr id="7" name="Picture 6" descr="A graph with numbers and points&#10;&#10;AI-generated content may be incorrect.">
            <a:extLst>
              <a:ext uri="{FF2B5EF4-FFF2-40B4-BE49-F238E27FC236}">
                <a16:creationId xmlns:a16="http://schemas.microsoft.com/office/drawing/2014/main" id="{CD2F6831-F9E2-847A-B42E-33B8221434A3}"/>
              </a:ext>
            </a:extLst>
          </p:cNvPr>
          <p:cNvPicPr>
            <a:picLocks noChangeAspect="1"/>
          </p:cNvPicPr>
          <p:nvPr/>
        </p:nvPicPr>
        <p:blipFill>
          <a:blip r:embed="rId2"/>
          <a:stretch>
            <a:fillRect/>
          </a:stretch>
        </p:blipFill>
        <p:spPr>
          <a:xfrm>
            <a:off x="5949950" y="1514475"/>
            <a:ext cx="5906205" cy="3771900"/>
          </a:xfrm>
          <a:prstGeom prst="rect">
            <a:avLst/>
          </a:prstGeom>
        </p:spPr>
      </p:pic>
    </p:spTree>
    <p:extLst>
      <p:ext uri="{BB962C8B-B14F-4D97-AF65-F5344CB8AC3E}">
        <p14:creationId xmlns:p14="http://schemas.microsoft.com/office/powerpoint/2010/main" val="1364813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53849-87BE-A5BD-DECA-8DCE702B1904}"/>
              </a:ext>
            </a:extLst>
          </p:cNvPr>
          <p:cNvSpPr>
            <a:spLocks noGrp="1"/>
          </p:cNvSpPr>
          <p:nvPr>
            <p:ph type="title"/>
          </p:nvPr>
        </p:nvSpPr>
        <p:spPr/>
        <p:txBody>
          <a:bodyPr/>
          <a:lstStyle/>
          <a:p>
            <a:r>
              <a:rPr lang="en-GB" dirty="0"/>
              <a:t>How Do Squared Errors Help</a:t>
            </a:r>
            <a:endParaRPr lang="en-PK" dirty="0"/>
          </a:p>
        </p:txBody>
      </p:sp>
      <p:sp>
        <p:nvSpPr>
          <p:cNvPr id="3" name="Content Placeholder 2">
            <a:extLst>
              <a:ext uri="{FF2B5EF4-FFF2-40B4-BE49-F238E27FC236}">
                <a16:creationId xmlns:a16="http://schemas.microsoft.com/office/drawing/2014/main" id="{287645C1-F092-E652-D1E9-A39891EE9E12}"/>
              </a:ext>
            </a:extLst>
          </p:cNvPr>
          <p:cNvSpPr>
            <a:spLocks noGrp="1"/>
          </p:cNvSpPr>
          <p:nvPr>
            <p:ph idx="1"/>
          </p:nvPr>
        </p:nvSpPr>
        <p:spPr>
          <a:xfrm>
            <a:off x="838201" y="1391478"/>
            <a:ext cx="5016062" cy="4785485"/>
          </a:xfrm>
        </p:spPr>
        <p:txBody>
          <a:bodyPr/>
          <a:lstStyle/>
          <a:p>
            <a:r>
              <a:rPr lang="en-GB" dirty="0"/>
              <a:t>Convex functions = unique minimum</a:t>
            </a:r>
          </a:p>
          <a:p>
            <a:r>
              <a:rPr lang="en-GB" dirty="0"/>
              <a:t>Always slope toward minimum</a:t>
            </a:r>
          </a:p>
          <a:p>
            <a:r>
              <a:rPr lang="en-GB" dirty="0"/>
              <a:t>Guarantees convergence</a:t>
            </a:r>
          </a:p>
          <a:p>
            <a:r>
              <a:rPr lang="en-GB" dirty="0"/>
              <a:t>Reliable structure for optimization</a:t>
            </a:r>
          </a:p>
          <a:p>
            <a:endParaRPr lang="en-PK" dirty="0"/>
          </a:p>
        </p:txBody>
      </p:sp>
      <p:sp>
        <p:nvSpPr>
          <p:cNvPr id="6" name="TextBox 5">
            <a:extLst>
              <a:ext uri="{FF2B5EF4-FFF2-40B4-BE49-F238E27FC236}">
                <a16:creationId xmlns:a16="http://schemas.microsoft.com/office/drawing/2014/main" id="{70B6E9EE-DD8E-1C60-5657-DCE590C1D70C}"/>
              </a:ext>
            </a:extLst>
          </p:cNvPr>
          <p:cNvSpPr txBox="1"/>
          <p:nvPr/>
        </p:nvSpPr>
        <p:spPr>
          <a:xfrm>
            <a:off x="6421822" y="5341609"/>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3.7: Underlying shape of the loss plot</a:t>
            </a:r>
          </a:p>
        </p:txBody>
      </p:sp>
      <p:pic>
        <p:nvPicPr>
          <p:cNvPr id="7" name="Picture 6" descr="A graph with red lines and blue dots&#10;&#10;AI-generated content may be incorrect.">
            <a:extLst>
              <a:ext uri="{FF2B5EF4-FFF2-40B4-BE49-F238E27FC236}">
                <a16:creationId xmlns:a16="http://schemas.microsoft.com/office/drawing/2014/main" id="{9A10C7C7-D2DD-4F61-F185-D21BFADA930D}"/>
              </a:ext>
            </a:extLst>
          </p:cNvPr>
          <p:cNvPicPr>
            <a:picLocks noChangeAspect="1"/>
          </p:cNvPicPr>
          <p:nvPr/>
        </p:nvPicPr>
        <p:blipFill>
          <a:blip r:embed="rId2"/>
          <a:stretch>
            <a:fillRect/>
          </a:stretch>
        </p:blipFill>
        <p:spPr>
          <a:xfrm>
            <a:off x="6069396" y="1562100"/>
            <a:ext cx="5810153" cy="3686175"/>
          </a:xfrm>
          <a:prstGeom prst="rect">
            <a:avLst/>
          </a:prstGeom>
        </p:spPr>
      </p:pic>
    </p:spTree>
    <p:extLst>
      <p:ext uri="{BB962C8B-B14F-4D97-AF65-F5344CB8AC3E}">
        <p14:creationId xmlns:p14="http://schemas.microsoft.com/office/powerpoint/2010/main" val="1214789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CE67F-A03D-5727-D616-FAB9AD62A70E}"/>
              </a:ext>
            </a:extLst>
          </p:cNvPr>
          <p:cNvSpPr>
            <a:spLocks noGrp="1"/>
          </p:cNvSpPr>
          <p:nvPr>
            <p:ph type="title"/>
          </p:nvPr>
        </p:nvSpPr>
        <p:spPr/>
        <p:txBody>
          <a:bodyPr/>
          <a:lstStyle/>
          <a:p>
            <a:r>
              <a:rPr lang="en-PK" dirty="0"/>
              <a:t>Two Cases</a:t>
            </a:r>
          </a:p>
        </p:txBody>
      </p:sp>
      <p:sp>
        <p:nvSpPr>
          <p:cNvPr id="8" name="TextBox 7">
            <a:extLst>
              <a:ext uri="{FF2B5EF4-FFF2-40B4-BE49-F238E27FC236}">
                <a16:creationId xmlns:a16="http://schemas.microsoft.com/office/drawing/2014/main" id="{DCBC2761-C4BF-982B-5FB0-0DE90B705F2A}"/>
              </a:ext>
            </a:extLst>
          </p:cNvPr>
          <p:cNvSpPr txBox="1"/>
          <p:nvPr/>
        </p:nvSpPr>
        <p:spPr>
          <a:xfrm>
            <a:off x="867055" y="5283437"/>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3.8: Derivative at model parameter value at 2</a:t>
            </a:r>
          </a:p>
        </p:txBody>
      </p:sp>
      <p:sp>
        <p:nvSpPr>
          <p:cNvPr id="9" name="TextBox 8">
            <a:extLst>
              <a:ext uri="{FF2B5EF4-FFF2-40B4-BE49-F238E27FC236}">
                <a16:creationId xmlns:a16="http://schemas.microsoft.com/office/drawing/2014/main" id="{54ECC2E4-BFBE-B77D-F22C-80773D672DC6}"/>
              </a:ext>
            </a:extLst>
          </p:cNvPr>
          <p:cNvSpPr txBox="1"/>
          <p:nvPr/>
        </p:nvSpPr>
        <p:spPr>
          <a:xfrm>
            <a:off x="6533990" y="5275243"/>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3.9: Derivative at model parameter value at 10</a:t>
            </a:r>
          </a:p>
        </p:txBody>
      </p:sp>
      <p:pic>
        <p:nvPicPr>
          <p:cNvPr id="10" name="Content Placeholder 9" descr="A graph with a red line and blue x&#10;&#10;AI-generated content may be incorrect.">
            <a:extLst>
              <a:ext uri="{FF2B5EF4-FFF2-40B4-BE49-F238E27FC236}">
                <a16:creationId xmlns:a16="http://schemas.microsoft.com/office/drawing/2014/main" id="{19AD0A56-C68B-FFF2-8BF0-C111172CC5BE}"/>
              </a:ext>
            </a:extLst>
          </p:cNvPr>
          <p:cNvPicPr>
            <a:picLocks noGrp="1" noChangeAspect="1"/>
          </p:cNvPicPr>
          <p:nvPr>
            <p:ph idx="1"/>
          </p:nvPr>
        </p:nvPicPr>
        <p:blipFill>
          <a:blip r:embed="rId2"/>
          <a:stretch>
            <a:fillRect/>
          </a:stretch>
        </p:blipFill>
        <p:spPr>
          <a:xfrm>
            <a:off x="396920" y="1932146"/>
            <a:ext cx="5293875" cy="3286558"/>
          </a:xfrm>
        </p:spPr>
      </p:pic>
      <p:pic>
        <p:nvPicPr>
          <p:cNvPr id="12" name="Picture 11" descr="A graph with a red line&#10;&#10;AI-generated content may be incorrect.">
            <a:extLst>
              <a:ext uri="{FF2B5EF4-FFF2-40B4-BE49-F238E27FC236}">
                <a16:creationId xmlns:a16="http://schemas.microsoft.com/office/drawing/2014/main" id="{BFA43861-57E8-700C-7F18-624FF9CFFB7B}"/>
              </a:ext>
            </a:extLst>
          </p:cNvPr>
          <p:cNvPicPr>
            <a:picLocks noChangeAspect="1"/>
          </p:cNvPicPr>
          <p:nvPr/>
        </p:nvPicPr>
        <p:blipFill>
          <a:blip r:embed="rId3"/>
          <a:stretch>
            <a:fillRect/>
          </a:stretch>
        </p:blipFill>
        <p:spPr>
          <a:xfrm>
            <a:off x="5774989" y="1971133"/>
            <a:ext cx="5226733" cy="3286558"/>
          </a:xfrm>
          <a:prstGeom prst="rect">
            <a:avLst/>
          </a:prstGeom>
        </p:spPr>
      </p:pic>
    </p:spTree>
    <p:extLst>
      <p:ext uri="{BB962C8B-B14F-4D97-AF65-F5344CB8AC3E}">
        <p14:creationId xmlns:p14="http://schemas.microsoft.com/office/powerpoint/2010/main" val="2455475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F7180-5235-E1DF-9663-9B87BB121310}"/>
              </a:ext>
            </a:extLst>
          </p:cNvPr>
          <p:cNvSpPr>
            <a:spLocks noGrp="1"/>
          </p:cNvSpPr>
          <p:nvPr>
            <p:ph type="title"/>
          </p:nvPr>
        </p:nvSpPr>
        <p:spPr/>
        <p:txBody>
          <a:bodyPr/>
          <a:lstStyle/>
          <a:p>
            <a:r>
              <a:rPr lang="en-GB" dirty="0"/>
              <a:t>Derivatives and Slopes</a:t>
            </a:r>
            <a:endParaRPr lang="en-PK" dirty="0"/>
          </a:p>
        </p:txBody>
      </p:sp>
      <p:sp>
        <p:nvSpPr>
          <p:cNvPr id="3" name="Content Placeholder 2">
            <a:extLst>
              <a:ext uri="{FF2B5EF4-FFF2-40B4-BE49-F238E27FC236}">
                <a16:creationId xmlns:a16="http://schemas.microsoft.com/office/drawing/2014/main" id="{0BB29AF5-EF02-76B0-0C77-B02A602DB4B3}"/>
              </a:ext>
            </a:extLst>
          </p:cNvPr>
          <p:cNvSpPr>
            <a:spLocks noGrp="1"/>
          </p:cNvSpPr>
          <p:nvPr>
            <p:ph idx="1"/>
          </p:nvPr>
        </p:nvSpPr>
        <p:spPr/>
        <p:txBody>
          <a:bodyPr/>
          <a:lstStyle/>
          <a:p>
            <a:r>
              <a:rPr lang="en-GB" dirty="0"/>
              <a:t>Derivative = slope at a point</a:t>
            </a:r>
          </a:p>
          <a:p>
            <a:r>
              <a:rPr lang="en-GB" dirty="0"/>
              <a:t>Negative slope: increase </a:t>
            </a:r>
            <a:r>
              <a:rPr lang="el-GR" dirty="0"/>
              <a:t>θ </a:t>
            </a:r>
            <a:r>
              <a:rPr lang="en-GB" dirty="0"/>
              <a:t>to reduce loss</a:t>
            </a:r>
          </a:p>
          <a:p>
            <a:r>
              <a:rPr lang="en-GB" dirty="0"/>
              <a:t>Positive slope: decrease </a:t>
            </a:r>
            <a:r>
              <a:rPr lang="el-GR" dirty="0"/>
              <a:t>θ</a:t>
            </a:r>
          </a:p>
          <a:p>
            <a:r>
              <a:rPr lang="en-GB" dirty="0"/>
              <a:t>Zero slope: minimum found</a:t>
            </a:r>
          </a:p>
          <a:p>
            <a:endParaRPr lang="en-PK" dirty="0"/>
          </a:p>
        </p:txBody>
      </p:sp>
    </p:spTree>
    <p:extLst>
      <p:ext uri="{BB962C8B-B14F-4D97-AF65-F5344CB8AC3E}">
        <p14:creationId xmlns:p14="http://schemas.microsoft.com/office/powerpoint/2010/main" val="1936152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a:xfrm>
            <a:off x="838201" y="1391478"/>
            <a:ext cx="8064062" cy="4785485"/>
          </a:xfrm>
        </p:spPr>
        <p:txBody>
          <a:bodyPr>
            <a:normAutofit fontScale="92500" lnSpcReduction="20000"/>
          </a:bodyPr>
          <a:lstStyle/>
          <a:p>
            <a:r>
              <a:rPr lang="en-GB" dirty="0"/>
              <a:t>What is Machine Learning?</a:t>
            </a:r>
          </a:p>
          <a:p>
            <a:r>
              <a:rPr lang="en-GB" dirty="0"/>
              <a:t>Housing price prediction example</a:t>
            </a:r>
          </a:p>
          <a:p>
            <a:r>
              <a:rPr lang="en-GB" dirty="0"/>
              <a:t>Hypothesis and loss functions</a:t>
            </a:r>
          </a:p>
          <a:p>
            <a:r>
              <a:rPr lang="en-GB" dirty="0"/>
              <a:t>Gradient descent intuition</a:t>
            </a:r>
          </a:p>
          <a:p>
            <a:r>
              <a:rPr lang="en-GB" dirty="0"/>
              <a:t>Multi-feature &amp; higher dimensions</a:t>
            </a:r>
          </a:p>
          <a:p>
            <a:r>
              <a:rPr lang="en-GB" dirty="0"/>
              <a:t>Types of gradient descent</a:t>
            </a:r>
          </a:p>
          <a:p>
            <a:r>
              <a:rPr lang="en-GB" dirty="0"/>
              <a:t>Learning rate and optimization</a:t>
            </a:r>
          </a:p>
          <a:p>
            <a:r>
              <a:rPr lang="en-GB" dirty="0"/>
              <a:t>Coding gradient descent (NumPy and </a:t>
            </a:r>
            <a:r>
              <a:rPr lang="en-GB" dirty="0" err="1"/>
              <a:t>Keras</a:t>
            </a:r>
            <a:r>
              <a:rPr lang="en-GB" dirty="0"/>
              <a:t>)</a:t>
            </a:r>
          </a:p>
          <a:p>
            <a:r>
              <a:rPr lang="en-GB" dirty="0"/>
              <a:t>Summary &amp; Takeaways</a:t>
            </a:r>
            <a:endParaRPr lang="en-PK" dirty="0"/>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A5AB9-B5B9-3F3F-CEBB-CBEB84551FA6}"/>
              </a:ext>
            </a:extLst>
          </p:cNvPr>
          <p:cNvSpPr>
            <a:spLocks noGrp="1"/>
          </p:cNvSpPr>
          <p:nvPr>
            <p:ph type="title"/>
          </p:nvPr>
        </p:nvSpPr>
        <p:spPr/>
        <p:txBody>
          <a:bodyPr/>
          <a:lstStyle/>
          <a:p>
            <a:r>
              <a:rPr lang="en-GB" dirty="0"/>
              <a:t>Gradient Descent Update Rule</a:t>
            </a:r>
            <a:endParaRPr lang="en-PK" dirty="0"/>
          </a:p>
        </p:txBody>
      </p:sp>
      <p:sp>
        <p:nvSpPr>
          <p:cNvPr id="3" name="Content Placeholder 2">
            <a:extLst>
              <a:ext uri="{FF2B5EF4-FFF2-40B4-BE49-F238E27FC236}">
                <a16:creationId xmlns:a16="http://schemas.microsoft.com/office/drawing/2014/main" id="{7689611A-976F-D011-8C03-494426E03A0B}"/>
              </a:ext>
            </a:extLst>
          </p:cNvPr>
          <p:cNvSpPr>
            <a:spLocks noGrp="1"/>
          </p:cNvSpPr>
          <p:nvPr>
            <p:ph idx="1"/>
          </p:nvPr>
        </p:nvSpPr>
        <p:spPr>
          <a:xfrm>
            <a:off x="838200" y="3277772"/>
            <a:ext cx="9707217" cy="2899191"/>
          </a:xfrm>
        </p:spPr>
        <p:txBody>
          <a:bodyPr/>
          <a:lstStyle/>
          <a:p>
            <a:r>
              <a:rPr lang="en-GB" dirty="0"/>
              <a:t>Always move downhill</a:t>
            </a:r>
          </a:p>
          <a:p>
            <a:r>
              <a:rPr lang="en-GB" dirty="0"/>
              <a:t>Works from any random start</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BF62D10-166C-D834-5785-6CCC21BF1B42}"/>
                  </a:ext>
                </a:extLst>
              </p:cNvPr>
              <p:cNvSpPr txBox="1"/>
              <p:nvPr/>
            </p:nvSpPr>
            <p:spPr>
              <a:xfrm>
                <a:off x="2642636" y="1633361"/>
                <a:ext cx="6098344" cy="13798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PK" sz="4400" i="1" smtClean="0">
                              <a:latin typeface="Cambria Math" panose="02040503050406030204" pitchFamily="18" charset="0"/>
                            </a:rPr>
                          </m:ctrlPr>
                        </m:sSubPr>
                        <m:e>
                          <m:r>
                            <m:rPr>
                              <m:sty m:val="p"/>
                            </m:rPr>
                            <a:rPr lang="en-PK" sz="4400">
                              <a:latin typeface="Cambria Math" panose="02040503050406030204" pitchFamily="18" charset="0"/>
                            </a:rPr>
                            <m:t>θ</m:t>
                          </m:r>
                        </m:e>
                        <m:sub>
                          <m:r>
                            <a:rPr lang="en-PK" sz="4400" i="1">
                              <a:latin typeface="Cambria Math" panose="02040503050406030204" pitchFamily="18" charset="0"/>
                            </a:rPr>
                            <m:t>𝑛𝑒𝑤</m:t>
                          </m:r>
                        </m:sub>
                      </m:sSub>
                      <m:r>
                        <a:rPr lang="en-PK" sz="4400" i="0">
                          <a:latin typeface="Cambria Math" panose="02040503050406030204" pitchFamily="18" charset="0"/>
                        </a:rPr>
                        <m:t>=</m:t>
                      </m:r>
                      <m:sSub>
                        <m:sSubPr>
                          <m:ctrlPr>
                            <a:rPr lang="en-PK" sz="4400" i="1">
                              <a:latin typeface="Cambria Math" panose="02040503050406030204" pitchFamily="18" charset="0"/>
                            </a:rPr>
                          </m:ctrlPr>
                        </m:sSubPr>
                        <m:e>
                          <m:r>
                            <m:rPr>
                              <m:sty m:val="p"/>
                            </m:rPr>
                            <a:rPr lang="en-PK" sz="4400" i="0">
                              <a:latin typeface="Cambria Math" panose="02040503050406030204" pitchFamily="18" charset="0"/>
                            </a:rPr>
                            <m:t>θ</m:t>
                          </m:r>
                        </m:e>
                        <m:sub>
                          <m:r>
                            <a:rPr lang="en-PK" sz="4400" i="1">
                              <a:latin typeface="Cambria Math" panose="02040503050406030204" pitchFamily="18" charset="0"/>
                            </a:rPr>
                            <m:t>𝑜𝑙𝑑</m:t>
                          </m:r>
                        </m:sub>
                      </m:sSub>
                      <m:r>
                        <a:rPr lang="en-PK" sz="4400" i="0">
                          <a:latin typeface="Cambria Math" panose="02040503050406030204" pitchFamily="18" charset="0"/>
                        </a:rPr>
                        <m:t>−</m:t>
                      </m:r>
                      <m:f>
                        <m:fPr>
                          <m:ctrlPr>
                            <a:rPr lang="en-PK" sz="4400" i="1">
                              <a:latin typeface="Cambria Math" panose="02040503050406030204" pitchFamily="18" charset="0"/>
                            </a:rPr>
                          </m:ctrlPr>
                        </m:fPr>
                        <m:num>
                          <m:r>
                            <a:rPr lang="en-PK" sz="4400" i="0">
                              <a:latin typeface="Cambria Math" panose="02040503050406030204" pitchFamily="18" charset="0"/>
                            </a:rPr>
                            <m:t>𝜕</m:t>
                          </m:r>
                        </m:num>
                        <m:den>
                          <m:r>
                            <a:rPr lang="en-PK" sz="4400" i="0">
                              <a:latin typeface="Cambria Math" panose="02040503050406030204" pitchFamily="18" charset="0"/>
                            </a:rPr>
                            <m:t>𝜕</m:t>
                          </m:r>
                          <m:r>
                            <m:rPr>
                              <m:sty m:val="p"/>
                            </m:rPr>
                            <a:rPr lang="en-PK" sz="4400" i="0">
                              <a:latin typeface="Cambria Math" panose="02040503050406030204" pitchFamily="18" charset="0"/>
                            </a:rPr>
                            <m:t>θ</m:t>
                          </m:r>
                        </m:den>
                      </m:f>
                      <m:r>
                        <m:rPr>
                          <m:sty m:val="p"/>
                        </m:rPr>
                        <a:rPr lang="en-PK" sz="4400" i="0">
                          <a:latin typeface="Cambria Math" panose="02040503050406030204" pitchFamily="18" charset="0"/>
                        </a:rPr>
                        <m:t>J</m:t>
                      </m:r>
                      <m:d>
                        <m:dPr>
                          <m:ctrlPr>
                            <a:rPr lang="en-PK" sz="4400" i="1">
                              <a:latin typeface="Cambria Math" panose="02040503050406030204" pitchFamily="18" charset="0"/>
                            </a:rPr>
                          </m:ctrlPr>
                        </m:dPr>
                        <m:e>
                          <m:r>
                            <m:rPr>
                              <m:sty m:val="p"/>
                            </m:rPr>
                            <a:rPr lang="en-PK" sz="4400" i="0">
                              <a:latin typeface="Cambria Math" panose="02040503050406030204" pitchFamily="18" charset="0"/>
                            </a:rPr>
                            <m:t>θ</m:t>
                          </m:r>
                        </m:e>
                      </m:d>
                    </m:oMath>
                  </m:oMathPara>
                </a14:m>
                <a:endParaRPr lang="en-PK" sz="4400" dirty="0"/>
              </a:p>
            </p:txBody>
          </p:sp>
        </mc:Choice>
        <mc:Fallback xmlns="">
          <p:sp>
            <p:nvSpPr>
              <p:cNvPr id="5" name="TextBox 4">
                <a:extLst>
                  <a:ext uri="{FF2B5EF4-FFF2-40B4-BE49-F238E27FC236}">
                    <a16:creationId xmlns:a16="http://schemas.microsoft.com/office/drawing/2014/main" id="{7BF62D10-166C-D834-5785-6CCC21BF1B42}"/>
                  </a:ext>
                </a:extLst>
              </p:cNvPr>
              <p:cNvSpPr txBox="1">
                <a:spLocks noRot="1" noChangeAspect="1" noMove="1" noResize="1" noEditPoints="1" noAdjustHandles="1" noChangeArrowheads="1" noChangeShapeType="1" noTextEdit="1"/>
              </p:cNvSpPr>
              <p:nvPr/>
            </p:nvSpPr>
            <p:spPr>
              <a:xfrm>
                <a:off x="2642636" y="1633361"/>
                <a:ext cx="6098344" cy="1379865"/>
              </a:xfrm>
              <a:prstGeom prst="rect">
                <a:avLst/>
              </a:prstGeom>
              <a:blipFill>
                <a:blip r:embed="rId2"/>
                <a:stretch>
                  <a:fillRect b="-10000"/>
                </a:stretch>
              </a:blipFill>
            </p:spPr>
            <p:txBody>
              <a:bodyPr/>
              <a:lstStyle/>
              <a:p>
                <a:r>
                  <a:rPr lang="en-PK">
                    <a:noFill/>
                  </a:rPr>
                  <a:t> </a:t>
                </a:r>
              </a:p>
            </p:txBody>
          </p:sp>
        </mc:Fallback>
      </mc:AlternateContent>
    </p:spTree>
    <p:extLst>
      <p:ext uri="{BB962C8B-B14F-4D97-AF65-F5344CB8AC3E}">
        <p14:creationId xmlns:p14="http://schemas.microsoft.com/office/powerpoint/2010/main" val="19398092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7D8CD-F7B3-CDC1-FC4C-108B33D42C01}"/>
              </a:ext>
            </a:extLst>
          </p:cNvPr>
          <p:cNvSpPr>
            <a:spLocks noGrp="1"/>
          </p:cNvSpPr>
          <p:nvPr>
            <p:ph type="title"/>
          </p:nvPr>
        </p:nvSpPr>
        <p:spPr/>
        <p:txBody>
          <a:bodyPr/>
          <a:lstStyle/>
          <a:p>
            <a:r>
              <a:rPr lang="en-GB" dirty="0"/>
              <a:t>Convergence</a:t>
            </a:r>
            <a:endParaRPr lang="en-PK" dirty="0"/>
          </a:p>
        </p:txBody>
      </p:sp>
      <p:sp>
        <p:nvSpPr>
          <p:cNvPr id="3" name="Content Placeholder 2">
            <a:extLst>
              <a:ext uri="{FF2B5EF4-FFF2-40B4-BE49-F238E27FC236}">
                <a16:creationId xmlns:a16="http://schemas.microsoft.com/office/drawing/2014/main" id="{5AF59181-8094-9DA6-3D99-796F38F2D2FB}"/>
              </a:ext>
            </a:extLst>
          </p:cNvPr>
          <p:cNvSpPr>
            <a:spLocks noGrp="1"/>
          </p:cNvSpPr>
          <p:nvPr>
            <p:ph idx="1"/>
          </p:nvPr>
        </p:nvSpPr>
        <p:spPr/>
        <p:txBody>
          <a:bodyPr/>
          <a:lstStyle/>
          <a:p>
            <a:r>
              <a:rPr lang="en-GB" dirty="0"/>
              <a:t>Left side → slope negative → increase </a:t>
            </a:r>
            <a:r>
              <a:rPr lang="el-GR" dirty="0"/>
              <a:t>θ</a:t>
            </a:r>
          </a:p>
          <a:p>
            <a:r>
              <a:rPr lang="en-GB" dirty="0"/>
              <a:t>Right side → slope positive → decrease </a:t>
            </a:r>
            <a:r>
              <a:rPr lang="el-GR" dirty="0"/>
              <a:t>θ</a:t>
            </a:r>
          </a:p>
          <a:p>
            <a:r>
              <a:rPr lang="en-GB" dirty="0"/>
              <a:t>Both move toward minimum</a:t>
            </a:r>
          </a:p>
          <a:p>
            <a:r>
              <a:rPr lang="en-GB" dirty="0"/>
              <a:t>Zero slope = valley bottom</a:t>
            </a:r>
          </a:p>
          <a:p>
            <a:endParaRPr lang="en-PK" dirty="0"/>
          </a:p>
        </p:txBody>
      </p:sp>
    </p:spTree>
    <p:extLst>
      <p:ext uri="{BB962C8B-B14F-4D97-AF65-F5344CB8AC3E}">
        <p14:creationId xmlns:p14="http://schemas.microsoft.com/office/powerpoint/2010/main" val="15564004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C9ACA1D-FEF3-8B89-F909-94A5D478444A}"/>
              </a:ext>
            </a:extLst>
          </p:cNvPr>
          <p:cNvSpPr>
            <a:spLocks noGrp="1"/>
          </p:cNvSpPr>
          <p:nvPr>
            <p:ph type="title"/>
          </p:nvPr>
        </p:nvSpPr>
        <p:spPr/>
        <p:txBody>
          <a:bodyPr/>
          <a:lstStyle/>
          <a:p>
            <a:r>
              <a:rPr lang="en-GB" dirty="0"/>
              <a:t>Gradient descent always finds the minimum if loss is convex.</a:t>
            </a:r>
            <a:endParaRPr lang="en-PK" dirty="0"/>
          </a:p>
        </p:txBody>
      </p:sp>
      <p:sp>
        <p:nvSpPr>
          <p:cNvPr id="7" name="Text Placeholder 6">
            <a:extLst>
              <a:ext uri="{FF2B5EF4-FFF2-40B4-BE49-F238E27FC236}">
                <a16:creationId xmlns:a16="http://schemas.microsoft.com/office/drawing/2014/main" id="{A5F4A1EA-5DC0-7AB7-95CF-A54E295D81D2}"/>
              </a:ext>
            </a:extLst>
          </p:cNvPr>
          <p:cNvSpPr>
            <a:spLocks noGrp="1"/>
          </p:cNvSpPr>
          <p:nvPr>
            <p:ph type="body" sz="quarter" idx="10"/>
          </p:nvPr>
        </p:nvSpPr>
        <p:spPr/>
        <p:txBody>
          <a:bodyPr/>
          <a:lstStyle/>
          <a:p>
            <a:pPr marL="0" indent="0">
              <a:buNone/>
            </a:pPr>
            <a:r>
              <a:rPr lang="en-PK" dirty="0"/>
              <a:t>Key Idea: </a:t>
            </a:r>
          </a:p>
        </p:txBody>
      </p:sp>
    </p:spTree>
    <p:extLst>
      <p:ext uri="{BB962C8B-B14F-4D97-AF65-F5344CB8AC3E}">
        <p14:creationId xmlns:p14="http://schemas.microsoft.com/office/powerpoint/2010/main" val="342082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102701C-DD32-C1E5-8E81-FAD6FEF4D855}"/>
              </a:ext>
            </a:extLst>
          </p:cNvPr>
          <p:cNvSpPr>
            <a:spLocks noGrp="1"/>
          </p:cNvSpPr>
          <p:nvPr>
            <p:ph type="title"/>
          </p:nvPr>
        </p:nvSpPr>
        <p:spPr/>
        <p:txBody>
          <a:bodyPr/>
          <a:lstStyle/>
          <a:p>
            <a:r>
              <a:rPr lang="en-GB" dirty="0"/>
              <a:t>Adding More Features</a:t>
            </a:r>
            <a:endParaRPr lang="en-PK" dirty="0"/>
          </a:p>
        </p:txBody>
      </p:sp>
      <p:sp>
        <p:nvSpPr>
          <p:cNvPr id="7" name="Content Placeholder 6">
            <a:extLst>
              <a:ext uri="{FF2B5EF4-FFF2-40B4-BE49-F238E27FC236}">
                <a16:creationId xmlns:a16="http://schemas.microsoft.com/office/drawing/2014/main" id="{F2CA2F79-04E4-F789-048E-E2A6EB765430}"/>
              </a:ext>
            </a:extLst>
          </p:cNvPr>
          <p:cNvSpPr>
            <a:spLocks noGrp="1"/>
          </p:cNvSpPr>
          <p:nvPr>
            <p:ph idx="1"/>
          </p:nvPr>
        </p:nvSpPr>
        <p:spPr/>
        <p:txBody>
          <a:bodyPr/>
          <a:lstStyle/>
          <a:p>
            <a:r>
              <a:rPr lang="en-GB" dirty="0"/>
              <a:t>Equation expands: y = </a:t>
            </a:r>
            <a:r>
              <a:rPr lang="el-GR" dirty="0"/>
              <a:t>θ₀ + θ₁</a:t>
            </a:r>
            <a:r>
              <a:rPr lang="en-GB" dirty="0"/>
              <a:t>x₁ + </a:t>
            </a:r>
            <a:r>
              <a:rPr lang="el-GR" dirty="0"/>
              <a:t>θ₂</a:t>
            </a:r>
            <a:r>
              <a:rPr lang="en-GB" dirty="0"/>
              <a:t>x₂</a:t>
            </a:r>
          </a:p>
          <a:p>
            <a:r>
              <a:rPr lang="en-GB" dirty="0"/>
              <a:t>Parameters: slope per feature</a:t>
            </a:r>
          </a:p>
          <a:p>
            <a:r>
              <a:rPr lang="en-GB" dirty="0"/>
              <a:t>More realistic model</a:t>
            </a:r>
          </a:p>
          <a:p>
            <a:endParaRPr lang="en-PK" dirty="0"/>
          </a:p>
        </p:txBody>
      </p:sp>
      <p:pic>
        <p:nvPicPr>
          <p:cNvPr id="3" name="Picture 2" descr="A table with numbers and a number of rooms&#10;&#10;AI-generated content may be incorrect.">
            <a:extLst>
              <a:ext uri="{FF2B5EF4-FFF2-40B4-BE49-F238E27FC236}">
                <a16:creationId xmlns:a16="http://schemas.microsoft.com/office/drawing/2014/main" id="{72CA4AF1-5285-65D8-7AE5-B1AC0929450B}"/>
              </a:ext>
            </a:extLst>
          </p:cNvPr>
          <p:cNvPicPr>
            <a:picLocks noChangeAspect="1"/>
          </p:cNvPicPr>
          <p:nvPr/>
        </p:nvPicPr>
        <p:blipFill>
          <a:blip r:embed="rId2"/>
          <a:stretch>
            <a:fillRect/>
          </a:stretch>
        </p:blipFill>
        <p:spPr>
          <a:xfrm>
            <a:off x="1188869" y="3298370"/>
            <a:ext cx="5158143" cy="3043089"/>
          </a:xfrm>
          <a:prstGeom prst="rect">
            <a:avLst/>
          </a:prstGeom>
        </p:spPr>
      </p:pic>
    </p:spTree>
    <p:extLst>
      <p:ext uri="{BB962C8B-B14F-4D97-AF65-F5344CB8AC3E}">
        <p14:creationId xmlns:p14="http://schemas.microsoft.com/office/powerpoint/2010/main" val="42882238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5C6AF-6B33-9331-804C-5D4A9490DE35}"/>
              </a:ext>
            </a:extLst>
          </p:cNvPr>
          <p:cNvSpPr>
            <a:spLocks noGrp="1"/>
          </p:cNvSpPr>
          <p:nvPr>
            <p:ph type="title"/>
          </p:nvPr>
        </p:nvSpPr>
        <p:spPr/>
        <p:txBody>
          <a:bodyPr/>
          <a:lstStyle/>
          <a:p>
            <a:r>
              <a:rPr lang="en-GB" dirty="0"/>
              <a:t>3D Loss Landscape</a:t>
            </a:r>
            <a:endParaRPr lang="en-PK" dirty="0"/>
          </a:p>
        </p:txBody>
      </p:sp>
      <p:sp>
        <p:nvSpPr>
          <p:cNvPr id="6" name="TextBox 5">
            <a:extLst>
              <a:ext uri="{FF2B5EF4-FFF2-40B4-BE49-F238E27FC236}">
                <a16:creationId xmlns:a16="http://schemas.microsoft.com/office/drawing/2014/main" id="{38BE8A6A-5D0F-4306-B3C0-AB58F538BD23}"/>
              </a:ext>
            </a:extLst>
          </p:cNvPr>
          <p:cNvSpPr txBox="1"/>
          <p:nvPr/>
        </p:nvSpPr>
        <p:spPr>
          <a:xfrm>
            <a:off x="2780189" y="5812845"/>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3.10: Mesh plot with two model parameters</a:t>
            </a:r>
          </a:p>
        </p:txBody>
      </p:sp>
      <p:pic>
        <p:nvPicPr>
          <p:cNvPr id="8" name="Content Placeholder 7" descr="A graph of a crown&#10;&#10;AI-generated content may be incorrect.">
            <a:extLst>
              <a:ext uri="{FF2B5EF4-FFF2-40B4-BE49-F238E27FC236}">
                <a16:creationId xmlns:a16="http://schemas.microsoft.com/office/drawing/2014/main" id="{D672E601-B7CD-37E7-8A62-4512535953D6}"/>
              </a:ext>
            </a:extLst>
          </p:cNvPr>
          <p:cNvPicPr>
            <a:picLocks noGrp="1" noChangeAspect="1"/>
          </p:cNvPicPr>
          <p:nvPr>
            <p:ph idx="1"/>
          </p:nvPr>
        </p:nvPicPr>
        <p:blipFill>
          <a:blip r:embed="rId2"/>
          <a:stretch>
            <a:fillRect/>
          </a:stretch>
        </p:blipFill>
        <p:spPr>
          <a:xfrm>
            <a:off x="2965541" y="1556296"/>
            <a:ext cx="6260917" cy="4256549"/>
          </a:xfrm>
        </p:spPr>
      </p:pic>
    </p:spTree>
    <p:extLst>
      <p:ext uri="{BB962C8B-B14F-4D97-AF65-F5344CB8AC3E}">
        <p14:creationId xmlns:p14="http://schemas.microsoft.com/office/powerpoint/2010/main" val="749571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95319-B1A5-A198-211D-2C0EB7B22EF2}"/>
              </a:ext>
            </a:extLst>
          </p:cNvPr>
          <p:cNvSpPr>
            <a:spLocks noGrp="1"/>
          </p:cNvSpPr>
          <p:nvPr>
            <p:ph type="title"/>
          </p:nvPr>
        </p:nvSpPr>
        <p:spPr/>
        <p:txBody>
          <a:bodyPr/>
          <a:lstStyle/>
          <a:p>
            <a:r>
              <a:rPr lang="en-PK" dirty="0"/>
              <a:t>Partial Derivatives</a:t>
            </a:r>
          </a:p>
        </p:txBody>
      </p:sp>
      <p:sp>
        <p:nvSpPr>
          <p:cNvPr id="3" name="Content Placeholder 2">
            <a:extLst>
              <a:ext uri="{FF2B5EF4-FFF2-40B4-BE49-F238E27FC236}">
                <a16:creationId xmlns:a16="http://schemas.microsoft.com/office/drawing/2014/main" id="{2B868BAC-A4A9-03B5-30FD-1F2BA2365104}"/>
              </a:ext>
            </a:extLst>
          </p:cNvPr>
          <p:cNvSpPr>
            <a:spLocks noGrp="1"/>
          </p:cNvSpPr>
          <p:nvPr>
            <p:ph idx="1"/>
          </p:nvPr>
        </p:nvSpPr>
        <p:spPr/>
        <p:txBody>
          <a:bodyPr/>
          <a:lstStyle/>
          <a:p>
            <a:r>
              <a:rPr lang="en-GB" dirty="0"/>
              <a:t>Measure slope </a:t>
            </a:r>
            <a:r>
              <a:rPr lang="en-GB" dirty="0" err="1"/>
              <a:t>wrt</a:t>
            </a:r>
            <a:r>
              <a:rPr lang="en-GB" dirty="0"/>
              <a:t> one parameter at a time</a:t>
            </a:r>
          </a:p>
          <a:p>
            <a:r>
              <a:rPr lang="en-GB" dirty="0"/>
              <a:t>Hold others constant</a:t>
            </a:r>
          </a:p>
          <a:p>
            <a:r>
              <a:rPr lang="en-GB" dirty="0"/>
              <a:t>Guides updates independently</a:t>
            </a:r>
          </a:p>
          <a:p>
            <a:r>
              <a:rPr lang="en-GB" dirty="0"/>
              <a:t>Same update rule applies</a:t>
            </a:r>
          </a:p>
          <a:p>
            <a:endParaRPr lang="en-PK" dirty="0"/>
          </a:p>
        </p:txBody>
      </p:sp>
    </p:spTree>
    <p:extLst>
      <p:ext uri="{BB962C8B-B14F-4D97-AF65-F5344CB8AC3E}">
        <p14:creationId xmlns:p14="http://schemas.microsoft.com/office/powerpoint/2010/main" val="9814822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81A11-0EE5-0C83-D781-AEF572EA351F}"/>
              </a:ext>
            </a:extLst>
          </p:cNvPr>
          <p:cNvSpPr>
            <a:spLocks noGrp="1"/>
          </p:cNvSpPr>
          <p:nvPr>
            <p:ph type="title"/>
          </p:nvPr>
        </p:nvSpPr>
        <p:spPr/>
        <p:txBody>
          <a:bodyPr/>
          <a:lstStyle/>
          <a:p>
            <a:r>
              <a:rPr lang="en-GB" dirty="0"/>
              <a:t>Partial Derivatives Visualized</a:t>
            </a:r>
            <a:endParaRPr lang="en-PK" dirty="0"/>
          </a:p>
        </p:txBody>
      </p:sp>
      <p:pic>
        <p:nvPicPr>
          <p:cNvPr id="5" name="Content Placeholder 4" descr="A graph of a graph&#10;&#10;AI-generated content may be incorrect.">
            <a:extLst>
              <a:ext uri="{FF2B5EF4-FFF2-40B4-BE49-F238E27FC236}">
                <a16:creationId xmlns:a16="http://schemas.microsoft.com/office/drawing/2014/main" id="{C5926F63-69B9-C572-0BE6-9D004284BB16}"/>
              </a:ext>
            </a:extLst>
          </p:cNvPr>
          <p:cNvPicPr>
            <a:picLocks noGrp="1" noChangeAspect="1"/>
          </p:cNvPicPr>
          <p:nvPr>
            <p:ph idx="1"/>
          </p:nvPr>
        </p:nvPicPr>
        <p:blipFill>
          <a:blip r:embed="rId2"/>
          <a:stretch>
            <a:fillRect/>
          </a:stretch>
        </p:blipFill>
        <p:spPr>
          <a:xfrm>
            <a:off x="2101057" y="1139989"/>
            <a:ext cx="6929601" cy="4784725"/>
          </a:xfrm>
        </p:spPr>
      </p:pic>
      <p:sp>
        <p:nvSpPr>
          <p:cNvPr id="6" name="TextBox 5">
            <a:extLst>
              <a:ext uri="{FF2B5EF4-FFF2-40B4-BE49-F238E27FC236}">
                <a16:creationId xmlns:a16="http://schemas.microsoft.com/office/drawing/2014/main" id="{A69EE2C0-A0B3-1103-EE40-F02F01DB5097}"/>
              </a:ext>
            </a:extLst>
          </p:cNvPr>
          <p:cNvSpPr txBox="1"/>
          <p:nvPr/>
        </p:nvSpPr>
        <p:spPr>
          <a:xfrm>
            <a:off x="1910480" y="5963635"/>
            <a:ext cx="7310754"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3.11: A slice through the 3D landscape demonstrating the concept of a partial derivative</a:t>
            </a:r>
          </a:p>
        </p:txBody>
      </p:sp>
    </p:spTree>
    <p:extLst>
      <p:ext uri="{BB962C8B-B14F-4D97-AF65-F5344CB8AC3E}">
        <p14:creationId xmlns:p14="http://schemas.microsoft.com/office/powerpoint/2010/main" val="1778059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A77E7-D786-E6EB-F37E-E280EA249675}"/>
              </a:ext>
            </a:extLst>
          </p:cNvPr>
          <p:cNvSpPr>
            <a:spLocks noGrp="1"/>
          </p:cNvSpPr>
          <p:nvPr>
            <p:ph type="title"/>
          </p:nvPr>
        </p:nvSpPr>
        <p:spPr/>
        <p:txBody>
          <a:bodyPr/>
          <a:lstStyle/>
          <a:p>
            <a:r>
              <a:rPr lang="en-GB" dirty="0"/>
              <a:t>General Update Rule</a:t>
            </a:r>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6250047-A1F2-D6E1-654D-7B6CC51F1EB1}"/>
                  </a:ext>
                </a:extLst>
              </p:cNvPr>
              <p:cNvSpPr txBox="1"/>
              <p:nvPr/>
            </p:nvSpPr>
            <p:spPr>
              <a:xfrm>
                <a:off x="2643808" y="1459839"/>
                <a:ext cx="6096000" cy="11092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PK" sz="3200" i="1" smtClean="0">
                              <a:latin typeface="Cambria Math" panose="02040503050406030204" pitchFamily="18" charset="0"/>
                            </a:rPr>
                          </m:ctrlPr>
                        </m:sSubPr>
                        <m:e>
                          <m:r>
                            <m:rPr>
                              <m:sty m:val="p"/>
                            </m:rPr>
                            <a:rPr lang="en-PK" sz="3200">
                              <a:latin typeface="Cambria Math" panose="02040503050406030204" pitchFamily="18" charset="0"/>
                            </a:rPr>
                            <m:t>θ</m:t>
                          </m:r>
                        </m:e>
                        <m:sub>
                          <m:sSub>
                            <m:sSubPr>
                              <m:ctrlPr>
                                <a:rPr lang="en-PK" sz="3200" i="1">
                                  <a:latin typeface="Cambria Math" panose="02040503050406030204" pitchFamily="18" charset="0"/>
                                </a:rPr>
                              </m:ctrlPr>
                            </m:sSubPr>
                            <m:e>
                              <m:r>
                                <a:rPr lang="en-PK" sz="3200" i="0">
                                  <a:latin typeface="Cambria Math" panose="02040503050406030204" pitchFamily="18" charset="0"/>
                                </a:rPr>
                                <m:t>2</m:t>
                              </m:r>
                            </m:e>
                            <m:sub>
                              <m:r>
                                <m:rPr>
                                  <m:sty m:val="p"/>
                                </m:rPr>
                                <a:rPr lang="en-PK" sz="3200" i="0">
                                  <a:latin typeface="Cambria Math" panose="02040503050406030204" pitchFamily="18" charset="0"/>
                                </a:rPr>
                                <m:t>new</m:t>
                              </m:r>
                            </m:sub>
                          </m:sSub>
                        </m:sub>
                      </m:sSub>
                      <m:r>
                        <a:rPr lang="en-PK" sz="3200" i="0">
                          <a:latin typeface="Cambria Math" panose="02040503050406030204" pitchFamily="18" charset="0"/>
                        </a:rPr>
                        <m:t>=</m:t>
                      </m:r>
                      <m:sSub>
                        <m:sSubPr>
                          <m:ctrlPr>
                            <a:rPr lang="en-PK" sz="3200" i="1">
                              <a:latin typeface="Cambria Math" panose="02040503050406030204" pitchFamily="18" charset="0"/>
                            </a:rPr>
                          </m:ctrlPr>
                        </m:sSubPr>
                        <m:e>
                          <m:r>
                            <m:rPr>
                              <m:sty m:val="p"/>
                            </m:rPr>
                            <a:rPr lang="en-PK" sz="3200" i="0">
                              <a:latin typeface="Cambria Math" panose="02040503050406030204" pitchFamily="18" charset="0"/>
                            </a:rPr>
                            <m:t>θ</m:t>
                          </m:r>
                        </m:e>
                        <m:sub>
                          <m:sSub>
                            <m:sSubPr>
                              <m:ctrlPr>
                                <a:rPr lang="en-PK" sz="3200" i="1">
                                  <a:latin typeface="Cambria Math" panose="02040503050406030204" pitchFamily="18" charset="0"/>
                                </a:rPr>
                              </m:ctrlPr>
                            </m:sSubPr>
                            <m:e>
                              <m:r>
                                <a:rPr lang="en-PK" sz="3200" i="0">
                                  <a:latin typeface="Cambria Math" panose="02040503050406030204" pitchFamily="18" charset="0"/>
                                </a:rPr>
                                <m:t>2</m:t>
                              </m:r>
                            </m:e>
                            <m:sub>
                              <m:r>
                                <m:rPr>
                                  <m:sty m:val="p"/>
                                </m:rPr>
                                <a:rPr lang="en-PK" sz="3200" i="0">
                                  <a:latin typeface="Cambria Math" panose="02040503050406030204" pitchFamily="18" charset="0"/>
                                </a:rPr>
                                <m:t>old</m:t>
                              </m:r>
                            </m:sub>
                          </m:sSub>
                        </m:sub>
                      </m:sSub>
                      <m:r>
                        <a:rPr lang="en-PK" sz="3200" i="0">
                          <a:latin typeface="Cambria Math" panose="02040503050406030204" pitchFamily="18" charset="0"/>
                        </a:rPr>
                        <m:t>−</m:t>
                      </m:r>
                      <m:f>
                        <m:fPr>
                          <m:ctrlPr>
                            <a:rPr lang="en-PK" sz="3200" i="1">
                              <a:latin typeface="Cambria Math" panose="02040503050406030204" pitchFamily="18" charset="0"/>
                            </a:rPr>
                          </m:ctrlPr>
                        </m:fPr>
                        <m:num>
                          <m:r>
                            <a:rPr lang="en-PK" sz="3200" i="0">
                              <a:latin typeface="Cambria Math" panose="02040503050406030204" pitchFamily="18" charset="0"/>
                            </a:rPr>
                            <m:t>𝜕</m:t>
                          </m:r>
                        </m:num>
                        <m:den>
                          <m:r>
                            <a:rPr lang="en-PK" sz="3200" i="0">
                              <a:latin typeface="Cambria Math" panose="02040503050406030204" pitchFamily="18" charset="0"/>
                            </a:rPr>
                            <m:t>𝜕</m:t>
                          </m:r>
                          <m:sSub>
                            <m:sSubPr>
                              <m:ctrlPr>
                                <a:rPr lang="en-PK" sz="3200" i="1">
                                  <a:latin typeface="Cambria Math" panose="02040503050406030204" pitchFamily="18" charset="0"/>
                                </a:rPr>
                              </m:ctrlPr>
                            </m:sSubPr>
                            <m:e>
                              <m:r>
                                <m:rPr>
                                  <m:sty m:val="p"/>
                                </m:rPr>
                                <a:rPr lang="en-PK" sz="3200" i="0">
                                  <a:latin typeface="Cambria Math" panose="02040503050406030204" pitchFamily="18" charset="0"/>
                                </a:rPr>
                                <m:t>θ</m:t>
                              </m:r>
                            </m:e>
                            <m:sub>
                              <m:r>
                                <a:rPr lang="en-PK" sz="3200" i="0">
                                  <a:latin typeface="Cambria Math" panose="02040503050406030204" pitchFamily="18" charset="0"/>
                                </a:rPr>
                                <m:t>2</m:t>
                              </m:r>
                            </m:sub>
                          </m:sSub>
                        </m:den>
                      </m:f>
                      <m:r>
                        <a:rPr lang="en-PK" sz="3200" i="1">
                          <a:latin typeface="Cambria Math" panose="02040503050406030204" pitchFamily="18" charset="0"/>
                        </a:rPr>
                        <m:t>𝐽</m:t>
                      </m:r>
                      <m:d>
                        <m:dPr>
                          <m:ctrlPr>
                            <a:rPr lang="en-PK" sz="3200" i="1">
                              <a:latin typeface="Cambria Math" panose="02040503050406030204" pitchFamily="18" charset="0"/>
                            </a:rPr>
                          </m:ctrlPr>
                        </m:dPr>
                        <m:e>
                          <m:r>
                            <m:rPr>
                              <m:sty m:val="p"/>
                            </m:rPr>
                            <a:rPr lang="en-PK" sz="3200" i="0">
                              <a:latin typeface="Cambria Math" panose="02040503050406030204" pitchFamily="18" charset="0"/>
                            </a:rPr>
                            <m:t>θ</m:t>
                          </m:r>
                        </m:e>
                      </m:d>
                    </m:oMath>
                  </m:oMathPara>
                </a14:m>
                <a:endParaRPr lang="en-PK" sz="3200" dirty="0"/>
              </a:p>
            </p:txBody>
          </p:sp>
        </mc:Choice>
        <mc:Fallback xmlns="">
          <p:sp>
            <p:nvSpPr>
              <p:cNvPr id="5" name="TextBox 4">
                <a:extLst>
                  <a:ext uri="{FF2B5EF4-FFF2-40B4-BE49-F238E27FC236}">
                    <a16:creationId xmlns:a16="http://schemas.microsoft.com/office/drawing/2014/main" id="{A6250047-A1F2-D6E1-654D-7B6CC51F1EB1}"/>
                  </a:ext>
                </a:extLst>
              </p:cNvPr>
              <p:cNvSpPr txBox="1">
                <a:spLocks noRot="1" noChangeAspect="1" noMove="1" noResize="1" noEditPoints="1" noAdjustHandles="1" noChangeArrowheads="1" noChangeShapeType="1" noTextEdit="1"/>
              </p:cNvSpPr>
              <p:nvPr/>
            </p:nvSpPr>
            <p:spPr>
              <a:xfrm>
                <a:off x="2643808" y="1459839"/>
                <a:ext cx="6096000" cy="1109278"/>
              </a:xfrm>
              <a:prstGeom prst="rect">
                <a:avLst/>
              </a:prstGeom>
              <a:blipFill>
                <a:blip r:embed="rId2"/>
                <a:stretch>
                  <a:fillRect b="-3371"/>
                </a:stretch>
              </a:blipFill>
            </p:spPr>
            <p:txBody>
              <a:bodyPr/>
              <a:lstStyle/>
              <a:p>
                <a:r>
                  <a:rPr lang="en-PK">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3241CC3-6223-3333-C36D-F6C829192E61}"/>
                  </a:ext>
                </a:extLst>
              </p:cNvPr>
              <p:cNvSpPr txBox="1"/>
              <p:nvPr/>
            </p:nvSpPr>
            <p:spPr>
              <a:xfrm>
                <a:off x="2643808" y="3635481"/>
                <a:ext cx="6096000" cy="11092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PK" sz="3200" i="1" smtClean="0">
                              <a:latin typeface="Cambria Math" panose="02040503050406030204" pitchFamily="18" charset="0"/>
                            </a:rPr>
                          </m:ctrlPr>
                        </m:sSubPr>
                        <m:e>
                          <m:r>
                            <m:rPr>
                              <m:sty m:val="p"/>
                            </m:rPr>
                            <a:rPr lang="en-PK" sz="3200">
                              <a:latin typeface="Cambria Math" panose="02040503050406030204" pitchFamily="18" charset="0"/>
                            </a:rPr>
                            <m:t>θ</m:t>
                          </m:r>
                        </m:e>
                        <m:sub>
                          <m:sSub>
                            <m:sSubPr>
                              <m:ctrlPr>
                                <a:rPr lang="en-PK" sz="3200" i="1">
                                  <a:latin typeface="Cambria Math" panose="02040503050406030204" pitchFamily="18" charset="0"/>
                                </a:rPr>
                              </m:ctrlPr>
                            </m:sSubPr>
                            <m:e>
                              <m:r>
                                <a:rPr lang="en-PK" sz="3200" i="0">
                                  <a:latin typeface="Cambria Math" panose="02040503050406030204" pitchFamily="18" charset="0"/>
                                </a:rPr>
                                <m:t>1</m:t>
                              </m:r>
                            </m:e>
                            <m:sub>
                              <m:r>
                                <m:rPr>
                                  <m:sty m:val="p"/>
                                </m:rPr>
                                <a:rPr lang="en-PK" sz="3200" i="0">
                                  <a:latin typeface="Cambria Math" panose="02040503050406030204" pitchFamily="18" charset="0"/>
                                </a:rPr>
                                <m:t>new</m:t>
                              </m:r>
                            </m:sub>
                          </m:sSub>
                        </m:sub>
                      </m:sSub>
                      <m:r>
                        <a:rPr lang="en-PK" sz="3200" i="0">
                          <a:latin typeface="Cambria Math" panose="02040503050406030204" pitchFamily="18" charset="0"/>
                        </a:rPr>
                        <m:t>=</m:t>
                      </m:r>
                      <m:sSub>
                        <m:sSubPr>
                          <m:ctrlPr>
                            <a:rPr lang="en-PK" sz="3200" i="1">
                              <a:latin typeface="Cambria Math" panose="02040503050406030204" pitchFamily="18" charset="0"/>
                            </a:rPr>
                          </m:ctrlPr>
                        </m:sSubPr>
                        <m:e>
                          <m:r>
                            <m:rPr>
                              <m:sty m:val="p"/>
                            </m:rPr>
                            <a:rPr lang="en-PK" sz="3200" i="0">
                              <a:latin typeface="Cambria Math" panose="02040503050406030204" pitchFamily="18" charset="0"/>
                            </a:rPr>
                            <m:t>θ</m:t>
                          </m:r>
                        </m:e>
                        <m:sub>
                          <m:sSub>
                            <m:sSubPr>
                              <m:ctrlPr>
                                <a:rPr lang="en-PK" sz="3200" i="1">
                                  <a:latin typeface="Cambria Math" panose="02040503050406030204" pitchFamily="18" charset="0"/>
                                </a:rPr>
                              </m:ctrlPr>
                            </m:sSubPr>
                            <m:e>
                              <m:r>
                                <a:rPr lang="en-PK" sz="3200" i="0">
                                  <a:latin typeface="Cambria Math" panose="02040503050406030204" pitchFamily="18" charset="0"/>
                                </a:rPr>
                                <m:t>1</m:t>
                              </m:r>
                            </m:e>
                            <m:sub>
                              <m:r>
                                <m:rPr>
                                  <m:sty m:val="p"/>
                                </m:rPr>
                                <a:rPr lang="en-PK" sz="3200" i="0">
                                  <a:latin typeface="Cambria Math" panose="02040503050406030204" pitchFamily="18" charset="0"/>
                                </a:rPr>
                                <m:t>old</m:t>
                              </m:r>
                            </m:sub>
                          </m:sSub>
                        </m:sub>
                      </m:sSub>
                      <m:r>
                        <a:rPr lang="en-PK" sz="3200" i="0">
                          <a:latin typeface="Cambria Math" panose="02040503050406030204" pitchFamily="18" charset="0"/>
                        </a:rPr>
                        <m:t>−</m:t>
                      </m:r>
                      <m:f>
                        <m:fPr>
                          <m:ctrlPr>
                            <a:rPr lang="en-PK" sz="3200" i="1">
                              <a:latin typeface="Cambria Math" panose="02040503050406030204" pitchFamily="18" charset="0"/>
                            </a:rPr>
                          </m:ctrlPr>
                        </m:fPr>
                        <m:num>
                          <m:r>
                            <a:rPr lang="en-PK" sz="3200" i="0">
                              <a:latin typeface="Cambria Math" panose="02040503050406030204" pitchFamily="18" charset="0"/>
                            </a:rPr>
                            <m:t>𝜕</m:t>
                          </m:r>
                        </m:num>
                        <m:den>
                          <m:r>
                            <a:rPr lang="en-PK" sz="3200" i="0">
                              <a:latin typeface="Cambria Math" panose="02040503050406030204" pitchFamily="18" charset="0"/>
                            </a:rPr>
                            <m:t>𝜕</m:t>
                          </m:r>
                          <m:sSub>
                            <m:sSubPr>
                              <m:ctrlPr>
                                <a:rPr lang="en-PK" sz="3200" i="1">
                                  <a:latin typeface="Cambria Math" panose="02040503050406030204" pitchFamily="18" charset="0"/>
                                </a:rPr>
                              </m:ctrlPr>
                            </m:sSubPr>
                            <m:e>
                              <m:r>
                                <m:rPr>
                                  <m:sty m:val="p"/>
                                </m:rPr>
                                <a:rPr lang="en-PK" sz="3200" i="0">
                                  <a:latin typeface="Cambria Math" panose="02040503050406030204" pitchFamily="18" charset="0"/>
                                </a:rPr>
                                <m:t>θ</m:t>
                              </m:r>
                            </m:e>
                            <m:sub>
                              <m:r>
                                <a:rPr lang="en-PK" sz="3200" i="0">
                                  <a:latin typeface="Cambria Math" panose="02040503050406030204" pitchFamily="18" charset="0"/>
                                </a:rPr>
                                <m:t>1</m:t>
                              </m:r>
                            </m:sub>
                          </m:sSub>
                        </m:den>
                      </m:f>
                      <m:r>
                        <a:rPr lang="en-PK" sz="3200" i="1">
                          <a:latin typeface="Cambria Math" panose="02040503050406030204" pitchFamily="18" charset="0"/>
                        </a:rPr>
                        <m:t>𝐽</m:t>
                      </m:r>
                      <m:d>
                        <m:dPr>
                          <m:ctrlPr>
                            <a:rPr lang="en-PK" sz="3200" i="1">
                              <a:latin typeface="Cambria Math" panose="02040503050406030204" pitchFamily="18" charset="0"/>
                            </a:rPr>
                          </m:ctrlPr>
                        </m:dPr>
                        <m:e>
                          <m:r>
                            <m:rPr>
                              <m:sty m:val="p"/>
                            </m:rPr>
                            <a:rPr lang="en-PK" sz="3200" i="0">
                              <a:latin typeface="Cambria Math" panose="02040503050406030204" pitchFamily="18" charset="0"/>
                            </a:rPr>
                            <m:t>θ</m:t>
                          </m:r>
                        </m:e>
                      </m:d>
                    </m:oMath>
                  </m:oMathPara>
                </a14:m>
                <a:endParaRPr lang="en-PK" sz="3200" dirty="0"/>
              </a:p>
            </p:txBody>
          </p:sp>
        </mc:Choice>
        <mc:Fallback xmlns="">
          <p:sp>
            <p:nvSpPr>
              <p:cNvPr id="7" name="TextBox 6">
                <a:extLst>
                  <a:ext uri="{FF2B5EF4-FFF2-40B4-BE49-F238E27FC236}">
                    <a16:creationId xmlns:a16="http://schemas.microsoft.com/office/drawing/2014/main" id="{03241CC3-6223-3333-C36D-F6C829192E61}"/>
                  </a:ext>
                </a:extLst>
              </p:cNvPr>
              <p:cNvSpPr txBox="1">
                <a:spLocks noRot="1" noChangeAspect="1" noMove="1" noResize="1" noEditPoints="1" noAdjustHandles="1" noChangeArrowheads="1" noChangeShapeType="1" noTextEdit="1"/>
              </p:cNvSpPr>
              <p:nvPr/>
            </p:nvSpPr>
            <p:spPr>
              <a:xfrm>
                <a:off x="2643808" y="3635481"/>
                <a:ext cx="6096000" cy="1109278"/>
              </a:xfrm>
              <a:prstGeom prst="rect">
                <a:avLst/>
              </a:prstGeom>
              <a:blipFill>
                <a:blip r:embed="rId3"/>
                <a:stretch>
                  <a:fillRect b="-3409"/>
                </a:stretch>
              </a:blipFill>
            </p:spPr>
            <p:txBody>
              <a:bodyPr/>
              <a:lstStyle/>
              <a:p>
                <a:r>
                  <a:rPr lang="en-PK">
                    <a:noFill/>
                  </a:rPr>
                  <a:t> </a:t>
                </a:r>
              </a:p>
            </p:txBody>
          </p:sp>
        </mc:Fallback>
      </mc:AlternateContent>
    </p:spTree>
    <p:extLst>
      <p:ext uri="{BB962C8B-B14F-4D97-AF65-F5344CB8AC3E}">
        <p14:creationId xmlns:p14="http://schemas.microsoft.com/office/powerpoint/2010/main" val="42814223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90C02-C54A-906E-BF7D-62B9714E2BEA}"/>
              </a:ext>
            </a:extLst>
          </p:cNvPr>
          <p:cNvSpPr>
            <a:spLocks noGrp="1"/>
          </p:cNvSpPr>
          <p:nvPr>
            <p:ph type="title"/>
          </p:nvPr>
        </p:nvSpPr>
        <p:spPr/>
        <p:txBody>
          <a:bodyPr/>
          <a:lstStyle/>
          <a:p>
            <a:r>
              <a:rPr lang="en-PK" dirty="0"/>
              <a:t>Applying Updates</a:t>
            </a:r>
          </a:p>
        </p:txBody>
      </p:sp>
      <p:sp>
        <p:nvSpPr>
          <p:cNvPr id="3" name="Content Placeholder 2">
            <a:extLst>
              <a:ext uri="{FF2B5EF4-FFF2-40B4-BE49-F238E27FC236}">
                <a16:creationId xmlns:a16="http://schemas.microsoft.com/office/drawing/2014/main" id="{19B23E09-44B8-F0E1-1A5F-B15914275423}"/>
              </a:ext>
            </a:extLst>
          </p:cNvPr>
          <p:cNvSpPr>
            <a:spLocks noGrp="1"/>
          </p:cNvSpPr>
          <p:nvPr>
            <p:ph idx="1"/>
          </p:nvPr>
        </p:nvSpPr>
        <p:spPr/>
        <p:txBody>
          <a:bodyPr/>
          <a:lstStyle/>
          <a:p>
            <a:r>
              <a:rPr lang="en-GB" dirty="0"/>
              <a:t>For each parameter </a:t>
            </a:r>
            <a:r>
              <a:rPr lang="el-GR" dirty="0"/>
              <a:t>θ</a:t>
            </a:r>
            <a:r>
              <a:rPr lang="en-GB" dirty="0"/>
              <a:t>ⱼ: </a:t>
            </a:r>
            <a:r>
              <a:rPr lang="el-GR" dirty="0"/>
              <a:t>θ</a:t>
            </a:r>
            <a:r>
              <a:rPr lang="en-GB" dirty="0"/>
              <a:t>ⱼ(new) = </a:t>
            </a:r>
            <a:r>
              <a:rPr lang="el-GR" dirty="0"/>
              <a:t>θ</a:t>
            </a:r>
            <a:r>
              <a:rPr lang="en-GB" dirty="0"/>
              <a:t>ⱼ(old) – </a:t>
            </a:r>
            <a:r>
              <a:rPr lang="el-GR" dirty="0"/>
              <a:t> ∂</a:t>
            </a:r>
            <a:r>
              <a:rPr lang="en-GB" dirty="0"/>
              <a:t>J/∂</a:t>
            </a:r>
            <a:r>
              <a:rPr lang="el-GR" dirty="0"/>
              <a:t>θ</a:t>
            </a:r>
            <a:r>
              <a:rPr lang="en-GB" dirty="0"/>
              <a:t>ⱼ</a:t>
            </a:r>
          </a:p>
          <a:p>
            <a:r>
              <a:rPr lang="en-GB" dirty="0"/>
              <a:t>Updates applied </a:t>
            </a:r>
            <a:r>
              <a:rPr lang="en-GB" dirty="0">
                <a:solidFill>
                  <a:srgbClr val="00549D"/>
                </a:solidFill>
              </a:rPr>
              <a:t>simultaneously</a:t>
            </a:r>
          </a:p>
          <a:p>
            <a:r>
              <a:rPr lang="en-GB" dirty="0"/>
              <a:t>Works for many parameters</a:t>
            </a:r>
          </a:p>
          <a:p>
            <a:r>
              <a:rPr lang="en-GB" dirty="0"/>
              <a:t>Vectorized form for efficiency</a:t>
            </a:r>
          </a:p>
          <a:p>
            <a:endParaRPr lang="en-PK" dirty="0"/>
          </a:p>
        </p:txBody>
      </p:sp>
    </p:spTree>
    <p:extLst>
      <p:ext uri="{BB962C8B-B14F-4D97-AF65-F5344CB8AC3E}">
        <p14:creationId xmlns:p14="http://schemas.microsoft.com/office/powerpoint/2010/main" val="38826576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9BE3A-633B-4B62-D533-D8D596939D87}"/>
              </a:ext>
            </a:extLst>
          </p:cNvPr>
          <p:cNvSpPr>
            <a:spLocks noGrp="1"/>
          </p:cNvSpPr>
          <p:nvPr>
            <p:ph type="title"/>
          </p:nvPr>
        </p:nvSpPr>
        <p:spPr/>
        <p:txBody>
          <a:bodyPr/>
          <a:lstStyle/>
          <a:p>
            <a:r>
              <a:rPr lang="en-GB" dirty="0"/>
              <a:t>Importance of Simultaneous Update</a:t>
            </a:r>
            <a:endParaRPr lang="en-PK" dirty="0"/>
          </a:p>
        </p:txBody>
      </p:sp>
      <p:sp>
        <p:nvSpPr>
          <p:cNvPr id="3" name="Content Placeholder 2">
            <a:extLst>
              <a:ext uri="{FF2B5EF4-FFF2-40B4-BE49-F238E27FC236}">
                <a16:creationId xmlns:a16="http://schemas.microsoft.com/office/drawing/2014/main" id="{EF81F10C-D32D-E38F-DF86-D1FD0F88A9C5}"/>
              </a:ext>
            </a:extLst>
          </p:cNvPr>
          <p:cNvSpPr>
            <a:spLocks noGrp="1"/>
          </p:cNvSpPr>
          <p:nvPr>
            <p:ph idx="1"/>
          </p:nvPr>
        </p:nvSpPr>
        <p:spPr/>
        <p:txBody>
          <a:bodyPr/>
          <a:lstStyle/>
          <a:p>
            <a:r>
              <a:rPr lang="en-GB" dirty="0"/>
              <a:t>Store old values</a:t>
            </a:r>
          </a:p>
          <a:p>
            <a:r>
              <a:rPr lang="en-GB" dirty="0"/>
              <a:t>Compute gradients</a:t>
            </a:r>
          </a:p>
          <a:p>
            <a:r>
              <a:rPr lang="en-GB" dirty="0"/>
              <a:t>Update all together</a:t>
            </a:r>
          </a:p>
          <a:p>
            <a:r>
              <a:rPr lang="en-GB" dirty="0"/>
              <a:t>Prevents inconsistent results</a:t>
            </a:r>
          </a:p>
          <a:p>
            <a:endParaRPr lang="en-PK" dirty="0"/>
          </a:p>
        </p:txBody>
      </p:sp>
    </p:spTree>
    <p:extLst>
      <p:ext uri="{BB962C8B-B14F-4D97-AF65-F5344CB8AC3E}">
        <p14:creationId xmlns:p14="http://schemas.microsoft.com/office/powerpoint/2010/main" val="566246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82457-151B-B2CD-AFE4-4C211D2C2F69}"/>
              </a:ext>
            </a:extLst>
          </p:cNvPr>
          <p:cNvSpPr>
            <a:spLocks noGrp="1"/>
          </p:cNvSpPr>
          <p:nvPr>
            <p:ph type="title"/>
          </p:nvPr>
        </p:nvSpPr>
        <p:spPr/>
        <p:txBody>
          <a:bodyPr/>
          <a:lstStyle/>
          <a:p>
            <a:r>
              <a:rPr lang="en-PK" dirty="0"/>
              <a:t>Importance of this Chapter</a:t>
            </a:r>
          </a:p>
        </p:txBody>
      </p:sp>
      <p:sp>
        <p:nvSpPr>
          <p:cNvPr id="3" name="Content Placeholder 2">
            <a:extLst>
              <a:ext uri="{FF2B5EF4-FFF2-40B4-BE49-F238E27FC236}">
                <a16:creationId xmlns:a16="http://schemas.microsoft.com/office/drawing/2014/main" id="{8C9CA0AA-1D4A-14D1-181D-B101BCE92F86}"/>
              </a:ext>
            </a:extLst>
          </p:cNvPr>
          <p:cNvSpPr>
            <a:spLocks noGrp="1"/>
          </p:cNvSpPr>
          <p:nvPr>
            <p:ph idx="1"/>
          </p:nvPr>
        </p:nvSpPr>
        <p:spPr/>
        <p:txBody>
          <a:bodyPr>
            <a:normAutofit/>
          </a:bodyPr>
          <a:lstStyle/>
          <a:p>
            <a:r>
              <a:rPr lang="en-PK" dirty="0"/>
              <a:t>Studies the most impotant algorithm</a:t>
            </a:r>
          </a:p>
          <a:p>
            <a:r>
              <a:rPr lang="en-GB" dirty="0"/>
              <a:t>Core of all modern ML and DL</a:t>
            </a:r>
          </a:p>
          <a:p>
            <a:r>
              <a:rPr lang="en-GB" dirty="0"/>
              <a:t>Powers predictions, vision, NLP, etc.</a:t>
            </a:r>
          </a:p>
          <a:p>
            <a:r>
              <a:rPr lang="en-GB" dirty="0"/>
              <a:t>Transforms “black box” models into understandable tools</a:t>
            </a:r>
          </a:p>
          <a:p>
            <a:r>
              <a:rPr lang="en-GB" dirty="0"/>
              <a:t>Builds deep intuition, not just formulas</a:t>
            </a:r>
            <a:endParaRPr lang="en-PK" dirty="0"/>
          </a:p>
        </p:txBody>
      </p:sp>
    </p:spTree>
    <p:extLst>
      <p:ext uri="{BB962C8B-B14F-4D97-AF65-F5344CB8AC3E}">
        <p14:creationId xmlns:p14="http://schemas.microsoft.com/office/powerpoint/2010/main" val="785460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B6893-7A2B-7E1C-39B8-8A61B58688C3}"/>
              </a:ext>
            </a:extLst>
          </p:cNvPr>
          <p:cNvSpPr>
            <a:spLocks noGrp="1"/>
          </p:cNvSpPr>
          <p:nvPr>
            <p:ph type="title"/>
          </p:nvPr>
        </p:nvSpPr>
        <p:spPr/>
        <p:txBody>
          <a:bodyPr/>
          <a:lstStyle/>
          <a:p>
            <a:r>
              <a:rPr lang="en-PK" dirty="0"/>
              <a:t>The Update Procedure</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CB1E18E-FAB4-FFD7-1477-72414B15A352}"/>
                  </a:ext>
                </a:extLst>
              </p:cNvPr>
              <p:cNvSpPr txBox="1"/>
              <p:nvPr/>
            </p:nvSpPr>
            <p:spPr>
              <a:xfrm>
                <a:off x="2643808" y="1596474"/>
                <a:ext cx="6096000" cy="66434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PK" i="1" smtClean="0">
                              <a:latin typeface="Cambria Math" panose="02040503050406030204" pitchFamily="18" charset="0"/>
                            </a:rPr>
                          </m:ctrlPr>
                        </m:fPr>
                        <m:num>
                          <m:r>
                            <a:rPr lang="en-PK">
                              <a:latin typeface="Cambria Math" panose="02040503050406030204" pitchFamily="18" charset="0"/>
                            </a:rPr>
                            <m:t>𝜕</m:t>
                          </m:r>
                        </m:num>
                        <m:den>
                          <m:r>
                            <a:rPr lang="en-PK" i="0">
                              <a:latin typeface="Cambria Math" panose="02040503050406030204" pitchFamily="18" charset="0"/>
                            </a:rPr>
                            <m:t>𝜕</m:t>
                          </m:r>
                          <m:sSub>
                            <m:sSubPr>
                              <m:ctrlPr>
                                <a:rPr lang="en-PK" i="1">
                                  <a:latin typeface="Cambria Math" panose="02040503050406030204" pitchFamily="18" charset="0"/>
                                </a:rPr>
                              </m:ctrlPr>
                            </m:sSubPr>
                            <m:e>
                              <m:r>
                                <m:rPr>
                                  <m:sty m:val="p"/>
                                </m:rPr>
                                <a:rPr lang="en-PK" i="0">
                                  <a:latin typeface="Cambria Math" panose="02040503050406030204" pitchFamily="18" charset="0"/>
                                </a:rPr>
                                <m:t>θ</m:t>
                              </m:r>
                            </m:e>
                            <m:sub>
                              <m:r>
                                <a:rPr lang="en-PK" i="0">
                                  <a:latin typeface="Cambria Math" panose="02040503050406030204" pitchFamily="18" charset="0"/>
                                </a:rPr>
                                <m:t>1</m:t>
                              </m:r>
                            </m:sub>
                          </m:sSub>
                        </m:den>
                      </m:f>
                      <m:r>
                        <m:rPr>
                          <m:sty m:val="p"/>
                        </m:rPr>
                        <a:rPr lang="en-PK" i="0">
                          <a:latin typeface="Cambria Math" panose="02040503050406030204" pitchFamily="18" charset="0"/>
                        </a:rPr>
                        <m:t>J</m:t>
                      </m:r>
                      <m:d>
                        <m:dPr>
                          <m:ctrlPr>
                            <a:rPr lang="en-PK" i="1">
                              <a:latin typeface="Cambria Math" panose="02040503050406030204" pitchFamily="18" charset="0"/>
                            </a:rPr>
                          </m:ctrlPr>
                        </m:dPr>
                        <m:e>
                          <m:r>
                            <m:rPr>
                              <m:sty m:val="p"/>
                            </m:rPr>
                            <a:rPr lang="en-PK" i="0">
                              <a:latin typeface="Cambria Math" panose="02040503050406030204" pitchFamily="18" charset="0"/>
                            </a:rPr>
                            <m:t>θ</m:t>
                          </m:r>
                        </m:e>
                      </m:d>
                      <m:r>
                        <a:rPr lang="en-PK" i="0">
                          <a:latin typeface="Cambria Math" panose="02040503050406030204" pitchFamily="18" charset="0"/>
                        </a:rPr>
                        <m:t>=</m:t>
                      </m:r>
                      <m:f>
                        <m:fPr>
                          <m:ctrlPr>
                            <a:rPr lang="en-PK" i="1">
                              <a:latin typeface="Cambria Math" panose="02040503050406030204" pitchFamily="18" charset="0"/>
                            </a:rPr>
                          </m:ctrlPr>
                        </m:fPr>
                        <m:num>
                          <m:r>
                            <a:rPr lang="en-PK" i="0">
                              <a:latin typeface="Cambria Math" panose="02040503050406030204" pitchFamily="18" charset="0"/>
                            </a:rPr>
                            <m:t>2</m:t>
                          </m:r>
                        </m:num>
                        <m:den>
                          <m:r>
                            <a:rPr lang="en-PK" i="1">
                              <a:latin typeface="Cambria Math" panose="02040503050406030204" pitchFamily="18" charset="0"/>
                            </a:rPr>
                            <m:t>𝑚</m:t>
                          </m:r>
                        </m:den>
                      </m:f>
                      <m:nary>
                        <m:naryPr>
                          <m:chr m:val="∑"/>
                          <m:limLoc m:val="subSup"/>
                          <m:ctrlPr>
                            <a:rPr lang="en-PK" i="1">
                              <a:latin typeface="Cambria Math" panose="02040503050406030204" pitchFamily="18" charset="0"/>
                            </a:rPr>
                          </m:ctrlPr>
                        </m:naryPr>
                        <m:sub>
                          <m:r>
                            <a:rPr lang="en-PK" i="1">
                              <a:latin typeface="Cambria Math" panose="02040503050406030204" pitchFamily="18" charset="0"/>
                            </a:rPr>
                            <m:t>𝑖</m:t>
                          </m:r>
                          <m:r>
                            <a:rPr lang="en-PK" i="0">
                              <a:latin typeface="Cambria Math" panose="02040503050406030204" pitchFamily="18" charset="0"/>
                            </a:rPr>
                            <m:t>=1</m:t>
                          </m:r>
                        </m:sub>
                        <m:sup>
                          <m:r>
                            <a:rPr lang="en-PK" i="1">
                              <a:latin typeface="Cambria Math" panose="02040503050406030204" pitchFamily="18" charset="0"/>
                            </a:rPr>
                            <m:t>𝑚</m:t>
                          </m:r>
                        </m:sup>
                        <m:e>
                          <m:d>
                            <m:dPr>
                              <m:ctrlPr>
                                <a:rPr lang="en-PK" i="1">
                                  <a:latin typeface="Cambria Math" panose="02040503050406030204" pitchFamily="18" charset="0"/>
                                </a:rPr>
                              </m:ctrlPr>
                            </m:dPr>
                            <m:e>
                              <m:sSub>
                                <m:sSubPr>
                                  <m:ctrlPr>
                                    <a:rPr lang="en-PK" i="1">
                                      <a:latin typeface="Cambria Math" panose="02040503050406030204" pitchFamily="18" charset="0"/>
                                    </a:rPr>
                                  </m:ctrlPr>
                                </m:sSubPr>
                                <m:e>
                                  <m:r>
                                    <a:rPr lang="en-PK" i="1">
                                      <a:latin typeface="Cambria Math" panose="02040503050406030204" pitchFamily="18" charset="0"/>
                                    </a:rPr>
                                    <m:t>h</m:t>
                                  </m:r>
                                </m:e>
                                <m:sub>
                                  <m:r>
                                    <m:rPr>
                                      <m:sty m:val="p"/>
                                    </m:rPr>
                                    <a:rPr lang="en-PK" i="0">
                                      <a:latin typeface="Cambria Math" panose="02040503050406030204" pitchFamily="18" charset="0"/>
                                    </a:rPr>
                                    <m:t>θ</m:t>
                                  </m:r>
                                </m:sub>
                              </m:sSub>
                              <m:d>
                                <m:dPr>
                                  <m:ctrlPr>
                                    <a:rPr lang="en-PK" i="1">
                                      <a:latin typeface="Cambria Math" panose="02040503050406030204" pitchFamily="18" charset="0"/>
                                    </a:rPr>
                                  </m:ctrlPr>
                                </m:dPr>
                                <m:e>
                                  <m:r>
                                    <a:rPr lang="en-PK" i="1">
                                      <a:latin typeface="Cambria Math" panose="02040503050406030204" pitchFamily="18" charset="0"/>
                                    </a:rPr>
                                    <m:t>𝑥</m:t>
                                  </m:r>
                                </m:e>
                              </m:d>
                              <m:r>
                                <a:rPr lang="en-PK" i="0">
                                  <a:latin typeface="Cambria Math" panose="02040503050406030204" pitchFamily="18" charset="0"/>
                                </a:rPr>
                                <m:t>−</m:t>
                              </m:r>
                              <m:r>
                                <a:rPr lang="en-PK" i="1">
                                  <a:latin typeface="Cambria Math" panose="02040503050406030204" pitchFamily="18" charset="0"/>
                                </a:rPr>
                                <m:t>𝑦</m:t>
                              </m:r>
                            </m:e>
                          </m:d>
                          <m:sSub>
                            <m:sSubPr>
                              <m:ctrlPr>
                                <a:rPr lang="en-PK" i="1">
                                  <a:latin typeface="Cambria Math" panose="02040503050406030204" pitchFamily="18" charset="0"/>
                                </a:rPr>
                              </m:ctrlPr>
                            </m:sSubPr>
                            <m:e>
                              <m:r>
                                <a:rPr lang="en-PK" i="1">
                                  <a:latin typeface="Cambria Math" panose="02040503050406030204" pitchFamily="18" charset="0"/>
                                </a:rPr>
                                <m:t>𝑥</m:t>
                              </m:r>
                            </m:e>
                            <m:sub>
                              <m:r>
                                <a:rPr lang="en-PK" i="0">
                                  <a:latin typeface="Cambria Math" panose="02040503050406030204" pitchFamily="18" charset="0"/>
                                </a:rPr>
                                <m:t>1</m:t>
                              </m:r>
                            </m:sub>
                          </m:sSub>
                        </m:e>
                      </m:nary>
                    </m:oMath>
                  </m:oMathPara>
                </a14:m>
                <a:endParaRPr lang="en-PK" dirty="0"/>
              </a:p>
            </p:txBody>
          </p:sp>
        </mc:Choice>
        <mc:Fallback xmlns="">
          <p:sp>
            <p:nvSpPr>
              <p:cNvPr id="5" name="TextBox 4">
                <a:extLst>
                  <a:ext uri="{FF2B5EF4-FFF2-40B4-BE49-F238E27FC236}">
                    <a16:creationId xmlns:a16="http://schemas.microsoft.com/office/drawing/2014/main" id="{DCB1E18E-FAB4-FFD7-1477-72414B15A352}"/>
                  </a:ext>
                </a:extLst>
              </p:cNvPr>
              <p:cNvSpPr txBox="1">
                <a:spLocks noRot="1" noChangeAspect="1" noMove="1" noResize="1" noEditPoints="1" noAdjustHandles="1" noChangeArrowheads="1" noChangeShapeType="1" noTextEdit="1"/>
              </p:cNvSpPr>
              <p:nvPr/>
            </p:nvSpPr>
            <p:spPr>
              <a:xfrm>
                <a:off x="2643808" y="1596474"/>
                <a:ext cx="6096000" cy="664349"/>
              </a:xfrm>
              <a:prstGeom prst="rect">
                <a:avLst/>
              </a:prstGeom>
              <a:blipFill>
                <a:blip r:embed="rId2"/>
                <a:stretch>
                  <a:fillRect t="-138889" b="-205556"/>
                </a:stretch>
              </a:blipFill>
            </p:spPr>
            <p:txBody>
              <a:bodyPr/>
              <a:lstStyle/>
              <a:p>
                <a:r>
                  <a:rPr lang="en-PK">
                    <a:noFill/>
                  </a:rPr>
                  <a:t> </a:t>
                </a:r>
              </a:p>
            </p:txBody>
          </p:sp>
        </mc:Fallback>
      </mc:AlternateContent>
      <p:pic>
        <p:nvPicPr>
          <p:cNvPr id="7" name="Picture 6" descr="A screen shot of a computer code&#10;&#10;AI-generated content may be incorrect.">
            <a:extLst>
              <a:ext uri="{FF2B5EF4-FFF2-40B4-BE49-F238E27FC236}">
                <a16:creationId xmlns:a16="http://schemas.microsoft.com/office/drawing/2014/main" id="{FE5631BE-2AF8-D00A-8838-45C42A397E0F}"/>
              </a:ext>
            </a:extLst>
          </p:cNvPr>
          <p:cNvPicPr>
            <a:picLocks noChangeAspect="1"/>
          </p:cNvPicPr>
          <p:nvPr/>
        </p:nvPicPr>
        <p:blipFill>
          <a:blip r:embed="rId3"/>
          <a:stretch>
            <a:fillRect/>
          </a:stretch>
        </p:blipFill>
        <p:spPr>
          <a:xfrm>
            <a:off x="1805608" y="2630315"/>
            <a:ext cx="7772400" cy="3527724"/>
          </a:xfrm>
          <a:prstGeom prst="rect">
            <a:avLst/>
          </a:prstGeom>
        </p:spPr>
      </p:pic>
    </p:spTree>
    <p:extLst>
      <p:ext uri="{BB962C8B-B14F-4D97-AF65-F5344CB8AC3E}">
        <p14:creationId xmlns:p14="http://schemas.microsoft.com/office/powerpoint/2010/main" val="18386979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BAC32-1839-6FAC-C97F-F228EC84AFBE}"/>
              </a:ext>
            </a:extLst>
          </p:cNvPr>
          <p:cNvSpPr>
            <a:spLocks noGrp="1"/>
          </p:cNvSpPr>
          <p:nvPr>
            <p:ph type="title"/>
          </p:nvPr>
        </p:nvSpPr>
        <p:spPr/>
        <p:txBody>
          <a:bodyPr/>
          <a:lstStyle/>
          <a:p>
            <a:r>
              <a:rPr lang="en-GB" dirty="0"/>
              <a:t>Higher Dimensions</a:t>
            </a:r>
            <a:endParaRPr lang="en-PK" dirty="0"/>
          </a:p>
        </p:txBody>
      </p:sp>
      <p:sp>
        <p:nvSpPr>
          <p:cNvPr id="3" name="Content Placeholder 2">
            <a:extLst>
              <a:ext uri="{FF2B5EF4-FFF2-40B4-BE49-F238E27FC236}">
                <a16:creationId xmlns:a16="http://schemas.microsoft.com/office/drawing/2014/main" id="{13790F26-E5B0-2BFF-5CC5-3FA8D204BBB7}"/>
              </a:ext>
            </a:extLst>
          </p:cNvPr>
          <p:cNvSpPr>
            <a:spLocks noGrp="1"/>
          </p:cNvSpPr>
          <p:nvPr>
            <p:ph idx="1"/>
          </p:nvPr>
        </p:nvSpPr>
        <p:spPr/>
        <p:txBody>
          <a:bodyPr/>
          <a:lstStyle/>
          <a:p>
            <a:r>
              <a:rPr lang="en-GB" dirty="0"/>
              <a:t>Extend same math to n features</a:t>
            </a:r>
          </a:p>
          <a:p>
            <a:r>
              <a:rPr lang="en-GB" dirty="0">
                <a:solidFill>
                  <a:srgbClr val="00549D"/>
                </a:solidFill>
              </a:rPr>
              <a:t>Vectorized</a:t>
            </a:r>
            <a:r>
              <a:rPr lang="en-GB" dirty="0"/>
              <a:t> form: h</a:t>
            </a:r>
            <a:r>
              <a:rPr lang="el-GR" dirty="0"/>
              <a:t>θ(</a:t>
            </a:r>
            <a:r>
              <a:rPr lang="en-GB" dirty="0"/>
              <a:t>x) = </a:t>
            </a:r>
            <a:r>
              <a:rPr lang="el-GR" dirty="0"/>
              <a:t>θ</a:t>
            </a:r>
            <a:r>
              <a:rPr lang="en-GB" dirty="0"/>
              <a:t>ᵀX</a:t>
            </a:r>
          </a:p>
          <a:p>
            <a:r>
              <a:rPr lang="en-GB" dirty="0"/>
              <a:t>Efficient with linear algebra</a:t>
            </a:r>
          </a:p>
          <a:p>
            <a:r>
              <a:rPr lang="en-GB" dirty="0"/>
              <a:t>GPU acceleration → parallel computation</a:t>
            </a:r>
          </a:p>
          <a:p>
            <a:endParaRPr lang="en-PK" dirty="0"/>
          </a:p>
        </p:txBody>
      </p:sp>
    </p:spTree>
    <p:extLst>
      <p:ext uri="{BB962C8B-B14F-4D97-AF65-F5344CB8AC3E}">
        <p14:creationId xmlns:p14="http://schemas.microsoft.com/office/powerpoint/2010/main" val="18267397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4F285-7868-2CFA-6EEE-8452D1938A6B}"/>
              </a:ext>
            </a:extLst>
          </p:cNvPr>
          <p:cNvSpPr>
            <a:spLocks noGrp="1"/>
          </p:cNvSpPr>
          <p:nvPr>
            <p:ph type="title"/>
          </p:nvPr>
        </p:nvSpPr>
        <p:spPr/>
        <p:txBody>
          <a:bodyPr/>
          <a:lstStyle/>
          <a:p>
            <a:r>
              <a:rPr lang="en-PK" dirty="0"/>
              <a:t>Visualizing Higher Dimensions</a:t>
            </a:r>
          </a:p>
        </p:txBody>
      </p:sp>
      <p:pic>
        <p:nvPicPr>
          <p:cNvPr id="5" name="Content Placeholder 4" descr="A graph of a function&#10;&#10;AI-generated content may be incorrect.">
            <a:extLst>
              <a:ext uri="{FF2B5EF4-FFF2-40B4-BE49-F238E27FC236}">
                <a16:creationId xmlns:a16="http://schemas.microsoft.com/office/drawing/2014/main" id="{088CC64F-0539-087A-DF76-933D57323692}"/>
              </a:ext>
            </a:extLst>
          </p:cNvPr>
          <p:cNvPicPr>
            <a:picLocks noGrp="1" noChangeAspect="1"/>
          </p:cNvPicPr>
          <p:nvPr>
            <p:ph idx="1"/>
          </p:nvPr>
        </p:nvPicPr>
        <p:blipFill>
          <a:blip r:embed="rId2"/>
          <a:stretch>
            <a:fillRect/>
          </a:stretch>
        </p:blipFill>
        <p:spPr>
          <a:xfrm>
            <a:off x="1910480" y="1036637"/>
            <a:ext cx="6952100" cy="4784725"/>
          </a:xfrm>
        </p:spPr>
      </p:pic>
      <p:sp>
        <p:nvSpPr>
          <p:cNvPr id="6" name="TextBox 5">
            <a:extLst>
              <a:ext uri="{FF2B5EF4-FFF2-40B4-BE49-F238E27FC236}">
                <a16:creationId xmlns:a16="http://schemas.microsoft.com/office/drawing/2014/main" id="{981CC4F0-FA68-C8C9-77E2-429985A70E24}"/>
              </a:ext>
            </a:extLst>
          </p:cNvPr>
          <p:cNvSpPr txBox="1"/>
          <p:nvPr/>
        </p:nvSpPr>
        <p:spPr>
          <a:xfrm>
            <a:off x="1910480" y="5963635"/>
            <a:ext cx="7310754"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3.12: Visualizing higher dimensions</a:t>
            </a:r>
          </a:p>
        </p:txBody>
      </p:sp>
    </p:spTree>
    <p:extLst>
      <p:ext uri="{BB962C8B-B14F-4D97-AF65-F5344CB8AC3E}">
        <p14:creationId xmlns:p14="http://schemas.microsoft.com/office/powerpoint/2010/main" val="35690733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C893E2A-76B1-019E-EF03-5CC383524E1B}"/>
              </a:ext>
            </a:extLst>
          </p:cNvPr>
          <p:cNvSpPr>
            <a:spLocks noGrp="1"/>
          </p:cNvSpPr>
          <p:nvPr>
            <p:ph type="title"/>
          </p:nvPr>
        </p:nvSpPr>
        <p:spPr/>
        <p:txBody>
          <a:bodyPr/>
          <a:lstStyle/>
          <a:p>
            <a:r>
              <a:rPr lang="en-PK" dirty="0"/>
              <a:t>Types of Gradient Descent</a:t>
            </a:r>
          </a:p>
        </p:txBody>
      </p:sp>
      <p:sp>
        <p:nvSpPr>
          <p:cNvPr id="5" name="Text Placeholder 4">
            <a:extLst>
              <a:ext uri="{FF2B5EF4-FFF2-40B4-BE49-F238E27FC236}">
                <a16:creationId xmlns:a16="http://schemas.microsoft.com/office/drawing/2014/main" id="{9EB8A97A-9A90-9361-E3E6-6035B18EF1BA}"/>
              </a:ext>
            </a:extLst>
          </p:cNvPr>
          <p:cNvSpPr>
            <a:spLocks noGrp="1"/>
          </p:cNvSpPr>
          <p:nvPr>
            <p:ph type="body" sz="quarter" idx="10"/>
          </p:nvPr>
        </p:nvSpPr>
        <p:spPr/>
        <p:txBody>
          <a:bodyPr/>
          <a:lstStyle/>
          <a:p>
            <a:pPr marL="0" indent="0">
              <a:buNone/>
            </a:pPr>
            <a:r>
              <a:rPr lang="en-PK" dirty="0"/>
              <a:t>Not all is well with Gradient Descent… </a:t>
            </a:r>
          </a:p>
        </p:txBody>
      </p:sp>
    </p:spTree>
    <p:extLst>
      <p:ext uri="{BB962C8B-B14F-4D97-AF65-F5344CB8AC3E}">
        <p14:creationId xmlns:p14="http://schemas.microsoft.com/office/powerpoint/2010/main" val="25114317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9AC5C-DF42-53C3-1E7E-FE42CC59D591}"/>
              </a:ext>
            </a:extLst>
          </p:cNvPr>
          <p:cNvSpPr>
            <a:spLocks noGrp="1"/>
          </p:cNvSpPr>
          <p:nvPr>
            <p:ph type="title"/>
          </p:nvPr>
        </p:nvSpPr>
        <p:spPr/>
        <p:txBody>
          <a:bodyPr/>
          <a:lstStyle/>
          <a:p>
            <a:r>
              <a:rPr lang="en-GB" dirty="0"/>
              <a:t>Batch Gradient Descent</a:t>
            </a:r>
            <a:endParaRPr lang="en-PK" dirty="0"/>
          </a:p>
        </p:txBody>
      </p:sp>
      <p:sp>
        <p:nvSpPr>
          <p:cNvPr id="3" name="Content Placeholder 2">
            <a:extLst>
              <a:ext uri="{FF2B5EF4-FFF2-40B4-BE49-F238E27FC236}">
                <a16:creationId xmlns:a16="http://schemas.microsoft.com/office/drawing/2014/main" id="{F2C73CC1-B563-A5B2-1318-F9F7A64FD785}"/>
              </a:ext>
            </a:extLst>
          </p:cNvPr>
          <p:cNvSpPr>
            <a:spLocks noGrp="1"/>
          </p:cNvSpPr>
          <p:nvPr>
            <p:ph idx="1"/>
          </p:nvPr>
        </p:nvSpPr>
        <p:spPr>
          <a:xfrm>
            <a:off x="838200" y="3195145"/>
            <a:ext cx="9707217" cy="2981818"/>
          </a:xfrm>
        </p:spPr>
        <p:txBody>
          <a:bodyPr/>
          <a:lstStyle/>
          <a:p>
            <a:r>
              <a:rPr lang="en-GB" dirty="0"/>
              <a:t>Uses all data per update</a:t>
            </a:r>
          </a:p>
          <a:p>
            <a:r>
              <a:rPr lang="en-GB" dirty="0"/>
              <a:t>Precise but very slow</a:t>
            </a:r>
          </a:p>
          <a:p>
            <a:r>
              <a:rPr lang="en-GB" dirty="0"/>
              <a:t>Computationally expensive</a:t>
            </a:r>
          </a:p>
          <a:p>
            <a:r>
              <a:rPr lang="en-GB" dirty="0"/>
              <a:t>Works well only for small datasets</a:t>
            </a:r>
          </a:p>
          <a:p>
            <a:endParaRPr lang="en-PK" dirty="0"/>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0D1E41F7-7DC4-6C56-ACA5-559FB19E9F24}"/>
                  </a:ext>
                </a:extLst>
              </p:cNvPr>
              <p:cNvSpPr txBox="1"/>
              <p:nvPr/>
            </p:nvSpPr>
            <p:spPr>
              <a:xfrm>
                <a:off x="2291256" y="1670498"/>
                <a:ext cx="7147034" cy="108113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PK" sz="3200" i="1" smtClean="0">
                              <a:latin typeface="Cambria Math" panose="02040503050406030204" pitchFamily="18" charset="0"/>
                            </a:rPr>
                          </m:ctrlPr>
                        </m:sSubPr>
                        <m:e>
                          <m:r>
                            <m:rPr>
                              <m:sty m:val="p"/>
                            </m:rPr>
                            <a:rPr lang="en-PK" sz="3200">
                              <a:latin typeface="Cambria Math" panose="02040503050406030204" pitchFamily="18" charset="0"/>
                            </a:rPr>
                            <m:t>θ</m:t>
                          </m:r>
                        </m:e>
                        <m:sub>
                          <m:sSub>
                            <m:sSubPr>
                              <m:ctrlPr>
                                <a:rPr lang="en-PK" sz="3200" i="1">
                                  <a:latin typeface="Cambria Math" panose="02040503050406030204" pitchFamily="18" charset="0"/>
                                </a:rPr>
                              </m:ctrlPr>
                            </m:sSubPr>
                            <m:e>
                              <m:r>
                                <a:rPr lang="en-PK" sz="3200" i="0">
                                  <a:latin typeface="Cambria Math" panose="02040503050406030204" pitchFamily="18" charset="0"/>
                                </a:rPr>
                                <m:t>1</m:t>
                              </m:r>
                            </m:e>
                            <m:sub>
                              <m:r>
                                <m:rPr>
                                  <m:sty m:val="p"/>
                                </m:rPr>
                                <a:rPr lang="en-PK" sz="3200" i="0">
                                  <a:latin typeface="Cambria Math" panose="02040503050406030204" pitchFamily="18" charset="0"/>
                                </a:rPr>
                                <m:t>new</m:t>
                              </m:r>
                            </m:sub>
                          </m:sSub>
                        </m:sub>
                      </m:sSub>
                      <m:r>
                        <a:rPr lang="en-PK" sz="3200" i="0">
                          <a:latin typeface="Cambria Math" panose="02040503050406030204" pitchFamily="18" charset="0"/>
                        </a:rPr>
                        <m:t>=</m:t>
                      </m:r>
                      <m:sSub>
                        <m:sSubPr>
                          <m:ctrlPr>
                            <a:rPr lang="en-PK" sz="3200" i="1">
                              <a:latin typeface="Cambria Math" panose="02040503050406030204" pitchFamily="18" charset="0"/>
                            </a:rPr>
                          </m:ctrlPr>
                        </m:sSubPr>
                        <m:e>
                          <m:r>
                            <m:rPr>
                              <m:sty m:val="p"/>
                            </m:rPr>
                            <a:rPr lang="en-PK" sz="3200" i="0">
                              <a:latin typeface="Cambria Math" panose="02040503050406030204" pitchFamily="18" charset="0"/>
                            </a:rPr>
                            <m:t>θ</m:t>
                          </m:r>
                        </m:e>
                        <m:sub>
                          <m:sSub>
                            <m:sSubPr>
                              <m:ctrlPr>
                                <a:rPr lang="en-PK" sz="3200" i="1">
                                  <a:latin typeface="Cambria Math" panose="02040503050406030204" pitchFamily="18" charset="0"/>
                                </a:rPr>
                              </m:ctrlPr>
                            </m:sSubPr>
                            <m:e>
                              <m:r>
                                <a:rPr lang="en-PK" sz="3200" i="0">
                                  <a:latin typeface="Cambria Math" panose="02040503050406030204" pitchFamily="18" charset="0"/>
                                </a:rPr>
                                <m:t>1</m:t>
                              </m:r>
                            </m:e>
                            <m:sub>
                              <m:r>
                                <m:rPr>
                                  <m:sty m:val="p"/>
                                </m:rPr>
                                <a:rPr lang="en-PK" sz="3200" i="0">
                                  <a:latin typeface="Cambria Math" panose="02040503050406030204" pitchFamily="18" charset="0"/>
                                </a:rPr>
                                <m:t>old</m:t>
                              </m:r>
                            </m:sub>
                          </m:sSub>
                        </m:sub>
                      </m:sSub>
                      <m:r>
                        <a:rPr lang="en-PK" sz="3200" i="0">
                          <a:latin typeface="Cambria Math" panose="02040503050406030204" pitchFamily="18" charset="0"/>
                        </a:rPr>
                        <m:t>−</m:t>
                      </m:r>
                      <m:f>
                        <m:fPr>
                          <m:ctrlPr>
                            <a:rPr lang="en-PK" sz="3200" i="1">
                              <a:latin typeface="Cambria Math" panose="02040503050406030204" pitchFamily="18" charset="0"/>
                            </a:rPr>
                          </m:ctrlPr>
                        </m:fPr>
                        <m:num>
                          <m:r>
                            <a:rPr lang="en-PK" sz="3200" i="0">
                              <a:latin typeface="Cambria Math" panose="02040503050406030204" pitchFamily="18" charset="0"/>
                            </a:rPr>
                            <m:t>2</m:t>
                          </m:r>
                        </m:num>
                        <m:den>
                          <m:r>
                            <a:rPr lang="en-PK" sz="3200" i="1">
                              <a:latin typeface="Cambria Math" panose="02040503050406030204" pitchFamily="18" charset="0"/>
                            </a:rPr>
                            <m:t>𝑚</m:t>
                          </m:r>
                        </m:den>
                      </m:f>
                      <m:nary>
                        <m:naryPr>
                          <m:chr m:val="∑"/>
                          <m:limLoc m:val="subSup"/>
                          <m:ctrlPr>
                            <a:rPr lang="en-PK" sz="3200" i="1">
                              <a:latin typeface="Cambria Math" panose="02040503050406030204" pitchFamily="18" charset="0"/>
                            </a:rPr>
                          </m:ctrlPr>
                        </m:naryPr>
                        <m:sub>
                          <m:r>
                            <a:rPr lang="en-PK" sz="3200" i="1" smtClean="0">
                              <a:solidFill>
                                <a:srgbClr val="FF0000"/>
                              </a:solidFill>
                              <a:latin typeface="Cambria Math" panose="02040503050406030204" pitchFamily="18" charset="0"/>
                            </a:rPr>
                            <m:t>𝑖</m:t>
                          </m:r>
                          <m:r>
                            <a:rPr lang="en-PK" sz="3200" i="0">
                              <a:solidFill>
                                <a:srgbClr val="FF0000"/>
                              </a:solidFill>
                              <a:latin typeface="Cambria Math" panose="02040503050406030204" pitchFamily="18" charset="0"/>
                            </a:rPr>
                            <m:t>=1</m:t>
                          </m:r>
                        </m:sub>
                        <m:sup>
                          <m:r>
                            <a:rPr lang="en-PK" sz="3200" i="1" smtClean="0">
                              <a:solidFill>
                                <a:srgbClr val="FF0000"/>
                              </a:solidFill>
                              <a:latin typeface="Cambria Math" panose="02040503050406030204" pitchFamily="18" charset="0"/>
                            </a:rPr>
                            <m:t>𝑚</m:t>
                          </m:r>
                        </m:sup>
                        <m:e>
                          <m:d>
                            <m:dPr>
                              <m:ctrlPr>
                                <a:rPr lang="en-PK" sz="3200" i="1">
                                  <a:latin typeface="Cambria Math" panose="02040503050406030204" pitchFamily="18" charset="0"/>
                                </a:rPr>
                              </m:ctrlPr>
                            </m:dPr>
                            <m:e>
                              <m:sSub>
                                <m:sSubPr>
                                  <m:ctrlPr>
                                    <a:rPr lang="en-PK" sz="3200" i="1">
                                      <a:latin typeface="Cambria Math" panose="02040503050406030204" pitchFamily="18" charset="0"/>
                                    </a:rPr>
                                  </m:ctrlPr>
                                </m:sSubPr>
                                <m:e>
                                  <m:r>
                                    <a:rPr lang="en-PK" sz="3200" i="1">
                                      <a:latin typeface="Cambria Math" panose="02040503050406030204" pitchFamily="18" charset="0"/>
                                    </a:rPr>
                                    <m:t>h</m:t>
                                  </m:r>
                                </m:e>
                                <m:sub>
                                  <m:r>
                                    <m:rPr>
                                      <m:sty m:val="p"/>
                                    </m:rPr>
                                    <a:rPr lang="en-PK" sz="3200" i="0">
                                      <a:latin typeface="Cambria Math" panose="02040503050406030204" pitchFamily="18" charset="0"/>
                                    </a:rPr>
                                    <m:t>θ</m:t>
                                  </m:r>
                                </m:sub>
                              </m:sSub>
                              <m:d>
                                <m:dPr>
                                  <m:ctrlPr>
                                    <a:rPr lang="en-PK" sz="3200" i="1">
                                      <a:latin typeface="Cambria Math" panose="02040503050406030204" pitchFamily="18" charset="0"/>
                                    </a:rPr>
                                  </m:ctrlPr>
                                </m:dPr>
                                <m:e>
                                  <m:r>
                                    <a:rPr lang="en-PK" sz="3200" i="1">
                                      <a:latin typeface="Cambria Math" panose="02040503050406030204" pitchFamily="18" charset="0"/>
                                    </a:rPr>
                                    <m:t>𝑥</m:t>
                                  </m:r>
                                </m:e>
                              </m:d>
                              <m:r>
                                <a:rPr lang="en-PK" sz="3200" i="0">
                                  <a:latin typeface="Cambria Math" panose="02040503050406030204" pitchFamily="18" charset="0"/>
                                </a:rPr>
                                <m:t>−</m:t>
                              </m:r>
                              <m:r>
                                <a:rPr lang="en-PK" sz="3200" i="1">
                                  <a:latin typeface="Cambria Math" panose="02040503050406030204" pitchFamily="18" charset="0"/>
                                </a:rPr>
                                <m:t>𝑦</m:t>
                              </m:r>
                            </m:e>
                          </m:d>
                        </m:e>
                      </m:nary>
                      <m:sSub>
                        <m:sSubPr>
                          <m:ctrlPr>
                            <a:rPr lang="en-PK" sz="3200" i="1">
                              <a:latin typeface="Cambria Math" panose="02040503050406030204" pitchFamily="18" charset="0"/>
                            </a:rPr>
                          </m:ctrlPr>
                        </m:sSubPr>
                        <m:e>
                          <m:r>
                            <a:rPr lang="en-PK" sz="3200" i="1">
                              <a:latin typeface="Cambria Math" panose="02040503050406030204" pitchFamily="18" charset="0"/>
                            </a:rPr>
                            <m:t>𝑥</m:t>
                          </m:r>
                        </m:e>
                        <m:sub>
                          <m:r>
                            <a:rPr lang="en-PK" sz="3200" i="0">
                              <a:latin typeface="Cambria Math" panose="02040503050406030204" pitchFamily="18" charset="0"/>
                            </a:rPr>
                            <m:t>1</m:t>
                          </m:r>
                        </m:sub>
                      </m:sSub>
                    </m:oMath>
                  </m:oMathPara>
                </a14:m>
                <a:endParaRPr lang="en-PK" sz="3200" dirty="0"/>
              </a:p>
            </p:txBody>
          </p:sp>
        </mc:Choice>
        <mc:Fallback xmlns="">
          <p:sp>
            <p:nvSpPr>
              <p:cNvPr id="9" name="TextBox 8">
                <a:extLst>
                  <a:ext uri="{FF2B5EF4-FFF2-40B4-BE49-F238E27FC236}">
                    <a16:creationId xmlns:a16="http://schemas.microsoft.com/office/drawing/2014/main" id="{0D1E41F7-7DC4-6C56-ACA5-559FB19E9F24}"/>
                  </a:ext>
                </a:extLst>
              </p:cNvPr>
              <p:cNvSpPr txBox="1">
                <a:spLocks noRot="1" noChangeAspect="1" noMove="1" noResize="1" noEditPoints="1" noAdjustHandles="1" noChangeArrowheads="1" noChangeShapeType="1" noTextEdit="1"/>
              </p:cNvSpPr>
              <p:nvPr/>
            </p:nvSpPr>
            <p:spPr>
              <a:xfrm>
                <a:off x="2291256" y="1670498"/>
                <a:ext cx="7147034" cy="1081130"/>
              </a:xfrm>
              <a:prstGeom prst="rect">
                <a:avLst/>
              </a:prstGeom>
              <a:blipFill>
                <a:blip r:embed="rId2"/>
                <a:stretch>
                  <a:fillRect t="-161628" b="-237209"/>
                </a:stretch>
              </a:blipFill>
            </p:spPr>
            <p:txBody>
              <a:bodyPr/>
              <a:lstStyle/>
              <a:p>
                <a:r>
                  <a:rPr lang="en-PK">
                    <a:noFill/>
                  </a:rPr>
                  <a:t> </a:t>
                </a:r>
              </a:p>
            </p:txBody>
          </p:sp>
        </mc:Fallback>
      </mc:AlternateContent>
    </p:spTree>
    <p:extLst>
      <p:ext uri="{BB962C8B-B14F-4D97-AF65-F5344CB8AC3E}">
        <p14:creationId xmlns:p14="http://schemas.microsoft.com/office/powerpoint/2010/main" val="3015598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7753E-8C2F-6F17-69F9-AEF3DCAA394C}"/>
              </a:ext>
            </a:extLst>
          </p:cNvPr>
          <p:cNvSpPr>
            <a:spLocks noGrp="1"/>
          </p:cNvSpPr>
          <p:nvPr>
            <p:ph type="title"/>
          </p:nvPr>
        </p:nvSpPr>
        <p:spPr/>
        <p:txBody>
          <a:bodyPr/>
          <a:lstStyle/>
          <a:p>
            <a:r>
              <a:rPr lang="en-GB" dirty="0"/>
              <a:t>Contour Plots</a:t>
            </a:r>
            <a:endParaRPr lang="en-PK" dirty="0"/>
          </a:p>
        </p:txBody>
      </p:sp>
      <p:sp>
        <p:nvSpPr>
          <p:cNvPr id="3" name="Content Placeholder 2">
            <a:extLst>
              <a:ext uri="{FF2B5EF4-FFF2-40B4-BE49-F238E27FC236}">
                <a16:creationId xmlns:a16="http://schemas.microsoft.com/office/drawing/2014/main" id="{DA9ED44D-FCCC-40C9-B324-7804B6BC6BE8}"/>
              </a:ext>
            </a:extLst>
          </p:cNvPr>
          <p:cNvSpPr>
            <a:spLocks noGrp="1"/>
          </p:cNvSpPr>
          <p:nvPr>
            <p:ph idx="1"/>
          </p:nvPr>
        </p:nvSpPr>
        <p:spPr>
          <a:xfrm>
            <a:off x="838200" y="1391478"/>
            <a:ext cx="5615152" cy="4785485"/>
          </a:xfrm>
        </p:spPr>
        <p:txBody>
          <a:bodyPr/>
          <a:lstStyle/>
          <a:p>
            <a:r>
              <a:rPr lang="en-GB" dirty="0"/>
              <a:t>2D visualization of loss surface</a:t>
            </a:r>
          </a:p>
          <a:p>
            <a:r>
              <a:rPr lang="en-GB" dirty="0"/>
              <a:t>Contour lines = equal loss values</a:t>
            </a:r>
          </a:p>
          <a:p>
            <a:r>
              <a:rPr lang="en-GB" dirty="0"/>
              <a:t>Gradient descent path visible</a:t>
            </a:r>
          </a:p>
          <a:p>
            <a:r>
              <a:rPr lang="en-GB" dirty="0"/>
              <a:t>Avoids 3D visualization issues</a:t>
            </a:r>
          </a:p>
          <a:p>
            <a:endParaRPr lang="en-PK" dirty="0"/>
          </a:p>
        </p:txBody>
      </p:sp>
      <p:pic>
        <p:nvPicPr>
          <p:cNvPr id="5" name="Picture 4" descr="A graph of a graph with a red dotted line&#10;&#10;AI-generated content may be incorrect.">
            <a:extLst>
              <a:ext uri="{FF2B5EF4-FFF2-40B4-BE49-F238E27FC236}">
                <a16:creationId xmlns:a16="http://schemas.microsoft.com/office/drawing/2014/main" id="{71BDB018-D2EF-CB75-1EE4-37956AB466C4}"/>
              </a:ext>
            </a:extLst>
          </p:cNvPr>
          <p:cNvPicPr>
            <a:picLocks noChangeAspect="1"/>
          </p:cNvPicPr>
          <p:nvPr/>
        </p:nvPicPr>
        <p:blipFill>
          <a:blip r:embed="rId2"/>
          <a:stretch>
            <a:fillRect/>
          </a:stretch>
        </p:blipFill>
        <p:spPr>
          <a:xfrm>
            <a:off x="6275044" y="1317906"/>
            <a:ext cx="5524777" cy="4252577"/>
          </a:xfrm>
          <a:prstGeom prst="rect">
            <a:avLst/>
          </a:prstGeom>
        </p:spPr>
      </p:pic>
      <p:sp>
        <p:nvSpPr>
          <p:cNvPr id="7" name="TextBox 6">
            <a:extLst>
              <a:ext uri="{FF2B5EF4-FFF2-40B4-BE49-F238E27FC236}">
                <a16:creationId xmlns:a16="http://schemas.microsoft.com/office/drawing/2014/main" id="{1BE654D2-485F-73C5-FCA8-FF18E49559F8}"/>
              </a:ext>
            </a:extLst>
          </p:cNvPr>
          <p:cNvSpPr txBox="1"/>
          <p:nvPr/>
        </p:nvSpPr>
        <p:spPr>
          <a:xfrm>
            <a:off x="5691808" y="5644055"/>
            <a:ext cx="7310754"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3.13: Contour Plot Mapping the 3D Landscape to 2D Plane</a:t>
            </a:r>
          </a:p>
        </p:txBody>
      </p:sp>
    </p:spTree>
    <p:extLst>
      <p:ext uri="{BB962C8B-B14F-4D97-AF65-F5344CB8AC3E}">
        <p14:creationId xmlns:p14="http://schemas.microsoft.com/office/powerpoint/2010/main" val="2891975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F232-D75D-5DD4-E153-E70CA67FE0B0}"/>
              </a:ext>
            </a:extLst>
          </p:cNvPr>
          <p:cNvSpPr>
            <a:spLocks noGrp="1"/>
          </p:cNvSpPr>
          <p:nvPr>
            <p:ph type="title"/>
          </p:nvPr>
        </p:nvSpPr>
        <p:spPr/>
        <p:txBody>
          <a:bodyPr/>
          <a:lstStyle/>
          <a:p>
            <a:r>
              <a:rPr lang="en-GB" dirty="0"/>
              <a:t>Stochastic Gradient Descent (SGD)</a:t>
            </a:r>
            <a:endParaRPr lang="en-PK" dirty="0"/>
          </a:p>
        </p:txBody>
      </p:sp>
      <p:sp>
        <p:nvSpPr>
          <p:cNvPr id="3" name="Content Placeholder 2">
            <a:extLst>
              <a:ext uri="{FF2B5EF4-FFF2-40B4-BE49-F238E27FC236}">
                <a16:creationId xmlns:a16="http://schemas.microsoft.com/office/drawing/2014/main" id="{AC46C1F9-45BA-3972-6260-90908CB99E82}"/>
              </a:ext>
            </a:extLst>
          </p:cNvPr>
          <p:cNvSpPr>
            <a:spLocks noGrp="1"/>
          </p:cNvSpPr>
          <p:nvPr>
            <p:ph idx="1"/>
          </p:nvPr>
        </p:nvSpPr>
        <p:spPr/>
        <p:txBody>
          <a:bodyPr/>
          <a:lstStyle/>
          <a:p>
            <a:r>
              <a:rPr lang="en-GB" dirty="0"/>
              <a:t>Uses single data point per update</a:t>
            </a:r>
          </a:p>
          <a:p>
            <a:r>
              <a:rPr lang="en-GB" dirty="0"/>
              <a:t>Fast and memory efficient</a:t>
            </a:r>
          </a:p>
          <a:p>
            <a:r>
              <a:rPr lang="en-GB" dirty="0"/>
              <a:t>Path is noisy and meandering</a:t>
            </a:r>
          </a:p>
          <a:p>
            <a:r>
              <a:rPr lang="en-GB" dirty="0"/>
              <a:t>Eventually converges</a:t>
            </a:r>
          </a:p>
          <a:p>
            <a:endParaRPr lang="en-PK" dirty="0"/>
          </a:p>
        </p:txBody>
      </p:sp>
    </p:spTree>
    <p:extLst>
      <p:ext uri="{BB962C8B-B14F-4D97-AF65-F5344CB8AC3E}">
        <p14:creationId xmlns:p14="http://schemas.microsoft.com/office/powerpoint/2010/main" val="9091040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0BAAA-4026-F639-23A1-06FFE1D9B16E}"/>
              </a:ext>
            </a:extLst>
          </p:cNvPr>
          <p:cNvSpPr>
            <a:spLocks noGrp="1"/>
          </p:cNvSpPr>
          <p:nvPr>
            <p:ph type="title"/>
          </p:nvPr>
        </p:nvSpPr>
        <p:spPr/>
        <p:txBody>
          <a:bodyPr/>
          <a:lstStyle/>
          <a:p>
            <a:r>
              <a:rPr lang="en-PK" dirty="0"/>
              <a:t>SGD Contour Plot</a:t>
            </a:r>
          </a:p>
        </p:txBody>
      </p:sp>
      <p:pic>
        <p:nvPicPr>
          <p:cNvPr id="5" name="Content Placeholder 4" descr="A graph with red lines and numbers&#10;&#10;AI-generated content may be incorrect.">
            <a:extLst>
              <a:ext uri="{FF2B5EF4-FFF2-40B4-BE49-F238E27FC236}">
                <a16:creationId xmlns:a16="http://schemas.microsoft.com/office/drawing/2014/main" id="{7424F7C6-2936-2FEB-6D97-805611333B16}"/>
              </a:ext>
            </a:extLst>
          </p:cNvPr>
          <p:cNvPicPr>
            <a:picLocks noGrp="1" noChangeAspect="1"/>
          </p:cNvPicPr>
          <p:nvPr>
            <p:ph idx="1"/>
          </p:nvPr>
        </p:nvPicPr>
        <p:blipFill>
          <a:blip r:embed="rId2"/>
          <a:stretch>
            <a:fillRect/>
          </a:stretch>
        </p:blipFill>
        <p:spPr>
          <a:xfrm>
            <a:off x="2578517" y="1392238"/>
            <a:ext cx="6226929" cy="4784725"/>
          </a:xfrm>
        </p:spPr>
      </p:pic>
      <p:sp>
        <p:nvSpPr>
          <p:cNvPr id="6" name="TextBox 5">
            <a:extLst>
              <a:ext uri="{FF2B5EF4-FFF2-40B4-BE49-F238E27FC236}">
                <a16:creationId xmlns:a16="http://schemas.microsoft.com/office/drawing/2014/main" id="{D5AC38CD-8778-B80B-8790-3DCDCFDBE38D}"/>
              </a:ext>
            </a:extLst>
          </p:cNvPr>
          <p:cNvSpPr txBox="1"/>
          <p:nvPr/>
        </p:nvSpPr>
        <p:spPr>
          <a:xfrm>
            <a:off x="2360029" y="6065220"/>
            <a:ext cx="7310754"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3.14: Gradient Descent Steps in Stochastic Gradient Descent</a:t>
            </a:r>
          </a:p>
        </p:txBody>
      </p:sp>
    </p:spTree>
    <p:extLst>
      <p:ext uri="{BB962C8B-B14F-4D97-AF65-F5344CB8AC3E}">
        <p14:creationId xmlns:p14="http://schemas.microsoft.com/office/powerpoint/2010/main" val="9801009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823CB-0282-BA64-A29A-0482134E6396}"/>
              </a:ext>
            </a:extLst>
          </p:cNvPr>
          <p:cNvSpPr>
            <a:spLocks noGrp="1"/>
          </p:cNvSpPr>
          <p:nvPr>
            <p:ph type="title"/>
          </p:nvPr>
        </p:nvSpPr>
        <p:spPr/>
        <p:txBody>
          <a:bodyPr/>
          <a:lstStyle/>
          <a:p>
            <a:r>
              <a:rPr lang="en-GB" dirty="0"/>
              <a:t>Mini-Batch Gradient Descent</a:t>
            </a:r>
            <a:endParaRPr lang="en-PK" dirty="0"/>
          </a:p>
        </p:txBody>
      </p:sp>
      <p:sp>
        <p:nvSpPr>
          <p:cNvPr id="3" name="Content Placeholder 2">
            <a:extLst>
              <a:ext uri="{FF2B5EF4-FFF2-40B4-BE49-F238E27FC236}">
                <a16:creationId xmlns:a16="http://schemas.microsoft.com/office/drawing/2014/main" id="{8E10AE17-FE7C-0900-46E2-F2F6BECCD708}"/>
              </a:ext>
            </a:extLst>
          </p:cNvPr>
          <p:cNvSpPr>
            <a:spLocks noGrp="1"/>
          </p:cNvSpPr>
          <p:nvPr>
            <p:ph idx="1"/>
          </p:nvPr>
        </p:nvSpPr>
        <p:spPr/>
        <p:txBody>
          <a:bodyPr/>
          <a:lstStyle/>
          <a:p>
            <a:r>
              <a:rPr lang="en-GB" dirty="0"/>
              <a:t>Compromise between batch and SGD</a:t>
            </a:r>
          </a:p>
          <a:p>
            <a:r>
              <a:rPr lang="en-GB" dirty="0"/>
              <a:t>Uses small subsets (</a:t>
            </a:r>
            <a:r>
              <a:rPr lang="en-GB" dirty="0" err="1"/>
              <a:t>batch_size</a:t>
            </a:r>
            <a:r>
              <a:rPr lang="en-GB" dirty="0"/>
              <a:t>)</a:t>
            </a:r>
          </a:p>
          <a:p>
            <a:r>
              <a:rPr lang="en-GB" dirty="0"/>
              <a:t>Efficient for GPUs</a:t>
            </a:r>
          </a:p>
          <a:p>
            <a:r>
              <a:rPr lang="en-GB" dirty="0"/>
              <a:t>More stable updates</a:t>
            </a:r>
          </a:p>
          <a:p>
            <a:endParaRPr lang="en-PK" dirty="0"/>
          </a:p>
        </p:txBody>
      </p:sp>
    </p:spTree>
    <p:extLst>
      <p:ext uri="{BB962C8B-B14F-4D97-AF65-F5344CB8AC3E}">
        <p14:creationId xmlns:p14="http://schemas.microsoft.com/office/powerpoint/2010/main" val="13579700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01716-2666-179E-0136-5D9938F435DE}"/>
              </a:ext>
            </a:extLst>
          </p:cNvPr>
          <p:cNvSpPr>
            <a:spLocks noGrp="1"/>
          </p:cNvSpPr>
          <p:nvPr>
            <p:ph type="title"/>
          </p:nvPr>
        </p:nvSpPr>
        <p:spPr/>
        <p:txBody>
          <a:bodyPr/>
          <a:lstStyle/>
          <a:p>
            <a:r>
              <a:rPr lang="en-GB" dirty="0"/>
              <a:t>Batch Size Trade-offs</a:t>
            </a:r>
            <a:endParaRPr lang="en-PK" dirty="0"/>
          </a:p>
        </p:txBody>
      </p:sp>
      <p:sp>
        <p:nvSpPr>
          <p:cNvPr id="3" name="Content Placeholder 2">
            <a:extLst>
              <a:ext uri="{FF2B5EF4-FFF2-40B4-BE49-F238E27FC236}">
                <a16:creationId xmlns:a16="http://schemas.microsoft.com/office/drawing/2014/main" id="{88E1A223-ACBB-6081-C37F-3D4AB11A401E}"/>
              </a:ext>
            </a:extLst>
          </p:cNvPr>
          <p:cNvSpPr>
            <a:spLocks noGrp="1"/>
          </p:cNvSpPr>
          <p:nvPr>
            <p:ph idx="1"/>
          </p:nvPr>
        </p:nvSpPr>
        <p:spPr/>
        <p:txBody>
          <a:bodyPr/>
          <a:lstStyle/>
          <a:p>
            <a:r>
              <a:rPr lang="en-GB" dirty="0"/>
              <a:t>Too small: noisy updates, underuse GPU</a:t>
            </a:r>
          </a:p>
          <a:p>
            <a:r>
              <a:rPr lang="en-GB" dirty="0"/>
              <a:t>Too large: memory bottlenecks, slow training</a:t>
            </a:r>
          </a:p>
          <a:p>
            <a:r>
              <a:rPr lang="en-GB" dirty="0"/>
              <a:t>Common: 32, 64, 128</a:t>
            </a:r>
          </a:p>
          <a:p>
            <a:r>
              <a:rPr lang="en-GB" dirty="0">
                <a:solidFill>
                  <a:srgbClr val="00549D"/>
                </a:solidFill>
              </a:rPr>
              <a:t>Hyperparameter</a:t>
            </a:r>
            <a:r>
              <a:rPr lang="en-GB" dirty="0"/>
              <a:t> tuning required</a:t>
            </a:r>
          </a:p>
          <a:p>
            <a:endParaRPr lang="en-PK" dirty="0"/>
          </a:p>
        </p:txBody>
      </p:sp>
    </p:spTree>
    <p:extLst>
      <p:ext uri="{BB962C8B-B14F-4D97-AF65-F5344CB8AC3E}">
        <p14:creationId xmlns:p14="http://schemas.microsoft.com/office/powerpoint/2010/main" val="430879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80D5C-3F36-5005-51A6-B06F8F99BF27}"/>
              </a:ext>
            </a:extLst>
          </p:cNvPr>
          <p:cNvSpPr>
            <a:spLocks noGrp="1"/>
          </p:cNvSpPr>
          <p:nvPr>
            <p:ph type="title"/>
          </p:nvPr>
        </p:nvSpPr>
        <p:spPr/>
        <p:txBody>
          <a:bodyPr/>
          <a:lstStyle/>
          <a:p>
            <a:r>
              <a:rPr lang="en-GB" dirty="0"/>
              <a:t>Defining Machine Learning</a:t>
            </a:r>
            <a:endParaRPr lang="en-PK" dirty="0"/>
          </a:p>
        </p:txBody>
      </p:sp>
      <p:sp>
        <p:nvSpPr>
          <p:cNvPr id="3" name="Content Placeholder 2">
            <a:extLst>
              <a:ext uri="{FF2B5EF4-FFF2-40B4-BE49-F238E27FC236}">
                <a16:creationId xmlns:a16="http://schemas.microsoft.com/office/drawing/2014/main" id="{36117877-132F-4E8F-1657-7155480738D6}"/>
              </a:ext>
            </a:extLst>
          </p:cNvPr>
          <p:cNvSpPr>
            <a:spLocks noGrp="1"/>
          </p:cNvSpPr>
          <p:nvPr>
            <p:ph idx="1"/>
          </p:nvPr>
        </p:nvSpPr>
        <p:spPr/>
        <p:txBody>
          <a:bodyPr>
            <a:normAutofit fontScale="92500" lnSpcReduction="10000"/>
          </a:bodyPr>
          <a:lstStyle/>
          <a:p>
            <a:pPr marL="0" indent="0">
              <a:buNone/>
            </a:pPr>
            <a:r>
              <a:rPr lang="en-US" dirty="0"/>
              <a:t>“A computer program is said to </a:t>
            </a:r>
            <a:r>
              <a:rPr lang="en-US" dirty="0">
                <a:solidFill>
                  <a:srgbClr val="00549D"/>
                </a:solidFill>
              </a:rPr>
              <a:t>learn</a:t>
            </a:r>
            <a:r>
              <a:rPr lang="en-US" dirty="0"/>
              <a:t> from </a:t>
            </a:r>
            <a:r>
              <a:rPr lang="en-US" i="1" dirty="0">
                <a:solidFill>
                  <a:srgbClr val="00549D"/>
                </a:solidFill>
              </a:rPr>
              <a:t>experience</a:t>
            </a:r>
            <a:r>
              <a:rPr lang="en-US" dirty="0"/>
              <a:t> E with respect to some class of </a:t>
            </a:r>
            <a:r>
              <a:rPr lang="en-US" i="1" dirty="0">
                <a:solidFill>
                  <a:srgbClr val="00549D"/>
                </a:solidFill>
              </a:rPr>
              <a:t>tasks</a:t>
            </a:r>
            <a:r>
              <a:rPr lang="en-US" dirty="0"/>
              <a:t> T and </a:t>
            </a:r>
            <a:r>
              <a:rPr lang="en-US" i="1" dirty="0">
                <a:solidFill>
                  <a:srgbClr val="00549D"/>
                </a:solidFill>
              </a:rPr>
              <a:t>performance measure</a:t>
            </a:r>
            <a:r>
              <a:rPr lang="en-US" dirty="0"/>
              <a:t> P, if its performance at tasks in T, as </a:t>
            </a:r>
            <a:r>
              <a:rPr lang="en-US" i="1" dirty="0"/>
              <a:t>measured</a:t>
            </a:r>
            <a:r>
              <a:rPr lang="en-US" dirty="0"/>
              <a:t> by P, </a:t>
            </a:r>
            <a:r>
              <a:rPr lang="en-US" i="1" dirty="0">
                <a:solidFill>
                  <a:srgbClr val="00549D"/>
                </a:solidFill>
              </a:rPr>
              <a:t>improves</a:t>
            </a:r>
            <a:r>
              <a:rPr lang="en-US" dirty="0"/>
              <a:t> with experience E.</a:t>
            </a:r>
            <a:r>
              <a:rPr lang="en-PK" dirty="0"/>
              <a:t>” – Tom Mitchell </a:t>
            </a:r>
            <a:endParaRPr lang="en-GB" dirty="0"/>
          </a:p>
          <a:p>
            <a:endParaRPr lang="en-GB" dirty="0"/>
          </a:p>
          <a:p>
            <a:r>
              <a:rPr lang="en-GB" dirty="0"/>
              <a:t>Task (T), Experience (E), Performance (P)</a:t>
            </a:r>
          </a:p>
          <a:p>
            <a:r>
              <a:rPr lang="en-GB" dirty="0"/>
              <a:t>Example: child learning to identify dogs</a:t>
            </a:r>
          </a:p>
          <a:p>
            <a:r>
              <a:rPr lang="en-GB" dirty="0"/>
              <a:t>ML = learning from examples, measuring accuracy</a:t>
            </a:r>
          </a:p>
          <a:p>
            <a:r>
              <a:rPr lang="en-GB" dirty="0"/>
              <a:t>Bridges intuition → formal definition</a:t>
            </a:r>
          </a:p>
          <a:p>
            <a:endParaRPr lang="en-PK" dirty="0"/>
          </a:p>
        </p:txBody>
      </p:sp>
    </p:spTree>
    <p:extLst>
      <p:ext uri="{BB962C8B-B14F-4D97-AF65-F5344CB8AC3E}">
        <p14:creationId xmlns:p14="http://schemas.microsoft.com/office/powerpoint/2010/main" val="7133656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3F1655-FA5F-A9F7-FB8B-B4E32B100721}"/>
              </a:ext>
            </a:extLst>
          </p:cNvPr>
          <p:cNvSpPr>
            <a:spLocks noGrp="1"/>
          </p:cNvSpPr>
          <p:nvPr>
            <p:ph type="title"/>
          </p:nvPr>
        </p:nvSpPr>
        <p:spPr/>
        <p:txBody>
          <a:bodyPr/>
          <a:lstStyle/>
          <a:p>
            <a:r>
              <a:rPr lang="en-GB" dirty="0"/>
              <a:t>Mini-batch gradient descent is the practical standard in modern ML.</a:t>
            </a:r>
            <a:endParaRPr lang="en-PK" dirty="0"/>
          </a:p>
        </p:txBody>
      </p:sp>
      <p:sp>
        <p:nvSpPr>
          <p:cNvPr id="5" name="Text Placeholder 4">
            <a:extLst>
              <a:ext uri="{FF2B5EF4-FFF2-40B4-BE49-F238E27FC236}">
                <a16:creationId xmlns:a16="http://schemas.microsoft.com/office/drawing/2014/main" id="{D6AF9B6B-CBE7-2679-038A-3D7BFA6BE697}"/>
              </a:ext>
            </a:extLst>
          </p:cNvPr>
          <p:cNvSpPr>
            <a:spLocks noGrp="1"/>
          </p:cNvSpPr>
          <p:nvPr>
            <p:ph type="body" sz="quarter" idx="10"/>
          </p:nvPr>
        </p:nvSpPr>
        <p:spPr/>
        <p:txBody>
          <a:bodyPr/>
          <a:lstStyle/>
          <a:p>
            <a:pPr marL="0" indent="0">
              <a:buNone/>
            </a:pPr>
            <a:r>
              <a:rPr lang="en-PK" dirty="0"/>
              <a:t>Practical Tip: </a:t>
            </a:r>
          </a:p>
        </p:txBody>
      </p:sp>
    </p:spTree>
    <p:extLst>
      <p:ext uri="{BB962C8B-B14F-4D97-AF65-F5344CB8AC3E}">
        <p14:creationId xmlns:p14="http://schemas.microsoft.com/office/powerpoint/2010/main" val="9681577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5E789-A600-860C-A10C-A0DD9FB0E01D}"/>
              </a:ext>
            </a:extLst>
          </p:cNvPr>
          <p:cNvSpPr>
            <a:spLocks noGrp="1"/>
          </p:cNvSpPr>
          <p:nvPr>
            <p:ph type="title"/>
          </p:nvPr>
        </p:nvSpPr>
        <p:spPr/>
        <p:txBody>
          <a:bodyPr/>
          <a:lstStyle/>
          <a:p>
            <a:r>
              <a:rPr lang="en-GB" dirty="0"/>
              <a:t>The Learning Rate Problem</a:t>
            </a:r>
            <a:endParaRPr lang="en-PK" dirty="0"/>
          </a:p>
        </p:txBody>
      </p:sp>
      <p:sp>
        <p:nvSpPr>
          <p:cNvPr id="3" name="Content Placeholder 2">
            <a:extLst>
              <a:ext uri="{FF2B5EF4-FFF2-40B4-BE49-F238E27FC236}">
                <a16:creationId xmlns:a16="http://schemas.microsoft.com/office/drawing/2014/main" id="{92EA751D-3330-255A-0406-F918A9B5A432}"/>
              </a:ext>
            </a:extLst>
          </p:cNvPr>
          <p:cNvSpPr>
            <a:spLocks noGrp="1"/>
          </p:cNvSpPr>
          <p:nvPr>
            <p:ph idx="1"/>
          </p:nvPr>
        </p:nvSpPr>
        <p:spPr/>
        <p:txBody>
          <a:bodyPr/>
          <a:lstStyle/>
          <a:p>
            <a:r>
              <a:rPr lang="en-GB" dirty="0"/>
              <a:t>Derivative too large: overshooting, divergence</a:t>
            </a:r>
          </a:p>
        </p:txBody>
      </p:sp>
      <p:pic>
        <p:nvPicPr>
          <p:cNvPr id="5" name="Picture 4" descr="A graph of a graph with red lines and blue x&#10;&#10;AI-generated content may be incorrect.">
            <a:extLst>
              <a:ext uri="{FF2B5EF4-FFF2-40B4-BE49-F238E27FC236}">
                <a16:creationId xmlns:a16="http://schemas.microsoft.com/office/drawing/2014/main" id="{18E1AEF8-B440-59E1-511E-A38C3A854F1B}"/>
              </a:ext>
            </a:extLst>
          </p:cNvPr>
          <p:cNvPicPr>
            <a:picLocks noChangeAspect="1"/>
          </p:cNvPicPr>
          <p:nvPr/>
        </p:nvPicPr>
        <p:blipFill>
          <a:blip r:embed="rId2"/>
          <a:stretch>
            <a:fillRect/>
          </a:stretch>
        </p:blipFill>
        <p:spPr>
          <a:xfrm>
            <a:off x="2354317" y="2018215"/>
            <a:ext cx="5736326" cy="3657221"/>
          </a:xfrm>
          <a:prstGeom prst="rect">
            <a:avLst/>
          </a:prstGeom>
        </p:spPr>
      </p:pic>
      <p:sp>
        <p:nvSpPr>
          <p:cNvPr id="6" name="TextBox 5">
            <a:extLst>
              <a:ext uri="{FF2B5EF4-FFF2-40B4-BE49-F238E27FC236}">
                <a16:creationId xmlns:a16="http://schemas.microsoft.com/office/drawing/2014/main" id="{FB36A3FC-43D5-02F6-964A-31827682F4A3}"/>
              </a:ext>
            </a:extLst>
          </p:cNvPr>
          <p:cNvSpPr txBox="1"/>
          <p:nvPr/>
        </p:nvSpPr>
        <p:spPr>
          <a:xfrm>
            <a:off x="1950125" y="5649200"/>
            <a:ext cx="7310754"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3.15: Divergence of Model Parameter Values in Gradient Descent</a:t>
            </a:r>
          </a:p>
        </p:txBody>
      </p:sp>
    </p:spTree>
    <p:extLst>
      <p:ext uri="{BB962C8B-B14F-4D97-AF65-F5344CB8AC3E}">
        <p14:creationId xmlns:p14="http://schemas.microsoft.com/office/powerpoint/2010/main" val="41292757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1DA0F-FC5B-B744-016C-E14E86937D19}"/>
              </a:ext>
            </a:extLst>
          </p:cNvPr>
          <p:cNvSpPr>
            <a:spLocks noGrp="1"/>
          </p:cNvSpPr>
          <p:nvPr>
            <p:ph type="title"/>
          </p:nvPr>
        </p:nvSpPr>
        <p:spPr/>
        <p:txBody>
          <a:bodyPr/>
          <a:lstStyle/>
          <a:p>
            <a:r>
              <a:rPr lang="en-GB" dirty="0"/>
              <a:t>Slow Convergence Example</a:t>
            </a:r>
            <a:endParaRPr lang="en-PK" dirty="0"/>
          </a:p>
        </p:txBody>
      </p:sp>
      <p:sp>
        <p:nvSpPr>
          <p:cNvPr id="3" name="Content Placeholder 2">
            <a:extLst>
              <a:ext uri="{FF2B5EF4-FFF2-40B4-BE49-F238E27FC236}">
                <a16:creationId xmlns:a16="http://schemas.microsoft.com/office/drawing/2014/main" id="{0BFC2DE1-B9F7-84AB-D188-7CD78FB183C6}"/>
              </a:ext>
            </a:extLst>
          </p:cNvPr>
          <p:cNvSpPr>
            <a:spLocks noGrp="1"/>
          </p:cNvSpPr>
          <p:nvPr>
            <p:ph idx="1"/>
          </p:nvPr>
        </p:nvSpPr>
        <p:spPr>
          <a:xfrm>
            <a:off x="838201" y="1391478"/>
            <a:ext cx="4028090" cy="4785485"/>
          </a:xfrm>
        </p:spPr>
        <p:txBody>
          <a:bodyPr/>
          <a:lstStyle/>
          <a:p>
            <a:r>
              <a:rPr lang="en-GB" dirty="0"/>
              <a:t>Small gradient values</a:t>
            </a:r>
          </a:p>
          <a:p>
            <a:r>
              <a:rPr lang="en-GB" dirty="0"/>
              <a:t>Tiny parameter updates</a:t>
            </a:r>
          </a:p>
          <a:p>
            <a:r>
              <a:rPr lang="en-GB" dirty="0"/>
              <a:t>Many iterations required</a:t>
            </a:r>
          </a:p>
          <a:p>
            <a:r>
              <a:rPr lang="en-GB" dirty="0"/>
              <a:t>Inefficient in practice</a:t>
            </a:r>
          </a:p>
          <a:p>
            <a:endParaRPr lang="en-PK" dirty="0"/>
          </a:p>
        </p:txBody>
      </p:sp>
      <p:pic>
        <p:nvPicPr>
          <p:cNvPr id="5" name="Picture 4" descr="A graph of a graph with a red line and blue x&#10;&#10;AI-generated content may be incorrect.">
            <a:extLst>
              <a:ext uri="{FF2B5EF4-FFF2-40B4-BE49-F238E27FC236}">
                <a16:creationId xmlns:a16="http://schemas.microsoft.com/office/drawing/2014/main" id="{607F5839-36AC-F959-3D8D-90493C86DDB0}"/>
              </a:ext>
            </a:extLst>
          </p:cNvPr>
          <p:cNvPicPr>
            <a:picLocks noChangeAspect="1"/>
          </p:cNvPicPr>
          <p:nvPr/>
        </p:nvPicPr>
        <p:blipFill>
          <a:blip r:embed="rId2"/>
          <a:stretch>
            <a:fillRect/>
          </a:stretch>
        </p:blipFill>
        <p:spPr>
          <a:xfrm>
            <a:off x="4981904" y="1260914"/>
            <a:ext cx="6991012" cy="4460430"/>
          </a:xfrm>
          <a:prstGeom prst="rect">
            <a:avLst/>
          </a:prstGeom>
        </p:spPr>
      </p:pic>
      <p:sp>
        <p:nvSpPr>
          <p:cNvPr id="6" name="TextBox 5">
            <a:extLst>
              <a:ext uri="{FF2B5EF4-FFF2-40B4-BE49-F238E27FC236}">
                <a16:creationId xmlns:a16="http://schemas.microsoft.com/office/drawing/2014/main" id="{32D3B583-878A-4FCF-F4CF-CFC77FCAF136}"/>
              </a:ext>
            </a:extLst>
          </p:cNvPr>
          <p:cNvSpPr txBox="1"/>
          <p:nvPr/>
        </p:nvSpPr>
        <p:spPr>
          <a:xfrm>
            <a:off x="5486401" y="5616776"/>
            <a:ext cx="7310754"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3.16: Slow Convergence during Gradient Descent Steps</a:t>
            </a:r>
          </a:p>
        </p:txBody>
      </p:sp>
    </p:spTree>
    <p:extLst>
      <p:ext uri="{BB962C8B-B14F-4D97-AF65-F5344CB8AC3E}">
        <p14:creationId xmlns:p14="http://schemas.microsoft.com/office/powerpoint/2010/main" val="10190375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91BF7-39C2-15FB-5918-59BE14F21DF0}"/>
              </a:ext>
            </a:extLst>
          </p:cNvPr>
          <p:cNvSpPr>
            <a:spLocks noGrp="1"/>
          </p:cNvSpPr>
          <p:nvPr>
            <p:ph type="title"/>
          </p:nvPr>
        </p:nvSpPr>
        <p:spPr/>
        <p:txBody>
          <a:bodyPr/>
          <a:lstStyle/>
          <a:p>
            <a:r>
              <a:rPr lang="en-GB" dirty="0"/>
              <a:t>Learning Rate Hyperparameter</a:t>
            </a:r>
            <a:endParaRPr lang="en-PK" dirty="0"/>
          </a:p>
        </p:txBody>
      </p:sp>
      <p:sp>
        <p:nvSpPr>
          <p:cNvPr id="3" name="Content Placeholder 2">
            <a:extLst>
              <a:ext uri="{FF2B5EF4-FFF2-40B4-BE49-F238E27FC236}">
                <a16:creationId xmlns:a16="http://schemas.microsoft.com/office/drawing/2014/main" id="{EB11B4B1-D95F-79EC-36E0-E3D3740E49D3}"/>
              </a:ext>
            </a:extLst>
          </p:cNvPr>
          <p:cNvSpPr>
            <a:spLocks noGrp="1"/>
          </p:cNvSpPr>
          <p:nvPr>
            <p:ph idx="1"/>
          </p:nvPr>
        </p:nvSpPr>
        <p:spPr>
          <a:xfrm>
            <a:off x="838200" y="3352800"/>
            <a:ext cx="9707217" cy="2824163"/>
          </a:xfrm>
        </p:spPr>
        <p:txBody>
          <a:bodyPr/>
          <a:lstStyle/>
          <a:p>
            <a:r>
              <a:rPr lang="el-GR" dirty="0"/>
              <a:t>α </a:t>
            </a:r>
            <a:r>
              <a:rPr lang="en-GB" dirty="0"/>
              <a:t>controls step size</a:t>
            </a:r>
          </a:p>
          <a:p>
            <a:r>
              <a:rPr lang="en-GB" dirty="0"/>
              <a:t>High </a:t>
            </a:r>
            <a:r>
              <a:rPr lang="el-GR" dirty="0"/>
              <a:t>α = </a:t>
            </a:r>
            <a:r>
              <a:rPr lang="en-GB" dirty="0"/>
              <a:t>unstable</a:t>
            </a:r>
          </a:p>
          <a:p>
            <a:r>
              <a:rPr lang="en-GB" dirty="0"/>
              <a:t>Low </a:t>
            </a:r>
            <a:r>
              <a:rPr lang="el-GR" dirty="0"/>
              <a:t>α = </a:t>
            </a:r>
            <a:r>
              <a:rPr lang="en-GB" dirty="0"/>
              <a:t>very slow</a:t>
            </a:r>
          </a:p>
          <a:p>
            <a:r>
              <a:rPr lang="en-GB" dirty="0"/>
              <a:t>Balance is key</a:t>
            </a:r>
          </a:p>
          <a:p>
            <a:endParaRPr lang="en-PK" dirty="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5D01D03-F244-957B-E0F6-186C99DC4AB2}"/>
                  </a:ext>
                </a:extLst>
              </p:cNvPr>
              <p:cNvSpPr txBox="1"/>
              <p:nvPr/>
            </p:nvSpPr>
            <p:spPr>
              <a:xfrm>
                <a:off x="2795752" y="1625541"/>
                <a:ext cx="6096000" cy="98206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PK" sz="2800" i="1" smtClean="0">
                              <a:latin typeface="Cambria Math" panose="02040503050406030204" pitchFamily="18" charset="0"/>
                            </a:rPr>
                          </m:ctrlPr>
                        </m:sSubPr>
                        <m:e>
                          <m:r>
                            <a:rPr lang="en-PK" sz="2800" i="1">
                              <a:latin typeface="Cambria Math" panose="02040503050406030204" pitchFamily="18" charset="0"/>
                            </a:rPr>
                            <m:t>𝜃</m:t>
                          </m:r>
                        </m:e>
                        <m:sub>
                          <m:sSub>
                            <m:sSubPr>
                              <m:ctrlPr>
                                <a:rPr lang="en-PK" sz="2800" i="1">
                                  <a:latin typeface="Cambria Math" panose="02040503050406030204" pitchFamily="18" charset="0"/>
                                </a:rPr>
                              </m:ctrlPr>
                            </m:sSubPr>
                            <m:e>
                              <m:r>
                                <a:rPr lang="en-PK" sz="2800" i="1">
                                  <a:latin typeface="Cambria Math" panose="02040503050406030204" pitchFamily="18" charset="0"/>
                                </a:rPr>
                                <m:t>𝑖</m:t>
                              </m:r>
                            </m:e>
                            <m:sub>
                              <m:r>
                                <a:rPr lang="en-PK" sz="2800" i="1">
                                  <a:latin typeface="Cambria Math" panose="02040503050406030204" pitchFamily="18" charset="0"/>
                                </a:rPr>
                                <m:t>𝑛𝑒𝑤</m:t>
                              </m:r>
                            </m:sub>
                          </m:sSub>
                        </m:sub>
                      </m:sSub>
                      <m:r>
                        <a:rPr lang="en-PK" sz="2800" i="0">
                          <a:latin typeface="Cambria Math" panose="02040503050406030204" pitchFamily="18" charset="0"/>
                        </a:rPr>
                        <m:t>=</m:t>
                      </m:r>
                      <m:sSub>
                        <m:sSubPr>
                          <m:ctrlPr>
                            <a:rPr lang="en-PK" sz="2800" i="1">
                              <a:latin typeface="Cambria Math" panose="02040503050406030204" pitchFamily="18" charset="0"/>
                            </a:rPr>
                          </m:ctrlPr>
                        </m:sSubPr>
                        <m:e>
                          <m:r>
                            <a:rPr lang="en-PK" sz="2800" i="1">
                              <a:latin typeface="Cambria Math" panose="02040503050406030204" pitchFamily="18" charset="0"/>
                            </a:rPr>
                            <m:t>𝜃</m:t>
                          </m:r>
                        </m:e>
                        <m:sub>
                          <m:sSub>
                            <m:sSubPr>
                              <m:ctrlPr>
                                <a:rPr lang="en-PK" sz="2800" i="1">
                                  <a:latin typeface="Cambria Math" panose="02040503050406030204" pitchFamily="18" charset="0"/>
                                </a:rPr>
                              </m:ctrlPr>
                            </m:sSubPr>
                            <m:e>
                              <m:r>
                                <a:rPr lang="en-PK" sz="2800" i="1">
                                  <a:latin typeface="Cambria Math" panose="02040503050406030204" pitchFamily="18" charset="0"/>
                                </a:rPr>
                                <m:t>𝑖</m:t>
                              </m:r>
                            </m:e>
                            <m:sub>
                              <m:r>
                                <a:rPr lang="en-PK" sz="2800" i="1">
                                  <a:latin typeface="Cambria Math" panose="02040503050406030204" pitchFamily="18" charset="0"/>
                                </a:rPr>
                                <m:t>𝑜𝑙𝑑</m:t>
                              </m:r>
                            </m:sub>
                          </m:sSub>
                        </m:sub>
                      </m:sSub>
                      <m:r>
                        <a:rPr lang="en-PK" sz="2800" i="0">
                          <a:latin typeface="Cambria Math" panose="02040503050406030204" pitchFamily="18" charset="0"/>
                        </a:rPr>
                        <m:t>−</m:t>
                      </m:r>
                      <m:f>
                        <m:fPr>
                          <m:ctrlPr>
                            <a:rPr lang="en-PK" sz="2800" i="1">
                              <a:latin typeface="Cambria Math" panose="02040503050406030204" pitchFamily="18" charset="0"/>
                            </a:rPr>
                          </m:ctrlPr>
                        </m:fPr>
                        <m:num>
                          <m:r>
                            <a:rPr lang="en-PK" sz="2800" i="0">
                              <a:latin typeface="Cambria Math" panose="02040503050406030204" pitchFamily="18" charset="0"/>
                            </a:rPr>
                            <m:t>𝜕</m:t>
                          </m:r>
                        </m:num>
                        <m:den>
                          <m:r>
                            <a:rPr lang="en-PK" sz="2800" i="0">
                              <a:latin typeface="Cambria Math" panose="02040503050406030204" pitchFamily="18" charset="0"/>
                            </a:rPr>
                            <m:t>𝜕</m:t>
                          </m:r>
                          <m:sSub>
                            <m:sSubPr>
                              <m:ctrlPr>
                                <a:rPr lang="en-PK" sz="2800" i="1">
                                  <a:latin typeface="Cambria Math" panose="02040503050406030204" pitchFamily="18" charset="0"/>
                                </a:rPr>
                              </m:ctrlPr>
                            </m:sSubPr>
                            <m:e>
                              <m:r>
                                <a:rPr lang="en-PK" sz="2800" i="1">
                                  <a:latin typeface="Cambria Math" panose="02040503050406030204" pitchFamily="18" charset="0"/>
                                </a:rPr>
                                <m:t>𝜃</m:t>
                              </m:r>
                            </m:e>
                            <m:sub>
                              <m:r>
                                <a:rPr lang="en-PK" sz="2800" i="0">
                                  <a:latin typeface="Cambria Math" panose="02040503050406030204" pitchFamily="18" charset="0"/>
                                </a:rPr>
                                <m:t>1</m:t>
                              </m:r>
                            </m:sub>
                          </m:sSub>
                        </m:den>
                      </m:f>
                      <m:r>
                        <a:rPr lang="en-PK" sz="2800" i="0">
                          <a:latin typeface="Cambria Math" panose="02040503050406030204" pitchFamily="18" charset="0"/>
                        </a:rPr>
                        <m:t> </m:t>
                      </m:r>
                      <m:r>
                        <a:rPr lang="en-PK" sz="2800" i="1" smtClean="0">
                          <a:solidFill>
                            <a:srgbClr val="00549D"/>
                          </a:solidFill>
                          <a:latin typeface="Cambria Math" panose="02040503050406030204" pitchFamily="18" charset="0"/>
                        </a:rPr>
                        <m:t>𝛼</m:t>
                      </m:r>
                      <m:r>
                        <a:rPr lang="en-PK" sz="2800" i="0">
                          <a:solidFill>
                            <a:schemeClr val="accent5">
                              <a:lumMod val="60000"/>
                              <a:lumOff val="40000"/>
                            </a:schemeClr>
                          </a:solidFill>
                          <a:latin typeface="Cambria Math" panose="02040503050406030204" pitchFamily="18" charset="0"/>
                        </a:rPr>
                        <m:t> </m:t>
                      </m:r>
                      <m:r>
                        <a:rPr lang="en-PK" sz="2800" i="1">
                          <a:latin typeface="Cambria Math" panose="02040503050406030204" pitchFamily="18" charset="0"/>
                        </a:rPr>
                        <m:t>𝐽</m:t>
                      </m:r>
                      <m:d>
                        <m:dPr>
                          <m:ctrlPr>
                            <a:rPr lang="en-PK" sz="2800" i="1">
                              <a:latin typeface="Cambria Math" panose="02040503050406030204" pitchFamily="18" charset="0"/>
                            </a:rPr>
                          </m:ctrlPr>
                        </m:dPr>
                        <m:e>
                          <m:r>
                            <a:rPr lang="en-PK" sz="2800" i="1">
                              <a:latin typeface="Cambria Math" panose="02040503050406030204" pitchFamily="18" charset="0"/>
                            </a:rPr>
                            <m:t>𝜃</m:t>
                          </m:r>
                        </m:e>
                      </m:d>
                    </m:oMath>
                  </m:oMathPara>
                </a14:m>
                <a:endParaRPr lang="en-PK" sz="2800" dirty="0"/>
              </a:p>
            </p:txBody>
          </p:sp>
        </mc:Choice>
        <mc:Fallback xmlns="">
          <p:sp>
            <p:nvSpPr>
              <p:cNvPr id="5" name="TextBox 4">
                <a:extLst>
                  <a:ext uri="{FF2B5EF4-FFF2-40B4-BE49-F238E27FC236}">
                    <a16:creationId xmlns:a16="http://schemas.microsoft.com/office/drawing/2014/main" id="{45D01D03-F244-957B-E0F6-186C99DC4AB2}"/>
                  </a:ext>
                </a:extLst>
              </p:cNvPr>
              <p:cNvSpPr txBox="1">
                <a:spLocks noRot="1" noChangeAspect="1" noMove="1" noResize="1" noEditPoints="1" noAdjustHandles="1" noChangeArrowheads="1" noChangeShapeType="1" noTextEdit="1"/>
              </p:cNvSpPr>
              <p:nvPr/>
            </p:nvSpPr>
            <p:spPr>
              <a:xfrm>
                <a:off x="2795752" y="1625541"/>
                <a:ext cx="6096000" cy="982064"/>
              </a:xfrm>
              <a:prstGeom prst="rect">
                <a:avLst/>
              </a:prstGeom>
              <a:blipFill>
                <a:blip r:embed="rId2"/>
                <a:stretch>
                  <a:fillRect b="-2564"/>
                </a:stretch>
              </a:blipFill>
            </p:spPr>
            <p:txBody>
              <a:bodyPr/>
              <a:lstStyle/>
              <a:p>
                <a:r>
                  <a:rPr lang="en-PK">
                    <a:noFill/>
                  </a:rPr>
                  <a:t> </a:t>
                </a:r>
              </a:p>
            </p:txBody>
          </p:sp>
        </mc:Fallback>
      </mc:AlternateContent>
    </p:spTree>
    <p:extLst>
      <p:ext uri="{BB962C8B-B14F-4D97-AF65-F5344CB8AC3E}">
        <p14:creationId xmlns:p14="http://schemas.microsoft.com/office/powerpoint/2010/main" val="20932823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81D1F-5089-CB4E-5C8E-AFE3F3D13CCD}"/>
              </a:ext>
            </a:extLst>
          </p:cNvPr>
          <p:cNvSpPr>
            <a:spLocks noGrp="1"/>
          </p:cNvSpPr>
          <p:nvPr>
            <p:ph type="title"/>
          </p:nvPr>
        </p:nvSpPr>
        <p:spPr/>
        <p:txBody>
          <a:bodyPr/>
          <a:lstStyle/>
          <a:p>
            <a:r>
              <a:rPr lang="en-GB" dirty="0"/>
              <a:t>Tuning Learning Rate</a:t>
            </a:r>
            <a:endParaRPr lang="en-PK" dirty="0"/>
          </a:p>
        </p:txBody>
      </p:sp>
      <p:sp>
        <p:nvSpPr>
          <p:cNvPr id="3" name="Content Placeholder 2">
            <a:extLst>
              <a:ext uri="{FF2B5EF4-FFF2-40B4-BE49-F238E27FC236}">
                <a16:creationId xmlns:a16="http://schemas.microsoft.com/office/drawing/2014/main" id="{27B874A6-836C-AD01-3EE3-9F376860269C}"/>
              </a:ext>
            </a:extLst>
          </p:cNvPr>
          <p:cNvSpPr>
            <a:spLocks noGrp="1"/>
          </p:cNvSpPr>
          <p:nvPr>
            <p:ph idx="1"/>
          </p:nvPr>
        </p:nvSpPr>
        <p:spPr/>
        <p:txBody>
          <a:bodyPr/>
          <a:lstStyle/>
          <a:p>
            <a:r>
              <a:rPr lang="en-GB" dirty="0"/>
              <a:t>Start with 0.01 or 0.001</a:t>
            </a:r>
          </a:p>
          <a:p>
            <a:r>
              <a:rPr lang="en-GB" dirty="0"/>
              <a:t>Observe training loss </a:t>
            </a:r>
            <a:r>
              <a:rPr lang="en-GB" dirty="0" err="1"/>
              <a:t>behavior</a:t>
            </a:r>
            <a:endParaRPr lang="en-GB" dirty="0"/>
          </a:p>
          <a:p>
            <a:r>
              <a:rPr lang="en-GB" dirty="0"/>
              <a:t>Decrease if oscillating</a:t>
            </a:r>
          </a:p>
          <a:p>
            <a:r>
              <a:rPr lang="en-GB" dirty="0"/>
              <a:t>Increase if too slow</a:t>
            </a:r>
          </a:p>
          <a:p>
            <a:endParaRPr lang="en-PK" dirty="0"/>
          </a:p>
        </p:txBody>
      </p:sp>
    </p:spTree>
    <p:extLst>
      <p:ext uri="{BB962C8B-B14F-4D97-AF65-F5344CB8AC3E}">
        <p14:creationId xmlns:p14="http://schemas.microsoft.com/office/powerpoint/2010/main" val="10788229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9CBD3-166B-9398-C1C1-CB2CF06D40F1}"/>
              </a:ext>
            </a:extLst>
          </p:cNvPr>
          <p:cNvSpPr>
            <a:spLocks noGrp="1"/>
          </p:cNvSpPr>
          <p:nvPr>
            <p:ph type="title"/>
          </p:nvPr>
        </p:nvSpPr>
        <p:spPr/>
        <p:txBody>
          <a:bodyPr/>
          <a:lstStyle/>
          <a:p>
            <a:r>
              <a:rPr lang="en-GB" dirty="0"/>
              <a:t>Automating Hyperparameter Search</a:t>
            </a:r>
            <a:endParaRPr lang="en-PK" dirty="0"/>
          </a:p>
        </p:txBody>
      </p:sp>
      <p:sp>
        <p:nvSpPr>
          <p:cNvPr id="3" name="Content Placeholder 2">
            <a:extLst>
              <a:ext uri="{FF2B5EF4-FFF2-40B4-BE49-F238E27FC236}">
                <a16:creationId xmlns:a16="http://schemas.microsoft.com/office/drawing/2014/main" id="{201DADD3-EFF9-5D12-C809-FFE057F97F7E}"/>
              </a:ext>
            </a:extLst>
          </p:cNvPr>
          <p:cNvSpPr>
            <a:spLocks noGrp="1"/>
          </p:cNvSpPr>
          <p:nvPr>
            <p:ph idx="1"/>
          </p:nvPr>
        </p:nvSpPr>
        <p:spPr/>
        <p:txBody>
          <a:bodyPr/>
          <a:lstStyle/>
          <a:p>
            <a:r>
              <a:rPr lang="en-GB" dirty="0"/>
              <a:t>Grid search</a:t>
            </a:r>
          </a:p>
          <a:p>
            <a:r>
              <a:rPr lang="en-GB" dirty="0"/>
              <a:t>Random search</a:t>
            </a:r>
          </a:p>
          <a:p>
            <a:r>
              <a:rPr lang="en-GB" dirty="0"/>
              <a:t>Advanced: Bayesian optimization</a:t>
            </a:r>
          </a:p>
          <a:p>
            <a:r>
              <a:rPr lang="en-GB" dirty="0"/>
              <a:t>Tools in modern ML frameworks</a:t>
            </a:r>
          </a:p>
          <a:p>
            <a:endParaRPr lang="en-PK" dirty="0"/>
          </a:p>
        </p:txBody>
      </p:sp>
    </p:spTree>
    <p:extLst>
      <p:ext uri="{BB962C8B-B14F-4D97-AF65-F5344CB8AC3E}">
        <p14:creationId xmlns:p14="http://schemas.microsoft.com/office/powerpoint/2010/main" val="23745196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295034-8E7B-A2C0-1A7E-275EE4EBDE93}"/>
              </a:ext>
            </a:extLst>
          </p:cNvPr>
          <p:cNvSpPr>
            <a:spLocks noGrp="1"/>
          </p:cNvSpPr>
          <p:nvPr>
            <p:ph type="title"/>
          </p:nvPr>
        </p:nvSpPr>
        <p:spPr/>
        <p:txBody>
          <a:bodyPr/>
          <a:lstStyle/>
          <a:p>
            <a:r>
              <a:rPr lang="en-GB" dirty="0"/>
              <a:t>Learning rate is the single most important hyperparameter in ML training.</a:t>
            </a:r>
            <a:endParaRPr lang="en-PK" dirty="0"/>
          </a:p>
        </p:txBody>
      </p:sp>
      <p:sp>
        <p:nvSpPr>
          <p:cNvPr id="5" name="Text Placeholder 4">
            <a:extLst>
              <a:ext uri="{FF2B5EF4-FFF2-40B4-BE49-F238E27FC236}">
                <a16:creationId xmlns:a16="http://schemas.microsoft.com/office/drawing/2014/main" id="{5B6DD765-9BBB-0DA5-B024-CC275FF82930}"/>
              </a:ext>
            </a:extLst>
          </p:cNvPr>
          <p:cNvSpPr>
            <a:spLocks noGrp="1"/>
          </p:cNvSpPr>
          <p:nvPr>
            <p:ph type="body" sz="quarter" idx="10"/>
          </p:nvPr>
        </p:nvSpPr>
        <p:spPr/>
        <p:txBody>
          <a:bodyPr/>
          <a:lstStyle/>
          <a:p>
            <a:pPr marL="0" indent="0">
              <a:buNone/>
            </a:pPr>
            <a:r>
              <a:rPr lang="en-PK" dirty="0"/>
              <a:t>Key Idea: </a:t>
            </a:r>
          </a:p>
        </p:txBody>
      </p:sp>
    </p:spTree>
    <p:extLst>
      <p:ext uri="{BB962C8B-B14F-4D97-AF65-F5344CB8AC3E}">
        <p14:creationId xmlns:p14="http://schemas.microsoft.com/office/powerpoint/2010/main" val="38459924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846B5-A2E0-7EA8-ECBF-34CE4D87E95F}"/>
              </a:ext>
            </a:extLst>
          </p:cNvPr>
          <p:cNvSpPr>
            <a:spLocks noGrp="1"/>
          </p:cNvSpPr>
          <p:nvPr>
            <p:ph type="title"/>
          </p:nvPr>
        </p:nvSpPr>
        <p:spPr/>
        <p:txBody>
          <a:bodyPr/>
          <a:lstStyle/>
          <a:p>
            <a:r>
              <a:rPr lang="en-GB" dirty="0"/>
              <a:t>Implementing from Scratch</a:t>
            </a:r>
            <a:endParaRPr lang="en-PK" dirty="0"/>
          </a:p>
        </p:txBody>
      </p:sp>
      <p:sp>
        <p:nvSpPr>
          <p:cNvPr id="3" name="Content Placeholder 2">
            <a:extLst>
              <a:ext uri="{FF2B5EF4-FFF2-40B4-BE49-F238E27FC236}">
                <a16:creationId xmlns:a16="http://schemas.microsoft.com/office/drawing/2014/main" id="{2B6C7E22-1EDC-A586-C073-36F1A1AF7590}"/>
              </a:ext>
            </a:extLst>
          </p:cNvPr>
          <p:cNvSpPr>
            <a:spLocks noGrp="1"/>
          </p:cNvSpPr>
          <p:nvPr>
            <p:ph idx="1"/>
          </p:nvPr>
        </p:nvSpPr>
        <p:spPr/>
        <p:txBody>
          <a:bodyPr/>
          <a:lstStyle/>
          <a:p>
            <a:r>
              <a:rPr lang="en-GB" dirty="0"/>
              <a:t>Use </a:t>
            </a:r>
            <a:r>
              <a:rPr lang="en-GB" dirty="0" err="1"/>
              <a:t>numpy</a:t>
            </a:r>
            <a:r>
              <a:rPr lang="en-GB" dirty="0"/>
              <a:t> for vectorization</a:t>
            </a:r>
          </a:p>
          <a:p>
            <a:r>
              <a:rPr lang="en-GB" dirty="0"/>
              <a:t>Generate dummy dataset</a:t>
            </a:r>
          </a:p>
          <a:p>
            <a:r>
              <a:rPr lang="en-GB" dirty="0"/>
              <a:t>Random initialization of </a:t>
            </a:r>
            <a:r>
              <a:rPr lang="el-GR" dirty="0"/>
              <a:t>θ</a:t>
            </a:r>
          </a:p>
          <a:p>
            <a:r>
              <a:rPr lang="en-GB" dirty="0"/>
              <a:t>Iterative gradient descent loop</a:t>
            </a:r>
          </a:p>
          <a:p>
            <a:endParaRPr lang="en-PK" dirty="0"/>
          </a:p>
        </p:txBody>
      </p:sp>
      <p:pic>
        <p:nvPicPr>
          <p:cNvPr id="5" name="Picture 4" descr="A close-up of a white background&#10;&#10;AI-generated content may be incorrect.">
            <a:extLst>
              <a:ext uri="{FF2B5EF4-FFF2-40B4-BE49-F238E27FC236}">
                <a16:creationId xmlns:a16="http://schemas.microsoft.com/office/drawing/2014/main" id="{0A5C7D8E-DAD9-BB15-FDF6-6237393ED302}"/>
              </a:ext>
            </a:extLst>
          </p:cNvPr>
          <p:cNvPicPr>
            <a:picLocks noChangeAspect="1"/>
          </p:cNvPicPr>
          <p:nvPr/>
        </p:nvPicPr>
        <p:blipFill>
          <a:blip r:embed="rId2"/>
          <a:stretch>
            <a:fillRect/>
          </a:stretch>
        </p:blipFill>
        <p:spPr>
          <a:xfrm>
            <a:off x="1200150" y="4376464"/>
            <a:ext cx="7772400" cy="1687782"/>
          </a:xfrm>
          <a:prstGeom prst="rect">
            <a:avLst/>
          </a:prstGeom>
        </p:spPr>
      </p:pic>
    </p:spTree>
    <p:extLst>
      <p:ext uri="{BB962C8B-B14F-4D97-AF65-F5344CB8AC3E}">
        <p14:creationId xmlns:p14="http://schemas.microsoft.com/office/powerpoint/2010/main" val="10249829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E4E4A-3D13-CE3D-0F7F-5A99D67BD2E6}"/>
              </a:ext>
            </a:extLst>
          </p:cNvPr>
          <p:cNvSpPr>
            <a:spLocks noGrp="1"/>
          </p:cNvSpPr>
          <p:nvPr>
            <p:ph type="title"/>
          </p:nvPr>
        </p:nvSpPr>
        <p:spPr/>
        <p:txBody>
          <a:bodyPr/>
          <a:lstStyle/>
          <a:p>
            <a:r>
              <a:rPr lang="en-GB" dirty="0"/>
              <a:t>Importance of Random Seeds</a:t>
            </a:r>
            <a:endParaRPr lang="en-PK" dirty="0"/>
          </a:p>
        </p:txBody>
      </p:sp>
      <p:sp>
        <p:nvSpPr>
          <p:cNvPr id="3" name="Content Placeholder 2">
            <a:extLst>
              <a:ext uri="{FF2B5EF4-FFF2-40B4-BE49-F238E27FC236}">
                <a16:creationId xmlns:a16="http://schemas.microsoft.com/office/drawing/2014/main" id="{AE592E57-12B8-58A4-E20B-8F71F6FC272B}"/>
              </a:ext>
            </a:extLst>
          </p:cNvPr>
          <p:cNvSpPr>
            <a:spLocks noGrp="1"/>
          </p:cNvSpPr>
          <p:nvPr>
            <p:ph idx="1"/>
          </p:nvPr>
        </p:nvSpPr>
        <p:spPr/>
        <p:txBody>
          <a:bodyPr/>
          <a:lstStyle/>
          <a:p>
            <a:r>
              <a:rPr lang="en-GB" dirty="0" err="1">
                <a:solidFill>
                  <a:srgbClr val="00549D"/>
                </a:solidFill>
              </a:rPr>
              <a:t>np.random.seed</a:t>
            </a:r>
            <a:r>
              <a:rPr lang="en-GB" dirty="0">
                <a:solidFill>
                  <a:srgbClr val="00549D"/>
                </a:solidFill>
              </a:rPr>
              <a:t>() </a:t>
            </a:r>
            <a:r>
              <a:rPr lang="en-GB" dirty="0"/>
              <a:t>for reproducibility</a:t>
            </a:r>
          </a:p>
          <a:p>
            <a:r>
              <a:rPr lang="en-GB" dirty="0"/>
              <a:t>Ensures same random sequence each run</a:t>
            </a:r>
          </a:p>
          <a:p>
            <a:r>
              <a:rPr lang="en-GB" dirty="0"/>
              <a:t>Useful for debugging and experiments</a:t>
            </a:r>
          </a:p>
          <a:p>
            <a:r>
              <a:rPr lang="en-GB" dirty="0"/>
              <a:t>Skip seeds in production for randomness</a:t>
            </a:r>
          </a:p>
          <a:p>
            <a:endParaRPr lang="en-PK" dirty="0"/>
          </a:p>
        </p:txBody>
      </p:sp>
    </p:spTree>
    <p:extLst>
      <p:ext uri="{BB962C8B-B14F-4D97-AF65-F5344CB8AC3E}">
        <p14:creationId xmlns:p14="http://schemas.microsoft.com/office/powerpoint/2010/main" val="15676093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15A7A-F58E-BB9B-CD11-CF463E4C547F}"/>
              </a:ext>
            </a:extLst>
          </p:cNvPr>
          <p:cNvSpPr>
            <a:spLocks noGrp="1"/>
          </p:cNvSpPr>
          <p:nvPr>
            <p:ph type="title"/>
          </p:nvPr>
        </p:nvSpPr>
        <p:spPr/>
        <p:txBody>
          <a:bodyPr/>
          <a:lstStyle/>
          <a:p>
            <a:r>
              <a:rPr lang="en-GB" dirty="0"/>
              <a:t>Data Generation</a:t>
            </a:r>
            <a:endParaRPr lang="en-PK" dirty="0"/>
          </a:p>
        </p:txBody>
      </p:sp>
      <p:sp>
        <p:nvSpPr>
          <p:cNvPr id="3" name="Content Placeholder 2">
            <a:extLst>
              <a:ext uri="{FF2B5EF4-FFF2-40B4-BE49-F238E27FC236}">
                <a16:creationId xmlns:a16="http://schemas.microsoft.com/office/drawing/2014/main" id="{AE59CC2A-D37E-CA0B-22D6-CF1915632FCE}"/>
              </a:ext>
            </a:extLst>
          </p:cNvPr>
          <p:cNvSpPr>
            <a:spLocks noGrp="1"/>
          </p:cNvSpPr>
          <p:nvPr>
            <p:ph idx="1"/>
          </p:nvPr>
        </p:nvSpPr>
        <p:spPr>
          <a:xfrm>
            <a:off x="838200" y="4466897"/>
            <a:ext cx="9707217" cy="1710066"/>
          </a:xfrm>
        </p:spPr>
        <p:txBody>
          <a:bodyPr/>
          <a:lstStyle/>
          <a:p>
            <a:r>
              <a:rPr lang="en-GB" dirty="0"/>
              <a:t>Always check matrix shapes</a:t>
            </a:r>
          </a:p>
          <a:p>
            <a:r>
              <a:rPr lang="en-GB" dirty="0"/>
              <a:t>Shape mismatches → common bugs</a:t>
            </a:r>
          </a:p>
        </p:txBody>
      </p:sp>
      <p:pic>
        <p:nvPicPr>
          <p:cNvPr id="9" name="Picture 8" descr="A close-up of a code&#10;&#10;AI-generated content may be incorrect.">
            <a:extLst>
              <a:ext uri="{FF2B5EF4-FFF2-40B4-BE49-F238E27FC236}">
                <a16:creationId xmlns:a16="http://schemas.microsoft.com/office/drawing/2014/main" id="{B7DC735C-5845-BAAA-9DFF-0BBB69BEA448}"/>
              </a:ext>
            </a:extLst>
          </p:cNvPr>
          <p:cNvPicPr>
            <a:picLocks noChangeAspect="1"/>
          </p:cNvPicPr>
          <p:nvPr/>
        </p:nvPicPr>
        <p:blipFill>
          <a:blip r:embed="rId2"/>
          <a:stretch>
            <a:fillRect/>
          </a:stretch>
        </p:blipFill>
        <p:spPr>
          <a:xfrm>
            <a:off x="838200" y="1416488"/>
            <a:ext cx="7772400" cy="2613501"/>
          </a:xfrm>
          <a:prstGeom prst="rect">
            <a:avLst/>
          </a:prstGeom>
        </p:spPr>
      </p:pic>
    </p:spTree>
    <p:extLst>
      <p:ext uri="{BB962C8B-B14F-4D97-AF65-F5344CB8AC3E}">
        <p14:creationId xmlns:p14="http://schemas.microsoft.com/office/powerpoint/2010/main" val="1857931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47A5C-3EDE-7A06-D36C-D6885A3D9FC0}"/>
              </a:ext>
            </a:extLst>
          </p:cNvPr>
          <p:cNvSpPr>
            <a:spLocks noGrp="1"/>
          </p:cNvSpPr>
          <p:nvPr>
            <p:ph type="title"/>
          </p:nvPr>
        </p:nvSpPr>
        <p:spPr/>
        <p:txBody>
          <a:bodyPr/>
          <a:lstStyle/>
          <a:p>
            <a:r>
              <a:rPr lang="en-GB" dirty="0"/>
              <a:t>Basic Setup: Predicting House Prices</a:t>
            </a:r>
            <a:endParaRPr lang="en-PK" dirty="0"/>
          </a:p>
        </p:txBody>
      </p:sp>
      <p:sp>
        <p:nvSpPr>
          <p:cNvPr id="3" name="Content Placeholder 2">
            <a:extLst>
              <a:ext uri="{FF2B5EF4-FFF2-40B4-BE49-F238E27FC236}">
                <a16:creationId xmlns:a16="http://schemas.microsoft.com/office/drawing/2014/main" id="{841D246A-B1B7-E57E-B8F2-BB9FA7E1F1D0}"/>
              </a:ext>
            </a:extLst>
          </p:cNvPr>
          <p:cNvSpPr>
            <a:spLocks noGrp="1"/>
          </p:cNvSpPr>
          <p:nvPr>
            <p:ph idx="1"/>
          </p:nvPr>
        </p:nvSpPr>
        <p:spPr/>
        <p:txBody>
          <a:bodyPr/>
          <a:lstStyle/>
          <a:p>
            <a:r>
              <a:rPr lang="en-GB" dirty="0"/>
              <a:t>Dataset: house area → price</a:t>
            </a:r>
          </a:p>
          <a:p>
            <a:r>
              <a:rPr lang="en-GB" dirty="0"/>
              <a:t>Area = input (feature), Price = output (label)</a:t>
            </a:r>
          </a:p>
          <a:p>
            <a:r>
              <a:rPr lang="en-GB" dirty="0"/>
              <a:t>Regression problem: continuous output</a:t>
            </a:r>
          </a:p>
          <a:p>
            <a:r>
              <a:rPr lang="en-GB" dirty="0"/>
              <a:t>Goal: predict unseen house prices</a:t>
            </a:r>
          </a:p>
          <a:p>
            <a:endParaRPr lang="en-PK" dirty="0"/>
          </a:p>
        </p:txBody>
      </p:sp>
      <p:pic>
        <p:nvPicPr>
          <p:cNvPr id="6" name="Picture 5" descr="A table with numbers and text&#10;&#10;AI-generated content may be incorrect.">
            <a:extLst>
              <a:ext uri="{FF2B5EF4-FFF2-40B4-BE49-F238E27FC236}">
                <a16:creationId xmlns:a16="http://schemas.microsoft.com/office/drawing/2014/main" id="{1851114B-87BA-12EA-550D-7ADEE35C87C7}"/>
              </a:ext>
            </a:extLst>
          </p:cNvPr>
          <p:cNvPicPr>
            <a:picLocks noChangeAspect="1"/>
          </p:cNvPicPr>
          <p:nvPr/>
        </p:nvPicPr>
        <p:blipFill>
          <a:blip r:embed="rId2"/>
          <a:stretch>
            <a:fillRect/>
          </a:stretch>
        </p:blipFill>
        <p:spPr>
          <a:xfrm>
            <a:off x="2784432" y="3881314"/>
            <a:ext cx="6623135" cy="2514575"/>
          </a:xfrm>
          <a:prstGeom prst="rect">
            <a:avLst/>
          </a:prstGeom>
        </p:spPr>
      </p:pic>
    </p:spTree>
    <p:extLst>
      <p:ext uri="{BB962C8B-B14F-4D97-AF65-F5344CB8AC3E}">
        <p14:creationId xmlns:p14="http://schemas.microsoft.com/office/powerpoint/2010/main" val="40142765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CD0A0-071F-9F4C-D7D7-4BBE8F3C056E}"/>
              </a:ext>
            </a:extLst>
          </p:cNvPr>
          <p:cNvSpPr>
            <a:spLocks noGrp="1"/>
          </p:cNvSpPr>
          <p:nvPr>
            <p:ph type="title"/>
          </p:nvPr>
        </p:nvSpPr>
        <p:spPr/>
        <p:txBody>
          <a:bodyPr/>
          <a:lstStyle/>
          <a:p>
            <a:r>
              <a:rPr lang="en-GB" dirty="0"/>
              <a:t>Adding Bias and Parameters</a:t>
            </a:r>
            <a:endParaRPr lang="en-PK" dirty="0"/>
          </a:p>
        </p:txBody>
      </p:sp>
      <p:pic>
        <p:nvPicPr>
          <p:cNvPr id="5" name="Content Placeholder 4" descr="A computer code with text&#10;&#10;AI-generated content may be incorrect.">
            <a:extLst>
              <a:ext uri="{FF2B5EF4-FFF2-40B4-BE49-F238E27FC236}">
                <a16:creationId xmlns:a16="http://schemas.microsoft.com/office/drawing/2014/main" id="{5008BEEA-9F30-84DC-ED8E-D249BA5B0737}"/>
              </a:ext>
            </a:extLst>
          </p:cNvPr>
          <p:cNvPicPr>
            <a:picLocks noGrp="1" noChangeAspect="1"/>
          </p:cNvPicPr>
          <p:nvPr>
            <p:ph idx="1"/>
          </p:nvPr>
        </p:nvPicPr>
        <p:blipFill>
          <a:blip r:embed="rId2"/>
          <a:stretch>
            <a:fillRect/>
          </a:stretch>
        </p:blipFill>
        <p:spPr>
          <a:xfrm>
            <a:off x="837854" y="1515111"/>
            <a:ext cx="9707563" cy="3827778"/>
          </a:xfrm>
        </p:spPr>
      </p:pic>
    </p:spTree>
    <p:extLst>
      <p:ext uri="{BB962C8B-B14F-4D97-AF65-F5344CB8AC3E}">
        <p14:creationId xmlns:p14="http://schemas.microsoft.com/office/powerpoint/2010/main" val="29150141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EC2B5-B713-C0AA-AC81-E25513A83358}"/>
              </a:ext>
            </a:extLst>
          </p:cNvPr>
          <p:cNvSpPr>
            <a:spLocks noGrp="1"/>
          </p:cNvSpPr>
          <p:nvPr>
            <p:ph type="title"/>
          </p:nvPr>
        </p:nvSpPr>
        <p:spPr/>
        <p:txBody>
          <a:bodyPr/>
          <a:lstStyle/>
          <a:p>
            <a:r>
              <a:rPr lang="en-GB" dirty="0"/>
              <a:t>Gradient Descent Loop (1) </a:t>
            </a:r>
            <a:endParaRPr lang="en-PK" dirty="0"/>
          </a:p>
        </p:txBody>
      </p:sp>
      <p:pic>
        <p:nvPicPr>
          <p:cNvPr id="9" name="Content Placeholder 8" descr="A screen shot of a computer code&#10;&#10;AI-generated content may be incorrect.">
            <a:extLst>
              <a:ext uri="{FF2B5EF4-FFF2-40B4-BE49-F238E27FC236}">
                <a16:creationId xmlns:a16="http://schemas.microsoft.com/office/drawing/2014/main" id="{7D017648-0A2A-D4C8-7466-CC83AB0E316F}"/>
              </a:ext>
            </a:extLst>
          </p:cNvPr>
          <p:cNvPicPr>
            <a:picLocks noGrp="1" noChangeAspect="1"/>
          </p:cNvPicPr>
          <p:nvPr>
            <p:ph idx="1"/>
          </p:nvPr>
        </p:nvPicPr>
        <p:blipFill>
          <a:blip r:embed="rId2"/>
          <a:stretch>
            <a:fillRect/>
          </a:stretch>
        </p:blipFill>
        <p:spPr>
          <a:xfrm>
            <a:off x="838200" y="1226982"/>
            <a:ext cx="9707563" cy="4742148"/>
          </a:xfrm>
        </p:spPr>
      </p:pic>
    </p:spTree>
    <p:extLst>
      <p:ext uri="{BB962C8B-B14F-4D97-AF65-F5344CB8AC3E}">
        <p14:creationId xmlns:p14="http://schemas.microsoft.com/office/powerpoint/2010/main" val="26603469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CE17C-A0A6-B4F8-74CC-A7F2A572BB1C}"/>
              </a:ext>
            </a:extLst>
          </p:cNvPr>
          <p:cNvSpPr>
            <a:spLocks noGrp="1"/>
          </p:cNvSpPr>
          <p:nvPr>
            <p:ph type="title"/>
          </p:nvPr>
        </p:nvSpPr>
        <p:spPr/>
        <p:txBody>
          <a:bodyPr/>
          <a:lstStyle/>
          <a:p>
            <a:r>
              <a:rPr lang="en-GB" dirty="0"/>
              <a:t>Gradient Descent Loop (2)  </a:t>
            </a:r>
            <a:endParaRPr lang="en-PK" dirty="0"/>
          </a:p>
        </p:txBody>
      </p:sp>
      <p:pic>
        <p:nvPicPr>
          <p:cNvPr id="9" name="Content Placeholder 8" descr="A computer code with text&#10;&#10;AI-generated content may be incorrect.">
            <a:extLst>
              <a:ext uri="{FF2B5EF4-FFF2-40B4-BE49-F238E27FC236}">
                <a16:creationId xmlns:a16="http://schemas.microsoft.com/office/drawing/2014/main" id="{3FFDD6F7-FF4F-087B-D4C0-4726E5388CFA}"/>
              </a:ext>
            </a:extLst>
          </p:cNvPr>
          <p:cNvPicPr>
            <a:picLocks noGrp="1" noChangeAspect="1"/>
          </p:cNvPicPr>
          <p:nvPr>
            <p:ph idx="1"/>
          </p:nvPr>
        </p:nvPicPr>
        <p:blipFill>
          <a:blip r:embed="rId2"/>
          <a:stretch>
            <a:fillRect/>
          </a:stretch>
        </p:blipFill>
        <p:spPr>
          <a:xfrm>
            <a:off x="837854" y="1743400"/>
            <a:ext cx="9707563" cy="4481792"/>
          </a:xfrm>
        </p:spPr>
      </p:pic>
    </p:spTree>
    <p:extLst>
      <p:ext uri="{BB962C8B-B14F-4D97-AF65-F5344CB8AC3E}">
        <p14:creationId xmlns:p14="http://schemas.microsoft.com/office/powerpoint/2010/main" val="41515713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268D0-3ABC-2636-501C-8A3BE5E470C1}"/>
              </a:ext>
            </a:extLst>
          </p:cNvPr>
          <p:cNvSpPr>
            <a:spLocks noGrp="1"/>
          </p:cNvSpPr>
          <p:nvPr>
            <p:ph type="title"/>
          </p:nvPr>
        </p:nvSpPr>
        <p:spPr/>
        <p:txBody>
          <a:bodyPr/>
          <a:lstStyle/>
          <a:p>
            <a:r>
              <a:rPr lang="en-GB" dirty="0"/>
              <a:t>Gradient Descent in </a:t>
            </a:r>
            <a:r>
              <a:rPr lang="en-GB" dirty="0" err="1"/>
              <a:t>Keras</a:t>
            </a:r>
            <a:endParaRPr lang="en-PK" dirty="0"/>
          </a:p>
        </p:txBody>
      </p:sp>
      <p:pic>
        <p:nvPicPr>
          <p:cNvPr id="5" name="Content Placeholder 4" descr="A screenshot of a computer code&#10;&#10;AI-generated content may be incorrect.">
            <a:extLst>
              <a:ext uri="{FF2B5EF4-FFF2-40B4-BE49-F238E27FC236}">
                <a16:creationId xmlns:a16="http://schemas.microsoft.com/office/drawing/2014/main" id="{A579E9A5-686C-6D44-B52D-5B56799550E7}"/>
              </a:ext>
            </a:extLst>
          </p:cNvPr>
          <p:cNvPicPr>
            <a:picLocks noGrp="1" noChangeAspect="1"/>
          </p:cNvPicPr>
          <p:nvPr>
            <p:ph idx="1"/>
          </p:nvPr>
        </p:nvPicPr>
        <p:blipFill>
          <a:blip r:embed="rId2"/>
          <a:stretch>
            <a:fillRect/>
          </a:stretch>
        </p:blipFill>
        <p:spPr>
          <a:xfrm>
            <a:off x="1072518" y="1392238"/>
            <a:ext cx="9238926" cy="4784725"/>
          </a:xfrm>
        </p:spPr>
      </p:pic>
    </p:spTree>
    <p:extLst>
      <p:ext uri="{BB962C8B-B14F-4D97-AF65-F5344CB8AC3E}">
        <p14:creationId xmlns:p14="http://schemas.microsoft.com/office/powerpoint/2010/main" val="11309766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B3CDF-AD6B-A1D0-50D9-BC646B39F71C}"/>
              </a:ext>
            </a:extLst>
          </p:cNvPr>
          <p:cNvSpPr>
            <a:spLocks noGrp="1"/>
          </p:cNvSpPr>
          <p:nvPr>
            <p:ph type="title"/>
          </p:nvPr>
        </p:nvSpPr>
        <p:spPr/>
        <p:txBody>
          <a:bodyPr/>
          <a:lstStyle/>
          <a:p>
            <a:r>
              <a:rPr lang="en-PK" dirty="0"/>
              <a:t>Creating the Model </a:t>
            </a:r>
          </a:p>
        </p:txBody>
      </p:sp>
      <p:pic>
        <p:nvPicPr>
          <p:cNvPr id="5" name="Content Placeholder 4" descr="A computer screen shot of a program code&#10;&#10;AI-generated content may be incorrect.">
            <a:extLst>
              <a:ext uri="{FF2B5EF4-FFF2-40B4-BE49-F238E27FC236}">
                <a16:creationId xmlns:a16="http://schemas.microsoft.com/office/drawing/2014/main" id="{E8D30C66-0BCD-9A00-43D6-3957259571AE}"/>
              </a:ext>
            </a:extLst>
          </p:cNvPr>
          <p:cNvPicPr>
            <a:picLocks noGrp="1" noChangeAspect="1"/>
          </p:cNvPicPr>
          <p:nvPr>
            <p:ph idx="1"/>
          </p:nvPr>
        </p:nvPicPr>
        <p:blipFill>
          <a:blip r:embed="rId2"/>
          <a:stretch>
            <a:fillRect/>
          </a:stretch>
        </p:blipFill>
        <p:spPr>
          <a:xfrm>
            <a:off x="1249693" y="1392238"/>
            <a:ext cx="8884577" cy="4784725"/>
          </a:xfrm>
        </p:spPr>
      </p:pic>
    </p:spTree>
    <p:extLst>
      <p:ext uri="{BB962C8B-B14F-4D97-AF65-F5344CB8AC3E}">
        <p14:creationId xmlns:p14="http://schemas.microsoft.com/office/powerpoint/2010/main" val="4804163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616B4-047E-A791-51D2-8B480F877E57}"/>
              </a:ext>
            </a:extLst>
          </p:cNvPr>
          <p:cNvSpPr>
            <a:spLocks noGrp="1"/>
          </p:cNvSpPr>
          <p:nvPr>
            <p:ph type="title"/>
          </p:nvPr>
        </p:nvSpPr>
        <p:spPr/>
        <p:txBody>
          <a:bodyPr/>
          <a:lstStyle/>
          <a:p>
            <a:r>
              <a:rPr lang="en-PK" dirty="0"/>
              <a:t>Training the Model </a:t>
            </a:r>
          </a:p>
        </p:txBody>
      </p:sp>
      <p:pic>
        <p:nvPicPr>
          <p:cNvPr id="5" name="Content Placeholder 4" descr="A screen shot of a computer code&#10;&#10;AI-generated content may be incorrect.">
            <a:extLst>
              <a:ext uri="{FF2B5EF4-FFF2-40B4-BE49-F238E27FC236}">
                <a16:creationId xmlns:a16="http://schemas.microsoft.com/office/drawing/2014/main" id="{E9F50562-2788-0C5C-3908-B817571D2D3D}"/>
              </a:ext>
            </a:extLst>
          </p:cNvPr>
          <p:cNvPicPr>
            <a:picLocks noGrp="1" noChangeAspect="1"/>
          </p:cNvPicPr>
          <p:nvPr>
            <p:ph idx="1"/>
          </p:nvPr>
        </p:nvPicPr>
        <p:blipFill>
          <a:blip r:embed="rId2"/>
          <a:stretch>
            <a:fillRect/>
          </a:stretch>
        </p:blipFill>
        <p:spPr>
          <a:xfrm>
            <a:off x="1143123" y="1392238"/>
            <a:ext cx="9097716" cy="4784725"/>
          </a:xfrm>
        </p:spPr>
      </p:pic>
    </p:spTree>
    <p:extLst>
      <p:ext uri="{BB962C8B-B14F-4D97-AF65-F5344CB8AC3E}">
        <p14:creationId xmlns:p14="http://schemas.microsoft.com/office/powerpoint/2010/main" val="38230577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1FF9F-08A6-B45B-0D7F-C40A0B5FC222}"/>
              </a:ext>
            </a:extLst>
          </p:cNvPr>
          <p:cNvSpPr>
            <a:spLocks noGrp="1"/>
          </p:cNvSpPr>
          <p:nvPr>
            <p:ph type="title"/>
          </p:nvPr>
        </p:nvSpPr>
        <p:spPr/>
        <p:txBody>
          <a:bodyPr/>
          <a:lstStyle/>
          <a:p>
            <a:r>
              <a:rPr lang="en-PK" dirty="0"/>
              <a:t>Strengths of Keras </a:t>
            </a:r>
          </a:p>
        </p:txBody>
      </p:sp>
      <p:sp>
        <p:nvSpPr>
          <p:cNvPr id="3" name="Content Placeholder 2">
            <a:extLst>
              <a:ext uri="{FF2B5EF4-FFF2-40B4-BE49-F238E27FC236}">
                <a16:creationId xmlns:a16="http://schemas.microsoft.com/office/drawing/2014/main" id="{4AB26B2A-4F08-EDCB-AE89-1565D77807A3}"/>
              </a:ext>
            </a:extLst>
          </p:cNvPr>
          <p:cNvSpPr>
            <a:spLocks noGrp="1"/>
          </p:cNvSpPr>
          <p:nvPr>
            <p:ph idx="1"/>
          </p:nvPr>
        </p:nvSpPr>
        <p:spPr/>
        <p:txBody>
          <a:bodyPr>
            <a:normAutofit/>
          </a:bodyPr>
          <a:lstStyle/>
          <a:p>
            <a:r>
              <a:rPr lang="en-GB" dirty="0"/>
              <a:t>Fit with </a:t>
            </a:r>
            <a:r>
              <a:rPr lang="en-GB" dirty="0" err="1"/>
              <a:t>batch_size</a:t>
            </a:r>
            <a:r>
              <a:rPr lang="en-GB" dirty="0"/>
              <a:t>, epochs</a:t>
            </a:r>
          </a:p>
          <a:p>
            <a:r>
              <a:rPr lang="en-GB" dirty="0" err="1"/>
              <a:t>Keras</a:t>
            </a:r>
            <a:r>
              <a:rPr lang="en-GB" dirty="0"/>
              <a:t> handles loops + parallelization</a:t>
            </a:r>
          </a:p>
          <a:p>
            <a:r>
              <a:rPr lang="en-GB" dirty="0"/>
              <a:t>Less code, less error-prone</a:t>
            </a:r>
          </a:p>
          <a:p>
            <a:r>
              <a:rPr lang="en-GB" dirty="0"/>
              <a:t>Handles optimization internally</a:t>
            </a:r>
          </a:p>
          <a:p>
            <a:r>
              <a:rPr lang="en-GB" dirty="0"/>
              <a:t>Built-in optimizers beyond SGD</a:t>
            </a:r>
          </a:p>
          <a:p>
            <a:r>
              <a:rPr lang="en-GB" dirty="0"/>
              <a:t>Scales to larger models easily</a:t>
            </a:r>
          </a:p>
          <a:p>
            <a:endParaRPr lang="en-GB" dirty="0"/>
          </a:p>
          <a:p>
            <a:endParaRPr lang="en-PK" dirty="0"/>
          </a:p>
        </p:txBody>
      </p:sp>
    </p:spTree>
    <p:extLst>
      <p:ext uri="{BB962C8B-B14F-4D97-AF65-F5344CB8AC3E}">
        <p14:creationId xmlns:p14="http://schemas.microsoft.com/office/powerpoint/2010/main" val="22556289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1E1EA-DF6A-EF00-FEE3-EF35A05A0BA1}"/>
              </a:ext>
            </a:extLst>
          </p:cNvPr>
          <p:cNvSpPr>
            <a:spLocks noGrp="1"/>
          </p:cNvSpPr>
          <p:nvPr>
            <p:ph type="title"/>
          </p:nvPr>
        </p:nvSpPr>
        <p:spPr/>
        <p:txBody>
          <a:bodyPr/>
          <a:lstStyle/>
          <a:p>
            <a:r>
              <a:rPr lang="en-GB" dirty="0"/>
              <a:t>Summary of Gradient Descent</a:t>
            </a:r>
            <a:endParaRPr lang="en-PK" dirty="0"/>
          </a:p>
        </p:txBody>
      </p:sp>
      <p:sp>
        <p:nvSpPr>
          <p:cNvPr id="3" name="Content Placeholder 2">
            <a:extLst>
              <a:ext uri="{FF2B5EF4-FFF2-40B4-BE49-F238E27FC236}">
                <a16:creationId xmlns:a16="http://schemas.microsoft.com/office/drawing/2014/main" id="{44C87AD4-CAB3-67F7-969B-17C4F7FBBA22}"/>
              </a:ext>
            </a:extLst>
          </p:cNvPr>
          <p:cNvSpPr>
            <a:spLocks noGrp="1"/>
          </p:cNvSpPr>
          <p:nvPr>
            <p:ph idx="1"/>
          </p:nvPr>
        </p:nvSpPr>
        <p:spPr/>
        <p:txBody>
          <a:bodyPr/>
          <a:lstStyle/>
          <a:p>
            <a:r>
              <a:rPr lang="en-GB" dirty="0"/>
              <a:t>Hypothesis function </a:t>
            </a:r>
            <a:r>
              <a:rPr lang="en-GB" dirty="0">
                <a:solidFill>
                  <a:srgbClr val="00549D"/>
                </a:solidFill>
              </a:rPr>
              <a:t>h</a:t>
            </a:r>
            <a:r>
              <a:rPr lang="en-GB" dirty="0"/>
              <a:t> and Loss </a:t>
            </a:r>
            <a:r>
              <a:rPr lang="en-GB" dirty="0">
                <a:solidFill>
                  <a:srgbClr val="00549D"/>
                </a:solidFill>
              </a:rPr>
              <a:t>J</a:t>
            </a:r>
          </a:p>
          <a:p>
            <a:r>
              <a:rPr lang="en-GB" dirty="0"/>
              <a:t>Gradient descent = iterative optimization</a:t>
            </a:r>
          </a:p>
          <a:p>
            <a:r>
              <a:rPr lang="en-GB" dirty="0"/>
              <a:t>Multi-feature, higher-dimensions</a:t>
            </a:r>
          </a:p>
          <a:p>
            <a:r>
              <a:rPr lang="en-GB" dirty="0"/>
              <a:t>Mini-batch SGD as standard practice</a:t>
            </a:r>
          </a:p>
          <a:p>
            <a:r>
              <a:rPr lang="en-GB" dirty="0"/>
              <a:t>Learning rate = critical hyperparameter</a:t>
            </a:r>
          </a:p>
          <a:p>
            <a:endParaRPr lang="en-PK" dirty="0"/>
          </a:p>
        </p:txBody>
      </p:sp>
    </p:spTree>
    <p:extLst>
      <p:ext uri="{BB962C8B-B14F-4D97-AF65-F5344CB8AC3E}">
        <p14:creationId xmlns:p14="http://schemas.microsoft.com/office/powerpoint/2010/main" val="7289033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214A6-957C-AC3C-533C-23B6E27F3D43}"/>
              </a:ext>
            </a:extLst>
          </p:cNvPr>
          <p:cNvSpPr>
            <a:spLocks noGrp="1"/>
          </p:cNvSpPr>
          <p:nvPr>
            <p:ph type="title"/>
          </p:nvPr>
        </p:nvSpPr>
        <p:spPr/>
        <p:txBody>
          <a:bodyPr/>
          <a:lstStyle/>
          <a:p>
            <a:r>
              <a:rPr lang="en-GB" dirty="0"/>
              <a:t>Takeaways</a:t>
            </a:r>
            <a:endParaRPr lang="en-PK" dirty="0"/>
          </a:p>
        </p:txBody>
      </p:sp>
      <p:sp>
        <p:nvSpPr>
          <p:cNvPr id="3" name="Content Placeholder 2">
            <a:extLst>
              <a:ext uri="{FF2B5EF4-FFF2-40B4-BE49-F238E27FC236}">
                <a16:creationId xmlns:a16="http://schemas.microsoft.com/office/drawing/2014/main" id="{052D6AC8-F3B8-3E39-98FA-13E1E88CE18E}"/>
              </a:ext>
            </a:extLst>
          </p:cNvPr>
          <p:cNvSpPr>
            <a:spLocks noGrp="1"/>
          </p:cNvSpPr>
          <p:nvPr>
            <p:ph idx="1"/>
          </p:nvPr>
        </p:nvSpPr>
        <p:spPr/>
        <p:txBody>
          <a:bodyPr/>
          <a:lstStyle/>
          <a:p>
            <a:r>
              <a:rPr lang="en-GB" dirty="0"/>
              <a:t>Gradient descent is the foundation of ML</a:t>
            </a:r>
          </a:p>
          <a:p>
            <a:r>
              <a:rPr lang="en-GB" dirty="0"/>
              <a:t>Start simple → build complexity</a:t>
            </a:r>
          </a:p>
          <a:p>
            <a:r>
              <a:rPr lang="en-GB" dirty="0"/>
              <a:t>Intuition + math + coding all matter</a:t>
            </a:r>
          </a:p>
          <a:p>
            <a:r>
              <a:rPr lang="en-GB" dirty="0" err="1"/>
              <a:t>Keras</a:t>
            </a:r>
            <a:r>
              <a:rPr lang="en-GB" dirty="0"/>
              <a:t> automates but basics remain essential</a:t>
            </a:r>
          </a:p>
          <a:p>
            <a:endParaRPr lang="en-PK" dirty="0"/>
          </a:p>
        </p:txBody>
      </p:sp>
    </p:spTree>
    <p:extLst>
      <p:ext uri="{BB962C8B-B14F-4D97-AF65-F5344CB8AC3E}">
        <p14:creationId xmlns:p14="http://schemas.microsoft.com/office/powerpoint/2010/main" val="7118499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2DE32-C3BF-246D-A69A-7C38DDF0B435}"/>
              </a:ext>
            </a:extLst>
          </p:cNvPr>
          <p:cNvSpPr>
            <a:spLocks noGrp="1"/>
          </p:cNvSpPr>
          <p:nvPr>
            <p:ph type="title"/>
          </p:nvPr>
        </p:nvSpPr>
        <p:spPr/>
        <p:txBody>
          <a:bodyPr/>
          <a:lstStyle/>
          <a:p>
            <a:r>
              <a:rPr lang="en-GB" dirty="0"/>
              <a:t>Dataset Example</a:t>
            </a:r>
            <a:endParaRPr lang="en-PK" dirty="0"/>
          </a:p>
        </p:txBody>
      </p:sp>
      <p:sp>
        <p:nvSpPr>
          <p:cNvPr id="9" name="Content Placeholder 8">
            <a:extLst>
              <a:ext uri="{FF2B5EF4-FFF2-40B4-BE49-F238E27FC236}">
                <a16:creationId xmlns:a16="http://schemas.microsoft.com/office/drawing/2014/main" id="{FF5F52DF-E371-1C06-C215-70CBA9CED37F}"/>
              </a:ext>
            </a:extLst>
          </p:cNvPr>
          <p:cNvSpPr>
            <a:spLocks noGrp="1"/>
          </p:cNvSpPr>
          <p:nvPr>
            <p:ph idx="1"/>
          </p:nvPr>
        </p:nvSpPr>
        <p:spPr/>
        <p:txBody>
          <a:bodyPr/>
          <a:lstStyle/>
          <a:p>
            <a:r>
              <a:rPr lang="en-GB" dirty="0"/>
              <a:t>Input: area (m²)</a:t>
            </a:r>
          </a:p>
          <a:p>
            <a:r>
              <a:rPr lang="en-GB" dirty="0"/>
              <a:t>Output: price (millions)</a:t>
            </a:r>
          </a:p>
          <a:p>
            <a:r>
              <a:rPr lang="en-GB" dirty="0"/>
              <a:t>Rows = data points</a:t>
            </a:r>
          </a:p>
          <a:p>
            <a:r>
              <a:rPr lang="en-GB" dirty="0"/>
              <a:t>Ground truth = actual selling price</a:t>
            </a:r>
          </a:p>
          <a:p>
            <a:endParaRPr lang="en-PK" dirty="0"/>
          </a:p>
        </p:txBody>
      </p:sp>
      <p:pic>
        <p:nvPicPr>
          <p:cNvPr id="3" name="Picture 2" descr="A table with numbers and text&#10;&#10;AI-generated content may be incorrect.">
            <a:extLst>
              <a:ext uri="{FF2B5EF4-FFF2-40B4-BE49-F238E27FC236}">
                <a16:creationId xmlns:a16="http://schemas.microsoft.com/office/drawing/2014/main" id="{D66CCC6A-5993-7BB5-8BD3-804D5707895F}"/>
              </a:ext>
            </a:extLst>
          </p:cNvPr>
          <p:cNvPicPr>
            <a:picLocks noChangeAspect="1"/>
          </p:cNvPicPr>
          <p:nvPr/>
        </p:nvPicPr>
        <p:blipFill>
          <a:blip r:embed="rId2"/>
          <a:stretch>
            <a:fillRect/>
          </a:stretch>
        </p:blipFill>
        <p:spPr>
          <a:xfrm>
            <a:off x="2784432" y="3881314"/>
            <a:ext cx="6623135" cy="2514575"/>
          </a:xfrm>
          <a:prstGeom prst="rect">
            <a:avLst/>
          </a:prstGeom>
        </p:spPr>
      </p:pic>
    </p:spTree>
    <p:extLst>
      <p:ext uri="{BB962C8B-B14F-4D97-AF65-F5344CB8AC3E}">
        <p14:creationId xmlns:p14="http://schemas.microsoft.com/office/powerpoint/2010/main" val="3306512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8B67-BD81-261B-CB00-917FD791D123}"/>
              </a:ext>
            </a:extLst>
          </p:cNvPr>
          <p:cNvSpPr>
            <a:spLocks noGrp="1"/>
          </p:cNvSpPr>
          <p:nvPr>
            <p:ph type="title"/>
          </p:nvPr>
        </p:nvSpPr>
        <p:spPr/>
        <p:txBody>
          <a:bodyPr/>
          <a:lstStyle/>
          <a:p>
            <a:r>
              <a:rPr lang="en-PK" dirty="0"/>
              <a:t>ML Pipeline </a:t>
            </a:r>
          </a:p>
        </p:txBody>
      </p:sp>
      <p:sp>
        <p:nvSpPr>
          <p:cNvPr id="6" name="TextBox 5">
            <a:extLst>
              <a:ext uri="{FF2B5EF4-FFF2-40B4-BE49-F238E27FC236}">
                <a16:creationId xmlns:a16="http://schemas.microsoft.com/office/drawing/2014/main" id="{46E79917-6D92-A0D4-0E2C-4C8157757233}"/>
              </a:ext>
            </a:extLst>
          </p:cNvPr>
          <p:cNvSpPr txBox="1"/>
          <p:nvPr/>
        </p:nvSpPr>
        <p:spPr>
          <a:xfrm>
            <a:off x="-664209" y="5630609"/>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3.1: Typical Machine Learning Pipeline</a:t>
            </a:r>
          </a:p>
        </p:txBody>
      </p:sp>
      <p:sp>
        <p:nvSpPr>
          <p:cNvPr id="7" name="Content Placeholder 2">
            <a:extLst>
              <a:ext uri="{FF2B5EF4-FFF2-40B4-BE49-F238E27FC236}">
                <a16:creationId xmlns:a16="http://schemas.microsoft.com/office/drawing/2014/main" id="{1FA0D3F7-9AD1-B5C2-316B-BE8D9720039C}"/>
              </a:ext>
            </a:extLst>
          </p:cNvPr>
          <p:cNvSpPr txBox="1">
            <a:spLocks/>
          </p:cNvSpPr>
          <p:nvPr/>
        </p:nvSpPr>
        <p:spPr>
          <a:xfrm>
            <a:off x="6758152" y="1401988"/>
            <a:ext cx="4684137" cy="4785485"/>
          </a:xfrm>
          <a:prstGeom prst="rect">
            <a:avLst/>
          </a:prstGeom>
        </p:spPr>
        <p:txBody>
          <a:bodyPr vert="horz" lIns="91440" tIns="45720" rIns="91440" bIns="45720" rtlCol="0">
            <a:normAutofit fontScale="92500" lnSpcReduction="20000"/>
          </a:bodyPr>
          <a:lstStyle>
            <a:lvl1pPr marL="360000" indent="-360000" algn="l" defTabSz="914400" rtl="0" eaLnBrk="1" latinLnBrk="0" hangingPunct="1">
              <a:lnSpc>
                <a:spcPct val="12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12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12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12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12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solidFill>
                  <a:srgbClr val="00549D"/>
                </a:solidFill>
              </a:rPr>
              <a:t>Split</a:t>
            </a:r>
            <a:r>
              <a:rPr lang="en-GB" dirty="0"/>
              <a:t> dataset: training + testing</a:t>
            </a:r>
          </a:p>
          <a:p>
            <a:r>
              <a:rPr lang="en-GB" dirty="0">
                <a:solidFill>
                  <a:srgbClr val="00549D"/>
                </a:solidFill>
              </a:rPr>
              <a:t>Train</a:t>
            </a:r>
            <a:r>
              <a:rPr lang="en-GB" dirty="0"/>
              <a:t>: build hypothesis function (h)</a:t>
            </a:r>
          </a:p>
          <a:p>
            <a:r>
              <a:rPr lang="en-GB" dirty="0">
                <a:solidFill>
                  <a:srgbClr val="00549D"/>
                </a:solidFill>
              </a:rPr>
              <a:t>Test</a:t>
            </a:r>
            <a:r>
              <a:rPr lang="en-GB" dirty="0"/>
              <a:t>: evaluate h on unseen data</a:t>
            </a:r>
          </a:p>
          <a:p>
            <a:endParaRPr lang="en-GB" dirty="0"/>
          </a:p>
          <a:p>
            <a:r>
              <a:rPr lang="en-GB" dirty="0"/>
              <a:t>Training is heavy computation</a:t>
            </a:r>
          </a:p>
          <a:p>
            <a:r>
              <a:rPr lang="en-GB" dirty="0"/>
              <a:t>Testing is lightweight</a:t>
            </a:r>
          </a:p>
          <a:p>
            <a:endParaRPr lang="en-PK" dirty="0"/>
          </a:p>
        </p:txBody>
      </p:sp>
      <p:pic>
        <p:nvPicPr>
          <p:cNvPr id="9" name="Content Placeholder 8" descr="A diagram of a process&#10;&#10;AI-generated content may be incorrect.">
            <a:extLst>
              <a:ext uri="{FF2B5EF4-FFF2-40B4-BE49-F238E27FC236}">
                <a16:creationId xmlns:a16="http://schemas.microsoft.com/office/drawing/2014/main" id="{162728EA-0BDC-1FE7-3D32-6AAD9E988E84}"/>
              </a:ext>
            </a:extLst>
          </p:cNvPr>
          <p:cNvPicPr>
            <a:picLocks noGrp="1" noChangeAspect="1"/>
          </p:cNvPicPr>
          <p:nvPr>
            <p:ph idx="1"/>
          </p:nvPr>
        </p:nvPicPr>
        <p:blipFill>
          <a:blip r:embed="rId2"/>
          <a:stretch>
            <a:fillRect/>
          </a:stretch>
        </p:blipFill>
        <p:spPr>
          <a:xfrm>
            <a:off x="749711" y="1580049"/>
            <a:ext cx="5542943" cy="3697492"/>
          </a:xfrm>
        </p:spPr>
      </p:pic>
    </p:spTree>
    <p:extLst>
      <p:ext uri="{BB962C8B-B14F-4D97-AF65-F5344CB8AC3E}">
        <p14:creationId xmlns:p14="http://schemas.microsoft.com/office/powerpoint/2010/main" val="2182966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2373E-F088-E061-DEF7-8E3C4C337F10}"/>
              </a:ext>
            </a:extLst>
          </p:cNvPr>
          <p:cNvSpPr>
            <a:spLocks noGrp="1"/>
          </p:cNvSpPr>
          <p:nvPr>
            <p:ph type="title"/>
          </p:nvPr>
        </p:nvSpPr>
        <p:spPr/>
        <p:txBody>
          <a:bodyPr/>
          <a:lstStyle/>
          <a:p>
            <a:r>
              <a:rPr lang="en-GB" dirty="0"/>
              <a:t>Deployment Phase</a:t>
            </a:r>
            <a:endParaRPr lang="en-PK" dirty="0"/>
          </a:p>
        </p:txBody>
      </p:sp>
      <p:sp>
        <p:nvSpPr>
          <p:cNvPr id="3" name="Content Placeholder 2">
            <a:extLst>
              <a:ext uri="{FF2B5EF4-FFF2-40B4-BE49-F238E27FC236}">
                <a16:creationId xmlns:a16="http://schemas.microsoft.com/office/drawing/2014/main" id="{11829560-DB2F-BD41-E001-B16DB0FF6D19}"/>
              </a:ext>
            </a:extLst>
          </p:cNvPr>
          <p:cNvSpPr>
            <a:spLocks noGrp="1"/>
          </p:cNvSpPr>
          <p:nvPr>
            <p:ph idx="1"/>
          </p:nvPr>
        </p:nvSpPr>
        <p:spPr/>
        <p:txBody>
          <a:bodyPr/>
          <a:lstStyle/>
          <a:p>
            <a:r>
              <a:rPr lang="en-GB" dirty="0"/>
              <a:t>After training, discard data &amp; machinery</a:t>
            </a:r>
          </a:p>
          <a:p>
            <a:r>
              <a:rPr lang="en-GB" dirty="0"/>
              <a:t>Keep only hypothesis function h</a:t>
            </a:r>
          </a:p>
          <a:p>
            <a:r>
              <a:rPr lang="en-GB" dirty="0"/>
              <a:t>Lightweight prediction on new data</a:t>
            </a:r>
          </a:p>
          <a:p>
            <a:r>
              <a:rPr lang="en-GB" dirty="0"/>
              <a:t>Analogy: bicycle after training wheels</a:t>
            </a:r>
          </a:p>
          <a:p>
            <a:endParaRPr lang="en-PK" dirty="0"/>
          </a:p>
        </p:txBody>
      </p:sp>
      <p:sp>
        <p:nvSpPr>
          <p:cNvPr id="6" name="TextBox 5">
            <a:extLst>
              <a:ext uri="{FF2B5EF4-FFF2-40B4-BE49-F238E27FC236}">
                <a16:creationId xmlns:a16="http://schemas.microsoft.com/office/drawing/2014/main" id="{03374FE7-DEEC-F07D-F586-70DD0797D371}"/>
              </a:ext>
            </a:extLst>
          </p:cNvPr>
          <p:cNvSpPr txBox="1"/>
          <p:nvPr/>
        </p:nvSpPr>
        <p:spPr>
          <a:xfrm>
            <a:off x="1154080" y="5970111"/>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3.2: Making predictions in the wild</a:t>
            </a:r>
          </a:p>
        </p:txBody>
      </p:sp>
      <p:pic>
        <p:nvPicPr>
          <p:cNvPr id="7" name="Picture 6" descr="A diagram of a circle with a black arrow&#10;&#10;AI-generated content may be incorrect.">
            <a:extLst>
              <a:ext uri="{FF2B5EF4-FFF2-40B4-BE49-F238E27FC236}">
                <a16:creationId xmlns:a16="http://schemas.microsoft.com/office/drawing/2014/main" id="{B47380CC-73D4-E88C-09FF-52343362AE7C}"/>
              </a:ext>
            </a:extLst>
          </p:cNvPr>
          <p:cNvPicPr>
            <a:picLocks noChangeAspect="1"/>
          </p:cNvPicPr>
          <p:nvPr/>
        </p:nvPicPr>
        <p:blipFill>
          <a:blip r:embed="rId2"/>
          <a:stretch>
            <a:fillRect/>
          </a:stretch>
        </p:blipFill>
        <p:spPr>
          <a:xfrm>
            <a:off x="1066800" y="4110011"/>
            <a:ext cx="7772400" cy="1695604"/>
          </a:xfrm>
          <a:prstGeom prst="rect">
            <a:avLst/>
          </a:prstGeom>
        </p:spPr>
      </p:pic>
    </p:spTree>
    <p:extLst>
      <p:ext uri="{BB962C8B-B14F-4D97-AF65-F5344CB8AC3E}">
        <p14:creationId xmlns:p14="http://schemas.microsoft.com/office/powerpoint/2010/main" val="4202127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A9715-4025-D124-8EA7-937665F8136C}"/>
              </a:ext>
            </a:extLst>
          </p:cNvPr>
          <p:cNvSpPr>
            <a:spLocks noGrp="1"/>
          </p:cNvSpPr>
          <p:nvPr>
            <p:ph type="title"/>
          </p:nvPr>
        </p:nvSpPr>
        <p:spPr/>
        <p:txBody>
          <a:bodyPr/>
          <a:lstStyle/>
          <a:p>
            <a:r>
              <a:rPr lang="en-GB" dirty="0"/>
              <a:t>Visualizing the Data</a:t>
            </a:r>
            <a:endParaRPr lang="en-PK"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130CAA9-BFC0-D248-4DAC-1A167D985A5C}"/>
                  </a:ext>
                </a:extLst>
              </p:cNvPr>
              <p:cNvSpPr>
                <a:spLocks noGrp="1"/>
              </p:cNvSpPr>
              <p:nvPr>
                <p:ph idx="1"/>
              </p:nvPr>
            </p:nvSpPr>
            <p:spPr>
              <a:xfrm>
                <a:off x="838200" y="1391478"/>
                <a:ext cx="4687567" cy="4785485"/>
              </a:xfrm>
            </p:spPr>
            <p:txBody>
              <a:bodyPr>
                <a:normAutofit lnSpcReduction="10000"/>
              </a:bodyPr>
              <a:lstStyle/>
              <a:p>
                <a:r>
                  <a:rPr lang="en-GB" dirty="0"/>
                  <a:t>Scatterplot: area vs price</a:t>
                </a:r>
              </a:p>
              <a:p>
                <a:r>
                  <a:rPr lang="en-GB" dirty="0"/>
                  <a:t>Intuition: larger houses → higher price</a:t>
                </a:r>
              </a:p>
              <a:p>
                <a:r>
                  <a:rPr lang="en-GB" dirty="0"/>
                  <a:t>Hypothesize linear relation</a:t>
                </a:r>
              </a:p>
              <a:p>
                <a:r>
                  <a:rPr lang="en-GB" dirty="0"/>
                  <a:t>Equation: y = </a:t>
                </a:r>
                <a:r>
                  <a:rPr lang="en-GB" dirty="0" err="1"/>
                  <a:t>ax</a:t>
                </a:r>
                <a:r>
                  <a:rPr lang="en-GB" dirty="0"/>
                  <a:t> + b</a:t>
                </a:r>
              </a:p>
              <a:p>
                <a:endParaRPr lang="en-GB" dirty="0"/>
              </a:p>
              <a:p>
                <a:pPr marL="0" indent="0">
                  <a:buNone/>
                </a:pPr>
                <a:r>
                  <a:rPr lang="en-PK" dirty="0"/>
                  <a:t>     </a:t>
                </a:r>
                <a14:m>
                  <m:oMath xmlns:m="http://schemas.openxmlformats.org/officeDocument/2006/math">
                    <m:acc>
                      <m:accPr>
                        <m:chr m:val="̂"/>
                        <m:ctrlPr>
                          <a:rPr lang="en-PK" i="1" smtClean="0">
                            <a:solidFill>
                              <a:srgbClr val="00549D"/>
                            </a:solidFill>
                            <a:latin typeface="Cambria Math" panose="02040503050406030204" pitchFamily="18" charset="0"/>
                          </a:rPr>
                        </m:ctrlPr>
                      </m:accPr>
                      <m:e>
                        <m:r>
                          <a:rPr lang="en-US" i="1">
                            <a:solidFill>
                              <a:srgbClr val="00549D"/>
                            </a:solidFill>
                            <a:latin typeface="Cambria Math" panose="02040503050406030204" pitchFamily="18" charset="0"/>
                          </a:rPr>
                          <m:t>𝑦</m:t>
                        </m:r>
                      </m:e>
                    </m:acc>
                    <m:r>
                      <a:rPr lang="en-US" i="1">
                        <a:solidFill>
                          <a:srgbClr val="00549D"/>
                        </a:solidFill>
                        <a:latin typeface="Cambria Math" panose="02040503050406030204" pitchFamily="18" charset="0"/>
                      </a:rPr>
                      <m:t>=</m:t>
                    </m:r>
                    <m:sSub>
                      <m:sSubPr>
                        <m:ctrlPr>
                          <a:rPr lang="en-PK" i="1">
                            <a:solidFill>
                              <a:srgbClr val="00549D"/>
                            </a:solidFill>
                            <a:latin typeface="Cambria Math" panose="02040503050406030204" pitchFamily="18" charset="0"/>
                          </a:rPr>
                        </m:ctrlPr>
                      </m:sSubPr>
                      <m:e>
                        <m:r>
                          <m:rPr>
                            <m:sty m:val="p"/>
                          </m:rPr>
                          <a:rPr lang="en-US">
                            <a:solidFill>
                              <a:srgbClr val="00549D"/>
                            </a:solidFill>
                            <a:latin typeface="Cambria Math" panose="02040503050406030204" pitchFamily="18" charset="0"/>
                          </a:rPr>
                          <m:t>θ</m:t>
                        </m:r>
                      </m:e>
                      <m:sub>
                        <m:r>
                          <a:rPr lang="en-US" i="1">
                            <a:solidFill>
                              <a:srgbClr val="00549D"/>
                            </a:solidFill>
                            <a:latin typeface="Cambria Math" panose="02040503050406030204" pitchFamily="18" charset="0"/>
                          </a:rPr>
                          <m:t>0</m:t>
                        </m:r>
                      </m:sub>
                    </m:sSub>
                    <m:r>
                      <a:rPr lang="en-US" i="1">
                        <a:solidFill>
                          <a:srgbClr val="00549D"/>
                        </a:solidFill>
                        <a:latin typeface="Cambria Math" panose="02040503050406030204" pitchFamily="18" charset="0"/>
                      </a:rPr>
                      <m:t>+</m:t>
                    </m:r>
                    <m:sSub>
                      <m:sSubPr>
                        <m:ctrlPr>
                          <a:rPr lang="en-PK" i="1">
                            <a:solidFill>
                              <a:srgbClr val="00549D"/>
                            </a:solidFill>
                            <a:latin typeface="Cambria Math" panose="02040503050406030204" pitchFamily="18" charset="0"/>
                          </a:rPr>
                        </m:ctrlPr>
                      </m:sSubPr>
                      <m:e>
                        <m:r>
                          <m:rPr>
                            <m:sty m:val="p"/>
                          </m:rPr>
                          <a:rPr lang="en-US">
                            <a:solidFill>
                              <a:srgbClr val="00549D"/>
                            </a:solidFill>
                            <a:latin typeface="Cambria Math" panose="02040503050406030204" pitchFamily="18" charset="0"/>
                          </a:rPr>
                          <m:t>θ</m:t>
                        </m:r>
                      </m:e>
                      <m:sub>
                        <m:r>
                          <a:rPr lang="en-US" i="1">
                            <a:solidFill>
                              <a:srgbClr val="00549D"/>
                            </a:solidFill>
                            <a:latin typeface="Cambria Math" panose="02040503050406030204" pitchFamily="18" charset="0"/>
                          </a:rPr>
                          <m:t>1</m:t>
                        </m:r>
                      </m:sub>
                    </m:sSub>
                    <m:r>
                      <a:rPr lang="en-US" i="1">
                        <a:solidFill>
                          <a:srgbClr val="00549D"/>
                        </a:solidFill>
                        <a:latin typeface="Cambria Math" panose="02040503050406030204" pitchFamily="18" charset="0"/>
                      </a:rPr>
                      <m:t>𝑥</m:t>
                    </m:r>
                  </m:oMath>
                </a14:m>
                <a:r>
                  <a:rPr lang="en-PK" dirty="0">
                    <a:solidFill>
                      <a:srgbClr val="00549D"/>
                    </a:solidFill>
                    <a:effectLst/>
                  </a:rPr>
                  <a:t> </a:t>
                </a:r>
                <a:endParaRPr lang="el-GR" dirty="0">
                  <a:solidFill>
                    <a:srgbClr val="00549D"/>
                  </a:solidFill>
                </a:endParaRPr>
              </a:p>
              <a:p>
                <a:endParaRPr lang="en-PK" dirty="0"/>
              </a:p>
            </p:txBody>
          </p:sp>
        </mc:Choice>
        <mc:Fallback xmlns="">
          <p:sp>
            <p:nvSpPr>
              <p:cNvPr id="3" name="Content Placeholder 2">
                <a:extLst>
                  <a:ext uri="{FF2B5EF4-FFF2-40B4-BE49-F238E27FC236}">
                    <a16:creationId xmlns:a16="http://schemas.microsoft.com/office/drawing/2014/main" id="{3130CAA9-BFC0-D248-4DAC-1A167D985A5C}"/>
                  </a:ext>
                </a:extLst>
              </p:cNvPr>
              <p:cNvSpPr>
                <a:spLocks noGrp="1" noRot="1" noChangeAspect="1" noMove="1" noResize="1" noEditPoints="1" noAdjustHandles="1" noChangeArrowheads="1" noChangeShapeType="1" noTextEdit="1"/>
              </p:cNvSpPr>
              <p:nvPr>
                <p:ph idx="1"/>
              </p:nvPr>
            </p:nvSpPr>
            <p:spPr>
              <a:xfrm>
                <a:off x="838200" y="1391478"/>
                <a:ext cx="4687567" cy="4785485"/>
              </a:xfrm>
              <a:blipFill>
                <a:blip r:embed="rId2"/>
                <a:stretch>
                  <a:fillRect l="-3794" t="-3175"/>
                </a:stretch>
              </a:blipFill>
            </p:spPr>
            <p:txBody>
              <a:bodyPr/>
              <a:lstStyle/>
              <a:p>
                <a:r>
                  <a:rPr lang="en-PK">
                    <a:noFill/>
                  </a:rPr>
                  <a:t> </a:t>
                </a:r>
              </a:p>
            </p:txBody>
          </p:sp>
        </mc:Fallback>
      </mc:AlternateContent>
      <p:sp>
        <p:nvSpPr>
          <p:cNvPr id="6" name="TextBox 5">
            <a:extLst>
              <a:ext uri="{FF2B5EF4-FFF2-40B4-BE49-F238E27FC236}">
                <a16:creationId xmlns:a16="http://schemas.microsoft.com/office/drawing/2014/main" id="{D133C268-8280-AB82-92DF-94D98FEB9B3D}"/>
              </a:ext>
            </a:extLst>
          </p:cNvPr>
          <p:cNvSpPr txBox="1"/>
          <p:nvPr/>
        </p:nvSpPr>
        <p:spPr>
          <a:xfrm>
            <a:off x="6093942" y="4792717"/>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3.3: Scatter plot of the dataset</a:t>
            </a:r>
          </a:p>
        </p:txBody>
      </p:sp>
      <p:pic>
        <p:nvPicPr>
          <p:cNvPr id="7" name="Picture 6" descr="A graph with blue x marks&#10;&#10;AI-generated content may be incorrect.">
            <a:extLst>
              <a:ext uri="{FF2B5EF4-FFF2-40B4-BE49-F238E27FC236}">
                <a16:creationId xmlns:a16="http://schemas.microsoft.com/office/drawing/2014/main" id="{9F7110FC-356F-55BB-9B8D-9827DB69B66B}"/>
              </a:ext>
            </a:extLst>
          </p:cNvPr>
          <p:cNvPicPr>
            <a:picLocks noChangeAspect="1"/>
          </p:cNvPicPr>
          <p:nvPr/>
        </p:nvPicPr>
        <p:blipFill>
          <a:blip r:embed="rId3"/>
          <a:stretch>
            <a:fillRect/>
          </a:stretch>
        </p:blipFill>
        <p:spPr>
          <a:xfrm>
            <a:off x="5981699" y="1724026"/>
            <a:ext cx="6156931" cy="3068692"/>
          </a:xfrm>
          <a:prstGeom prst="rect">
            <a:avLst/>
          </a:prstGeom>
        </p:spPr>
      </p:pic>
    </p:spTree>
    <p:extLst>
      <p:ext uri="{BB962C8B-B14F-4D97-AF65-F5344CB8AC3E}">
        <p14:creationId xmlns:p14="http://schemas.microsoft.com/office/powerpoint/2010/main" val="39958015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267</TotalTime>
  <Words>1533</Words>
  <Application>Microsoft Macintosh PowerPoint</Application>
  <PresentationFormat>Widescreen</PresentationFormat>
  <Paragraphs>264</Paragraphs>
  <Slides>59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59</vt:i4>
      </vt:variant>
    </vt:vector>
  </HeadingPairs>
  <TitlesOfParts>
    <vt:vector size="68" baseType="lpstr">
      <vt:lpstr>Arial</vt:lpstr>
      <vt:lpstr>Avenir Book</vt:lpstr>
      <vt:lpstr>Avenir Light</vt:lpstr>
      <vt:lpstr>Avenir Next</vt:lpstr>
      <vt:lpstr>Avenir Next Demi Bold</vt:lpstr>
      <vt:lpstr>Avenir Next Ultra Light</vt:lpstr>
      <vt:lpstr>Cambria Math</vt:lpstr>
      <vt:lpstr>System Font Regular</vt:lpstr>
      <vt:lpstr>Office Theme</vt:lpstr>
      <vt:lpstr>Chapter 3  Fundamentals of Gradient Descent</vt:lpstr>
      <vt:lpstr>Contents</vt:lpstr>
      <vt:lpstr>Importance of this Chapter</vt:lpstr>
      <vt:lpstr>Defining Machine Learning</vt:lpstr>
      <vt:lpstr>Basic Setup: Predicting House Prices</vt:lpstr>
      <vt:lpstr>Dataset Example</vt:lpstr>
      <vt:lpstr>ML Pipeline </vt:lpstr>
      <vt:lpstr>Deployment Phase</vt:lpstr>
      <vt:lpstr>Visualizing the Data</vt:lpstr>
      <vt:lpstr>Parameters and Prediction</vt:lpstr>
      <vt:lpstr>Errors in Prediction</vt:lpstr>
      <vt:lpstr>Our Error Function </vt:lpstr>
      <vt:lpstr>Squared Error and MSE</vt:lpstr>
      <vt:lpstr>Hypothesis vs Loss Function</vt:lpstr>
      <vt:lpstr>Improving Parameters</vt:lpstr>
      <vt:lpstr>Loss Landscape</vt:lpstr>
      <vt:lpstr>How Do Squared Errors Help</vt:lpstr>
      <vt:lpstr>Two Cases</vt:lpstr>
      <vt:lpstr>Derivatives and Slopes</vt:lpstr>
      <vt:lpstr>Gradient Descent Update Rule</vt:lpstr>
      <vt:lpstr>Convergence</vt:lpstr>
      <vt:lpstr>Gradient descent always finds the minimum if loss is convex.</vt:lpstr>
      <vt:lpstr>Adding More Features</vt:lpstr>
      <vt:lpstr>3D Loss Landscape</vt:lpstr>
      <vt:lpstr>Partial Derivatives</vt:lpstr>
      <vt:lpstr>Partial Derivatives Visualized</vt:lpstr>
      <vt:lpstr>General Update Rule</vt:lpstr>
      <vt:lpstr>Applying Updates</vt:lpstr>
      <vt:lpstr>Importance of Simultaneous Update</vt:lpstr>
      <vt:lpstr>The Update Procedure</vt:lpstr>
      <vt:lpstr>Higher Dimensions</vt:lpstr>
      <vt:lpstr>Visualizing Higher Dimensions</vt:lpstr>
      <vt:lpstr>Types of Gradient Descent</vt:lpstr>
      <vt:lpstr>Batch Gradient Descent</vt:lpstr>
      <vt:lpstr>Contour Plots</vt:lpstr>
      <vt:lpstr>Stochastic Gradient Descent (SGD)</vt:lpstr>
      <vt:lpstr>SGD Contour Plot</vt:lpstr>
      <vt:lpstr>Mini-Batch Gradient Descent</vt:lpstr>
      <vt:lpstr>Batch Size Trade-offs</vt:lpstr>
      <vt:lpstr>Mini-batch gradient descent is the practical standard in modern ML.</vt:lpstr>
      <vt:lpstr>The Learning Rate Problem</vt:lpstr>
      <vt:lpstr>Slow Convergence Example</vt:lpstr>
      <vt:lpstr>Learning Rate Hyperparameter</vt:lpstr>
      <vt:lpstr>Tuning Learning Rate</vt:lpstr>
      <vt:lpstr>Automating Hyperparameter Search</vt:lpstr>
      <vt:lpstr>Learning rate is the single most important hyperparameter in ML training.</vt:lpstr>
      <vt:lpstr>Implementing from Scratch</vt:lpstr>
      <vt:lpstr>Importance of Random Seeds</vt:lpstr>
      <vt:lpstr>Data Generation</vt:lpstr>
      <vt:lpstr>Adding Bias and Parameters</vt:lpstr>
      <vt:lpstr>Gradient Descent Loop (1) </vt:lpstr>
      <vt:lpstr>Gradient Descent Loop (2)  </vt:lpstr>
      <vt:lpstr>Gradient Descent in Keras</vt:lpstr>
      <vt:lpstr>Creating the Model </vt:lpstr>
      <vt:lpstr>Training the Model </vt:lpstr>
      <vt:lpstr>Strengths of Keras </vt:lpstr>
      <vt:lpstr>Summary of Gradient Descent</vt:lpstr>
      <vt:lpstr>Takeaways</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228</cp:revision>
  <dcterms:created xsi:type="dcterms:W3CDTF">2025-08-28T02:49:25Z</dcterms:created>
  <dcterms:modified xsi:type="dcterms:W3CDTF">2025-09-15T15:18:01Z</dcterms:modified>
</cp:coreProperties>
</file>