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263" r:id="rId8"/>
    <p:sldId id="315" r:id="rId9"/>
    <p:sldId id="316" r:id="rId10"/>
    <p:sldId id="317" r:id="rId11"/>
    <p:sldId id="318" r:id="rId12"/>
    <p:sldId id="319" r:id="rId13"/>
    <p:sldId id="321" r:id="rId14"/>
    <p:sldId id="320" r:id="rId15"/>
    <p:sldId id="322" r:id="rId16"/>
    <p:sldId id="314"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7" r:id="rId31"/>
    <p:sldId id="338" r:id="rId32"/>
    <p:sldId id="336" r:id="rId33"/>
    <p:sldId id="339" r:id="rId34"/>
    <p:sldId id="340" r:id="rId35"/>
    <p:sldId id="341" r:id="rId36"/>
    <p:sldId id="342" r:id="rId37"/>
    <p:sldId id="343" r:id="rId38"/>
    <p:sldId id="344" r:id="rId39"/>
    <p:sldId id="345" r:id="rId40"/>
    <p:sldId id="346" r:id="rId41"/>
    <p:sldId id="347" r:id="rId42"/>
    <p:sldId id="348" r:id="rId43"/>
    <p:sldId id="349" r:id="rId44"/>
    <p:sldId id="350" r:id="rId45"/>
    <p:sldId id="351" r:id="rId46"/>
    <p:sldId id="352" r:id="rId47"/>
    <p:sldId id="354" r:id="rId48"/>
    <p:sldId id="353" r:id="rId49"/>
    <p:sldId id="355" r:id="rId50"/>
    <p:sldId id="356" r:id="rId51"/>
    <p:sldId id="357" r:id="rId52"/>
    <p:sldId id="361" r:id="rId53"/>
    <p:sldId id="358" r:id="rId54"/>
    <p:sldId id="359" r:id="rId55"/>
    <p:sldId id="360" r:id="rId56"/>
    <p:sldId id="362" r:id="rId57"/>
    <p:sldId id="363" r:id="rId58"/>
    <p:sldId id="309" r:id="rId59"/>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93"/>
    <p:restoredTop sz="94747"/>
  </p:normalViewPr>
  <p:slideViewPr>
    <p:cSldViewPr snapToGrid="0">
      <p:cViewPr varScale="1">
        <p:scale>
          <a:sx n="134" d="100"/>
          <a:sy n="134" d="100"/>
        </p:scale>
        <p:origin x="53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2CD8EAAB-B0F8-D744-8FB7-29797B44A481}"/>
              </a:ext>
            </a:extLst>
          </p:cNvPr>
          <p:cNvPicPr>
            <a:picLocks noChangeAspect="1"/>
          </p:cNvPicPr>
          <p:nvPr/>
        </p:nvPicPr>
        <p:blipFill>
          <a:blip r:embed="rId2"/>
          <a:stretch>
            <a:fillRect/>
          </a:stretch>
        </p:blipFill>
        <p:spPr>
          <a:xfrm>
            <a:off x="6512342" y="1023687"/>
            <a:ext cx="5679658" cy="3786438"/>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4 </a:t>
            </a:r>
            <a:br>
              <a:rPr lang="en-PK" b="0" dirty="0">
                <a:solidFill>
                  <a:srgbClr val="00549D"/>
                </a:solidFill>
                <a:latin typeface="Avenir Next Ultra Light" panose="020B0203020202020204" pitchFamily="34" charset="77"/>
              </a:rPr>
            </a:br>
            <a:r>
              <a:rPr lang="en-GB" dirty="0"/>
              <a:t>Classification through Gradient Descent</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2ED6D-F710-A336-B9AF-154BB0C20725}"/>
              </a:ext>
            </a:extLst>
          </p:cNvPr>
          <p:cNvSpPr>
            <a:spLocks noGrp="1"/>
          </p:cNvSpPr>
          <p:nvPr>
            <p:ph type="title"/>
          </p:nvPr>
        </p:nvSpPr>
        <p:spPr/>
        <p:txBody>
          <a:bodyPr/>
          <a:lstStyle/>
          <a:p>
            <a:r>
              <a:rPr lang="en-GB" dirty="0"/>
              <a:t>Thresholding</a:t>
            </a:r>
            <a:endParaRPr lang="en-PK" dirty="0"/>
          </a:p>
        </p:txBody>
      </p:sp>
      <p:sp>
        <p:nvSpPr>
          <p:cNvPr id="3" name="Content Placeholder 2">
            <a:extLst>
              <a:ext uri="{FF2B5EF4-FFF2-40B4-BE49-F238E27FC236}">
                <a16:creationId xmlns:a16="http://schemas.microsoft.com/office/drawing/2014/main" id="{54DFDB7C-F5B2-2D41-8EA2-6B9992402C27}"/>
              </a:ext>
            </a:extLst>
          </p:cNvPr>
          <p:cNvSpPr>
            <a:spLocks noGrp="1"/>
          </p:cNvSpPr>
          <p:nvPr>
            <p:ph idx="1"/>
          </p:nvPr>
        </p:nvSpPr>
        <p:spPr/>
        <p:txBody>
          <a:bodyPr/>
          <a:lstStyle/>
          <a:p>
            <a:r>
              <a:rPr lang="en-GB" dirty="0"/>
              <a:t>Predictions converted to 0 or 1</a:t>
            </a:r>
          </a:p>
          <a:p>
            <a:r>
              <a:rPr lang="en-GB" dirty="0"/>
              <a:t>Threshold = 0.5 (default)</a:t>
            </a:r>
          </a:p>
          <a:p>
            <a:r>
              <a:rPr lang="en-GB" dirty="0"/>
              <a:t>≥0.5 → class 1, &lt;0.5 → class 0</a:t>
            </a:r>
          </a:p>
          <a:p>
            <a:r>
              <a:rPr lang="en-GB" dirty="0"/>
              <a:t>Adds decision capability</a:t>
            </a:r>
          </a:p>
          <a:p>
            <a:endParaRPr lang="en-PK" dirty="0"/>
          </a:p>
        </p:txBody>
      </p:sp>
    </p:spTree>
    <p:extLst>
      <p:ext uri="{BB962C8B-B14F-4D97-AF65-F5344CB8AC3E}">
        <p14:creationId xmlns:p14="http://schemas.microsoft.com/office/powerpoint/2010/main" val="3459271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EC313-1C7A-64F2-FD80-B70502EC14CA}"/>
              </a:ext>
            </a:extLst>
          </p:cNvPr>
          <p:cNvSpPr>
            <a:spLocks noGrp="1"/>
          </p:cNvSpPr>
          <p:nvPr>
            <p:ph type="title"/>
          </p:nvPr>
        </p:nvSpPr>
        <p:spPr/>
        <p:txBody>
          <a:bodyPr/>
          <a:lstStyle/>
          <a:p>
            <a:r>
              <a:rPr lang="en-GB" dirty="0" err="1"/>
              <a:t>Tumor</a:t>
            </a:r>
            <a:r>
              <a:rPr lang="en-GB" dirty="0"/>
              <a:t> Classification with Threshold</a:t>
            </a:r>
            <a:endParaRPr lang="en-PK" dirty="0"/>
          </a:p>
        </p:txBody>
      </p:sp>
      <p:sp>
        <p:nvSpPr>
          <p:cNvPr id="3" name="Content Placeholder 2">
            <a:extLst>
              <a:ext uri="{FF2B5EF4-FFF2-40B4-BE49-F238E27FC236}">
                <a16:creationId xmlns:a16="http://schemas.microsoft.com/office/drawing/2014/main" id="{F0475E66-EA17-91B4-466C-B7ED6EFDA7C5}"/>
              </a:ext>
            </a:extLst>
          </p:cNvPr>
          <p:cNvSpPr>
            <a:spLocks noGrp="1"/>
          </p:cNvSpPr>
          <p:nvPr>
            <p:ph idx="1"/>
          </p:nvPr>
        </p:nvSpPr>
        <p:spPr/>
        <p:txBody>
          <a:bodyPr/>
          <a:lstStyle/>
          <a:p>
            <a:r>
              <a:rPr lang="en-GB" dirty="0"/>
              <a:t>Example points classified correctly</a:t>
            </a:r>
          </a:p>
          <a:p>
            <a:r>
              <a:rPr lang="en-GB" dirty="0"/>
              <a:t>Predictions match medical intuition</a:t>
            </a:r>
          </a:p>
          <a:p>
            <a:r>
              <a:rPr lang="en-GB" dirty="0"/>
              <a:t>Preserves probability info during training</a:t>
            </a:r>
          </a:p>
          <a:p>
            <a:endParaRPr lang="en-PK" dirty="0"/>
          </a:p>
        </p:txBody>
      </p:sp>
    </p:spTree>
    <p:extLst>
      <p:ext uri="{BB962C8B-B14F-4D97-AF65-F5344CB8AC3E}">
        <p14:creationId xmlns:p14="http://schemas.microsoft.com/office/powerpoint/2010/main" val="1508801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D8331-D110-3B1A-75F3-F4A772D6C87C}"/>
              </a:ext>
            </a:extLst>
          </p:cNvPr>
          <p:cNvSpPr>
            <a:spLocks noGrp="1"/>
          </p:cNvSpPr>
          <p:nvPr>
            <p:ph type="title"/>
          </p:nvPr>
        </p:nvSpPr>
        <p:spPr/>
        <p:txBody>
          <a:bodyPr/>
          <a:lstStyle/>
          <a:p>
            <a:r>
              <a:rPr lang="en-PK" dirty="0"/>
              <a:t>Results with Thresholding</a:t>
            </a:r>
          </a:p>
        </p:txBody>
      </p:sp>
      <p:pic>
        <p:nvPicPr>
          <p:cNvPr id="5" name="Content Placeholder 4" descr="A graph with numbers and lines&#10;&#10;AI-generated content may be incorrect.">
            <a:extLst>
              <a:ext uri="{FF2B5EF4-FFF2-40B4-BE49-F238E27FC236}">
                <a16:creationId xmlns:a16="http://schemas.microsoft.com/office/drawing/2014/main" id="{96325C5F-656F-3AA5-D21F-3CAFDAF605AE}"/>
              </a:ext>
            </a:extLst>
          </p:cNvPr>
          <p:cNvPicPr>
            <a:picLocks noGrp="1" noChangeAspect="1"/>
          </p:cNvPicPr>
          <p:nvPr>
            <p:ph idx="1"/>
          </p:nvPr>
        </p:nvPicPr>
        <p:blipFill>
          <a:blip r:embed="rId2"/>
          <a:stretch>
            <a:fillRect/>
          </a:stretch>
        </p:blipFill>
        <p:spPr>
          <a:xfrm>
            <a:off x="838200" y="1413020"/>
            <a:ext cx="9078205" cy="4784725"/>
          </a:xfrm>
        </p:spPr>
      </p:pic>
      <p:sp>
        <p:nvSpPr>
          <p:cNvPr id="6" name="TextBox 5">
            <a:extLst>
              <a:ext uri="{FF2B5EF4-FFF2-40B4-BE49-F238E27FC236}">
                <a16:creationId xmlns:a16="http://schemas.microsoft.com/office/drawing/2014/main" id="{7A2A82CF-21EA-E7A1-337C-0FCBFC08B0E6}"/>
              </a:ext>
            </a:extLst>
          </p:cNvPr>
          <p:cNvSpPr txBox="1"/>
          <p:nvPr/>
        </p:nvSpPr>
        <p:spPr>
          <a:xfrm>
            <a:off x="1605396" y="6197745"/>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4.4: Making Predictions After Adding Thresholds</a:t>
            </a:r>
          </a:p>
        </p:txBody>
      </p:sp>
    </p:spTree>
    <p:extLst>
      <p:ext uri="{BB962C8B-B14F-4D97-AF65-F5344CB8AC3E}">
        <p14:creationId xmlns:p14="http://schemas.microsoft.com/office/powerpoint/2010/main" val="3001032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1A2B6-5637-6B60-1CC8-C5C0C5952C81}"/>
              </a:ext>
            </a:extLst>
          </p:cNvPr>
          <p:cNvSpPr>
            <a:spLocks noGrp="1"/>
          </p:cNvSpPr>
          <p:nvPr>
            <p:ph type="title"/>
          </p:nvPr>
        </p:nvSpPr>
        <p:spPr/>
        <p:txBody>
          <a:bodyPr/>
          <a:lstStyle/>
          <a:p>
            <a:r>
              <a:rPr lang="en-PK" dirty="0"/>
              <a:t>Outlier Results</a:t>
            </a:r>
          </a:p>
        </p:txBody>
      </p:sp>
      <p:pic>
        <p:nvPicPr>
          <p:cNvPr id="7" name="Content Placeholder 6" descr="A graph with a blue line and red line&#10;&#10;AI-generated content may be incorrect.">
            <a:extLst>
              <a:ext uri="{FF2B5EF4-FFF2-40B4-BE49-F238E27FC236}">
                <a16:creationId xmlns:a16="http://schemas.microsoft.com/office/drawing/2014/main" id="{1D321F8D-9743-3D67-82DF-1EA4465C4E97}"/>
              </a:ext>
            </a:extLst>
          </p:cNvPr>
          <p:cNvPicPr>
            <a:picLocks noGrp="1" noChangeAspect="1"/>
          </p:cNvPicPr>
          <p:nvPr>
            <p:ph idx="1"/>
          </p:nvPr>
        </p:nvPicPr>
        <p:blipFill>
          <a:blip r:embed="rId2"/>
          <a:stretch>
            <a:fillRect/>
          </a:stretch>
        </p:blipFill>
        <p:spPr>
          <a:xfrm>
            <a:off x="838200" y="1413020"/>
            <a:ext cx="8956771" cy="4784725"/>
          </a:xfrm>
        </p:spPr>
      </p:pic>
      <p:sp>
        <p:nvSpPr>
          <p:cNvPr id="8" name="TextBox 7">
            <a:extLst>
              <a:ext uri="{FF2B5EF4-FFF2-40B4-BE49-F238E27FC236}">
                <a16:creationId xmlns:a16="http://schemas.microsoft.com/office/drawing/2014/main" id="{A66A2313-F54A-5D65-E595-6473D34251E6}"/>
              </a:ext>
            </a:extLst>
          </p:cNvPr>
          <p:cNvSpPr txBox="1"/>
          <p:nvPr/>
        </p:nvSpPr>
        <p:spPr>
          <a:xfrm>
            <a:off x="1605396" y="6197745"/>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4.5: Adding an Extreme Outlier Data Point to the Dataset</a:t>
            </a:r>
          </a:p>
        </p:txBody>
      </p:sp>
    </p:spTree>
    <p:extLst>
      <p:ext uri="{BB962C8B-B14F-4D97-AF65-F5344CB8AC3E}">
        <p14:creationId xmlns:p14="http://schemas.microsoft.com/office/powerpoint/2010/main" val="6493433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C839E-FC3C-B293-C519-7F92BAB58FCE}"/>
              </a:ext>
            </a:extLst>
          </p:cNvPr>
          <p:cNvSpPr>
            <a:spLocks noGrp="1"/>
          </p:cNvSpPr>
          <p:nvPr>
            <p:ph type="title"/>
          </p:nvPr>
        </p:nvSpPr>
        <p:spPr/>
        <p:txBody>
          <a:bodyPr/>
          <a:lstStyle/>
          <a:p>
            <a:r>
              <a:rPr lang="en-GB" dirty="0"/>
              <a:t>Outlier Problem</a:t>
            </a:r>
            <a:endParaRPr lang="en-PK" dirty="0"/>
          </a:p>
        </p:txBody>
      </p:sp>
      <p:sp>
        <p:nvSpPr>
          <p:cNvPr id="3" name="Content Placeholder 2">
            <a:extLst>
              <a:ext uri="{FF2B5EF4-FFF2-40B4-BE49-F238E27FC236}">
                <a16:creationId xmlns:a16="http://schemas.microsoft.com/office/drawing/2014/main" id="{D440CC92-293B-157B-3004-F88A9E35A4A6}"/>
              </a:ext>
            </a:extLst>
          </p:cNvPr>
          <p:cNvSpPr>
            <a:spLocks noGrp="1"/>
          </p:cNvSpPr>
          <p:nvPr>
            <p:ph idx="1"/>
          </p:nvPr>
        </p:nvSpPr>
        <p:spPr/>
        <p:txBody>
          <a:bodyPr/>
          <a:lstStyle/>
          <a:p>
            <a:r>
              <a:rPr lang="en-GB" dirty="0"/>
              <a:t>Add extreme data point</a:t>
            </a:r>
          </a:p>
          <a:p>
            <a:r>
              <a:rPr lang="en-GB" dirty="0"/>
              <a:t>Gradient descent adjusts slope</a:t>
            </a:r>
          </a:p>
          <a:p>
            <a:r>
              <a:rPr lang="en-GB" dirty="0"/>
              <a:t>Model misclassifies earlier correct case</a:t>
            </a:r>
          </a:p>
          <a:p>
            <a:r>
              <a:rPr lang="en-GB" dirty="0"/>
              <a:t>Misalignment between optimization &amp; evaluation</a:t>
            </a:r>
          </a:p>
          <a:p>
            <a:endParaRPr lang="en-PK" dirty="0"/>
          </a:p>
        </p:txBody>
      </p:sp>
    </p:spTree>
    <p:extLst>
      <p:ext uri="{BB962C8B-B14F-4D97-AF65-F5344CB8AC3E}">
        <p14:creationId xmlns:p14="http://schemas.microsoft.com/office/powerpoint/2010/main" val="1118113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E80DB9-52BD-D4F2-7E7D-22B822FB7936}"/>
              </a:ext>
            </a:extLst>
          </p:cNvPr>
          <p:cNvSpPr>
            <a:spLocks noGrp="1"/>
          </p:cNvSpPr>
          <p:nvPr>
            <p:ph type="title"/>
          </p:nvPr>
        </p:nvSpPr>
        <p:spPr/>
        <p:txBody>
          <a:bodyPr/>
          <a:lstStyle/>
          <a:p>
            <a:r>
              <a:rPr lang="en-GB" dirty="0"/>
              <a:t>Minimizing wrong loss function leads to poor classification</a:t>
            </a:r>
            <a:endParaRPr lang="en-PK" dirty="0"/>
          </a:p>
        </p:txBody>
      </p:sp>
      <p:sp>
        <p:nvSpPr>
          <p:cNvPr id="5" name="Text Placeholder 4">
            <a:extLst>
              <a:ext uri="{FF2B5EF4-FFF2-40B4-BE49-F238E27FC236}">
                <a16:creationId xmlns:a16="http://schemas.microsoft.com/office/drawing/2014/main" id="{206405F9-968C-E515-635C-C8A7BA3E15D9}"/>
              </a:ext>
            </a:extLst>
          </p:cNvPr>
          <p:cNvSpPr>
            <a:spLocks noGrp="1"/>
          </p:cNvSpPr>
          <p:nvPr>
            <p:ph type="body" sz="quarter" idx="10"/>
          </p:nvPr>
        </p:nvSpPr>
        <p:spPr/>
        <p:txBody>
          <a:bodyPr/>
          <a:lstStyle/>
          <a:p>
            <a:pPr marL="0" indent="0">
              <a:buNone/>
            </a:pPr>
            <a:r>
              <a:rPr lang="en-GB" dirty="0"/>
              <a:t>Key Insight: </a:t>
            </a:r>
            <a:endParaRPr lang="en-PK" dirty="0"/>
          </a:p>
        </p:txBody>
      </p:sp>
    </p:spTree>
    <p:extLst>
      <p:ext uri="{BB962C8B-B14F-4D97-AF65-F5344CB8AC3E}">
        <p14:creationId xmlns:p14="http://schemas.microsoft.com/office/powerpoint/2010/main" val="1366614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AD561-64DC-8E15-18DF-6DD65885DFF1}"/>
              </a:ext>
            </a:extLst>
          </p:cNvPr>
          <p:cNvSpPr>
            <a:spLocks noGrp="1"/>
          </p:cNvSpPr>
          <p:nvPr>
            <p:ph type="title"/>
          </p:nvPr>
        </p:nvSpPr>
        <p:spPr/>
        <p:txBody>
          <a:bodyPr/>
          <a:lstStyle/>
          <a:p>
            <a:r>
              <a:rPr lang="en-GB" dirty="0"/>
              <a:t>Fixing the Loss Function</a:t>
            </a:r>
            <a:endParaRPr lang="en-PK" dirty="0"/>
          </a:p>
        </p:txBody>
      </p:sp>
      <p:sp>
        <p:nvSpPr>
          <p:cNvPr id="3" name="Content Placeholder 2">
            <a:extLst>
              <a:ext uri="{FF2B5EF4-FFF2-40B4-BE49-F238E27FC236}">
                <a16:creationId xmlns:a16="http://schemas.microsoft.com/office/drawing/2014/main" id="{06FE7C9B-AA35-A68B-B8E5-C4EBCDE75842}"/>
              </a:ext>
            </a:extLst>
          </p:cNvPr>
          <p:cNvSpPr>
            <a:spLocks noGrp="1"/>
          </p:cNvSpPr>
          <p:nvPr>
            <p:ph idx="1"/>
          </p:nvPr>
        </p:nvSpPr>
        <p:spPr/>
        <p:txBody>
          <a:bodyPr/>
          <a:lstStyle/>
          <a:p>
            <a:r>
              <a:rPr lang="en-PK" dirty="0"/>
              <a:t>W</a:t>
            </a:r>
            <a:r>
              <a:rPr lang="en-GB" dirty="0"/>
              <a:t>ha</a:t>
            </a:r>
            <a:r>
              <a:rPr lang="en-PK" dirty="0"/>
              <a:t>t’s wrong with MSE? </a:t>
            </a:r>
          </a:p>
          <a:p>
            <a:r>
              <a:rPr lang="en-GB" dirty="0"/>
              <a:t>Designed for regression</a:t>
            </a:r>
          </a:p>
          <a:p>
            <a:r>
              <a:rPr lang="en-GB" dirty="0"/>
              <a:t>Sensitive to outliers</a:t>
            </a:r>
          </a:p>
          <a:p>
            <a:r>
              <a:rPr lang="en-GB" dirty="0"/>
              <a:t>Penalizes numeric distance, not classification accuracy</a:t>
            </a:r>
          </a:p>
          <a:p>
            <a:r>
              <a:rPr lang="en-GB" dirty="0"/>
              <a:t>Misaligned with binary tasks</a:t>
            </a:r>
          </a:p>
          <a:p>
            <a:endParaRPr lang="en-PK" dirty="0"/>
          </a:p>
        </p:txBody>
      </p:sp>
    </p:spTree>
    <p:extLst>
      <p:ext uri="{BB962C8B-B14F-4D97-AF65-F5344CB8AC3E}">
        <p14:creationId xmlns:p14="http://schemas.microsoft.com/office/powerpoint/2010/main" val="1309907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F0E71-A8C1-97C4-B1EC-43B6A1D5754D}"/>
              </a:ext>
            </a:extLst>
          </p:cNvPr>
          <p:cNvSpPr>
            <a:spLocks noGrp="1"/>
          </p:cNvSpPr>
          <p:nvPr>
            <p:ph type="title"/>
          </p:nvPr>
        </p:nvSpPr>
        <p:spPr/>
        <p:txBody>
          <a:bodyPr/>
          <a:lstStyle/>
          <a:p>
            <a:r>
              <a:rPr lang="en-GB" dirty="0"/>
              <a:t>Desired Loss Characteristics</a:t>
            </a:r>
            <a:endParaRPr lang="en-PK" dirty="0"/>
          </a:p>
        </p:txBody>
      </p:sp>
      <p:sp>
        <p:nvSpPr>
          <p:cNvPr id="3" name="Content Placeholder 2">
            <a:extLst>
              <a:ext uri="{FF2B5EF4-FFF2-40B4-BE49-F238E27FC236}">
                <a16:creationId xmlns:a16="http://schemas.microsoft.com/office/drawing/2014/main" id="{9EC01490-5957-A7B6-5781-1A2C33D9E199}"/>
              </a:ext>
            </a:extLst>
          </p:cNvPr>
          <p:cNvSpPr>
            <a:spLocks noGrp="1"/>
          </p:cNvSpPr>
          <p:nvPr>
            <p:ph idx="1"/>
          </p:nvPr>
        </p:nvSpPr>
        <p:spPr/>
        <p:txBody>
          <a:bodyPr/>
          <a:lstStyle/>
          <a:p>
            <a:r>
              <a:rPr lang="en-GB" dirty="0"/>
              <a:t>Small penalty if correct &amp; confident</a:t>
            </a:r>
          </a:p>
          <a:p>
            <a:r>
              <a:rPr lang="en-GB" dirty="0"/>
              <a:t>Large penalty if confidently wrong</a:t>
            </a:r>
          </a:p>
          <a:p>
            <a:r>
              <a:rPr lang="en-GB" dirty="0"/>
              <a:t>Differentiable for gradient descent</a:t>
            </a:r>
          </a:p>
          <a:p>
            <a:r>
              <a:rPr lang="en-GB" dirty="0"/>
              <a:t>Logarithm-based</a:t>
            </a:r>
          </a:p>
          <a:p>
            <a:endParaRPr lang="en-PK" dirty="0"/>
          </a:p>
        </p:txBody>
      </p:sp>
    </p:spTree>
    <p:extLst>
      <p:ext uri="{BB962C8B-B14F-4D97-AF65-F5344CB8AC3E}">
        <p14:creationId xmlns:p14="http://schemas.microsoft.com/office/powerpoint/2010/main" val="1063368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5DDE3-948A-5E5D-7CFA-8B49254F44ED}"/>
              </a:ext>
            </a:extLst>
          </p:cNvPr>
          <p:cNvSpPr>
            <a:spLocks noGrp="1"/>
          </p:cNvSpPr>
          <p:nvPr>
            <p:ph type="title"/>
          </p:nvPr>
        </p:nvSpPr>
        <p:spPr/>
        <p:txBody>
          <a:bodyPr>
            <a:normAutofit/>
          </a:bodyPr>
          <a:lstStyle/>
          <a:p>
            <a:r>
              <a:rPr lang="en-GB" dirty="0"/>
              <a:t>Negative Log Loss</a:t>
            </a:r>
            <a:endParaRPr lang="en-PK" dirty="0"/>
          </a:p>
        </p:txBody>
      </p:sp>
      <p:sp>
        <p:nvSpPr>
          <p:cNvPr id="3" name="Content Placeholder 2">
            <a:extLst>
              <a:ext uri="{FF2B5EF4-FFF2-40B4-BE49-F238E27FC236}">
                <a16:creationId xmlns:a16="http://schemas.microsoft.com/office/drawing/2014/main" id="{C8B3D5E5-AF13-A57B-C533-727EE89D8027}"/>
              </a:ext>
            </a:extLst>
          </p:cNvPr>
          <p:cNvSpPr>
            <a:spLocks noGrp="1"/>
          </p:cNvSpPr>
          <p:nvPr>
            <p:ph idx="1"/>
          </p:nvPr>
        </p:nvSpPr>
        <p:spPr/>
        <p:txBody>
          <a:bodyPr/>
          <a:lstStyle/>
          <a:p>
            <a:r>
              <a:rPr lang="en-GB" dirty="0"/>
              <a:t>Piecewise definition</a:t>
            </a:r>
          </a:p>
          <a:p>
            <a:r>
              <a:rPr lang="en-GB" dirty="0"/>
              <a:t>Penalizes wrong confident predictions</a:t>
            </a:r>
          </a:p>
          <a:p>
            <a:r>
              <a:rPr lang="en-GB" dirty="0"/>
              <a:t>Works better than MSE</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BFBE586-7538-78D5-4C42-5D2FDF070B9A}"/>
                  </a:ext>
                </a:extLst>
              </p:cNvPr>
              <p:cNvSpPr txBox="1"/>
              <p:nvPr/>
            </p:nvSpPr>
            <p:spPr>
              <a:xfrm>
                <a:off x="2348157" y="4009085"/>
                <a:ext cx="7495685" cy="11908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3200" smtClean="0">
                          <a:latin typeface="Cambria Math" panose="02040503050406030204" pitchFamily="18" charset="0"/>
                        </a:rPr>
                        <m:t>f</m:t>
                      </m:r>
                      <m:d>
                        <m:dPr>
                          <m:ctrlPr>
                            <a:rPr lang="en-PK" sz="3200" i="1">
                              <a:latin typeface="Cambria Math" panose="02040503050406030204" pitchFamily="18" charset="0"/>
                            </a:rPr>
                          </m:ctrlPr>
                        </m:dPr>
                        <m:e>
                          <m:r>
                            <a:rPr lang="en-PK" sz="3200" i="1">
                              <a:latin typeface="Cambria Math" panose="02040503050406030204" pitchFamily="18" charset="0"/>
                            </a:rPr>
                            <m:t>𝑥</m:t>
                          </m:r>
                        </m:e>
                      </m:d>
                      <m:r>
                        <a:rPr lang="en-PK" sz="3200" i="0">
                          <a:latin typeface="Cambria Math" panose="02040503050406030204" pitchFamily="18" charset="0"/>
                        </a:rPr>
                        <m:t>=</m:t>
                      </m:r>
                      <m:d>
                        <m:dPr>
                          <m:begChr m:val="{"/>
                          <m:endChr m:val=""/>
                          <m:ctrlPr>
                            <a:rPr lang="en-PK" sz="3200" i="1">
                              <a:latin typeface="Cambria Math" panose="02040503050406030204" pitchFamily="18" charset="0"/>
                            </a:rPr>
                          </m:ctrlPr>
                        </m:dPr>
                        <m:e>
                          <m:r>
                            <a:rPr lang="en-PK" sz="3200" i="0">
                              <a:latin typeface="Cambria Math" panose="02040503050406030204" pitchFamily="18" charset="0"/>
                            </a:rPr>
                            <m:t>   </m:t>
                          </m:r>
                          <m:eqArr>
                            <m:eqArrPr>
                              <m:ctrlPr>
                                <a:rPr lang="en-PK" sz="3200" i="1">
                                  <a:latin typeface="Cambria Math" panose="02040503050406030204" pitchFamily="18" charset="0"/>
                                </a:rPr>
                              </m:ctrlPr>
                            </m:eqArrPr>
                            <m:e>
                              <m:r>
                                <a:rPr lang="en-PK" sz="3200" i="0">
                                  <a:latin typeface="Cambria Math" panose="02040503050406030204" pitchFamily="18" charset="0"/>
                                </a:rPr>
                                <m:t>−</m:t>
                              </m:r>
                              <m:r>
                                <a:rPr lang="en-PK" sz="3200" i="1">
                                  <a:latin typeface="Cambria Math" panose="02040503050406030204" pitchFamily="18" charset="0"/>
                                </a:rPr>
                                <m:t>𝑙𝑜𝑔</m:t>
                              </m:r>
                              <m:d>
                                <m:dPr>
                                  <m:ctrlPr>
                                    <a:rPr lang="en-PK" sz="3200" i="1">
                                      <a:latin typeface="Cambria Math" panose="02040503050406030204" pitchFamily="18" charset="0"/>
                                    </a:rPr>
                                  </m:ctrlPr>
                                </m:dPr>
                                <m:e>
                                  <m:r>
                                    <a:rPr lang="en-PK" sz="3200" i="0">
                                      <a:latin typeface="Cambria Math" panose="02040503050406030204" pitchFamily="18" charset="0"/>
                                    </a:rPr>
                                    <m:t> </m:t>
                                  </m:r>
                                  <m:r>
                                    <a:rPr lang="en-PK" sz="3200" i="1">
                                      <a:latin typeface="Cambria Math" panose="02040503050406030204" pitchFamily="18" charset="0"/>
                                    </a:rPr>
                                    <m:t>h</m:t>
                                  </m:r>
                                  <m:d>
                                    <m:dPr>
                                      <m:ctrlPr>
                                        <a:rPr lang="en-PK" sz="3200" i="1">
                                          <a:latin typeface="Cambria Math" panose="02040503050406030204" pitchFamily="18" charset="0"/>
                                        </a:rPr>
                                      </m:ctrlPr>
                                    </m:dPr>
                                    <m:e>
                                      <m:r>
                                        <a:rPr lang="en-PK" sz="3200" i="1">
                                          <a:latin typeface="Cambria Math" panose="02040503050406030204" pitchFamily="18" charset="0"/>
                                        </a:rPr>
                                        <m:t>𝑥</m:t>
                                      </m:r>
                                    </m:e>
                                  </m:d>
                                  <m:r>
                                    <a:rPr lang="en-PK" sz="3200" i="0">
                                      <a:latin typeface="Cambria Math" panose="02040503050406030204" pitchFamily="18" charset="0"/>
                                    </a:rPr>
                                    <m:t> </m:t>
                                  </m:r>
                                </m:e>
                              </m:d>
                              <m:r>
                                <a:rPr lang="en-PK" sz="3200" i="0">
                                  <a:latin typeface="Cambria Math" panose="02040503050406030204" pitchFamily="18" charset="0"/>
                                </a:rPr>
                                <m:t>,  &amp;</m:t>
                              </m:r>
                              <m:r>
                                <a:rPr lang="en-PK" sz="3200" i="1">
                                  <a:latin typeface="Cambria Math" panose="02040503050406030204" pitchFamily="18" charset="0"/>
                                </a:rPr>
                                <m:t>𝑖𝑓</m:t>
                              </m:r>
                              <m:r>
                                <a:rPr lang="en-PK" sz="3200" i="0">
                                  <a:latin typeface="Cambria Math" panose="02040503050406030204" pitchFamily="18" charset="0"/>
                                </a:rPr>
                                <m:t> </m:t>
                              </m:r>
                              <m:r>
                                <a:rPr lang="en-PK" sz="3200" i="1">
                                  <a:latin typeface="Cambria Math" panose="02040503050406030204" pitchFamily="18" charset="0"/>
                                </a:rPr>
                                <m:t>𝑦</m:t>
                              </m:r>
                              <m:r>
                                <a:rPr lang="en-PK" sz="3200" i="0">
                                  <a:latin typeface="Cambria Math" panose="02040503050406030204" pitchFamily="18" charset="0"/>
                                </a:rPr>
                                <m:t>=1 </m:t>
                              </m:r>
                            </m:e>
                            <m:e>
                              <m:r>
                                <a:rPr lang="en-PK" sz="3200" i="0">
                                  <a:latin typeface="Cambria Math" panose="02040503050406030204" pitchFamily="18" charset="0"/>
                                </a:rPr>
                                <m:t>−</m:t>
                              </m:r>
                              <m:r>
                                <a:rPr lang="en-PK" sz="3200" i="1">
                                  <a:latin typeface="Cambria Math" panose="02040503050406030204" pitchFamily="18" charset="0"/>
                                </a:rPr>
                                <m:t>𝑙𝑜𝑔</m:t>
                              </m:r>
                              <m:d>
                                <m:dPr>
                                  <m:ctrlPr>
                                    <a:rPr lang="en-PK" sz="3200" i="1">
                                      <a:latin typeface="Cambria Math" panose="02040503050406030204" pitchFamily="18" charset="0"/>
                                    </a:rPr>
                                  </m:ctrlPr>
                                </m:dPr>
                                <m:e>
                                  <m:r>
                                    <a:rPr lang="en-PK" sz="3200" i="0">
                                      <a:latin typeface="Cambria Math" panose="02040503050406030204" pitchFamily="18" charset="0"/>
                                    </a:rPr>
                                    <m:t> 1−</m:t>
                                  </m:r>
                                  <m:r>
                                    <a:rPr lang="en-PK" sz="3200" i="1">
                                      <a:latin typeface="Cambria Math" panose="02040503050406030204" pitchFamily="18" charset="0"/>
                                    </a:rPr>
                                    <m:t>h</m:t>
                                  </m:r>
                                  <m:d>
                                    <m:dPr>
                                      <m:ctrlPr>
                                        <a:rPr lang="en-PK" sz="3200" i="1">
                                          <a:latin typeface="Cambria Math" panose="02040503050406030204" pitchFamily="18" charset="0"/>
                                        </a:rPr>
                                      </m:ctrlPr>
                                    </m:dPr>
                                    <m:e>
                                      <m:r>
                                        <a:rPr lang="en-PK" sz="3200" i="1">
                                          <a:latin typeface="Cambria Math" panose="02040503050406030204" pitchFamily="18" charset="0"/>
                                        </a:rPr>
                                        <m:t>𝑥</m:t>
                                      </m:r>
                                    </m:e>
                                  </m:d>
                                  <m:r>
                                    <a:rPr lang="en-PK" sz="3200" i="0">
                                      <a:latin typeface="Cambria Math" panose="02040503050406030204" pitchFamily="18" charset="0"/>
                                    </a:rPr>
                                    <m:t> </m:t>
                                  </m:r>
                                </m:e>
                              </m:d>
                              <m:r>
                                <a:rPr lang="en-PK" sz="3200" i="0">
                                  <a:latin typeface="Cambria Math" panose="02040503050406030204" pitchFamily="18" charset="0"/>
                                </a:rPr>
                                <m:t>,  &amp;</m:t>
                              </m:r>
                              <m:r>
                                <a:rPr lang="en-PK" sz="3200" i="1">
                                  <a:latin typeface="Cambria Math" panose="02040503050406030204" pitchFamily="18" charset="0"/>
                                </a:rPr>
                                <m:t>𝑖𝑓</m:t>
                              </m:r>
                              <m:r>
                                <a:rPr lang="en-PK" sz="3200" i="0">
                                  <a:latin typeface="Cambria Math" panose="02040503050406030204" pitchFamily="18" charset="0"/>
                                </a:rPr>
                                <m:t> </m:t>
                              </m:r>
                              <m:r>
                                <a:rPr lang="en-PK" sz="3200" i="1">
                                  <a:latin typeface="Cambria Math" panose="02040503050406030204" pitchFamily="18" charset="0"/>
                                </a:rPr>
                                <m:t>𝑦</m:t>
                              </m:r>
                              <m:r>
                                <a:rPr lang="en-PK" sz="3200" i="0">
                                  <a:latin typeface="Cambria Math" panose="02040503050406030204" pitchFamily="18" charset="0"/>
                                </a:rPr>
                                <m:t>=0</m:t>
                              </m:r>
                            </m:e>
                          </m:eqArr>
                        </m:e>
                      </m:d>
                    </m:oMath>
                  </m:oMathPara>
                </a14:m>
                <a:endParaRPr lang="en-PK" dirty="0"/>
              </a:p>
            </p:txBody>
          </p:sp>
        </mc:Choice>
        <mc:Fallback xmlns="">
          <p:sp>
            <p:nvSpPr>
              <p:cNvPr id="5" name="TextBox 4">
                <a:extLst>
                  <a:ext uri="{FF2B5EF4-FFF2-40B4-BE49-F238E27FC236}">
                    <a16:creationId xmlns:a16="http://schemas.microsoft.com/office/drawing/2014/main" id="{6BFBE586-7538-78D5-4C42-5D2FDF070B9A}"/>
                  </a:ext>
                </a:extLst>
              </p:cNvPr>
              <p:cNvSpPr txBox="1">
                <a:spLocks noRot="1" noChangeAspect="1" noMove="1" noResize="1" noEditPoints="1" noAdjustHandles="1" noChangeArrowheads="1" noChangeShapeType="1" noTextEdit="1"/>
              </p:cNvSpPr>
              <p:nvPr/>
            </p:nvSpPr>
            <p:spPr>
              <a:xfrm>
                <a:off x="2348157" y="4009085"/>
                <a:ext cx="7495685" cy="1190839"/>
              </a:xfrm>
              <a:prstGeom prst="rect">
                <a:avLst/>
              </a:prstGeom>
              <a:blipFill>
                <a:blip r:embed="rId2"/>
                <a:stretch>
                  <a:fillRect l="-8108" t="-205263" b="-293684"/>
                </a:stretch>
              </a:blipFill>
            </p:spPr>
            <p:txBody>
              <a:bodyPr/>
              <a:lstStyle/>
              <a:p>
                <a:r>
                  <a:rPr lang="en-PK">
                    <a:noFill/>
                  </a:rPr>
                  <a:t> </a:t>
                </a:r>
              </a:p>
            </p:txBody>
          </p:sp>
        </mc:Fallback>
      </mc:AlternateContent>
    </p:spTree>
    <p:extLst>
      <p:ext uri="{BB962C8B-B14F-4D97-AF65-F5344CB8AC3E}">
        <p14:creationId xmlns:p14="http://schemas.microsoft.com/office/powerpoint/2010/main" val="1460222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2A60-12B3-06B5-BE16-7C1CB5BAB19F}"/>
              </a:ext>
            </a:extLst>
          </p:cNvPr>
          <p:cNvSpPr>
            <a:spLocks noGrp="1"/>
          </p:cNvSpPr>
          <p:nvPr>
            <p:ph type="title"/>
          </p:nvPr>
        </p:nvSpPr>
        <p:spPr/>
        <p:txBody>
          <a:bodyPr/>
          <a:lstStyle/>
          <a:p>
            <a:r>
              <a:rPr lang="en-PK" dirty="0"/>
              <a:t>Negative Log Loss Cases</a:t>
            </a:r>
          </a:p>
        </p:txBody>
      </p:sp>
      <p:pic>
        <p:nvPicPr>
          <p:cNvPr id="5" name="Content Placeholder 4" descr="A graph of a function&#10;&#10;AI-generated content may be incorrect.">
            <a:extLst>
              <a:ext uri="{FF2B5EF4-FFF2-40B4-BE49-F238E27FC236}">
                <a16:creationId xmlns:a16="http://schemas.microsoft.com/office/drawing/2014/main" id="{92D28AB8-9469-AF9F-BC0B-0DB2056BB9C7}"/>
              </a:ext>
            </a:extLst>
          </p:cNvPr>
          <p:cNvPicPr>
            <a:picLocks noGrp="1" noChangeAspect="1"/>
          </p:cNvPicPr>
          <p:nvPr>
            <p:ph idx="1"/>
          </p:nvPr>
        </p:nvPicPr>
        <p:blipFill>
          <a:blip r:embed="rId2"/>
          <a:stretch>
            <a:fillRect/>
          </a:stretch>
        </p:blipFill>
        <p:spPr>
          <a:xfrm>
            <a:off x="838200" y="1578788"/>
            <a:ext cx="9707563" cy="4411625"/>
          </a:xfrm>
        </p:spPr>
      </p:pic>
      <p:sp>
        <p:nvSpPr>
          <p:cNvPr id="6" name="TextBox 5">
            <a:extLst>
              <a:ext uri="{FF2B5EF4-FFF2-40B4-BE49-F238E27FC236}">
                <a16:creationId xmlns:a16="http://schemas.microsoft.com/office/drawing/2014/main" id="{6B811067-647B-B511-43B4-E43F777D4D8F}"/>
              </a:ext>
            </a:extLst>
          </p:cNvPr>
          <p:cNvSpPr txBox="1"/>
          <p:nvPr/>
        </p:nvSpPr>
        <p:spPr>
          <a:xfrm>
            <a:off x="1397577" y="5990413"/>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4.6: Values for the Negative Log Functions</a:t>
            </a:r>
          </a:p>
        </p:txBody>
      </p:sp>
    </p:spTree>
    <p:extLst>
      <p:ext uri="{BB962C8B-B14F-4D97-AF65-F5344CB8AC3E}">
        <p14:creationId xmlns:p14="http://schemas.microsoft.com/office/powerpoint/2010/main" val="2224269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77500" lnSpcReduction="20000"/>
          </a:bodyPr>
          <a:lstStyle/>
          <a:p>
            <a:r>
              <a:rPr lang="en-GB" dirty="0"/>
              <a:t>Classification basics</a:t>
            </a:r>
          </a:p>
          <a:p>
            <a:r>
              <a:rPr lang="en-GB" dirty="0"/>
              <a:t>Binary classification: logistic regression</a:t>
            </a:r>
          </a:p>
          <a:p>
            <a:r>
              <a:rPr lang="en-GB" dirty="0"/>
              <a:t>Loss functions: MSE vs cross-entropy</a:t>
            </a:r>
          </a:p>
          <a:p>
            <a:r>
              <a:rPr lang="en-GB" dirty="0"/>
              <a:t>Decision boundaries &amp; squishing functions</a:t>
            </a:r>
          </a:p>
          <a:p>
            <a:r>
              <a:rPr lang="en-GB" dirty="0"/>
              <a:t>Gradient descent in classification</a:t>
            </a:r>
          </a:p>
          <a:p>
            <a:r>
              <a:rPr lang="en-GB" dirty="0"/>
              <a:t>Nonlinear problems &amp; feature transformations</a:t>
            </a:r>
          </a:p>
          <a:p>
            <a:r>
              <a:rPr lang="en-GB" dirty="0"/>
              <a:t>Neural networks introduction</a:t>
            </a:r>
          </a:p>
          <a:p>
            <a:r>
              <a:rPr lang="en-GB" dirty="0"/>
              <a:t>Multi-class classification</a:t>
            </a:r>
          </a:p>
          <a:p>
            <a:r>
              <a:rPr lang="en-GB" dirty="0"/>
              <a:t>Implementation &amp; optimizers</a:t>
            </a:r>
          </a:p>
          <a:p>
            <a:r>
              <a:rPr lang="en-GB" dirty="0"/>
              <a:t>Summary &amp; takeaways</a:t>
            </a:r>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7B0E7-7E3F-5AB6-4654-4A307746C97A}"/>
              </a:ext>
            </a:extLst>
          </p:cNvPr>
          <p:cNvSpPr>
            <a:spLocks noGrp="1"/>
          </p:cNvSpPr>
          <p:nvPr>
            <p:ph type="title"/>
          </p:nvPr>
        </p:nvSpPr>
        <p:spPr/>
        <p:txBody>
          <a:bodyPr/>
          <a:lstStyle/>
          <a:p>
            <a:r>
              <a:rPr lang="en-GB" dirty="0"/>
              <a:t>Closed Form Cross-Entropy</a:t>
            </a:r>
            <a:endParaRPr lang="en-PK" dirty="0"/>
          </a:p>
        </p:txBody>
      </p:sp>
      <p:sp>
        <p:nvSpPr>
          <p:cNvPr id="3" name="Content Placeholder 2">
            <a:extLst>
              <a:ext uri="{FF2B5EF4-FFF2-40B4-BE49-F238E27FC236}">
                <a16:creationId xmlns:a16="http://schemas.microsoft.com/office/drawing/2014/main" id="{4A1BFE84-A598-ACCA-8BE9-6246075BB5CE}"/>
              </a:ext>
            </a:extLst>
          </p:cNvPr>
          <p:cNvSpPr>
            <a:spLocks noGrp="1"/>
          </p:cNvSpPr>
          <p:nvPr>
            <p:ph idx="1"/>
          </p:nvPr>
        </p:nvSpPr>
        <p:spPr/>
        <p:txBody>
          <a:bodyPr/>
          <a:lstStyle/>
          <a:p>
            <a:r>
              <a:rPr lang="en-GB" dirty="0"/>
              <a:t>Convert piecewise → unified expression</a:t>
            </a:r>
          </a:p>
          <a:p>
            <a:r>
              <a:rPr lang="en-GB" dirty="0"/>
              <a:t>Binary cross-entropy (BCE) loss</a:t>
            </a:r>
          </a:p>
          <a:p>
            <a:r>
              <a:rPr lang="en-GB" dirty="0"/>
              <a:t>Smooth, differentiable</a:t>
            </a:r>
          </a:p>
          <a:p>
            <a:r>
              <a:rPr lang="en-GB" dirty="0"/>
              <a:t>Widely used in classification</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5F4944D-55FF-25A2-4DB8-6F0C56633294}"/>
                  </a:ext>
                </a:extLst>
              </p:cNvPr>
              <p:cNvSpPr txBox="1"/>
              <p:nvPr/>
            </p:nvSpPr>
            <p:spPr>
              <a:xfrm>
                <a:off x="1242391" y="4422474"/>
                <a:ext cx="9707217" cy="73718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C</m:t>
                      </m:r>
                      <m:r>
                        <m:rPr>
                          <m:sty m:val="p"/>
                        </m:rPr>
                        <a:rPr lang="en-PK" sz="2800" i="0">
                          <a:latin typeface="Cambria Math" panose="02040503050406030204" pitchFamily="18" charset="0"/>
                        </a:rPr>
                        <m:t>ost</m:t>
                      </m:r>
                      <m:r>
                        <a:rPr lang="en-PK" sz="2800" i="0">
                          <a:latin typeface="Cambria Math" panose="02040503050406030204" pitchFamily="18" charset="0"/>
                        </a:rPr>
                        <m:t> = </m:t>
                      </m:r>
                      <m:r>
                        <m:rPr>
                          <m:sty m:val="p"/>
                        </m:rPr>
                        <a:rPr lang="en-PK" sz="2800" i="0">
                          <a:latin typeface="Cambria Math" panose="02040503050406030204" pitchFamily="18" charset="0"/>
                        </a:rPr>
                        <m:t>y</m:t>
                      </m:r>
                      <m:r>
                        <a:rPr lang="en-PK" sz="2800" i="0">
                          <a:latin typeface="Cambria Math" panose="02040503050406030204" pitchFamily="18" charset="0"/>
                        </a:rPr>
                        <m:t>⋅ </m:t>
                      </m:r>
                      <m:d>
                        <m:dPr>
                          <m:ctrlPr>
                            <a:rPr lang="en-PK" sz="2800" i="1">
                              <a:latin typeface="Cambria Math" panose="02040503050406030204" pitchFamily="18" charset="0"/>
                            </a:rPr>
                          </m:ctrlPr>
                        </m:dPr>
                        <m:e>
                          <m:r>
                            <a:rPr lang="en-PK" sz="2800" i="0">
                              <a:latin typeface="Cambria Math" panose="02040503050406030204" pitchFamily="18" charset="0"/>
                            </a:rPr>
                            <m:t>−</m:t>
                          </m:r>
                          <m:r>
                            <m:rPr>
                              <m:sty m:val="p"/>
                            </m:rPr>
                            <a:rPr lang="en-PK" sz="2800" i="0">
                              <a:latin typeface="Cambria Math" panose="02040503050406030204" pitchFamily="18" charset="0"/>
                            </a:rPr>
                            <m:t>log</m:t>
                          </m:r>
                          <m:d>
                            <m:dPr>
                              <m:ctrlPr>
                                <a:rPr lang="en-PK" sz="2800" i="1">
                                  <a:latin typeface="Cambria Math" panose="02040503050406030204" pitchFamily="18" charset="0"/>
                                </a:rPr>
                              </m:ctrlPr>
                            </m:dPr>
                            <m:e>
                              <m:r>
                                <m:rPr>
                                  <m:sty m:val="p"/>
                                </m:rPr>
                                <a:rPr lang="en-PK" sz="2800" i="0">
                                  <a:latin typeface="Cambria Math" panose="02040503050406030204" pitchFamily="18" charset="0"/>
                                </a:rPr>
                                <m:t>h</m:t>
                              </m:r>
                              <m:d>
                                <m:dPr>
                                  <m:ctrlPr>
                                    <a:rPr lang="en-PK" sz="2800" i="1">
                                      <a:latin typeface="Cambria Math" panose="02040503050406030204" pitchFamily="18" charset="0"/>
                                    </a:rPr>
                                  </m:ctrlPr>
                                </m:dPr>
                                <m:e>
                                  <m:r>
                                    <m:rPr>
                                      <m:sty m:val="p"/>
                                    </m:rPr>
                                    <a:rPr lang="en-PK" sz="2800" i="0">
                                      <a:latin typeface="Cambria Math" panose="02040503050406030204" pitchFamily="18" charset="0"/>
                                    </a:rPr>
                                    <m:t>x</m:t>
                                  </m:r>
                                </m:e>
                              </m:d>
                            </m:e>
                          </m:d>
                        </m:e>
                      </m:d>
                      <m:r>
                        <a:rPr lang="en-PK" sz="2800" i="0">
                          <a:latin typeface="Cambria Math" panose="02040503050406030204" pitchFamily="18" charset="0"/>
                        </a:rPr>
                        <m:t> + </m:t>
                      </m:r>
                      <m:d>
                        <m:dPr>
                          <m:ctrlPr>
                            <a:rPr lang="en-PK" sz="2800" i="1">
                              <a:latin typeface="Cambria Math" panose="02040503050406030204" pitchFamily="18" charset="0"/>
                            </a:rPr>
                          </m:ctrlPr>
                        </m:dPr>
                        <m:e>
                          <m:r>
                            <a:rPr lang="en-PK" sz="2800" i="0">
                              <a:latin typeface="Cambria Math" panose="02040503050406030204" pitchFamily="18" charset="0"/>
                            </a:rPr>
                            <m:t>1 − </m:t>
                          </m:r>
                          <m:r>
                            <m:rPr>
                              <m:sty m:val="p"/>
                            </m:rPr>
                            <a:rPr lang="en-PK" sz="2800" i="0">
                              <a:latin typeface="Cambria Math" panose="02040503050406030204" pitchFamily="18" charset="0"/>
                            </a:rPr>
                            <m:t>y</m:t>
                          </m:r>
                          <m:r>
                            <a:rPr lang="en-PK" sz="2800" i="0">
                              <a:latin typeface="Cambria Math" panose="02040503050406030204" pitchFamily="18" charset="0"/>
                            </a:rPr>
                            <m:t> </m:t>
                          </m:r>
                        </m:e>
                      </m:d>
                      <m:r>
                        <a:rPr lang="en-PK" sz="2800" i="0">
                          <a:latin typeface="Cambria Math" panose="02040503050406030204" pitchFamily="18" charset="0"/>
                        </a:rPr>
                        <m:t>⋅</m:t>
                      </m:r>
                      <m:d>
                        <m:dPr>
                          <m:ctrlPr>
                            <a:rPr lang="en-PK" sz="2800" i="1">
                              <a:latin typeface="Cambria Math" panose="02040503050406030204" pitchFamily="18" charset="0"/>
                            </a:rPr>
                          </m:ctrlPr>
                        </m:dPr>
                        <m:e>
                          <m:r>
                            <a:rPr lang="en-PK" sz="2800" i="0">
                              <a:latin typeface="Cambria Math" panose="02040503050406030204" pitchFamily="18" charset="0"/>
                            </a:rPr>
                            <m:t>−</m:t>
                          </m:r>
                          <m:r>
                            <m:rPr>
                              <m:sty m:val="p"/>
                            </m:rPr>
                            <a:rPr lang="en-PK" sz="2800" i="0">
                              <a:latin typeface="Cambria Math" panose="02040503050406030204" pitchFamily="18" charset="0"/>
                            </a:rPr>
                            <m:t>log</m:t>
                          </m:r>
                          <m:d>
                            <m:dPr>
                              <m:ctrlPr>
                                <a:rPr lang="en-PK" sz="2800" i="1">
                                  <a:latin typeface="Cambria Math" panose="02040503050406030204" pitchFamily="18" charset="0"/>
                                </a:rPr>
                              </m:ctrlPr>
                            </m:dPr>
                            <m:e>
                              <m:r>
                                <a:rPr lang="en-PK" sz="2800" i="0">
                                  <a:latin typeface="Cambria Math" panose="02040503050406030204" pitchFamily="18" charset="0"/>
                                </a:rPr>
                                <m:t>1−</m:t>
                              </m:r>
                              <m:r>
                                <m:rPr>
                                  <m:sty m:val="p"/>
                                </m:rPr>
                                <a:rPr lang="en-PK" sz="2800" i="0">
                                  <a:latin typeface="Cambria Math" panose="02040503050406030204" pitchFamily="18" charset="0"/>
                                </a:rPr>
                                <m:t>h</m:t>
                              </m:r>
                              <m:d>
                                <m:dPr>
                                  <m:ctrlPr>
                                    <a:rPr lang="en-PK" sz="2800" i="1">
                                      <a:latin typeface="Cambria Math" panose="02040503050406030204" pitchFamily="18" charset="0"/>
                                    </a:rPr>
                                  </m:ctrlPr>
                                </m:dPr>
                                <m:e>
                                  <m:r>
                                    <m:rPr>
                                      <m:sty m:val="p"/>
                                    </m:rPr>
                                    <a:rPr lang="en-PK" sz="2800" i="0">
                                      <a:latin typeface="Cambria Math" panose="02040503050406030204" pitchFamily="18" charset="0"/>
                                    </a:rPr>
                                    <m:t>x</m:t>
                                  </m:r>
                                </m:e>
                              </m:d>
                            </m:e>
                          </m:d>
                        </m:e>
                      </m:d>
                    </m:oMath>
                  </m:oMathPara>
                </a14:m>
                <a:endParaRPr lang="en-PK" sz="2800" dirty="0"/>
              </a:p>
            </p:txBody>
          </p:sp>
        </mc:Choice>
        <mc:Fallback xmlns="">
          <p:sp>
            <p:nvSpPr>
              <p:cNvPr id="5" name="TextBox 4">
                <a:extLst>
                  <a:ext uri="{FF2B5EF4-FFF2-40B4-BE49-F238E27FC236}">
                    <a16:creationId xmlns:a16="http://schemas.microsoft.com/office/drawing/2014/main" id="{55F4944D-55FF-25A2-4DB8-6F0C56633294}"/>
                  </a:ext>
                </a:extLst>
              </p:cNvPr>
              <p:cNvSpPr txBox="1">
                <a:spLocks noRot="1" noChangeAspect="1" noMove="1" noResize="1" noEditPoints="1" noAdjustHandles="1" noChangeArrowheads="1" noChangeShapeType="1" noTextEdit="1"/>
              </p:cNvSpPr>
              <p:nvPr/>
            </p:nvSpPr>
            <p:spPr>
              <a:xfrm>
                <a:off x="1242391" y="4422474"/>
                <a:ext cx="9707217" cy="737189"/>
              </a:xfrm>
              <a:prstGeom prst="rect">
                <a:avLst/>
              </a:prstGeom>
              <a:blipFill>
                <a:blip r:embed="rId2"/>
                <a:stretch>
                  <a:fillRect b="-1695"/>
                </a:stretch>
              </a:blipFill>
            </p:spPr>
            <p:txBody>
              <a:bodyPr/>
              <a:lstStyle/>
              <a:p>
                <a:r>
                  <a:rPr lang="en-PK">
                    <a:noFill/>
                  </a:rPr>
                  <a:t> </a:t>
                </a:r>
              </a:p>
            </p:txBody>
          </p:sp>
        </mc:Fallback>
      </mc:AlternateContent>
    </p:spTree>
    <p:extLst>
      <p:ext uri="{BB962C8B-B14F-4D97-AF65-F5344CB8AC3E}">
        <p14:creationId xmlns:p14="http://schemas.microsoft.com/office/powerpoint/2010/main" val="2617351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BB47C-BD4A-9DCE-15D4-DFA977169372}"/>
              </a:ext>
            </a:extLst>
          </p:cNvPr>
          <p:cNvSpPr>
            <a:spLocks noGrp="1"/>
          </p:cNvSpPr>
          <p:nvPr>
            <p:ph type="title"/>
          </p:nvPr>
        </p:nvSpPr>
        <p:spPr/>
        <p:txBody>
          <a:bodyPr/>
          <a:lstStyle/>
          <a:p>
            <a:r>
              <a:rPr lang="en-GB" dirty="0"/>
              <a:t>Example BCE </a:t>
            </a:r>
            <a:r>
              <a:rPr lang="en-GB" dirty="0" err="1"/>
              <a:t>Behavior</a:t>
            </a:r>
            <a:endParaRPr lang="en-PK" dirty="0"/>
          </a:p>
        </p:txBody>
      </p:sp>
      <p:sp>
        <p:nvSpPr>
          <p:cNvPr id="3" name="Content Placeholder 2">
            <a:extLst>
              <a:ext uri="{FF2B5EF4-FFF2-40B4-BE49-F238E27FC236}">
                <a16:creationId xmlns:a16="http://schemas.microsoft.com/office/drawing/2014/main" id="{62C2726C-B60D-5259-857A-05E2DE56075C}"/>
              </a:ext>
            </a:extLst>
          </p:cNvPr>
          <p:cNvSpPr>
            <a:spLocks noGrp="1"/>
          </p:cNvSpPr>
          <p:nvPr>
            <p:ph idx="1"/>
          </p:nvPr>
        </p:nvSpPr>
        <p:spPr>
          <a:xfrm>
            <a:off x="838200" y="4409930"/>
            <a:ext cx="9707217" cy="2082945"/>
          </a:xfrm>
        </p:spPr>
        <p:txBody>
          <a:bodyPr/>
          <a:lstStyle/>
          <a:p>
            <a:r>
              <a:rPr lang="en-GB" dirty="0"/>
              <a:t>Correct confident prediction → low loss</a:t>
            </a:r>
          </a:p>
          <a:p>
            <a:r>
              <a:rPr lang="en-GB" dirty="0"/>
              <a:t>Wrong confident prediction → very high loss</a:t>
            </a:r>
          </a:p>
          <a:p>
            <a:r>
              <a:rPr lang="en-GB" dirty="0"/>
              <a:t>Robust to outliers</a:t>
            </a:r>
          </a:p>
          <a:p>
            <a:endParaRPr lang="en-PK" dirty="0"/>
          </a:p>
        </p:txBody>
      </p:sp>
      <p:pic>
        <p:nvPicPr>
          <p:cNvPr id="5" name="Picture 4" descr="A table with text on it&#10;&#10;AI-generated content may be incorrect.">
            <a:extLst>
              <a:ext uri="{FF2B5EF4-FFF2-40B4-BE49-F238E27FC236}">
                <a16:creationId xmlns:a16="http://schemas.microsoft.com/office/drawing/2014/main" id="{863A7C00-849B-2E87-F706-20C15BA84F0C}"/>
              </a:ext>
            </a:extLst>
          </p:cNvPr>
          <p:cNvPicPr>
            <a:picLocks noChangeAspect="1"/>
          </p:cNvPicPr>
          <p:nvPr/>
        </p:nvPicPr>
        <p:blipFill>
          <a:blip r:embed="rId2"/>
          <a:stretch>
            <a:fillRect/>
          </a:stretch>
        </p:blipFill>
        <p:spPr>
          <a:xfrm>
            <a:off x="838200" y="1518093"/>
            <a:ext cx="7772400" cy="2600726"/>
          </a:xfrm>
          <a:prstGeom prst="rect">
            <a:avLst/>
          </a:prstGeom>
        </p:spPr>
      </p:pic>
    </p:spTree>
    <p:extLst>
      <p:ext uri="{BB962C8B-B14F-4D97-AF65-F5344CB8AC3E}">
        <p14:creationId xmlns:p14="http://schemas.microsoft.com/office/powerpoint/2010/main" val="1987899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BE4D9-AB5D-E864-6DBD-C5C04F8AF9F4}"/>
              </a:ext>
            </a:extLst>
          </p:cNvPr>
          <p:cNvSpPr>
            <a:spLocks noGrp="1"/>
          </p:cNvSpPr>
          <p:nvPr>
            <p:ph type="title"/>
          </p:nvPr>
        </p:nvSpPr>
        <p:spPr/>
        <p:txBody>
          <a:bodyPr/>
          <a:lstStyle/>
          <a:p>
            <a:r>
              <a:rPr lang="en-GB" dirty="0"/>
              <a:t>Derivative of BCE</a:t>
            </a:r>
            <a:endParaRPr lang="en-PK" dirty="0"/>
          </a:p>
        </p:txBody>
      </p:sp>
      <p:sp>
        <p:nvSpPr>
          <p:cNvPr id="3" name="Content Placeholder 2">
            <a:extLst>
              <a:ext uri="{FF2B5EF4-FFF2-40B4-BE49-F238E27FC236}">
                <a16:creationId xmlns:a16="http://schemas.microsoft.com/office/drawing/2014/main" id="{FE6E820A-C2AD-05C7-5694-A41D88ABECB8}"/>
              </a:ext>
            </a:extLst>
          </p:cNvPr>
          <p:cNvSpPr>
            <a:spLocks noGrp="1"/>
          </p:cNvSpPr>
          <p:nvPr>
            <p:ph idx="1"/>
          </p:nvPr>
        </p:nvSpPr>
        <p:spPr/>
        <p:txBody>
          <a:bodyPr/>
          <a:lstStyle/>
          <a:p>
            <a:r>
              <a:rPr lang="en-GB" dirty="0"/>
              <a:t>Similar to regression but includes sigmoid</a:t>
            </a:r>
          </a:p>
          <a:p>
            <a:r>
              <a:rPr lang="en-GB" dirty="0"/>
              <a:t>Works seamlessly with gradient descent</a:t>
            </a:r>
          </a:p>
          <a:p>
            <a:r>
              <a:rPr lang="en-GB" dirty="0"/>
              <a:t>Known as logistic regression</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3162CA2-B34D-E6E8-CEEB-01D58F4BAABA}"/>
                  </a:ext>
                </a:extLst>
              </p:cNvPr>
              <p:cNvSpPr txBox="1"/>
              <p:nvPr/>
            </p:nvSpPr>
            <p:spPr>
              <a:xfrm>
                <a:off x="1129146" y="4091477"/>
                <a:ext cx="10224654" cy="95776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J</m:t>
                      </m:r>
                      <m:d>
                        <m:dPr>
                          <m:ctrlPr>
                            <a:rPr lang="en-PK" sz="2800" i="1">
                              <a:latin typeface="Cambria Math" panose="02040503050406030204" pitchFamily="18" charset="0"/>
                            </a:rPr>
                          </m:ctrlPr>
                        </m:dPr>
                        <m:e>
                          <m:r>
                            <m:rPr>
                              <m:sty m:val="p"/>
                            </m:rPr>
                            <a:rPr lang="en-PK" sz="2800" i="0">
                              <a:latin typeface="Cambria Math" panose="02040503050406030204" pitchFamily="18" charset="0"/>
                            </a:rPr>
                            <m:t>θ</m:t>
                          </m:r>
                        </m:e>
                      </m:d>
                      <m:r>
                        <a:rPr lang="en-PK" sz="2800" i="0">
                          <a:latin typeface="Cambria Math" panose="02040503050406030204" pitchFamily="18" charset="0"/>
                        </a:rPr>
                        <m:t> =−</m:t>
                      </m:r>
                      <m:f>
                        <m:fPr>
                          <m:ctrlPr>
                            <a:rPr lang="en-PK" sz="2800" i="1">
                              <a:latin typeface="Cambria Math" panose="02040503050406030204" pitchFamily="18" charset="0"/>
                            </a:rPr>
                          </m:ctrlPr>
                        </m:fPr>
                        <m:num>
                          <m:r>
                            <a:rPr lang="en-PK" sz="2800" i="0">
                              <a:latin typeface="Cambria Math" panose="02040503050406030204" pitchFamily="18" charset="0"/>
                            </a:rPr>
                            <m:t>1</m:t>
                          </m:r>
                        </m:num>
                        <m:den>
                          <m:r>
                            <a:rPr lang="en-PK" sz="2800" i="1">
                              <a:latin typeface="Cambria Math" panose="02040503050406030204" pitchFamily="18" charset="0"/>
                            </a:rPr>
                            <m:t>𝑚</m:t>
                          </m:r>
                        </m:den>
                      </m:f>
                      <m:r>
                        <a:rPr lang="en-PK" sz="2800" i="0">
                          <a:latin typeface="Cambria Math" panose="02040503050406030204" pitchFamily="18" charset="0"/>
                        </a:rPr>
                        <m:t> </m:t>
                      </m:r>
                      <m:nary>
                        <m:naryPr>
                          <m:chr m:val="∑"/>
                          <m:limLoc m:val="subSup"/>
                          <m:ctrlPr>
                            <a:rPr lang="en-PK" sz="2800" i="1">
                              <a:latin typeface="Cambria Math" panose="02040503050406030204" pitchFamily="18" charset="0"/>
                            </a:rPr>
                          </m:ctrlPr>
                        </m:naryPr>
                        <m:sub>
                          <m:r>
                            <a:rPr lang="en-PK" sz="2800" i="1">
                              <a:latin typeface="Cambria Math" panose="02040503050406030204" pitchFamily="18" charset="0"/>
                            </a:rPr>
                            <m:t>𝑖</m:t>
                          </m:r>
                          <m:r>
                            <a:rPr lang="en-PK" sz="2800" i="0">
                              <a:latin typeface="Cambria Math" panose="02040503050406030204" pitchFamily="18" charset="0"/>
                            </a:rPr>
                            <m:t>=0</m:t>
                          </m:r>
                        </m:sub>
                        <m:sup>
                          <m:r>
                            <a:rPr lang="en-PK" sz="2800" i="1">
                              <a:latin typeface="Cambria Math" panose="02040503050406030204" pitchFamily="18" charset="0"/>
                            </a:rPr>
                            <m:t>𝑚</m:t>
                          </m:r>
                        </m:sup>
                        <m:e>
                          <m:r>
                            <a:rPr lang="en-PK" sz="2800" i="0">
                              <a:latin typeface="Cambria Math" panose="02040503050406030204" pitchFamily="18" charset="0"/>
                            </a:rPr>
                            <m:t> </m:t>
                          </m:r>
                          <m:d>
                            <m:dPr>
                              <m:begChr m:val="["/>
                              <m:endChr m:val="]"/>
                              <m:ctrlPr>
                                <a:rPr lang="en-PK" sz="2800" i="1">
                                  <a:latin typeface="Cambria Math" panose="02040503050406030204" pitchFamily="18" charset="0"/>
                                </a:rPr>
                              </m:ctrlPr>
                            </m:dPr>
                            <m:e>
                              <m:r>
                                <a:rPr lang="en-PK" sz="2800" i="0">
                                  <a:latin typeface="Cambria Math" panose="02040503050406030204" pitchFamily="18" charset="0"/>
                                </a:rPr>
                                <m:t> </m:t>
                              </m:r>
                              <m:r>
                                <m:rPr>
                                  <m:sty m:val="p"/>
                                </m:rPr>
                                <a:rPr lang="en-PK" sz="2800" i="0">
                                  <a:latin typeface="Cambria Math" panose="02040503050406030204" pitchFamily="18" charset="0"/>
                                </a:rPr>
                                <m:t>y</m:t>
                              </m:r>
                              <m:r>
                                <a:rPr lang="en-PK" sz="2800" i="0">
                                  <a:latin typeface="Cambria Math" panose="02040503050406030204" pitchFamily="18" charset="0"/>
                                </a:rPr>
                                <m:t>⋅ </m:t>
                              </m:r>
                              <m:r>
                                <m:rPr>
                                  <m:sty m:val="p"/>
                                </m:rPr>
                                <a:rPr lang="en-PK" sz="2800" i="0">
                                  <a:latin typeface="Cambria Math" panose="02040503050406030204" pitchFamily="18" charset="0"/>
                                </a:rPr>
                                <m:t>log</m:t>
                              </m:r>
                              <m:d>
                                <m:dPr>
                                  <m:ctrlPr>
                                    <a:rPr lang="en-PK" sz="2800" i="1">
                                      <a:latin typeface="Cambria Math" panose="02040503050406030204" pitchFamily="18" charset="0"/>
                                    </a:rPr>
                                  </m:ctrlPr>
                                </m:dPr>
                                <m:e>
                                  <m:r>
                                    <m:rPr>
                                      <m:sty m:val="p"/>
                                    </m:rPr>
                                    <a:rPr lang="en-PK" sz="2800" i="0">
                                      <a:latin typeface="Cambria Math" panose="02040503050406030204" pitchFamily="18" charset="0"/>
                                    </a:rPr>
                                    <m:t>h</m:t>
                                  </m:r>
                                  <m:d>
                                    <m:dPr>
                                      <m:ctrlPr>
                                        <a:rPr lang="en-PK" sz="2800" i="1">
                                          <a:latin typeface="Cambria Math" panose="02040503050406030204" pitchFamily="18" charset="0"/>
                                        </a:rPr>
                                      </m:ctrlPr>
                                    </m:dPr>
                                    <m:e>
                                      <m:r>
                                        <m:rPr>
                                          <m:sty m:val="p"/>
                                        </m:rPr>
                                        <a:rPr lang="en-PK" sz="2800" i="0">
                                          <a:latin typeface="Cambria Math" panose="02040503050406030204" pitchFamily="18" charset="0"/>
                                        </a:rPr>
                                        <m:t>x</m:t>
                                      </m:r>
                                    </m:e>
                                  </m:d>
                                </m:e>
                              </m:d>
                              <m:r>
                                <a:rPr lang="en-PK" sz="2800" i="0">
                                  <a:latin typeface="Cambria Math" panose="02040503050406030204" pitchFamily="18" charset="0"/>
                                </a:rPr>
                                <m:t> + </m:t>
                              </m:r>
                              <m:d>
                                <m:dPr>
                                  <m:ctrlPr>
                                    <a:rPr lang="en-PK" sz="2800" i="1">
                                      <a:latin typeface="Cambria Math" panose="02040503050406030204" pitchFamily="18" charset="0"/>
                                    </a:rPr>
                                  </m:ctrlPr>
                                </m:dPr>
                                <m:e>
                                  <m:r>
                                    <a:rPr lang="en-PK" sz="2800" i="0">
                                      <a:latin typeface="Cambria Math" panose="02040503050406030204" pitchFamily="18" charset="0"/>
                                    </a:rPr>
                                    <m:t>1 − </m:t>
                                  </m:r>
                                  <m:r>
                                    <m:rPr>
                                      <m:sty m:val="p"/>
                                    </m:rPr>
                                    <a:rPr lang="en-PK" sz="2800" i="0">
                                      <a:latin typeface="Cambria Math" panose="02040503050406030204" pitchFamily="18" charset="0"/>
                                    </a:rPr>
                                    <m:t>y</m:t>
                                  </m:r>
                                  <m:r>
                                    <a:rPr lang="en-PK" sz="2800" i="0">
                                      <a:latin typeface="Cambria Math" panose="02040503050406030204" pitchFamily="18" charset="0"/>
                                    </a:rPr>
                                    <m:t> </m:t>
                                  </m:r>
                                </m:e>
                              </m:d>
                              <m:r>
                                <a:rPr lang="en-PK" sz="2800" i="0">
                                  <a:latin typeface="Cambria Math" panose="02040503050406030204" pitchFamily="18" charset="0"/>
                                </a:rPr>
                                <m:t>⋅ </m:t>
                              </m:r>
                              <m:r>
                                <m:rPr>
                                  <m:sty m:val="p"/>
                                </m:rPr>
                                <a:rPr lang="en-PK" sz="2800" i="0">
                                  <a:latin typeface="Cambria Math" panose="02040503050406030204" pitchFamily="18" charset="0"/>
                                </a:rPr>
                                <m:t>log</m:t>
                              </m:r>
                              <m:d>
                                <m:dPr>
                                  <m:ctrlPr>
                                    <a:rPr lang="en-PK" sz="2800" i="1">
                                      <a:latin typeface="Cambria Math" panose="02040503050406030204" pitchFamily="18" charset="0"/>
                                    </a:rPr>
                                  </m:ctrlPr>
                                </m:dPr>
                                <m:e>
                                  <m:r>
                                    <a:rPr lang="en-PK" sz="2800" i="0">
                                      <a:latin typeface="Cambria Math" panose="02040503050406030204" pitchFamily="18" charset="0"/>
                                    </a:rPr>
                                    <m:t>1−</m:t>
                                  </m:r>
                                  <m:r>
                                    <m:rPr>
                                      <m:sty m:val="p"/>
                                    </m:rPr>
                                    <a:rPr lang="en-PK" sz="2800" i="0">
                                      <a:latin typeface="Cambria Math" panose="02040503050406030204" pitchFamily="18" charset="0"/>
                                    </a:rPr>
                                    <m:t>h</m:t>
                                  </m:r>
                                  <m:d>
                                    <m:dPr>
                                      <m:ctrlPr>
                                        <a:rPr lang="en-PK" sz="2800" i="1">
                                          <a:latin typeface="Cambria Math" panose="02040503050406030204" pitchFamily="18" charset="0"/>
                                        </a:rPr>
                                      </m:ctrlPr>
                                    </m:dPr>
                                    <m:e>
                                      <m:r>
                                        <m:rPr>
                                          <m:sty m:val="p"/>
                                        </m:rPr>
                                        <a:rPr lang="en-PK" sz="2800" i="0">
                                          <a:latin typeface="Cambria Math" panose="02040503050406030204" pitchFamily="18" charset="0"/>
                                        </a:rPr>
                                        <m:t>x</m:t>
                                      </m:r>
                                    </m:e>
                                  </m:d>
                                </m:e>
                              </m:d>
                              <m:r>
                                <a:rPr lang="en-PK" sz="2800" i="0">
                                  <a:latin typeface="Cambria Math" panose="02040503050406030204" pitchFamily="18" charset="0"/>
                                </a:rPr>
                                <m:t> </m:t>
                              </m:r>
                            </m:e>
                          </m:d>
                        </m:e>
                      </m:nary>
                      <m:r>
                        <a:rPr lang="en-PK" sz="2800" i="0">
                          <a:latin typeface="Cambria Math" panose="02040503050406030204" pitchFamily="18" charset="0"/>
                        </a:rPr>
                        <m:t> </m:t>
                      </m:r>
                    </m:oMath>
                  </m:oMathPara>
                </a14:m>
                <a:endParaRPr lang="en-PK" sz="2800" dirty="0"/>
              </a:p>
            </p:txBody>
          </p:sp>
        </mc:Choice>
        <mc:Fallback xmlns="">
          <p:sp>
            <p:nvSpPr>
              <p:cNvPr id="5" name="TextBox 4">
                <a:extLst>
                  <a:ext uri="{FF2B5EF4-FFF2-40B4-BE49-F238E27FC236}">
                    <a16:creationId xmlns:a16="http://schemas.microsoft.com/office/drawing/2014/main" id="{63162CA2-B34D-E6E8-CEEB-01D58F4BAABA}"/>
                  </a:ext>
                </a:extLst>
              </p:cNvPr>
              <p:cNvSpPr txBox="1">
                <a:spLocks noRot="1" noChangeAspect="1" noMove="1" noResize="1" noEditPoints="1" noAdjustHandles="1" noChangeArrowheads="1" noChangeShapeType="1" noTextEdit="1"/>
              </p:cNvSpPr>
              <p:nvPr/>
            </p:nvSpPr>
            <p:spPr>
              <a:xfrm>
                <a:off x="1129146" y="4091477"/>
                <a:ext cx="10224654" cy="957763"/>
              </a:xfrm>
              <a:prstGeom prst="rect">
                <a:avLst/>
              </a:prstGeom>
              <a:blipFill>
                <a:blip r:embed="rId2"/>
                <a:stretch>
                  <a:fillRect t="-157895" b="-232895"/>
                </a:stretch>
              </a:blipFill>
            </p:spPr>
            <p:txBody>
              <a:bodyPr/>
              <a:lstStyle/>
              <a:p>
                <a:r>
                  <a:rPr lang="en-PK">
                    <a:noFill/>
                  </a:rPr>
                  <a:t> </a:t>
                </a:r>
              </a:p>
            </p:txBody>
          </p:sp>
        </mc:Fallback>
      </mc:AlternateContent>
    </p:spTree>
    <p:extLst>
      <p:ext uri="{BB962C8B-B14F-4D97-AF65-F5344CB8AC3E}">
        <p14:creationId xmlns:p14="http://schemas.microsoft.com/office/powerpoint/2010/main" val="3902552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B8FEF3-BBB6-4056-3744-617E97A85164}"/>
              </a:ext>
            </a:extLst>
          </p:cNvPr>
          <p:cNvSpPr>
            <a:spLocks noGrp="1"/>
          </p:cNvSpPr>
          <p:nvPr>
            <p:ph type="title"/>
          </p:nvPr>
        </p:nvSpPr>
        <p:spPr/>
        <p:txBody>
          <a:bodyPr/>
          <a:lstStyle/>
          <a:p>
            <a:r>
              <a:rPr lang="en-GB" dirty="0"/>
              <a:t>BCE aligns optimization with classification accuracy</a:t>
            </a:r>
            <a:endParaRPr lang="en-PK" dirty="0"/>
          </a:p>
        </p:txBody>
      </p:sp>
      <p:sp>
        <p:nvSpPr>
          <p:cNvPr id="5" name="Text Placeholder 4">
            <a:extLst>
              <a:ext uri="{FF2B5EF4-FFF2-40B4-BE49-F238E27FC236}">
                <a16:creationId xmlns:a16="http://schemas.microsoft.com/office/drawing/2014/main" id="{05C10F25-5EBA-1C36-CBBE-52A3533BE67F}"/>
              </a:ext>
            </a:extLst>
          </p:cNvPr>
          <p:cNvSpPr>
            <a:spLocks noGrp="1"/>
          </p:cNvSpPr>
          <p:nvPr>
            <p:ph type="body" sz="quarter" idx="10"/>
          </p:nvPr>
        </p:nvSpPr>
        <p:spPr/>
        <p:txBody>
          <a:bodyPr/>
          <a:lstStyle/>
          <a:p>
            <a:pPr marL="0" indent="0">
              <a:buNone/>
            </a:pPr>
            <a:r>
              <a:rPr lang="en-GB" dirty="0"/>
              <a:t>Importance of BCE</a:t>
            </a:r>
            <a:endParaRPr lang="en-PK" dirty="0"/>
          </a:p>
        </p:txBody>
      </p:sp>
    </p:spTree>
    <p:extLst>
      <p:ext uri="{BB962C8B-B14F-4D97-AF65-F5344CB8AC3E}">
        <p14:creationId xmlns:p14="http://schemas.microsoft.com/office/powerpoint/2010/main" val="12972304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61D1-9736-38CA-19D2-0851E2D9465F}"/>
              </a:ext>
            </a:extLst>
          </p:cNvPr>
          <p:cNvSpPr>
            <a:spLocks noGrp="1"/>
          </p:cNvSpPr>
          <p:nvPr>
            <p:ph type="title"/>
          </p:nvPr>
        </p:nvSpPr>
        <p:spPr/>
        <p:txBody>
          <a:bodyPr/>
          <a:lstStyle/>
          <a:p>
            <a:r>
              <a:rPr lang="en-PK" dirty="0"/>
              <a:t>Back to the Problem</a:t>
            </a:r>
          </a:p>
        </p:txBody>
      </p:sp>
      <p:sp>
        <p:nvSpPr>
          <p:cNvPr id="3" name="Content Placeholder 2">
            <a:extLst>
              <a:ext uri="{FF2B5EF4-FFF2-40B4-BE49-F238E27FC236}">
                <a16:creationId xmlns:a16="http://schemas.microsoft.com/office/drawing/2014/main" id="{36D70258-5B54-A967-93A0-C1812F749AEB}"/>
              </a:ext>
            </a:extLst>
          </p:cNvPr>
          <p:cNvSpPr>
            <a:spLocks noGrp="1"/>
          </p:cNvSpPr>
          <p:nvPr>
            <p:ph idx="1"/>
          </p:nvPr>
        </p:nvSpPr>
        <p:spPr/>
        <p:txBody>
          <a:bodyPr/>
          <a:lstStyle/>
          <a:p>
            <a:r>
              <a:rPr lang="en-GB" dirty="0" err="1"/>
              <a:t>Tumor</a:t>
            </a:r>
            <a:r>
              <a:rPr lang="en-GB" dirty="0"/>
              <a:t> size &amp; density</a:t>
            </a:r>
          </a:p>
          <a:p>
            <a:r>
              <a:rPr lang="en-GB" dirty="0"/>
              <a:t>Hypothesis with sigmoid</a:t>
            </a:r>
          </a:p>
          <a:p>
            <a:r>
              <a:rPr lang="en-GB" dirty="0"/>
              <a:t>Gradient descent learns parameters</a:t>
            </a:r>
          </a:p>
          <a:p>
            <a:endParaRPr lang="en-PK" dirty="0"/>
          </a:p>
        </p:txBody>
      </p:sp>
    </p:spTree>
    <p:extLst>
      <p:ext uri="{BB962C8B-B14F-4D97-AF65-F5344CB8AC3E}">
        <p14:creationId xmlns:p14="http://schemas.microsoft.com/office/powerpoint/2010/main" val="2895762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80079-6F8C-92A1-652D-A8FB22DB3E7D}"/>
              </a:ext>
            </a:extLst>
          </p:cNvPr>
          <p:cNvSpPr>
            <a:spLocks noGrp="1"/>
          </p:cNvSpPr>
          <p:nvPr>
            <p:ph type="title"/>
          </p:nvPr>
        </p:nvSpPr>
        <p:spPr/>
        <p:txBody>
          <a:bodyPr/>
          <a:lstStyle/>
          <a:p>
            <a:r>
              <a:rPr lang="en-GB" dirty="0"/>
              <a:t>Decision Boundary Definition</a:t>
            </a:r>
            <a:endParaRPr lang="en-PK" dirty="0"/>
          </a:p>
        </p:txBody>
      </p:sp>
      <p:sp>
        <p:nvSpPr>
          <p:cNvPr id="3" name="Content Placeholder 2">
            <a:extLst>
              <a:ext uri="{FF2B5EF4-FFF2-40B4-BE49-F238E27FC236}">
                <a16:creationId xmlns:a16="http://schemas.microsoft.com/office/drawing/2014/main" id="{EEB5803C-01F2-D2A8-78A0-1BC6D1AC06AD}"/>
              </a:ext>
            </a:extLst>
          </p:cNvPr>
          <p:cNvSpPr>
            <a:spLocks noGrp="1"/>
          </p:cNvSpPr>
          <p:nvPr>
            <p:ph idx="1"/>
          </p:nvPr>
        </p:nvSpPr>
        <p:spPr/>
        <p:txBody>
          <a:bodyPr/>
          <a:lstStyle/>
          <a:p>
            <a:r>
              <a:rPr lang="en-GB" dirty="0"/>
              <a:t>Boundary where sigmoid value = 0.5</a:t>
            </a:r>
          </a:p>
          <a:p>
            <a:r>
              <a:rPr lang="en-GB" dirty="0"/>
              <a:t>Separates classes in feature space</a:t>
            </a:r>
          </a:p>
          <a:p>
            <a:endParaRPr lang="en-PK" dirty="0"/>
          </a:p>
        </p:txBody>
      </p:sp>
    </p:spTree>
    <p:extLst>
      <p:ext uri="{BB962C8B-B14F-4D97-AF65-F5344CB8AC3E}">
        <p14:creationId xmlns:p14="http://schemas.microsoft.com/office/powerpoint/2010/main" val="321723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E4FBA-4B93-2B29-54A0-3715AC414928}"/>
              </a:ext>
            </a:extLst>
          </p:cNvPr>
          <p:cNvSpPr>
            <a:spLocks noGrp="1"/>
          </p:cNvSpPr>
          <p:nvPr>
            <p:ph type="title"/>
          </p:nvPr>
        </p:nvSpPr>
        <p:spPr/>
        <p:txBody>
          <a:bodyPr/>
          <a:lstStyle/>
          <a:p>
            <a:r>
              <a:rPr lang="en-PK" dirty="0"/>
              <a:t>Decision Boundary</a:t>
            </a:r>
          </a:p>
        </p:txBody>
      </p:sp>
      <p:pic>
        <p:nvPicPr>
          <p:cNvPr id="5" name="Content Placeholder 4" descr="A diagram of a decision boundary&#10;&#10;AI-generated content may be incorrect.">
            <a:extLst>
              <a:ext uri="{FF2B5EF4-FFF2-40B4-BE49-F238E27FC236}">
                <a16:creationId xmlns:a16="http://schemas.microsoft.com/office/drawing/2014/main" id="{555F038B-9267-FAD0-73EE-FCA95125E21E}"/>
              </a:ext>
            </a:extLst>
          </p:cNvPr>
          <p:cNvPicPr>
            <a:picLocks noGrp="1" noChangeAspect="1"/>
          </p:cNvPicPr>
          <p:nvPr>
            <p:ph idx="1"/>
          </p:nvPr>
        </p:nvPicPr>
        <p:blipFill>
          <a:blip r:embed="rId2"/>
          <a:stretch>
            <a:fillRect/>
          </a:stretch>
        </p:blipFill>
        <p:spPr>
          <a:xfrm>
            <a:off x="6989618" y="1548173"/>
            <a:ext cx="4105804" cy="3761653"/>
          </a:xfrm>
        </p:spPr>
      </p:pic>
      <p:sp>
        <p:nvSpPr>
          <p:cNvPr id="6" name="TextBox 5">
            <a:extLst>
              <a:ext uri="{FF2B5EF4-FFF2-40B4-BE49-F238E27FC236}">
                <a16:creationId xmlns:a16="http://schemas.microsoft.com/office/drawing/2014/main" id="{FB00BA6E-9834-CE12-7716-BD192FD05D51}"/>
              </a:ext>
            </a:extLst>
          </p:cNvPr>
          <p:cNvSpPr txBox="1"/>
          <p:nvPr/>
        </p:nvSpPr>
        <p:spPr>
          <a:xfrm>
            <a:off x="7299613" y="549251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4.7: Decision Boundary Based on Hypothesis Function</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4C21C27D-CFDA-2803-FEC4-3ED6C034DADB}"/>
                  </a:ext>
                </a:extLst>
              </p:cNvPr>
              <p:cNvSpPr txBox="1"/>
              <p:nvPr/>
            </p:nvSpPr>
            <p:spPr>
              <a:xfrm>
                <a:off x="838200" y="2163679"/>
                <a:ext cx="300816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i="1" smtClean="0">
                              <a:latin typeface="Cambria Math" panose="02040503050406030204" pitchFamily="18" charset="0"/>
                            </a:rPr>
                          </m:ctrlPr>
                        </m:sSubPr>
                        <m:e>
                          <m:r>
                            <m:rPr>
                              <m:sty m:val="p"/>
                            </m:rPr>
                            <a:rPr lang="en-PK">
                              <a:latin typeface="Cambria Math" panose="02040503050406030204" pitchFamily="18" charset="0"/>
                            </a:rPr>
                            <m:t>θ</m:t>
                          </m:r>
                        </m:e>
                        <m:sub>
                          <m:r>
                            <a:rPr lang="en-PK" i="0">
                              <a:latin typeface="Cambria Math" panose="02040503050406030204" pitchFamily="18" charset="0"/>
                            </a:rPr>
                            <m:t>0</m:t>
                          </m:r>
                        </m:sub>
                      </m:sSub>
                      <m:r>
                        <a:rPr lang="en-PK" i="0">
                          <a:latin typeface="Cambria Math" panose="02040503050406030204" pitchFamily="18" charset="0"/>
                        </a:rPr>
                        <m:t>=−3,  </m:t>
                      </m:r>
                      <m:sSub>
                        <m:sSubPr>
                          <m:ctrlPr>
                            <a:rPr lang="en-PK" i="1">
                              <a:latin typeface="Cambria Math" panose="02040503050406030204" pitchFamily="18" charset="0"/>
                            </a:rPr>
                          </m:ctrlPr>
                        </m:sSubPr>
                        <m:e>
                          <m:r>
                            <m:rPr>
                              <m:sty m:val="p"/>
                            </m:rPr>
                            <a:rPr lang="en-PK" i="0">
                              <a:latin typeface="Cambria Math" panose="02040503050406030204" pitchFamily="18" charset="0"/>
                            </a:rPr>
                            <m:t>θ</m:t>
                          </m:r>
                        </m:e>
                        <m:sub>
                          <m:r>
                            <a:rPr lang="en-PK" i="0">
                              <a:latin typeface="Cambria Math" panose="02040503050406030204" pitchFamily="18" charset="0"/>
                            </a:rPr>
                            <m:t>1</m:t>
                          </m:r>
                        </m:sub>
                      </m:sSub>
                      <m:r>
                        <a:rPr lang="en-PK" i="0">
                          <a:latin typeface="Cambria Math" panose="02040503050406030204" pitchFamily="18" charset="0"/>
                        </a:rPr>
                        <m:t>=1,  </m:t>
                      </m:r>
                      <m:sSub>
                        <m:sSubPr>
                          <m:ctrlPr>
                            <a:rPr lang="en-PK" i="1">
                              <a:latin typeface="Cambria Math" panose="02040503050406030204" pitchFamily="18" charset="0"/>
                            </a:rPr>
                          </m:ctrlPr>
                        </m:sSubPr>
                        <m:e>
                          <m:r>
                            <m:rPr>
                              <m:sty m:val="p"/>
                            </m:rPr>
                            <a:rPr lang="en-PK" i="0">
                              <a:latin typeface="Cambria Math" panose="02040503050406030204" pitchFamily="18" charset="0"/>
                            </a:rPr>
                            <m:t>θ</m:t>
                          </m:r>
                        </m:e>
                        <m:sub>
                          <m:r>
                            <a:rPr lang="en-PK" i="0">
                              <a:latin typeface="Cambria Math" panose="02040503050406030204" pitchFamily="18" charset="0"/>
                            </a:rPr>
                            <m:t>2</m:t>
                          </m:r>
                        </m:sub>
                      </m:sSub>
                      <m:r>
                        <a:rPr lang="en-PK" i="0">
                          <a:latin typeface="Cambria Math" panose="02040503050406030204" pitchFamily="18" charset="0"/>
                        </a:rPr>
                        <m:t>=1</m:t>
                      </m:r>
                    </m:oMath>
                  </m:oMathPara>
                </a14:m>
                <a:endParaRPr lang="en-PK" dirty="0"/>
              </a:p>
            </p:txBody>
          </p:sp>
        </mc:Choice>
        <mc:Fallback xmlns="">
          <p:sp>
            <p:nvSpPr>
              <p:cNvPr id="8" name="TextBox 7">
                <a:extLst>
                  <a:ext uri="{FF2B5EF4-FFF2-40B4-BE49-F238E27FC236}">
                    <a16:creationId xmlns:a16="http://schemas.microsoft.com/office/drawing/2014/main" id="{4C21C27D-CFDA-2803-FEC4-3ED6C034DADB}"/>
                  </a:ext>
                </a:extLst>
              </p:cNvPr>
              <p:cNvSpPr txBox="1">
                <a:spLocks noRot="1" noChangeAspect="1" noMove="1" noResize="1" noEditPoints="1" noAdjustHandles="1" noChangeArrowheads="1" noChangeShapeType="1" noTextEdit="1"/>
              </p:cNvSpPr>
              <p:nvPr/>
            </p:nvSpPr>
            <p:spPr>
              <a:xfrm>
                <a:off x="838200" y="2163679"/>
                <a:ext cx="3008168" cy="369332"/>
              </a:xfrm>
              <a:prstGeom prst="rect">
                <a:avLst/>
              </a:prstGeom>
              <a:blipFill>
                <a:blip r:embed="rId3"/>
                <a:stretch>
                  <a:fillRect b="-16667"/>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8AC61FD-F740-CB0B-BAD7-83D4BAFB0FB8}"/>
                  </a:ext>
                </a:extLst>
              </p:cNvPr>
              <p:cNvSpPr txBox="1"/>
              <p:nvPr/>
            </p:nvSpPr>
            <p:spPr>
              <a:xfrm>
                <a:off x="905212" y="2875002"/>
                <a:ext cx="331989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mtClean="0">
                          <a:latin typeface="Cambria Math" panose="02040503050406030204" pitchFamily="18" charset="0"/>
                        </a:rPr>
                        <m:t>h</m:t>
                      </m:r>
                      <m:d>
                        <m:dPr>
                          <m:ctrlPr>
                            <a:rPr lang="en-PK" i="1">
                              <a:latin typeface="Cambria Math" panose="02040503050406030204" pitchFamily="18" charset="0"/>
                            </a:rPr>
                          </m:ctrlPr>
                        </m:dPr>
                        <m:e>
                          <m:r>
                            <a:rPr lang="en-PK" i="1">
                              <a:latin typeface="Cambria Math" panose="02040503050406030204" pitchFamily="18" charset="0"/>
                            </a:rPr>
                            <m:t>𝑥</m:t>
                          </m:r>
                        </m:e>
                      </m:d>
                      <m:r>
                        <a:rPr lang="en-PK" i="0">
                          <a:latin typeface="Cambria Math" panose="02040503050406030204" pitchFamily="18" charset="0"/>
                        </a:rPr>
                        <m:t>=</m:t>
                      </m:r>
                      <m:r>
                        <m:rPr>
                          <m:sty m:val="p"/>
                        </m:rPr>
                        <a:rPr lang="en-PK" i="0">
                          <a:latin typeface="Cambria Math" panose="02040503050406030204" pitchFamily="18" charset="0"/>
                        </a:rPr>
                        <m:t>σ</m:t>
                      </m:r>
                      <m:d>
                        <m:dPr>
                          <m:ctrlPr>
                            <a:rPr lang="en-PK" i="1">
                              <a:latin typeface="Cambria Math" panose="02040503050406030204" pitchFamily="18" charset="0"/>
                            </a:rPr>
                          </m:ctrlPr>
                        </m:dPr>
                        <m:e>
                          <m:r>
                            <a:rPr lang="en-PK" i="0">
                              <a:latin typeface="Cambria Math" panose="02040503050406030204" pitchFamily="18" charset="0"/>
                            </a:rPr>
                            <m:t>−3+1⋅</m:t>
                          </m:r>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1</m:t>
                              </m:r>
                            </m:sub>
                          </m:sSub>
                          <m:r>
                            <a:rPr lang="en-PK" i="0">
                              <a:latin typeface="Cambria Math" panose="02040503050406030204" pitchFamily="18" charset="0"/>
                            </a:rPr>
                            <m:t>+1⋅</m:t>
                          </m:r>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2</m:t>
                              </m:r>
                            </m:sub>
                          </m:sSub>
                        </m:e>
                      </m:d>
                    </m:oMath>
                  </m:oMathPara>
                </a14:m>
                <a:endParaRPr lang="en-PK" dirty="0"/>
              </a:p>
            </p:txBody>
          </p:sp>
        </mc:Choice>
        <mc:Fallback xmlns="">
          <p:sp>
            <p:nvSpPr>
              <p:cNvPr id="10" name="TextBox 9">
                <a:extLst>
                  <a:ext uri="{FF2B5EF4-FFF2-40B4-BE49-F238E27FC236}">
                    <a16:creationId xmlns:a16="http://schemas.microsoft.com/office/drawing/2014/main" id="{58AC61FD-F740-CB0B-BAD7-83D4BAFB0FB8}"/>
                  </a:ext>
                </a:extLst>
              </p:cNvPr>
              <p:cNvSpPr txBox="1">
                <a:spLocks noRot="1" noChangeAspect="1" noMove="1" noResize="1" noEditPoints="1" noAdjustHandles="1" noChangeArrowheads="1" noChangeShapeType="1" noTextEdit="1"/>
              </p:cNvSpPr>
              <p:nvPr/>
            </p:nvSpPr>
            <p:spPr>
              <a:xfrm>
                <a:off x="905212" y="2875002"/>
                <a:ext cx="3319896" cy="369332"/>
              </a:xfrm>
              <a:prstGeom prst="rect">
                <a:avLst/>
              </a:prstGeom>
              <a:blipFill>
                <a:blip r:embed="rId4"/>
                <a:stretch>
                  <a:fillRect/>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FBBE5F9-ABD9-D0CB-B8A8-55D3DE1B06AA}"/>
                  </a:ext>
                </a:extLst>
              </p:cNvPr>
              <p:cNvSpPr txBox="1"/>
              <p:nvPr/>
            </p:nvSpPr>
            <p:spPr>
              <a:xfrm>
                <a:off x="905212" y="3586325"/>
                <a:ext cx="213533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mtClean="0">
                          <a:latin typeface="Cambria Math" panose="02040503050406030204" pitchFamily="18" charset="0"/>
                        </a:rPr>
                        <m:t>−</m:t>
                      </m:r>
                      <m:r>
                        <a:rPr lang="en-PK" i="0">
                          <a:latin typeface="Cambria Math" panose="02040503050406030204" pitchFamily="18" charset="0"/>
                        </a:rPr>
                        <m:t>3+</m:t>
                      </m:r>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1</m:t>
                          </m:r>
                        </m:sub>
                      </m:sSub>
                      <m:r>
                        <a:rPr lang="en-PK" i="0">
                          <a:latin typeface="Cambria Math" panose="02040503050406030204" pitchFamily="18" charset="0"/>
                        </a:rPr>
                        <m:t>+</m:t>
                      </m:r>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2</m:t>
                          </m:r>
                        </m:sub>
                      </m:sSub>
                      <m:r>
                        <a:rPr lang="en-PK" i="0">
                          <a:latin typeface="Cambria Math" panose="02040503050406030204" pitchFamily="18" charset="0"/>
                        </a:rPr>
                        <m:t>&gt;0</m:t>
                      </m:r>
                    </m:oMath>
                  </m:oMathPara>
                </a14:m>
                <a:endParaRPr lang="en-PK" dirty="0"/>
              </a:p>
            </p:txBody>
          </p:sp>
        </mc:Choice>
        <mc:Fallback xmlns="">
          <p:sp>
            <p:nvSpPr>
              <p:cNvPr id="12" name="TextBox 11">
                <a:extLst>
                  <a:ext uri="{FF2B5EF4-FFF2-40B4-BE49-F238E27FC236}">
                    <a16:creationId xmlns:a16="http://schemas.microsoft.com/office/drawing/2014/main" id="{AFBBE5F9-ABD9-D0CB-B8A8-55D3DE1B06AA}"/>
                  </a:ext>
                </a:extLst>
              </p:cNvPr>
              <p:cNvSpPr txBox="1">
                <a:spLocks noRot="1" noChangeAspect="1" noMove="1" noResize="1" noEditPoints="1" noAdjustHandles="1" noChangeArrowheads="1" noChangeShapeType="1" noTextEdit="1"/>
              </p:cNvSpPr>
              <p:nvPr/>
            </p:nvSpPr>
            <p:spPr>
              <a:xfrm>
                <a:off x="905212" y="3586325"/>
                <a:ext cx="2135332" cy="369332"/>
              </a:xfrm>
              <a:prstGeom prst="rect">
                <a:avLst/>
              </a:prstGeom>
              <a:blipFill>
                <a:blip r:embed="rId5"/>
                <a:stretch>
                  <a:fillRect/>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CB6027C-1DDD-FC79-57E7-4059C8CBC631}"/>
                  </a:ext>
                </a:extLst>
              </p:cNvPr>
              <p:cNvSpPr txBox="1"/>
              <p:nvPr/>
            </p:nvSpPr>
            <p:spPr>
              <a:xfrm>
                <a:off x="838201" y="4297648"/>
                <a:ext cx="165561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i="1" smtClean="0">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1</m:t>
                          </m:r>
                        </m:sub>
                      </m:sSub>
                      <m:r>
                        <a:rPr lang="en-PK" i="0">
                          <a:latin typeface="Cambria Math" panose="02040503050406030204" pitchFamily="18" charset="0"/>
                        </a:rPr>
                        <m:t>+</m:t>
                      </m:r>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2</m:t>
                          </m:r>
                        </m:sub>
                      </m:sSub>
                      <m:r>
                        <a:rPr lang="en-PK" i="0">
                          <a:latin typeface="Cambria Math" panose="02040503050406030204" pitchFamily="18" charset="0"/>
                        </a:rPr>
                        <m:t>&gt;3</m:t>
                      </m:r>
                    </m:oMath>
                  </m:oMathPara>
                </a14:m>
                <a:endParaRPr lang="en-PK" dirty="0"/>
              </a:p>
            </p:txBody>
          </p:sp>
        </mc:Choice>
        <mc:Fallback xmlns="">
          <p:sp>
            <p:nvSpPr>
              <p:cNvPr id="14" name="TextBox 13">
                <a:extLst>
                  <a:ext uri="{FF2B5EF4-FFF2-40B4-BE49-F238E27FC236}">
                    <a16:creationId xmlns:a16="http://schemas.microsoft.com/office/drawing/2014/main" id="{BCB6027C-1DDD-FC79-57E7-4059C8CBC631}"/>
                  </a:ext>
                </a:extLst>
              </p:cNvPr>
              <p:cNvSpPr txBox="1">
                <a:spLocks noRot="1" noChangeAspect="1" noMove="1" noResize="1" noEditPoints="1" noAdjustHandles="1" noChangeArrowheads="1" noChangeShapeType="1" noTextEdit="1"/>
              </p:cNvSpPr>
              <p:nvPr/>
            </p:nvSpPr>
            <p:spPr>
              <a:xfrm>
                <a:off x="838201" y="4297648"/>
                <a:ext cx="1655618" cy="369332"/>
              </a:xfrm>
              <a:prstGeom prst="rect">
                <a:avLst/>
              </a:prstGeom>
              <a:blipFill>
                <a:blip r:embed="rId6"/>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4182706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5EE9-944E-3CA4-FDDA-6DD88BC003D1}"/>
              </a:ext>
            </a:extLst>
          </p:cNvPr>
          <p:cNvSpPr>
            <a:spLocks noGrp="1"/>
          </p:cNvSpPr>
          <p:nvPr>
            <p:ph type="title"/>
          </p:nvPr>
        </p:nvSpPr>
        <p:spPr/>
        <p:txBody>
          <a:bodyPr/>
          <a:lstStyle/>
          <a:p>
            <a:r>
              <a:rPr lang="en-GB" dirty="0"/>
              <a:t>Interpretation</a:t>
            </a:r>
            <a:endParaRPr lang="en-PK" dirty="0"/>
          </a:p>
        </p:txBody>
      </p:sp>
      <p:sp>
        <p:nvSpPr>
          <p:cNvPr id="3" name="Content Placeholder 2">
            <a:extLst>
              <a:ext uri="{FF2B5EF4-FFF2-40B4-BE49-F238E27FC236}">
                <a16:creationId xmlns:a16="http://schemas.microsoft.com/office/drawing/2014/main" id="{2E1CDD74-6DCE-EE47-8F96-BAD6E185D784}"/>
              </a:ext>
            </a:extLst>
          </p:cNvPr>
          <p:cNvSpPr>
            <a:spLocks noGrp="1"/>
          </p:cNvSpPr>
          <p:nvPr>
            <p:ph idx="1"/>
          </p:nvPr>
        </p:nvSpPr>
        <p:spPr>
          <a:xfrm>
            <a:off x="838201" y="1391478"/>
            <a:ext cx="4856018" cy="4785485"/>
          </a:xfrm>
        </p:spPr>
        <p:txBody>
          <a:bodyPr/>
          <a:lstStyle/>
          <a:p>
            <a:r>
              <a:rPr lang="en-GB" dirty="0"/>
              <a:t>Above line → malignant</a:t>
            </a:r>
          </a:p>
          <a:p>
            <a:r>
              <a:rPr lang="en-GB" dirty="0"/>
              <a:t>Below line → benign</a:t>
            </a:r>
          </a:p>
          <a:p>
            <a:r>
              <a:rPr lang="en-GB" dirty="0"/>
              <a:t>Bias term shifts line</a:t>
            </a:r>
          </a:p>
          <a:p>
            <a:r>
              <a:rPr lang="en-GB" dirty="0"/>
              <a:t>Parameters rotate line</a:t>
            </a:r>
          </a:p>
          <a:p>
            <a:endParaRPr lang="en-PK" dirty="0"/>
          </a:p>
        </p:txBody>
      </p:sp>
      <p:pic>
        <p:nvPicPr>
          <p:cNvPr id="4" name="Content Placeholder 4" descr="A diagram of a decision boundary&#10;&#10;AI-generated content may be incorrect.">
            <a:extLst>
              <a:ext uri="{FF2B5EF4-FFF2-40B4-BE49-F238E27FC236}">
                <a16:creationId xmlns:a16="http://schemas.microsoft.com/office/drawing/2014/main" id="{E29A2F7E-53FB-A3E7-07D2-2E5A20EFF8EB}"/>
              </a:ext>
            </a:extLst>
          </p:cNvPr>
          <p:cNvPicPr>
            <a:picLocks noChangeAspect="1"/>
          </p:cNvPicPr>
          <p:nvPr/>
        </p:nvPicPr>
        <p:blipFill>
          <a:blip r:embed="rId2"/>
          <a:stretch>
            <a:fillRect/>
          </a:stretch>
        </p:blipFill>
        <p:spPr>
          <a:xfrm>
            <a:off x="6989618" y="1548173"/>
            <a:ext cx="4105804" cy="3761653"/>
          </a:xfrm>
          <a:prstGeom prst="rect">
            <a:avLst/>
          </a:prstGeom>
        </p:spPr>
      </p:pic>
      <p:sp>
        <p:nvSpPr>
          <p:cNvPr id="5" name="TextBox 4">
            <a:extLst>
              <a:ext uri="{FF2B5EF4-FFF2-40B4-BE49-F238E27FC236}">
                <a16:creationId xmlns:a16="http://schemas.microsoft.com/office/drawing/2014/main" id="{E120F50C-139B-0616-CADC-CE0FB5081E14}"/>
              </a:ext>
            </a:extLst>
          </p:cNvPr>
          <p:cNvSpPr txBox="1"/>
          <p:nvPr/>
        </p:nvSpPr>
        <p:spPr>
          <a:xfrm>
            <a:off x="7299613" y="549251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4.7: Decision Boundary Based on Hypothesis Function</a:t>
            </a:r>
          </a:p>
        </p:txBody>
      </p:sp>
    </p:spTree>
    <p:extLst>
      <p:ext uri="{BB962C8B-B14F-4D97-AF65-F5344CB8AC3E}">
        <p14:creationId xmlns:p14="http://schemas.microsoft.com/office/powerpoint/2010/main" val="1736144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58762-34DC-D8CE-9E0B-FFF7F65C53FB}"/>
              </a:ext>
            </a:extLst>
          </p:cNvPr>
          <p:cNvSpPr>
            <a:spLocks noGrp="1"/>
          </p:cNvSpPr>
          <p:nvPr>
            <p:ph type="title"/>
          </p:nvPr>
        </p:nvSpPr>
        <p:spPr/>
        <p:txBody>
          <a:bodyPr/>
          <a:lstStyle/>
          <a:p>
            <a:r>
              <a:rPr lang="en-GB" dirty="0"/>
              <a:t>Robustness to Outliers</a:t>
            </a:r>
            <a:endParaRPr lang="en-PK" dirty="0"/>
          </a:p>
        </p:txBody>
      </p:sp>
      <p:sp>
        <p:nvSpPr>
          <p:cNvPr id="3" name="Content Placeholder 2">
            <a:extLst>
              <a:ext uri="{FF2B5EF4-FFF2-40B4-BE49-F238E27FC236}">
                <a16:creationId xmlns:a16="http://schemas.microsoft.com/office/drawing/2014/main" id="{89035172-059E-97B8-B5BA-3FBE10861B06}"/>
              </a:ext>
            </a:extLst>
          </p:cNvPr>
          <p:cNvSpPr>
            <a:spLocks noGrp="1"/>
          </p:cNvSpPr>
          <p:nvPr>
            <p:ph idx="1"/>
          </p:nvPr>
        </p:nvSpPr>
        <p:spPr/>
        <p:txBody>
          <a:bodyPr/>
          <a:lstStyle/>
          <a:p>
            <a:r>
              <a:rPr lang="en-GB" dirty="0"/>
              <a:t>BCE unaffected by extreme values</a:t>
            </a:r>
          </a:p>
          <a:p>
            <a:r>
              <a:rPr lang="en-GB" dirty="0"/>
              <a:t>Focuses on correct classification</a:t>
            </a:r>
          </a:p>
          <a:p>
            <a:r>
              <a:rPr lang="en-GB" dirty="0"/>
              <a:t>Maintains stable boundary</a:t>
            </a:r>
          </a:p>
          <a:p>
            <a:endParaRPr lang="en-PK" dirty="0"/>
          </a:p>
        </p:txBody>
      </p:sp>
    </p:spTree>
    <p:extLst>
      <p:ext uri="{BB962C8B-B14F-4D97-AF65-F5344CB8AC3E}">
        <p14:creationId xmlns:p14="http://schemas.microsoft.com/office/powerpoint/2010/main" val="4062901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B9DE8-12C7-1B0B-1ECA-803A3FD85EAB}"/>
              </a:ext>
            </a:extLst>
          </p:cNvPr>
          <p:cNvSpPr>
            <a:spLocks noGrp="1"/>
          </p:cNvSpPr>
          <p:nvPr>
            <p:ph type="title"/>
          </p:nvPr>
        </p:nvSpPr>
        <p:spPr/>
        <p:txBody>
          <a:bodyPr/>
          <a:lstStyle/>
          <a:p>
            <a:r>
              <a:rPr lang="en-GB" dirty="0"/>
              <a:t>Limitation of Linear Models</a:t>
            </a:r>
            <a:endParaRPr lang="en-PK" dirty="0"/>
          </a:p>
        </p:txBody>
      </p:sp>
      <p:sp>
        <p:nvSpPr>
          <p:cNvPr id="3" name="Content Placeholder 2">
            <a:extLst>
              <a:ext uri="{FF2B5EF4-FFF2-40B4-BE49-F238E27FC236}">
                <a16:creationId xmlns:a16="http://schemas.microsoft.com/office/drawing/2014/main" id="{5B1FA8FF-8D65-84FD-08C0-3BF209F3B870}"/>
              </a:ext>
            </a:extLst>
          </p:cNvPr>
          <p:cNvSpPr>
            <a:spLocks noGrp="1"/>
          </p:cNvSpPr>
          <p:nvPr>
            <p:ph idx="1"/>
          </p:nvPr>
        </p:nvSpPr>
        <p:spPr/>
        <p:txBody>
          <a:bodyPr/>
          <a:lstStyle/>
          <a:p>
            <a:r>
              <a:rPr lang="en-GB" dirty="0"/>
              <a:t>Some problems not linearly separable</a:t>
            </a:r>
          </a:p>
          <a:p>
            <a:r>
              <a:rPr lang="en-GB" dirty="0"/>
              <a:t>Classic example: XOR</a:t>
            </a:r>
          </a:p>
          <a:p>
            <a:r>
              <a:rPr lang="en-GB" dirty="0"/>
              <a:t>Impossible with straight line</a:t>
            </a:r>
          </a:p>
          <a:p>
            <a:endParaRPr lang="en-PK" dirty="0"/>
          </a:p>
        </p:txBody>
      </p:sp>
      <p:pic>
        <p:nvPicPr>
          <p:cNvPr id="7" name="Picture 6" descr="A graph of value and value&#10;&#10;AI-generated content may be incorrect.">
            <a:extLst>
              <a:ext uri="{FF2B5EF4-FFF2-40B4-BE49-F238E27FC236}">
                <a16:creationId xmlns:a16="http://schemas.microsoft.com/office/drawing/2014/main" id="{AA595EDC-E7E3-FE34-7625-4EB922A320CA}"/>
              </a:ext>
            </a:extLst>
          </p:cNvPr>
          <p:cNvPicPr>
            <a:picLocks noChangeAspect="1"/>
          </p:cNvPicPr>
          <p:nvPr/>
        </p:nvPicPr>
        <p:blipFill>
          <a:blip r:embed="rId2"/>
          <a:stretch>
            <a:fillRect/>
          </a:stretch>
        </p:blipFill>
        <p:spPr>
          <a:xfrm>
            <a:off x="5691808" y="3429000"/>
            <a:ext cx="2579358" cy="2598464"/>
          </a:xfrm>
          <a:prstGeom prst="rect">
            <a:avLst/>
          </a:prstGeom>
        </p:spPr>
      </p:pic>
      <p:pic>
        <p:nvPicPr>
          <p:cNvPr id="5" name="Picture 4" descr="A table with numbers and symbols&#10;&#10;AI-generated content may be incorrect.">
            <a:extLst>
              <a:ext uri="{FF2B5EF4-FFF2-40B4-BE49-F238E27FC236}">
                <a16:creationId xmlns:a16="http://schemas.microsoft.com/office/drawing/2014/main" id="{2F3C2E50-C2CA-5E9F-438B-A226087EB881}"/>
              </a:ext>
            </a:extLst>
          </p:cNvPr>
          <p:cNvPicPr>
            <a:picLocks noChangeAspect="1"/>
          </p:cNvPicPr>
          <p:nvPr/>
        </p:nvPicPr>
        <p:blipFill>
          <a:blip r:embed="rId3"/>
          <a:stretch>
            <a:fillRect/>
          </a:stretch>
        </p:blipFill>
        <p:spPr>
          <a:xfrm>
            <a:off x="1143000" y="3429000"/>
            <a:ext cx="4530436" cy="3043524"/>
          </a:xfrm>
          <a:prstGeom prst="rect">
            <a:avLst/>
          </a:prstGeom>
        </p:spPr>
      </p:pic>
      <p:sp>
        <p:nvSpPr>
          <p:cNvPr id="8" name="TextBox 7">
            <a:extLst>
              <a:ext uri="{FF2B5EF4-FFF2-40B4-BE49-F238E27FC236}">
                <a16:creationId xmlns:a16="http://schemas.microsoft.com/office/drawing/2014/main" id="{D195AE32-2C79-9B18-F6CE-28A1243D4A66}"/>
              </a:ext>
            </a:extLst>
          </p:cNvPr>
          <p:cNvSpPr txBox="1"/>
          <p:nvPr/>
        </p:nvSpPr>
        <p:spPr>
          <a:xfrm>
            <a:off x="5795718" y="6013482"/>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4.8: Impossible Decision Boundary for the Simple XOR Function</a:t>
            </a:r>
          </a:p>
        </p:txBody>
      </p:sp>
    </p:spTree>
    <p:extLst>
      <p:ext uri="{BB962C8B-B14F-4D97-AF65-F5344CB8AC3E}">
        <p14:creationId xmlns:p14="http://schemas.microsoft.com/office/powerpoint/2010/main" val="3814706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FF35C-1989-3E36-93FF-1794DF49C9AC}"/>
              </a:ext>
            </a:extLst>
          </p:cNvPr>
          <p:cNvSpPr>
            <a:spLocks noGrp="1"/>
          </p:cNvSpPr>
          <p:nvPr>
            <p:ph type="title"/>
          </p:nvPr>
        </p:nvSpPr>
        <p:spPr/>
        <p:txBody>
          <a:bodyPr/>
          <a:lstStyle/>
          <a:p>
            <a:r>
              <a:rPr lang="en-GB" dirty="0"/>
              <a:t>From Regression to Classification</a:t>
            </a:r>
            <a:endParaRPr lang="en-PK" dirty="0"/>
          </a:p>
        </p:txBody>
      </p:sp>
      <p:sp>
        <p:nvSpPr>
          <p:cNvPr id="3" name="Content Placeholder 2">
            <a:extLst>
              <a:ext uri="{FF2B5EF4-FFF2-40B4-BE49-F238E27FC236}">
                <a16:creationId xmlns:a16="http://schemas.microsoft.com/office/drawing/2014/main" id="{02D77884-397D-A7D3-7157-1048BA6D2D62}"/>
              </a:ext>
            </a:extLst>
          </p:cNvPr>
          <p:cNvSpPr>
            <a:spLocks noGrp="1"/>
          </p:cNvSpPr>
          <p:nvPr>
            <p:ph idx="1"/>
          </p:nvPr>
        </p:nvSpPr>
        <p:spPr/>
        <p:txBody>
          <a:bodyPr/>
          <a:lstStyle/>
          <a:p>
            <a:r>
              <a:rPr lang="en-GB" dirty="0"/>
              <a:t>Regression predicts continuous values</a:t>
            </a:r>
          </a:p>
          <a:p>
            <a:r>
              <a:rPr lang="en-GB" dirty="0"/>
              <a:t>Classification predicts discrete categories</a:t>
            </a:r>
          </a:p>
          <a:p>
            <a:r>
              <a:rPr lang="en-GB" dirty="0"/>
              <a:t>Uses gradient descent as backbone</a:t>
            </a:r>
          </a:p>
          <a:p>
            <a:r>
              <a:rPr lang="en-GB" dirty="0"/>
              <a:t>Applications: email filtering, diagnosis, fraud detection</a:t>
            </a:r>
          </a:p>
          <a:p>
            <a:endParaRPr lang="en-PK" dirty="0"/>
          </a:p>
        </p:txBody>
      </p:sp>
    </p:spTree>
    <p:extLst>
      <p:ext uri="{BB962C8B-B14F-4D97-AF65-F5344CB8AC3E}">
        <p14:creationId xmlns:p14="http://schemas.microsoft.com/office/powerpoint/2010/main" val="252868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259DF-3161-137C-4E38-39153AC87A85}"/>
              </a:ext>
            </a:extLst>
          </p:cNvPr>
          <p:cNvSpPr>
            <a:spLocks noGrp="1"/>
          </p:cNvSpPr>
          <p:nvPr>
            <p:ph type="title"/>
          </p:nvPr>
        </p:nvSpPr>
        <p:spPr/>
        <p:txBody>
          <a:bodyPr/>
          <a:lstStyle/>
          <a:p>
            <a:r>
              <a:rPr lang="en-GB" dirty="0"/>
              <a:t>Feature Transformation</a:t>
            </a:r>
            <a:endParaRPr lang="en-PK" dirty="0"/>
          </a:p>
        </p:txBody>
      </p:sp>
      <p:sp>
        <p:nvSpPr>
          <p:cNvPr id="3" name="Content Placeholder 2">
            <a:extLst>
              <a:ext uri="{FF2B5EF4-FFF2-40B4-BE49-F238E27FC236}">
                <a16:creationId xmlns:a16="http://schemas.microsoft.com/office/drawing/2014/main" id="{740CB418-138F-B26E-FE74-0D74CB23958E}"/>
              </a:ext>
            </a:extLst>
          </p:cNvPr>
          <p:cNvSpPr>
            <a:spLocks noGrp="1"/>
          </p:cNvSpPr>
          <p:nvPr>
            <p:ph idx="1"/>
          </p:nvPr>
        </p:nvSpPr>
        <p:spPr>
          <a:xfrm>
            <a:off x="838200" y="1391478"/>
            <a:ext cx="9707217" cy="861857"/>
          </a:xfrm>
        </p:spPr>
        <p:txBody>
          <a:bodyPr/>
          <a:lstStyle/>
          <a:p>
            <a:r>
              <a:rPr lang="en-GB" dirty="0"/>
              <a:t>Map inputs into new feature space</a:t>
            </a:r>
            <a:endParaRPr lang="en-PK" dirty="0"/>
          </a:p>
        </p:txBody>
      </p:sp>
      <p:pic>
        <p:nvPicPr>
          <p:cNvPr id="5" name="Picture 4" descr="A table with numbers and symbols&#10;&#10;AI-generated content may be incorrect.">
            <a:extLst>
              <a:ext uri="{FF2B5EF4-FFF2-40B4-BE49-F238E27FC236}">
                <a16:creationId xmlns:a16="http://schemas.microsoft.com/office/drawing/2014/main" id="{5DB2BF21-544A-04E3-8458-29CFEF930B05}"/>
              </a:ext>
            </a:extLst>
          </p:cNvPr>
          <p:cNvPicPr>
            <a:picLocks noChangeAspect="1"/>
          </p:cNvPicPr>
          <p:nvPr/>
        </p:nvPicPr>
        <p:blipFill>
          <a:blip r:embed="rId2"/>
          <a:stretch>
            <a:fillRect/>
          </a:stretch>
        </p:blipFill>
        <p:spPr>
          <a:xfrm>
            <a:off x="1137804" y="2043758"/>
            <a:ext cx="6447559" cy="2249537"/>
          </a:xfrm>
          <a:prstGeom prst="rect">
            <a:avLst/>
          </a:prstGeom>
        </p:spPr>
      </p:pic>
      <p:pic>
        <p:nvPicPr>
          <p:cNvPr id="7" name="Picture 6" descr="A graph with red dots and blue dots&#10;&#10;AI-generated content may be incorrect.">
            <a:extLst>
              <a:ext uri="{FF2B5EF4-FFF2-40B4-BE49-F238E27FC236}">
                <a16:creationId xmlns:a16="http://schemas.microsoft.com/office/drawing/2014/main" id="{4BB9FD63-AB73-5467-0D26-EF69C04E624B}"/>
              </a:ext>
            </a:extLst>
          </p:cNvPr>
          <p:cNvPicPr>
            <a:picLocks noChangeAspect="1"/>
          </p:cNvPicPr>
          <p:nvPr/>
        </p:nvPicPr>
        <p:blipFill>
          <a:blip r:embed="rId3"/>
          <a:stretch>
            <a:fillRect/>
          </a:stretch>
        </p:blipFill>
        <p:spPr>
          <a:xfrm>
            <a:off x="7884967" y="2014435"/>
            <a:ext cx="3711288" cy="3794377"/>
          </a:xfrm>
          <a:prstGeom prst="rect">
            <a:avLst/>
          </a:prstGeom>
        </p:spPr>
      </p:pic>
      <p:sp>
        <p:nvSpPr>
          <p:cNvPr id="8" name="TextBox 7">
            <a:extLst>
              <a:ext uri="{FF2B5EF4-FFF2-40B4-BE49-F238E27FC236}">
                <a16:creationId xmlns:a16="http://schemas.microsoft.com/office/drawing/2014/main" id="{50FCF315-953D-38F1-A2CC-D6F26C3293C0}"/>
              </a:ext>
            </a:extLst>
          </p:cNvPr>
          <p:cNvSpPr txBox="1"/>
          <p:nvPr/>
        </p:nvSpPr>
        <p:spPr>
          <a:xfrm>
            <a:off x="8268755" y="5808812"/>
            <a:ext cx="6098058" cy="461665"/>
          </a:xfrm>
          <a:prstGeom prst="rect">
            <a:avLst/>
          </a:prstGeom>
          <a:noFill/>
        </p:spPr>
        <p:txBody>
          <a:bodyPr wrap="square">
            <a:spAutoFit/>
          </a:bodyPr>
          <a:lstStyle/>
          <a:p>
            <a:r>
              <a:rPr lang="en-GB" sz="1200" dirty="0">
                <a:solidFill>
                  <a:srgbClr val="00549D"/>
                </a:solidFill>
                <a:latin typeface="Avenir Book" panose="02000503020000020003" pitchFamily="2" charset="0"/>
              </a:rPr>
              <a:t>Figure 4.9: Modified Features Lead to a </a:t>
            </a:r>
          </a:p>
          <a:p>
            <a:r>
              <a:rPr lang="en-GB" sz="1200" dirty="0">
                <a:solidFill>
                  <a:srgbClr val="00549D"/>
                </a:solidFill>
                <a:latin typeface="Avenir Book" panose="02000503020000020003" pitchFamily="2" charset="0"/>
              </a:rPr>
              <a:t>                  Clear Decision Boundary for XOR</a:t>
            </a:r>
          </a:p>
        </p:txBody>
      </p:sp>
    </p:spTree>
    <p:extLst>
      <p:ext uri="{BB962C8B-B14F-4D97-AF65-F5344CB8AC3E}">
        <p14:creationId xmlns:p14="http://schemas.microsoft.com/office/powerpoint/2010/main" val="40229155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18192-F4D8-185A-183B-5DCC48BDD03E}"/>
              </a:ext>
            </a:extLst>
          </p:cNvPr>
          <p:cNvSpPr>
            <a:spLocks noGrp="1"/>
          </p:cNvSpPr>
          <p:nvPr>
            <p:ph type="title"/>
          </p:nvPr>
        </p:nvSpPr>
        <p:spPr/>
        <p:txBody>
          <a:bodyPr/>
          <a:lstStyle/>
          <a:p>
            <a:r>
              <a:rPr lang="en-GB" dirty="0"/>
              <a:t>Kernel Trick</a:t>
            </a:r>
            <a:endParaRPr lang="en-PK" dirty="0"/>
          </a:p>
        </p:txBody>
      </p:sp>
      <p:sp>
        <p:nvSpPr>
          <p:cNvPr id="3" name="Content Placeholder 2">
            <a:extLst>
              <a:ext uri="{FF2B5EF4-FFF2-40B4-BE49-F238E27FC236}">
                <a16:creationId xmlns:a16="http://schemas.microsoft.com/office/drawing/2014/main" id="{9B1E19CE-02C7-5B2A-033F-16F6B28810A7}"/>
              </a:ext>
            </a:extLst>
          </p:cNvPr>
          <p:cNvSpPr>
            <a:spLocks noGrp="1"/>
          </p:cNvSpPr>
          <p:nvPr>
            <p:ph idx="1"/>
          </p:nvPr>
        </p:nvSpPr>
        <p:spPr/>
        <p:txBody>
          <a:bodyPr/>
          <a:lstStyle/>
          <a:p>
            <a:r>
              <a:rPr lang="en-GB" dirty="0"/>
              <a:t>Manual transformations impractical</a:t>
            </a:r>
          </a:p>
          <a:p>
            <a:r>
              <a:rPr lang="en-GB" dirty="0"/>
              <a:t>Need automated feature learning</a:t>
            </a:r>
          </a:p>
          <a:p>
            <a:r>
              <a:rPr lang="en-GB" dirty="0"/>
              <a:t>Leads to neural networks</a:t>
            </a:r>
          </a:p>
          <a:p>
            <a:endParaRPr lang="en-PK" dirty="0"/>
          </a:p>
        </p:txBody>
      </p:sp>
      <p:pic>
        <p:nvPicPr>
          <p:cNvPr id="5" name="Picture 4" descr="A diagram showing a transform&#10;&#10;AI-generated content may be incorrect.">
            <a:extLst>
              <a:ext uri="{FF2B5EF4-FFF2-40B4-BE49-F238E27FC236}">
                <a16:creationId xmlns:a16="http://schemas.microsoft.com/office/drawing/2014/main" id="{0BD21045-F2D2-E40E-815E-0185BF6A18D7}"/>
              </a:ext>
            </a:extLst>
          </p:cNvPr>
          <p:cNvPicPr>
            <a:picLocks noChangeAspect="1"/>
          </p:cNvPicPr>
          <p:nvPr/>
        </p:nvPicPr>
        <p:blipFill>
          <a:blip r:embed="rId2"/>
          <a:stretch>
            <a:fillRect/>
          </a:stretch>
        </p:blipFill>
        <p:spPr>
          <a:xfrm>
            <a:off x="1184564" y="3262268"/>
            <a:ext cx="7772400" cy="2729780"/>
          </a:xfrm>
          <a:prstGeom prst="rect">
            <a:avLst/>
          </a:prstGeom>
        </p:spPr>
      </p:pic>
      <p:sp>
        <p:nvSpPr>
          <p:cNvPr id="6" name="TextBox 5">
            <a:extLst>
              <a:ext uri="{FF2B5EF4-FFF2-40B4-BE49-F238E27FC236}">
                <a16:creationId xmlns:a16="http://schemas.microsoft.com/office/drawing/2014/main" id="{7330B20B-3CE9-85F9-9DEF-A1783ADDE14A}"/>
              </a:ext>
            </a:extLst>
          </p:cNvPr>
          <p:cNvSpPr txBox="1"/>
          <p:nvPr/>
        </p:nvSpPr>
        <p:spPr>
          <a:xfrm>
            <a:off x="1184564" y="6137805"/>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4.10: Transforming Feature Spaces</a:t>
            </a:r>
          </a:p>
        </p:txBody>
      </p:sp>
    </p:spTree>
    <p:extLst>
      <p:ext uri="{BB962C8B-B14F-4D97-AF65-F5344CB8AC3E}">
        <p14:creationId xmlns:p14="http://schemas.microsoft.com/office/powerpoint/2010/main" val="1164071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88E6D-6339-CB4A-FCB5-7D59E85E90BC}"/>
              </a:ext>
            </a:extLst>
          </p:cNvPr>
          <p:cNvSpPr>
            <a:spLocks noGrp="1"/>
          </p:cNvSpPr>
          <p:nvPr>
            <p:ph type="title"/>
          </p:nvPr>
        </p:nvSpPr>
        <p:spPr/>
        <p:txBody>
          <a:bodyPr/>
          <a:lstStyle/>
          <a:p>
            <a:r>
              <a:rPr lang="en-GB" dirty="0"/>
              <a:t>Logistic Regression Unit</a:t>
            </a:r>
            <a:endParaRPr lang="en-PK" dirty="0"/>
          </a:p>
        </p:txBody>
      </p:sp>
      <p:sp>
        <p:nvSpPr>
          <p:cNvPr id="3" name="Content Placeholder 2">
            <a:extLst>
              <a:ext uri="{FF2B5EF4-FFF2-40B4-BE49-F238E27FC236}">
                <a16:creationId xmlns:a16="http://schemas.microsoft.com/office/drawing/2014/main" id="{749DB45D-6762-8C1D-EBFE-693D80564EA3}"/>
              </a:ext>
            </a:extLst>
          </p:cNvPr>
          <p:cNvSpPr>
            <a:spLocks noGrp="1"/>
          </p:cNvSpPr>
          <p:nvPr>
            <p:ph idx="1"/>
          </p:nvPr>
        </p:nvSpPr>
        <p:spPr/>
        <p:txBody>
          <a:bodyPr/>
          <a:lstStyle/>
          <a:p>
            <a:r>
              <a:rPr lang="en-GB" dirty="0"/>
              <a:t>Input → weight sum → sigmoid → output</a:t>
            </a:r>
          </a:p>
          <a:p>
            <a:r>
              <a:rPr lang="en-GB" dirty="0"/>
              <a:t>Basic building block</a:t>
            </a:r>
          </a:p>
          <a:p>
            <a:endParaRPr lang="en-PK" dirty="0"/>
          </a:p>
        </p:txBody>
      </p:sp>
      <p:pic>
        <p:nvPicPr>
          <p:cNvPr id="5" name="Picture 4" descr="A diagram of a circular object with arrows&#10;&#10;AI-generated content may be incorrect.">
            <a:extLst>
              <a:ext uri="{FF2B5EF4-FFF2-40B4-BE49-F238E27FC236}">
                <a16:creationId xmlns:a16="http://schemas.microsoft.com/office/drawing/2014/main" id="{BC95BAEF-E911-1275-DCD0-7C6B04C9276C}"/>
              </a:ext>
            </a:extLst>
          </p:cNvPr>
          <p:cNvPicPr>
            <a:picLocks noChangeAspect="1"/>
          </p:cNvPicPr>
          <p:nvPr/>
        </p:nvPicPr>
        <p:blipFill>
          <a:blip r:embed="rId2"/>
          <a:stretch>
            <a:fillRect/>
          </a:stretch>
        </p:blipFill>
        <p:spPr>
          <a:xfrm>
            <a:off x="1226128" y="2930721"/>
            <a:ext cx="6276109" cy="2856231"/>
          </a:xfrm>
          <a:prstGeom prst="rect">
            <a:avLst/>
          </a:prstGeom>
        </p:spPr>
      </p:pic>
      <p:sp>
        <p:nvSpPr>
          <p:cNvPr id="6" name="TextBox 5">
            <a:extLst>
              <a:ext uri="{FF2B5EF4-FFF2-40B4-BE49-F238E27FC236}">
                <a16:creationId xmlns:a16="http://schemas.microsoft.com/office/drawing/2014/main" id="{C1AE6EEE-CDED-3A03-B955-30DC8C694F8F}"/>
              </a:ext>
            </a:extLst>
          </p:cNvPr>
          <p:cNvSpPr txBox="1"/>
          <p:nvPr/>
        </p:nvSpPr>
        <p:spPr>
          <a:xfrm>
            <a:off x="1184564" y="6137805"/>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4.11: Logistic Regression Unit</a:t>
            </a:r>
          </a:p>
        </p:txBody>
      </p:sp>
    </p:spTree>
    <p:extLst>
      <p:ext uri="{BB962C8B-B14F-4D97-AF65-F5344CB8AC3E}">
        <p14:creationId xmlns:p14="http://schemas.microsoft.com/office/powerpoint/2010/main" val="2184825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8F2B4-E9D0-BEB5-BBDA-C54E53729B5D}"/>
              </a:ext>
            </a:extLst>
          </p:cNvPr>
          <p:cNvSpPr>
            <a:spLocks noGrp="1"/>
          </p:cNvSpPr>
          <p:nvPr>
            <p:ph type="title"/>
          </p:nvPr>
        </p:nvSpPr>
        <p:spPr/>
        <p:txBody>
          <a:bodyPr/>
          <a:lstStyle/>
          <a:p>
            <a:r>
              <a:rPr lang="en-GB" dirty="0"/>
              <a:t>First Neural Network</a:t>
            </a:r>
            <a:endParaRPr lang="en-PK" dirty="0"/>
          </a:p>
        </p:txBody>
      </p:sp>
      <p:sp>
        <p:nvSpPr>
          <p:cNvPr id="3" name="Content Placeholder 2">
            <a:extLst>
              <a:ext uri="{FF2B5EF4-FFF2-40B4-BE49-F238E27FC236}">
                <a16:creationId xmlns:a16="http://schemas.microsoft.com/office/drawing/2014/main" id="{E00206BE-9458-32CB-8EDB-C613A128CB83}"/>
              </a:ext>
            </a:extLst>
          </p:cNvPr>
          <p:cNvSpPr>
            <a:spLocks noGrp="1"/>
          </p:cNvSpPr>
          <p:nvPr>
            <p:ph idx="1"/>
          </p:nvPr>
        </p:nvSpPr>
        <p:spPr/>
        <p:txBody>
          <a:bodyPr/>
          <a:lstStyle/>
          <a:p>
            <a:r>
              <a:rPr lang="en-GB" dirty="0"/>
              <a:t>Hidden layer performs transformation</a:t>
            </a:r>
          </a:p>
          <a:p>
            <a:r>
              <a:rPr lang="en-GB" dirty="0"/>
              <a:t>Output layer classifies</a:t>
            </a:r>
          </a:p>
          <a:p>
            <a:endParaRPr lang="en-PK" dirty="0"/>
          </a:p>
        </p:txBody>
      </p:sp>
      <p:pic>
        <p:nvPicPr>
          <p:cNvPr id="5" name="Picture 4" descr="A diagram of a diagram&#10;&#10;AI-generated content may be incorrect.">
            <a:extLst>
              <a:ext uri="{FF2B5EF4-FFF2-40B4-BE49-F238E27FC236}">
                <a16:creationId xmlns:a16="http://schemas.microsoft.com/office/drawing/2014/main" id="{B61C1DEF-1C03-C17E-D755-A2C4D9449DD1}"/>
              </a:ext>
            </a:extLst>
          </p:cNvPr>
          <p:cNvPicPr>
            <a:picLocks noChangeAspect="1"/>
          </p:cNvPicPr>
          <p:nvPr/>
        </p:nvPicPr>
        <p:blipFill>
          <a:blip r:embed="rId2"/>
          <a:stretch>
            <a:fillRect/>
          </a:stretch>
        </p:blipFill>
        <p:spPr>
          <a:xfrm>
            <a:off x="1362973" y="2833356"/>
            <a:ext cx="5848710" cy="2983433"/>
          </a:xfrm>
          <a:prstGeom prst="rect">
            <a:avLst/>
          </a:prstGeom>
        </p:spPr>
      </p:pic>
      <p:sp>
        <p:nvSpPr>
          <p:cNvPr id="6" name="TextBox 5">
            <a:extLst>
              <a:ext uri="{FF2B5EF4-FFF2-40B4-BE49-F238E27FC236}">
                <a16:creationId xmlns:a16="http://schemas.microsoft.com/office/drawing/2014/main" id="{2DB88883-1133-364D-7C70-04EC5FA61E0D}"/>
              </a:ext>
            </a:extLst>
          </p:cNvPr>
          <p:cNvSpPr txBox="1"/>
          <p:nvPr/>
        </p:nvSpPr>
        <p:spPr>
          <a:xfrm>
            <a:off x="1362973" y="5899964"/>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4.12: Learning Feature Transformations Automatically</a:t>
            </a:r>
          </a:p>
        </p:txBody>
      </p:sp>
    </p:spTree>
    <p:extLst>
      <p:ext uri="{BB962C8B-B14F-4D97-AF65-F5344CB8AC3E}">
        <p14:creationId xmlns:p14="http://schemas.microsoft.com/office/powerpoint/2010/main" val="4168900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ABAB8-AD92-FE78-7819-92C28D13610C}"/>
              </a:ext>
            </a:extLst>
          </p:cNvPr>
          <p:cNvSpPr>
            <a:spLocks noGrp="1"/>
          </p:cNvSpPr>
          <p:nvPr>
            <p:ph type="title"/>
          </p:nvPr>
        </p:nvSpPr>
        <p:spPr/>
        <p:txBody>
          <a:bodyPr/>
          <a:lstStyle/>
          <a:p>
            <a:r>
              <a:rPr lang="en-GB" dirty="0"/>
              <a:t>Backpropagation</a:t>
            </a:r>
            <a:endParaRPr lang="en-PK" dirty="0"/>
          </a:p>
        </p:txBody>
      </p:sp>
      <p:sp>
        <p:nvSpPr>
          <p:cNvPr id="3" name="Content Placeholder 2">
            <a:extLst>
              <a:ext uri="{FF2B5EF4-FFF2-40B4-BE49-F238E27FC236}">
                <a16:creationId xmlns:a16="http://schemas.microsoft.com/office/drawing/2014/main" id="{2938B9D8-E16D-6323-469D-47A224186854}"/>
              </a:ext>
            </a:extLst>
          </p:cNvPr>
          <p:cNvSpPr>
            <a:spLocks noGrp="1"/>
          </p:cNvSpPr>
          <p:nvPr>
            <p:ph idx="1"/>
          </p:nvPr>
        </p:nvSpPr>
        <p:spPr>
          <a:xfrm>
            <a:off x="838200" y="1391478"/>
            <a:ext cx="4510177" cy="4785485"/>
          </a:xfrm>
        </p:spPr>
        <p:txBody>
          <a:bodyPr/>
          <a:lstStyle/>
          <a:p>
            <a:r>
              <a:rPr lang="en-GB" dirty="0"/>
              <a:t>Loss propagates backward</a:t>
            </a:r>
          </a:p>
          <a:p>
            <a:r>
              <a:rPr lang="en-GB" dirty="0"/>
              <a:t>Updates all weights</a:t>
            </a:r>
          </a:p>
          <a:p>
            <a:r>
              <a:rPr lang="en-GB" dirty="0"/>
              <a:t>Uses chain rule for derivatives</a:t>
            </a:r>
          </a:p>
          <a:p>
            <a:r>
              <a:rPr lang="en-GB" dirty="0"/>
              <a:t>Enables end-to-end learning</a:t>
            </a:r>
          </a:p>
          <a:p>
            <a:endParaRPr lang="en-PK" dirty="0"/>
          </a:p>
        </p:txBody>
      </p:sp>
      <p:pic>
        <p:nvPicPr>
          <p:cNvPr id="4" name="Picture 3" descr="A diagram of a diagram&#10;&#10;AI-generated content may be incorrect.">
            <a:extLst>
              <a:ext uri="{FF2B5EF4-FFF2-40B4-BE49-F238E27FC236}">
                <a16:creationId xmlns:a16="http://schemas.microsoft.com/office/drawing/2014/main" id="{30B23B6C-256E-B115-13FD-FF56639395D6}"/>
              </a:ext>
            </a:extLst>
          </p:cNvPr>
          <p:cNvPicPr>
            <a:picLocks noChangeAspect="1"/>
          </p:cNvPicPr>
          <p:nvPr/>
        </p:nvPicPr>
        <p:blipFill>
          <a:blip r:embed="rId2"/>
          <a:stretch>
            <a:fillRect/>
          </a:stretch>
        </p:blipFill>
        <p:spPr>
          <a:xfrm>
            <a:off x="5848708" y="1284970"/>
            <a:ext cx="5923985" cy="3021831"/>
          </a:xfrm>
          <a:prstGeom prst="rect">
            <a:avLst/>
          </a:prstGeom>
        </p:spPr>
      </p:pic>
      <p:sp>
        <p:nvSpPr>
          <p:cNvPr id="5" name="TextBox 4">
            <a:extLst>
              <a:ext uri="{FF2B5EF4-FFF2-40B4-BE49-F238E27FC236}">
                <a16:creationId xmlns:a16="http://schemas.microsoft.com/office/drawing/2014/main" id="{31B933B6-F718-0D48-B62D-9F66E1D535EB}"/>
              </a:ext>
            </a:extLst>
          </p:cNvPr>
          <p:cNvSpPr txBox="1"/>
          <p:nvPr/>
        </p:nvSpPr>
        <p:spPr>
          <a:xfrm>
            <a:off x="5969479" y="4657760"/>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4.12: Learning Feature Transformations Automatically</a:t>
            </a:r>
          </a:p>
        </p:txBody>
      </p:sp>
    </p:spTree>
    <p:extLst>
      <p:ext uri="{BB962C8B-B14F-4D97-AF65-F5344CB8AC3E}">
        <p14:creationId xmlns:p14="http://schemas.microsoft.com/office/powerpoint/2010/main" val="281146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2EF8A-4DAD-89CE-3C08-48571343EFF3}"/>
              </a:ext>
            </a:extLst>
          </p:cNvPr>
          <p:cNvSpPr>
            <a:spLocks noGrp="1"/>
          </p:cNvSpPr>
          <p:nvPr>
            <p:ph type="title"/>
          </p:nvPr>
        </p:nvSpPr>
        <p:spPr/>
        <p:txBody>
          <a:bodyPr/>
          <a:lstStyle/>
          <a:p>
            <a:r>
              <a:rPr lang="en-GB" dirty="0"/>
              <a:t>Two Parts of Learning</a:t>
            </a:r>
            <a:endParaRPr lang="en-PK" dirty="0"/>
          </a:p>
        </p:txBody>
      </p:sp>
      <p:sp>
        <p:nvSpPr>
          <p:cNvPr id="3" name="Content Placeholder 2">
            <a:extLst>
              <a:ext uri="{FF2B5EF4-FFF2-40B4-BE49-F238E27FC236}">
                <a16:creationId xmlns:a16="http://schemas.microsoft.com/office/drawing/2014/main" id="{7512E8A6-8B8A-66F0-4BC7-64D711051FFC}"/>
              </a:ext>
            </a:extLst>
          </p:cNvPr>
          <p:cNvSpPr>
            <a:spLocks noGrp="1"/>
          </p:cNvSpPr>
          <p:nvPr>
            <p:ph idx="1"/>
          </p:nvPr>
        </p:nvSpPr>
        <p:spPr/>
        <p:txBody>
          <a:bodyPr/>
          <a:lstStyle/>
          <a:p>
            <a:r>
              <a:rPr lang="en-GB" dirty="0"/>
              <a:t>Feature extraction (hidden layers)</a:t>
            </a:r>
          </a:p>
          <a:p>
            <a:r>
              <a:rPr lang="en-GB" dirty="0"/>
              <a:t>Discrimination (output layer)</a:t>
            </a:r>
          </a:p>
          <a:p>
            <a:r>
              <a:rPr lang="en-GB" dirty="0"/>
              <a:t>Emergent transformations</a:t>
            </a:r>
          </a:p>
          <a:p>
            <a:endParaRPr lang="en-PK" dirty="0"/>
          </a:p>
        </p:txBody>
      </p:sp>
    </p:spTree>
    <p:extLst>
      <p:ext uri="{BB962C8B-B14F-4D97-AF65-F5344CB8AC3E}">
        <p14:creationId xmlns:p14="http://schemas.microsoft.com/office/powerpoint/2010/main" val="22837246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34B98-E395-8650-BA23-C1F2B3452207}"/>
              </a:ext>
            </a:extLst>
          </p:cNvPr>
          <p:cNvSpPr>
            <a:spLocks noGrp="1"/>
          </p:cNvSpPr>
          <p:nvPr>
            <p:ph type="title"/>
          </p:nvPr>
        </p:nvSpPr>
        <p:spPr/>
        <p:txBody>
          <a:bodyPr/>
          <a:lstStyle/>
          <a:p>
            <a:r>
              <a:rPr lang="en-GB" dirty="0"/>
              <a:t>Matrix Representation</a:t>
            </a:r>
            <a:endParaRPr lang="en-PK" dirty="0"/>
          </a:p>
        </p:txBody>
      </p:sp>
      <p:sp>
        <p:nvSpPr>
          <p:cNvPr id="3" name="Content Placeholder 2">
            <a:extLst>
              <a:ext uri="{FF2B5EF4-FFF2-40B4-BE49-F238E27FC236}">
                <a16:creationId xmlns:a16="http://schemas.microsoft.com/office/drawing/2014/main" id="{734266C3-59B0-1522-395C-5BD913997509}"/>
              </a:ext>
            </a:extLst>
          </p:cNvPr>
          <p:cNvSpPr>
            <a:spLocks noGrp="1"/>
          </p:cNvSpPr>
          <p:nvPr>
            <p:ph idx="1"/>
          </p:nvPr>
        </p:nvSpPr>
        <p:spPr>
          <a:xfrm>
            <a:off x="838200" y="1391479"/>
            <a:ext cx="9707217" cy="2214364"/>
          </a:xfrm>
        </p:spPr>
        <p:txBody>
          <a:bodyPr/>
          <a:lstStyle/>
          <a:p>
            <a:r>
              <a:rPr lang="en-GB" dirty="0"/>
              <a:t>Weights organized in matrices</a:t>
            </a:r>
          </a:p>
          <a:p>
            <a:r>
              <a:rPr lang="en-GB" dirty="0"/>
              <a:t>Enables parallel computation</a:t>
            </a:r>
          </a:p>
          <a:p>
            <a:r>
              <a:rPr lang="en-GB" dirty="0"/>
              <a:t>GPUs accelerate training</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404A016-715E-3C6C-3FB9-D53E1F3AB64E}"/>
                  </a:ext>
                </a:extLst>
              </p:cNvPr>
              <p:cNvSpPr txBox="1"/>
              <p:nvPr/>
            </p:nvSpPr>
            <p:spPr>
              <a:xfrm>
                <a:off x="-211346" y="3429000"/>
                <a:ext cx="6098874" cy="89761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Θ</m:t>
                      </m:r>
                      <m:r>
                        <a:rPr lang="en-PK" sz="2800" i="0">
                          <a:latin typeface="Cambria Math" panose="02040503050406030204" pitchFamily="18" charset="0"/>
                        </a:rPr>
                        <m:t>= </m:t>
                      </m:r>
                      <m:d>
                        <m:dPr>
                          <m:ctrlPr>
                            <a:rPr lang="en-PK" sz="2800" i="1">
                              <a:latin typeface="Cambria Math" panose="02040503050406030204" pitchFamily="18" charset="0"/>
                            </a:rPr>
                          </m:ctrlPr>
                        </m:dPr>
                        <m:e>
                          <m:m>
                            <m:mPr>
                              <m:plcHide m:val="on"/>
                              <m:mcs>
                                <m:mc>
                                  <m:mcPr>
                                    <m:count m:val="2"/>
                                    <m:mcJc m:val="center"/>
                                  </m:mcPr>
                                </m:mc>
                              </m:mcs>
                              <m:ctrlPr>
                                <a:rPr lang="en-PK" sz="2800" i="1">
                                  <a:latin typeface="Cambria Math" panose="02040503050406030204" pitchFamily="18" charset="0"/>
                                </a:rPr>
                              </m:ctrlPr>
                            </m:mPr>
                            <m:mr>
                              <m:e>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r>
                                      <a:rPr lang="en-PK" sz="2800" i="0">
                                        <a:latin typeface="Cambria Math" panose="02040503050406030204" pitchFamily="18" charset="0"/>
                                      </a:rPr>
                                      <m:t>11</m:t>
                                    </m:r>
                                  </m:sub>
                                </m:sSub>
                              </m:e>
                              <m:e>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r>
                                      <a:rPr lang="en-PK" sz="2800" i="0">
                                        <a:latin typeface="Cambria Math" panose="02040503050406030204" pitchFamily="18" charset="0"/>
                                      </a:rPr>
                                      <m:t>12</m:t>
                                    </m:r>
                                  </m:sub>
                                </m:sSub>
                              </m:e>
                            </m:mr>
                            <m:mr>
                              <m:e>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r>
                                      <a:rPr lang="en-PK" sz="2800" i="0">
                                        <a:latin typeface="Cambria Math" panose="02040503050406030204" pitchFamily="18" charset="0"/>
                                      </a:rPr>
                                      <m:t>21</m:t>
                                    </m:r>
                                  </m:sub>
                                </m:sSub>
                              </m:e>
                              <m:e>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r>
                                      <a:rPr lang="en-PK" sz="2800" i="0">
                                        <a:latin typeface="Cambria Math" panose="02040503050406030204" pitchFamily="18" charset="0"/>
                                      </a:rPr>
                                      <m:t>22</m:t>
                                    </m:r>
                                  </m:sub>
                                </m:sSub>
                              </m:e>
                            </m:mr>
                          </m:m>
                        </m:e>
                      </m:d>
                    </m:oMath>
                  </m:oMathPara>
                </a14:m>
                <a:endParaRPr lang="en-PK" sz="2800" dirty="0"/>
              </a:p>
            </p:txBody>
          </p:sp>
        </mc:Choice>
        <mc:Fallback xmlns="">
          <p:sp>
            <p:nvSpPr>
              <p:cNvPr id="5" name="TextBox 4">
                <a:extLst>
                  <a:ext uri="{FF2B5EF4-FFF2-40B4-BE49-F238E27FC236}">
                    <a16:creationId xmlns:a16="http://schemas.microsoft.com/office/drawing/2014/main" id="{9404A016-715E-3C6C-3FB9-D53E1F3AB64E}"/>
                  </a:ext>
                </a:extLst>
              </p:cNvPr>
              <p:cNvSpPr txBox="1">
                <a:spLocks noRot="1" noChangeAspect="1" noMove="1" noResize="1" noEditPoints="1" noAdjustHandles="1" noChangeArrowheads="1" noChangeShapeType="1" noTextEdit="1"/>
              </p:cNvSpPr>
              <p:nvPr/>
            </p:nvSpPr>
            <p:spPr>
              <a:xfrm>
                <a:off x="-211346" y="3429000"/>
                <a:ext cx="6098874" cy="897618"/>
              </a:xfrm>
              <a:prstGeom prst="rect">
                <a:avLst/>
              </a:prstGeom>
              <a:blipFill>
                <a:blip r:embed="rId2"/>
                <a:stretch>
                  <a:fillRect b="-2817"/>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921479C-8072-3440-787E-9314573AA642}"/>
                  </a:ext>
                </a:extLst>
              </p:cNvPr>
              <p:cNvSpPr txBox="1"/>
              <p:nvPr/>
            </p:nvSpPr>
            <p:spPr>
              <a:xfrm>
                <a:off x="-797943" y="4646127"/>
                <a:ext cx="6098874"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z="2800" i="1" smtClean="0">
                          <a:latin typeface="Cambria Math" panose="02040503050406030204" pitchFamily="18" charset="0"/>
                        </a:rPr>
                        <m:t>𝑍</m:t>
                      </m:r>
                      <m:r>
                        <a:rPr lang="en-PK" sz="2800" i="0">
                          <a:latin typeface="Cambria Math" panose="02040503050406030204" pitchFamily="18" charset="0"/>
                        </a:rPr>
                        <m:t> = </m:t>
                      </m:r>
                      <m:r>
                        <m:rPr>
                          <m:sty m:val="p"/>
                        </m:rPr>
                        <a:rPr lang="en-PK" sz="2800" i="0">
                          <a:latin typeface="Cambria Math" panose="02040503050406030204" pitchFamily="18" charset="0"/>
                        </a:rPr>
                        <m:t>Θ</m:t>
                      </m:r>
                      <m:r>
                        <a:rPr lang="en-PK" sz="2800" i="1">
                          <a:latin typeface="Cambria Math" panose="02040503050406030204" pitchFamily="18" charset="0"/>
                        </a:rPr>
                        <m:t>𝑋</m:t>
                      </m:r>
                    </m:oMath>
                  </m:oMathPara>
                </a14:m>
                <a:endParaRPr lang="en-PK" dirty="0"/>
              </a:p>
            </p:txBody>
          </p:sp>
        </mc:Choice>
        <mc:Fallback xmlns="">
          <p:sp>
            <p:nvSpPr>
              <p:cNvPr id="7" name="TextBox 6">
                <a:extLst>
                  <a:ext uri="{FF2B5EF4-FFF2-40B4-BE49-F238E27FC236}">
                    <a16:creationId xmlns:a16="http://schemas.microsoft.com/office/drawing/2014/main" id="{5921479C-8072-3440-787E-9314573AA642}"/>
                  </a:ext>
                </a:extLst>
              </p:cNvPr>
              <p:cNvSpPr txBox="1">
                <a:spLocks noRot="1" noChangeAspect="1" noMove="1" noResize="1" noEditPoints="1" noAdjustHandles="1" noChangeArrowheads="1" noChangeShapeType="1" noTextEdit="1"/>
              </p:cNvSpPr>
              <p:nvPr/>
            </p:nvSpPr>
            <p:spPr>
              <a:xfrm>
                <a:off x="-797943" y="4646127"/>
                <a:ext cx="6098874" cy="523220"/>
              </a:xfrm>
              <a:prstGeom prst="rect">
                <a:avLst/>
              </a:prstGeom>
              <a:blipFill>
                <a:blip r:embed="rId3"/>
                <a:stretch>
                  <a:fillRect b="-18605"/>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E671293-29F0-52AE-2E21-ED4B69735EB3}"/>
                  </a:ext>
                </a:extLst>
              </p:cNvPr>
              <p:cNvSpPr txBox="1"/>
              <p:nvPr/>
            </p:nvSpPr>
            <p:spPr>
              <a:xfrm>
                <a:off x="-677173" y="5488856"/>
                <a:ext cx="6098874"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z="2800" i="1" smtClean="0">
                          <a:latin typeface="Cambria Math" panose="02040503050406030204" pitchFamily="18" charset="0"/>
                        </a:rPr>
                        <m:t>𝐴</m:t>
                      </m:r>
                      <m:r>
                        <a:rPr lang="en-PK" sz="2800" i="0">
                          <a:latin typeface="Cambria Math" panose="02040503050406030204" pitchFamily="18" charset="0"/>
                        </a:rPr>
                        <m:t>=</m:t>
                      </m:r>
                      <m:r>
                        <a:rPr lang="en-PK" sz="2800" i="1">
                          <a:latin typeface="Cambria Math" panose="02040503050406030204" pitchFamily="18" charset="0"/>
                        </a:rPr>
                        <m:t>𝜎</m:t>
                      </m:r>
                      <m:d>
                        <m:dPr>
                          <m:ctrlPr>
                            <a:rPr lang="en-PK" sz="2800" i="1">
                              <a:latin typeface="Cambria Math" panose="02040503050406030204" pitchFamily="18" charset="0"/>
                            </a:rPr>
                          </m:ctrlPr>
                        </m:dPr>
                        <m:e>
                          <m:r>
                            <a:rPr lang="en-PK" sz="2800" i="1">
                              <a:latin typeface="Cambria Math" panose="02040503050406030204" pitchFamily="18" charset="0"/>
                            </a:rPr>
                            <m:t>𝑍</m:t>
                          </m:r>
                        </m:e>
                      </m:d>
                    </m:oMath>
                  </m:oMathPara>
                </a14:m>
                <a:endParaRPr lang="en-PK" dirty="0"/>
              </a:p>
            </p:txBody>
          </p:sp>
        </mc:Choice>
        <mc:Fallback xmlns="">
          <p:sp>
            <p:nvSpPr>
              <p:cNvPr id="9" name="TextBox 8">
                <a:extLst>
                  <a:ext uri="{FF2B5EF4-FFF2-40B4-BE49-F238E27FC236}">
                    <a16:creationId xmlns:a16="http://schemas.microsoft.com/office/drawing/2014/main" id="{8E671293-29F0-52AE-2E21-ED4B69735EB3}"/>
                  </a:ext>
                </a:extLst>
              </p:cNvPr>
              <p:cNvSpPr txBox="1">
                <a:spLocks noRot="1" noChangeAspect="1" noMove="1" noResize="1" noEditPoints="1" noAdjustHandles="1" noChangeArrowheads="1" noChangeShapeType="1" noTextEdit="1"/>
              </p:cNvSpPr>
              <p:nvPr/>
            </p:nvSpPr>
            <p:spPr>
              <a:xfrm>
                <a:off x="-677173" y="5488856"/>
                <a:ext cx="6098874" cy="523220"/>
              </a:xfrm>
              <a:prstGeom prst="rect">
                <a:avLst/>
              </a:prstGeom>
              <a:blipFill>
                <a:blip r:embed="rId4"/>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3916793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DC4CC-DD32-B185-6ADF-EBB939FE9B8C}"/>
              </a:ext>
            </a:extLst>
          </p:cNvPr>
          <p:cNvSpPr>
            <a:spLocks noGrp="1"/>
          </p:cNvSpPr>
          <p:nvPr>
            <p:ph type="title"/>
          </p:nvPr>
        </p:nvSpPr>
        <p:spPr/>
        <p:txBody>
          <a:bodyPr/>
          <a:lstStyle/>
          <a:p>
            <a:r>
              <a:rPr lang="en-GB" dirty="0"/>
              <a:t>Deep Neural Networks</a:t>
            </a:r>
            <a:endParaRPr lang="en-PK" dirty="0"/>
          </a:p>
        </p:txBody>
      </p:sp>
      <p:sp>
        <p:nvSpPr>
          <p:cNvPr id="3" name="Content Placeholder 2">
            <a:extLst>
              <a:ext uri="{FF2B5EF4-FFF2-40B4-BE49-F238E27FC236}">
                <a16:creationId xmlns:a16="http://schemas.microsoft.com/office/drawing/2014/main" id="{082C4219-052F-A238-8BB0-CB6825E900C4}"/>
              </a:ext>
            </a:extLst>
          </p:cNvPr>
          <p:cNvSpPr>
            <a:spLocks noGrp="1"/>
          </p:cNvSpPr>
          <p:nvPr>
            <p:ph idx="1"/>
          </p:nvPr>
        </p:nvSpPr>
        <p:spPr/>
        <p:txBody>
          <a:bodyPr/>
          <a:lstStyle/>
          <a:p>
            <a:r>
              <a:rPr lang="en-GB" dirty="0"/>
              <a:t>Add more hidden layers</a:t>
            </a:r>
          </a:p>
          <a:p>
            <a:r>
              <a:rPr lang="en-GB" dirty="0"/>
              <a:t>Each performs further transformations</a:t>
            </a:r>
          </a:p>
          <a:p>
            <a:r>
              <a:rPr lang="en-GB" dirty="0"/>
              <a:t>Powerful for complex problems</a:t>
            </a:r>
          </a:p>
          <a:p>
            <a:endParaRPr lang="en-PK" dirty="0"/>
          </a:p>
        </p:txBody>
      </p:sp>
    </p:spTree>
    <p:extLst>
      <p:ext uri="{BB962C8B-B14F-4D97-AF65-F5344CB8AC3E}">
        <p14:creationId xmlns:p14="http://schemas.microsoft.com/office/powerpoint/2010/main" val="31791970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03C00-BA13-4F72-C432-50F6F335ECA9}"/>
              </a:ext>
            </a:extLst>
          </p:cNvPr>
          <p:cNvSpPr>
            <a:spLocks noGrp="1"/>
          </p:cNvSpPr>
          <p:nvPr>
            <p:ph type="title"/>
          </p:nvPr>
        </p:nvSpPr>
        <p:spPr/>
        <p:txBody>
          <a:bodyPr/>
          <a:lstStyle/>
          <a:p>
            <a:r>
              <a:rPr lang="en-GB" dirty="0"/>
              <a:t>Deep Neural Networks (contd.) </a:t>
            </a:r>
            <a:endParaRPr lang="en-PK" dirty="0"/>
          </a:p>
        </p:txBody>
      </p:sp>
      <p:pic>
        <p:nvPicPr>
          <p:cNvPr id="7" name="Content Placeholder 6" descr="A diagram of a network&#10;&#10;AI-generated content may be incorrect.">
            <a:extLst>
              <a:ext uri="{FF2B5EF4-FFF2-40B4-BE49-F238E27FC236}">
                <a16:creationId xmlns:a16="http://schemas.microsoft.com/office/drawing/2014/main" id="{27FC49F0-A87F-9E77-FF24-8A09D37E2DB8}"/>
              </a:ext>
            </a:extLst>
          </p:cNvPr>
          <p:cNvPicPr>
            <a:picLocks noGrp="1" noChangeAspect="1"/>
          </p:cNvPicPr>
          <p:nvPr>
            <p:ph idx="1"/>
          </p:nvPr>
        </p:nvPicPr>
        <p:blipFill>
          <a:blip r:embed="rId2"/>
          <a:stretch>
            <a:fillRect/>
          </a:stretch>
        </p:blipFill>
        <p:spPr>
          <a:xfrm>
            <a:off x="955296" y="1392238"/>
            <a:ext cx="8140271" cy="4111415"/>
          </a:xfrm>
        </p:spPr>
      </p:pic>
      <p:sp>
        <p:nvSpPr>
          <p:cNvPr id="8" name="TextBox 7">
            <a:extLst>
              <a:ext uri="{FF2B5EF4-FFF2-40B4-BE49-F238E27FC236}">
                <a16:creationId xmlns:a16="http://schemas.microsoft.com/office/drawing/2014/main" id="{FAC4DD59-BF5C-4376-6639-C20B341A6902}"/>
              </a:ext>
            </a:extLst>
          </p:cNvPr>
          <p:cNvSpPr txBox="1"/>
          <p:nvPr/>
        </p:nvSpPr>
        <p:spPr>
          <a:xfrm>
            <a:off x="1155940" y="5882711"/>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4.13: Deep Neural Network and Shapes of Parameter Matrices</a:t>
            </a:r>
          </a:p>
        </p:txBody>
      </p:sp>
    </p:spTree>
    <p:extLst>
      <p:ext uri="{BB962C8B-B14F-4D97-AF65-F5344CB8AC3E}">
        <p14:creationId xmlns:p14="http://schemas.microsoft.com/office/powerpoint/2010/main" val="3510733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21D87-39A9-27F6-BCA1-2C54970F76B6}"/>
              </a:ext>
            </a:extLst>
          </p:cNvPr>
          <p:cNvSpPr>
            <a:spLocks noGrp="1"/>
          </p:cNvSpPr>
          <p:nvPr>
            <p:ph type="title"/>
          </p:nvPr>
        </p:nvSpPr>
        <p:spPr/>
        <p:txBody>
          <a:bodyPr/>
          <a:lstStyle/>
          <a:p>
            <a:r>
              <a:rPr lang="en-GB" dirty="0"/>
              <a:t>Width vs Depth</a:t>
            </a:r>
            <a:endParaRPr lang="en-PK" dirty="0"/>
          </a:p>
        </p:txBody>
      </p:sp>
      <p:sp>
        <p:nvSpPr>
          <p:cNvPr id="3" name="Content Placeholder 2">
            <a:extLst>
              <a:ext uri="{FF2B5EF4-FFF2-40B4-BE49-F238E27FC236}">
                <a16:creationId xmlns:a16="http://schemas.microsoft.com/office/drawing/2014/main" id="{0052EEF0-AEBA-10AB-2C49-B10D0A68C31C}"/>
              </a:ext>
            </a:extLst>
          </p:cNvPr>
          <p:cNvSpPr>
            <a:spLocks noGrp="1"/>
          </p:cNvSpPr>
          <p:nvPr>
            <p:ph idx="1"/>
          </p:nvPr>
        </p:nvSpPr>
        <p:spPr/>
        <p:txBody>
          <a:bodyPr/>
          <a:lstStyle/>
          <a:p>
            <a:r>
              <a:rPr lang="en-GB" dirty="0"/>
              <a:t>More neurons → more features at one level</a:t>
            </a:r>
          </a:p>
          <a:p>
            <a:r>
              <a:rPr lang="en-GB" dirty="0"/>
              <a:t>More layers → deeper complexity</a:t>
            </a:r>
          </a:p>
          <a:p>
            <a:r>
              <a:rPr lang="en-GB" dirty="0"/>
              <a:t>Trade-offs depend on problem</a:t>
            </a:r>
          </a:p>
          <a:p>
            <a:endParaRPr lang="en-PK" dirty="0"/>
          </a:p>
        </p:txBody>
      </p:sp>
    </p:spTree>
    <p:extLst>
      <p:ext uri="{BB962C8B-B14F-4D97-AF65-F5344CB8AC3E}">
        <p14:creationId xmlns:p14="http://schemas.microsoft.com/office/powerpoint/2010/main" val="3153523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6CEBA-9A7F-AEBD-3D5B-6869B13BE3A7}"/>
              </a:ext>
            </a:extLst>
          </p:cNvPr>
          <p:cNvSpPr>
            <a:spLocks noGrp="1"/>
          </p:cNvSpPr>
          <p:nvPr>
            <p:ph type="title"/>
          </p:nvPr>
        </p:nvSpPr>
        <p:spPr/>
        <p:txBody>
          <a:bodyPr>
            <a:normAutofit/>
          </a:bodyPr>
          <a:lstStyle/>
          <a:p>
            <a:r>
              <a:rPr lang="en-GB" dirty="0"/>
              <a:t>Real-World Example</a:t>
            </a:r>
            <a:endParaRPr lang="en-PK" dirty="0"/>
          </a:p>
        </p:txBody>
      </p:sp>
      <p:sp>
        <p:nvSpPr>
          <p:cNvPr id="3" name="Content Placeholder 2">
            <a:extLst>
              <a:ext uri="{FF2B5EF4-FFF2-40B4-BE49-F238E27FC236}">
                <a16:creationId xmlns:a16="http://schemas.microsoft.com/office/drawing/2014/main" id="{A44B5F50-9E90-5B87-F8A2-C09280C20563}"/>
              </a:ext>
            </a:extLst>
          </p:cNvPr>
          <p:cNvSpPr>
            <a:spLocks noGrp="1"/>
          </p:cNvSpPr>
          <p:nvPr>
            <p:ph idx="1"/>
          </p:nvPr>
        </p:nvSpPr>
        <p:spPr>
          <a:xfrm>
            <a:off x="838200" y="1391479"/>
            <a:ext cx="9707217" cy="2037522"/>
          </a:xfrm>
        </p:spPr>
        <p:txBody>
          <a:bodyPr/>
          <a:lstStyle/>
          <a:p>
            <a:r>
              <a:rPr lang="en-GB" dirty="0" err="1"/>
              <a:t>Tumor</a:t>
            </a:r>
            <a:r>
              <a:rPr lang="en-GB" dirty="0"/>
              <a:t> classification: benign vs malignant</a:t>
            </a:r>
          </a:p>
          <a:p>
            <a:r>
              <a:rPr lang="en-GB" dirty="0"/>
              <a:t>Binary classification task: Mutually exclusive and exhaustive classes</a:t>
            </a:r>
          </a:p>
          <a:p>
            <a:endParaRPr lang="en-PK" dirty="0"/>
          </a:p>
        </p:txBody>
      </p:sp>
      <p:pic>
        <p:nvPicPr>
          <p:cNvPr id="7" name="Picture 6" descr="A graph with blue x marks&#10;&#10;AI-generated content may be incorrect.">
            <a:extLst>
              <a:ext uri="{FF2B5EF4-FFF2-40B4-BE49-F238E27FC236}">
                <a16:creationId xmlns:a16="http://schemas.microsoft.com/office/drawing/2014/main" id="{2CC7596B-9CF3-D57A-2DEE-D945728707EB}"/>
              </a:ext>
            </a:extLst>
          </p:cNvPr>
          <p:cNvPicPr>
            <a:picLocks noChangeAspect="1"/>
          </p:cNvPicPr>
          <p:nvPr/>
        </p:nvPicPr>
        <p:blipFill>
          <a:blip r:embed="rId2"/>
          <a:stretch>
            <a:fillRect/>
          </a:stretch>
        </p:blipFill>
        <p:spPr>
          <a:xfrm>
            <a:off x="623454" y="3114236"/>
            <a:ext cx="6116782" cy="3061634"/>
          </a:xfrm>
          <a:prstGeom prst="rect">
            <a:avLst/>
          </a:prstGeom>
        </p:spPr>
      </p:pic>
      <p:sp>
        <p:nvSpPr>
          <p:cNvPr id="8" name="TextBox 7">
            <a:extLst>
              <a:ext uri="{FF2B5EF4-FFF2-40B4-BE49-F238E27FC236}">
                <a16:creationId xmlns:a16="http://schemas.microsoft.com/office/drawing/2014/main" id="{706D49A8-4F96-1B64-DDFD-11C0AB45D9F6}"/>
              </a:ext>
            </a:extLst>
          </p:cNvPr>
          <p:cNvSpPr txBox="1"/>
          <p:nvPr/>
        </p:nvSpPr>
        <p:spPr>
          <a:xfrm>
            <a:off x="1241079" y="6175870"/>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 Plotting </a:t>
            </a:r>
            <a:r>
              <a:rPr lang="en-GB" sz="1200" dirty="0" err="1">
                <a:solidFill>
                  <a:srgbClr val="00549D"/>
                </a:solidFill>
                <a:latin typeface="Avenir Book" panose="02000503020000020003" pitchFamily="2" charset="0"/>
              </a:rPr>
              <a:t>Tumor</a:t>
            </a:r>
            <a:r>
              <a:rPr lang="en-GB" sz="1200" dirty="0">
                <a:solidFill>
                  <a:srgbClr val="00549D"/>
                </a:solidFill>
                <a:latin typeface="Avenir Book" panose="02000503020000020003" pitchFamily="2" charset="0"/>
              </a:rPr>
              <a:t> Data for Classification</a:t>
            </a:r>
          </a:p>
        </p:txBody>
      </p:sp>
    </p:spTree>
    <p:extLst>
      <p:ext uri="{BB962C8B-B14F-4D97-AF65-F5344CB8AC3E}">
        <p14:creationId xmlns:p14="http://schemas.microsoft.com/office/powerpoint/2010/main" val="1208539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97D81-87F2-B7CE-742F-D5362A881ED9}"/>
              </a:ext>
            </a:extLst>
          </p:cNvPr>
          <p:cNvSpPr>
            <a:spLocks noGrp="1"/>
          </p:cNvSpPr>
          <p:nvPr>
            <p:ph type="title"/>
          </p:nvPr>
        </p:nvSpPr>
        <p:spPr/>
        <p:txBody>
          <a:bodyPr/>
          <a:lstStyle/>
          <a:p>
            <a:r>
              <a:rPr lang="en-GB" dirty="0"/>
              <a:t>Beyond Binary</a:t>
            </a:r>
            <a:endParaRPr lang="en-PK" dirty="0"/>
          </a:p>
        </p:txBody>
      </p:sp>
      <p:sp>
        <p:nvSpPr>
          <p:cNvPr id="3" name="Content Placeholder 2">
            <a:extLst>
              <a:ext uri="{FF2B5EF4-FFF2-40B4-BE49-F238E27FC236}">
                <a16:creationId xmlns:a16="http://schemas.microsoft.com/office/drawing/2014/main" id="{02C6847B-3E7C-C60D-BA6B-0F277418D622}"/>
              </a:ext>
            </a:extLst>
          </p:cNvPr>
          <p:cNvSpPr>
            <a:spLocks noGrp="1"/>
          </p:cNvSpPr>
          <p:nvPr>
            <p:ph idx="1"/>
          </p:nvPr>
        </p:nvSpPr>
        <p:spPr/>
        <p:txBody>
          <a:bodyPr/>
          <a:lstStyle/>
          <a:p>
            <a:r>
              <a:rPr lang="en-GB" dirty="0"/>
              <a:t>Real-world needs multiple classes</a:t>
            </a:r>
          </a:p>
          <a:p>
            <a:r>
              <a:rPr lang="en-GB" dirty="0"/>
              <a:t>Example: cat, dog, horse</a:t>
            </a:r>
          </a:p>
          <a:p>
            <a:r>
              <a:rPr lang="en-GB" dirty="0"/>
              <a:t>Generalization of logistic regression</a:t>
            </a:r>
          </a:p>
          <a:p>
            <a:endParaRPr lang="en-PK" dirty="0"/>
          </a:p>
        </p:txBody>
      </p:sp>
    </p:spTree>
    <p:extLst>
      <p:ext uri="{BB962C8B-B14F-4D97-AF65-F5344CB8AC3E}">
        <p14:creationId xmlns:p14="http://schemas.microsoft.com/office/powerpoint/2010/main" val="5474659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E16DC-DB59-6193-68E1-588B9100AF23}"/>
              </a:ext>
            </a:extLst>
          </p:cNvPr>
          <p:cNvSpPr>
            <a:spLocks noGrp="1"/>
          </p:cNvSpPr>
          <p:nvPr>
            <p:ph type="title"/>
          </p:nvPr>
        </p:nvSpPr>
        <p:spPr/>
        <p:txBody>
          <a:bodyPr/>
          <a:lstStyle/>
          <a:p>
            <a:r>
              <a:rPr lang="en-GB" dirty="0"/>
              <a:t>One-vs-All Approach</a:t>
            </a:r>
            <a:endParaRPr lang="en-PK" dirty="0"/>
          </a:p>
        </p:txBody>
      </p:sp>
      <p:sp>
        <p:nvSpPr>
          <p:cNvPr id="3" name="Content Placeholder 2">
            <a:extLst>
              <a:ext uri="{FF2B5EF4-FFF2-40B4-BE49-F238E27FC236}">
                <a16:creationId xmlns:a16="http://schemas.microsoft.com/office/drawing/2014/main" id="{1D742AA1-3C6C-DA99-8B1D-80318783A351}"/>
              </a:ext>
            </a:extLst>
          </p:cNvPr>
          <p:cNvSpPr>
            <a:spLocks noGrp="1"/>
          </p:cNvSpPr>
          <p:nvPr>
            <p:ph idx="1"/>
          </p:nvPr>
        </p:nvSpPr>
        <p:spPr/>
        <p:txBody>
          <a:bodyPr/>
          <a:lstStyle/>
          <a:p>
            <a:r>
              <a:rPr lang="en-GB" dirty="0"/>
              <a:t>Train separate classifier per class</a:t>
            </a:r>
          </a:p>
          <a:p>
            <a:r>
              <a:rPr lang="en-GB" dirty="0"/>
              <a:t>Each outputs probability</a:t>
            </a:r>
          </a:p>
          <a:p>
            <a:r>
              <a:rPr lang="en-GB" dirty="0"/>
              <a:t>Independent experts</a:t>
            </a:r>
          </a:p>
          <a:p>
            <a:r>
              <a:rPr lang="en-GB" dirty="0"/>
              <a:t>Not probabilities summing to 1</a:t>
            </a:r>
          </a:p>
          <a:p>
            <a:endParaRPr lang="en-PK" dirty="0"/>
          </a:p>
        </p:txBody>
      </p:sp>
    </p:spTree>
    <p:extLst>
      <p:ext uri="{BB962C8B-B14F-4D97-AF65-F5344CB8AC3E}">
        <p14:creationId xmlns:p14="http://schemas.microsoft.com/office/powerpoint/2010/main" val="348231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85F36-D4C0-D0A6-7CF8-5B963DE1AB91}"/>
              </a:ext>
            </a:extLst>
          </p:cNvPr>
          <p:cNvSpPr>
            <a:spLocks noGrp="1"/>
          </p:cNvSpPr>
          <p:nvPr>
            <p:ph type="title"/>
          </p:nvPr>
        </p:nvSpPr>
        <p:spPr/>
        <p:txBody>
          <a:bodyPr/>
          <a:lstStyle/>
          <a:p>
            <a:r>
              <a:rPr lang="en-GB" dirty="0"/>
              <a:t>Example Experts</a:t>
            </a:r>
            <a:endParaRPr lang="en-PK" dirty="0"/>
          </a:p>
        </p:txBody>
      </p:sp>
      <p:sp>
        <p:nvSpPr>
          <p:cNvPr id="3" name="Content Placeholder 2">
            <a:extLst>
              <a:ext uri="{FF2B5EF4-FFF2-40B4-BE49-F238E27FC236}">
                <a16:creationId xmlns:a16="http://schemas.microsoft.com/office/drawing/2014/main" id="{6135A1FE-E39F-72B5-F964-034717773C10}"/>
              </a:ext>
            </a:extLst>
          </p:cNvPr>
          <p:cNvSpPr>
            <a:spLocks noGrp="1"/>
          </p:cNvSpPr>
          <p:nvPr>
            <p:ph idx="1"/>
          </p:nvPr>
        </p:nvSpPr>
        <p:spPr/>
        <p:txBody>
          <a:bodyPr/>
          <a:lstStyle/>
          <a:p>
            <a:r>
              <a:rPr lang="en-GB" dirty="0"/>
              <a:t>Cat detector: whiskers, body shape</a:t>
            </a:r>
          </a:p>
          <a:p>
            <a:r>
              <a:rPr lang="en-GB" dirty="0"/>
              <a:t>Dog detector: ears, snout</a:t>
            </a:r>
          </a:p>
          <a:p>
            <a:r>
              <a:rPr lang="en-GB" dirty="0"/>
              <a:t>Horse detector: size, mane</a:t>
            </a:r>
          </a:p>
          <a:p>
            <a:r>
              <a:rPr lang="en-GB" dirty="0"/>
              <a:t>Independence of models</a:t>
            </a:r>
          </a:p>
          <a:p>
            <a:endParaRPr lang="en-PK" dirty="0"/>
          </a:p>
        </p:txBody>
      </p:sp>
    </p:spTree>
    <p:extLst>
      <p:ext uri="{BB962C8B-B14F-4D97-AF65-F5344CB8AC3E}">
        <p14:creationId xmlns:p14="http://schemas.microsoft.com/office/powerpoint/2010/main" val="35313355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8AE3A-E4E2-772C-F3B7-E0CD79168A5B}"/>
              </a:ext>
            </a:extLst>
          </p:cNvPr>
          <p:cNvSpPr>
            <a:spLocks noGrp="1"/>
          </p:cNvSpPr>
          <p:nvPr>
            <p:ph type="title"/>
          </p:nvPr>
        </p:nvSpPr>
        <p:spPr/>
        <p:txBody>
          <a:bodyPr/>
          <a:lstStyle/>
          <a:p>
            <a:r>
              <a:rPr lang="en-GB" dirty="0"/>
              <a:t>Drawbacks of One-vs-All</a:t>
            </a:r>
            <a:endParaRPr lang="en-PK" dirty="0"/>
          </a:p>
        </p:txBody>
      </p:sp>
      <p:sp>
        <p:nvSpPr>
          <p:cNvPr id="3" name="Content Placeholder 2">
            <a:extLst>
              <a:ext uri="{FF2B5EF4-FFF2-40B4-BE49-F238E27FC236}">
                <a16:creationId xmlns:a16="http://schemas.microsoft.com/office/drawing/2014/main" id="{627383CF-B1FC-5768-61FC-FF9F54ADE224}"/>
              </a:ext>
            </a:extLst>
          </p:cNvPr>
          <p:cNvSpPr>
            <a:spLocks noGrp="1"/>
          </p:cNvSpPr>
          <p:nvPr>
            <p:ph idx="1"/>
          </p:nvPr>
        </p:nvSpPr>
        <p:spPr/>
        <p:txBody>
          <a:bodyPr/>
          <a:lstStyle/>
          <a:p>
            <a:r>
              <a:rPr lang="en-GB" dirty="0"/>
              <a:t>Redundant learning of basic features</a:t>
            </a:r>
          </a:p>
          <a:p>
            <a:r>
              <a:rPr lang="en-GB" dirty="0"/>
              <a:t>Inefficient resource use</a:t>
            </a:r>
          </a:p>
          <a:p>
            <a:r>
              <a:rPr lang="en-GB" dirty="0"/>
              <a:t>Harder integration</a:t>
            </a:r>
          </a:p>
          <a:p>
            <a:endParaRPr lang="en-PK" dirty="0"/>
          </a:p>
        </p:txBody>
      </p:sp>
    </p:spTree>
    <p:extLst>
      <p:ext uri="{BB962C8B-B14F-4D97-AF65-F5344CB8AC3E}">
        <p14:creationId xmlns:p14="http://schemas.microsoft.com/office/powerpoint/2010/main" val="20559268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4ABF5-7A70-C9D1-357C-647034BD5D1D}"/>
              </a:ext>
            </a:extLst>
          </p:cNvPr>
          <p:cNvSpPr>
            <a:spLocks noGrp="1"/>
          </p:cNvSpPr>
          <p:nvPr>
            <p:ph type="title"/>
          </p:nvPr>
        </p:nvSpPr>
        <p:spPr/>
        <p:txBody>
          <a:bodyPr/>
          <a:lstStyle/>
          <a:p>
            <a:r>
              <a:rPr lang="en-GB" dirty="0"/>
              <a:t>Universal Learner Approach</a:t>
            </a:r>
            <a:endParaRPr lang="en-PK" dirty="0"/>
          </a:p>
        </p:txBody>
      </p:sp>
      <p:sp>
        <p:nvSpPr>
          <p:cNvPr id="3" name="Content Placeholder 2">
            <a:extLst>
              <a:ext uri="{FF2B5EF4-FFF2-40B4-BE49-F238E27FC236}">
                <a16:creationId xmlns:a16="http://schemas.microsoft.com/office/drawing/2014/main" id="{8FB6A416-3EAC-56BA-025F-8975D7F977A9}"/>
              </a:ext>
            </a:extLst>
          </p:cNvPr>
          <p:cNvSpPr>
            <a:spLocks noGrp="1"/>
          </p:cNvSpPr>
          <p:nvPr>
            <p:ph idx="1"/>
          </p:nvPr>
        </p:nvSpPr>
        <p:spPr/>
        <p:txBody>
          <a:bodyPr/>
          <a:lstStyle/>
          <a:p>
            <a:r>
              <a:rPr lang="en-GB" dirty="0"/>
              <a:t>Shared layers for feature extraction</a:t>
            </a:r>
          </a:p>
          <a:p>
            <a:r>
              <a:rPr lang="en-GB" dirty="0"/>
              <a:t>Specialized output neurons</a:t>
            </a:r>
          </a:p>
          <a:p>
            <a:r>
              <a:rPr lang="en-GB" dirty="0"/>
              <a:t>Efficient and scalable</a:t>
            </a:r>
          </a:p>
          <a:p>
            <a:endParaRPr lang="en-PK" dirty="0"/>
          </a:p>
        </p:txBody>
      </p:sp>
    </p:spTree>
    <p:extLst>
      <p:ext uri="{BB962C8B-B14F-4D97-AF65-F5344CB8AC3E}">
        <p14:creationId xmlns:p14="http://schemas.microsoft.com/office/powerpoint/2010/main" val="34971484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1563C-CA42-BCF4-82B9-04153FFB1E33}"/>
              </a:ext>
            </a:extLst>
          </p:cNvPr>
          <p:cNvSpPr>
            <a:spLocks noGrp="1"/>
          </p:cNvSpPr>
          <p:nvPr>
            <p:ph type="title"/>
          </p:nvPr>
        </p:nvSpPr>
        <p:spPr/>
        <p:txBody>
          <a:bodyPr/>
          <a:lstStyle/>
          <a:p>
            <a:r>
              <a:rPr lang="en-GB" dirty="0" err="1"/>
              <a:t>Softmax</a:t>
            </a:r>
            <a:r>
              <a:rPr lang="en-GB" dirty="0"/>
              <a:t> Function</a:t>
            </a:r>
            <a:endParaRPr lang="en-PK" dirty="0"/>
          </a:p>
        </p:txBody>
      </p:sp>
      <p:sp>
        <p:nvSpPr>
          <p:cNvPr id="3" name="Content Placeholder 2">
            <a:extLst>
              <a:ext uri="{FF2B5EF4-FFF2-40B4-BE49-F238E27FC236}">
                <a16:creationId xmlns:a16="http://schemas.microsoft.com/office/drawing/2014/main" id="{0737E7C7-78E9-619E-4A06-4072E31E006A}"/>
              </a:ext>
            </a:extLst>
          </p:cNvPr>
          <p:cNvSpPr>
            <a:spLocks noGrp="1"/>
          </p:cNvSpPr>
          <p:nvPr>
            <p:ph idx="1"/>
          </p:nvPr>
        </p:nvSpPr>
        <p:spPr/>
        <p:txBody>
          <a:bodyPr/>
          <a:lstStyle/>
          <a:p>
            <a:r>
              <a:rPr lang="en-GB" dirty="0"/>
              <a:t>Generalization of sigmoid</a:t>
            </a:r>
          </a:p>
          <a:p>
            <a:r>
              <a:rPr lang="en-GB" dirty="0"/>
              <a:t>Outputs probability distribution</a:t>
            </a:r>
          </a:p>
          <a:p>
            <a:r>
              <a:rPr lang="en-GB" dirty="0"/>
              <a:t>Values sum to 1</a:t>
            </a:r>
          </a:p>
          <a:p>
            <a:r>
              <a:rPr lang="en-GB" dirty="0"/>
              <a:t>Used with cross-entropy loss</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81A9167-BB9C-7520-B1EA-F288A04EF2E3}"/>
                  </a:ext>
                </a:extLst>
              </p:cNvPr>
              <p:cNvSpPr txBox="1"/>
              <p:nvPr/>
            </p:nvSpPr>
            <p:spPr>
              <a:xfrm>
                <a:off x="427008" y="4483906"/>
                <a:ext cx="6098874" cy="12371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z="3200" b="0" i="1" smtClean="0">
                          <a:latin typeface="Cambria Math" panose="02040503050406030204" pitchFamily="18" charset="0"/>
                        </a:rPr>
                        <m:t>𝑠</m:t>
                      </m:r>
                      <m:r>
                        <m:rPr>
                          <m:sty m:val="p"/>
                        </m:rPr>
                        <a:rPr lang="en-PK" sz="3200" b="0" i="0">
                          <a:latin typeface="Cambria Math" panose="02040503050406030204" pitchFamily="18" charset="0"/>
                        </a:rPr>
                        <m:t>oftmax</m:t>
                      </m:r>
                      <m:d>
                        <m:dPr>
                          <m:ctrlPr>
                            <a:rPr lang="en-PK" sz="3200" i="1">
                              <a:latin typeface="Cambria Math" panose="02040503050406030204" pitchFamily="18" charset="0"/>
                            </a:rPr>
                          </m:ctrlPr>
                        </m:dPr>
                        <m:e>
                          <m:sSub>
                            <m:sSubPr>
                              <m:ctrlPr>
                                <a:rPr lang="en-PK" sz="3200" i="1">
                                  <a:latin typeface="Cambria Math" panose="02040503050406030204" pitchFamily="18" charset="0"/>
                                </a:rPr>
                              </m:ctrlPr>
                            </m:sSubPr>
                            <m:e>
                              <m:r>
                                <a:rPr lang="en-PK" sz="3200" b="0" i="1">
                                  <a:latin typeface="Cambria Math" panose="02040503050406030204" pitchFamily="18" charset="0"/>
                                </a:rPr>
                                <m:t>𝑧</m:t>
                              </m:r>
                            </m:e>
                            <m:sub>
                              <m:r>
                                <a:rPr lang="en-PK" sz="3200" b="0" i="1">
                                  <a:latin typeface="Cambria Math" panose="02040503050406030204" pitchFamily="18" charset="0"/>
                                </a:rPr>
                                <m:t>𝑖</m:t>
                              </m:r>
                            </m:sub>
                          </m:sSub>
                        </m:e>
                      </m:d>
                      <m:r>
                        <a:rPr lang="en-PK" sz="3200" b="0" i="0">
                          <a:latin typeface="Cambria Math" panose="02040503050406030204" pitchFamily="18" charset="0"/>
                        </a:rPr>
                        <m:t>=</m:t>
                      </m:r>
                      <m:f>
                        <m:fPr>
                          <m:ctrlPr>
                            <a:rPr lang="en-PK" sz="3200" i="1">
                              <a:latin typeface="Cambria Math" panose="02040503050406030204" pitchFamily="18" charset="0"/>
                            </a:rPr>
                          </m:ctrlPr>
                        </m:fPr>
                        <m:num>
                          <m:sSup>
                            <m:sSupPr>
                              <m:ctrlPr>
                                <a:rPr lang="en-PK" sz="3200" i="1">
                                  <a:latin typeface="Cambria Math" panose="02040503050406030204" pitchFamily="18" charset="0"/>
                                </a:rPr>
                              </m:ctrlPr>
                            </m:sSupPr>
                            <m:e>
                              <m:r>
                                <a:rPr lang="en-PK" sz="3200" b="0" i="1">
                                  <a:latin typeface="Cambria Math" panose="02040503050406030204" pitchFamily="18" charset="0"/>
                                </a:rPr>
                                <m:t>𝑒</m:t>
                              </m:r>
                            </m:e>
                            <m:sup>
                              <m:sSub>
                                <m:sSubPr>
                                  <m:ctrlPr>
                                    <a:rPr lang="en-PK" sz="3200" i="1">
                                      <a:latin typeface="Cambria Math" panose="02040503050406030204" pitchFamily="18" charset="0"/>
                                    </a:rPr>
                                  </m:ctrlPr>
                                </m:sSubPr>
                                <m:e>
                                  <m:r>
                                    <a:rPr lang="en-PK" sz="3200" b="0" i="1">
                                      <a:latin typeface="Cambria Math" panose="02040503050406030204" pitchFamily="18" charset="0"/>
                                    </a:rPr>
                                    <m:t>𝑧</m:t>
                                  </m:r>
                                </m:e>
                                <m:sub>
                                  <m:r>
                                    <a:rPr lang="en-PK" sz="3200" b="0" i="1">
                                      <a:latin typeface="Cambria Math" panose="02040503050406030204" pitchFamily="18" charset="0"/>
                                    </a:rPr>
                                    <m:t>𝑖</m:t>
                                  </m:r>
                                </m:sub>
                              </m:sSub>
                            </m:sup>
                          </m:sSup>
                        </m:num>
                        <m:den>
                          <m:nary>
                            <m:naryPr>
                              <m:chr m:val="∑"/>
                              <m:limLoc m:val="subSup"/>
                              <m:ctrlPr>
                                <a:rPr lang="en-PK" sz="3200" i="1">
                                  <a:latin typeface="Cambria Math" panose="02040503050406030204" pitchFamily="18" charset="0"/>
                                </a:rPr>
                              </m:ctrlPr>
                            </m:naryPr>
                            <m:sub>
                              <m:r>
                                <a:rPr lang="en-PK" sz="3200" b="0" i="1">
                                  <a:latin typeface="Cambria Math" panose="02040503050406030204" pitchFamily="18" charset="0"/>
                                </a:rPr>
                                <m:t>𝑗</m:t>
                              </m:r>
                              <m:r>
                                <a:rPr lang="en-PK" sz="3200" b="0" i="0">
                                  <a:latin typeface="Cambria Math" panose="02040503050406030204" pitchFamily="18" charset="0"/>
                                </a:rPr>
                                <m:t>=1</m:t>
                              </m:r>
                            </m:sub>
                            <m:sup>
                              <m:r>
                                <a:rPr lang="en-PK" sz="3200" b="0" i="1">
                                  <a:latin typeface="Cambria Math" panose="02040503050406030204" pitchFamily="18" charset="0"/>
                                </a:rPr>
                                <m:t>𝐾</m:t>
                              </m:r>
                            </m:sup>
                            <m:e>
                              <m:sSup>
                                <m:sSupPr>
                                  <m:ctrlPr>
                                    <a:rPr lang="en-PK" sz="3200" i="1">
                                      <a:latin typeface="Cambria Math" panose="02040503050406030204" pitchFamily="18" charset="0"/>
                                    </a:rPr>
                                  </m:ctrlPr>
                                </m:sSupPr>
                                <m:e>
                                  <m:r>
                                    <a:rPr lang="en-PK" sz="3200" b="0" i="1">
                                      <a:latin typeface="Cambria Math" panose="02040503050406030204" pitchFamily="18" charset="0"/>
                                    </a:rPr>
                                    <m:t>𝑒</m:t>
                                  </m:r>
                                </m:e>
                                <m:sup>
                                  <m:sSub>
                                    <m:sSubPr>
                                      <m:ctrlPr>
                                        <a:rPr lang="en-PK" sz="3200" i="1">
                                          <a:latin typeface="Cambria Math" panose="02040503050406030204" pitchFamily="18" charset="0"/>
                                        </a:rPr>
                                      </m:ctrlPr>
                                    </m:sSubPr>
                                    <m:e>
                                      <m:r>
                                        <a:rPr lang="en-PK" sz="3200" b="0" i="1">
                                          <a:latin typeface="Cambria Math" panose="02040503050406030204" pitchFamily="18" charset="0"/>
                                        </a:rPr>
                                        <m:t>𝑧</m:t>
                                      </m:r>
                                    </m:e>
                                    <m:sub>
                                      <m:r>
                                        <a:rPr lang="en-PK" sz="3200" b="0" i="1">
                                          <a:latin typeface="Cambria Math" panose="02040503050406030204" pitchFamily="18" charset="0"/>
                                        </a:rPr>
                                        <m:t>𝑗</m:t>
                                      </m:r>
                                    </m:sub>
                                  </m:sSub>
                                </m:sup>
                              </m:sSup>
                            </m:e>
                          </m:nary>
                        </m:den>
                      </m:f>
                    </m:oMath>
                  </m:oMathPara>
                </a14:m>
                <a:endParaRPr lang="en-PK" sz="3200" dirty="0"/>
              </a:p>
            </p:txBody>
          </p:sp>
        </mc:Choice>
        <mc:Fallback xmlns="">
          <p:sp>
            <p:nvSpPr>
              <p:cNvPr id="5" name="TextBox 4">
                <a:extLst>
                  <a:ext uri="{FF2B5EF4-FFF2-40B4-BE49-F238E27FC236}">
                    <a16:creationId xmlns:a16="http://schemas.microsoft.com/office/drawing/2014/main" id="{481A9167-BB9C-7520-B1EA-F288A04EF2E3}"/>
                  </a:ext>
                </a:extLst>
              </p:cNvPr>
              <p:cNvSpPr txBox="1">
                <a:spLocks noRot="1" noChangeAspect="1" noMove="1" noResize="1" noEditPoints="1" noAdjustHandles="1" noChangeArrowheads="1" noChangeShapeType="1" noTextEdit="1"/>
              </p:cNvSpPr>
              <p:nvPr/>
            </p:nvSpPr>
            <p:spPr>
              <a:xfrm>
                <a:off x="427008" y="4483906"/>
                <a:ext cx="6098874" cy="1237198"/>
              </a:xfrm>
              <a:prstGeom prst="rect">
                <a:avLst/>
              </a:prstGeom>
              <a:blipFill>
                <a:blip r:embed="rId2"/>
                <a:stretch>
                  <a:fillRect t="-17347" b="-90816"/>
                </a:stretch>
              </a:blipFill>
            </p:spPr>
            <p:txBody>
              <a:bodyPr/>
              <a:lstStyle/>
              <a:p>
                <a:r>
                  <a:rPr lang="en-PK">
                    <a:noFill/>
                  </a:rPr>
                  <a:t> </a:t>
                </a:r>
              </a:p>
            </p:txBody>
          </p:sp>
        </mc:Fallback>
      </mc:AlternateContent>
    </p:spTree>
    <p:extLst>
      <p:ext uri="{BB962C8B-B14F-4D97-AF65-F5344CB8AC3E}">
        <p14:creationId xmlns:p14="http://schemas.microsoft.com/office/powerpoint/2010/main" val="16387268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6F0BC-3868-30B4-5631-763CD85E9DE5}"/>
              </a:ext>
            </a:extLst>
          </p:cNvPr>
          <p:cNvSpPr>
            <a:spLocks noGrp="1"/>
          </p:cNvSpPr>
          <p:nvPr>
            <p:ph type="title"/>
          </p:nvPr>
        </p:nvSpPr>
        <p:spPr/>
        <p:txBody>
          <a:bodyPr/>
          <a:lstStyle/>
          <a:p>
            <a:r>
              <a:rPr lang="en-GB" dirty="0"/>
              <a:t>Multi-Class Cross-Entropy</a:t>
            </a:r>
            <a:endParaRPr lang="en-PK" dirty="0"/>
          </a:p>
        </p:txBody>
      </p:sp>
      <p:sp>
        <p:nvSpPr>
          <p:cNvPr id="3" name="Content Placeholder 2">
            <a:extLst>
              <a:ext uri="{FF2B5EF4-FFF2-40B4-BE49-F238E27FC236}">
                <a16:creationId xmlns:a16="http://schemas.microsoft.com/office/drawing/2014/main" id="{5A366085-1DA1-E2A1-C298-2C998D6707F4}"/>
              </a:ext>
            </a:extLst>
          </p:cNvPr>
          <p:cNvSpPr>
            <a:spLocks noGrp="1"/>
          </p:cNvSpPr>
          <p:nvPr>
            <p:ph idx="1"/>
          </p:nvPr>
        </p:nvSpPr>
        <p:spPr/>
        <p:txBody>
          <a:bodyPr/>
          <a:lstStyle/>
          <a:p>
            <a:r>
              <a:rPr lang="en-GB" dirty="0"/>
              <a:t>Extends BCE to multiple classes</a:t>
            </a:r>
          </a:p>
          <a:p>
            <a:r>
              <a:rPr lang="en-GB" dirty="0"/>
              <a:t>Aligns with classification goals</a:t>
            </a:r>
          </a:p>
          <a:p>
            <a:r>
              <a:rPr lang="en-GB" dirty="0"/>
              <a:t>Widely used in practice</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5DF56FE-A285-EC2E-C202-6B1B71E90C04}"/>
                  </a:ext>
                </a:extLst>
              </p:cNvPr>
              <p:cNvSpPr txBox="1"/>
              <p:nvPr/>
            </p:nvSpPr>
            <p:spPr>
              <a:xfrm>
                <a:off x="2911415" y="4327821"/>
                <a:ext cx="6098874" cy="97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L</m:t>
                      </m:r>
                      <m:r>
                        <a:rPr lang="en-PK" sz="2800" i="0">
                          <a:latin typeface="Cambria Math" panose="02040503050406030204" pitchFamily="18" charset="0"/>
                        </a:rPr>
                        <m:t>=−</m:t>
                      </m:r>
                      <m:nary>
                        <m:naryPr>
                          <m:chr m:val="∑"/>
                          <m:limLoc m:val="subSup"/>
                          <m:ctrlPr>
                            <a:rPr lang="en-PK" sz="2800" i="1">
                              <a:latin typeface="Cambria Math" panose="02040503050406030204" pitchFamily="18" charset="0"/>
                            </a:rPr>
                          </m:ctrlPr>
                        </m:naryPr>
                        <m:sub>
                          <m:r>
                            <a:rPr lang="en-PK" sz="2800" i="1">
                              <a:latin typeface="Cambria Math" panose="02040503050406030204" pitchFamily="18" charset="0"/>
                            </a:rPr>
                            <m:t>𝑖</m:t>
                          </m:r>
                          <m:r>
                            <a:rPr lang="en-PK" sz="2800" i="0">
                              <a:latin typeface="Cambria Math" panose="02040503050406030204" pitchFamily="18" charset="0"/>
                            </a:rPr>
                            <m:t>=1</m:t>
                          </m:r>
                        </m:sub>
                        <m:sup>
                          <m:r>
                            <a:rPr lang="en-PK" sz="2800" i="1">
                              <a:latin typeface="Cambria Math" panose="02040503050406030204" pitchFamily="18" charset="0"/>
                            </a:rPr>
                            <m:t>𝐶</m:t>
                          </m:r>
                        </m:sup>
                        <m:e>
                          <m:sSub>
                            <m:sSubPr>
                              <m:ctrlPr>
                                <a:rPr lang="en-PK" sz="2800" i="1">
                                  <a:latin typeface="Cambria Math" panose="02040503050406030204" pitchFamily="18" charset="0"/>
                                </a:rPr>
                              </m:ctrlPr>
                            </m:sSubPr>
                            <m:e>
                              <m:r>
                                <a:rPr lang="en-PK" sz="2800" i="1">
                                  <a:latin typeface="Cambria Math" panose="02040503050406030204" pitchFamily="18" charset="0"/>
                                </a:rPr>
                                <m:t>𝑦</m:t>
                              </m:r>
                            </m:e>
                            <m:sub>
                              <m:r>
                                <a:rPr lang="en-PK" sz="2800" i="1">
                                  <a:latin typeface="Cambria Math" panose="02040503050406030204" pitchFamily="18" charset="0"/>
                                </a:rPr>
                                <m:t>𝑖</m:t>
                              </m:r>
                            </m:sub>
                          </m:sSub>
                          <m:func>
                            <m:funcPr>
                              <m:ctrlPr>
                                <a:rPr lang="en-PK" sz="2800" i="1">
                                  <a:latin typeface="Cambria Math" panose="02040503050406030204" pitchFamily="18" charset="0"/>
                                </a:rPr>
                              </m:ctrlPr>
                            </m:funcPr>
                            <m:fName>
                              <m:r>
                                <m:rPr>
                                  <m:sty m:val="p"/>
                                </m:rPr>
                                <a:rPr lang="en-PK" sz="2800" i="0">
                                  <a:latin typeface="Cambria Math" panose="02040503050406030204" pitchFamily="18" charset="0"/>
                                </a:rPr>
                                <m:t>log</m:t>
                              </m:r>
                            </m:fName>
                            <m:e>
                              <m:d>
                                <m:dPr>
                                  <m:ctrlPr>
                                    <a:rPr lang="en-PK" sz="2800" i="1">
                                      <a:latin typeface="Cambria Math" panose="02040503050406030204" pitchFamily="18" charset="0"/>
                                    </a:rPr>
                                  </m:ctrlPr>
                                </m:dPr>
                                <m:e>
                                  <m:r>
                                    <a:rPr lang="en-PK" sz="2800" i="0">
                                      <a:latin typeface="Cambria Math" panose="02040503050406030204" pitchFamily="18" charset="0"/>
                                    </a:rPr>
                                    <m:t> </m:t>
                                  </m:r>
                                  <m:sSub>
                                    <m:sSubPr>
                                      <m:ctrlPr>
                                        <a:rPr lang="en-PK" sz="2800" i="1">
                                          <a:latin typeface="Cambria Math" panose="02040503050406030204" pitchFamily="18" charset="0"/>
                                        </a:rPr>
                                      </m:ctrlPr>
                                    </m:sSubPr>
                                    <m:e>
                                      <m:r>
                                        <m:rPr>
                                          <m:sty m:val="p"/>
                                        </m:rPr>
                                        <a:rPr lang="en-PK" sz="2800" i="0">
                                          <a:latin typeface="Cambria Math" panose="02040503050406030204" pitchFamily="18" charset="0"/>
                                        </a:rPr>
                                        <m:t>h</m:t>
                                      </m:r>
                                    </m:e>
                                    <m:sub>
                                      <m:r>
                                        <a:rPr lang="en-PK" sz="2800" i="1">
                                          <a:latin typeface="Cambria Math" panose="02040503050406030204" pitchFamily="18" charset="0"/>
                                        </a:rPr>
                                        <m:t>𝑖</m:t>
                                      </m:r>
                                    </m:sub>
                                  </m:sSub>
                                  <m:d>
                                    <m:dPr>
                                      <m:ctrlPr>
                                        <a:rPr lang="en-PK" sz="2800" i="1">
                                          <a:latin typeface="Cambria Math" panose="02040503050406030204" pitchFamily="18" charset="0"/>
                                        </a:rPr>
                                      </m:ctrlPr>
                                    </m:dPr>
                                    <m:e>
                                      <m:r>
                                        <m:rPr>
                                          <m:sty m:val="p"/>
                                        </m:rPr>
                                        <a:rPr lang="en-PK" sz="2800" i="0">
                                          <a:latin typeface="Cambria Math" panose="02040503050406030204" pitchFamily="18" charset="0"/>
                                        </a:rPr>
                                        <m:t>x</m:t>
                                      </m:r>
                                    </m:e>
                                  </m:d>
                                  <m:r>
                                    <a:rPr lang="en-PK" sz="2800" i="0">
                                      <a:latin typeface="Cambria Math" panose="02040503050406030204" pitchFamily="18" charset="0"/>
                                    </a:rPr>
                                    <m:t> </m:t>
                                  </m:r>
                                </m:e>
                              </m:d>
                            </m:e>
                          </m:func>
                        </m:e>
                      </m:nary>
                    </m:oMath>
                  </m:oMathPara>
                </a14:m>
                <a:endParaRPr lang="en-PK" dirty="0"/>
              </a:p>
            </p:txBody>
          </p:sp>
        </mc:Choice>
        <mc:Fallback xmlns="">
          <p:sp>
            <p:nvSpPr>
              <p:cNvPr id="5" name="TextBox 4">
                <a:extLst>
                  <a:ext uri="{FF2B5EF4-FFF2-40B4-BE49-F238E27FC236}">
                    <a16:creationId xmlns:a16="http://schemas.microsoft.com/office/drawing/2014/main" id="{35DF56FE-A285-EC2E-C202-6B1B71E90C04}"/>
                  </a:ext>
                </a:extLst>
              </p:cNvPr>
              <p:cNvSpPr txBox="1">
                <a:spLocks noRot="1" noChangeAspect="1" noMove="1" noResize="1" noEditPoints="1" noAdjustHandles="1" noChangeArrowheads="1" noChangeShapeType="1" noTextEdit="1"/>
              </p:cNvSpPr>
              <p:nvPr/>
            </p:nvSpPr>
            <p:spPr>
              <a:xfrm>
                <a:off x="2911415" y="4327821"/>
                <a:ext cx="6098874" cy="976614"/>
              </a:xfrm>
              <a:prstGeom prst="rect">
                <a:avLst/>
              </a:prstGeom>
              <a:blipFill>
                <a:blip r:embed="rId2"/>
                <a:stretch>
                  <a:fillRect t="-150000" b="-226923"/>
                </a:stretch>
              </a:blipFill>
            </p:spPr>
            <p:txBody>
              <a:bodyPr/>
              <a:lstStyle/>
              <a:p>
                <a:r>
                  <a:rPr lang="en-PK">
                    <a:noFill/>
                  </a:rPr>
                  <a:t> </a:t>
                </a:r>
              </a:p>
            </p:txBody>
          </p:sp>
        </mc:Fallback>
      </mc:AlternateContent>
    </p:spTree>
    <p:extLst>
      <p:ext uri="{BB962C8B-B14F-4D97-AF65-F5344CB8AC3E}">
        <p14:creationId xmlns:p14="http://schemas.microsoft.com/office/powerpoint/2010/main" val="13849985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608E9-53D0-46E9-0456-D196D69A505E}"/>
              </a:ext>
            </a:extLst>
          </p:cNvPr>
          <p:cNvSpPr>
            <a:spLocks noGrp="1"/>
          </p:cNvSpPr>
          <p:nvPr>
            <p:ph type="title"/>
          </p:nvPr>
        </p:nvSpPr>
        <p:spPr/>
        <p:txBody>
          <a:bodyPr/>
          <a:lstStyle/>
          <a:p>
            <a:r>
              <a:rPr lang="en-PK" dirty="0"/>
              <a:t>Types of Losses</a:t>
            </a:r>
          </a:p>
        </p:txBody>
      </p:sp>
      <p:pic>
        <p:nvPicPr>
          <p:cNvPr id="5" name="Content Placeholder 4" descr="A diagram of a multi-class loss&#10;&#10;AI-generated content may be incorrect.">
            <a:extLst>
              <a:ext uri="{FF2B5EF4-FFF2-40B4-BE49-F238E27FC236}">
                <a16:creationId xmlns:a16="http://schemas.microsoft.com/office/drawing/2014/main" id="{CBE0AED7-4FA2-FCE1-6C88-F3846E579449}"/>
              </a:ext>
            </a:extLst>
          </p:cNvPr>
          <p:cNvPicPr>
            <a:picLocks noGrp="1" noChangeAspect="1"/>
          </p:cNvPicPr>
          <p:nvPr>
            <p:ph idx="1"/>
          </p:nvPr>
        </p:nvPicPr>
        <p:blipFill>
          <a:blip r:embed="rId2"/>
          <a:stretch>
            <a:fillRect/>
          </a:stretch>
        </p:blipFill>
        <p:spPr>
          <a:xfrm>
            <a:off x="838201" y="1566475"/>
            <a:ext cx="9099430" cy="4158341"/>
          </a:xfrm>
        </p:spPr>
      </p:pic>
      <p:sp>
        <p:nvSpPr>
          <p:cNvPr id="6" name="TextBox 5">
            <a:extLst>
              <a:ext uri="{FF2B5EF4-FFF2-40B4-BE49-F238E27FC236}">
                <a16:creationId xmlns:a16="http://schemas.microsoft.com/office/drawing/2014/main" id="{5A36CD40-0692-B3A4-B1B3-17F8084089A8}"/>
              </a:ext>
            </a:extLst>
          </p:cNvPr>
          <p:cNvSpPr txBox="1"/>
          <p:nvPr/>
        </p:nvSpPr>
        <p:spPr>
          <a:xfrm>
            <a:off x="838200" y="5925809"/>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4.14: Binary, Categorical, and Sparse Categorical Cross-Entropy Losses</a:t>
            </a:r>
          </a:p>
        </p:txBody>
      </p:sp>
    </p:spTree>
    <p:extLst>
      <p:ext uri="{BB962C8B-B14F-4D97-AF65-F5344CB8AC3E}">
        <p14:creationId xmlns:p14="http://schemas.microsoft.com/office/powerpoint/2010/main" val="9329049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E8B01-51BE-39A7-2546-B22216BEFAE6}"/>
              </a:ext>
            </a:extLst>
          </p:cNvPr>
          <p:cNvSpPr>
            <a:spLocks noGrp="1"/>
          </p:cNvSpPr>
          <p:nvPr>
            <p:ph type="title"/>
          </p:nvPr>
        </p:nvSpPr>
        <p:spPr/>
        <p:txBody>
          <a:bodyPr/>
          <a:lstStyle/>
          <a:p>
            <a:r>
              <a:rPr lang="en-GB" dirty="0" err="1"/>
              <a:t>Keras</a:t>
            </a:r>
            <a:r>
              <a:rPr lang="en-GB" dirty="0"/>
              <a:t> Implementation</a:t>
            </a:r>
            <a:endParaRPr lang="en-PK" dirty="0"/>
          </a:p>
        </p:txBody>
      </p:sp>
      <p:sp>
        <p:nvSpPr>
          <p:cNvPr id="3" name="Content Placeholder 2">
            <a:extLst>
              <a:ext uri="{FF2B5EF4-FFF2-40B4-BE49-F238E27FC236}">
                <a16:creationId xmlns:a16="http://schemas.microsoft.com/office/drawing/2014/main" id="{9F44310A-D8AB-0742-FA7A-9FC7BC1D8267}"/>
              </a:ext>
            </a:extLst>
          </p:cNvPr>
          <p:cNvSpPr>
            <a:spLocks noGrp="1"/>
          </p:cNvSpPr>
          <p:nvPr>
            <p:ph idx="1"/>
          </p:nvPr>
        </p:nvSpPr>
        <p:spPr/>
        <p:txBody>
          <a:bodyPr/>
          <a:lstStyle/>
          <a:p>
            <a:r>
              <a:rPr lang="en-GB" dirty="0"/>
              <a:t>Logistic regression via dense layers</a:t>
            </a:r>
          </a:p>
          <a:p>
            <a:r>
              <a:rPr lang="en-GB" dirty="0"/>
              <a:t>Use sigmoid (binary) or </a:t>
            </a:r>
            <a:r>
              <a:rPr lang="en-GB" dirty="0" err="1"/>
              <a:t>softmax</a:t>
            </a:r>
            <a:r>
              <a:rPr lang="en-GB" dirty="0"/>
              <a:t> (multi-class)</a:t>
            </a:r>
          </a:p>
          <a:p>
            <a:r>
              <a:rPr lang="en-GB" dirty="0"/>
              <a:t>BCE / categorical cross-entropy loss</a:t>
            </a:r>
          </a:p>
          <a:p>
            <a:r>
              <a:rPr lang="en-GB" dirty="0"/>
              <a:t>Optimizer selection</a:t>
            </a:r>
          </a:p>
          <a:p>
            <a:endParaRPr lang="en-PK" dirty="0"/>
          </a:p>
        </p:txBody>
      </p:sp>
    </p:spTree>
    <p:extLst>
      <p:ext uri="{BB962C8B-B14F-4D97-AF65-F5344CB8AC3E}">
        <p14:creationId xmlns:p14="http://schemas.microsoft.com/office/powerpoint/2010/main" val="25212053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43003-AFCD-C71D-FC5F-6C43ABC22762}"/>
              </a:ext>
            </a:extLst>
          </p:cNvPr>
          <p:cNvSpPr>
            <a:spLocks noGrp="1"/>
          </p:cNvSpPr>
          <p:nvPr>
            <p:ph type="title"/>
          </p:nvPr>
        </p:nvSpPr>
        <p:spPr/>
        <p:txBody>
          <a:bodyPr/>
          <a:lstStyle/>
          <a:p>
            <a:r>
              <a:rPr lang="en-PK" dirty="0"/>
              <a:t>Conciseness of Implementation</a:t>
            </a:r>
          </a:p>
        </p:txBody>
      </p:sp>
      <p:pic>
        <p:nvPicPr>
          <p:cNvPr id="5" name="Content Placeholder 4" descr="A computer code with text&#10;&#10;AI-generated content may be incorrect.">
            <a:extLst>
              <a:ext uri="{FF2B5EF4-FFF2-40B4-BE49-F238E27FC236}">
                <a16:creationId xmlns:a16="http://schemas.microsoft.com/office/drawing/2014/main" id="{86F7C81C-B15C-C1DE-F8AF-C25053C5C69D}"/>
              </a:ext>
            </a:extLst>
          </p:cNvPr>
          <p:cNvPicPr>
            <a:picLocks noGrp="1" noChangeAspect="1"/>
          </p:cNvPicPr>
          <p:nvPr>
            <p:ph idx="1"/>
          </p:nvPr>
        </p:nvPicPr>
        <p:blipFill>
          <a:blip r:embed="rId2"/>
          <a:stretch>
            <a:fillRect/>
          </a:stretch>
        </p:blipFill>
        <p:spPr>
          <a:xfrm>
            <a:off x="838200" y="2127250"/>
            <a:ext cx="8039100" cy="2603500"/>
          </a:xfrm>
        </p:spPr>
      </p:pic>
    </p:spTree>
    <p:extLst>
      <p:ext uri="{BB962C8B-B14F-4D97-AF65-F5344CB8AC3E}">
        <p14:creationId xmlns:p14="http://schemas.microsoft.com/office/powerpoint/2010/main" val="2271182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EC27A-4E89-E973-80F7-7C6F4CEACFAA}"/>
              </a:ext>
            </a:extLst>
          </p:cNvPr>
          <p:cNvSpPr>
            <a:spLocks noGrp="1"/>
          </p:cNvSpPr>
          <p:nvPr>
            <p:ph type="title"/>
          </p:nvPr>
        </p:nvSpPr>
        <p:spPr/>
        <p:txBody>
          <a:bodyPr/>
          <a:lstStyle/>
          <a:p>
            <a:r>
              <a:rPr lang="en-GB" dirty="0"/>
              <a:t>Initial Attempt Using Linear Regression</a:t>
            </a:r>
            <a:endParaRPr lang="en-PK" dirty="0"/>
          </a:p>
        </p:txBody>
      </p:sp>
      <p:sp>
        <p:nvSpPr>
          <p:cNvPr id="3" name="Content Placeholder 2">
            <a:extLst>
              <a:ext uri="{FF2B5EF4-FFF2-40B4-BE49-F238E27FC236}">
                <a16:creationId xmlns:a16="http://schemas.microsoft.com/office/drawing/2014/main" id="{9411FCCD-0CCA-2B6E-884E-2975021F37BD}"/>
              </a:ext>
            </a:extLst>
          </p:cNvPr>
          <p:cNvSpPr>
            <a:spLocks noGrp="1"/>
          </p:cNvSpPr>
          <p:nvPr>
            <p:ph idx="1"/>
          </p:nvPr>
        </p:nvSpPr>
        <p:spPr/>
        <p:txBody>
          <a:bodyPr/>
          <a:lstStyle/>
          <a:p>
            <a:r>
              <a:rPr lang="en-GB" dirty="0"/>
              <a:t>Apply regression model directly</a:t>
            </a:r>
          </a:p>
          <a:p>
            <a:r>
              <a:rPr lang="en-GB" dirty="0"/>
              <a:t>Outputs not constrained to [0,1]</a:t>
            </a:r>
          </a:p>
          <a:p>
            <a:r>
              <a:rPr lang="en-GB" dirty="0"/>
              <a:t>Predictions can be negative or &gt;1</a:t>
            </a:r>
          </a:p>
          <a:p>
            <a:r>
              <a:rPr lang="en-GB" dirty="0"/>
              <a:t>Misaligned with classification needs</a:t>
            </a:r>
          </a:p>
          <a:p>
            <a:endParaRPr lang="en-PK" dirty="0"/>
          </a:p>
        </p:txBody>
      </p:sp>
    </p:spTree>
    <p:extLst>
      <p:ext uri="{BB962C8B-B14F-4D97-AF65-F5344CB8AC3E}">
        <p14:creationId xmlns:p14="http://schemas.microsoft.com/office/powerpoint/2010/main" val="912753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4E823-FCE8-8475-5B57-1ECF37CFFBDF}"/>
              </a:ext>
            </a:extLst>
          </p:cNvPr>
          <p:cNvSpPr>
            <a:spLocks noGrp="1"/>
          </p:cNvSpPr>
          <p:nvPr>
            <p:ph type="title"/>
          </p:nvPr>
        </p:nvSpPr>
        <p:spPr/>
        <p:txBody>
          <a:bodyPr/>
          <a:lstStyle/>
          <a:p>
            <a:r>
              <a:rPr lang="en-PK" dirty="0"/>
              <a:t>Studying the Shape</a:t>
            </a:r>
          </a:p>
        </p:txBody>
      </p:sp>
      <p:pic>
        <p:nvPicPr>
          <p:cNvPr id="9" name="Content Placeholder 8" descr="A screenshot of a computer code&#10;&#10;AI-generated content may be incorrect.">
            <a:extLst>
              <a:ext uri="{FF2B5EF4-FFF2-40B4-BE49-F238E27FC236}">
                <a16:creationId xmlns:a16="http://schemas.microsoft.com/office/drawing/2014/main" id="{0AEDA93A-A2BA-CBAB-8CCE-00EFFC1AD5BE}"/>
              </a:ext>
            </a:extLst>
          </p:cNvPr>
          <p:cNvPicPr>
            <a:picLocks noGrp="1" noChangeAspect="1"/>
          </p:cNvPicPr>
          <p:nvPr>
            <p:ph idx="1"/>
          </p:nvPr>
        </p:nvPicPr>
        <p:blipFill>
          <a:blip r:embed="rId2"/>
          <a:stretch>
            <a:fillRect/>
          </a:stretch>
        </p:blipFill>
        <p:spPr>
          <a:xfrm>
            <a:off x="980108" y="1485061"/>
            <a:ext cx="9423400" cy="2908300"/>
          </a:xfrm>
        </p:spPr>
      </p:pic>
    </p:spTree>
    <p:extLst>
      <p:ext uri="{BB962C8B-B14F-4D97-AF65-F5344CB8AC3E}">
        <p14:creationId xmlns:p14="http://schemas.microsoft.com/office/powerpoint/2010/main" val="14928154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5D530-FB83-4786-DA53-4E9206350B74}"/>
              </a:ext>
            </a:extLst>
          </p:cNvPr>
          <p:cNvSpPr>
            <a:spLocks noGrp="1"/>
          </p:cNvSpPr>
          <p:nvPr>
            <p:ph type="title"/>
          </p:nvPr>
        </p:nvSpPr>
        <p:spPr/>
        <p:txBody>
          <a:bodyPr/>
          <a:lstStyle/>
          <a:p>
            <a:r>
              <a:rPr lang="en-PK" dirty="0"/>
              <a:t>P</a:t>
            </a:r>
            <a:r>
              <a:rPr lang="en-GB" dirty="0"/>
              <a:t>a</a:t>
            </a:r>
            <a:r>
              <a:rPr lang="en-PK" dirty="0"/>
              <a:t>rameter Counts </a:t>
            </a:r>
          </a:p>
        </p:txBody>
      </p:sp>
      <p:pic>
        <p:nvPicPr>
          <p:cNvPr id="9" name="Content Placeholder 8" descr="A screenshot of a computer&#10;&#10;AI-generated content may be incorrect.">
            <a:extLst>
              <a:ext uri="{FF2B5EF4-FFF2-40B4-BE49-F238E27FC236}">
                <a16:creationId xmlns:a16="http://schemas.microsoft.com/office/drawing/2014/main" id="{68FEE340-1F57-4051-F17F-9D878A69E92D}"/>
              </a:ext>
            </a:extLst>
          </p:cNvPr>
          <p:cNvPicPr>
            <a:picLocks noGrp="1" noChangeAspect="1"/>
          </p:cNvPicPr>
          <p:nvPr>
            <p:ph idx="1"/>
          </p:nvPr>
        </p:nvPicPr>
        <p:blipFill>
          <a:blip r:embed="rId2"/>
          <a:stretch>
            <a:fillRect/>
          </a:stretch>
        </p:blipFill>
        <p:spPr>
          <a:xfrm>
            <a:off x="838200" y="1409491"/>
            <a:ext cx="6941386" cy="4784725"/>
          </a:xfrm>
        </p:spPr>
      </p:pic>
    </p:spTree>
    <p:extLst>
      <p:ext uri="{BB962C8B-B14F-4D97-AF65-F5344CB8AC3E}">
        <p14:creationId xmlns:p14="http://schemas.microsoft.com/office/powerpoint/2010/main" val="3800077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242A-B36E-0765-778C-DC5E8B8FA17C}"/>
              </a:ext>
            </a:extLst>
          </p:cNvPr>
          <p:cNvSpPr>
            <a:spLocks noGrp="1"/>
          </p:cNvSpPr>
          <p:nvPr>
            <p:ph type="title"/>
          </p:nvPr>
        </p:nvSpPr>
        <p:spPr/>
        <p:txBody>
          <a:bodyPr/>
          <a:lstStyle/>
          <a:p>
            <a:r>
              <a:rPr lang="en-PK" dirty="0"/>
              <a:t>M</a:t>
            </a:r>
            <a:r>
              <a:rPr lang="en-GB" dirty="0"/>
              <a:t>a</a:t>
            </a:r>
            <a:r>
              <a:rPr lang="en-PK" dirty="0"/>
              <a:t>king Changes</a:t>
            </a:r>
          </a:p>
        </p:txBody>
      </p:sp>
      <p:pic>
        <p:nvPicPr>
          <p:cNvPr id="5" name="Content Placeholder 4" descr="A computer code with text&#10;&#10;AI-generated content may be incorrect.">
            <a:extLst>
              <a:ext uri="{FF2B5EF4-FFF2-40B4-BE49-F238E27FC236}">
                <a16:creationId xmlns:a16="http://schemas.microsoft.com/office/drawing/2014/main" id="{235A3004-E4BE-969C-486C-F1D077809A2D}"/>
              </a:ext>
            </a:extLst>
          </p:cNvPr>
          <p:cNvPicPr>
            <a:picLocks noGrp="1" noChangeAspect="1"/>
          </p:cNvPicPr>
          <p:nvPr>
            <p:ph idx="1"/>
          </p:nvPr>
        </p:nvPicPr>
        <p:blipFill>
          <a:blip r:embed="rId2"/>
          <a:stretch>
            <a:fillRect/>
          </a:stretch>
        </p:blipFill>
        <p:spPr>
          <a:xfrm>
            <a:off x="838200" y="1529392"/>
            <a:ext cx="7531100" cy="2578100"/>
          </a:xfrm>
        </p:spPr>
      </p:pic>
    </p:spTree>
    <p:extLst>
      <p:ext uri="{BB962C8B-B14F-4D97-AF65-F5344CB8AC3E}">
        <p14:creationId xmlns:p14="http://schemas.microsoft.com/office/powerpoint/2010/main" val="22591163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3FAFB-B861-41C4-1B7C-8534576D74FF}"/>
              </a:ext>
            </a:extLst>
          </p:cNvPr>
          <p:cNvSpPr>
            <a:spLocks noGrp="1"/>
          </p:cNvSpPr>
          <p:nvPr>
            <p:ph type="title"/>
          </p:nvPr>
        </p:nvSpPr>
        <p:spPr/>
        <p:txBody>
          <a:bodyPr/>
          <a:lstStyle/>
          <a:p>
            <a:r>
              <a:rPr lang="en-GB" dirty="0"/>
              <a:t>Advanced Optimizers</a:t>
            </a:r>
            <a:endParaRPr lang="en-PK" dirty="0"/>
          </a:p>
        </p:txBody>
      </p:sp>
      <p:sp>
        <p:nvSpPr>
          <p:cNvPr id="3" name="Content Placeholder 2">
            <a:extLst>
              <a:ext uri="{FF2B5EF4-FFF2-40B4-BE49-F238E27FC236}">
                <a16:creationId xmlns:a16="http://schemas.microsoft.com/office/drawing/2014/main" id="{46786430-33DA-A2E7-DCA1-496FE13FDBA5}"/>
              </a:ext>
            </a:extLst>
          </p:cNvPr>
          <p:cNvSpPr>
            <a:spLocks noGrp="1"/>
          </p:cNvSpPr>
          <p:nvPr>
            <p:ph idx="1"/>
          </p:nvPr>
        </p:nvSpPr>
        <p:spPr/>
        <p:txBody>
          <a:bodyPr/>
          <a:lstStyle/>
          <a:p>
            <a:r>
              <a:rPr lang="en-GB" dirty="0"/>
              <a:t>Adam, RMSprop, </a:t>
            </a:r>
            <a:r>
              <a:rPr lang="en-GB" dirty="0" err="1"/>
              <a:t>Adagrad</a:t>
            </a:r>
            <a:r>
              <a:rPr lang="en-GB" dirty="0"/>
              <a:t>, </a:t>
            </a:r>
            <a:r>
              <a:rPr lang="en-GB" dirty="0" err="1"/>
              <a:t>Nadam</a:t>
            </a:r>
            <a:endParaRPr lang="en-GB" dirty="0"/>
          </a:p>
          <a:p>
            <a:r>
              <a:rPr lang="en-GB" dirty="0"/>
              <a:t>Improvements over basic gradient descent</a:t>
            </a:r>
          </a:p>
          <a:p>
            <a:r>
              <a:rPr lang="en-GB" dirty="0"/>
              <a:t>Often one-line change in code</a:t>
            </a:r>
          </a:p>
          <a:p>
            <a:endParaRPr lang="en-PK" dirty="0"/>
          </a:p>
        </p:txBody>
      </p:sp>
    </p:spTree>
    <p:extLst>
      <p:ext uri="{BB962C8B-B14F-4D97-AF65-F5344CB8AC3E}">
        <p14:creationId xmlns:p14="http://schemas.microsoft.com/office/powerpoint/2010/main" val="1868857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1BC0B-A63E-5320-D538-15B11870BE7E}"/>
              </a:ext>
            </a:extLst>
          </p:cNvPr>
          <p:cNvSpPr>
            <a:spLocks noGrp="1"/>
          </p:cNvSpPr>
          <p:nvPr>
            <p:ph type="title"/>
          </p:nvPr>
        </p:nvSpPr>
        <p:spPr/>
        <p:txBody>
          <a:bodyPr/>
          <a:lstStyle/>
          <a:p>
            <a:r>
              <a:rPr lang="en-GB" dirty="0"/>
              <a:t>Optimizer </a:t>
            </a:r>
            <a:r>
              <a:rPr lang="en-GB" dirty="0" err="1"/>
              <a:t>Behavior</a:t>
            </a:r>
            <a:endParaRPr lang="en-PK" dirty="0"/>
          </a:p>
        </p:txBody>
      </p:sp>
      <p:sp>
        <p:nvSpPr>
          <p:cNvPr id="3" name="Content Placeholder 2">
            <a:extLst>
              <a:ext uri="{FF2B5EF4-FFF2-40B4-BE49-F238E27FC236}">
                <a16:creationId xmlns:a16="http://schemas.microsoft.com/office/drawing/2014/main" id="{F5E77F12-D725-8C62-BF0C-852A82C3B096}"/>
              </a:ext>
            </a:extLst>
          </p:cNvPr>
          <p:cNvSpPr>
            <a:spLocks noGrp="1"/>
          </p:cNvSpPr>
          <p:nvPr>
            <p:ph idx="1"/>
          </p:nvPr>
        </p:nvSpPr>
        <p:spPr/>
        <p:txBody>
          <a:bodyPr/>
          <a:lstStyle/>
          <a:p>
            <a:r>
              <a:rPr lang="en-GB" dirty="0"/>
              <a:t>Adaptive learning rates</a:t>
            </a:r>
          </a:p>
          <a:p>
            <a:r>
              <a:rPr lang="en-GB" dirty="0"/>
              <a:t>Momentum to escape local minima</a:t>
            </a:r>
          </a:p>
          <a:p>
            <a:r>
              <a:rPr lang="en-GB" dirty="0"/>
              <a:t>Better for noisy/sparse gradients</a:t>
            </a:r>
          </a:p>
          <a:p>
            <a:endParaRPr lang="en-PK" dirty="0"/>
          </a:p>
        </p:txBody>
      </p:sp>
    </p:spTree>
    <p:extLst>
      <p:ext uri="{BB962C8B-B14F-4D97-AF65-F5344CB8AC3E}">
        <p14:creationId xmlns:p14="http://schemas.microsoft.com/office/powerpoint/2010/main" val="12312391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B8A4A-092E-CA83-4509-5C30BFD8CF85}"/>
              </a:ext>
            </a:extLst>
          </p:cNvPr>
          <p:cNvSpPr>
            <a:spLocks noGrp="1"/>
          </p:cNvSpPr>
          <p:nvPr>
            <p:ph type="title"/>
          </p:nvPr>
        </p:nvSpPr>
        <p:spPr/>
        <p:txBody>
          <a:bodyPr/>
          <a:lstStyle/>
          <a:p>
            <a:r>
              <a:rPr lang="en-GB" dirty="0"/>
              <a:t>Training Workflow</a:t>
            </a:r>
            <a:endParaRPr lang="en-PK" dirty="0"/>
          </a:p>
        </p:txBody>
      </p:sp>
      <p:sp>
        <p:nvSpPr>
          <p:cNvPr id="3" name="Content Placeholder 2">
            <a:extLst>
              <a:ext uri="{FF2B5EF4-FFF2-40B4-BE49-F238E27FC236}">
                <a16:creationId xmlns:a16="http://schemas.microsoft.com/office/drawing/2014/main" id="{530597C9-37A6-8B62-ADC9-E548D419F36E}"/>
              </a:ext>
            </a:extLst>
          </p:cNvPr>
          <p:cNvSpPr>
            <a:spLocks noGrp="1"/>
          </p:cNvSpPr>
          <p:nvPr>
            <p:ph idx="1"/>
          </p:nvPr>
        </p:nvSpPr>
        <p:spPr/>
        <p:txBody>
          <a:bodyPr/>
          <a:lstStyle/>
          <a:p>
            <a:r>
              <a:rPr lang="en-GB" dirty="0"/>
              <a:t>Dataset → initialization → loss function</a:t>
            </a:r>
          </a:p>
          <a:p>
            <a:r>
              <a:rPr lang="en-GB" dirty="0"/>
              <a:t>Gradient descent or variant</a:t>
            </a:r>
          </a:p>
          <a:p>
            <a:r>
              <a:rPr lang="en-GB" dirty="0"/>
              <a:t>Iterate until convergence</a:t>
            </a:r>
          </a:p>
          <a:p>
            <a:r>
              <a:rPr lang="en-GB" dirty="0"/>
              <a:t>Evaluate on test data</a:t>
            </a:r>
          </a:p>
          <a:p>
            <a:endParaRPr lang="en-PK" dirty="0"/>
          </a:p>
        </p:txBody>
      </p:sp>
    </p:spTree>
    <p:extLst>
      <p:ext uri="{BB962C8B-B14F-4D97-AF65-F5344CB8AC3E}">
        <p14:creationId xmlns:p14="http://schemas.microsoft.com/office/powerpoint/2010/main" val="30113541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D3F01-598C-5AB5-A216-AC12DC0DB42E}"/>
              </a:ext>
            </a:extLst>
          </p:cNvPr>
          <p:cNvSpPr>
            <a:spLocks noGrp="1"/>
          </p:cNvSpPr>
          <p:nvPr>
            <p:ph type="title"/>
          </p:nvPr>
        </p:nvSpPr>
        <p:spPr/>
        <p:txBody>
          <a:bodyPr/>
          <a:lstStyle/>
          <a:p>
            <a:r>
              <a:rPr lang="en-PK" dirty="0"/>
              <a:t>Summary</a:t>
            </a:r>
          </a:p>
        </p:txBody>
      </p:sp>
      <p:sp>
        <p:nvSpPr>
          <p:cNvPr id="3" name="Content Placeholder 2">
            <a:extLst>
              <a:ext uri="{FF2B5EF4-FFF2-40B4-BE49-F238E27FC236}">
                <a16:creationId xmlns:a16="http://schemas.microsoft.com/office/drawing/2014/main" id="{6FC79828-53CB-4868-CF4B-376569F329EF}"/>
              </a:ext>
            </a:extLst>
          </p:cNvPr>
          <p:cNvSpPr>
            <a:spLocks noGrp="1"/>
          </p:cNvSpPr>
          <p:nvPr>
            <p:ph idx="1"/>
          </p:nvPr>
        </p:nvSpPr>
        <p:spPr/>
        <p:txBody>
          <a:bodyPr/>
          <a:lstStyle/>
          <a:p>
            <a:r>
              <a:rPr lang="en-GB" dirty="0"/>
              <a:t>Alignment crucial</a:t>
            </a:r>
          </a:p>
          <a:p>
            <a:r>
              <a:rPr lang="en-GB" dirty="0"/>
              <a:t>Hidden layers = feature transformation</a:t>
            </a:r>
          </a:p>
          <a:p>
            <a:r>
              <a:rPr lang="en-GB" dirty="0"/>
              <a:t>Depth adds power</a:t>
            </a:r>
          </a:p>
          <a:p>
            <a:r>
              <a:rPr lang="en-GB" dirty="0"/>
              <a:t>Small specialized models vs large universal models</a:t>
            </a:r>
          </a:p>
          <a:p>
            <a:r>
              <a:rPr lang="en-GB" dirty="0"/>
              <a:t>Trade-off between efficiency and capability</a:t>
            </a:r>
          </a:p>
          <a:p>
            <a:endParaRPr lang="en-PK" dirty="0"/>
          </a:p>
        </p:txBody>
      </p:sp>
    </p:spTree>
    <p:extLst>
      <p:ext uri="{BB962C8B-B14F-4D97-AF65-F5344CB8AC3E}">
        <p14:creationId xmlns:p14="http://schemas.microsoft.com/office/powerpoint/2010/main" val="10351825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E91E4A-33B9-6EF8-0019-844C90BE6E30}"/>
              </a:ext>
            </a:extLst>
          </p:cNvPr>
          <p:cNvSpPr>
            <a:spLocks noGrp="1"/>
          </p:cNvSpPr>
          <p:nvPr>
            <p:ph type="title"/>
          </p:nvPr>
        </p:nvSpPr>
        <p:spPr/>
        <p:txBody>
          <a:bodyPr/>
          <a:lstStyle/>
          <a:p>
            <a:r>
              <a:rPr lang="en-GB" dirty="0"/>
              <a:t>Align optimization objective with what you actually care about</a:t>
            </a:r>
            <a:br>
              <a:rPr lang="en-GB" dirty="0"/>
            </a:br>
            <a:endParaRPr lang="en-PK" dirty="0"/>
          </a:p>
        </p:txBody>
      </p:sp>
      <p:sp>
        <p:nvSpPr>
          <p:cNvPr id="5" name="Text Placeholder 4">
            <a:extLst>
              <a:ext uri="{FF2B5EF4-FFF2-40B4-BE49-F238E27FC236}">
                <a16:creationId xmlns:a16="http://schemas.microsoft.com/office/drawing/2014/main" id="{2E707F7B-1357-94E3-9468-183A555666B2}"/>
              </a:ext>
            </a:extLst>
          </p:cNvPr>
          <p:cNvSpPr>
            <a:spLocks noGrp="1"/>
          </p:cNvSpPr>
          <p:nvPr>
            <p:ph type="body" sz="quarter" idx="10"/>
          </p:nvPr>
        </p:nvSpPr>
        <p:spPr/>
        <p:txBody>
          <a:bodyPr/>
          <a:lstStyle/>
          <a:p>
            <a:pPr marL="0" indent="0">
              <a:buNone/>
            </a:pPr>
            <a:r>
              <a:rPr lang="en-GB" dirty="0"/>
              <a:t>Central Lesson</a:t>
            </a:r>
            <a:endParaRPr lang="en-PK" dirty="0"/>
          </a:p>
        </p:txBody>
      </p:sp>
    </p:spTree>
    <p:extLst>
      <p:ext uri="{BB962C8B-B14F-4D97-AF65-F5344CB8AC3E}">
        <p14:creationId xmlns:p14="http://schemas.microsoft.com/office/powerpoint/2010/main" val="41438533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5F6B4-B4F8-EF2B-40EF-7703001E0B26}"/>
              </a:ext>
            </a:extLst>
          </p:cNvPr>
          <p:cNvSpPr>
            <a:spLocks noGrp="1"/>
          </p:cNvSpPr>
          <p:nvPr>
            <p:ph type="title"/>
          </p:nvPr>
        </p:nvSpPr>
        <p:spPr/>
        <p:txBody>
          <a:bodyPr/>
          <a:lstStyle/>
          <a:p>
            <a:r>
              <a:rPr lang="en-PK" dirty="0"/>
              <a:t>Regression for Classification</a:t>
            </a:r>
          </a:p>
        </p:txBody>
      </p:sp>
      <p:pic>
        <p:nvPicPr>
          <p:cNvPr id="5" name="Content Placeholder 4" descr="A graph with a blue line&#10;&#10;AI-generated content may be incorrect.">
            <a:extLst>
              <a:ext uri="{FF2B5EF4-FFF2-40B4-BE49-F238E27FC236}">
                <a16:creationId xmlns:a16="http://schemas.microsoft.com/office/drawing/2014/main" id="{06777AE0-C4EF-0E37-B5D1-2CD47AD834FA}"/>
              </a:ext>
            </a:extLst>
          </p:cNvPr>
          <p:cNvPicPr>
            <a:picLocks noGrp="1" noChangeAspect="1"/>
          </p:cNvPicPr>
          <p:nvPr>
            <p:ph idx="1"/>
          </p:nvPr>
        </p:nvPicPr>
        <p:blipFill>
          <a:blip r:embed="rId2"/>
          <a:stretch>
            <a:fillRect/>
          </a:stretch>
        </p:blipFill>
        <p:spPr>
          <a:xfrm>
            <a:off x="1051195" y="1392238"/>
            <a:ext cx="9281572" cy="4784725"/>
          </a:xfrm>
        </p:spPr>
      </p:pic>
      <p:sp>
        <p:nvSpPr>
          <p:cNvPr id="6" name="TextBox 5">
            <a:extLst>
              <a:ext uri="{FF2B5EF4-FFF2-40B4-BE49-F238E27FC236}">
                <a16:creationId xmlns:a16="http://schemas.microsoft.com/office/drawing/2014/main" id="{79B2C87D-CCB0-2327-45DB-F14EAF24F032}"/>
              </a:ext>
            </a:extLst>
          </p:cNvPr>
          <p:cNvSpPr txBox="1"/>
          <p:nvPr/>
        </p:nvSpPr>
        <p:spPr>
          <a:xfrm>
            <a:off x="1859233" y="6038463"/>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4.2: First Attempt at Classification Using the Regression Technique</a:t>
            </a:r>
          </a:p>
        </p:txBody>
      </p:sp>
    </p:spTree>
    <p:extLst>
      <p:ext uri="{BB962C8B-B14F-4D97-AF65-F5344CB8AC3E}">
        <p14:creationId xmlns:p14="http://schemas.microsoft.com/office/powerpoint/2010/main" val="2203194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4DCE60-C676-EAD2-2DF2-87CA6D644C17}"/>
              </a:ext>
            </a:extLst>
          </p:cNvPr>
          <p:cNvSpPr>
            <a:spLocks noGrp="1"/>
          </p:cNvSpPr>
          <p:nvPr>
            <p:ph type="title"/>
          </p:nvPr>
        </p:nvSpPr>
        <p:spPr/>
        <p:txBody>
          <a:bodyPr anchor="t" anchorCtr="0">
            <a:noAutofit/>
          </a:bodyPr>
          <a:lstStyle/>
          <a:p>
            <a:r>
              <a:rPr lang="en-GB" sz="4400" dirty="0"/>
              <a:t>Regression asks “How much?” but classification needs “Which one?”</a:t>
            </a:r>
            <a:br>
              <a:rPr lang="en-PK" sz="4400" dirty="0"/>
            </a:br>
            <a:endParaRPr lang="en-PK" sz="4400" dirty="0"/>
          </a:p>
        </p:txBody>
      </p:sp>
      <p:sp>
        <p:nvSpPr>
          <p:cNvPr id="7" name="Text Placeholder 6">
            <a:extLst>
              <a:ext uri="{FF2B5EF4-FFF2-40B4-BE49-F238E27FC236}">
                <a16:creationId xmlns:a16="http://schemas.microsoft.com/office/drawing/2014/main" id="{576ADEA7-2A54-DAA2-75B2-130ADE176770}"/>
              </a:ext>
            </a:extLst>
          </p:cNvPr>
          <p:cNvSpPr>
            <a:spLocks noGrp="1"/>
          </p:cNvSpPr>
          <p:nvPr>
            <p:ph type="body" sz="quarter" idx="10"/>
          </p:nvPr>
        </p:nvSpPr>
        <p:spPr/>
        <p:txBody>
          <a:bodyPr/>
          <a:lstStyle/>
          <a:p>
            <a:pPr marL="0" indent="0">
              <a:buNone/>
            </a:pPr>
            <a:r>
              <a:rPr lang="en-GB" dirty="0"/>
              <a:t>Misalignment:</a:t>
            </a:r>
            <a:endParaRPr lang="en-PK" dirty="0"/>
          </a:p>
        </p:txBody>
      </p:sp>
    </p:spTree>
    <p:extLst>
      <p:ext uri="{BB962C8B-B14F-4D97-AF65-F5344CB8AC3E}">
        <p14:creationId xmlns:p14="http://schemas.microsoft.com/office/powerpoint/2010/main" val="950769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52E85-7434-B6EB-C516-B4E28CAA812C}"/>
              </a:ext>
            </a:extLst>
          </p:cNvPr>
          <p:cNvSpPr>
            <a:spLocks noGrp="1"/>
          </p:cNvSpPr>
          <p:nvPr>
            <p:ph type="title"/>
          </p:nvPr>
        </p:nvSpPr>
        <p:spPr/>
        <p:txBody>
          <a:bodyPr/>
          <a:lstStyle/>
          <a:p>
            <a:r>
              <a:rPr lang="en-GB" dirty="0"/>
              <a:t>Logistic Regression &amp; Sigmoid Function</a:t>
            </a:r>
            <a:endParaRPr lang="en-PK" dirty="0"/>
          </a:p>
        </p:txBody>
      </p:sp>
      <p:sp>
        <p:nvSpPr>
          <p:cNvPr id="3" name="Content Placeholder 2">
            <a:extLst>
              <a:ext uri="{FF2B5EF4-FFF2-40B4-BE49-F238E27FC236}">
                <a16:creationId xmlns:a16="http://schemas.microsoft.com/office/drawing/2014/main" id="{DE42B017-328A-7918-EB1D-D90861D3E238}"/>
              </a:ext>
            </a:extLst>
          </p:cNvPr>
          <p:cNvSpPr>
            <a:spLocks noGrp="1"/>
          </p:cNvSpPr>
          <p:nvPr>
            <p:ph idx="1"/>
          </p:nvPr>
        </p:nvSpPr>
        <p:spPr>
          <a:xfrm>
            <a:off x="838200" y="1391478"/>
            <a:ext cx="4980709" cy="4785485"/>
          </a:xfrm>
        </p:spPr>
        <p:txBody>
          <a:bodyPr/>
          <a:lstStyle/>
          <a:p>
            <a:r>
              <a:rPr lang="en-GB" dirty="0"/>
              <a:t>Maps input → [0,1]</a:t>
            </a:r>
          </a:p>
          <a:p>
            <a:r>
              <a:rPr lang="en-GB" dirty="0"/>
              <a:t>Smooth S-shaped curve</a:t>
            </a:r>
          </a:p>
          <a:p>
            <a:r>
              <a:rPr lang="en-GB" dirty="0"/>
              <a:t>Interpretable as probability</a:t>
            </a:r>
          </a:p>
          <a:p>
            <a:endParaRPr lang="en-PK" dirty="0"/>
          </a:p>
        </p:txBody>
      </p:sp>
      <p:pic>
        <p:nvPicPr>
          <p:cNvPr id="5" name="Picture 4" descr="A graph of a function&#10;&#10;AI-generated content may be incorrect.">
            <a:extLst>
              <a:ext uri="{FF2B5EF4-FFF2-40B4-BE49-F238E27FC236}">
                <a16:creationId xmlns:a16="http://schemas.microsoft.com/office/drawing/2014/main" id="{4543CAC9-3CEF-9097-71A8-C73C7AA015EC}"/>
              </a:ext>
            </a:extLst>
          </p:cNvPr>
          <p:cNvPicPr>
            <a:picLocks noChangeAspect="1"/>
          </p:cNvPicPr>
          <p:nvPr/>
        </p:nvPicPr>
        <p:blipFill>
          <a:blip r:embed="rId2"/>
          <a:stretch>
            <a:fillRect/>
          </a:stretch>
        </p:blipFill>
        <p:spPr>
          <a:xfrm>
            <a:off x="6613814" y="1391478"/>
            <a:ext cx="4739986" cy="2977413"/>
          </a:xfrm>
          <a:prstGeom prst="rect">
            <a:avLst/>
          </a:prstGeom>
        </p:spPr>
      </p:pic>
      <p:sp>
        <p:nvSpPr>
          <p:cNvPr id="6" name="TextBox 5">
            <a:extLst>
              <a:ext uri="{FF2B5EF4-FFF2-40B4-BE49-F238E27FC236}">
                <a16:creationId xmlns:a16="http://schemas.microsoft.com/office/drawing/2014/main" id="{605D4BC7-616D-C696-0BF9-8D567485BB89}"/>
              </a:ext>
            </a:extLst>
          </p:cNvPr>
          <p:cNvSpPr txBox="1"/>
          <p:nvPr/>
        </p:nvSpPr>
        <p:spPr>
          <a:xfrm>
            <a:off x="6613814" y="4853899"/>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4.3: Sigmoid Function</a:t>
            </a:r>
          </a:p>
        </p:txBody>
      </p:sp>
    </p:spTree>
    <p:extLst>
      <p:ext uri="{BB962C8B-B14F-4D97-AF65-F5344CB8AC3E}">
        <p14:creationId xmlns:p14="http://schemas.microsoft.com/office/powerpoint/2010/main" val="3800152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9E4B5-7BEB-D92E-F4F1-AA63B8E44906}"/>
              </a:ext>
            </a:extLst>
          </p:cNvPr>
          <p:cNvSpPr>
            <a:spLocks noGrp="1"/>
          </p:cNvSpPr>
          <p:nvPr>
            <p:ph type="title"/>
          </p:nvPr>
        </p:nvSpPr>
        <p:spPr/>
        <p:txBody>
          <a:bodyPr/>
          <a:lstStyle/>
          <a:p>
            <a:r>
              <a:rPr lang="en-GB" dirty="0"/>
              <a:t>Sigmoid Properties</a:t>
            </a:r>
            <a:endParaRPr lang="en-PK" dirty="0"/>
          </a:p>
        </p:txBody>
      </p:sp>
      <p:sp>
        <p:nvSpPr>
          <p:cNvPr id="3" name="Content Placeholder 2">
            <a:extLst>
              <a:ext uri="{FF2B5EF4-FFF2-40B4-BE49-F238E27FC236}">
                <a16:creationId xmlns:a16="http://schemas.microsoft.com/office/drawing/2014/main" id="{035D6A65-A614-7481-08A6-A11EAE05A54D}"/>
              </a:ext>
            </a:extLst>
          </p:cNvPr>
          <p:cNvSpPr>
            <a:spLocks noGrp="1"/>
          </p:cNvSpPr>
          <p:nvPr>
            <p:ph idx="1"/>
          </p:nvPr>
        </p:nvSpPr>
        <p:spPr/>
        <p:txBody>
          <a:bodyPr/>
          <a:lstStyle/>
          <a:p>
            <a:r>
              <a:rPr lang="en-GB" dirty="0"/>
              <a:t>Input -∞ → output 0</a:t>
            </a:r>
          </a:p>
          <a:p>
            <a:r>
              <a:rPr lang="en-GB" dirty="0"/>
              <a:t>Input +∞ → output 1</a:t>
            </a:r>
          </a:p>
          <a:p>
            <a:r>
              <a:rPr lang="en-GB" dirty="0"/>
              <a:t>Input 0 → output 0.5</a:t>
            </a:r>
          </a:p>
          <a:p>
            <a:r>
              <a:rPr lang="en-GB" dirty="0"/>
              <a:t>Called squishing or activation function</a:t>
            </a:r>
          </a:p>
          <a:p>
            <a:endParaRPr lang="en-PK" dirty="0"/>
          </a:p>
        </p:txBody>
      </p:sp>
    </p:spTree>
    <p:extLst>
      <p:ext uri="{BB962C8B-B14F-4D97-AF65-F5344CB8AC3E}">
        <p14:creationId xmlns:p14="http://schemas.microsoft.com/office/powerpoint/2010/main" val="7876537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350</TotalTime>
  <Words>1223</Words>
  <Application>Microsoft Macintosh PowerPoint</Application>
  <PresentationFormat>Widescreen</PresentationFormat>
  <Paragraphs>242</Paragraphs>
  <Slides>58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58</vt:i4>
      </vt:variant>
    </vt:vector>
  </HeadingPairs>
  <TitlesOfParts>
    <vt:vector size="67"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4  Classification through Gradient Descent</vt:lpstr>
      <vt:lpstr>Contents</vt:lpstr>
      <vt:lpstr>From Regression to Classification</vt:lpstr>
      <vt:lpstr>Real-World Example</vt:lpstr>
      <vt:lpstr>Initial Attempt Using Linear Regression</vt:lpstr>
      <vt:lpstr>Regression for Classification</vt:lpstr>
      <vt:lpstr>Regression asks “How much?” but classification needs “Which one?” </vt:lpstr>
      <vt:lpstr>Logistic Regression &amp; Sigmoid Function</vt:lpstr>
      <vt:lpstr>Sigmoid Properties</vt:lpstr>
      <vt:lpstr>Thresholding</vt:lpstr>
      <vt:lpstr>Tumor Classification with Threshold</vt:lpstr>
      <vt:lpstr>Results with Thresholding</vt:lpstr>
      <vt:lpstr>Outlier Results</vt:lpstr>
      <vt:lpstr>Outlier Problem</vt:lpstr>
      <vt:lpstr>Minimizing wrong loss function leads to poor classification</vt:lpstr>
      <vt:lpstr>Fixing the Loss Function</vt:lpstr>
      <vt:lpstr>Desired Loss Characteristics</vt:lpstr>
      <vt:lpstr>Negative Log Loss</vt:lpstr>
      <vt:lpstr>Negative Log Loss Cases</vt:lpstr>
      <vt:lpstr>Closed Form Cross-Entropy</vt:lpstr>
      <vt:lpstr>Example BCE Behavior</vt:lpstr>
      <vt:lpstr>Derivative of BCE</vt:lpstr>
      <vt:lpstr>BCE aligns optimization with classification accuracy</vt:lpstr>
      <vt:lpstr>Back to the Problem</vt:lpstr>
      <vt:lpstr>Decision Boundary Definition</vt:lpstr>
      <vt:lpstr>Decision Boundary</vt:lpstr>
      <vt:lpstr>Interpretation</vt:lpstr>
      <vt:lpstr>Robustness to Outliers</vt:lpstr>
      <vt:lpstr>Limitation of Linear Models</vt:lpstr>
      <vt:lpstr>Feature Transformation</vt:lpstr>
      <vt:lpstr>Kernel Trick</vt:lpstr>
      <vt:lpstr>Logistic Regression Unit</vt:lpstr>
      <vt:lpstr>First Neural Network</vt:lpstr>
      <vt:lpstr>Backpropagation</vt:lpstr>
      <vt:lpstr>Two Parts of Learning</vt:lpstr>
      <vt:lpstr>Matrix Representation</vt:lpstr>
      <vt:lpstr>Deep Neural Networks</vt:lpstr>
      <vt:lpstr>Deep Neural Networks (contd.) </vt:lpstr>
      <vt:lpstr>Width vs Depth</vt:lpstr>
      <vt:lpstr>Beyond Binary</vt:lpstr>
      <vt:lpstr>One-vs-All Approach</vt:lpstr>
      <vt:lpstr>Example Experts</vt:lpstr>
      <vt:lpstr>Drawbacks of One-vs-All</vt:lpstr>
      <vt:lpstr>Universal Learner Approach</vt:lpstr>
      <vt:lpstr>Softmax Function</vt:lpstr>
      <vt:lpstr>Multi-Class Cross-Entropy</vt:lpstr>
      <vt:lpstr>Types of Losses</vt:lpstr>
      <vt:lpstr>Keras Implementation</vt:lpstr>
      <vt:lpstr>Conciseness of Implementation</vt:lpstr>
      <vt:lpstr>Studying the Shape</vt:lpstr>
      <vt:lpstr>Parameter Counts </vt:lpstr>
      <vt:lpstr>Making Changes</vt:lpstr>
      <vt:lpstr>Advanced Optimizers</vt:lpstr>
      <vt:lpstr>Optimizer Behavior</vt:lpstr>
      <vt:lpstr>Training Workflow</vt:lpstr>
      <vt:lpstr>Summary</vt:lpstr>
      <vt:lpstr>Align optimization objective with what you actually care about </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187</cp:revision>
  <dcterms:created xsi:type="dcterms:W3CDTF">2025-08-28T02:49:25Z</dcterms:created>
  <dcterms:modified xsi:type="dcterms:W3CDTF">2025-09-15T15:18:13Z</dcterms:modified>
</cp:coreProperties>
</file>