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310" r:id="rId4"/>
    <p:sldId id="311" r:id="rId5"/>
    <p:sldId id="312" r:id="rId6"/>
    <p:sldId id="313" r:id="rId7"/>
    <p:sldId id="314" r:id="rId8"/>
    <p:sldId id="316" r:id="rId9"/>
    <p:sldId id="317" r:id="rId10"/>
    <p:sldId id="318" r:id="rId11"/>
    <p:sldId id="320" r:id="rId12"/>
    <p:sldId id="319" r:id="rId13"/>
    <p:sldId id="321" r:id="rId14"/>
    <p:sldId id="322" r:id="rId15"/>
    <p:sldId id="323" r:id="rId16"/>
    <p:sldId id="324" r:id="rId17"/>
    <p:sldId id="325" r:id="rId18"/>
    <p:sldId id="326" r:id="rId19"/>
    <p:sldId id="327" r:id="rId20"/>
    <p:sldId id="328" r:id="rId21"/>
    <p:sldId id="329" r:id="rId22"/>
    <p:sldId id="331" r:id="rId23"/>
    <p:sldId id="330" r:id="rId24"/>
    <p:sldId id="332" r:id="rId25"/>
    <p:sldId id="333" r:id="rId26"/>
    <p:sldId id="335" r:id="rId27"/>
    <p:sldId id="336" r:id="rId28"/>
    <p:sldId id="337" r:id="rId29"/>
    <p:sldId id="338" r:id="rId30"/>
    <p:sldId id="339" r:id="rId31"/>
    <p:sldId id="340" r:id="rId32"/>
    <p:sldId id="341" r:id="rId33"/>
    <p:sldId id="342" r:id="rId34"/>
    <p:sldId id="343" r:id="rId35"/>
    <p:sldId id="344" r:id="rId36"/>
    <p:sldId id="345" r:id="rId37"/>
    <p:sldId id="346" r:id="rId38"/>
    <p:sldId id="347" r:id="rId39"/>
    <p:sldId id="348" r:id="rId40"/>
    <p:sldId id="349" r:id="rId41"/>
    <p:sldId id="350" r:id="rId42"/>
    <p:sldId id="351" r:id="rId43"/>
    <p:sldId id="352" r:id="rId44"/>
    <p:sldId id="353" r:id="rId45"/>
    <p:sldId id="354" r:id="rId46"/>
    <p:sldId id="355" r:id="rId47"/>
    <p:sldId id="356" r:id="rId48"/>
    <p:sldId id="357" r:id="rId49"/>
    <p:sldId id="360" r:id="rId50"/>
    <p:sldId id="358" r:id="rId51"/>
    <p:sldId id="359" r:id="rId52"/>
    <p:sldId id="361" r:id="rId53"/>
    <p:sldId id="309" r:id="rId54"/>
  </p:sldIdLst>
  <p:sldSz cx="12192000" cy="6858000"/>
  <p:notesSz cx="6858000" cy="9144000"/>
  <p:defaultTextStyle>
    <a:defPPr>
      <a:defRPr lang="en-P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49D"/>
    <a:srgbClr val="AFC2E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536"/>
    <p:restoredTop sz="94678"/>
  </p:normalViewPr>
  <p:slideViewPr>
    <p:cSldViewPr snapToGrid="0">
      <p:cViewPr varScale="1">
        <p:scale>
          <a:sx n="134" d="100"/>
          <a:sy n="134" d="100"/>
        </p:scale>
        <p:origin x="840"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CFFD6E-E314-4DD9-0E47-E6A449717ACB}"/>
              </a:ext>
            </a:extLst>
          </p:cNvPr>
          <p:cNvSpPr>
            <a:spLocks noGrp="1"/>
          </p:cNvSpPr>
          <p:nvPr>
            <p:ph type="ctrTitle"/>
          </p:nvPr>
        </p:nvSpPr>
        <p:spPr>
          <a:xfrm>
            <a:off x="838200" y="1281043"/>
            <a:ext cx="9210261" cy="2387600"/>
          </a:xfrm>
        </p:spPr>
        <p:txBody>
          <a:bodyPr lIns="90000" anchor="t" anchorCtr="0">
            <a:noAutofit/>
          </a:bodyPr>
          <a:lstStyle>
            <a:lvl1pPr algn="l">
              <a:defRPr sz="6000"/>
            </a:lvl1pPr>
          </a:lstStyle>
          <a:p>
            <a:r>
              <a:rPr lang="en-GB"/>
              <a:t>Click to edit Master title style</a:t>
            </a:r>
            <a:endParaRPr lang="en-PK"/>
          </a:p>
        </p:txBody>
      </p:sp>
      <p:sp>
        <p:nvSpPr>
          <p:cNvPr id="3" name="Subtitle 2">
            <a:extLst>
              <a:ext uri="{FF2B5EF4-FFF2-40B4-BE49-F238E27FC236}">
                <a16:creationId xmlns:a16="http://schemas.microsoft.com/office/drawing/2014/main" id="{C0837447-574E-5AE9-7F74-9CDAE8821B31}"/>
              </a:ext>
            </a:extLst>
          </p:cNvPr>
          <p:cNvSpPr>
            <a:spLocks noGrp="1"/>
          </p:cNvSpPr>
          <p:nvPr>
            <p:ph type="subTitle" idx="1"/>
          </p:nvPr>
        </p:nvSpPr>
        <p:spPr>
          <a:xfrm>
            <a:off x="838200" y="4094922"/>
            <a:ext cx="9210261" cy="1162878"/>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PK" dirty="0"/>
          </a:p>
        </p:txBody>
      </p:sp>
    </p:spTree>
    <p:extLst>
      <p:ext uri="{BB962C8B-B14F-4D97-AF65-F5344CB8AC3E}">
        <p14:creationId xmlns:p14="http://schemas.microsoft.com/office/powerpoint/2010/main" val="4424667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6E0F37-796B-6E33-E154-7190DD5C68A0}"/>
              </a:ext>
            </a:extLst>
          </p:cNvPr>
          <p:cNvSpPr>
            <a:spLocks noGrp="1"/>
          </p:cNvSpPr>
          <p:nvPr>
            <p:ph type="title"/>
          </p:nvPr>
        </p:nvSpPr>
        <p:spPr/>
        <p:txBody>
          <a:bodyPr/>
          <a:lstStyle/>
          <a:p>
            <a:r>
              <a:rPr lang="en-GB"/>
              <a:t>Click to edit Master title style</a:t>
            </a:r>
            <a:endParaRPr lang="en-PK"/>
          </a:p>
        </p:txBody>
      </p:sp>
      <p:sp>
        <p:nvSpPr>
          <p:cNvPr id="3" name="Vertical Text Placeholder 2">
            <a:extLst>
              <a:ext uri="{FF2B5EF4-FFF2-40B4-BE49-F238E27FC236}">
                <a16:creationId xmlns:a16="http://schemas.microsoft.com/office/drawing/2014/main" id="{F8F3EC33-10E5-3F81-6310-0D168B970DE2}"/>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4" name="Date Placeholder 3">
            <a:extLst>
              <a:ext uri="{FF2B5EF4-FFF2-40B4-BE49-F238E27FC236}">
                <a16:creationId xmlns:a16="http://schemas.microsoft.com/office/drawing/2014/main" id="{C0AB8289-EDC0-5F60-0940-4124B9D87A2A}"/>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5" name="Footer Placeholder 4">
            <a:extLst>
              <a:ext uri="{FF2B5EF4-FFF2-40B4-BE49-F238E27FC236}">
                <a16:creationId xmlns:a16="http://schemas.microsoft.com/office/drawing/2014/main" id="{71458609-9F85-32D0-0C7B-C3C5E2D887F2}"/>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6" name="Slide Number Placeholder 5">
            <a:extLst>
              <a:ext uri="{FF2B5EF4-FFF2-40B4-BE49-F238E27FC236}">
                <a16:creationId xmlns:a16="http://schemas.microsoft.com/office/drawing/2014/main" id="{43C76CF1-5A24-AC9E-3878-5DB01CDBE401}"/>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8658521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5FFD37B-5DA2-FBD9-A492-C524704A4D84}"/>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PK"/>
          </a:p>
        </p:txBody>
      </p:sp>
      <p:sp>
        <p:nvSpPr>
          <p:cNvPr id="3" name="Vertical Text Placeholder 2">
            <a:extLst>
              <a:ext uri="{FF2B5EF4-FFF2-40B4-BE49-F238E27FC236}">
                <a16:creationId xmlns:a16="http://schemas.microsoft.com/office/drawing/2014/main" id="{78230C24-FE26-F397-FA5C-345A10743F7D}"/>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4" name="Date Placeholder 3">
            <a:extLst>
              <a:ext uri="{FF2B5EF4-FFF2-40B4-BE49-F238E27FC236}">
                <a16:creationId xmlns:a16="http://schemas.microsoft.com/office/drawing/2014/main" id="{1A2BCC47-E199-E695-696B-76F8D66762B0}"/>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5" name="Footer Placeholder 4">
            <a:extLst>
              <a:ext uri="{FF2B5EF4-FFF2-40B4-BE49-F238E27FC236}">
                <a16:creationId xmlns:a16="http://schemas.microsoft.com/office/drawing/2014/main" id="{2E72E5FA-1469-04CA-9486-B9E515617D3D}"/>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6" name="Slide Number Placeholder 5">
            <a:extLst>
              <a:ext uri="{FF2B5EF4-FFF2-40B4-BE49-F238E27FC236}">
                <a16:creationId xmlns:a16="http://schemas.microsoft.com/office/drawing/2014/main" id="{31C7A16B-481A-B23F-EAE9-2926CCA8FF72}"/>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2872293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63381B-046A-8CE9-973B-EB1F702440E9}"/>
              </a:ext>
            </a:extLst>
          </p:cNvPr>
          <p:cNvSpPr>
            <a:spLocks noGrp="1"/>
          </p:cNvSpPr>
          <p:nvPr>
            <p:ph type="title"/>
          </p:nvPr>
        </p:nvSpPr>
        <p:spPr/>
        <p:txBody>
          <a:bodyPr/>
          <a:lstStyle/>
          <a:p>
            <a:r>
              <a:rPr lang="en-GB"/>
              <a:t>Click to edit Master title style</a:t>
            </a:r>
            <a:endParaRPr lang="en-PK"/>
          </a:p>
        </p:txBody>
      </p:sp>
      <p:sp>
        <p:nvSpPr>
          <p:cNvPr id="3" name="Content Placeholder 2">
            <a:extLst>
              <a:ext uri="{FF2B5EF4-FFF2-40B4-BE49-F238E27FC236}">
                <a16:creationId xmlns:a16="http://schemas.microsoft.com/office/drawing/2014/main" id="{F84A73CF-1499-EBB3-0698-82CB0C2FFC29}"/>
              </a:ext>
            </a:extLst>
          </p:cNvPr>
          <p:cNvSpPr>
            <a:spLocks noGrp="1"/>
          </p:cNvSpPr>
          <p:nvPr>
            <p:ph idx="1"/>
          </p:nvPr>
        </p:nvSpPr>
        <p:spPr>
          <a:xfrm>
            <a:off x="838200" y="1391478"/>
            <a:ext cx="9707217" cy="4785485"/>
          </a:xfrm>
        </p:spPr>
        <p:txBody>
          <a:bodyPr/>
          <a:lstStyle>
            <a:lvl1pPr>
              <a:lnSpc>
                <a:spcPct val="120000"/>
              </a:lnSpc>
              <a:defRPr/>
            </a:lvl1pPr>
            <a:lvl2pPr>
              <a:lnSpc>
                <a:spcPct val="120000"/>
              </a:lnSpc>
              <a:defRPr/>
            </a:lvl2pPr>
            <a:lvl3pPr>
              <a:lnSpc>
                <a:spcPct val="120000"/>
              </a:lnSpc>
              <a:defRPr/>
            </a:lvl3pPr>
            <a:lvl4pPr>
              <a:lnSpc>
                <a:spcPct val="120000"/>
              </a:lnSpc>
              <a:defRPr/>
            </a:lvl4pPr>
            <a:lvl5pPr>
              <a:lnSpc>
                <a:spcPct val="120000"/>
              </a:lnSpc>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PK" dirty="0"/>
          </a:p>
        </p:txBody>
      </p:sp>
      <p:sp>
        <p:nvSpPr>
          <p:cNvPr id="7" name="Rectangle 6">
            <a:extLst>
              <a:ext uri="{FF2B5EF4-FFF2-40B4-BE49-F238E27FC236}">
                <a16:creationId xmlns:a16="http://schemas.microsoft.com/office/drawing/2014/main" id="{E32AE2F7-B618-E329-6038-DBD9D3B305D7}"/>
              </a:ext>
            </a:extLst>
          </p:cNvPr>
          <p:cNvSpPr/>
          <p:nvPr userDrawn="1"/>
        </p:nvSpPr>
        <p:spPr>
          <a:xfrm>
            <a:off x="10802570" y="6503787"/>
            <a:ext cx="1295401" cy="365126"/>
          </a:xfrm>
          <a:prstGeom prst="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fld id="{794C55AC-E5E5-7D42-B866-4DBFB76092CF}" type="slidenum">
              <a:rPr lang="en-PK" sz="1200" i="0" smtClean="0">
                <a:solidFill>
                  <a:srgbClr val="00549D"/>
                </a:solidFill>
                <a:latin typeface="Avenir Book" panose="02000503020000020003" pitchFamily="2" charset="0"/>
              </a:rPr>
              <a:t>‹#›</a:t>
            </a:fld>
            <a:endParaRPr lang="en-PK" sz="1200" i="0" dirty="0">
              <a:solidFill>
                <a:srgbClr val="00549D"/>
              </a:solidFill>
              <a:latin typeface="Avenir Book" panose="02000503020000020003" pitchFamily="2" charset="0"/>
            </a:endParaRPr>
          </a:p>
        </p:txBody>
      </p:sp>
      <p:sp>
        <p:nvSpPr>
          <p:cNvPr id="10" name="Rectangle 9">
            <a:extLst>
              <a:ext uri="{FF2B5EF4-FFF2-40B4-BE49-F238E27FC236}">
                <a16:creationId xmlns:a16="http://schemas.microsoft.com/office/drawing/2014/main" id="{AE843384-C9A5-6588-20E3-D1A715AF4887}"/>
              </a:ext>
            </a:extLst>
          </p:cNvPr>
          <p:cNvSpPr/>
          <p:nvPr userDrawn="1"/>
        </p:nvSpPr>
        <p:spPr>
          <a:xfrm rot="5400000">
            <a:off x="-1035720" y="1050234"/>
            <a:ext cx="2289312" cy="168967"/>
          </a:xfrm>
          <a:prstGeom prst="rect">
            <a:avLst/>
          </a:prstGeom>
          <a:solidFill>
            <a:srgbClr val="00549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1" name="Rectangle 10">
            <a:extLst>
              <a:ext uri="{FF2B5EF4-FFF2-40B4-BE49-F238E27FC236}">
                <a16:creationId xmlns:a16="http://schemas.microsoft.com/office/drawing/2014/main" id="{6388FD20-84F2-AADD-1A71-01C5D0689D25}"/>
              </a:ext>
            </a:extLst>
          </p:cNvPr>
          <p:cNvSpPr/>
          <p:nvPr userDrawn="1"/>
        </p:nvSpPr>
        <p:spPr>
          <a:xfrm rot="5400000">
            <a:off x="-202490" y="2506319"/>
            <a:ext cx="622852" cy="168965"/>
          </a:xfrm>
          <a:prstGeom prst="rect">
            <a:avLst/>
          </a:prstGeom>
          <a:solidFill>
            <a:schemeClr val="tx2">
              <a:lumMod val="25000"/>
              <a:lumOff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2" name="Rectangle 11">
            <a:extLst>
              <a:ext uri="{FF2B5EF4-FFF2-40B4-BE49-F238E27FC236}">
                <a16:creationId xmlns:a16="http://schemas.microsoft.com/office/drawing/2014/main" id="{197310CA-54A2-2033-D480-50864AF00744}"/>
              </a:ext>
            </a:extLst>
          </p:cNvPr>
          <p:cNvSpPr/>
          <p:nvPr userDrawn="1"/>
        </p:nvSpPr>
        <p:spPr>
          <a:xfrm rot="5400000">
            <a:off x="-522198" y="3448880"/>
            <a:ext cx="1262270" cy="168965"/>
          </a:xfrm>
          <a:prstGeom prst="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3" name="Rectangle 12">
            <a:extLst>
              <a:ext uri="{FF2B5EF4-FFF2-40B4-BE49-F238E27FC236}">
                <a16:creationId xmlns:a16="http://schemas.microsoft.com/office/drawing/2014/main" id="{D8650188-3CE0-5CD1-8E7A-8B2A6871DE7D}"/>
              </a:ext>
            </a:extLst>
          </p:cNvPr>
          <p:cNvSpPr/>
          <p:nvPr userDrawn="1"/>
        </p:nvSpPr>
        <p:spPr>
          <a:xfrm rot="5400000">
            <a:off x="-1242786" y="5431735"/>
            <a:ext cx="2703443" cy="168965"/>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Tree>
    <p:extLst>
      <p:ext uri="{BB962C8B-B14F-4D97-AF65-F5344CB8AC3E}">
        <p14:creationId xmlns:p14="http://schemas.microsoft.com/office/powerpoint/2010/main" val="372617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F1831-0B46-5EEE-7325-6371E859A3CA}"/>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PK"/>
          </a:p>
        </p:txBody>
      </p:sp>
      <p:sp>
        <p:nvSpPr>
          <p:cNvPr id="3" name="Text Placeholder 2">
            <a:extLst>
              <a:ext uri="{FF2B5EF4-FFF2-40B4-BE49-F238E27FC236}">
                <a16:creationId xmlns:a16="http://schemas.microsoft.com/office/drawing/2014/main" id="{FA91C0E8-6FF1-0370-8CA5-F2A21E64D72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6" name="Slide Number Placeholder 5">
            <a:extLst>
              <a:ext uri="{FF2B5EF4-FFF2-40B4-BE49-F238E27FC236}">
                <a16:creationId xmlns:a16="http://schemas.microsoft.com/office/drawing/2014/main" id="{CCD8AF40-2A03-3276-5D55-EA4FA726104F}"/>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27934599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F9CCF-C28C-E154-B8B8-D1FDB43B9342}"/>
              </a:ext>
            </a:extLst>
          </p:cNvPr>
          <p:cNvSpPr>
            <a:spLocks noGrp="1"/>
          </p:cNvSpPr>
          <p:nvPr>
            <p:ph type="title"/>
          </p:nvPr>
        </p:nvSpPr>
        <p:spPr/>
        <p:txBody>
          <a:bodyPr/>
          <a:lstStyle/>
          <a:p>
            <a:r>
              <a:rPr lang="en-GB"/>
              <a:t>Click to edit Master title style</a:t>
            </a:r>
            <a:endParaRPr lang="en-PK"/>
          </a:p>
        </p:txBody>
      </p:sp>
      <p:sp>
        <p:nvSpPr>
          <p:cNvPr id="3" name="Content Placeholder 2">
            <a:extLst>
              <a:ext uri="{FF2B5EF4-FFF2-40B4-BE49-F238E27FC236}">
                <a16:creationId xmlns:a16="http://schemas.microsoft.com/office/drawing/2014/main" id="{FE0F6472-118D-BF4C-25E9-70EA3DB073E3}"/>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4" name="Content Placeholder 3">
            <a:extLst>
              <a:ext uri="{FF2B5EF4-FFF2-40B4-BE49-F238E27FC236}">
                <a16:creationId xmlns:a16="http://schemas.microsoft.com/office/drawing/2014/main" id="{2D39E305-1A90-7E0E-A893-F68B3151D92C}"/>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6" name="Footer Placeholder 5">
            <a:extLst>
              <a:ext uri="{FF2B5EF4-FFF2-40B4-BE49-F238E27FC236}">
                <a16:creationId xmlns:a16="http://schemas.microsoft.com/office/drawing/2014/main" id="{A218A215-FE87-40F7-1666-228A7148F303}"/>
              </a:ext>
            </a:extLst>
          </p:cNvPr>
          <p:cNvSpPr>
            <a:spLocks noGrp="1"/>
          </p:cNvSpPr>
          <p:nvPr>
            <p:ph type="ftr" sz="quarter" idx="11"/>
          </p:nvPr>
        </p:nvSpPr>
        <p:spPr>
          <a:xfrm>
            <a:off x="838200" y="6376228"/>
            <a:ext cx="7315200" cy="365125"/>
          </a:xfrm>
          <a:prstGeom prst="rect">
            <a:avLst/>
          </a:prstGeom>
        </p:spPr>
        <p:txBody>
          <a:bodyPr/>
          <a:lstStyle/>
          <a:p>
            <a:r>
              <a:rPr lang="en-PK" dirty="0"/>
              <a:t>Copyright Author | Rheinwerk Publishing 2025</a:t>
            </a:r>
          </a:p>
        </p:txBody>
      </p:sp>
      <p:sp>
        <p:nvSpPr>
          <p:cNvPr id="7" name="Slide Number Placeholder 6">
            <a:extLst>
              <a:ext uri="{FF2B5EF4-FFF2-40B4-BE49-F238E27FC236}">
                <a16:creationId xmlns:a16="http://schemas.microsoft.com/office/drawing/2014/main" id="{0A30E175-30A3-B05B-9805-3F3612829766}"/>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13286177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372130-A968-DCCD-9517-DB93C07975DB}"/>
              </a:ext>
            </a:extLst>
          </p:cNvPr>
          <p:cNvSpPr>
            <a:spLocks noGrp="1"/>
          </p:cNvSpPr>
          <p:nvPr>
            <p:ph type="title"/>
          </p:nvPr>
        </p:nvSpPr>
        <p:spPr>
          <a:xfrm>
            <a:off x="839788" y="365125"/>
            <a:ext cx="10515600" cy="1325563"/>
          </a:xfrm>
        </p:spPr>
        <p:txBody>
          <a:bodyPr/>
          <a:lstStyle/>
          <a:p>
            <a:r>
              <a:rPr lang="en-GB"/>
              <a:t>Click to edit Master title style</a:t>
            </a:r>
            <a:endParaRPr lang="en-PK"/>
          </a:p>
        </p:txBody>
      </p:sp>
      <p:sp>
        <p:nvSpPr>
          <p:cNvPr id="3" name="Text Placeholder 2">
            <a:extLst>
              <a:ext uri="{FF2B5EF4-FFF2-40B4-BE49-F238E27FC236}">
                <a16:creationId xmlns:a16="http://schemas.microsoft.com/office/drawing/2014/main" id="{0BBA3F33-5915-C359-233C-24354D05198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7AF73220-9334-8D7B-526C-F687A71170A6}"/>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5" name="Text Placeholder 4">
            <a:extLst>
              <a:ext uri="{FF2B5EF4-FFF2-40B4-BE49-F238E27FC236}">
                <a16:creationId xmlns:a16="http://schemas.microsoft.com/office/drawing/2014/main" id="{5021D9F5-4764-9A76-B255-C4AABC35A24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3091D524-6250-BCA2-07EE-ACD91766B804}"/>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7" name="Date Placeholder 6">
            <a:extLst>
              <a:ext uri="{FF2B5EF4-FFF2-40B4-BE49-F238E27FC236}">
                <a16:creationId xmlns:a16="http://schemas.microsoft.com/office/drawing/2014/main" id="{151B326E-05DA-52B7-2925-C4353A26C37E}"/>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8" name="Footer Placeholder 7">
            <a:extLst>
              <a:ext uri="{FF2B5EF4-FFF2-40B4-BE49-F238E27FC236}">
                <a16:creationId xmlns:a16="http://schemas.microsoft.com/office/drawing/2014/main" id="{D6E220AC-D8D0-05FB-6D93-DE9E9B1E32E3}"/>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9" name="Slide Number Placeholder 8">
            <a:extLst>
              <a:ext uri="{FF2B5EF4-FFF2-40B4-BE49-F238E27FC236}">
                <a16:creationId xmlns:a16="http://schemas.microsoft.com/office/drawing/2014/main" id="{0DD0ABA8-2758-7E94-ADCF-1E53F5BECE87}"/>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14979229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B2D52-9B83-6FCF-0176-9D8AFA48233B}"/>
              </a:ext>
            </a:extLst>
          </p:cNvPr>
          <p:cNvSpPr>
            <a:spLocks noGrp="1"/>
          </p:cNvSpPr>
          <p:nvPr>
            <p:ph type="title"/>
          </p:nvPr>
        </p:nvSpPr>
        <p:spPr>
          <a:xfrm>
            <a:off x="977348" y="2848984"/>
            <a:ext cx="9707217" cy="861857"/>
          </a:xfrm>
        </p:spPr>
        <p:txBody>
          <a:bodyPr anchor="t" anchorCtr="0">
            <a:noAutofit/>
          </a:bodyPr>
          <a:lstStyle>
            <a:lvl1pPr>
              <a:defRPr sz="5400" b="0" i="0">
                <a:latin typeface="Avenir Light" panose="020B0402020203020204" pitchFamily="34" charset="77"/>
              </a:defRPr>
            </a:lvl1pPr>
          </a:lstStyle>
          <a:p>
            <a:r>
              <a:rPr lang="en-GB" dirty="0"/>
              <a:t>Click to edit Master title style</a:t>
            </a:r>
            <a:endParaRPr lang="en-PK" dirty="0"/>
          </a:p>
        </p:txBody>
      </p:sp>
      <p:sp>
        <p:nvSpPr>
          <p:cNvPr id="6" name="Rectangle 5">
            <a:extLst>
              <a:ext uri="{FF2B5EF4-FFF2-40B4-BE49-F238E27FC236}">
                <a16:creationId xmlns:a16="http://schemas.microsoft.com/office/drawing/2014/main" id="{78CF156D-6079-07CD-7B26-52A751C09A05}"/>
              </a:ext>
            </a:extLst>
          </p:cNvPr>
          <p:cNvSpPr/>
          <p:nvPr userDrawn="1"/>
        </p:nvSpPr>
        <p:spPr>
          <a:xfrm>
            <a:off x="10802570" y="6512752"/>
            <a:ext cx="1295401" cy="365126"/>
          </a:xfrm>
          <a:prstGeom prst="rect">
            <a:avLst/>
          </a:prstGeom>
          <a:solidFill>
            <a:srgbClr val="AFC2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fld id="{794C55AC-E5E5-7D42-B866-4DBFB76092CF}" type="slidenum">
              <a:rPr lang="en-PK" sz="1200" i="0" smtClean="0">
                <a:solidFill>
                  <a:srgbClr val="00549D"/>
                </a:solidFill>
                <a:latin typeface="Avenir Book" panose="02000503020000020003" pitchFamily="2" charset="0"/>
              </a:rPr>
              <a:t>‹#›</a:t>
            </a:fld>
            <a:endParaRPr lang="en-PK" sz="1200" i="0" dirty="0">
              <a:solidFill>
                <a:srgbClr val="00549D"/>
              </a:solidFill>
              <a:latin typeface="Avenir Book" panose="02000503020000020003" pitchFamily="2" charset="0"/>
            </a:endParaRPr>
          </a:p>
        </p:txBody>
      </p:sp>
      <p:sp>
        <p:nvSpPr>
          <p:cNvPr id="7" name="Rectangle 6">
            <a:extLst>
              <a:ext uri="{FF2B5EF4-FFF2-40B4-BE49-F238E27FC236}">
                <a16:creationId xmlns:a16="http://schemas.microsoft.com/office/drawing/2014/main" id="{20034387-1015-BC5B-0355-823E1DADF404}"/>
              </a:ext>
            </a:extLst>
          </p:cNvPr>
          <p:cNvSpPr/>
          <p:nvPr userDrawn="1"/>
        </p:nvSpPr>
        <p:spPr>
          <a:xfrm>
            <a:off x="-19878" y="1063489"/>
            <a:ext cx="1570382" cy="168965"/>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8" name="Rectangle 7">
            <a:extLst>
              <a:ext uri="{FF2B5EF4-FFF2-40B4-BE49-F238E27FC236}">
                <a16:creationId xmlns:a16="http://schemas.microsoft.com/office/drawing/2014/main" id="{CEAFC8C5-D30E-7AAE-1E07-AF60EDF48BE3}"/>
              </a:ext>
            </a:extLst>
          </p:cNvPr>
          <p:cNvSpPr/>
          <p:nvPr userDrawn="1"/>
        </p:nvSpPr>
        <p:spPr>
          <a:xfrm>
            <a:off x="977348" y="1063488"/>
            <a:ext cx="5118652" cy="168963"/>
          </a:xfrm>
          <a:prstGeom prst="rect">
            <a:avLst/>
          </a:prstGeom>
          <a:solidFill>
            <a:srgbClr val="00549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9" name="Rectangle 8">
            <a:extLst>
              <a:ext uri="{FF2B5EF4-FFF2-40B4-BE49-F238E27FC236}">
                <a16:creationId xmlns:a16="http://schemas.microsoft.com/office/drawing/2014/main" id="{93AD45D2-B7F1-18D5-B6B3-B083EA8BFF20}"/>
              </a:ext>
            </a:extLst>
          </p:cNvPr>
          <p:cNvSpPr/>
          <p:nvPr userDrawn="1"/>
        </p:nvSpPr>
        <p:spPr>
          <a:xfrm>
            <a:off x="6096000" y="1063487"/>
            <a:ext cx="622852" cy="168965"/>
          </a:xfrm>
          <a:prstGeom prst="rect">
            <a:avLst/>
          </a:prstGeom>
          <a:solidFill>
            <a:schemeClr val="tx2">
              <a:lumMod val="25000"/>
              <a:lumOff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0" name="Rectangle 9">
            <a:extLst>
              <a:ext uri="{FF2B5EF4-FFF2-40B4-BE49-F238E27FC236}">
                <a16:creationId xmlns:a16="http://schemas.microsoft.com/office/drawing/2014/main" id="{43A52405-62DC-D1A5-354D-01981BB0D817}"/>
              </a:ext>
            </a:extLst>
          </p:cNvPr>
          <p:cNvSpPr/>
          <p:nvPr userDrawn="1"/>
        </p:nvSpPr>
        <p:spPr>
          <a:xfrm>
            <a:off x="6718852" y="1063486"/>
            <a:ext cx="1262270" cy="168965"/>
          </a:xfrm>
          <a:prstGeom prst="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1" name="Rectangle 10">
            <a:extLst>
              <a:ext uri="{FF2B5EF4-FFF2-40B4-BE49-F238E27FC236}">
                <a16:creationId xmlns:a16="http://schemas.microsoft.com/office/drawing/2014/main" id="{7BD0CF6D-857E-0EB9-CA0D-1C173C2C2B5E}"/>
              </a:ext>
            </a:extLst>
          </p:cNvPr>
          <p:cNvSpPr/>
          <p:nvPr userDrawn="1"/>
        </p:nvSpPr>
        <p:spPr>
          <a:xfrm>
            <a:off x="7981121" y="1063486"/>
            <a:ext cx="2703443" cy="168965"/>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6" name="Text Placeholder 15">
            <a:extLst>
              <a:ext uri="{FF2B5EF4-FFF2-40B4-BE49-F238E27FC236}">
                <a16:creationId xmlns:a16="http://schemas.microsoft.com/office/drawing/2014/main" id="{BAB8BA09-2D76-867F-64A4-E78717E5144F}"/>
              </a:ext>
            </a:extLst>
          </p:cNvPr>
          <p:cNvSpPr>
            <a:spLocks noGrp="1"/>
          </p:cNvSpPr>
          <p:nvPr>
            <p:ph type="body" sz="quarter" idx="10"/>
          </p:nvPr>
        </p:nvSpPr>
        <p:spPr>
          <a:xfrm>
            <a:off x="978589" y="1822416"/>
            <a:ext cx="9705975" cy="656859"/>
          </a:xfrm>
        </p:spPr>
        <p:txBody>
          <a:bodyPr>
            <a:normAutofit/>
          </a:bodyPr>
          <a:lstStyle>
            <a:lvl1pPr>
              <a:defRPr sz="3200" b="0" i="0">
                <a:solidFill>
                  <a:srgbClr val="00549D"/>
                </a:solidFill>
                <a:latin typeface="Avenir Light" panose="020B0402020203020204" pitchFamily="34" charset="77"/>
              </a:defRPr>
            </a:lvl1pPr>
            <a:lvl2pPr marL="457200" indent="0">
              <a:buNone/>
              <a:defRPr sz="2000"/>
            </a:lvl2pPr>
          </a:lstStyle>
          <a:p>
            <a:pPr lvl="0"/>
            <a:r>
              <a:rPr lang="en-GB" dirty="0"/>
              <a:t>Click to edit Master text styles</a:t>
            </a:r>
          </a:p>
        </p:txBody>
      </p:sp>
    </p:spTree>
    <p:extLst>
      <p:ext uri="{BB962C8B-B14F-4D97-AF65-F5344CB8AC3E}">
        <p14:creationId xmlns:p14="http://schemas.microsoft.com/office/powerpoint/2010/main" val="17752158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F7644F7-0AC4-25AF-135E-7E0B60238C9E}"/>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3" name="Footer Placeholder 2">
            <a:extLst>
              <a:ext uri="{FF2B5EF4-FFF2-40B4-BE49-F238E27FC236}">
                <a16:creationId xmlns:a16="http://schemas.microsoft.com/office/drawing/2014/main" id="{F24504F3-7831-2FDD-E836-FDD1F3B6DE8A}"/>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4" name="Slide Number Placeholder 3">
            <a:extLst>
              <a:ext uri="{FF2B5EF4-FFF2-40B4-BE49-F238E27FC236}">
                <a16:creationId xmlns:a16="http://schemas.microsoft.com/office/drawing/2014/main" id="{7B09FCCC-7DCF-1912-6F84-9BF04ECD0443}"/>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506499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623DB-45C4-C4CC-532F-D7F4C7189D5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PK"/>
          </a:p>
        </p:txBody>
      </p:sp>
      <p:sp>
        <p:nvSpPr>
          <p:cNvPr id="3" name="Content Placeholder 2">
            <a:extLst>
              <a:ext uri="{FF2B5EF4-FFF2-40B4-BE49-F238E27FC236}">
                <a16:creationId xmlns:a16="http://schemas.microsoft.com/office/drawing/2014/main" id="{18F0879A-CFAE-B9E1-3FBA-D295E2234BF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4" name="Text Placeholder 3">
            <a:extLst>
              <a:ext uri="{FF2B5EF4-FFF2-40B4-BE49-F238E27FC236}">
                <a16:creationId xmlns:a16="http://schemas.microsoft.com/office/drawing/2014/main" id="{76C675A7-61BE-7F8E-4652-ABBBF1713A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9EFB9EA-ED36-20B2-61CD-3AD699059C05}"/>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6" name="Footer Placeholder 5">
            <a:extLst>
              <a:ext uri="{FF2B5EF4-FFF2-40B4-BE49-F238E27FC236}">
                <a16:creationId xmlns:a16="http://schemas.microsoft.com/office/drawing/2014/main" id="{1BE00F40-9DC7-AA4B-F1DF-8AB29AD5A890}"/>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7" name="Slide Number Placeholder 6">
            <a:extLst>
              <a:ext uri="{FF2B5EF4-FFF2-40B4-BE49-F238E27FC236}">
                <a16:creationId xmlns:a16="http://schemas.microsoft.com/office/drawing/2014/main" id="{8AA751DA-5B01-BBCA-0837-2DC657AD718F}"/>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16452662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3B33E0-84A2-35F7-6162-29A254555D1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PK"/>
          </a:p>
        </p:txBody>
      </p:sp>
      <p:sp>
        <p:nvSpPr>
          <p:cNvPr id="3" name="Picture Placeholder 2">
            <a:extLst>
              <a:ext uri="{FF2B5EF4-FFF2-40B4-BE49-F238E27FC236}">
                <a16:creationId xmlns:a16="http://schemas.microsoft.com/office/drawing/2014/main" id="{D0AF0D84-C551-D10B-4B57-1F325DFD984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PK"/>
          </a:p>
        </p:txBody>
      </p:sp>
      <p:sp>
        <p:nvSpPr>
          <p:cNvPr id="4" name="Text Placeholder 3">
            <a:extLst>
              <a:ext uri="{FF2B5EF4-FFF2-40B4-BE49-F238E27FC236}">
                <a16:creationId xmlns:a16="http://schemas.microsoft.com/office/drawing/2014/main" id="{47031D34-67A3-7836-C5F2-2295FDEEED2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2A5F4161-4A2D-B377-DED2-CB3FB89894D0}"/>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6" name="Footer Placeholder 5">
            <a:extLst>
              <a:ext uri="{FF2B5EF4-FFF2-40B4-BE49-F238E27FC236}">
                <a16:creationId xmlns:a16="http://schemas.microsoft.com/office/drawing/2014/main" id="{61651A56-064B-252B-AB18-F1F468E7E070}"/>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7" name="Slide Number Placeholder 6">
            <a:extLst>
              <a:ext uri="{FF2B5EF4-FFF2-40B4-BE49-F238E27FC236}">
                <a16:creationId xmlns:a16="http://schemas.microsoft.com/office/drawing/2014/main" id="{88C7C405-901F-80FE-4CEB-65315CC850F3}"/>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27112611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B167890-FE06-E433-7559-00055DC89653}"/>
              </a:ext>
            </a:extLst>
          </p:cNvPr>
          <p:cNvSpPr>
            <a:spLocks noGrp="1"/>
          </p:cNvSpPr>
          <p:nvPr>
            <p:ph type="title"/>
          </p:nvPr>
        </p:nvSpPr>
        <p:spPr>
          <a:xfrm>
            <a:off x="838200" y="365125"/>
            <a:ext cx="9707217" cy="861857"/>
          </a:xfrm>
          <a:prstGeom prst="rect">
            <a:avLst/>
          </a:prstGeom>
        </p:spPr>
        <p:txBody>
          <a:bodyPr vert="horz" lIns="91440" tIns="45720" rIns="91440" bIns="45720" rtlCol="0" anchor="ctr">
            <a:normAutofit/>
          </a:bodyPr>
          <a:lstStyle/>
          <a:p>
            <a:r>
              <a:rPr lang="en-GB" dirty="0"/>
              <a:t>Click to edit Master title style</a:t>
            </a:r>
            <a:endParaRPr lang="en-PK" dirty="0"/>
          </a:p>
        </p:txBody>
      </p:sp>
      <p:sp>
        <p:nvSpPr>
          <p:cNvPr id="3" name="Text Placeholder 2">
            <a:extLst>
              <a:ext uri="{FF2B5EF4-FFF2-40B4-BE49-F238E27FC236}">
                <a16:creationId xmlns:a16="http://schemas.microsoft.com/office/drawing/2014/main" id="{9315A844-6810-620A-D8AB-11A5FD5E494D}"/>
              </a:ext>
            </a:extLst>
          </p:cNvPr>
          <p:cNvSpPr>
            <a:spLocks noGrp="1"/>
          </p:cNvSpPr>
          <p:nvPr>
            <p:ph type="body" idx="1"/>
          </p:nvPr>
        </p:nvSpPr>
        <p:spPr>
          <a:xfrm>
            <a:off x="838200" y="1825625"/>
            <a:ext cx="9707217"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PK" dirty="0"/>
          </a:p>
        </p:txBody>
      </p:sp>
      <p:sp>
        <p:nvSpPr>
          <p:cNvPr id="16" name="TextBox 15">
            <a:extLst>
              <a:ext uri="{FF2B5EF4-FFF2-40B4-BE49-F238E27FC236}">
                <a16:creationId xmlns:a16="http://schemas.microsoft.com/office/drawing/2014/main" id="{0B9BD744-73DE-A4EC-80FC-2A2AFC306B84}"/>
              </a:ext>
            </a:extLst>
          </p:cNvPr>
          <p:cNvSpPr txBox="1"/>
          <p:nvPr userDrawn="1"/>
        </p:nvSpPr>
        <p:spPr>
          <a:xfrm>
            <a:off x="838200" y="6512752"/>
            <a:ext cx="8754035" cy="276999"/>
          </a:xfrm>
          <a:prstGeom prst="rect">
            <a:avLst/>
          </a:prstGeom>
          <a:noFill/>
        </p:spPr>
        <p:txBody>
          <a:bodyPr wrap="square" rtlCol="0">
            <a:spAutoFit/>
          </a:bodyPr>
          <a:lstStyle/>
          <a:p>
            <a:r>
              <a:rPr lang="en-GB" sz="1200" i="0" dirty="0">
                <a:solidFill>
                  <a:schemeClr val="tx2">
                    <a:lumMod val="50000"/>
                    <a:lumOff val="50000"/>
                  </a:schemeClr>
                </a:solidFill>
                <a:latin typeface="Avenir Book" panose="02000503020000020003" pitchFamily="2" charset="0"/>
              </a:rPr>
              <a:t>All Rights Reserved | Copyright © 2025 Mohammad Nauman | Rheinwerk Publishing </a:t>
            </a:r>
            <a:r>
              <a:rPr lang="en-PK" sz="1200" i="0" dirty="0">
                <a:solidFill>
                  <a:schemeClr val="tx2">
                    <a:lumMod val="50000"/>
                    <a:lumOff val="50000"/>
                  </a:schemeClr>
                </a:solidFill>
                <a:latin typeface="Avenir Book" panose="02000503020000020003" pitchFamily="2" charset="0"/>
              </a:rPr>
              <a:t>| </a:t>
            </a:r>
            <a:r>
              <a:rPr lang="en-PK" sz="1200" i="0" dirty="0">
                <a:solidFill>
                  <a:srgbClr val="00549D"/>
                </a:solidFill>
                <a:latin typeface="Avenir Book" panose="02000503020000020003" pitchFamily="2" charset="0"/>
              </a:rPr>
              <a:t> https://recluze.net/keras-book</a:t>
            </a:r>
          </a:p>
        </p:txBody>
      </p:sp>
      <p:pic>
        <p:nvPicPr>
          <p:cNvPr id="5" name="Picture 4" descr="A blue and white text on a black background&#10;&#10;AI-generated content may be incorrect.">
            <a:extLst>
              <a:ext uri="{FF2B5EF4-FFF2-40B4-BE49-F238E27FC236}">
                <a16:creationId xmlns:a16="http://schemas.microsoft.com/office/drawing/2014/main" id="{590ECAA4-EB82-4DE6-8EDD-31489661548C}"/>
              </a:ext>
            </a:extLst>
          </p:cNvPr>
          <p:cNvPicPr>
            <a:picLocks noChangeAspect="1"/>
          </p:cNvPicPr>
          <p:nvPr userDrawn="1"/>
        </p:nvPicPr>
        <p:blipFill>
          <a:blip r:embed="rId13"/>
          <a:stretch>
            <a:fillRect/>
          </a:stretch>
        </p:blipFill>
        <p:spPr>
          <a:xfrm>
            <a:off x="10793505" y="181252"/>
            <a:ext cx="1231835" cy="359739"/>
          </a:xfrm>
          <a:prstGeom prst="rect">
            <a:avLst/>
          </a:prstGeom>
        </p:spPr>
      </p:pic>
    </p:spTree>
    <p:extLst>
      <p:ext uri="{BB962C8B-B14F-4D97-AF65-F5344CB8AC3E}">
        <p14:creationId xmlns:p14="http://schemas.microsoft.com/office/powerpoint/2010/main" val="16656000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000" b="1" i="0" kern="1200">
          <a:solidFill>
            <a:schemeClr val="tx1"/>
          </a:solidFill>
          <a:latin typeface="Avenir Next Demi Bold" panose="020B0503020202020204" pitchFamily="34" charset="0"/>
          <a:ea typeface="+mj-ea"/>
          <a:cs typeface="+mj-cs"/>
        </a:defRPr>
      </a:lvl1pPr>
    </p:titleStyle>
    <p:bodyStyle>
      <a:lvl1pPr marL="360000" indent="-360000" algn="l" defTabSz="914400" rtl="0" eaLnBrk="1" latinLnBrk="0" hangingPunct="1">
        <a:lnSpc>
          <a:spcPct val="90000"/>
        </a:lnSpc>
        <a:spcBef>
          <a:spcPts val="1000"/>
        </a:spcBef>
        <a:buClrTx/>
        <a:buSzPct val="120000"/>
        <a:buFont typeface="System Font Regular"/>
        <a:buChar char="-"/>
        <a:defRPr sz="2800" kern="1200">
          <a:solidFill>
            <a:schemeClr val="tx1"/>
          </a:solidFill>
          <a:latin typeface="Avenir Next" panose="020B0503020202020204" pitchFamily="34" charset="0"/>
          <a:ea typeface="+mn-ea"/>
          <a:cs typeface="+mn-cs"/>
        </a:defRPr>
      </a:lvl1pPr>
      <a:lvl2pPr marL="685800" indent="-228600" algn="l" defTabSz="914400" rtl="0" eaLnBrk="1" latinLnBrk="0" hangingPunct="1">
        <a:lnSpc>
          <a:spcPct val="90000"/>
        </a:lnSpc>
        <a:spcBef>
          <a:spcPts val="500"/>
        </a:spcBef>
        <a:buSzPct val="60000"/>
        <a:buFont typeface="Arial" panose="020B0604020202020204" pitchFamily="34" charset="0"/>
        <a:buChar char="•"/>
        <a:defRPr sz="2400" kern="1200">
          <a:solidFill>
            <a:schemeClr val="tx1"/>
          </a:solidFill>
          <a:latin typeface="Avenir Next" panose="020B0503020202020204" pitchFamily="34" charset="0"/>
          <a:ea typeface="+mn-ea"/>
          <a:cs typeface="+mn-cs"/>
        </a:defRPr>
      </a:lvl2pPr>
      <a:lvl3pPr marL="1143000" indent="-228600" algn="l" defTabSz="914400" rtl="0" eaLnBrk="1" latinLnBrk="0" hangingPunct="1">
        <a:lnSpc>
          <a:spcPct val="90000"/>
        </a:lnSpc>
        <a:spcBef>
          <a:spcPts val="500"/>
        </a:spcBef>
        <a:buSzPct val="60000"/>
        <a:buFont typeface="Arial" panose="020B0604020202020204" pitchFamily="34" charset="0"/>
        <a:buChar char="•"/>
        <a:defRPr sz="2000" kern="1200">
          <a:solidFill>
            <a:schemeClr val="tx1"/>
          </a:solidFill>
          <a:latin typeface="Avenir Next" panose="020B0503020202020204" pitchFamily="34" charset="0"/>
          <a:ea typeface="+mn-ea"/>
          <a:cs typeface="+mn-cs"/>
        </a:defRPr>
      </a:lvl3pPr>
      <a:lvl4pPr marL="1600200" indent="-228600" algn="l" defTabSz="914400" rtl="0" eaLnBrk="1" latinLnBrk="0" hangingPunct="1">
        <a:lnSpc>
          <a:spcPct val="90000"/>
        </a:lnSpc>
        <a:spcBef>
          <a:spcPts val="500"/>
        </a:spcBef>
        <a:buSzPct val="60000"/>
        <a:buFont typeface="Arial" panose="020B0604020202020204" pitchFamily="34" charset="0"/>
        <a:buChar char="•"/>
        <a:defRPr sz="1800" kern="1200">
          <a:solidFill>
            <a:schemeClr val="tx1"/>
          </a:solidFill>
          <a:latin typeface="Avenir Next" panose="020B0503020202020204" pitchFamily="34" charset="0"/>
          <a:ea typeface="+mn-ea"/>
          <a:cs typeface="+mn-cs"/>
        </a:defRPr>
      </a:lvl4pPr>
      <a:lvl5pPr marL="2057400" indent="-228600" algn="l" defTabSz="914400" rtl="0" eaLnBrk="1" latinLnBrk="0" hangingPunct="1">
        <a:lnSpc>
          <a:spcPct val="90000"/>
        </a:lnSpc>
        <a:spcBef>
          <a:spcPts val="500"/>
        </a:spcBef>
        <a:buSzPct val="60000"/>
        <a:buFont typeface="Arial" panose="020B0604020202020204" pitchFamily="34" charset="0"/>
        <a:buChar char="•"/>
        <a:defRPr sz="1800" kern="1200">
          <a:solidFill>
            <a:schemeClr val="tx1"/>
          </a:solidFill>
          <a:latin typeface="Avenir Next" panose="020B0503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P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hyperlink" Target="https://recluze.net/keras-book"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rheinwerk-computing.com/6142"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book with a cover&#10;&#10;AI-generated content may be incorrect.">
            <a:extLst>
              <a:ext uri="{FF2B5EF4-FFF2-40B4-BE49-F238E27FC236}">
                <a16:creationId xmlns:a16="http://schemas.microsoft.com/office/drawing/2014/main" id="{ECE1692A-280A-EDDA-9EF6-9F81D25EBC56}"/>
              </a:ext>
            </a:extLst>
          </p:cNvPr>
          <p:cNvPicPr>
            <a:picLocks noChangeAspect="1"/>
          </p:cNvPicPr>
          <p:nvPr/>
        </p:nvPicPr>
        <p:blipFill>
          <a:blip r:embed="rId2"/>
          <a:stretch>
            <a:fillRect/>
          </a:stretch>
        </p:blipFill>
        <p:spPr>
          <a:xfrm>
            <a:off x="5853275" y="650170"/>
            <a:ext cx="6338725" cy="4225816"/>
          </a:xfrm>
          <a:prstGeom prst="rect">
            <a:avLst/>
          </a:prstGeom>
        </p:spPr>
      </p:pic>
      <p:sp>
        <p:nvSpPr>
          <p:cNvPr id="2" name="Title 1">
            <a:extLst>
              <a:ext uri="{FF2B5EF4-FFF2-40B4-BE49-F238E27FC236}">
                <a16:creationId xmlns:a16="http://schemas.microsoft.com/office/drawing/2014/main" id="{756823F6-FFB0-05B1-70D0-8F3DF0547D29}"/>
              </a:ext>
            </a:extLst>
          </p:cNvPr>
          <p:cNvSpPr>
            <a:spLocks noGrp="1"/>
          </p:cNvSpPr>
          <p:nvPr>
            <p:ph type="ctrTitle"/>
          </p:nvPr>
        </p:nvSpPr>
        <p:spPr>
          <a:xfrm>
            <a:off x="838200" y="1281043"/>
            <a:ext cx="6791325" cy="2387600"/>
          </a:xfrm>
        </p:spPr>
        <p:txBody>
          <a:bodyPr/>
          <a:lstStyle/>
          <a:p>
            <a:r>
              <a:rPr lang="en-PK" sz="4000" b="0" dirty="0">
                <a:solidFill>
                  <a:srgbClr val="00549D"/>
                </a:solidFill>
                <a:latin typeface="Avenir Next Ultra Light" panose="020B0203020202020204" pitchFamily="34" charset="77"/>
              </a:rPr>
              <a:t>Chapter 6 </a:t>
            </a:r>
            <a:br>
              <a:rPr lang="en-PK" b="0" dirty="0">
                <a:solidFill>
                  <a:srgbClr val="00549D"/>
                </a:solidFill>
                <a:latin typeface="Avenir Next Ultra Light" panose="020B0203020202020204" pitchFamily="34" charset="77"/>
              </a:rPr>
            </a:br>
            <a:r>
              <a:rPr lang="en-GB" dirty="0"/>
              <a:t>Regularization Techniques</a:t>
            </a:r>
            <a:endParaRPr lang="en-PK" dirty="0"/>
          </a:p>
        </p:txBody>
      </p:sp>
      <p:sp>
        <p:nvSpPr>
          <p:cNvPr id="3" name="Subtitle 2">
            <a:extLst>
              <a:ext uri="{FF2B5EF4-FFF2-40B4-BE49-F238E27FC236}">
                <a16:creationId xmlns:a16="http://schemas.microsoft.com/office/drawing/2014/main" id="{E58AC2CD-B405-2FC9-E175-DFAD227AE311}"/>
              </a:ext>
            </a:extLst>
          </p:cNvPr>
          <p:cNvSpPr>
            <a:spLocks noGrp="1"/>
          </p:cNvSpPr>
          <p:nvPr>
            <p:ph type="subTitle" idx="1"/>
          </p:nvPr>
        </p:nvSpPr>
        <p:spPr>
          <a:xfrm>
            <a:off x="838200" y="4094922"/>
            <a:ext cx="9210261" cy="1832912"/>
          </a:xfrm>
        </p:spPr>
        <p:txBody>
          <a:bodyPr>
            <a:normAutofit/>
          </a:bodyPr>
          <a:lstStyle/>
          <a:p>
            <a:pPr>
              <a:lnSpc>
                <a:spcPct val="120000"/>
              </a:lnSpc>
            </a:pPr>
            <a:r>
              <a:rPr lang="en-GB" dirty="0">
                <a:latin typeface="Avenir Light" panose="020B0402020203020204" pitchFamily="34" charset="77"/>
              </a:rPr>
              <a:t>“</a:t>
            </a:r>
            <a:r>
              <a:rPr lang="en-GB" dirty="0" err="1">
                <a:latin typeface="Avenir Light" panose="020B0402020203020204" pitchFamily="34" charset="77"/>
              </a:rPr>
              <a:t>Keras</a:t>
            </a:r>
            <a:r>
              <a:rPr lang="en-GB">
                <a:latin typeface="Avenir Light" panose="020B0402020203020204" pitchFamily="34" charset="77"/>
              </a:rPr>
              <a:t> 3: </a:t>
            </a:r>
            <a:r>
              <a:rPr lang="en-GB" dirty="0">
                <a:latin typeface="Avenir Light" panose="020B0402020203020204" pitchFamily="34" charset="77"/>
              </a:rPr>
              <a:t>The Comprehensive Guide to Deep Learning with the </a:t>
            </a:r>
            <a:r>
              <a:rPr lang="en-GB" dirty="0" err="1">
                <a:latin typeface="Avenir Light" panose="020B0402020203020204" pitchFamily="34" charset="77"/>
              </a:rPr>
              <a:t>Keras</a:t>
            </a:r>
            <a:r>
              <a:rPr lang="en-GB" dirty="0">
                <a:latin typeface="Avenir Light" panose="020B0402020203020204" pitchFamily="34" charset="77"/>
              </a:rPr>
              <a:t> API and Python” </a:t>
            </a:r>
            <a:r>
              <a:rPr lang="en-GB" dirty="0">
                <a:solidFill>
                  <a:schemeClr val="bg1">
                    <a:lumMod val="50000"/>
                  </a:schemeClr>
                </a:solidFill>
                <a:latin typeface="Avenir Light" panose="020B0402020203020204" pitchFamily="34" charset="77"/>
              </a:rPr>
              <a:t>by Mohammad Nauman </a:t>
            </a:r>
          </a:p>
          <a:p>
            <a:r>
              <a:rPr lang="en-GB" sz="1800" dirty="0">
                <a:solidFill>
                  <a:schemeClr val="bg1">
                    <a:lumMod val="50000"/>
                  </a:schemeClr>
                </a:solidFill>
                <a:latin typeface="Avenir Light" panose="020B0402020203020204" pitchFamily="34" charset="77"/>
              </a:rPr>
              <a:t>https://</a:t>
            </a:r>
            <a:r>
              <a:rPr lang="en-GB" sz="1800" dirty="0" err="1">
                <a:solidFill>
                  <a:schemeClr val="bg1">
                    <a:lumMod val="50000"/>
                  </a:schemeClr>
                </a:solidFill>
                <a:latin typeface="Avenir Light" panose="020B0402020203020204" pitchFamily="34" charset="77"/>
              </a:rPr>
              <a:t>recluze.net</a:t>
            </a:r>
            <a:r>
              <a:rPr lang="en-GB" sz="1800" dirty="0">
                <a:solidFill>
                  <a:schemeClr val="bg1">
                    <a:lumMod val="50000"/>
                  </a:schemeClr>
                </a:solidFill>
                <a:latin typeface="Avenir Light" panose="020B0402020203020204" pitchFamily="34" charset="77"/>
              </a:rPr>
              <a:t>/</a:t>
            </a:r>
            <a:r>
              <a:rPr lang="en-GB" sz="1800" dirty="0" err="1">
                <a:solidFill>
                  <a:schemeClr val="bg1">
                    <a:lumMod val="50000"/>
                  </a:schemeClr>
                </a:solidFill>
                <a:latin typeface="Avenir Light" panose="020B0402020203020204" pitchFamily="34" charset="77"/>
              </a:rPr>
              <a:t>keras</a:t>
            </a:r>
            <a:r>
              <a:rPr lang="en-GB" sz="1800" dirty="0">
                <a:solidFill>
                  <a:schemeClr val="bg1">
                    <a:lumMod val="50000"/>
                  </a:schemeClr>
                </a:solidFill>
                <a:latin typeface="Avenir Light" panose="020B0402020203020204" pitchFamily="34" charset="77"/>
              </a:rPr>
              <a:t>-book  </a:t>
            </a:r>
          </a:p>
        </p:txBody>
      </p:sp>
    </p:spTree>
    <p:extLst>
      <p:ext uri="{BB962C8B-B14F-4D97-AF65-F5344CB8AC3E}">
        <p14:creationId xmlns:p14="http://schemas.microsoft.com/office/powerpoint/2010/main" val="35754572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D005A2-52C6-B502-DD71-B1B0EB646721}"/>
              </a:ext>
            </a:extLst>
          </p:cNvPr>
          <p:cNvSpPr>
            <a:spLocks noGrp="1"/>
          </p:cNvSpPr>
          <p:nvPr>
            <p:ph type="title"/>
          </p:nvPr>
        </p:nvSpPr>
        <p:spPr/>
        <p:txBody>
          <a:bodyPr/>
          <a:lstStyle/>
          <a:p>
            <a:r>
              <a:rPr lang="en-PK" dirty="0"/>
              <a:t>Increasing Complexity</a:t>
            </a:r>
          </a:p>
        </p:txBody>
      </p:sp>
      <p:pic>
        <p:nvPicPr>
          <p:cNvPr id="6" name="Content Placeholder 5" descr="A graph with a red line&#10;&#10;AI-generated content may be incorrect.">
            <a:extLst>
              <a:ext uri="{FF2B5EF4-FFF2-40B4-BE49-F238E27FC236}">
                <a16:creationId xmlns:a16="http://schemas.microsoft.com/office/drawing/2014/main" id="{532D3E64-36DA-7127-4ACF-544E0816DD55}"/>
              </a:ext>
            </a:extLst>
          </p:cNvPr>
          <p:cNvPicPr>
            <a:picLocks noGrp="1" noChangeAspect="1"/>
          </p:cNvPicPr>
          <p:nvPr>
            <p:ph idx="1"/>
          </p:nvPr>
        </p:nvPicPr>
        <p:blipFill>
          <a:blip r:embed="rId2"/>
          <a:stretch>
            <a:fillRect/>
          </a:stretch>
        </p:blipFill>
        <p:spPr>
          <a:xfrm>
            <a:off x="2089066" y="1226982"/>
            <a:ext cx="7205483" cy="4784725"/>
          </a:xfrm>
        </p:spPr>
      </p:pic>
      <p:sp>
        <p:nvSpPr>
          <p:cNvPr id="4" name="TextBox 3">
            <a:extLst>
              <a:ext uri="{FF2B5EF4-FFF2-40B4-BE49-F238E27FC236}">
                <a16:creationId xmlns:a16="http://schemas.microsoft.com/office/drawing/2014/main" id="{297A0C0D-4B14-E9C7-3E1E-21DECF6A0E8C}"/>
              </a:ext>
            </a:extLst>
          </p:cNvPr>
          <p:cNvSpPr txBox="1"/>
          <p:nvPr/>
        </p:nvSpPr>
        <p:spPr>
          <a:xfrm>
            <a:off x="2733507" y="6078693"/>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6.2: Quadratic Model for the Quadratic Relationship</a:t>
            </a:r>
          </a:p>
        </p:txBody>
      </p:sp>
    </p:spTree>
    <p:extLst>
      <p:ext uri="{BB962C8B-B14F-4D97-AF65-F5344CB8AC3E}">
        <p14:creationId xmlns:p14="http://schemas.microsoft.com/office/powerpoint/2010/main" val="11978209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403A55-1293-F107-7241-551D047AD33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AEDD1AE-E24E-DA3A-85E4-F73A6F981F52}"/>
              </a:ext>
            </a:extLst>
          </p:cNvPr>
          <p:cNvSpPr>
            <a:spLocks noGrp="1"/>
          </p:cNvSpPr>
          <p:nvPr>
            <p:ph type="title"/>
          </p:nvPr>
        </p:nvSpPr>
        <p:spPr/>
        <p:txBody>
          <a:bodyPr/>
          <a:lstStyle/>
          <a:p>
            <a:r>
              <a:rPr lang="en-GB" dirty="0"/>
              <a:t>Increasing Complexity</a:t>
            </a:r>
            <a:endParaRPr lang="en-PK" dirty="0"/>
          </a:p>
        </p:txBody>
      </p:sp>
      <p:sp>
        <p:nvSpPr>
          <p:cNvPr id="3" name="Content Placeholder 2">
            <a:extLst>
              <a:ext uri="{FF2B5EF4-FFF2-40B4-BE49-F238E27FC236}">
                <a16:creationId xmlns:a16="http://schemas.microsoft.com/office/drawing/2014/main" id="{72899978-7C2E-7BF6-A8CA-650DB19491D8}"/>
              </a:ext>
            </a:extLst>
          </p:cNvPr>
          <p:cNvSpPr>
            <a:spLocks noGrp="1"/>
          </p:cNvSpPr>
          <p:nvPr>
            <p:ph idx="1"/>
          </p:nvPr>
        </p:nvSpPr>
        <p:spPr/>
        <p:txBody>
          <a:bodyPr/>
          <a:lstStyle/>
          <a:p>
            <a:r>
              <a:rPr lang="en-GB" dirty="0"/>
              <a:t>Higher-degree polynomials → closer fits</a:t>
            </a:r>
          </a:p>
          <a:p>
            <a:endParaRPr lang="en-PK" dirty="0"/>
          </a:p>
        </p:txBody>
      </p:sp>
      <p:sp>
        <p:nvSpPr>
          <p:cNvPr id="4" name="TextBox 3">
            <a:extLst>
              <a:ext uri="{FF2B5EF4-FFF2-40B4-BE49-F238E27FC236}">
                <a16:creationId xmlns:a16="http://schemas.microsoft.com/office/drawing/2014/main" id="{30513AEB-EF6F-FFB3-9E9A-D5FDF2204461}"/>
              </a:ext>
            </a:extLst>
          </p:cNvPr>
          <p:cNvSpPr txBox="1"/>
          <p:nvPr/>
        </p:nvSpPr>
        <p:spPr>
          <a:xfrm>
            <a:off x="447094" y="5915470"/>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6.3: 8th Order Polynomial Fitting the Same Data</a:t>
            </a:r>
          </a:p>
        </p:txBody>
      </p:sp>
      <p:sp>
        <p:nvSpPr>
          <p:cNvPr id="5" name="TextBox 4">
            <a:extLst>
              <a:ext uri="{FF2B5EF4-FFF2-40B4-BE49-F238E27FC236}">
                <a16:creationId xmlns:a16="http://schemas.microsoft.com/office/drawing/2014/main" id="{C3429FFC-0FF3-C05A-EABF-DE17B7CC91C0}"/>
              </a:ext>
            </a:extLst>
          </p:cNvPr>
          <p:cNvSpPr txBox="1"/>
          <p:nvPr/>
        </p:nvSpPr>
        <p:spPr>
          <a:xfrm>
            <a:off x="6273016" y="5915470"/>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6.4: 12th order Polynomial Fitting the Same Data</a:t>
            </a:r>
          </a:p>
        </p:txBody>
      </p:sp>
      <p:pic>
        <p:nvPicPr>
          <p:cNvPr id="7" name="Picture 6" descr="A graph with a red line&#10;&#10;AI-generated content may be incorrect.">
            <a:extLst>
              <a:ext uri="{FF2B5EF4-FFF2-40B4-BE49-F238E27FC236}">
                <a16:creationId xmlns:a16="http://schemas.microsoft.com/office/drawing/2014/main" id="{65AB2132-170A-712D-0832-EA3AA7BE079A}"/>
              </a:ext>
            </a:extLst>
          </p:cNvPr>
          <p:cNvPicPr>
            <a:picLocks noChangeAspect="1"/>
          </p:cNvPicPr>
          <p:nvPr/>
        </p:nvPicPr>
        <p:blipFill>
          <a:blip r:embed="rId2"/>
          <a:stretch>
            <a:fillRect/>
          </a:stretch>
        </p:blipFill>
        <p:spPr>
          <a:xfrm>
            <a:off x="622800" y="2000992"/>
            <a:ext cx="5746647" cy="3848100"/>
          </a:xfrm>
          <a:prstGeom prst="rect">
            <a:avLst/>
          </a:prstGeom>
        </p:spPr>
      </p:pic>
      <p:pic>
        <p:nvPicPr>
          <p:cNvPr id="8" name="Content Placeholder 5" descr="A graph with a red line&#10;&#10;AI-generated content may be incorrect.">
            <a:extLst>
              <a:ext uri="{FF2B5EF4-FFF2-40B4-BE49-F238E27FC236}">
                <a16:creationId xmlns:a16="http://schemas.microsoft.com/office/drawing/2014/main" id="{83426D8C-4231-8551-7ED6-69073A475CDF}"/>
              </a:ext>
            </a:extLst>
          </p:cNvPr>
          <p:cNvPicPr>
            <a:picLocks noChangeAspect="1"/>
          </p:cNvPicPr>
          <p:nvPr/>
        </p:nvPicPr>
        <p:blipFill>
          <a:blip r:embed="rId3"/>
          <a:stretch>
            <a:fillRect/>
          </a:stretch>
        </p:blipFill>
        <p:spPr>
          <a:xfrm>
            <a:off x="6274197" y="2027671"/>
            <a:ext cx="5746646" cy="3795590"/>
          </a:xfrm>
          <a:prstGeom prst="rect">
            <a:avLst/>
          </a:prstGeom>
        </p:spPr>
      </p:pic>
    </p:spTree>
    <p:extLst>
      <p:ext uri="{BB962C8B-B14F-4D97-AF65-F5344CB8AC3E}">
        <p14:creationId xmlns:p14="http://schemas.microsoft.com/office/powerpoint/2010/main" val="21545146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F16071-FFA8-DEBC-B2EA-A7196BFD5D60}"/>
              </a:ext>
            </a:extLst>
          </p:cNvPr>
          <p:cNvSpPr>
            <a:spLocks noGrp="1"/>
          </p:cNvSpPr>
          <p:nvPr>
            <p:ph type="title"/>
          </p:nvPr>
        </p:nvSpPr>
        <p:spPr/>
        <p:txBody>
          <a:bodyPr/>
          <a:lstStyle/>
          <a:p>
            <a:r>
              <a:rPr lang="en-GB" dirty="0"/>
              <a:t>Increasing Complexity</a:t>
            </a:r>
            <a:endParaRPr lang="en-PK" dirty="0"/>
          </a:p>
        </p:txBody>
      </p:sp>
      <p:sp>
        <p:nvSpPr>
          <p:cNvPr id="3" name="Content Placeholder 2">
            <a:extLst>
              <a:ext uri="{FF2B5EF4-FFF2-40B4-BE49-F238E27FC236}">
                <a16:creationId xmlns:a16="http://schemas.microsoft.com/office/drawing/2014/main" id="{EAC63BB8-F139-7434-F853-91EAB842A4BF}"/>
              </a:ext>
            </a:extLst>
          </p:cNvPr>
          <p:cNvSpPr>
            <a:spLocks noGrp="1"/>
          </p:cNvSpPr>
          <p:nvPr>
            <p:ph idx="1"/>
          </p:nvPr>
        </p:nvSpPr>
        <p:spPr/>
        <p:txBody>
          <a:bodyPr/>
          <a:lstStyle/>
          <a:p>
            <a:r>
              <a:rPr lang="en-GB" dirty="0"/>
              <a:t>Higher-degree polynomials → closer fits</a:t>
            </a:r>
          </a:p>
          <a:p>
            <a:r>
              <a:rPr lang="en-GB" dirty="0"/>
              <a:t>Degree 1: too simple</a:t>
            </a:r>
          </a:p>
          <a:p>
            <a:r>
              <a:rPr lang="en-GB" dirty="0"/>
              <a:t>Degree 8: closer to data</a:t>
            </a:r>
          </a:p>
          <a:p>
            <a:r>
              <a:rPr lang="en-GB" dirty="0"/>
              <a:t>Degree 12: oscillates wildly</a:t>
            </a:r>
          </a:p>
          <a:p>
            <a:endParaRPr lang="en-PK" dirty="0"/>
          </a:p>
        </p:txBody>
      </p:sp>
    </p:spTree>
    <p:extLst>
      <p:ext uri="{BB962C8B-B14F-4D97-AF65-F5344CB8AC3E}">
        <p14:creationId xmlns:p14="http://schemas.microsoft.com/office/powerpoint/2010/main" val="12429480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A graph with red line and blue dots&#10;&#10;AI-generated content may be incorrect.">
            <a:extLst>
              <a:ext uri="{FF2B5EF4-FFF2-40B4-BE49-F238E27FC236}">
                <a16:creationId xmlns:a16="http://schemas.microsoft.com/office/drawing/2014/main" id="{E00C10EB-1ED9-67EE-D907-C17D223AC8B3}"/>
              </a:ext>
            </a:extLst>
          </p:cNvPr>
          <p:cNvPicPr>
            <a:picLocks noGrp="1" noChangeAspect="1"/>
          </p:cNvPicPr>
          <p:nvPr>
            <p:ph idx="1"/>
          </p:nvPr>
        </p:nvPicPr>
        <p:blipFill>
          <a:blip r:embed="rId2"/>
          <a:stretch>
            <a:fillRect/>
          </a:stretch>
        </p:blipFill>
        <p:spPr>
          <a:xfrm>
            <a:off x="2266302" y="1226982"/>
            <a:ext cx="6851012" cy="4784725"/>
          </a:xfrm>
        </p:spPr>
      </p:pic>
      <p:sp>
        <p:nvSpPr>
          <p:cNvPr id="2" name="Title 1">
            <a:extLst>
              <a:ext uri="{FF2B5EF4-FFF2-40B4-BE49-F238E27FC236}">
                <a16:creationId xmlns:a16="http://schemas.microsoft.com/office/drawing/2014/main" id="{6957D65E-568C-A0F9-2469-F2211052D42F}"/>
              </a:ext>
            </a:extLst>
          </p:cNvPr>
          <p:cNvSpPr>
            <a:spLocks noGrp="1"/>
          </p:cNvSpPr>
          <p:nvPr>
            <p:ph type="title"/>
          </p:nvPr>
        </p:nvSpPr>
        <p:spPr/>
        <p:txBody>
          <a:bodyPr/>
          <a:lstStyle/>
          <a:p>
            <a:r>
              <a:rPr lang="en-PK" dirty="0"/>
              <a:t>Testing the Hypothesis</a:t>
            </a:r>
          </a:p>
        </p:txBody>
      </p:sp>
      <p:sp>
        <p:nvSpPr>
          <p:cNvPr id="4" name="TextBox 3">
            <a:extLst>
              <a:ext uri="{FF2B5EF4-FFF2-40B4-BE49-F238E27FC236}">
                <a16:creationId xmlns:a16="http://schemas.microsoft.com/office/drawing/2014/main" id="{A328A629-6B77-CAD2-5DBB-DDD75B4C6DC1}"/>
              </a:ext>
            </a:extLst>
          </p:cNvPr>
          <p:cNvSpPr txBox="1"/>
          <p:nvPr/>
        </p:nvSpPr>
        <p:spPr>
          <a:xfrm>
            <a:off x="2642779" y="6011707"/>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6.5: Introducing the Test Set into the Mix</a:t>
            </a:r>
          </a:p>
        </p:txBody>
      </p:sp>
    </p:spTree>
    <p:extLst>
      <p:ext uri="{BB962C8B-B14F-4D97-AF65-F5344CB8AC3E}">
        <p14:creationId xmlns:p14="http://schemas.microsoft.com/office/powerpoint/2010/main" val="3793917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300E49-6514-C7C0-4315-3F5E681DF5E6}"/>
              </a:ext>
            </a:extLst>
          </p:cNvPr>
          <p:cNvSpPr>
            <a:spLocks noGrp="1"/>
          </p:cNvSpPr>
          <p:nvPr>
            <p:ph type="title"/>
          </p:nvPr>
        </p:nvSpPr>
        <p:spPr/>
        <p:txBody>
          <a:bodyPr/>
          <a:lstStyle/>
          <a:p>
            <a:r>
              <a:rPr lang="en-GB" dirty="0"/>
              <a:t>Train vs Test Performance</a:t>
            </a:r>
            <a:endParaRPr lang="en-PK" dirty="0"/>
          </a:p>
        </p:txBody>
      </p:sp>
      <p:sp>
        <p:nvSpPr>
          <p:cNvPr id="3" name="Content Placeholder 2">
            <a:extLst>
              <a:ext uri="{FF2B5EF4-FFF2-40B4-BE49-F238E27FC236}">
                <a16:creationId xmlns:a16="http://schemas.microsoft.com/office/drawing/2014/main" id="{BC35C564-AD22-241D-52EF-0DA8909EC7EE}"/>
              </a:ext>
            </a:extLst>
          </p:cNvPr>
          <p:cNvSpPr>
            <a:spLocks noGrp="1"/>
          </p:cNvSpPr>
          <p:nvPr>
            <p:ph idx="1"/>
          </p:nvPr>
        </p:nvSpPr>
        <p:spPr/>
        <p:txBody>
          <a:bodyPr/>
          <a:lstStyle/>
          <a:p>
            <a:r>
              <a:rPr lang="en-GB" dirty="0"/>
              <a:t>Train set: degree-12 model looks perfect</a:t>
            </a:r>
          </a:p>
          <a:p>
            <a:r>
              <a:rPr lang="en-GB" dirty="0"/>
              <a:t>Test set: large errors</a:t>
            </a:r>
          </a:p>
          <a:p>
            <a:r>
              <a:rPr lang="en-GB" dirty="0"/>
              <a:t>Memorization, not learning</a:t>
            </a:r>
          </a:p>
          <a:p>
            <a:r>
              <a:rPr lang="en-GB" dirty="0"/>
              <a:t>Shows overfitting</a:t>
            </a:r>
          </a:p>
          <a:p>
            <a:endParaRPr lang="en-PK" dirty="0"/>
          </a:p>
        </p:txBody>
      </p:sp>
    </p:spTree>
    <p:extLst>
      <p:ext uri="{BB962C8B-B14F-4D97-AF65-F5344CB8AC3E}">
        <p14:creationId xmlns:p14="http://schemas.microsoft.com/office/powerpoint/2010/main" val="30806271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FB6C97-5130-5861-EEA6-9380746745BE}"/>
              </a:ext>
            </a:extLst>
          </p:cNvPr>
          <p:cNvSpPr>
            <a:spLocks noGrp="1"/>
          </p:cNvSpPr>
          <p:nvPr>
            <p:ph type="title"/>
          </p:nvPr>
        </p:nvSpPr>
        <p:spPr/>
        <p:txBody>
          <a:bodyPr/>
          <a:lstStyle/>
          <a:p>
            <a:r>
              <a:rPr lang="en-GB" dirty="0"/>
              <a:t>Underfitting Recap</a:t>
            </a:r>
            <a:endParaRPr lang="en-PK" dirty="0"/>
          </a:p>
        </p:txBody>
      </p:sp>
      <p:sp>
        <p:nvSpPr>
          <p:cNvPr id="3" name="Content Placeholder 2">
            <a:extLst>
              <a:ext uri="{FF2B5EF4-FFF2-40B4-BE49-F238E27FC236}">
                <a16:creationId xmlns:a16="http://schemas.microsoft.com/office/drawing/2014/main" id="{9A9F87EF-0BE7-7722-050D-594DC3875FFF}"/>
              </a:ext>
            </a:extLst>
          </p:cNvPr>
          <p:cNvSpPr>
            <a:spLocks noGrp="1"/>
          </p:cNvSpPr>
          <p:nvPr>
            <p:ph idx="1"/>
          </p:nvPr>
        </p:nvSpPr>
        <p:spPr/>
        <p:txBody>
          <a:bodyPr/>
          <a:lstStyle/>
          <a:p>
            <a:r>
              <a:rPr lang="en-GB" dirty="0"/>
              <a:t>High training error</a:t>
            </a:r>
          </a:p>
          <a:p>
            <a:r>
              <a:rPr lang="en-GB" dirty="0"/>
              <a:t>Simplistic assumptions (high bias)</a:t>
            </a:r>
          </a:p>
          <a:p>
            <a:r>
              <a:rPr lang="en-GB" dirty="0"/>
              <a:t>Inadequate for real-world patterns</a:t>
            </a:r>
          </a:p>
          <a:p>
            <a:r>
              <a:rPr lang="en-GB" dirty="0"/>
              <a:t>Cannot be fixed with more data</a:t>
            </a:r>
          </a:p>
          <a:p>
            <a:endParaRPr lang="en-PK" dirty="0"/>
          </a:p>
        </p:txBody>
      </p:sp>
    </p:spTree>
    <p:extLst>
      <p:ext uri="{BB962C8B-B14F-4D97-AF65-F5344CB8AC3E}">
        <p14:creationId xmlns:p14="http://schemas.microsoft.com/office/powerpoint/2010/main" val="3126550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342972-5950-6879-C61A-7AFD9ECA6A09}"/>
              </a:ext>
            </a:extLst>
          </p:cNvPr>
          <p:cNvSpPr>
            <a:spLocks noGrp="1"/>
          </p:cNvSpPr>
          <p:nvPr>
            <p:ph type="title"/>
          </p:nvPr>
        </p:nvSpPr>
        <p:spPr/>
        <p:txBody>
          <a:bodyPr/>
          <a:lstStyle/>
          <a:p>
            <a:r>
              <a:rPr lang="en-GB" dirty="0"/>
              <a:t>Overfitting Recap</a:t>
            </a:r>
            <a:endParaRPr lang="en-PK" dirty="0"/>
          </a:p>
        </p:txBody>
      </p:sp>
      <p:sp>
        <p:nvSpPr>
          <p:cNvPr id="3" name="Content Placeholder 2">
            <a:extLst>
              <a:ext uri="{FF2B5EF4-FFF2-40B4-BE49-F238E27FC236}">
                <a16:creationId xmlns:a16="http://schemas.microsoft.com/office/drawing/2014/main" id="{B2ED5992-51E6-2D2A-C207-755A633151E1}"/>
              </a:ext>
            </a:extLst>
          </p:cNvPr>
          <p:cNvSpPr>
            <a:spLocks noGrp="1"/>
          </p:cNvSpPr>
          <p:nvPr>
            <p:ph idx="1"/>
          </p:nvPr>
        </p:nvSpPr>
        <p:spPr/>
        <p:txBody>
          <a:bodyPr/>
          <a:lstStyle/>
          <a:p>
            <a:r>
              <a:rPr lang="en-GB" dirty="0"/>
              <a:t>Very low training error</a:t>
            </a:r>
          </a:p>
          <a:p>
            <a:r>
              <a:rPr lang="en-GB" dirty="0"/>
              <a:t>High test error (high variance)</a:t>
            </a:r>
          </a:p>
          <a:p>
            <a:r>
              <a:rPr lang="en-GB" dirty="0"/>
              <a:t>Captures noise, not patterns</a:t>
            </a:r>
          </a:p>
          <a:p>
            <a:r>
              <a:rPr lang="en-GB" dirty="0"/>
              <a:t>Sensitive to training sample</a:t>
            </a:r>
          </a:p>
          <a:p>
            <a:endParaRPr lang="en-PK" dirty="0"/>
          </a:p>
        </p:txBody>
      </p:sp>
    </p:spTree>
    <p:extLst>
      <p:ext uri="{BB962C8B-B14F-4D97-AF65-F5344CB8AC3E}">
        <p14:creationId xmlns:p14="http://schemas.microsoft.com/office/powerpoint/2010/main" val="39926171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142656-B082-A3C8-892A-E497B74915F6}"/>
              </a:ext>
            </a:extLst>
          </p:cNvPr>
          <p:cNvSpPr>
            <a:spLocks noGrp="1"/>
          </p:cNvSpPr>
          <p:nvPr>
            <p:ph type="title"/>
          </p:nvPr>
        </p:nvSpPr>
        <p:spPr/>
        <p:txBody>
          <a:bodyPr/>
          <a:lstStyle/>
          <a:p>
            <a:r>
              <a:rPr lang="en-GB" dirty="0"/>
              <a:t>Bias-Variance Trade-off</a:t>
            </a:r>
            <a:endParaRPr lang="en-PK" dirty="0"/>
          </a:p>
        </p:txBody>
      </p:sp>
      <p:sp>
        <p:nvSpPr>
          <p:cNvPr id="3" name="Content Placeholder 2">
            <a:extLst>
              <a:ext uri="{FF2B5EF4-FFF2-40B4-BE49-F238E27FC236}">
                <a16:creationId xmlns:a16="http://schemas.microsoft.com/office/drawing/2014/main" id="{9EDBF6CD-8716-21A0-0461-D4B645CA1011}"/>
              </a:ext>
            </a:extLst>
          </p:cNvPr>
          <p:cNvSpPr>
            <a:spLocks noGrp="1"/>
          </p:cNvSpPr>
          <p:nvPr>
            <p:ph idx="1"/>
          </p:nvPr>
        </p:nvSpPr>
        <p:spPr/>
        <p:txBody>
          <a:bodyPr/>
          <a:lstStyle/>
          <a:p>
            <a:r>
              <a:rPr lang="en-GB" dirty="0"/>
              <a:t>Increasing complexity: bias ↓, variance ↑</a:t>
            </a:r>
          </a:p>
          <a:p>
            <a:r>
              <a:rPr lang="en-GB" dirty="0"/>
              <a:t>Need middle ground</a:t>
            </a:r>
          </a:p>
          <a:p>
            <a:r>
              <a:rPr lang="en-GB" dirty="0"/>
              <a:t>Degree-2 often a “sweet spot”</a:t>
            </a:r>
          </a:p>
          <a:p>
            <a:r>
              <a:rPr lang="en-GB" dirty="0"/>
              <a:t>Key principle in ML</a:t>
            </a:r>
          </a:p>
          <a:p>
            <a:endParaRPr lang="en-PK" dirty="0"/>
          </a:p>
        </p:txBody>
      </p:sp>
    </p:spTree>
    <p:extLst>
      <p:ext uri="{BB962C8B-B14F-4D97-AF65-F5344CB8AC3E}">
        <p14:creationId xmlns:p14="http://schemas.microsoft.com/office/powerpoint/2010/main" val="5473115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09279A-7FE6-9F9F-782E-2FA28DE0CF58}"/>
              </a:ext>
            </a:extLst>
          </p:cNvPr>
          <p:cNvSpPr>
            <a:spLocks noGrp="1"/>
          </p:cNvSpPr>
          <p:nvPr>
            <p:ph type="title"/>
          </p:nvPr>
        </p:nvSpPr>
        <p:spPr/>
        <p:txBody>
          <a:bodyPr/>
          <a:lstStyle/>
          <a:p>
            <a:r>
              <a:rPr lang="en-GB" dirty="0"/>
              <a:t>Important Reminder</a:t>
            </a:r>
            <a:endParaRPr lang="en-PK" dirty="0"/>
          </a:p>
        </p:txBody>
      </p:sp>
      <p:sp>
        <p:nvSpPr>
          <p:cNvPr id="3" name="Content Placeholder 2">
            <a:extLst>
              <a:ext uri="{FF2B5EF4-FFF2-40B4-BE49-F238E27FC236}">
                <a16:creationId xmlns:a16="http://schemas.microsoft.com/office/drawing/2014/main" id="{A2D24521-5B2A-E23B-E9EF-99223811346F}"/>
              </a:ext>
            </a:extLst>
          </p:cNvPr>
          <p:cNvSpPr>
            <a:spLocks noGrp="1"/>
          </p:cNvSpPr>
          <p:nvPr>
            <p:ph idx="1"/>
          </p:nvPr>
        </p:nvSpPr>
        <p:spPr/>
        <p:txBody>
          <a:bodyPr/>
          <a:lstStyle/>
          <a:p>
            <a:r>
              <a:rPr lang="en-GB" dirty="0"/>
              <a:t>ML algorithms only follow loss gradients</a:t>
            </a:r>
          </a:p>
          <a:p>
            <a:r>
              <a:rPr lang="en-GB" dirty="0"/>
              <a:t>No “intuition” about smoothness</a:t>
            </a:r>
          </a:p>
          <a:p>
            <a:r>
              <a:rPr lang="en-GB" dirty="0"/>
              <a:t>High-dimensional data worsens challenge</a:t>
            </a:r>
          </a:p>
          <a:p>
            <a:r>
              <a:rPr lang="en-GB" dirty="0"/>
              <a:t>Humans cannot always eyeball complexity</a:t>
            </a:r>
          </a:p>
          <a:p>
            <a:endParaRPr lang="en-PK" dirty="0"/>
          </a:p>
        </p:txBody>
      </p:sp>
    </p:spTree>
    <p:extLst>
      <p:ext uri="{BB962C8B-B14F-4D97-AF65-F5344CB8AC3E}">
        <p14:creationId xmlns:p14="http://schemas.microsoft.com/office/powerpoint/2010/main" val="17262551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23CCFED-F001-E845-34ED-B72AE98FB493}"/>
              </a:ext>
            </a:extLst>
          </p:cNvPr>
          <p:cNvSpPr>
            <a:spLocks noGrp="1"/>
          </p:cNvSpPr>
          <p:nvPr>
            <p:ph type="title"/>
          </p:nvPr>
        </p:nvSpPr>
        <p:spPr/>
        <p:txBody>
          <a:bodyPr/>
          <a:lstStyle/>
          <a:p>
            <a:r>
              <a:rPr lang="en-GB" dirty="0"/>
              <a:t>Never use test data in training or model selection</a:t>
            </a:r>
            <a:br>
              <a:rPr lang="en-GB" dirty="0"/>
            </a:br>
            <a:endParaRPr lang="en-PK" dirty="0"/>
          </a:p>
        </p:txBody>
      </p:sp>
      <p:sp>
        <p:nvSpPr>
          <p:cNvPr id="5" name="Text Placeholder 4">
            <a:extLst>
              <a:ext uri="{FF2B5EF4-FFF2-40B4-BE49-F238E27FC236}">
                <a16:creationId xmlns:a16="http://schemas.microsoft.com/office/drawing/2014/main" id="{7137233B-5D42-F255-1D82-DF9616C89F91}"/>
              </a:ext>
            </a:extLst>
          </p:cNvPr>
          <p:cNvSpPr>
            <a:spLocks noGrp="1"/>
          </p:cNvSpPr>
          <p:nvPr>
            <p:ph type="body" sz="quarter" idx="10"/>
          </p:nvPr>
        </p:nvSpPr>
        <p:spPr/>
        <p:txBody>
          <a:bodyPr/>
          <a:lstStyle/>
          <a:p>
            <a:pPr marL="0" indent="0">
              <a:buNone/>
            </a:pPr>
            <a:r>
              <a:rPr lang="en-GB" dirty="0"/>
              <a:t>Always Keep Test Set Separate</a:t>
            </a:r>
            <a:endParaRPr lang="en-PK" dirty="0"/>
          </a:p>
        </p:txBody>
      </p:sp>
    </p:spTree>
    <p:extLst>
      <p:ext uri="{BB962C8B-B14F-4D97-AF65-F5344CB8AC3E}">
        <p14:creationId xmlns:p14="http://schemas.microsoft.com/office/powerpoint/2010/main" val="22275813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16CA00-B345-2F46-951C-C75721F32389}"/>
              </a:ext>
            </a:extLst>
          </p:cNvPr>
          <p:cNvSpPr>
            <a:spLocks noGrp="1"/>
          </p:cNvSpPr>
          <p:nvPr>
            <p:ph type="title"/>
          </p:nvPr>
        </p:nvSpPr>
        <p:spPr/>
        <p:txBody>
          <a:bodyPr>
            <a:normAutofit/>
          </a:bodyPr>
          <a:lstStyle/>
          <a:p>
            <a:r>
              <a:rPr lang="en-GB" dirty="0"/>
              <a:t>Contents</a:t>
            </a:r>
            <a:endParaRPr lang="en-PK" dirty="0"/>
          </a:p>
        </p:txBody>
      </p:sp>
      <p:sp>
        <p:nvSpPr>
          <p:cNvPr id="3" name="Content Placeholder 2">
            <a:extLst>
              <a:ext uri="{FF2B5EF4-FFF2-40B4-BE49-F238E27FC236}">
                <a16:creationId xmlns:a16="http://schemas.microsoft.com/office/drawing/2014/main" id="{708D18BD-D075-6B0A-484A-34767EADE548}"/>
              </a:ext>
            </a:extLst>
          </p:cNvPr>
          <p:cNvSpPr>
            <a:spLocks noGrp="1"/>
          </p:cNvSpPr>
          <p:nvPr>
            <p:ph idx="1"/>
          </p:nvPr>
        </p:nvSpPr>
        <p:spPr/>
        <p:txBody>
          <a:bodyPr>
            <a:normAutofit/>
          </a:bodyPr>
          <a:lstStyle/>
          <a:p>
            <a:r>
              <a:rPr lang="en-GB" dirty="0"/>
              <a:t>Challenge: generalization vs memorization</a:t>
            </a:r>
          </a:p>
          <a:p>
            <a:r>
              <a:rPr lang="en-GB" dirty="0"/>
              <a:t>Overfitting and underfitting</a:t>
            </a:r>
          </a:p>
          <a:p>
            <a:r>
              <a:rPr lang="en-GB" dirty="0"/>
              <a:t>Bias-variance trade-off</a:t>
            </a:r>
          </a:p>
          <a:p>
            <a:r>
              <a:rPr lang="en-GB" dirty="0"/>
              <a:t>Regularization (L2, L1, Elastic Net)</a:t>
            </a:r>
          </a:p>
          <a:p>
            <a:r>
              <a:rPr lang="en-GB" dirty="0"/>
              <a:t>Dropout and variants</a:t>
            </a:r>
          </a:p>
          <a:p>
            <a:r>
              <a:rPr lang="en-GB" dirty="0"/>
              <a:t>Implementation in </a:t>
            </a:r>
            <a:r>
              <a:rPr lang="en-GB" dirty="0" err="1"/>
              <a:t>Keras</a:t>
            </a:r>
            <a:endParaRPr lang="en-GB" dirty="0"/>
          </a:p>
          <a:p>
            <a:r>
              <a:rPr lang="en-GB" dirty="0"/>
              <a:t>Summary &amp; takeaways</a:t>
            </a:r>
          </a:p>
          <a:p>
            <a:endParaRPr lang="en-PK" dirty="0"/>
          </a:p>
        </p:txBody>
      </p:sp>
    </p:spTree>
    <p:extLst>
      <p:ext uri="{BB962C8B-B14F-4D97-AF65-F5344CB8AC3E}">
        <p14:creationId xmlns:p14="http://schemas.microsoft.com/office/powerpoint/2010/main" val="19208839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93570F-5D4B-B982-D328-BA41C5210DD1}"/>
              </a:ext>
            </a:extLst>
          </p:cNvPr>
          <p:cNvSpPr>
            <a:spLocks noGrp="1"/>
          </p:cNvSpPr>
          <p:nvPr>
            <p:ph type="title"/>
          </p:nvPr>
        </p:nvSpPr>
        <p:spPr/>
        <p:txBody>
          <a:bodyPr/>
          <a:lstStyle/>
          <a:p>
            <a:r>
              <a:rPr lang="en-GB" dirty="0"/>
              <a:t>Motivation for Regularization</a:t>
            </a:r>
            <a:endParaRPr lang="en-PK" dirty="0"/>
          </a:p>
        </p:txBody>
      </p:sp>
      <p:sp>
        <p:nvSpPr>
          <p:cNvPr id="3" name="Content Placeholder 2">
            <a:extLst>
              <a:ext uri="{FF2B5EF4-FFF2-40B4-BE49-F238E27FC236}">
                <a16:creationId xmlns:a16="http://schemas.microsoft.com/office/drawing/2014/main" id="{30F8470D-9E6C-4EBC-B024-DD0F5EF730FF}"/>
              </a:ext>
            </a:extLst>
          </p:cNvPr>
          <p:cNvSpPr>
            <a:spLocks noGrp="1"/>
          </p:cNvSpPr>
          <p:nvPr>
            <p:ph idx="1"/>
          </p:nvPr>
        </p:nvSpPr>
        <p:spPr/>
        <p:txBody>
          <a:bodyPr/>
          <a:lstStyle/>
          <a:p>
            <a:r>
              <a:rPr lang="en-GB" dirty="0"/>
              <a:t>Prevent wild oscillations</a:t>
            </a:r>
          </a:p>
          <a:p>
            <a:r>
              <a:rPr lang="en-GB" dirty="0"/>
              <a:t>Modify loss function, not model structure</a:t>
            </a:r>
          </a:p>
          <a:p>
            <a:r>
              <a:rPr lang="en-GB" dirty="0"/>
              <a:t>Add penalty on large weights</a:t>
            </a:r>
          </a:p>
          <a:p>
            <a:r>
              <a:rPr lang="en-GB" dirty="0"/>
              <a:t>Encourage simpler solutions</a:t>
            </a:r>
          </a:p>
          <a:p>
            <a:endParaRPr lang="en-PK" dirty="0"/>
          </a:p>
        </p:txBody>
      </p:sp>
    </p:spTree>
    <p:extLst>
      <p:ext uri="{BB962C8B-B14F-4D97-AF65-F5344CB8AC3E}">
        <p14:creationId xmlns:p14="http://schemas.microsoft.com/office/powerpoint/2010/main" val="5880600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610231-B532-B1C5-CC3C-0E669F073C1A}"/>
              </a:ext>
            </a:extLst>
          </p:cNvPr>
          <p:cNvSpPr>
            <a:spLocks noGrp="1"/>
          </p:cNvSpPr>
          <p:nvPr>
            <p:ph type="title"/>
          </p:nvPr>
        </p:nvSpPr>
        <p:spPr/>
        <p:txBody>
          <a:bodyPr/>
          <a:lstStyle/>
          <a:p>
            <a:r>
              <a:rPr lang="en-GB" dirty="0"/>
              <a:t>L2 Regularization Term</a:t>
            </a:r>
            <a:endParaRPr lang="en-PK" dirty="0"/>
          </a:p>
        </p:txBody>
      </p:sp>
      <p:sp>
        <p:nvSpPr>
          <p:cNvPr id="3" name="Content Placeholder 2">
            <a:extLst>
              <a:ext uri="{FF2B5EF4-FFF2-40B4-BE49-F238E27FC236}">
                <a16:creationId xmlns:a16="http://schemas.microsoft.com/office/drawing/2014/main" id="{F0C2CCB8-4DD5-A0C6-69DA-0A0CD5D1F0D3}"/>
              </a:ext>
            </a:extLst>
          </p:cNvPr>
          <p:cNvSpPr>
            <a:spLocks noGrp="1"/>
          </p:cNvSpPr>
          <p:nvPr>
            <p:ph idx="1"/>
          </p:nvPr>
        </p:nvSpPr>
        <p:spPr/>
        <p:txBody>
          <a:bodyPr/>
          <a:lstStyle/>
          <a:p>
            <a:endParaRPr lang="en-US" dirty="0"/>
          </a:p>
          <a:p>
            <a:endParaRPr lang="en-US" dirty="0"/>
          </a:p>
          <a:p>
            <a:r>
              <a:rPr lang="el-GR" dirty="0"/>
              <a:t>λ </a:t>
            </a:r>
            <a:r>
              <a:rPr lang="en-GB" dirty="0"/>
              <a:t>controls complexity penalty</a:t>
            </a:r>
          </a:p>
          <a:p>
            <a:r>
              <a:rPr lang="el-GR" dirty="0"/>
              <a:t>λ = 0 → </a:t>
            </a:r>
            <a:r>
              <a:rPr lang="en-GB" dirty="0"/>
              <a:t>no effect (overfit possible)</a:t>
            </a:r>
          </a:p>
          <a:p>
            <a:r>
              <a:rPr lang="en-GB" dirty="0"/>
              <a:t>Large </a:t>
            </a:r>
            <a:r>
              <a:rPr lang="el-GR" dirty="0"/>
              <a:t>λ → </a:t>
            </a:r>
            <a:r>
              <a:rPr lang="en-GB" dirty="0"/>
              <a:t>weights pushed toward 0</a:t>
            </a:r>
          </a:p>
          <a:p>
            <a:endParaRPr lang="en-PK" dirty="0"/>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9B76E154-7350-A828-304D-AD354265E2F8}"/>
                  </a:ext>
                </a:extLst>
              </p:cNvPr>
              <p:cNvSpPr txBox="1"/>
              <p:nvPr/>
            </p:nvSpPr>
            <p:spPr>
              <a:xfrm>
                <a:off x="2643808" y="1578482"/>
                <a:ext cx="6096000" cy="1006173"/>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n-PK" sz="2800" smtClean="0">
                          <a:latin typeface="Cambria Math" panose="02040503050406030204" pitchFamily="18" charset="0"/>
                        </a:rPr>
                        <m:t>J</m:t>
                      </m:r>
                      <m:d>
                        <m:dPr>
                          <m:ctrlPr>
                            <a:rPr lang="en-PK" sz="2800" i="1">
                              <a:latin typeface="Cambria Math" panose="02040503050406030204" pitchFamily="18" charset="0"/>
                            </a:rPr>
                          </m:ctrlPr>
                        </m:dPr>
                        <m:e>
                          <m:r>
                            <m:rPr>
                              <m:sty m:val="p"/>
                            </m:rPr>
                            <a:rPr lang="en-PK" sz="2800" i="0">
                              <a:latin typeface="Cambria Math" panose="02040503050406030204" pitchFamily="18" charset="0"/>
                            </a:rPr>
                            <m:t>θ</m:t>
                          </m:r>
                        </m:e>
                      </m:d>
                      <m:r>
                        <a:rPr lang="en-PK" sz="2800" i="0">
                          <a:latin typeface="Cambria Math" panose="02040503050406030204" pitchFamily="18" charset="0"/>
                        </a:rPr>
                        <m:t>=</m:t>
                      </m:r>
                      <m:f>
                        <m:fPr>
                          <m:ctrlPr>
                            <a:rPr lang="en-PK" sz="2800" i="1">
                              <a:latin typeface="Cambria Math" panose="02040503050406030204" pitchFamily="18" charset="0"/>
                            </a:rPr>
                          </m:ctrlPr>
                        </m:fPr>
                        <m:num>
                          <m:r>
                            <a:rPr lang="en-PK" sz="2800" i="0">
                              <a:latin typeface="Cambria Math" panose="02040503050406030204" pitchFamily="18" charset="0"/>
                            </a:rPr>
                            <m:t>1</m:t>
                          </m:r>
                        </m:num>
                        <m:den>
                          <m:r>
                            <a:rPr lang="en-PK" sz="2800" i="1">
                              <a:latin typeface="Cambria Math" panose="02040503050406030204" pitchFamily="18" charset="0"/>
                            </a:rPr>
                            <m:t>𝑚</m:t>
                          </m:r>
                        </m:den>
                      </m:f>
                      <m:nary>
                        <m:naryPr>
                          <m:chr m:val="∑"/>
                          <m:limLoc m:val="subSup"/>
                          <m:ctrlPr>
                            <a:rPr lang="en-PK" sz="2800" i="1">
                              <a:latin typeface="Cambria Math" panose="02040503050406030204" pitchFamily="18" charset="0"/>
                            </a:rPr>
                          </m:ctrlPr>
                        </m:naryPr>
                        <m:sub>
                          <m:r>
                            <a:rPr lang="en-PK" sz="2800" i="1">
                              <a:latin typeface="Cambria Math" panose="02040503050406030204" pitchFamily="18" charset="0"/>
                            </a:rPr>
                            <m:t>𝑖</m:t>
                          </m:r>
                          <m:r>
                            <a:rPr lang="en-PK" sz="2800" i="0">
                              <a:latin typeface="Cambria Math" panose="02040503050406030204" pitchFamily="18" charset="0"/>
                            </a:rPr>
                            <m:t>=1</m:t>
                          </m:r>
                        </m:sub>
                        <m:sup>
                          <m:r>
                            <a:rPr lang="en-PK" sz="2800" i="1">
                              <a:latin typeface="Cambria Math" panose="02040503050406030204" pitchFamily="18" charset="0"/>
                            </a:rPr>
                            <m:t>𝑚</m:t>
                          </m:r>
                        </m:sup>
                        <m:e>
                          <m:sSup>
                            <m:sSupPr>
                              <m:ctrlPr>
                                <a:rPr lang="en-PK" sz="2800" i="1">
                                  <a:latin typeface="Cambria Math" panose="02040503050406030204" pitchFamily="18" charset="0"/>
                                </a:rPr>
                              </m:ctrlPr>
                            </m:sSupPr>
                            <m:e>
                              <m:d>
                                <m:dPr>
                                  <m:ctrlPr>
                                    <a:rPr lang="en-PK" sz="2800" i="1">
                                      <a:latin typeface="Cambria Math" panose="02040503050406030204" pitchFamily="18" charset="0"/>
                                    </a:rPr>
                                  </m:ctrlPr>
                                </m:dPr>
                                <m:e>
                                  <m:acc>
                                    <m:accPr>
                                      <m:chr m:val="̂"/>
                                      <m:ctrlPr>
                                        <a:rPr lang="en-PK" sz="2800" i="1">
                                          <a:latin typeface="Cambria Math" panose="02040503050406030204" pitchFamily="18" charset="0"/>
                                        </a:rPr>
                                      </m:ctrlPr>
                                    </m:accPr>
                                    <m:e>
                                      <m:r>
                                        <a:rPr lang="en-PK" sz="2800" i="1">
                                          <a:latin typeface="Cambria Math" panose="02040503050406030204" pitchFamily="18" charset="0"/>
                                        </a:rPr>
                                        <m:t>𝑦</m:t>
                                      </m:r>
                                    </m:e>
                                  </m:acc>
                                  <m:r>
                                    <a:rPr lang="en-PK" sz="2800" i="1">
                                      <a:latin typeface="Cambria Math" panose="02040503050406030204" pitchFamily="18" charset="0"/>
                                    </a:rPr>
                                    <m:t>𝑖</m:t>
                                  </m:r>
                                  <m:r>
                                    <a:rPr lang="en-PK" sz="2800" i="0">
                                      <a:latin typeface="Cambria Math" panose="02040503050406030204" pitchFamily="18" charset="0"/>
                                    </a:rPr>
                                    <m:t>−</m:t>
                                  </m:r>
                                  <m:sSub>
                                    <m:sSubPr>
                                      <m:ctrlPr>
                                        <a:rPr lang="en-PK" sz="2800" i="1">
                                          <a:latin typeface="Cambria Math" panose="02040503050406030204" pitchFamily="18" charset="0"/>
                                        </a:rPr>
                                      </m:ctrlPr>
                                    </m:sSubPr>
                                    <m:e>
                                      <m:r>
                                        <a:rPr lang="en-PK" sz="2800" i="1">
                                          <a:latin typeface="Cambria Math" panose="02040503050406030204" pitchFamily="18" charset="0"/>
                                        </a:rPr>
                                        <m:t>𝑦</m:t>
                                      </m:r>
                                    </m:e>
                                    <m:sub>
                                      <m:r>
                                        <a:rPr lang="en-PK" sz="2800" i="1">
                                          <a:latin typeface="Cambria Math" panose="02040503050406030204" pitchFamily="18" charset="0"/>
                                        </a:rPr>
                                        <m:t>𝑖</m:t>
                                      </m:r>
                                    </m:sub>
                                  </m:sSub>
                                </m:e>
                              </m:d>
                            </m:e>
                            <m:sup>
                              <m:r>
                                <a:rPr lang="en-PK" sz="2800" i="0">
                                  <a:latin typeface="Cambria Math" panose="02040503050406030204" pitchFamily="18" charset="0"/>
                                </a:rPr>
                                <m:t>2</m:t>
                              </m:r>
                            </m:sup>
                          </m:sSup>
                        </m:e>
                      </m:nary>
                      <m:r>
                        <a:rPr lang="en-PK" sz="2800" i="0">
                          <a:latin typeface="Cambria Math" panose="02040503050406030204" pitchFamily="18" charset="0"/>
                        </a:rPr>
                        <m:t>+</m:t>
                      </m:r>
                      <m:r>
                        <m:rPr>
                          <m:sty m:val="p"/>
                        </m:rPr>
                        <a:rPr lang="en-PK" sz="2800" i="0" smtClean="0">
                          <a:solidFill>
                            <a:srgbClr val="0070C0"/>
                          </a:solidFill>
                          <a:latin typeface="Cambria Math" panose="02040503050406030204" pitchFamily="18" charset="0"/>
                        </a:rPr>
                        <m:t>λ</m:t>
                      </m:r>
                      <m:nary>
                        <m:naryPr>
                          <m:chr m:val="∑"/>
                          <m:limLoc m:val="subSup"/>
                          <m:ctrlPr>
                            <a:rPr lang="en-PK" sz="2800" i="1">
                              <a:solidFill>
                                <a:srgbClr val="0070C0"/>
                              </a:solidFill>
                              <a:latin typeface="Cambria Math" panose="02040503050406030204" pitchFamily="18" charset="0"/>
                            </a:rPr>
                          </m:ctrlPr>
                        </m:naryPr>
                        <m:sub>
                          <m:r>
                            <a:rPr lang="en-PK" sz="2800" i="1">
                              <a:solidFill>
                                <a:srgbClr val="0070C0"/>
                              </a:solidFill>
                              <a:latin typeface="Cambria Math" panose="02040503050406030204" pitchFamily="18" charset="0"/>
                            </a:rPr>
                            <m:t>𝑗</m:t>
                          </m:r>
                          <m:r>
                            <a:rPr lang="en-PK" sz="2800" i="0">
                              <a:solidFill>
                                <a:srgbClr val="0070C0"/>
                              </a:solidFill>
                              <a:latin typeface="Cambria Math" panose="02040503050406030204" pitchFamily="18" charset="0"/>
                            </a:rPr>
                            <m:t>=1</m:t>
                          </m:r>
                        </m:sub>
                        <m:sup>
                          <m:r>
                            <a:rPr lang="en-PK" sz="2800" i="1">
                              <a:solidFill>
                                <a:srgbClr val="0070C0"/>
                              </a:solidFill>
                              <a:latin typeface="Cambria Math" panose="02040503050406030204" pitchFamily="18" charset="0"/>
                            </a:rPr>
                            <m:t>𝑛</m:t>
                          </m:r>
                        </m:sup>
                        <m:e>
                          <m:sSubSup>
                            <m:sSubSupPr>
                              <m:ctrlPr>
                                <a:rPr lang="en-PK" sz="2800" i="1">
                                  <a:solidFill>
                                    <a:srgbClr val="0070C0"/>
                                  </a:solidFill>
                                  <a:latin typeface="Cambria Math" panose="02040503050406030204" pitchFamily="18" charset="0"/>
                                </a:rPr>
                              </m:ctrlPr>
                            </m:sSubSupPr>
                            <m:e>
                              <m:r>
                                <m:rPr>
                                  <m:sty m:val="p"/>
                                </m:rPr>
                                <a:rPr lang="en-PK" sz="2800" i="0">
                                  <a:solidFill>
                                    <a:srgbClr val="0070C0"/>
                                  </a:solidFill>
                                  <a:latin typeface="Cambria Math" panose="02040503050406030204" pitchFamily="18" charset="0"/>
                                </a:rPr>
                                <m:t>θ</m:t>
                              </m:r>
                            </m:e>
                            <m:sub>
                              <m:r>
                                <a:rPr lang="en-PK" sz="2800" i="1">
                                  <a:solidFill>
                                    <a:srgbClr val="0070C0"/>
                                  </a:solidFill>
                                  <a:latin typeface="Cambria Math" panose="02040503050406030204" pitchFamily="18" charset="0"/>
                                </a:rPr>
                                <m:t>𝑗</m:t>
                              </m:r>
                            </m:sub>
                            <m:sup>
                              <m:r>
                                <a:rPr lang="en-PK" sz="2800" i="0">
                                  <a:solidFill>
                                    <a:srgbClr val="0070C0"/>
                                  </a:solidFill>
                                  <a:latin typeface="Cambria Math" panose="02040503050406030204" pitchFamily="18" charset="0"/>
                                </a:rPr>
                                <m:t>2</m:t>
                              </m:r>
                            </m:sup>
                          </m:sSubSup>
                        </m:e>
                      </m:nary>
                    </m:oMath>
                  </m:oMathPara>
                </a14:m>
                <a:endParaRPr lang="en-PK" sz="2800" dirty="0"/>
              </a:p>
            </p:txBody>
          </p:sp>
        </mc:Choice>
        <mc:Fallback xmlns="">
          <p:sp>
            <p:nvSpPr>
              <p:cNvPr id="5" name="TextBox 4">
                <a:extLst>
                  <a:ext uri="{FF2B5EF4-FFF2-40B4-BE49-F238E27FC236}">
                    <a16:creationId xmlns:a16="http://schemas.microsoft.com/office/drawing/2014/main" id="{9B76E154-7350-A828-304D-AD354265E2F8}"/>
                  </a:ext>
                </a:extLst>
              </p:cNvPr>
              <p:cNvSpPr txBox="1">
                <a:spLocks noRot="1" noChangeAspect="1" noMove="1" noResize="1" noEditPoints="1" noAdjustHandles="1" noChangeArrowheads="1" noChangeShapeType="1" noTextEdit="1"/>
              </p:cNvSpPr>
              <p:nvPr/>
            </p:nvSpPr>
            <p:spPr>
              <a:xfrm>
                <a:off x="2643808" y="1578482"/>
                <a:ext cx="6096000" cy="1006173"/>
              </a:xfrm>
              <a:prstGeom prst="rect">
                <a:avLst/>
              </a:prstGeom>
              <a:blipFill>
                <a:blip r:embed="rId2"/>
                <a:stretch>
                  <a:fillRect l="-832" t="-150000" b="-216250"/>
                </a:stretch>
              </a:blipFill>
            </p:spPr>
            <p:txBody>
              <a:bodyPr/>
              <a:lstStyle/>
              <a:p>
                <a:r>
                  <a:rPr lang="en-PK">
                    <a:noFill/>
                  </a:rPr>
                  <a:t> </a:t>
                </a:r>
              </a:p>
            </p:txBody>
          </p:sp>
        </mc:Fallback>
      </mc:AlternateContent>
    </p:spTree>
    <p:extLst>
      <p:ext uri="{BB962C8B-B14F-4D97-AF65-F5344CB8AC3E}">
        <p14:creationId xmlns:p14="http://schemas.microsoft.com/office/powerpoint/2010/main" val="40785207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B678B-99AD-D1DE-B225-373146055B1A}"/>
              </a:ext>
            </a:extLst>
          </p:cNvPr>
          <p:cNvSpPr>
            <a:spLocks noGrp="1"/>
          </p:cNvSpPr>
          <p:nvPr>
            <p:ph type="title"/>
          </p:nvPr>
        </p:nvSpPr>
        <p:spPr/>
        <p:txBody>
          <a:bodyPr/>
          <a:lstStyle/>
          <a:p>
            <a:r>
              <a:rPr lang="en-PK" dirty="0"/>
              <a:t>Regularization L</a:t>
            </a:r>
            <a:r>
              <a:rPr lang="en-GB" dirty="0"/>
              <a:t>a</a:t>
            </a:r>
            <a:r>
              <a:rPr lang="en-PK" dirty="0"/>
              <a:t>ndscape </a:t>
            </a:r>
          </a:p>
        </p:txBody>
      </p:sp>
      <p:pic>
        <p:nvPicPr>
          <p:cNvPr id="6" name="Content Placeholder 5" descr="A diagram of a graph&#10;&#10;AI-generated content may be incorrect.">
            <a:extLst>
              <a:ext uri="{FF2B5EF4-FFF2-40B4-BE49-F238E27FC236}">
                <a16:creationId xmlns:a16="http://schemas.microsoft.com/office/drawing/2014/main" id="{7688638F-0096-43C2-0710-45E9A466092A}"/>
              </a:ext>
            </a:extLst>
          </p:cNvPr>
          <p:cNvPicPr>
            <a:picLocks noGrp="1" noChangeAspect="1"/>
          </p:cNvPicPr>
          <p:nvPr>
            <p:ph idx="1"/>
          </p:nvPr>
        </p:nvPicPr>
        <p:blipFill>
          <a:blip r:embed="rId2"/>
          <a:stretch>
            <a:fillRect/>
          </a:stretch>
        </p:blipFill>
        <p:spPr>
          <a:xfrm>
            <a:off x="838200" y="1286669"/>
            <a:ext cx="5181600" cy="5202410"/>
          </a:xfrm>
        </p:spPr>
      </p:pic>
      <p:sp>
        <p:nvSpPr>
          <p:cNvPr id="4" name="TextBox 3">
            <a:extLst>
              <a:ext uri="{FF2B5EF4-FFF2-40B4-BE49-F238E27FC236}">
                <a16:creationId xmlns:a16="http://schemas.microsoft.com/office/drawing/2014/main" id="{5D7B608D-8F6D-3FDD-E62E-C120669E2782}"/>
              </a:ext>
            </a:extLst>
          </p:cNvPr>
          <p:cNvSpPr txBox="1"/>
          <p:nvPr/>
        </p:nvSpPr>
        <p:spPr>
          <a:xfrm>
            <a:off x="6019800" y="5809897"/>
            <a:ext cx="6098058" cy="276999"/>
          </a:xfrm>
          <a:prstGeom prst="rect">
            <a:avLst/>
          </a:prstGeom>
          <a:noFill/>
        </p:spPr>
        <p:txBody>
          <a:bodyPr wrap="square">
            <a:spAutoFit/>
          </a:bodyPr>
          <a:lstStyle/>
          <a:p>
            <a:r>
              <a:rPr lang="en-GB" sz="1200" dirty="0">
                <a:solidFill>
                  <a:srgbClr val="00549D"/>
                </a:solidFill>
                <a:latin typeface="Avenir Book" panose="02000503020000020003" pitchFamily="2" charset="0"/>
              </a:rPr>
              <a:t>Figure 6.6: Effect of Lambda on Contour Plots and Minimizing Values</a:t>
            </a:r>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3CAC2EBB-89E6-40D8-D2C2-F03955D7E9EF}"/>
                  </a:ext>
                </a:extLst>
              </p:cNvPr>
              <p:cNvSpPr txBox="1"/>
              <p:nvPr/>
            </p:nvSpPr>
            <p:spPr>
              <a:xfrm>
                <a:off x="5787058" y="2292857"/>
                <a:ext cx="6096000" cy="67993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n-PK" smtClean="0">
                          <a:latin typeface="Cambria Math" panose="02040503050406030204" pitchFamily="18" charset="0"/>
                        </a:rPr>
                        <m:t>J</m:t>
                      </m:r>
                      <m:d>
                        <m:dPr>
                          <m:ctrlPr>
                            <a:rPr lang="en-PK" i="1">
                              <a:latin typeface="Cambria Math" panose="02040503050406030204" pitchFamily="18" charset="0"/>
                            </a:rPr>
                          </m:ctrlPr>
                        </m:dPr>
                        <m:e>
                          <m:r>
                            <m:rPr>
                              <m:sty m:val="p"/>
                            </m:rPr>
                            <a:rPr lang="en-PK" i="0">
                              <a:latin typeface="Cambria Math" panose="02040503050406030204" pitchFamily="18" charset="0"/>
                            </a:rPr>
                            <m:t>θ</m:t>
                          </m:r>
                        </m:e>
                      </m:d>
                      <m:r>
                        <a:rPr lang="en-PK" i="0">
                          <a:latin typeface="Cambria Math" panose="02040503050406030204" pitchFamily="18" charset="0"/>
                        </a:rPr>
                        <m:t>=</m:t>
                      </m:r>
                      <m:f>
                        <m:fPr>
                          <m:ctrlPr>
                            <a:rPr lang="en-PK" i="1" smtClean="0">
                              <a:solidFill>
                                <a:srgbClr val="C00000"/>
                              </a:solidFill>
                              <a:latin typeface="Cambria Math" panose="02040503050406030204" pitchFamily="18" charset="0"/>
                            </a:rPr>
                          </m:ctrlPr>
                        </m:fPr>
                        <m:num>
                          <m:r>
                            <a:rPr lang="en-PK" i="0">
                              <a:solidFill>
                                <a:srgbClr val="C00000"/>
                              </a:solidFill>
                              <a:latin typeface="Cambria Math" panose="02040503050406030204" pitchFamily="18" charset="0"/>
                            </a:rPr>
                            <m:t>1</m:t>
                          </m:r>
                        </m:num>
                        <m:den>
                          <m:r>
                            <a:rPr lang="en-PK" i="1">
                              <a:solidFill>
                                <a:srgbClr val="C00000"/>
                              </a:solidFill>
                              <a:latin typeface="Cambria Math" panose="02040503050406030204" pitchFamily="18" charset="0"/>
                            </a:rPr>
                            <m:t>𝑚</m:t>
                          </m:r>
                        </m:den>
                      </m:f>
                      <m:nary>
                        <m:naryPr>
                          <m:chr m:val="∑"/>
                          <m:limLoc m:val="subSup"/>
                          <m:ctrlPr>
                            <a:rPr lang="en-PK" i="1">
                              <a:solidFill>
                                <a:srgbClr val="C00000"/>
                              </a:solidFill>
                              <a:latin typeface="Cambria Math" panose="02040503050406030204" pitchFamily="18" charset="0"/>
                            </a:rPr>
                          </m:ctrlPr>
                        </m:naryPr>
                        <m:sub>
                          <m:r>
                            <a:rPr lang="en-PK" i="1">
                              <a:solidFill>
                                <a:srgbClr val="C00000"/>
                              </a:solidFill>
                              <a:latin typeface="Cambria Math" panose="02040503050406030204" pitchFamily="18" charset="0"/>
                            </a:rPr>
                            <m:t>𝑖</m:t>
                          </m:r>
                          <m:r>
                            <a:rPr lang="en-PK" i="0">
                              <a:solidFill>
                                <a:srgbClr val="C00000"/>
                              </a:solidFill>
                              <a:latin typeface="Cambria Math" panose="02040503050406030204" pitchFamily="18" charset="0"/>
                            </a:rPr>
                            <m:t>=1</m:t>
                          </m:r>
                        </m:sub>
                        <m:sup>
                          <m:r>
                            <a:rPr lang="en-PK" i="1">
                              <a:solidFill>
                                <a:srgbClr val="C00000"/>
                              </a:solidFill>
                              <a:latin typeface="Cambria Math" panose="02040503050406030204" pitchFamily="18" charset="0"/>
                            </a:rPr>
                            <m:t>𝑚</m:t>
                          </m:r>
                        </m:sup>
                        <m:e>
                          <m:sSup>
                            <m:sSupPr>
                              <m:ctrlPr>
                                <a:rPr lang="en-PK" i="1">
                                  <a:solidFill>
                                    <a:srgbClr val="C00000"/>
                                  </a:solidFill>
                                  <a:latin typeface="Cambria Math" panose="02040503050406030204" pitchFamily="18" charset="0"/>
                                </a:rPr>
                              </m:ctrlPr>
                            </m:sSupPr>
                            <m:e>
                              <m:d>
                                <m:dPr>
                                  <m:ctrlPr>
                                    <a:rPr lang="en-PK" i="1">
                                      <a:solidFill>
                                        <a:srgbClr val="C00000"/>
                                      </a:solidFill>
                                      <a:latin typeface="Cambria Math" panose="02040503050406030204" pitchFamily="18" charset="0"/>
                                    </a:rPr>
                                  </m:ctrlPr>
                                </m:dPr>
                                <m:e>
                                  <m:acc>
                                    <m:accPr>
                                      <m:chr m:val="̂"/>
                                      <m:ctrlPr>
                                        <a:rPr lang="en-PK" i="1">
                                          <a:solidFill>
                                            <a:srgbClr val="C00000"/>
                                          </a:solidFill>
                                          <a:latin typeface="Cambria Math" panose="02040503050406030204" pitchFamily="18" charset="0"/>
                                        </a:rPr>
                                      </m:ctrlPr>
                                    </m:accPr>
                                    <m:e>
                                      <m:r>
                                        <a:rPr lang="en-PK" i="1">
                                          <a:solidFill>
                                            <a:srgbClr val="C00000"/>
                                          </a:solidFill>
                                          <a:latin typeface="Cambria Math" panose="02040503050406030204" pitchFamily="18" charset="0"/>
                                        </a:rPr>
                                        <m:t>𝑦</m:t>
                                      </m:r>
                                    </m:e>
                                  </m:acc>
                                  <m:r>
                                    <a:rPr lang="en-PK" i="1">
                                      <a:solidFill>
                                        <a:srgbClr val="C00000"/>
                                      </a:solidFill>
                                      <a:latin typeface="Cambria Math" panose="02040503050406030204" pitchFamily="18" charset="0"/>
                                    </a:rPr>
                                    <m:t>𝑖</m:t>
                                  </m:r>
                                  <m:r>
                                    <a:rPr lang="en-PK" i="0">
                                      <a:solidFill>
                                        <a:srgbClr val="C00000"/>
                                      </a:solidFill>
                                      <a:latin typeface="Cambria Math" panose="02040503050406030204" pitchFamily="18" charset="0"/>
                                    </a:rPr>
                                    <m:t>−</m:t>
                                  </m:r>
                                  <m:sSub>
                                    <m:sSubPr>
                                      <m:ctrlPr>
                                        <a:rPr lang="en-PK" i="1">
                                          <a:solidFill>
                                            <a:srgbClr val="C00000"/>
                                          </a:solidFill>
                                          <a:latin typeface="Cambria Math" panose="02040503050406030204" pitchFamily="18" charset="0"/>
                                        </a:rPr>
                                      </m:ctrlPr>
                                    </m:sSubPr>
                                    <m:e>
                                      <m:r>
                                        <a:rPr lang="en-PK" i="1">
                                          <a:solidFill>
                                            <a:srgbClr val="C00000"/>
                                          </a:solidFill>
                                          <a:latin typeface="Cambria Math" panose="02040503050406030204" pitchFamily="18" charset="0"/>
                                        </a:rPr>
                                        <m:t>𝑦</m:t>
                                      </m:r>
                                    </m:e>
                                    <m:sub>
                                      <m:r>
                                        <a:rPr lang="en-PK" i="1">
                                          <a:solidFill>
                                            <a:srgbClr val="C00000"/>
                                          </a:solidFill>
                                          <a:latin typeface="Cambria Math" panose="02040503050406030204" pitchFamily="18" charset="0"/>
                                        </a:rPr>
                                        <m:t>𝑖</m:t>
                                      </m:r>
                                    </m:sub>
                                  </m:sSub>
                                </m:e>
                              </m:d>
                            </m:e>
                            <m:sup>
                              <m:r>
                                <a:rPr lang="en-PK" i="0">
                                  <a:solidFill>
                                    <a:srgbClr val="C00000"/>
                                  </a:solidFill>
                                  <a:latin typeface="Cambria Math" panose="02040503050406030204" pitchFamily="18" charset="0"/>
                                </a:rPr>
                                <m:t>2</m:t>
                              </m:r>
                            </m:sup>
                          </m:sSup>
                        </m:e>
                      </m:nary>
                      <m:r>
                        <a:rPr lang="en-PK" i="0">
                          <a:latin typeface="Cambria Math" panose="02040503050406030204" pitchFamily="18" charset="0"/>
                        </a:rPr>
                        <m:t>+</m:t>
                      </m:r>
                      <m:r>
                        <m:rPr>
                          <m:sty m:val="p"/>
                        </m:rPr>
                        <a:rPr lang="en-PK" i="0" smtClean="0">
                          <a:solidFill>
                            <a:schemeClr val="tx1"/>
                          </a:solidFill>
                          <a:latin typeface="Cambria Math" panose="02040503050406030204" pitchFamily="18" charset="0"/>
                        </a:rPr>
                        <m:t>λ</m:t>
                      </m:r>
                      <m:nary>
                        <m:naryPr>
                          <m:chr m:val="∑"/>
                          <m:limLoc m:val="subSup"/>
                          <m:ctrlPr>
                            <a:rPr lang="en-PK" i="1">
                              <a:solidFill>
                                <a:srgbClr val="0070C0"/>
                              </a:solidFill>
                              <a:latin typeface="Cambria Math" panose="02040503050406030204" pitchFamily="18" charset="0"/>
                            </a:rPr>
                          </m:ctrlPr>
                        </m:naryPr>
                        <m:sub>
                          <m:r>
                            <a:rPr lang="en-PK" i="1">
                              <a:solidFill>
                                <a:srgbClr val="0070C0"/>
                              </a:solidFill>
                              <a:latin typeface="Cambria Math" panose="02040503050406030204" pitchFamily="18" charset="0"/>
                            </a:rPr>
                            <m:t>𝑗</m:t>
                          </m:r>
                          <m:r>
                            <a:rPr lang="en-PK" i="0">
                              <a:solidFill>
                                <a:srgbClr val="0070C0"/>
                              </a:solidFill>
                              <a:latin typeface="Cambria Math" panose="02040503050406030204" pitchFamily="18" charset="0"/>
                            </a:rPr>
                            <m:t>=1</m:t>
                          </m:r>
                        </m:sub>
                        <m:sup>
                          <m:r>
                            <a:rPr lang="en-PK" i="1">
                              <a:solidFill>
                                <a:srgbClr val="0070C0"/>
                              </a:solidFill>
                              <a:latin typeface="Cambria Math" panose="02040503050406030204" pitchFamily="18" charset="0"/>
                            </a:rPr>
                            <m:t>𝑛</m:t>
                          </m:r>
                        </m:sup>
                        <m:e>
                          <m:sSubSup>
                            <m:sSubSupPr>
                              <m:ctrlPr>
                                <a:rPr lang="en-PK" i="1">
                                  <a:solidFill>
                                    <a:srgbClr val="0070C0"/>
                                  </a:solidFill>
                                  <a:latin typeface="Cambria Math" panose="02040503050406030204" pitchFamily="18" charset="0"/>
                                </a:rPr>
                              </m:ctrlPr>
                            </m:sSubSupPr>
                            <m:e>
                              <m:r>
                                <m:rPr>
                                  <m:sty m:val="p"/>
                                </m:rPr>
                                <a:rPr lang="en-PK" i="0">
                                  <a:solidFill>
                                    <a:srgbClr val="0070C0"/>
                                  </a:solidFill>
                                  <a:latin typeface="Cambria Math" panose="02040503050406030204" pitchFamily="18" charset="0"/>
                                </a:rPr>
                                <m:t>θ</m:t>
                              </m:r>
                            </m:e>
                            <m:sub>
                              <m:r>
                                <a:rPr lang="en-PK" i="1">
                                  <a:solidFill>
                                    <a:srgbClr val="0070C0"/>
                                  </a:solidFill>
                                  <a:latin typeface="Cambria Math" panose="02040503050406030204" pitchFamily="18" charset="0"/>
                                </a:rPr>
                                <m:t>𝑗</m:t>
                              </m:r>
                            </m:sub>
                            <m:sup>
                              <m:r>
                                <a:rPr lang="en-PK" i="0">
                                  <a:solidFill>
                                    <a:srgbClr val="0070C0"/>
                                  </a:solidFill>
                                  <a:latin typeface="Cambria Math" panose="02040503050406030204" pitchFamily="18" charset="0"/>
                                </a:rPr>
                                <m:t>2</m:t>
                              </m:r>
                            </m:sup>
                          </m:sSubSup>
                        </m:e>
                      </m:nary>
                    </m:oMath>
                  </m:oMathPara>
                </a14:m>
                <a:endParaRPr lang="en-PK" dirty="0"/>
              </a:p>
            </p:txBody>
          </p:sp>
        </mc:Choice>
        <mc:Fallback xmlns="">
          <p:sp>
            <p:nvSpPr>
              <p:cNvPr id="7" name="TextBox 6">
                <a:extLst>
                  <a:ext uri="{FF2B5EF4-FFF2-40B4-BE49-F238E27FC236}">
                    <a16:creationId xmlns:a16="http://schemas.microsoft.com/office/drawing/2014/main" id="{3CAC2EBB-89E6-40D8-D2C2-F03955D7E9EF}"/>
                  </a:ext>
                </a:extLst>
              </p:cNvPr>
              <p:cNvSpPr txBox="1">
                <a:spLocks noRot="1" noChangeAspect="1" noMove="1" noResize="1" noEditPoints="1" noAdjustHandles="1" noChangeArrowheads="1" noChangeShapeType="1" noTextEdit="1"/>
              </p:cNvSpPr>
              <p:nvPr/>
            </p:nvSpPr>
            <p:spPr>
              <a:xfrm>
                <a:off x="5787058" y="2292857"/>
                <a:ext cx="6096000" cy="679930"/>
              </a:xfrm>
              <a:prstGeom prst="rect">
                <a:avLst/>
              </a:prstGeom>
              <a:blipFill>
                <a:blip r:embed="rId3"/>
                <a:stretch>
                  <a:fillRect t="-136364" b="-198182"/>
                </a:stretch>
              </a:blipFill>
            </p:spPr>
            <p:txBody>
              <a:bodyPr/>
              <a:lstStyle/>
              <a:p>
                <a:r>
                  <a:rPr lang="en-PK">
                    <a:noFill/>
                  </a:rPr>
                  <a:t> </a:t>
                </a:r>
              </a:p>
            </p:txBody>
          </p:sp>
        </mc:Fallback>
      </mc:AlternateContent>
    </p:spTree>
    <p:extLst>
      <p:ext uri="{BB962C8B-B14F-4D97-AF65-F5344CB8AC3E}">
        <p14:creationId xmlns:p14="http://schemas.microsoft.com/office/powerpoint/2010/main" val="21844131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6FC9A9-1B0B-B189-0B2F-996A71245B03}"/>
              </a:ext>
            </a:extLst>
          </p:cNvPr>
          <p:cNvSpPr>
            <a:spLocks noGrp="1"/>
          </p:cNvSpPr>
          <p:nvPr>
            <p:ph type="title"/>
          </p:nvPr>
        </p:nvSpPr>
        <p:spPr/>
        <p:txBody>
          <a:bodyPr/>
          <a:lstStyle/>
          <a:p>
            <a:r>
              <a:rPr lang="en-GB" dirty="0"/>
              <a:t>Effect of </a:t>
            </a:r>
            <a:r>
              <a:rPr lang="el-GR" dirty="0"/>
              <a:t>λ </a:t>
            </a:r>
            <a:endParaRPr lang="en-PK" dirty="0"/>
          </a:p>
        </p:txBody>
      </p:sp>
      <p:sp>
        <p:nvSpPr>
          <p:cNvPr id="3" name="Content Placeholder 2">
            <a:extLst>
              <a:ext uri="{FF2B5EF4-FFF2-40B4-BE49-F238E27FC236}">
                <a16:creationId xmlns:a16="http://schemas.microsoft.com/office/drawing/2014/main" id="{55E1C0BF-64EF-5279-88A0-7CBB990DB978}"/>
              </a:ext>
            </a:extLst>
          </p:cNvPr>
          <p:cNvSpPr>
            <a:spLocks noGrp="1"/>
          </p:cNvSpPr>
          <p:nvPr>
            <p:ph idx="1"/>
          </p:nvPr>
        </p:nvSpPr>
        <p:spPr/>
        <p:txBody>
          <a:bodyPr/>
          <a:lstStyle/>
          <a:p>
            <a:r>
              <a:rPr lang="el-GR" dirty="0"/>
              <a:t>λ = 0 → </a:t>
            </a:r>
            <a:r>
              <a:rPr lang="en-GB" dirty="0"/>
              <a:t>complex model, overfit risk</a:t>
            </a:r>
          </a:p>
          <a:p>
            <a:r>
              <a:rPr lang="el-GR" dirty="0"/>
              <a:t>λ </a:t>
            </a:r>
            <a:r>
              <a:rPr lang="en-GB" dirty="0"/>
              <a:t>large → nearly all weights 0</a:t>
            </a:r>
          </a:p>
          <a:p>
            <a:r>
              <a:rPr lang="en-GB" dirty="0"/>
              <a:t>Extreme: underfitting</a:t>
            </a:r>
          </a:p>
          <a:p>
            <a:r>
              <a:rPr lang="en-GB" dirty="0"/>
              <a:t>Trade-off controlled by </a:t>
            </a:r>
            <a:r>
              <a:rPr lang="el-GR" dirty="0"/>
              <a:t>λ</a:t>
            </a:r>
          </a:p>
          <a:p>
            <a:endParaRPr lang="en-PK" dirty="0"/>
          </a:p>
        </p:txBody>
      </p:sp>
    </p:spTree>
    <p:extLst>
      <p:ext uri="{BB962C8B-B14F-4D97-AF65-F5344CB8AC3E}">
        <p14:creationId xmlns:p14="http://schemas.microsoft.com/office/powerpoint/2010/main" val="23165359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A11CD8-9EBC-6346-005C-7630F13D7144}"/>
              </a:ext>
            </a:extLst>
          </p:cNvPr>
          <p:cNvSpPr>
            <a:spLocks noGrp="1"/>
          </p:cNvSpPr>
          <p:nvPr>
            <p:ph type="title"/>
          </p:nvPr>
        </p:nvSpPr>
        <p:spPr/>
        <p:txBody>
          <a:bodyPr/>
          <a:lstStyle/>
          <a:p>
            <a:r>
              <a:rPr lang="en-GB" dirty="0"/>
              <a:t>Adjusting Complexity Knob</a:t>
            </a:r>
            <a:endParaRPr lang="en-PK" dirty="0"/>
          </a:p>
        </p:txBody>
      </p:sp>
      <p:sp>
        <p:nvSpPr>
          <p:cNvPr id="3" name="Content Placeholder 2">
            <a:extLst>
              <a:ext uri="{FF2B5EF4-FFF2-40B4-BE49-F238E27FC236}">
                <a16:creationId xmlns:a16="http://schemas.microsoft.com/office/drawing/2014/main" id="{DDF461E3-7DBD-954B-F032-8FEDA87C78FF}"/>
              </a:ext>
            </a:extLst>
          </p:cNvPr>
          <p:cNvSpPr>
            <a:spLocks noGrp="1"/>
          </p:cNvSpPr>
          <p:nvPr>
            <p:ph idx="1"/>
          </p:nvPr>
        </p:nvSpPr>
        <p:spPr/>
        <p:txBody>
          <a:bodyPr/>
          <a:lstStyle/>
          <a:p>
            <a:r>
              <a:rPr lang="el-GR" dirty="0"/>
              <a:t>λ </a:t>
            </a:r>
            <a:r>
              <a:rPr lang="en-GB" dirty="0"/>
              <a:t>as sensitivity dial</a:t>
            </a:r>
          </a:p>
          <a:p>
            <a:r>
              <a:rPr lang="en-GB" dirty="0"/>
              <a:t>Low </a:t>
            </a:r>
            <a:r>
              <a:rPr lang="el-GR" dirty="0"/>
              <a:t>λ → </a:t>
            </a:r>
            <a:r>
              <a:rPr lang="en-GB" dirty="0"/>
              <a:t>noisy fit</a:t>
            </a:r>
          </a:p>
          <a:p>
            <a:r>
              <a:rPr lang="en-GB" dirty="0"/>
              <a:t>High </a:t>
            </a:r>
            <a:r>
              <a:rPr lang="el-GR" dirty="0"/>
              <a:t>λ → </a:t>
            </a:r>
            <a:r>
              <a:rPr lang="en-GB" dirty="0"/>
              <a:t>too rigid</a:t>
            </a:r>
          </a:p>
          <a:p>
            <a:r>
              <a:rPr lang="en-GB" dirty="0"/>
              <a:t>Sweet spot in between</a:t>
            </a:r>
          </a:p>
          <a:p>
            <a:endParaRPr lang="en-PK" dirty="0"/>
          </a:p>
        </p:txBody>
      </p:sp>
    </p:spTree>
    <p:extLst>
      <p:ext uri="{BB962C8B-B14F-4D97-AF65-F5344CB8AC3E}">
        <p14:creationId xmlns:p14="http://schemas.microsoft.com/office/powerpoint/2010/main" val="11256893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8886EF-5431-8338-D9D9-D194C93080BB}"/>
              </a:ext>
            </a:extLst>
          </p:cNvPr>
          <p:cNvSpPr>
            <a:spLocks noGrp="1"/>
          </p:cNvSpPr>
          <p:nvPr>
            <p:ph type="title"/>
          </p:nvPr>
        </p:nvSpPr>
        <p:spPr/>
        <p:txBody>
          <a:bodyPr/>
          <a:lstStyle/>
          <a:p>
            <a:r>
              <a:rPr lang="en-GB" dirty="0"/>
              <a:t>Finding Optimal </a:t>
            </a:r>
            <a:r>
              <a:rPr lang="el-GR" dirty="0"/>
              <a:t>λ</a:t>
            </a:r>
            <a:endParaRPr lang="en-PK" dirty="0"/>
          </a:p>
        </p:txBody>
      </p:sp>
      <p:sp>
        <p:nvSpPr>
          <p:cNvPr id="3" name="Content Placeholder 2">
            <a:extLst>
              <a:ext uri="{FF2B5EF4-FFF2-40B4-BE49-F238E27FC236}">
                <a16:creationId xmlns:a16="http://schemas.microsoft.com/office/drawing/2014/main" id="{1A3A9D0B-429C-BE0B-DE24-4053C0294FAC}"/>
              </a:ext>
            </a:extLst>
          </p:cNvPr>
          <p:cNvSpPr>
            <a:spLocks noGrp="1"/>
          </p:cNvSpPr>
          <p:nvPr>
            <p:ph idx="1"/>
          </p:nvPr>
        </p:nvSpPr>
        <p:spPr/>
        <p:txBody>
          <a:bodyPr/>
          <a:lstStyle/>
          <a:p>
            <a:r>
              <a:rPr lang="en-GB" dirty="0"/>
              <a:t>Train with multiple </a:t>
            </a:r>
            <a:r>
              <a:rPr lang="el-GR" dirty="0"/>
              <a:t>λ </a:t>
            </a:r>
            <a:r>
              <a:rPr lang="en-GB" dirty="0"/>
              <a:t>values</a:t>
            </a:r>
          </a:p>
          <a:p>
            <a:r>
              <a:rPr lang="en-GB" dirty="0"/>
              <a:t>Record test performance</a:t>
            </a:r>
          </a:p>
          <a:p>
            <a:r>
              <a:rPr lang="en-GB" dirty="0"/>
              <a:t>Plot curve: loss vs </a:t>
            </a:r>
            <a:r>
              <a:rPr lang="el-GR" dirty="0"/>
              <a:t>λ</a:t>
            </a:r>
          </a:p>
          <a:p>
            <a:r>
              <a:rPr lang="en-GB" dirty="0"/>
              <a:t>Choose </a:t>
            </a:r>
            <a:r>
              <a:rPr lang="el-GR" dirty="0"/>
              <a:t>λ </a:t>
            </a:r>
            <a:r>
              <a:rPr lang="en-GB" dirty="0"/>
              <a:t>minimizing test error</a:t>
            </a:r>
          </a:p>
          <a:p>
            <a:endParaRPr lang="en-PK" dirty="0"/>
          </a:p>
        </p:txBody>
      </p:sp>
    </p:spTree>
    <p:extLst>
      <p:ext uri="{BB962C8B-B14F-4D97-AF65-F5344CB8AC3E}">
        <p14:creationId xmlns:p14="http://schemas.microsoft.com/office/powerpoint/2010/main" val="5845003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aph of a graph with a red line and green line&#10;&#10;AI-generated content may be incorrect.">
            <a:extLst>
              <a:ext uri="{FF2B5EF4-FFF2-40B4-BE49-F238E27FC236}">
                <a16:creationId xmlns:a16="http://schemas.microsoft.com/office/drawing/2014/main" id="{3C862E5C-A1BB-7BE4-3C5B-F575984B57EA}"/>
              </a:ext>
            </a:extLst>
          </p:cNvPr>
          <p:cNvPicPr>
            <a:picLocks noChangeAspect="1"/>
          </p:cNvPicPr>
          <p:nvPr/>
        </p:nvPicPr>
        <p:blipFill>
          <a:blip r:embed="rId2"/>
          <a:stretch>
            <a:fillRect/>
          </a:stretch>
        </p:blipFill>
        <p:spPr>
          <a:xfrm>
            <a:off x="900916" y="2621147"/>
            <a:ext cx="7372350" cy="3596487"/>
          </a:xfrm>
          <a:prstGeom prst="rect">
            <a:avLst/>
          </a:prstGeom>
        </p:spPr>
      </p:pic>
      <p:sp>
        <p:nvSpPr>
          <p:cNvPr id="2" name="Title 1">
            <a:extLst>
              <a:ext uri="{FF2B5EF4-FFF2-40B4-BE49-F238E27FC236}">
                <a16:creationId xmlns:a16="http://schemas.microsoft.com/office/drawing/2014/main" id="{4C28B757-3F83-CC7A-E8A2-A86A0088E5C4}"/>
              </a:ext>
            </a:extLst>
          </p:cNvPr>
          <p:cNvSpPr>
            <a:spLocks noGrp="1"/>
          </p:cNvSpPr>
          <p:nvPr>
            <p:ph type="title"/>
          </p:nvPr>
        </p:nvSpPr>
        <p:spPr/>
        <p:txBody>
          <a:bodyPr/>
          <a:lstStyle/>
          <a:p>
            <a:r>
              <a:rPr lang="en-GB" dirty="0"/>
              <a:t>Goldilocks Zone</a:t>
            </a:r>
            <a:endParaRPr lang="en-PK" dirty="0"/>
          </a:p>
        </p:txBody>
      </p:sp>
      <p:sp>
        <p:nvSpPr>
          <p:cNvPr id="3" name="Content Placeholder 2">
            <a:extLst>
              <a:ext uri="{FF2B5EF4-FFF2-40B4-BE49-F238E27FC236}">
                <a16:creationId xmlns:a16="http://schemas.microsoft.com/office/drawing/2014/main" id="{8B1D758D-B4BA-E66C-B703-E2A8D06673BD}"/>
              </a:ext>
            </a:extLst>
          </p:cNvPr>
          <p:cNvSpPr>
            <a:spLocks noGrp="1"/>
          </p:cNvSpPr>
          <p:nvPr>
            <p:ph idx="1"/>
          </p:nvPr>
        </p:nvSpPr>
        <p:spPr/>
        <p:txBody>
          <a:bodyPr/>
          <a:lstStyle/>
          <a:p>
            <a:r>
              <a:rPr lang="en-GB" dirty="0"/>
              <a:t>High </a:t>
            </a:r>
            <a:r>
              <a:rPr lang="el-GR" dirty="0"/>
              <a:t>λ → </a:t>
            </a:r>
            <a:r>
              <a:rPr lang="en-GB" dirty="0"/>
              <a:t>underfit, Low </a:t>
            </a:r>
            <a:r>
              <a:rPr lang="el-GR" dirty="0"/>
              <a:t>λ → </a:t>
            </a:r>
            <a:r>
              <a:rPr lang="en-GB" dirty="0"/>
              <a:t>overfit</a:t>
            </a:r>
          </a:p>
          <a:p>
            <a:r>
              <a:rPr lang="en-GB" dirty="0"/>
              <a:t>Mid </a:t>
            </a:r>
            <a:r>
              <a:rPr lang="el-GR" dirty="0"/>
              <a:t>λ → </a:t>
            </a:r>
            <a:r>
              <a:rPr lang="en-GB" dirty="0"/>
              <a:t>best generalization</a:t>
            </a:r>
          </a:p>
          <a:p>
            <a:endParaRPr lang="en-PK" dirty="0"/>
          </a:p>
        </p:txBody>
      </p:sp>
      <p:sp>
        <p:nvSpPr>
          <p:cNvPr id="4" name="TextBox 3">
            <a:extLst>
              <a:ext uri="{FF2B5EF4-FFF2-40B4-BE49-F238E27FC236}">
                <a16:creationId xmlns:a16="http://schemas.microsoft.com/office/drawing/2014/main" id="{5093C1FF-CC81-A847-AE77-631AF0415ED0}"/>
              </a:ext>
            </a:extLst>
          </p:cNvPr>
          <p:cNvSpPr txBox="1"/>
          <p:nvPr/>
        </p:nvSpPr>
        <p:spPr>
          <a:xfrm>
            <a:off x="634216" y="6185110"/>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6.7: Effect of Regularization on Training and Testing Losses</a:t>
            </a:r>
          </a:p>
        </p:txBody>
      </p:sp>
    </p:spTree>
    <p:extLst>
      <p:ext uri="{BB962C8B-B14F-4D97-AF65-F5344CB8AC3E}">
        <p14:creationId xmlns:p14="http://schemas.microsoft.com/office/powerpoint/2010/main" val="37407237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C30431-3DCE-D4FE-BFDA-D4B796210765}"/>
              </a:ext>
            </a:extLst>
          </p:cNvPr>
          <p:cNvSpPr>
            <a:spLocks noGrp="1"/>
          </p:cNvSpPr>
          <p:nvPr>
            <p:ph type="title"/>
          </p:nvPr>
        </p:nvSpPr>
        <p:spPr/>
        <p:txBody>
          <a:bodyPr/>
          <a:lstStyle/>
          <a:p>
            <a:r>
              <a:rPr lang="en-GB" dirty="0"/>
              <a:t>Do I Need More Data?</a:t>
            </a:r>
            <a:endParaRPr lang="en-PK" dirty="0"/>
          </a:p>
        </p:txBody>
      </p:sp>
      <p:sp>
        <p:nvSpPr>
          <p:cNvPr id="3" name="Content Placeholder 2">
            <a:extLst>
              <a:ext uri="{FF2B5EF4-FFF2-40B4-BE49-F238E27FC236}">
                <a16:creationId xmlns:a16="http://schemas.microsoft.com/office/drawing/2014/main" id="{B87393D3-9A41-184E-7CC2-7D675522F0E9}"/>
              </a:ext>
            </a:extLst>
          </p:cNvPr>
          <p:cNvSpPr>
            <a:spLocks noGrp="1"/>
          </p:cNvSpPr>
          <p:nvPr>
            <p:ph idx="1"/>
          </p:nvPr>
        </p:nvSpPr>
        <p:spPr/>
        <p:txBody>
          <a:bodyPr/>
          <a:lstStyle/>
          <a:p>
            <a:r>
              <a:rPr lang="en-GB" dirty="0"/>
              <a:t>Not always necessary</a:t>
            </a:r>
          </a:p>
          <a:p>
            <a:r>
              <a:rPr lang="en-GB" dirty="0"/>
              <a:t>Underfitting → increase model complexity</a:t>
            </a:r>
          </a:p>
          <a:p>
            <a:r>
              <a:rPr lang="en-GB" dirty="0"/>
              <a:t>Overfitting → more data can help</a:t>
            </a:r>
          </a:p>
          <a:p>
            <a:r>
              <a:rPr lang="en-GB" dirty="0"/>
              <a:t>Data is costly; use wisely</a:t>
            </a:r>
          </a:p>
          <a:p>
            <a:endParaRPr lang="en-PK" dirty="0"/>
          </a:p>
        </p:txBody>
      </p:sp>
    </p:spTree>
    <p:extLst>
      <p:ext uri="{BB962C8B-B14F-4D97-AF65-F5344CB8AC3E}">
        <p14:creationId xmlns:p14="http://schemas.microsoft.com/office/powerpoint/2010/main" val="17036849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CBD8C4-2E8D-42B5-6DD5-E3CBB9E61F2E}"/>
              </a:ext>
            </a:extLst>
          </p:cNvPr>
          <p:cNvSpPr>
            <a:spLocks noGrp="1"/>
          </p:cNvSpPr>
          <p:nvPr>
            <p:ph type="title"/>
          </p:nvPr>
        </p:nvSpPr>
        <p:spPr/>
        <p:txBody>
          <a:bodyPr/>
          <a:lstStyle/>
          <a:p>
            <a:r>
              <a:rPr lang="en-GB" dirty="0"/>
              <a:t>Neural Networks Example</a:t>
            </a:r>
            <a:endParaRPr lang="en-PK" dirty="0"/>
          </a:p>
        </p:txBody>
      </p:sp>
      <p:sp>
        <p:nvSpPr>
          <p:cNvPr id="3" name="Content Placeholder 2">
            <a:extLst>
              <a:ext uri="{FF2B5EF4-FFF2-40B4-BE49-F238E27FC236}">
                <a16:creationId xmlns:a16="http://schemas.microsoft.com/office/drawing/2014/main" id="{0F1358E7-890C-E76C-BEB5-03E7F5C6D923}"/>
              </a:ext>
            </a:extLst>
          </p:cNvPr>
          <p:cNvSpPr>
            <a:spLocks noGrp="1"/>
          </p:cNvSpPr>
          <p:nvPr>
            <p:ph idx="1"/>
          </p:nvPr>
        </p:nvSpPr>
        <p:spPr/>
        <p:txBody>
          <a:bodyPr/>
          <a:lstStyle/>
          <a:p>
            <a:r>
              <a:rPr lang="en-GB" dirty="0"/>
              <a:t>Underfitting → add layers/neurons</a:t>
            </a:r>
          </a:p>
          <a:p>
            <a:r>
              <a:rPr lang="en-GB" dirty="0"/>
              <a:t>Overfitting → may need more examples</a:t>
            </a:r>
          </a:p>
          <a:p>
            <a:r>
              <a:rPr lang="en-GB" dirty="0"/>
              <a:t>Analogy: specialists vs redundancy</a:t>
            </a:r>
          </a:p>
          <a:p>
            <a:r>
              <a:rPr lang="en-GB" dirty="0"/>
              <a:t>Diagnosis before action</a:t>
            </a:r>
          </a:p>
          <a:p>
            <a:endParaRPr lang="en-PK" dirty="0"/>
          </a:p>
        </p:txBody>
      </p:sp>
    </p:spTree>
    <p:extLst>
      <p:ext uri="{BB962C8B-B14F-4D97-AF65-F5344CB8AC3E}">
        <p14:creationId xmlns:p14="http://schemas.microsoft.com/office/powerpoint/2010/main" val="9883785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CB38-A5A1-D58B-3DFF-E8586FE01A70}"/>
              </a:ext>
            </a:extLst>
          </p:cNvPr>
          <p:cNvSpPr>
            <a:spLocks noGrp="1"/>
          </p:cNvSpPr>
          <p:nvPr>
            <p:ph type="title"/>
          </p:nvPr>
        </p:nvSpPr>
        <p:spPr/>
        <p:txBody>
          <a:bodyPr/>
          <a:lstStyle/>
          <a:p>
            <a:r>
              <a:rPr lang="en-GB" dirty="0"/>
              <a:t>Validation Set Issue</a:t>
            </a:r>
            <a:endParaRPr lang="en-PK" dirty="0"/>
          </a:p>
        </p:txBody>
      </p:sp>
      <p:sp>
        <p:nvSpPr>
          <p:cNvPr id="3" name="Content Placeholder 2">
            <a:extLst>
              <a:ext uri="{FF2B5EF4-FFF2-40B4-BE49-F238E27FC236}">
                <a16:creationId xmlns:a16="http://schemas.microsoft.com/office/drawing/2014/main" id="{1855467D-852A-7301-A4BC-85906926DD01}"/>
              </a:ext>
            </a:extLst>
          </p:cNvPr>
          <p:cNvSpPr>
            <a:spLocks noGrp="1"/>
          </p:cNvSpPr>
          <p:nvPr>
            <p:ph idx="1"/>
          </p:nvPr>
        </p:nvSpPr>
        <p:spPr/>
        <p:txBody>
          <a:bodyPr/>
          <a:lstStyle/>
          <a:p>
            <a:r>
              <a:rPr lang="en-GB" dirty="0"/>
              <a:t>If test set used to tune </a:t>
            </a:r>
            <a:r>
              <a:rPr lang="el-GR" dirty="0"/>
              <a:t>λ → </a:t>
            </a:r>
            <a:r>
              <a:rPr lang="en-GB" dirty="0"/>
              <a:t>leakage</a:t>
            </a:r>
          </a:p>
          <a:p>
            <a:r>
              <a:rPr lang="en-GB" dirty="0"/>
              <a:t>Compromises evaluation</a:t>
            </a:r>
          </a:p>
          <a:p>
            <a:r>
              <a:rPr lang="en-GB" dirty="0"/>
              <a:t>Need independent check</a:t>
            </a:r>
          </a:p>
          <a:p>
            <a:endParaRPr lang="en-PK" dirty="0"/>
          </a:p>
        </p:txBody>
      </p:sp>
    </p:spTree>
    <p:extLst>
      <p:ext uri="{BB962C8B-B14F-4D97-AF65-F5344CB8AC3E}">
        <p14:creationId xmlns:p14="http://schemas.microsoft.com/office/powerpoint/2010/main" val="33760085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84F43-8F8F-BB06-584F-13A0462880E0}"/>
              </a:ext>
            </a:extLst>
          </p:cNvPr>
          <p:cNvSpPr>
            <a:spLocks noGrp="1"/>
          </p:cNvSpPr>
          <p:nvPr>
            <p:ph type="title"/>
          </p:nvPr>
        </p:nvSpPr>
        <p:spPr/>
        <p:txBody>
          <a:bodyPr/>
          <a:lstStyle/>
          <a:p>
            <a:r>
              <a:rPr lang="en-GB" dirty="0"/>
              <a:t>The Problem of Generalization</a:t>
            </a:r>
            <a:endParaRPr lang="en-PK" dirty="0"/>
          </a:p>
        </p:txBody>
      </p:sp>
      <p:sp>
        <p:nvSpPr>
          <p:cNvPr id="3" name="Content Placeholder 2">
            <a:extLst>
              <a:ext uri="{FF2B5EF4-FFF2-40B4-BE49-F238E27FC236}">
                <a16:creationId xmlns:a16="http://schemas.microsoft.com/office/drawing/2014/main" id="{C578C05A-BB23-5B6F-6E88-42C021A6FAEF}"/>
              </a:ext>
            </a:extLst>
          </p:cNvPr>
          <p:cNvSpPr>
            <a:spLocks noGrp="1"/>
          </p:cNvSpPr>
          <p:nvPr>
            <p:ph idx="1"/>
          </p:nvPr>
        </p:nvSpPr>
        <p:spPr/>
        <p:txBody>
          <a:bodyPr/>
          <a:lstStyle/>
          <a:p>
            <a:r>
              <a:rPr lang="en-GB" dirty="0"/>
              <a:t>Models must work on unseen data</a:t>
            </a:r>
          </a:p>
          <a:p>
            <a:r>
              <a:rPr lang="en-GB" dirty="0"/>
              <a:t>Too simple → miss patterns (underfit)</a:t>
            </a:r>
          </a:p>
          <a:p>
            <a:r>
              <a:rPr lang="en-GB" dirty="0"/>
              <a:t>Too complex → memorize noise (overfit)</a:t>
            </a:r>
          </a:p>
          <a:p>
            <a:r>
              <a:rPr lang="en-GB" dirty="0"/>
              <a:t>Goal: balance flexibility and robustness</a:t>
            </a:r>
          </a:p>
          <a:p>
            <a:endParaRPr lang="en-PK" dirty="0"/>
          </a:p>
        </p:txBody>
      </p:sp>
    </p:spTree>
    <p:extLst>
      <p:ext uri="{BB962C8B-B14F-4D97-AF65-F5344CB8AC3E}">
        <p14:creationId xmlns:p14="http://schemas.microsoft.com/office/powerpoint/2010/main" val="26923694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3215B2-1DEB-6FB2-3E57-9C3DF50ACFC0}"/>
              </a:ext>
            </a:extLst>
          </p:cNvPr>
          <p:cNvSpPr>
            <a:spLocks noGrp="1"/>
          </p:cNvSpPr>
          <p:nvPr>
            <p:ph type="title"/>
          </p:nvPr>
        </p:nvSpPr>
        <p:spPr/>
        <p:txBody>
          <a:bodyPr/>
          <a:lstStyle/>
          <a:p>
            <a:r>
              <a:rPr lang="en-GB" dirty="0"/>
              <a:t>Three-Way Split</a:t>
            </a:r>
            <a:endParaRPr lang="en-PK" dirty="0"/>
          </a:p>
        </p:txBody>
      </p:sp>
      <p:sp>
        <p:nvSpPr>
          <p:cNvPr id="3" name="Content Placeholder 2">
            <a:extLst>
              <a:ext uri="{FF2B5EF4-FFF2-40B4-BE49-F238E27FC236}">
                <a16:creationId xmlns:a16="http://schemas.microsoft.com/office/drawing/2014/main" id="{E315AE37-5CAA-7D98-9B5E-372BE4162A08}"/>
              </a:ext>
            </a:extLst>
          </p:cNvPr>
          <p:cNvSpPr>
            <a:spLocks noGrp="1"/>
          </p:cNvSpPr>
          <p:nvPr>
            <p:ph idx="1"/>
          </p:nvPr>
        </p:nvSpPr>
        <p:spPr/>
        <p:txBody>
          <a:bodyPr/>
          <a:lstStyle/>
          <a:p>
            <a:r>
              <a:rPr lang="en-GB" dirty="0"/>
              <a:t>Training → learn parameters</a:t>
            </a:r>
          </a:p>
          <a:p>
            <a:r>
              <a:rPr lang="en-GB" dirty="0"/>
              <a:t>Validation → tune hyperparameters</a:t>
            </a:r>
          </a:p>
          <a:p>
            <a:r>
              <a:rPr lang="en-GB" dirty="0"/>
              <a:t>Test → final evaluation</a:t>
            </a:r>
          </a:p>
          <a:p>
            <a:r>
              <a:rPr lang="en-GB" dirty="0"/>
              <a:t>Scientific method for ML</a:t>
            </a:r>
          </a:p>
          <a:p>
            <a:endParaRPr lang="en-PK" dirty="0"/>
          </a:p>
        </p:txBody>
      </p:sp>
    </p:spTree>
    <p:extLst>
      <p:ext uri="{BB962C8B-B14F-4D97-AF65-F5344CB8AC3E}">
        <p14:creationId xmlns:p14="http://schemas.microsoft.com/office/powerpoint/2010/main" val="7107390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A6F83F1-DA0E-239C-0F13-FD2B87318CA8}"/>
              </a:ext>
            </a:extLst>
          </p:cNvPr>
          <p:cNvSpPr>
            <a:spLocks noGrp="1"/>
          </p:cNvSpPr>
          <p:nvPr>
            <p:ph type="title"/>
          </p:nvPr>
        </p:nvSpPr>
        <p:spPr/>
        <p:txBody>
          <a:bodyPr/>
          <a:lstStyle/>
          <a:p>
            <a:r>
              <a:rPr lang="en-GB" dirty="0"/>
              <a:t>Always keep a final untouched test set</a:t>
            </a:r>
            <a:endParaRPr lang="en-PK" dirty="0"/>
          </a:p>
        </p:txBody>
      </p:sp>
      <p:sp>
        <p:nvSpPr>
          <p:cNvPr id="5" name="Text Placeholder 4">
            <a:extLst>
              <a:ext uri="{FF2B5EF4-FFF2-40B4-BE49-F238E27FC236}">
                <a16:creationId xmlns:a16="http://schemas.microsoft.com/office/drawing/2014/main" id="{C46E867A-3FE1-DEBE-9F78-1F812B66D137}"/>
              </a:ext>
            </a:extLst>
          </p:cNvPr>
          <p:cNvSpPr>
            <a:spLocks noGrp="1"/>
          </p:cNvSpPr>
          <p:nvPr>
            <p:ph type="body" sz="quarter" idx="10"/>
          </p:nvPr>
        </p:nvSpPr>
        <p:spPr/>
        <p:txBody>
          <a:bodyPr/>
          <a:lstStyle/>
          <a:p>
            <a:pPr marL="0" indent="0">
              <a:buNone/>
            </a:pPr>
            <a:r>
              <a:rPr lang="en-GB" dirty="0"/>
              <a:t>Validation is Not Testing</a:t>
            </a:r>
            <a:endParaRPr lang="en-PK" dirty="0"/>
          </a:p>
        </p:txBody>
      </p:sp>
    </p:spTree>
    <p:extLst>
      <p:ext uri="{BB962C8B-B14F-4D97-AF65-F5344CB8AC3E}">
        <p14:creationId xmlns:p14="http://schemas.microsoft.com/office/powerpoint/2010/main" val="28518094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B6EF97-7379-9296-5BE5-ED9FEAF38E8D}"/>
              </a:ext>
            </a:extLst>
          </p:cNvPr>
          <p:cNvSpPr>
            <a:spLocks noGrp="1"/>
          </p:cNvSpPr>
          <p:nvPr>
            <p:ph type="title"/>
          </p:nvPr>
        </p:nvSpPr>
        <p:spPr/>
        <p:txBody>
          <a:bodyPr/>
          <a:lstStyle/>
          <a:p>
            <a:r>
              <a:rPr lang="en-GB" dirty="0"/>
              <a:t>Problem: Co-adaptation</a:t>
            </a:r>
            <a:endParaRPr lang="en-PK" dirty="0"/>
          </a:p>
        </p:txBody>
      </p:sp>
      <p:sp>
        <p:nvSpPr>
          <p:cNvPr id="3" name="Content Placeholder 2">
            <a:extLst>
              <a:ext uri="{FF2B5EF4-FFF2-40B4-BE49-F238E27FC236}">
                <a16:creationId xmlns:a16="http://schemas.microsoft.com/office/drawing/2014/main" id="{BA1F4244-22DF-97DE-7B9F-B2CA69752AF0}"/>
              </a:ext>
            </a:extLst>
          </p:cNvPr>
          <p:cNvSpPr>
            <a:spLocks noGrp="1"/>
          </p:cNvSpPr>
          <p:nvPr>
            <p:ph idx="1"/>
          </p:nvPr>
        </p:nvSpPr>
        <p:spPr/>
        <p:txBody>
          <a:bodyPr/>
          <a:lstStyle/>
          <a:p>
            <a:r>
              <a:rPr lang="en-GB" dirty="0"/>
              <a:t>Neurons rely on each other</a:t>
            </a:r>
          </a:p>
          <a:p>
            <a:r>
              <a:rPr lang="en-GB" dirty="0"/>
              <a:t>Fragile, dependent features</a:t>
            </a:r>
          </a:p>
          <a:p>
            <a:r>
              <a:rPr lang="en-GB" dirty="0"/>
              <a:t>Leads to memorization</a:t>
            </a:r>
          </a:p>
          <a:p>
            <a:r>
              <a:rPr lang="en-GB" dirty="0"/>
              <a:t>Poor generalization</a:t>
            </a:r>
          </a:p>
          <a:p>
            <a:endParaRPr lang="en-PK" dirty="0"/>
          </a:p>
        </p:txBody>
      </p:sp>
    </p:spTree>
    <p:extLst>
      <p:ext uri="{BB962C8B-B14F-4D97-AF65-F5344CB8AC3E}">
        <p14:creationId xmlns:p14="http://schemas.microsoft.com/office/powerpoint/2010/main" val="12375015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9BCEA-112E-A1FF-A5CA-92C9A0C33204}"/>
              </a:ext>
            </a:extLst>
          </p:cNvPr>
          <p:cNvSpPr>
            <a:spLocks noGrp="1"/>
          </p:cNvSpPr>
          <p:nvPr>
            <p:ph type="title"/>
          </p:nvPr>
        </p:nvSpPr>
        <p:spPr/>
        <p:txBody>
          <a:bodyPr/>
          <a:lstStyle/>
          <a:p>
            <a:r>
              <a:rPr lang="en-GB" dirty="0"/>
              <a:t>Dropout Concept</a:t>
            </a:r>
            <a:endParaRPr lang="en-PK" dirty="0"/>
          </a:p>
        </p:txBody>
      </p:sp>
      <p:sp>
        <p:nvSpPr>
          <p:cNvPr id="3" name="Content Placeholder 2">
            <a:extLst>
              <a:ext uri="{FF2B5EF4-FFF2-40B4-BE49-F238E27FC236}">
                <a16:creationId xmlns:a16="http://schemas.microsoft.com/office/drawing/2014/main" id="{F5FCF9D2-59C9-E38D-10E5-BA33976CEDB1}"/>
              </a:ext>
            </a:extLst>
          </p:cNvPr>
          <p:cNvSpPr>
            <a:spLocks noGrp="1"/>
          </p:cNvSpPr>
          <p:nvPr>
            <p:ph idx="1"/>
          </p:nvPr>
        </p:nvSpPr>
        <p:spPr>
          <a:xfrm>
            <a:off x="838200" y="1391478"/>
            <a:ext cx="5553075" cy="4785485"/>
          </a:xfrm>
        </p:spPr>
        <p:txBody>
          <a:bodyPr/>
          <a:lstStyle/>
          <a:p>
            <a:r>
              <a:rPr lang="en-GB" dirty="0"/>
              <a:t>Randomly drop neurons during training</a:t>
            </a:r>
          </a:p>
          <a:p>
            <a:r>
              <a:rPr lang="en-GB" dirty="0"/>
              <a:t>Forces redundancy, resilience</a:t>
            </a:r>
          </a:p>
          <a:p>
            <a:r>
              <a:rPr lang="en-GB" dirty="0"/>
              <a:t>Prevents co-adaptation</a:t>
            </a:r>
          </a:p>
          <a:p>
            <a:r>
              <a:rPr lang="en-GB" dirty="0"/>
              <a:t>Generalizes better</a:t>
            </a:r>
          </a:p>
          <a:p>
            <a:endParaRPr lang="en-PK" dirty="0"/>
          </a:p>
        </p:txBody>
      </p:sp>
      <p:sp>
        <p:nvSpPr>
          <p:cNvPr id="4" name="TextBox 3">
            <a:extLst>
              <a:ext uri="{FF2B5EF4-FFF2-40B4-BE49-F238E27FC236}">
                <a16:creationId xmlns:a16="http://schemas.microsoft.com/office/drawing/2014/main" id="{2AB18D3C-AB21-70A6-13F9-8193F88356B8}"/>
              </a:ext>
            </a:extLst>
          </p:cNvPr>
          <p:cNvSpPr txBox="1"/>
          <p:nvPr/>
        </p:nvSpPr>
        <p:spPr>
          <a:xfrm>
            <a:off x="7629525" y="5460965"/>
            <a:ext cx="3724276"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6.8: An Obstructed Image</a:t>
            </a:r>
          </a:p>
        </p:txBody>
      </p:sp>
      <p:pic>
        <p:nvPicPr>
          <p:cNvPr id="6" name="Picture 5" descr="A banana next to a keyboard&#10;&#10;AI-generated content may be incorrect.">
            <a:extLst>
              <a:ext uri="{FF2B5EF4-FFF2-40B4-BE49-F238E27FC236}">
                <a16:creationId xmlns:a16="http://schemas.microsoft.com/office/drawing/2014/main" id="{7377E168-BEC4-ABFA-2131-436D80400A1A}"/>
              </a:ext>
            </a:extLst>
          </p:cNvPr>
          <p:cNvPicPr>
            <a:picLocks noChangeAspect="1"/>
          </p:cNvPicPr>
          <p:nvPr/>
        </p:nvPicPr>
        <p:blipFill>
          <a:blip r:embed="rId2"/>
          <a:stretch>
            <a:fillRect/>
          </a:stretch>
        </p:blipFill>
        <p:spPr>
          <a:xfrm>
            <a:off x="6845833" y="1600200"/>
            <a:ext cx="4948268" cy="3705225"/>
          </a:xfrm>
          <a:prstGeom prst="rect">
            <a:avLst/>
          </a:prstGeom>
        </p:spPr>
      </p:pic>
    </p:spTree>
    <p:extLst>
      <p:ext uri="{BB962C8B-B14F-4D97-AF65-F5344CB8AC3E}">
        <p14:creationId xmlns:p14="http://schemas.microsoft.com/office/powerpoint/2010/main" val="413836320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23CA11-E6B9-1C8F-5094-1E13341FF394}"/>
              </a:ext>
            </a:extLst>
          </p:cNvPr>
          <p:cNvSpPr>
            <a:spLocks noGrp="1"/>
          </p:cNvSpPr>
          <p:nvPr>
            <p:ph type="title"/>
          </p:nvPr>
        </p:nvSpPr>
        <p:spPr/>
        <p:txBody>
          <a:bodyPr/>
          <a:lstStyle/>
          <a:p>
            <a:r>
              <a:rPr lang="en-GB" dirty="0"/>
              <a:t>Ensemble Intuition</a:t>
            </a:r>
            <a:endParaRPr lang="en-PK" dirty="0"/>
          </a:p>
        </p:txBody>
      </p:sp>
      <p:sp>
        <p:nvSpPr>
          <p:cNvPr id="3" name="Content Placeholder 2">
            <a:extLst>
              <a:ext uri="{FF2B5EF4-FFF2-40B4-BE49-F238E27FC236}">
                <a16:creationId xmlns:a16="http://schemas.microsoft.com/office/drawing/2014/main" id="{59C6CC85-1CBE-EB77-7878-0BD11BBD054B}"/>
              </a:ext>
            </a:extLst>
          </p:cNvPr>
          <p:cNvSpPr>
            <a:spLocks noGrp="1"/>
          </p:cNvSpPr>
          <p:nvPr>
            <p:ph idx="1"/>
          </p:nvPr>
        </p:nvSpPr>
        <p:spPr/>
        <p:txBody>
          <a:bodyPr/>
          <a:lstStyle/>
          <a:p>
            <a:r>
              <a:rPr lang="en-GB" dirty="0"/>
              <a:t>Dropout ≈ training many small networks</a:t>
            </a:r>
          </a:p>
          <a:p>
            <a:r>
              <a:rPr lang="en-GB" dirty="0"/>
              <a:t>Each batch → different subnetwork</a:t>
            </a:r>
          </a:p>
          <a:p>
            <a:r>
              <a:rPr lang="en-GB" dirty="0"/>
              <a:t>Like ensemble methods (bagging/boosting)</a:t>
            </a:r>
          </a:p>
          <a:p>
            <a:r>
              <a:rPr lang="en-GB" dirty="0"/>
              <a:t>Improves robustness</a:t>
            </a:r>
          </a:p>
          <a:p>
            <a:endParaRPr lang="en-PK" dirty="0"/>
          </a:p>
        </p:txBody>
      </p:sp>
    </p:spTree>
    <p:extLst>
      <p:ext uri="{BB962C8B-B14F-4D97-AF65-F5344CB8AC3E}">
        <p14:creationId xmlns:p14="http://schemas.microsoft.com/office/powerpoint/2010/main" val="108986495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C73606-6FE3-68B5-B32C-9F38E780F3E8}"/>
              </a:ext>
            </a:extLst>
          </p:cNvPr>
          <p:cNvSpPr>
            <a:spLocks noGrp="1"/>
          </p:cNvSpPr>
          <p:nvPr>
            <p:ph type="title"/>
          </p:nvPr>
        </p:nvSpPr>
        <p:spPr/>
        <p:txBody>
          <a:bodyPr>
            <a:normAutofit/>
          </a:bodyPr>
          <a:lstStyle/>
          <a:p>
            <a:r>
              <a:rPr lang="en-GB" dirty="0"/>
              <a:t>Dropout Mechanics</a:t>
            </a:r>
            <a:endParaRPr lang="en-PK" dirty="0"/>
          </a:p>
        </p:txBody>
      </p:sp>
      <p:sp>
        <p:nvSpPr>
          <p:cNvPr id="3" name="Content Placeholder 2">
            <a:extLst>
              <a:ext uri="{FF2B5EF4-FFF2-40B4-BE49-F238E27FC236}">
                <a16:creationId xmlns:a16="http://schemas.microsoft.com/office/drawing/2014/main" id="{1D41BBAE-51DF-A8AA-1274-8BB734DBB327}"/>
              </a:ext>
            </a:extLst>
          </p:cNvPr>
          <p:cNvSpPr>
            <a:spLocks noGrp="1"/>
          </p:cNvSpPr>
          <p:nvPr>
            <p:ph idx="1"/>
          </p:nvPr>
        </p:nvSpPr>
        <p:spPr/>
        <p:txBody>
          <a:bodyPr/>
          <a:lstStyle/>
          <a:p>
            <a:r>
              <a:rPr lang="en-GB" dirty="0"/>
              <a:t>Training: random neurons off</a:t>
            </a:r>
          </a:p>
          <a:p>
            <a:r>
              <a:rPr lang="en-GB" dirty="0"/>
              <a:t>Inference: all neurons active</a:t>
            </a:r>
          </a:p>
          <a:p>
            <a:r>
              <a:rPr lang="en-GB" dirty="0"/>
              <a:t>Scaling ensures output consistency</a:t>
            </a:r>
          </a:p>
          <a:p>
            <a:r>
              <a:rPr lang="en-GB" dirty="0"/>
              <a:t>Inverted dropout preferred</a:t>
            </a:r>
          </a:p>
          <a:p>
            <a:endParaRPr lang="en-PK" dirty="0"/>
          </a:p>
        </p:txBody>
      </p:sp>
    </p:spTree>
    <p:extLst>
      <p:ext uri="{BB962C8B-B14F-4D97-AF65-F5344CB8AC3E}">
        <p14:creationId xmlns:p14="http://schemas.microsoft.com/office/powerpoint/2010/main" val="291053385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566C1F-AD51-7435-95C7-E31FAE93D404}"/>
              </a:ext>
            </a:extLst>
          </p:cNvPr>
          <p:cNvSpPr>
            <a:spLocks noGrp="1"/>
          </p:cNvSpPr>
          <p:nvPr>
            <p:ph type="title"/>
          </p:nvPr>
        </p:nvSpPr>
        <p:spPr/>
        <p:txBody>
          <a:bodyPr/>
          <a:lstStyle/>
          <a:p>
            <a:r>
              <a:rPr lang="en-GB" dirty="0"/>
              <a:t>Inverted Dropout</a:t>
            </a:r>
            <a:endParaRPr lang="en-PK" dirty="0"/>
          </a:p>
        </p:txBody>
      </p:sp>
      <p:sp>
        <p:nvSpPr>
          <p:cNvPr id="3" name="Content Placeholder 2">
            <a:extLst>
              <a:ext uri="{FF2B5EF4-FFF2-40B4-BE49-F238E27FC236}">
                <a16:creationId xmlns:a16="http://schemas.microsoft.com/office/drawing/2014/main" id="{F21E34E8-2990-5553-A77D-D1E0184B2EC8}"/>
              </a:ext>
            </a:extLst>
          </p:cNvPr>
          <p:cNvSpPr>
            <a:spLocks noGrp="1"/>
          </p:cNvSpPr>
          <p:nvPr>
            <p:ph idx="1"/>
          </p:nvPr>
        </p:nvSpPr>
        <p:spPr/>
        <p:txBody>
          <a:bodyPr/>
          <a:lstStyle/>
          <a:p>
            <a:r>
              <a:rPr lang="en-GB" dirty="0"/>
              <a:t>Scale during training</a:t>
            </a:r>
          </a:p>
          <a:p>
            <a:r>
              <a:rPr lang="en-GB" dirty="0"/>
              <a:t>Nothing during inference</a:t>
            </a:r>
          </a:p>
          <a:p>
            <a:r>
              <a:rPr lang="en-GB" dirty="0"/>
              <a:t>Cleaner deployment</a:t>
            </a:r>
          </a:p>
          <a:p>
            <a:r>
              <a:rPr lang="en-GB" dirty="0"/>
              <a:t>Avoids double scaling</a:t>
            </a:r>
          </a:p>
          <a:p>
            <a:endParaRPr lang="en-PK" dirty="0"/>
          </a:p>
        </p:txBody>
      </p:sp>
    </p:spTree>
    <p:extLst>
      <p:ext uri="{BB962C8B-B14F-4D97-AF65-F5344CB8AC3E}">
        <p14:creationId xmlns:p14="http://schemas.microsoft.com/office/powerpoint/2010/main" val="267295308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D1FBB5-293D-D44D-9FFA-E465598273E4}"/>
              </a:ext>
            </a:extLst>
          </p:cNvPr>
          <p:cNvSpPr>
            <a:spLocks noGrp="1"/>
          </p:cNvSpPr>
          <p:nvPr>
            <p:ph type="title"/>
          </p:nvPr>
        </p:nvSpPr>
        <p:spPr/>
        <p:txBody>
          <a:bodyPr/>
          <a:lstStyle/>
          <a:p>
            <a:r>
              <a:rPr lang="en-PK" dirty="0"/>
              <a:t>Inverted Dropout Implementation</a:t>
            </a:r>
          </a:p>
        </p:txBody>
      </p:sp>
      <p:pic>
        <p:nvPicPr>
          <p:cNvPr id="5" name="Content Placeholder 4" descr="A computer screen shot of a code&#10;&#10;AI-generated content may be incorrect.">
            <a:extLst>
              <a:ext uri="{FF2B5EF4-FFF2-40B4-BE49-F238E27FC236}">
                <a16:creationId xmlns:a16="http://schemas.microsoft.com/office/drawing/2014/main" id="{681E5A46-58AB-6964-C45E-ADDB584FD0E5}"/>
              </a:ext>
            </a:extLst>
          </p:cNvPr>
          <p:cNvPicPr>
            <a:picLocks noGrp="1" noChangeAspect="1"/>
          </p:cNvPicPr>
          <p:nvPr>
            <p:ph idx="1"/>
          </p:nvPr>
        </p:nvPicPr>
        <p:blipFill>
          <a:blip r:embed="rId2"/>
          <a:stretch>
            <a:fillRect/>
          </a:stretch>
        </p:blipFill>
        <p:spPr>
          <a:xfrm>
            <a:off x="838200" y="1674906"/>
            <a:ext cx="8686800" cy="3860800"/>
          </a:xfrm>
        </p:spPr>
      </p:pic>
    </p:spTree>
    <p:extLst>
      <p:ext uri="{BB962C8B-B14F-4D97-AF65-F5344CB8AC3E}">
        <p14:creationId xmlns:p14="http://schemas.microsoft.com/office/powerpoint/2010/main" val="427295286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DAFA3D-0476-117A-118B-A48AAD041A91}"/>
              </a:ext>
            </a:extLst>
          </p:cNvPr>
          <p:cNvSpPr>
            <a:spLocks noGrp="1"/>
          </p:cNvSpPr>
          <p:nvPr>
            <p:ph type="title"/>
          </p:nvPr>
        </p:nvSpPr>
        <p:spPr/>
        <p:txBody>
          <a:bodyPr/>
          <a:lstStyle/>
          <a:p>
            <a:r>
              <a:rPr lang="en-GB" dirty="0"/>
              <a:t>Common Pitfalls</a:t>
            </a:r>
            <a:endParaRPr lang="en-PK" dirty="0"/>
          </a:p>
        </p:txBody>
      </p:sp>
      <p:sp>
        <p:nvSpPr>
          <p:cNvPr id="3" name="Content Placeholder 2">
            <a:extLst>
              <a:ext uri="{FF2B5EF4-FFF2-40B4-BE49-F238E27FC236}">
                <a16:creationId xmlns:a16="http://schemas.microsoft.com/office/drawing/2014/main" id="{8E4F5BF6-2486-B621-418A-17C96245146D}"/>
              </a:ext>
            </a:extLst>
          </p:cNvPr>
          <p:cNvSpPr>
            <a:spLocks noGrp="1"/>
          </p:cNvSpPr>
          <p:nvPr>
            <p:ph idx="1"/>
          </p:nvPr>
        </p:nvSpPr>
        <p:spPr/>
        <p:txBody>
          <a:bodyPr/>
          <a:lstStyle/>
          <a:p>
            <a:r>
              <a:rPr lang="en-GB" dirty="0"/>
              <a:t>Forgetting train/inference switch</a:t>
            </a:r>
          </a:p>
          <a:p>
            <a:r>
              <a:rPr lang="en-GB" dirty="0"/>
              <a:t>Incorrect scaling</a:t>
            </a:r>
          </a:p>
          <a:p>
            <a:r>
              <a:rPr lang="en-GB" dirty="0"/>
              <a:t>Too much dropout → underfitting</a:t>
            </a:r>
          </a:p>
          <a:p>
            <a:r>
              <a:rPr lang="en-GB" dirty="0"/>
              <a:t>Debug with rate=0, check masks</a:t>
            </a:r>
          </a:p>
          <a:p>
            <a:endParaRPr lang="en-PK" dirty="0"/>
          </a:p>
        </p:txBody>
      </p:sp>
    </p:spTree>
    <p:extLst>
      <p:ext uri="{BB962C8B-B14F-4D97-AF65-F5344CB8AC3E}">
        <p14:creationId xmlns:p14="http://schemas.microsoft.com/office/powerpoint/2010/main" val="37386507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0CA19B-6DED-FA01-58B9-188A7B6FFFBF}"/>
              </a:ext>
            </a:extLst>
          </p:cNvPr>
          <p:cNvSpPr>
            <a:spLocks noGrp="1"/>
          </p:cNvSpPr>
          <p:nvPr>
            <p:ph type="title"/>
          </p:nvPr>
        </p:nvSpPr>
        <p:spPr/>
        <p:txBody>
          <a:bodyPr/>
          <a:lstStyle/>
          <a:p>
            <a:r>
              <a:rPr lang="en-GB" dirty="0"/>
              <a:t>Dropout Rates in Practice</a:t>
            </a:r>
            <a:endParaRPr lang="en-PK" dirty="0"/>
          </a:p>
        </p:txBody>
      </p:sp>
      <p:sp>
        <p:nvSpPr>
          <p:cNvPr id="3" name="Content Placeholder 2">
            <a:extLst>
              <a:ext uri="{FF2B5EF4-FFF2-40B4-BE49-F238E27FC236}">
                <a16:creationId xmlns:a16="http://schemas.microsoft.com/office/drawing/2014/main" id="{1383F868-19B1-053B-F334-94D0A9A432EE}"/>
              </a:ext>
            </a:extLst>
          </p:cNvPr>
          <p:cNvSpPr>
            <a:spLocks noGrp="1"/>
          </p:cNvSpPr>
          <p:nvPr>
            <p:ph idx="1"/>
          </p:nvPr>
        </p:nvSpPr>
        <p:spPr/>
        <p:txBody>
          <a:bodyPr/>
          <a:lstStyle/>
          <a:p>
            <a:r>
              <a:rPr lang="en-GB" dirty="0"/>
              <a:t>Input layers: light (0.1–0.2)</a:t>
            </a:r>
          </a:p>
          <a:p>
            <a:r>
              <a:rPr lang="en-GB" dirty="0"/>
              <a:t>Hidden layers: 0.3–0.5</a:t>
            </a:r>
          </a:p>
          <a:p>
            <a:r>
              <a:rPr lang="en-GB" dirty="0"/>
              <a:t>Convolutional layers: lower</a:t>
            </a:r>
          </a:p>
          <a:p>
            <a:r>
              <a:rPr lang="en-GB" dirty="0"/>
              <a:t>Transformers: ~0.1</a:t>
            </a:r>
          </a:p>
          <a:p>
            <a:endParaRPr lang="en-PK" dirty="0"/>
          </a:p>
        </p:txBody>
      </p:sp>
    </p:spTree>
    <p:extLst>
      <p:ext uri="{BB962C8B-B14F-4D97-AF65-F5344CB8AC3E}">
        <p14:creationId xmlns:p14="http://schemas.microsoft.com/office/powerpoint/2010/main" val="15975049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D2D659-55EF-830E-9B51-41B54C3B661D}"/>
              </a:ext>
            </a:extLst>
          </p:cNvPr>
          <p:cNvSpPr>
            <a:spLocks noGrp="1"/>
          </p:cNvSpPr>
          <p:nvPr>
            <p:ph type="title"/>
          </p:nvPr>
        </p:nvSpPr>
        <p:spPr/>
        <p:txBody>
          <a:bodyPr/>
          <a:lstStyle/>
          <a:p>
            <a:r>
              <a:rPr lang="en-GB" dirty="0"/>
              <a:t>Underfitting Example</a:t>
            </a:r>
            <a:endParaRPr lang="en-PK" dirty="0"/>
          </a:p>
        </p:txBody>
      </p:sp>
      <p:sp>
        <p:nvSpPr>
          <p:cNvPr id="3" name="Content Placeholder 2">
            <a:extLst>
              <a:ext uri="{FF2B5EF4-FFF2-40B4-BE49-F238E27FC236}">
                <a16:creationId xmlns:a16="http://schemas.microsoft.com/office/drawing/2014/main" id="{F1976B5A-443D-7DBB-D343-F3E244D79436}"/>
              </a:ext>
            </a:extLst>
          </p:cNvPr>
          <p:cNvSpPr>
            <a:spLocks noGrp="1"/>
          </p:cNvSpPr>
          <p:nvPr>
            <p:ph idx="1"/>
          </p:nvPr>
        </p:nvSpPr>
        <p:spPr/>
        <p:txBody>
          <a:bodyPr/>
          <a:lstStyle/>
          <a:p>
            <a:r>
              <a:rPr lang="en-GB" dirty="0"/>
              <a:t>Inadequate model complexity</a:t>
            </a:r>
          </a:p>
          <a:p>
            <a:r>
              <a:rPr lang="en-GB" dirty="0"/>
              <a:t>Captures trend but not nuances</a:t>
            </a:r>
          </a:p>
          <a:p>
            <a:r>
              <a:rPr lang="en-GB" dirty="0"/>
              <a:t>Leaves predictions crude, imprecise</a:t>
            </a:r>
          </a:p>
          <a:p>
            <a:r>
              <a:rPr lang="en-GB" dirty="0"/>
              <a:t>High training error</a:t>
            </a:r>
          </a:p>
          <a:p>
            <a:endParaRPr lang="en-PK" dirty="0"/>
          </a:p>
        </p:txBody>
      </p:sp>
    </p:spTree>
    <p:extLst>
      <p:ext uri="{BB962C8B-B14F-4D97-AF65-F5344CB8AC3E}">
        <p14:creationId xmlns:p14="http://schemas.microsoft.com/office/powerpoint/2010/main" val="24021819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0E191A2-AD4A-F8DE-11F5-948FFFD4A0AC}"/>
              </a:ext>
            </a:extLst>
          </p:cNvPr>
          <p:cNvSpPr>
            <a:spLocks noGrp="1"/>
          </p:cNvSpPr>
          <p:nvPr>
            <p:ph type="title"/>
          </p:nvPr>
        </p:nvSpPr>
        <p:spPr/>
        <p:txBody>
          <a:bodyPr/>
          <a:lstStyle/>
          <a:p>
            <a:r>
              <a:rPr lang="en-GB" dirty="0"/>
              <a:t>Handicapping network → stronger generalization</a:t>
            </a:r>
            <a:endParaRPr lang="en-PK" dirty="0"/>
          </a:p>
        </p:txBody>
      </p:sp>
      <p:sp>
        <p:nvSpPr>
          <p:cNvPr id="5" name="Text Placeholder 4">
            <a:extLst>
              <a:ext uri="{FF2B5EF4-FFF2-40B4-BE49-F238E27FC236}">
                <a16:creationId xmlns:a16="http://schemas.microsoft.com/office/drawing/2014/main" id="{866CAC98-7BE5-1D97-A0F4-1268EC26EC9C}"/>
              </a:ext>
            </a:extLst>
          </p:cNvPr>
          <p:cNvSpPr>
            <a:spLocks noGrp="1"/>
          </p:cNvSpPr>
          <p:nvPr>
            <p:ph type="body" sz="quarter" idx="10"/>
          </p:nvPr>
        </p:nvSpPr>
        <p:spPr/>
        <p:txBody>
          <a:bodyPr/>
          <a:lstStyle/>
          <a:p>
            <a:pPr marL="0" indent="0">
              <a:buNone/>
            </a:pPr>
            <a:r>
              <a:rPr lang="en-GB" dirty="0"/>
              <a:t>Dropout is Robustness Training</a:t>
            </a:r>
            <a:endParaRPr lang="en-PK" dirty="0"/>
          </a:p>
        </p:txBody>
      </p:sp>
    </p:spTree>
    <p:extLst>
      <p:ext uri="{BB962C8B-B14F-4D97-AF65-F5344CB8AC3E}">
        <p14:creationId xmlns:p14="http://schemas.microsoft.com/office/powerpoint/2010/main" val="87956898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35E371-5722-B8D5-3A53-586493C8AFCB}"/>
              </a:ext>
            </a:extLst>
          </p:cNvPr>
          <p:cNvSpPr>
            <a:spLocks noGrp="1"/>
          </p:cNvSpPr>
          <p:nvPr>
            <p:ph type="title"/>
          </p:nvPr>
        </p:nvSpPr>
        <p:spPr/>
        <p:txBody>
          <a:bodyPr/>
          <a:lstStyle/>
          <a:p>
            <a:r>
              <a:rPr lang="en-GB" dirty="0"/>
              <a:t>Beyond Dropout</a:t>
            </a:r>
            <a:endParaRPr lang="en-PK" dirty="0"/>
          </a:p>
        </p:txBody>
      </p:sp>
      <p:sp>
        <p:nvSpPr>
          <p:cNvPr id="3" name="Content Placeholder 2">
            <a:extLst>
              <a:ext uri="{FF2B5EF4-FFF2-40B4-BE49-F238E27FC236}">
                <a16:creationId xmlns:a16="http://schemas.microsoft.com/office/drawing/2014/main" id="{28BCB116-BBC5-27E6-337C-E163165E70AF}"/>
              </a:ext>
            </a:extLst>
          </p:cNvPr>
          <p:cNvSpPr>
            <a:spLocks noGrp="1"/>
          </p:cNvSpPr>
          <p:nvPr>
            <p:ph idx="1"/>
          </p:nvPr>
        </p:nvSpPr>
        <p:spPr/>
        <p:txBody>
          <a:bodyPr/>
          <a:lstStyle/>
          <a:p>
            <a:r>
              <a:rPr lang="en-GB" dirty="0"/>
              <a:t>L1, L2 as weight penalties</a:t>
            </a:r>
          </a:p>
          <a:p>
            <a:r>
              <a:rPr lang="en-GB" dirty="0"/>
              <a:t>Directly constrain magnitude</a:t>
            </a:r>
          </a:p>
          <a:p>
            <a:r>
              <a:rPr lang="en-GB" dirty="0"/>
              <a:t>Added to loss function</a:t>
            </a:r>
          </a:p>
          <a:p>
            <a:r>
              <a:rPr lang="el-GR" dirty="0"/>
              <a:t>λ </a:t>
            </a:r>
            <a:r>
              <a:rPr lang="en-GB" dirty="0"/>
              <a:t>determines penalty strength</a:t>
            </a:r>
          </a:p>
          <a:p>
            <a:endParaRPr lang="en-PK" dirty="0"/>
          </a:p>
        </p:txBody>
      </p:sp>
    </p:spTree>
    <p:extLst>
      <p:ext uri="{BB962C8B-B14F-4D97-AF65-F5344CB8AC3E}">
        <p14:creationId xmlns:p14="http://schemas.microsoft.com/office/powerpoint/2010/main" val="327743373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5DE70F-D09C-A4DB-A93D-3A3CE7A6213D}"/>
              </a:ext>
            </a:extLst>
          </p:cNvPr>
          <p:cNvSpPr>
            <a:spLocks noGrp="1"/>
          </p:cNvSpPr>
          <p:nvPr>
            <p:ph type="title"/>
          </p:nvPr>
        </p:nvSpPr>
        <p:spPr/>
        <p:txBody>
          <a:bodyPr/>
          <a:lstStyle/>
          <a:p>
            <a:r>
              <a:rPr lang="en-GB" dirty="0"/>
              <a:t>L1 Regularization (Lasso)</a:t>
            </a:r>
            <a:endParaRPr lang="en-PK"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F8DE301A-A014-E20D-D44D-96EF1A4E5407}"/>
                  </a:ext>
                </a:extLst>
              </p:cNvPr>
              <p:cNvSpPr>
                <a:spLocks noGrp="1"/>
              </p:cNvSpPr>
              <p:nvPr>
                <p:ph idx="1"/>
              </p:nvPr>
            </p:nvSpPr>
            <p:spPr/>
            <p:txBody>
              <a:bodyPr/>
              <a:lstStyle/>
              <a:p>
                <a:r>
                  <a:rPr lang="en-GB" dirty="0"/>
                  <a:t>Penalty = </a:t>
                </a:r>
                <a14:m>
                  <m:oMath xmlns:m="http://schemas.openxmlformats.org/officeDocument/2006/math">
                    <m:r>
                      <m:rPr>
                        <m:sty m:val="p"/>
                      </m:rPr>
                      <a:rPr lang="en-US">
                        <a:latin typeface="Cambria Math" panose="02040503050406030204" pitchFamily="18" charset="0"/>
                      </a:rPr>
                      <m:t>λ</m:t>
                    </m:r>
                    <m:nary>
                      <m:naryPr>
                        <m:chr m:val="∑"/>
                        <m:ctrlPr>
                          <a:rPr lang="en-PK" i="1">
                            <a:latin typeface="Cambria Math" panose="02040503050406030204" pitchFamily="18" charset="0"/>
                          </a:rPr>
                        </m:ctrlPr>
                      </m:naryPr>
                      <m:sub>
                        <m:r>
                          <a:rPr lang="en-US" i="1">
                            <a:latin typeface="Cambria Math" panose="02040503050406030204" pitchFamily="18" charset="0"/>
                          </a:rPr>
                          <m:t>𝑖</m:t>
                        </m:r>
                        <m:r>
                          <a:rPr lang="en-US" i="1">
                            <a:latin typeface="Cambria Math" panose="02040503050406030204" pitchFamily="18" charset="0"/>
                          </a:rPr>
                          <m:t>=1</m:t>
                        </m:r>
                      </m:sub>
                      <m:sup>
                        <m:r>
                          <a:rPr lang="en-US" i="1">
                            <a:latin typeface="Cambria Math" panose="02040503050406030204" pitchFamily="18" charset="0"/>
                          </a:rPr>
                          <m:t>𝑛</m:t>
                        </m:r>
                      </m:sup>
                      <m:e>
                        <m:d>
                          <m:dPr>
                            <m:begChr m:val="|"/>
                            <m:endChr m:val="|"/>
                            <m:ctrlPr>
                              <a:rPr lang="en-PK" i="1">
                                <a:latin typeface="Cambria Math" panose="02040503050406030204" pitchFamily="18" charset="0"/>
                              </a:rPr>
                            </m:ctrlPr>
                          </m:dPr>
                          <m:e>
                            <m:sSub>
                              <m:sSubPr>
                                <m:ctrlPr>
                                  <a:rPr lang="en-PK"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𝑖</m:t>
                                </m:r>
                              </m:sub>
                            </m:sSub>
                          </m:e>
                        </m:d>
                      </m:e>
                    </m:nary>
                  </m:oMath>
                </a14:m>
                <a:r>
                  <a:rPr lang="en-PK" dirty="0">
                    <a:effectLst/>
                  </a:rPr>
                  <a:t> </a:t>
                </a:r>
                <a:endParaRPr lang="el-GR" dirty="0"/>
              </a:p>
              <a:p>
                <a:r>
                  <a:rPr lang="en-GB" dirty="0"/>
                  <a:t>Drives some weights to 0</a:t>
                </a:r>
              </a:p>
              <a:p>
                <a:r>
                  <a:rPr lang="en-GB" dirty="0"/>
                  <a:t>Automatic feature selection</a:t>
                </a:r>
              </a:p>
              <a:p>
                <a:r>
                  <a:rPr lang="en-GB" dirty="0"/>
                  <a:t>Sparse, interpretable models</a:t>
                </a:r>
              </a:p>
              <a:p>
                <a:r>
                  <a:rPr lang="en-GB" dirty="0"/>
                  <a:t>Square the weights to get L2</a:t>
                </a:r>
              </a:p>
              <a:p>
                <a:endParaRPr lang="en-PK" dirty="0"/>
              </a:p>
            </p:txBody>
          </p:sp>
        </mc:Choice>
        <mc:Fallback xmlns="">
          <p:sp>
            <p:nvSpPr>
              <p:cNvPr id="3" name="Content Placeholder 2">
                <a:extLst>
                  <a:ext uri="{FF2B5EF4-FFF2-40B4-BE49-F238E27FC236}">
                    <a16:creationId xmlns:a16="http://schemas.microsoft.com/office/drawing/2014/main" id="{F8DE301A-A014-E20D-D44D-96EF1A4E5407}"/>
                  </a:ext>
                </a:extLst>
              </p:cNvPr>
              <p:cNvSpPr>
                <a:spLocks noGrp="1" noRot="1" noChangeAspect="1" noMove="1" noResize="1" noEditPoints="1" noAdjustHandles="1" noChangeArrowheads="1" noChangeShapeType="1" noTextEdit="1"/>
              </p:cNvSpPr>
              <p:nvPr>
                <p:ph idx="1"/>
              </p:nvPr>
            </p:nvSpPr>
            <p:spPr>
              <a:blipFill>
                <a:blip r:embed="rId2"/>
                <a:stretch>
                  <a:fillRect l="-1830" t="-12963"/>
                </a:stretch>
              </a:blipFill>
            </p:spPr>
            <p:txBody>
              <a:bodyPr/>
              <a:lstStyle/>
              <a:p>
                <a:r>
                  <a:rPr lang="en-PK">
                    <a:noFill/>
                  </a:rPr>
                  <a:t> </a:t>
                </a:r>
              </a:p>
            </p:txBody>
          </p:sp>
        </mc:Fallback>
      </mc:AlternateContent>
    </p:spTree>
    <p:extLst>
      <p:ext uri="{BB962C8B-B14F-4D97-AF65-F5344CB8AC3E}">
        <p14:creationId xmlns:p14="http://schemas.microsoft.com/office/powerpoint/2010/main" val="421412918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2AC9E0-A91E-9365-1581-D220B0EF7838}"/>
              </a:ext>
            </a:extLst>
          </p:cNvPr>
          <p:cNvSpPr>
            <a:spLocks noGrp="1"/>
          </p:cNvSpPr>
          <p:nvPr>
            <p:ph type="title"/>
          </p:nvPr>
        </p:nvSpPr>
        <p:spPr/>
        <p:txBody>
          <a:bodyPr/>
          <a:lstStyle/>
          <a:p>
            <a:r>
              <a:rPr lang="en-GB" dirty="0"/>
              <a:t>Elastic Net</a:t>
            </a:r>
            <a:endParaRPr lang="en-PK" dirty="0"/>
          </a:p>
        </p:txBody>
      </p:sp>
      <p:sp>
        <p:nvSpPr>
          <p:cNvPr id="3" name="Content Placeholder 2">
            <a:extLst>
              <a:ext uri="{FF2B5EF4-FFF2-40B4-BE49-F238E27FC236}">
                <a16:creationId xmlns:a16="http://schemas.microsoft.com/office/drawing/2014/main" id="{E762C661-39CA-10A9-BFE8-584DD0722582}"/>
              </a:ext>
            </a:extLst>
          </p:cNvPr>
          <p:cNvSpPr>
            <a:spLocks noGrp="1"/>
          </p:cNvSpPr>
          <p:nvPr>
            <p:ph idx="1"/>
          </p:nvPr>
        </p:nvSpPr>
        <p:spPr/>
        <p:txBody>
          <a:bodyPr/>
          <a:lstStyle/>
          <a:p>
            <a:r>
              <a:rPr lang="en-GB" dirty="0"/>
              <a:t>Combines L1 and L2</a:t>
            </a:r>
          </a:p>
          <a:p>
            <a:r>
              <a:rPr lang="en-GB" dirty="0"/>
              <a:t>Balances sparsity + stability</a:t>
            </a:r>
          </a:p>
          <a:p>
            <a:r>
              <a:rPr lang="en-GB" dirty="0"/>
              <a:t>Useful with many correlated features</a:t>
            </a:r>
          </a:p>
          <a:p>
            <a:r>
              <a:rPr lang="en-GB" dirty="0"/>
              <a:t>Flexible control</a:t>
            </a:r>
          </a:p>
          <a:p>
            <a:endParaRPr lang="en-PK" dirty="0"/>
          </a:p>
        </p:txBody>
      </p:sp>
    </p:spTree>
    <p:extLst>
      <p:ext uri="{BB962C8B-B14F-4D97-AF65-F5344CB8AC3E}">
        <p14:creationId xmlns:p14="http://schemas.microsoft.com/office/powerpoint/2010/main" val="100862629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2C35E2-B8FA-F478-5C85-8BDE85F4F904}"/>
              </a:ext>
            </a:extLst>
          </p:cNvPr>
          <p:cNvSpPr>
            <a:spLocks noGrp="1"/>
          </p:cNvSpPr>
          <p:nvPr>
            <p:ph type="title"/>
          </p:nvPr>
        </p:nvSpPr>
        <p:spPr/>
        <p:txBody>
          <a:bodyPr/>
          <a:lstStyle/>
          <a:p>
            <a:r>
              <a:rPr lang="en-GB" dirty="0"/>
              <a:t>When Not to Use Regularization</a:t>
            </a:r>
            <a:endParaRPr lang="en-PK" dirty="0"/>
          </a:p>
        </p:txBody>
      </p:sp>
      <p:sp>
        <p:nvSpPr>
          <p:cNvPr id="3" name="Content Placeholder 2">
            <a:extLst>
              <a:ext uri="{FF2B5EF4-FFF2-40B4-BE49-F238E27FC236}">
                <a16:creationId xmlns:a16="http://schemas.microsoft.com/office/drawing/2014/main" id="{4889FCD6-A398-95E5-11B0-DCC5979C7504}"/>
              </a:ext>
            </a:extLst>
          </p:cNvPr>
          <p:cNvSpPr>
            <a:spLocks noGrp="1"/>
          </p:cNvSpPr>
          <p:nvPr>
            <p:ph idx="1"/>
          </p:nvPr>
        </p:nvSpPr>
        <p:spPr/>
        <p:txBody>
          <a:bodyPr/>
          <a:lstStyle/>
          <a:p>
            <a:r>
              <a:rPr lang="en-GB" dirty="0"/>
              <a:t>Already underfitting</a:t>
            </a:r>
          </a:p>
          <a:p>
            <a:r>
              <a:rPr lang="en-GB" dirty="0"/>
              <a:t>Very small datasets</a:t>
            </a:r>
          </a:p>
          <a:p>
            <a:r>
              <a:rPr lang="en-GB" dirty="0"/>
              <a:t>When interpretability demands all features</a:t>
            </a:r>
          </a:p>
          <a:p>
            <a:r>
              <a:rPr lang="en-GB" dirty="0"/>
              <a:t>Strong domain knowledge</a:t>
            </a:r>
          </a:p>
          <a:p>
            <a:endParaRPr lang="en-PK" dirty="0"/>
          </a:p>
        </p:txBody>
      </p:sp>
    </p:spTree>
    <p:extLst>
      <p:ext uri="{BB962C8B-B14F-4D97-AF65-F5344CB8AC3E}">
        <p14:creationId xmlns:p14="http://schemas.microsoft.com/office/powerpoint/2010/main" val="220193487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BC4978-59DD-DB8A-D161-804913B303C0}"/>
              </a:ext>
            </a:extLst>
          </p:cNvPr>
          <p:cNvSpPr>
            <a:spLocks noGrp="1"/>
          </p:cNvSpPr>
          <p:nvPr>
            <p:ph type="title"/>
          </p:nvPr>
        </p:nvSpPr>
        <p:spPr/>
        <p:txBody>
          <a:bodyPr/>
          <a:lstStyle/>
          <a:p>
            <a:r>
              <a:rPr lang="en-GB" dirty="0"/>
              <a:t>L2 in </a:t>
            </a:r>
            <a:r>
              <a:rPr lang="en-GB" dirty="0" err="1"/>
              <a:t>Keras</a:t>
            </a:r>
            <a:endParaRPr lang="en-PK" dirty="0"/>
          </a:p>
        </p:txBody>
      </p:sp>
      <p:sp>
        <p:nvSpPr>
          <p:cNvPr id="3" name="Content Placeholder 2">
            <a:extLst>
              <a:ext uri="{FF2B5EF4-FFF2-40B4-BE49-F238E27FC236}">
                <a16:creationId xmlns:a16="http://schemas.microsoft.com/office/drawing/2014/main" id="{52F0E729-6387-0E41-7D83-12D834AE301F}"/>
              </a:ext>
            </a:extLst>
          </p:cNvPr>
          <p:cNvSpPr>
            <a:spLocks noGrp="1"/>
          </p:cNvSpPr>
          <p:nvPr>
            <p:ph idx="1"/>
          </p:nvPr>
        </p:nvSpPr>
        <p:spPr>
          <a:xfrm>
            <a:off x="838200" y="1391478"/>
            <a:ext cx="9542929" cy="4785485"/>
          </a:xfrm>
        </p:spPr>
        <p:txBody>
          <a:bodyPr/>
          <a:lstStyle/>
          <a:p>
            <a:r>
              <a:rPr lang="en-GB" dirty="0"/>
              <a:t>Applied to weights (not biases)</a:t>
            </a:r>
          </a:p>
          <a:p>
            <a:r>
              <a:rPr lang="en-GB" dirty="0"/>
              <a:t>Easy to add to Dense layers</a:t>
            </a:r>
          </a:p>
          <a:p>
            <a:r>
              <a:rPr lang="en-GB" dirty="0"/>
              <a:t>One parameter controls strength</a:t>
            </a:r>
          </a:p>
          <a:p>
            <a:endParaRPr lang="en-PK" dirty="0"/>
          </a:p>
        </p:txBody>
      </p:sp>
      <p:pic>
        <p:nvPicPr>
          <p:cNvPr id="7" name="Picture 6" descr="A screenshot of a computer code&#10;&#10;AI-generated content may be incorrect.">
            <a:extLst>
              <a:ext uri="{FF2B5EF4-FFF2-40B4-BE49-F238E27FC236}">
                <a16:creationId xmlns:a16="http://schemas.microsoft.com/office/drawing/2014/main" id="{E74BF45C-4FD6-F960-6701-94091568C528}"/>
              </a:ext>
            </a:extLst>
          </p:cNvPr>
          <p:cNvPicPr>
            <a:picLocks noChangeAspect="1"/>
          </p:cNvPicPr>
          <p:nvPr/>
        </p:nvPicPr>
        <p:blipFill>
          <a:blip r:embed="rId2"/>
          <a:stretch>
            <a:fillRect/>
          </a:stretch>
        </p:blipFill>
        <p:spPr>
          <a:xfrm>
            <a:off x="1166158" y="3429000"/>
            <a:ext cx="5701452" cy="3046930"/>
          </a:xfrm>
          <a:prstGeom prst="rect">
            <a:avLst/>
          </a:prstGeom>
        </p:spPr>
      </p:pic>
    </p:spTree>
    <p:extLst>
      <p:ext uri="{BB962C8B-B14F-4D97-AF65-F5344CB8AC3E}">
        <p14:creationId xmlns:p14="http://schemas.microsoft.com/office/powerpoint/2010/main" val="399952402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539B1B-4BAE-C1BD-644E-E54D62CF3C6D}"/>
              </a:ext>
            </a:extLst>
          </p:cNvPr>
          <p:cNvSpPr>
            <a:spLocks noGrp="1"/>
          </p:cNvSpPr>
          <p:nvPr>
            <p:ph type="title"/>
          </p:nvPr>
        </p:nvSpPr>
        <p:spPr/>
        <p:txBody>
          <a:bodyPr/>
          <a:lstStyle/>
          <a:p>
            <a:r>
              <a:rPr lang="en-GB" dirty="0"/>
              <a:t>Specialized Dropout Variants</a:t>
            </a:r>
            <a:endParaRPr lang="en-PK" dirty="0"/>
          </a:p>
        </p:txBody>
      </p:sp>
      <p:sp>
        <p:nvSpPr>
          <p:cNvPr id="3" name="Content Placeholder 2">
            <a:extLst>
              <a:ext uri="{FF2B5EF4-FFF2-40B4-BE49-F238E27FC236}">
                <a16:creationId xmlns:a16="http://schemas.microsoft.com/office/drawing/2014/main" id="{935F4FBE-75BD-F38C-9C4D-D00F6FAFE9BE}"/>
              </a:ext>
            </a:extLst>
          </p:cNvPr>
          <p:cNvSpPr>
            <a:spLocks noGrp="1"/>
          </p:cNvSpPr>
          <p:nvPr>
            <p:ph idx="1"/>
          </p:nvPr>
        </p:nvSpPr>
        <p:spPr/>
        <p:txBody>
          <a:bodyPr/>
          <a:lstStyle/>
          <a:p>
            <a:r>
              <a:rPr lang="en-GB" dirty="0" err="1"/>
              <a:t>AlphaDropout</a:t>
            </a:r>
            <a:r>
              <a:rPr lang="en-GB" dirty="0"/>
              <a:t> → SELU networks </a:t>
            </a:r>
          </a:p>
          <a:p>
            <a:r>
              <a:rPr lang="en-GB" dirty="0" err="1"/>
              <a:t>SpatialDropout</a:t>
            </a:r>
            <a:r>
              <a:rPr lang="en-GB" dirty="0"/>
              <a:t> for CNNs</a:t>
            </a:r>
          </a:p>
          <a:p>
            <a:r>
              <a:rPr lang="en-GB" dirty="0" err="1"/>
              <a:t>GaussianDropout</a:t>
            </a:r>
            <a:r>
              <a:rPr lang="en-GB" dirty="0"/>
              <a:t> / </a:t>
            </a:r>
            <a:r>
              <a:rPr lang="en-GB" dirty="0" err="1"/>
              <a:t>GaussianNoise</a:t>
            </a:r>
            <a:endParaRPr lang="en-GB" dirty="0"/>
          </a:p>
          <a:p>
            <a:r>
              <a:rPr lang="en-GB" dirty="0"/>
              <a:t>Maintain statistical properties</a:t>
            </a:r>
          </a:p>
          <a:p>
            <a:endParaRPr lang="en-PK" dirty="0"/>
          </a:p>
        </p:txBody>
      </p:sp>
    </p:spTree>
    <p:extLst>
      <p:ext uri="{BB962C8B-B14F-4D97-AF65-F5344CB8AC3E}">
        <p14:creationId xmlns:p14="http://schemas.microsoft.com/office/powerpoint/2010/main" val="98474178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3249E2-640D-3156-67FC-515234F915D7}"/>
              </a:ext>
            </a:extLst>
          </p:cNvPr>
          <p:cNvSpPr>
            <a:spLocks noGrp="1"/>
          </p:cNvSpPr>
          <p:nvPr>
            <p:ph type="title"/>
          </p:nvPr>
        </p:nvSpPr>
        <p:spPr/>
        <p:txBody>
          <a:bodyPr/>
          <a:lstStyle/>
          <a:p>
            <a:r>
              <a:rPr lang="en-GB" dirty="0"/>
              <a:t>Choosing Dropout Rate</a:t>
            </a:r>
            <a:endParaRPr lang="en-PK" dirty="0"/>
          </a:p>
        </p:txBody>
      </p:sp>
      <p:sp>
        <p:nvSpPr>
          <p:cNvPr id="3" name="Content Placeholder 2">
            <a:extLst>
              <a:ext uri="{FF2B5EF4-FFF2-40B4-BE49-F238E27FC236}">
                <a16:creationId xmlns:a16="http://schemas.microsoft.com/office/drawing/2014/main" id="{56FC8D71-646D-2D93-4F0E-DC3D6F7453F5}"/>
              </a:ext>
            </a:extLst>
          </p:cNvPr>
          <p:cNvSpPr>
            <a:spLocks noGrp="1"/>
          </p:cNvSpPr>
          <p:nvPr>
            <p:ph idx="1"/>
          </p:nvPr>
        </p:nvSpPr>
        <p:spPr/>
        <p:txBody>
          <a:bodyPr/>
          <a:lstStyle/>
          <a:p>
            <a:r>
              <a:rPr lang="en-GB" dirty="0"/>
              <a:t>Not fixed—depends on data + model</a:t>
            </a:r>
          </a:p>
          <a:p>
            <a:r>
              <a:rPr lang="en-GB" dirty="0"/>
              <a:t>Too low → overfit risk</a:t>
            </a:r>
          </a:p>
          <a:p>
            <a:r>
              <a:rPr lang="en-GB" dirty="0"/>
              <a:t>Too high → underfit risk</a:t>
            </a:r>
          </a:p>
          <a:p>
            <a:r>
              <a:rPr lang="en-GB" dirty="0"/>
              <a:t>Systematic tuning with </a:t>
            </a:r>
            <a:r>
              <a:rPr lang="en-GB" dirty="0" err="1"/>
              <a:t>Keras</a:t>
            </a:r>
            <a:r>
              <a:rPr lang="en-GB" dirty="0"/>
              <a:t> Tuner</a:t>
            </a:r>
          </a:p>
          <a:p>
            <a:endParaRPr lang="en-PK" dirty="0"/>
          </a:p>
        </p:txBody>
      </p:sp>
    </p:spTree>
    <p:extLst>
      <p:ext uri="{BB962C8B-B14F-4D97-AF65-F5344CB8AC3E}">
        <p14:creationId xmlns:p14="http://schemas.microsoft.com/office/powerpoint/2010/main" val="411723545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78BA47-952B-BF1F-DC06-97010D16950D}"/>
              </a:ext>
            </a:extLst>
          </p:cNvPr>
          <p:cNvSpPr>
            <a:spLocks noGrp="1"/>
          </p:cNvSpPr>
          <p:nvPr>
            <p:ph type="title"/>
          </p:nvPr>
        </p:nvSpPr>
        <p:spPr/>
        <p:txBody>
          <a:bodyPr/>
          <a:lstStyle/>
          <a:p>
            <a:r>
              <a:rPr lang="en-GB" dirty="0" err="1"/>
              <a:t>Keras</a:t>
            </a:r>
            <a:r>
              <a:rPr lang="en-GB" dirty="0"/>
              <a:t> Tuner</a:t>
            </a:r>
            <a:endParaRPr lang="en-PK" dirty="0"/>
          </a:p>
        </p:txBody>
      </p:sp>
      <p:sp>
        <p:nvSpPr>
          <p:cNvPr id="3" name="Content Placeholder 2">
            <a:extLst>
              <a:ext uri="{FF2B5EF4-FFF2-40B4-BE49-F238E27FC236}">
                <a16:creationId xmlns:a16="http://schemas.microsoft.com/office/drawing/2014/main" id="{839BD457-998C-9AA7-9EFA-10A9275B2A2E}"/>
              </a:ext>
            </a:extLst>
          </p:cNvPr>
          <p:cNvSpPr>
            <a:spLocks noGrp="1"/>
          </p:cNvSpPr>
          <p:nvPr>
            <p:ph idx="1"/>
          </p:nvPr>
        </p:nvSpPr>
        <p:spPr>
          <a:xfrm>
            <a:off x="838201" y="1391478"/>
            <a:ext cx="9707216" cy="4785485"/>
          </a:xfrm>
        </p:spPr>
        <p:txBody>
          <a:bodyPr/>
          <a:lstStyle/>
          <a:p>
            <a:r>
              <a:rPr lang="en-GB" dirty="0"/>
              <a:t>Automates hyperparameter search</a:t>
            </a:r>
          </a:p>
          <a:p>
            <a:r>
              <a:rPr lang="en-GB" dirty="0"/>
              <a:t>Finds best dropout rate, </a:t>
            </a:r>
            <a:r>
              <a:rPr lang="el-GR" dirty="0"/>
              <a:t>λ, </a:t>
            </a:r>
            <a:r>
              <a:rPr lang="en-GB" dirty="0"/>
              <a:t>neurons, layers</a:t>
            </a:r>
          </a:p>
          <a:p>
            <a:r>
              <a:rPr lang="en-GB" dirty="0"/>
              <a:t>Efficient exploration of search space</a:t>
            </a:r>
          </a:p>
          <a:p>
            <a:r>
              <a:rPr lang="en-GB" dirty="0"/>
              <a:t>Reduces trial-and-error</a:t>
            </a:r>
          </a:p>
          <a:p>
            <a:endParaRPr lang="en-PK" dirty="0"/>
          </a:p>
        </p:txBody>
      </p:sp>
    </p:spTree>
    <p:extLst>
      <p:ext uri="{BB962C8B-B14F-4D97-AF65-F5344CB8AC3E}">
        <p14:creationId xmlns:p14="http://schemas.microsoft.com/office/powerpoint/2010/main" val="47102311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BD9574-4D48-3F4C-4145-94B81C4B0F65}"/>
              </a:ext>
            </a:extLst>
          </p:cNvPr>
          <p:cNvSpPr>
            <a:spLocks noGrp="1"/>
          </p:cNvSpPr>
          <p:nvPr>
            <p:ph type="title"/>
          </p:nvPr>
        </p:nvSpPr>
        <p:spPr/>
        <p:txBody>
          <a:bodyPr/>
          <a:lstStyle/>
          <a:p>
            <a:r>
              <a:rPr lang="en-PK" dirty="0"/>
              <a:t>Keras Tuner Setup</a:t>
            </a:r>
          </a:p>
        </p:txBody>
      </p:sp>
      <p:pic>
        <p:nvPicPr>
          <p:cNvPr id="6" name="Content Placeholder 5" descr="A screenshot of a computer program&#10;&#10;AI-generated content may be incorrect.">
            <a:extLst>
              <a:ext uri="{FF2B5EF4-FFF2-40B4-BE49-F238E27FC236}">
                <a16:creationId xmlns:a16="http://schemas.microsoft.com/office/drawing/2014/main" id="{B80DBC0A-6737-E2E0-CD81-0078BB55740C}"/>
              </a:ext>
            </a:extLst>
          </p:cNvPr>
          <p:cNvPicPr>
            <a:picLocks noGrp="1" noChangeAspect="1"/>
          </p:cNvPicPr>
          <p:nvPr>
            <p:ph idx="1"/>
          </p:nvPr>
        </p:nvPicPr>
        <p:blipFill>
          <a:blip r:embed="rId2"/>
          <a:stretch>
            <a:fillRect/>
          </a:stretch>
        </p:blipFill>
        <p:spPr>
          <a:xfrm>
            <a:off x="838200" y="1410168"/>
            <a:ext cx="6439656" cy="4784725"/>
          </a:xfrm>
        </p:spPr>
      </p:pic>
    </p:spTree>
    <p:extLst>
      <p:ext uri="{BB962C8B-B14F-4D97-AF65-F5344CB8AC3E}">
        <p14:creationId xmlns:p14="http://schemas.microsoft.com/office/powerpoint/2010/main" val="36305964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B88E8-4BD5-2335-96D2-29D486510BDF}"/>
              </a:ext>
            </a:extLst>
          </p:cNvPr>
          <p:cNvSpPr>
            <a:spLocks noGrp="1"/>
          </p:cNvSpPr>
          <p:nvPr>
            <p:ph type="title"/>
          </p:nvPr>
        </p:nvSpPr>
        <p:spPr/>
        <p:txBody>
          <a:bodyPr/>
          <a:lstStyle/>
          <a:p>
            <a:r>
              <a:rPr lang="en-GB" dirty="0"/>
              <a:t>Overfitting Example</a:t>
            </a:r>
            <a:endParaRPr lang="en-PK" dirty="0"/>
          </a:p>
        </p:txBody>
      </p:sp>
      <p:sp>
        <p:nvSpPr>
          <p:cNvPr id="3" name="Content Placeholder 2">
            <a:extLst>
              <a:ext uri="{FF2B5EF4-FFF2-40B4-BE49-F238E27FC236}">
                <a16:creationId xmlns:a16="http://schemas.microsoft.com/office/drawing/2014/main" id="{290489B6-9DD0-5008-9366-9F1C66D67805}"/>
              </a:ext>
            </a:extLst>
          </p:cNvPr>
          <p:cNvSpPr>
            <a:spLocks noGrp="1"/>
          </p:cNvSpPr>
          <p:nvPr>
            <p:ph idx="1"/>
          </p:nvPr>
        </p:nvSpPr>
        <p:spPr/>
        <p:txBody>
          <a:bodyPr/>
          <a:lstStyle/>
          <a:p>
            <a:r>
              <a:rPr lang="en-GB" dirty="0"/>
              <a:t>Excessive complexity</a:t>
            </a:r>
          </a:p>
          <a:p>
            <a:r>
              <a:rPr lang="en-GB" dirty="0"/>
              <a:t>Fits training data perfectly</a:t>
            </a:r>
          </a:p>
          <a:p>
            <a:r>
              <a:rPr lang="en-GB" dirty="0"/>
              <a:t>Fails on new data</a:t>
            </a:r>
          </a:p>
          <a:p>
            <a:r>
              <a:rPr lang="en-GB" dirty="0"/>
              <a:t>Large gap between training vs test error</a:t>
            </a:r>
          </a:p>
          <a:p>
            <a:endParaRPr lang="en-PK" dirty="0"/>
          </a:p>
        </p:txBody>
      </p:sp>
    </p:spTree>
    <p:extLst>
      <p:ext uri="{BB962C8B-B14F-4D97-AF65-F5344CB8AC3E}">
        <p14:creationId xmlns:p14="http://schemas.microsoft.com/office/powerpoint/2010/main" val="426933616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2C017F-00E2-356A-C227-E8C522C66997}"/>
              </a:ext>
            </a:extLst>
          </p:cNvPr>
          <p:cNvSpPr>
            <a:spLocks noGrp="1"/>
          </p:cNvSpPr>
          <p:nvPr>
            <p:ph type="title"/>
          </p:nvPr>
        </p:nvSpPr>
        <p:spPr/>
        <p:txBody>
          <a:bodyPr/>
          <a:lstStyle/>
          <a:p>
            <a:r>
              <a:rPr lang="en-GB" dirty="0" err="1"/>
              <a:t>Keras</a:t>
            </a:r>
            <a:r>
              <a:rPr lang="en-GB" dirty="0"/>
              <a:t> Tuner: Workflow</a:t>
            </a:r>
            <a:endParaRPr lang="en-PK" dirty="0"/>
          </a:p>
        </p:txBody>
      </p:sp>
      <p:sp>
        <p:nvSpPr>
          <p:cNvPr id="3" name="Content Placeholder 2">
            <a:extLst>
              <a:ext uri="{FF2B5EF4-FFF2-40B4-BE49-F238E27FC236}">
                <a16:creationId xmlns:a16="http://schemas.microsoft.com/office/drawing/2014/main" id="{B00A7C64-612F-69D2-225E-98BE8DE963C5}"/>
              </a:ext>
            </a:extLst>
          </p:cNvPr>
          <p:cNvSpPr>
            <a:spLocks noGrp="1"/>
          </p:cNvSpPr>
          <p:nvPr>
            <p:ph idx="1"/>
          </p:nvPr>
        </p:nvSpPr>
        <p:spPr>
          <a:xfrm>
            <a:off x="838201" y="1391478"/>
            <a:ext cx="5795682" cy="4785485"/>
          </a:xfrm>
        </p:spPr>
        <p:txBody>
          <a:bodyPr/>
          <a:lstStyle/>
          <a:p>
            <a:r>
              <a:rPr lang="en-GB" dirty="0"/>
              <a:t>Define model-building function</a:t>
            </a:r>
          </a:p>
          <a:p>
            <a:r>
              <a:rPr lang="en-GB" dirty="0"/>
              <a:t>Specify search space (dropout, units, etc.)</a:t>
            </a:r>
          </a:p>
          <a:p>
            <a:r>
              <a:rPr lang="en-GB" dirty="0"/>
              <a:t>Choose tuner (</a:t>
            </a:r>
            <a:r>
              <a:rPr lang="en-GB" dirty="0" err="1"/>
              <a:t>RandomSearch</a:t>
            </a:r>
            <a:r>
              <a:rPr lang="en-GB" dirty="0"/>
              <a:t>, Bayesian, Hyperband)</a:t>
            </a:r>
          </a:p>
          <a:p>
            <a:r>
              <a:rPr lang="en-GB" dirty="0"/>
              <a:t>Run search on </a:t>
            </a:r>
            <a:r>
              <a:rPr lang="en-GB" dirty="0" err="1"/>
              <a:t>training+validation</a:t>
            </a:r>
            <a:r>
              <a:rPr lang="en-GB" dirty="0"/>
              <a:t> sets</a:t>
            </a:r>
          </a:p>
          <a:p>
            <a:endParaRPr lang="en-PK" dirty="0"/>
          </a:p>
        </p:txBody>
      </p:sp>
      <p:pic>
        <p:nvPicPr>
          <p:cNvPr id="4" name="Picture 3" descr="A screenshot of a computer code&#10;&#10;AI-generated content may be incorrect.">
            <a:extLst>
              <a:ext uri="{FF2B5EF4-FFF2-40B4-BE49-F238E27FC236}">
                <a16:creationId xmlns:a16="http://schemas.microsoft.com/office/drawing/2014/main" id="{ABF65D35-D037-A8A3-428A-5F9CB1413C02}"/>
              </a:ext>
            </a:extLst>
          </p:cNvPr>
          <p:cNvPicPr>
            <a:picLocks noChangeAspect="1"/>
          </p:cNvPicPr>
          <p:nvPr/>
        </p:nvPicPr>
        <p:blipFill>
          <a:blip r:embed="rId2"/>
          <a:stretch>
            <a:fillRect/>
          </a:stretch>
        </p:blipFill>
        <p:spPr>
          <a:xfrm>
            <a:off x="7136652" y="1242666"/>
            <a:ext cx="4683312" cy="5083107"/>
          </a:xfrm>
          <a:prstGeom prst="rect">
            <a:avLst/>
          </a:prstGeom>
        </p:spPr>
      </p:pic>
    </p:spTree>
    <p:extLst>
      <p:ext uri="{BB962C8B-B14F-4D97-AF65-F5344CB8AC3E}">
        <p14:creationId xmlns:p14="http://schemas.microsoft.com/office/powerpoint/2010/main" val="323703199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5FD85-0747-3D06-E869-BA9065F26C6A}"/>
              </a:ext>
            </a:extLst>
          </p:cNvPr>
          <p:cNvSpPr>
            <a:spLocks noGrp="1"/>
          </p:cNvSpPr>
          <p:nvPr>
            <p:ph type="title"/>
          </p:nvPr>
        </p:nvSpPr>
        <p:spPr/>
        <p:txBody>
          <a:bodyPr/>
          <a:lstStyle/>
          <a:p>
            <a:r>
              <a:rPr lang="en-GB" dirty="0"/>
              <a:t>Practical Notes on Tuning</a:t>
            </a:r>
            <a:endParaRPr lang="en-PK" dirty="0"/>
          </a:p>
        </p:txBody>
      </p:sp>
      <p:sp>
        <p:nvSpPr>
          <p:cNvPr id="3" name="Content Placeholder 2">
            <a:extLst>
              <a:ext uri="{FF2B5EF4-FFF2-40B4-BE49-F238E27FC236}">
                <a16:creationId xmlns:a16="http://schemas.microsoft.com/office/drawing/2014/main" id="{82302A3C-E81D-9D6E-B434-0DD8FF53C9C5}"/>
              </a:ext>
            </a:extLst>
          </p:cNvPr>
          <p:cNvSpPr>
            <a:spLocks noGrp="1"/>
          </p:cNvSpPr>
          <p:nvPr>
            <p:ph idx="1"/>
          </p:nvPr>
        </p:nvSpPr>
        <p:spPr/>
        <p:txBody>
          <a:bodyPr/>
          <a:lstStyle/>
          <a:p>
            <a:r>
              <a:rPr lang="en-GB" dirty="0"/>
              <a:t>Needs multiple training runs (computational cost)</a:t>
            </a:r>
          </a:p>
          <a:p>
            <a:r>
              <a:rPr lang="en-GB" dirty="0"/>
              <a:t>Limit search space to reasonable ranges</a:t>
            </a:r>
          </a:p>
          <a:p>
            <a:r>
              <a:rPr lang="en-GB" dirty="0"/>
              <a:t>Early stopping helps save time</a:t>
            </a:r>
          </a:p>
          <a:p>
            <a:r>
              <a:rPr lang="en-GB" dirty="0"/>
              <a:t>Report only test set results after tuning</a:t>
            </a:r>
          </a:p>
          <a:p>
            <a:endParaRPr lang="en-PK" dirty="0"/>
          </a:p>
        </p:txBody>
      </p:sp>
    </p:spTree>
    <p:extLst>
      <p:ext uri="{BB962C8B-B14F-4D97-AF65-F5344CB8AC3E}">
        <p14:creationId xmlns:p14="http://schemas.microsoft.com/office/powerpoint/2010/main" val="59112282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9B16C-F786-9E91-6C77-4982F08FE9AC}"/>
              </a:ext>
            </a:extLst>
          </p:cNvPr>
          <p:cNvSpPr>
            <a:spLocks noGrp="1"/>
          </p:cNvSpPr>
          <p:nvPr>
            <p:ph type="title"/>
          </p:nvPr>
        </p:nvSpPr>
        <p:spPr/>
        <p:txBody>
          <a:bodyPr/>
          <a:lstStyle/>
          <a:p>
            <a:r>
              <a:rPr lang="en-GB" dirty="0"/>
              <a:t>Takeaways </a:t>
            </a:r>
            <a:endParaRPr lang="en-PK" dirty="0"/>
          </a:p>
        </p:txBody>
      </p:sp>
      <p:sp>
        <p:nvSpPr>
          <p:cNvPr id="3" name="Content Placeholder 2">
            <a:extLst>
              <a:ext uri="{FF2B5EF4-FFF2-40B4-BE49-F238E27FC236}">
                <a16:creationId xmlns:a16="http://schemas.microsoft.com/office/drawing/2014/main" id="{D35CE997-0F40-8C5D-B22A-EBC19AFC9773}"/>
              </a:ext>
            </a:extLst>
          </p:cNvPr>
          <p:cNvSpPr>
            <a:spLocks noGrp="1"/>
          </p:cNvSpPr>
          <p:nvPr>
            <p:ph idx="1"/>
          </p:nvPr>
        </p:nvSpPr>
        <p:spPr/>
        <p:txBody>
          <a:bodyPr>
            <a:normAutofit lnSpcReduction="10000"/>
          </a:bodyPr>
          <a:lstStyle/>
          <a:p>
            <a:r>
              <a:rPr lang="en-GB" dirty="0"/>
              <a:t>Complexity vs generalization</a:t>
            </a:r>
          </a:p>
          <a:p>
            <a:r>
              <a:rPr lang="en-GB" dirty="0"/>
              <a:t>Underfitting: too simple</a:t>
            </a:r>
          </a:p>
          <a:p>
            <a:r>
              <a:rPr lang="en-GB" dirty="0"/>
              <a:t>Overfitting: too complex</a:t>
            </a:r>
          </a:p>
          <a:p>
            <a:r>
              <a:rPr lang="en-GB" dirty="0"/>
              <a:t>Regularization: find balance</a:t>
            </a:r>
          </a:p>
          <a:p>
            <a:r>
              <a:rPr lang="en-GB" dirty="0"/>
              <a:t>Add data only if overfitting persists</a:t>
            </a:r>
          </a:p>
          <a:p>
            <a:r>
              <a:rPr lang="en-GB" dirty="0"/>
              <a:t>Underfitting → increase complexity instead</a:t>
            </a:r>
          </a:p>
          <a:p>
            <a:r>
              <a:rPr lang="en-GB" dirty="0"/>
              <a:t>Data is costly; diagnose first</a:t>
            </a:r>
          </a:p>
          <a:p>
            <a:r>
              <a:rPr lang="en-GB" dirty="0"/>
              <a:t>Build models that truly learn patterns</a:t>
            </a:r>
          </a:p>
          <a:p>
            <a:endParaRPr lang="en-GB" dirty="0"/>
          </a:p>
          <a:p>
            <a:endParaRPr lang="en-PK" dirty="0"/>
          </a:p>
        </p:txBody>
      </p:sp>
    </p:spTree>
    <p:extLst>
      <p:ext uri="{BB962C8B-B14F-4D97-AF65-F5344CB8AC3E}">
        <p14:creationId xmlns:p14="http://schemas.microsoft.com/office/powerpoint/2010/main" val="153692317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DB1FFD-31FF-DC68-910B-61E447EB4472}"/>
            </a:ext>
          </a:extLst>
        </p:cNvPr>
        <p:cNvGrpSpPr/>
        <p:nvPr/>
      </p:nvGrpSpPr>
      <p:grpSpPr>
        <a:xfrm>
          <a:off x="0" y="0"/>
          <a:ext cx="0" cy="0"/>
          <a:chOff x="0" y="0"/>
          <a:chExt cx="0" cy="0"/>
        </a:xfrm>
      </p:grpSpPr>
      <p:pic>
        <p:nvPicPr>
          <p:cNvPr id="5" name="Picture 4" descr="A book with a cover&#10;&#10;AI-generated content may be incorrect.">
            <a:extLst>
              <a:ext uri="{FF2B5EF4-FFF2-40B4-BE49-F238E27FC236}">
                <a16:creationId xmlns:a16="http://schemas.microsoft.com/office/drawing/2014/main" id="{70F5EC83-215F-6E14-4928-A93436F58E63}"/>
              </a:ext>
            </a:extLst>
          </p:cNvPr>
          <p:cNvPicPr>
            <a:picLocks noChangeAspect="1"/>
          </p:cNvPicPr>
          <p:nvPr/>
        </p:nvPicPr>
        <p:blipFill>
          <a:blip r:embed="rId2"/>
          <a:stretch>
            <a:fillRect/>
          </a:stretch>
        </p:blipFill>
        <p:spPr>
          <a:xfrm>
            <a:off x="5853275" y="1391478"/>
            <a:ext cx="6338725" cy="4225816"/>
          </a:xfrm>
          <a:prstGeom prst="rect">
            <a:avLst/>
          </a:prstGeom>
        </p:spPr>
      </p:pic>
      <p:sp>
        <p:nvSpPr>
          <p:cNvPr id="2" name="Title 1">
            <a:extLst>
              <a:ext uri="{FF2B5EF4-FFF2-40B4-BE49-F238E27FC236}">
                <a16:creationId xmlns:a16="http://schemas.microsoft.com/office/drawing/2014/main" id="{09473D52-7DD2-005D-0399-2708679A8B90}"/>
              </a:ext>
            </a:extLst>
          </p:cNvPr>
          <p:cNvSpPr>
            <a:spLocks noGrp="1"/>
          </p:cNvSpPr>
          <p:nvPr>
            <p:ph type="title"/>
          </p:nvPr>
        </p:nvSpPr>
        <p:spPr/>
        <p:txBody>
          <a:bodyPr/>
          <a:lstStyle/>
          <a:p>
            <a:r>
              <a:rPr lang="en-PK" dirty="0"/>
              <a:t>Access the Resources</a:t>
            </a:r>
          </a:p>
        </p:txBody>
      </p:sp>
      <p:sp>
        <p:nvSpPr>
          <p:cNvPr id="3" name="Content Placeholder 2">
            <a:extLst>
              <a:ext uri="{FF2B5EF4-FFF2-40B4-BE49-F238E27FC236}">
                <a16:creationId xmlns:a16="http://schemas.microsoft.com/office/drawing/2014/main" id="{1AB45E9F-1FAF-FAE3-D1BC-F8B7CDABF08F}"/>
              </a:ext>
            </a:extLst>
          </p:cNvPr>
          <p:cNvSpPr>
            <a:spLocks noGrp="1"/>
          </p:cNvSpPr>
          <p:nvPr>
            <p:ph idx="1"/>
          </p:nvPr>
        </p:nvSpPr>
        <p:spPr>
          <a:xfrm>
            <a:off x="838201" y="1391478"/>
            <a:ext cx="6781799" cy="4456872"/>
          </a:xfrm>
        </p:spPr>
        <p:txBody>
          <a:bodyPr>
            <a:normAutofit/>
          </a:bodyPr>
          <a:lstStyle/>
          <a:p>
            <a:pPr marL="0" indent="0">
              <a:spcBef>
                <a:spcPts val="0"/>
              </a:spcBef>
              <a:buNone/>
            </a:pPr>
            <a:r>
              <a:rPr lang="en-GB" sz="1600" dirty="0">
                <a:solidFill>
                  <a:schemeClr val="bg2">
                    <a:lumMod val="50000"/>
                  </a:schemeClr>
                </a:solidFill>
              </a:rPr>
              <a:t>These slides are made available as part of the supporting resources for the book, </a:t>
            </a:r>
            <a:r>
              <a:rPr lang="en-GB" sz="1600" dirty="0">
                <a:solidFill>
                  <a:schemeClr val="bg2">
                    <a:lumMod val="50000"/>
                  </a:schemeClr>
                </a:solidFill>
                <a:latin typeface="Avenir Light" panose="020B0402020203020204" pitchFamily="34" charset="77"/>
              </a:rPr>
              <a:t>“</a:t>
            </a:r>
            <a:r>
              <a:rPr lang="en-GB" sz="1600" dirty="0" err="1">
                <a:solidFill>
                  <a:schemeClr val="bg2">
                    <a:lumMod val="25000"/>
                  </a:schemeClr>
                </a:solidFill>
                <a:latin typeface="Avenir Light" panose="020B0402020203020204" pitchFamily="34" charset="77"/>
              </a:rPr>
              <a:t>Keras</a:t>
            </a:r>
            <a:r>
              <a:rPr lang="en-GB" sz="1600" dirty="0">
                <a:solidFill>
                  <a:schemeClr val="bg2">
                    <a:lumMod val="25000"/>
                  </a:schemeClr>
                </a:solidFill>
                <a:latin typeface="Avenir Light" panose="020B0402020203020204" pitchFamily="34" charset="77"/>
              </a:rPr>
              <a:t> 3: The Comprehensive Guide to Deep Learning with the </a:t>
            </a:r>
            <a:r>
              <a:rPr lang="en-GB" sz="1600" dirty="0" err="1">
                <a:solidFill>
                  <a:schemeClr val="bg2">
                    <a:lumMod val="25000"/>
                  </a:schemeClr>
                </a:solidFill>
                <a:latin typeface="Avenir Light" panose="020B0402020203020204" pitchFamily="34" charset="77"/>
              </a:rPr>
              <a:t>Keras</a:t>
            </a:r>
            <a:r>
              <a:rPr lang="en-GB" sz="1600" dirty="0">
                <a:solidFill>
                  <a:schemeClr val="bg2">
                    <a:lumMod val="25000"/>
                  </a:schemeClr>
                </a:solidFill>
                <a:latin typeface="Avenir Light" panose="020B0402020203020204" pitchFamily="34" charset="77"/>
              </a:rPr>
              <a:t> API and Python</a:t>
            </a:r>
            <a:r>
              <a:rPr lang="en-GB" sz="1600" dirty="0">
                <a:solidFill>
                  <a:schemeClr val="bg2">
                    <a:lumMod val="50000"/>
                  </a:schemeClr>
                </a:solidFill>
                <a:latin typeface="Avenir Light" panose="020B0402020203020204" pitchFamily="34" charset="77"/>
              </a:rPr>
              <a:t>” by Mohammad Nauman </a:t>
            </a:r>
          </a:p>
          <a:p>
            <a:pPr marL="0" indent="0">
              <a:spcBef>
                <a:spcPts val="0"/>
              </a:spcBef>
              <a:buNone/>
            </a:pPr>
            <a:endParaRPr lang="en-GB" sz="1600" dirty="0">
              <a:solidFill>
                <a:schemeClr val="bg2">
                  <a:lumMod val="50000"/>
                </a:schemeClr>
              </a:solidFill>
              <a:latin typeface="Avenir Light" panose="020B0402020203020204" pitchFamily="34" charset="77"/>
            </a:endParaRPr>
          </a:p>
          <a:p>
            <a:pPr marL="0" indent="0">
              <a:spcBef>
                <a:spcPts val="0"/>
              </a:spcBef>
              <a:buNone/>
            </a:pPr>
            <a:r>
              <a:rPr lang="en-GB" sz="1600" dirty="0">
                <a:solidFill>
                  <a:schemeClr val="bg2">
                    <a:lumMod val="50000"/>
                  </a:schemeClr>
                </a:solidFill>
              </a:rPr>
              <a:t>If you are interested in more information (or want to access the code listings in full), please visit the book page on the authors site at </a:t>
            </a:r>
            <a:r>
              <a:rPr lang="en-GB" sz="1600" dirty="0">
                <a:solidFill>
                  <a:schemeClr val="bg2">
                    <a:lumMod val="25000"/>
                  </a:schemeClr>
                </a:solidFill>
                <a:hlinkClick r:id="rId3">
                  <a:extLst>
                    <a:ext uri="{A12FA001-AC4F-418D-AE19-62706E023703}">
                      <ahyp:hlinkClr xmlns:ahyp="http://schemas.microsoft.com/office/drawing/2018/hyperlinkcolor" val="tx"/>
                    </a:ext>
                  </a:extLst>
                </a:hlinkClick>
              </a:rPr>
              <a:t>https://recluze.net/keras-book</a:t>
            </a:r>
            <a:r>
              <a:rPr lang="en-GB" sz="1600" dirty="0">
                <a:solidFill>
                  <a:schemeClr val="bg2">
                    <a:lumMod val="50000"/>
                  </a:schemeClr>
                </a:solidFill>
              </a:rPr>
              <a:t> or on the publisher’s official page at </a:t>
            </a:r>
            <a:r>
              <a:rPr lang="en-US" sz="1600" u="sng" dirty="0">
                <a:solidFill>
                  <a:schemeClr val="bg2">
                    <a:lumMod val="25000"/>
                  </a:schemeClr>
                </a:solidFill>
                <a:hlinkClick r:id="rId4">
                  <a:extLst>
                    <a:ext uri="{A12FA001-AC4F-418D-AE19-62706E023703}">
                      <ahyp:hlinkClr xmlns:ahyp="http://schemas.microsoft.com/office/drawing/2018/hyperlinkcolor" val="tx"/>
                    </a:ext>
                  </a:extLst>
                </a:hlinkClick>
              </a:rPr>
              <a:t>http://rheinwerk-computing.com/6142</a:t>
            </a:r>
            <a:endParaRPr lang="en-US" sz="1600" u="sng" dirty="0">
              <a:solidFill>
                <a:schemeClr val="bg2">
                  <a:lumMod val="25000"/>
                </a:schemeClr>
              </a:solidFill>
            </a:endParaRPr>
          </a:p>
          <a:p>
            <a:pPr marL="0" indent="0">
              <a:spcBef>
                <a:spcPts val="0"/>
              </a:spcBef>
              <a:buNone/>
            </a:pPr>
            <a:endParaRPr lang="en-US" sz="1600" u="sng" dirty="0">
              <a:solidFill>
                <a:schemeClr val="bg2">
                  <a:lumMod val="25000"/>
                </a:schemeClr>
              </a:solidFill>
            </a:endParaRPr>
          </a:p>
          <a:p>
            <a:pPr marL="0" indent="0">
              <a:spcBef>
                <a:spcPts val="0"/>
              </a:spcBef>
              <a:buNone/>
            </a:pPr>
            <a:endParaRPr lang="en-US" sz="1600" u="sng" dirty="0">
              <a:solidFill>
                <a:schemeClr val="bg2">
                  <a:lumMod val="25000"/>
                </a:schemeClr>
              </a:solidFill>
            </a:endParaRPr>
          </a:p>
          <a:p>
            <a:pPr marL="0" indent="0">
              <a:spcBef>
                <a:spcPts val="0"/>
              </a:spcBef>
              <a:buNone/>
            </a:pPr>
            <a:r>
              <a:rPr lang="en-US" sz="1600" dirty="0">
                <a:solidFill>
                  <a:schemeClr val="bg2">
                    <a:lumMod val="25000"/>
                  </a:schemeClr>
                </a:solidFill>
              </a:rPr>
              <a:t> </a:t>
            </a:r>
          </a:p>
          <a:p>
            <a:pPr marL="0" indent="0">
              <a:spcBef>
                <a:spcPts val="0"/>
              </a:spcBef>
              <a:buNone/>
            </a:pPr>
            <a:r>
              <a:rPr lang="en-GB" sz="1200" dirty="0">
                <a:solidFill>
                  <a:schemeClr val="bg2">
                    <a:lumMod val="50000"/>
                  </a:schemeClr>
                </a:solidFill>
              </a:rPr>
              <a:t>Permission is granted to adapt these slides for non-commercial classroom use, provided the book title and author credit are retained. Figures and code listings must not be altered and may not be reproduced or used in any other print or electronic media. Any commercial use is strictly prohibited.</a:t>
            </a:r>
          </a:p>
          <a:p>
            <a:pPr marL="0" indent="0">
              <a:spcBef>
                <a:spcPts val="0"/>
              </a:spcBef>
              <a:buNone/>
            </a:pPr>
            <a:endParaRPr lang="en-PK" sz="1600" dirty="0">
              <a:solidFill>
                <a:schemeClr val="bg2">
                  <a:lumMod val="50000"/>
                </a:schemeClr>
              </a:solidFill>
            </a:endParaRPr>
          </a:p>
        </p:txBody>
      </p:sp>
    </p:spTree>
    <p:extLst>
      <p:ext uri="{BB962C8B-B14F-4D97-AF65-F5344CB8AC3E}">
        <p14:creationId xmlns:p14="http://schemas.microsoft.com/office/powerpoint/2010/main" val="41903359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4A5B30-F955-A8A2-0274-0EA227A1AC4F}"/>
              </a:ext>
            </a:extLst>
          </p:cNvPr>
          <p:cNvSpPr>
            <a:spLocks noGrp="1"/>
          </p:cNvSpPr>
          <p:nvPr>
            <p:ph type="title"/>
          </p:nvPr>
        </p:nvSpPr>
        <p:spPr/>
        <p:txBody>
          <a:bodyPr/>
          <a:lstStyle/>
          <a:p>
            <a:r>
              <a:rPr lang="en-GB" dirty="0"/>
              <a:t>Regularization as Solution</a:t>
            </a:r>
            <a:endParaRPr lang="en-PK" dirty="0"/>
          </a:p>
        </p:txBody>
      </p:sp>
      <p:sp>
        <p:nvSpPr>
          <p:cNvPr id="3" name="Content Placeholder 2">
            <a:extLst>
              <a:ext uri="{FF2B5EF4-FFF2-40B4-BE49-F238E27FC236}">
                <a16:creationId xmlns:a16="http://schemas.microsoft.com/office/drawing/2014/main" id="{B79E1F2D-3D44-6C21-C037-9DC28DA79ADF}"/>
              </a:ext>
            </a:extLst>
          </p:cNvPr>
          <p:cNvSpPr>
            <a:spLocks noGrp="1"/>
          </p:cNvSpPr>
          <p:nvPr>
            <p:ph idx="1"/>
          </p:nvPr>
        </p:nvSpPr>
        <p:spPr/>
        <p:txBody>
          <a:bodyPr/>
          <a:lstStyle/>
          <a:p>
            <a:r>
              <a:rPr lang="en-GB" dirty="0"/>
              <a:t>Tools to control complexity</a:t>
            </a:r>
          </a:p>
          <a:p>
            <a:r>
              <a:rPr lang="en-GB" dirty="0"/>
              <a:t>Guardrails against overfitting</a:t>
            </a:r>
          </a:p>
          <a:p>
            <a:r>
              <a:rPr lang="en-GB" dirty="0"/>
              <a:t>Allow use of flexible models</a:t>
            </a:r>
          </a:p>
          <a:p>
            <a:r>
              <a:rPr lang="en-GB" dirty="0"/>
              <a:t>Balance bias and variance</a:t>
            </a:r>
          </a:p>
          <a:p>
            <a:endParaRPr lang="en-PK" dirty="0"/>
          </a:p>
        </p:txBody>
      </p:sp>
    </p:spTree>
    <p:extLst>
      <p:ext uri="{BB962C8B-B14F-4D97-AF65-F5344CB8AC3E}">
        <p14:creationId xmlns:p14="http://schemas.microsoft.com/office/powerpoint/2010/main" val="35153746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60C55A-8B46-E7ED-C3F2-7C4D3899308F}"/>
              </a:ext>
            </a:extLst>
          </p:cNvPr>
          <p:cNvSpPr>
            <a:spLocks noGrp="1"/>
          </p:cNvSpPr>
          <p:nvPr>
            <p:ph type="title"/>
          </p:nvPr>
        </p:nvSpPr>
        <p:spPr/>
        <p:txBody>
          <a:bodyPr/>
          <a:lstStyle/>
          <a:p>
            <a:r>
              <a:rPr lang="en-GB" dirty="0"/>
              <a:t>Revisiting Housing Price Dataset</a:t>
            </a:r>
            <a:endParaRPr lang="en-PK" dirty="0"/>
          </a:p>
        </p:txBody>
      </p:sp>
      <p:sp>
        <p:nvSpPr>
          <p:cNvPr id="3" name="Content Placeholder 2">
            <a:extLst>
              <a:ext uri="{FF2B5EF4-FFF2-40B4-BE49-F238E27FC236}">
                <a16:creationId xmlns:a16="http://schemas.microsoft.com/office/drawing/2014/main" id="{E54274E1-07A6-3F49-7035-4AD5E35AE02C}"/>
              </a:ext>
            </a:extLst>
          </p:cNvPr>
          <p:cNvSpPr>
            <a:spLocks noGrp="1"/>
          </p:cNvSpPr>
          <p:nvPr>
            <p:ph idx="1"/>
          </p:nvPr>
        </p:nvSpPr>
        <p:spPr/>
        <p:txBody>
          <a:bodyPr/>
          <a:lstStyle/>
          <a:p>
            <a:r>
              <a:rPr lang="en-GB" dirty="0"/>
              <a:t>Single feature: house size</a:t>
            </a:r>
          </a:p>
          <a:p>
            <a:r>
              <a:rPr lang="en-GB" dirty="0"/>
              <a:t>Linear model: straight line fit</a:t>
            </a:r>
          </a:p>
          <a:p>
            <a:r>
              <a:rPr lang="en-GB" dirty="0"/>
              <a:t>Misses nonlinear trends</a:t>
            </a:r>
          </a:p>
          <a:p>
            <a:r>
              <a:rPr lang="en-GB" dirty="0"/>
              <a:t>Motivation for more complex models</a:t>
            </a:r>
          </a:p>
          <a:p>
            <a:endParaRPr lang="en-PK" dirty="0"/>
          </a:p>
        </p:txBody>
      </p:sp>
    </p:spTree>
    <p:extLst>
      <p:ext uri="{BB962C8B-B14F-4D97-AF65-F5344CB8AC3E}">
        <p14:creationId xmlns:p14="http://schemas.microsoft.com/office/powerpoint/2010/main" val="35547230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C02DB6-5E39-E927-4353-AF816A91F62C}"/>
              </a:ext>
            </a:extLst>
          </p:cNvPr>
          <p:cNvSpPr>
            <a:spLocks noGrp="1"/>
          </p:cNvSpPr>
          <p:nvPr>
            <p:ph type="title"/>
          </p:nvPr>
        </p:nvSpPr>
        <p:spPr/>
        <p:txBody>
          <a:bodyPr/>
          <a:lstStyle/>
          <a:p>
            <a:r>
              <a:rPr lang="en-PK" dirty="0"/>
              <a:t>Complexity Mismatch</a:t>
            </a:r>
          </a:p>
        </p:txBody>
      </p:sp>
      <p:pic>
        <p:nvPicPr>
          <p:cNvPr id="7" name="Content Placeholder 6" descr="A graph with a red line&#10;&#10;AI-generated content may be incorrect.">
            <a:extLst>
              <a:ext uri="{FF2B5EF4-FFF2-40B4-BE49-F238E27FC236}">
                <a16:creationId xmlns:a16="http://schemas.microsoft.com/office/drawing/2014/main" id="{35A701CE-8B9B-1F86-8629-6856F94A7D76}"/>
              </a:ext>
            </a:extLst>
          </p:cNvPr>
          <p:cNvPicPr>
            <a:picLocks noGrp="1" noChangeAspect="1"/>
          </p:cNvPicPr>
          <p:nvPr>
            <p:ph idx="1"/>
          </p:nvPr>
        </p:nvPicPr>
        <p:blipFill>
          <a:blip r:embed="rId2"/>
          <a:stretch>
            <a:fillRect/>
          </a:stretch>
        </p:blipFill>
        <p:spPr>
          <a:xfrm>
            <a:off x="2099960" y="1392239"/>
            <a:ext cx="6977365" cy="4647074"/>
          </a:xfrm>
        </p:spPr>
      </p:pic>
      <p:sp>
        <p:nvSpPr>
          <p:cNvPr id="5" name="TextBox 4">
            <a:extLst>
              <a:ext uri="{FF2B5EF4-FFF2-40B4-BE49-F238E27FC236}">
                <a16:creationId xmlns:a16="http://schemas.microsoft.com/office/drawing/2014/main" id="{C89F8F6C-8E2B-DDA6-360C-6463456DF72B}"/>
              </a:ext>
            </a:extLst>
          </p:cNvPr>
          <p:cNvSpPr txBox="1"/>
          <p:nvPr/>
        </p:nvSpPr>
        <p:spPr>
          <a:xfrm>
            <a:off x="2539613" y="6066070"/>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6.1: Linear Model for a Quadratic Relationship</a:t>
            </a:r>
          </a:p>
        </p:txBody>
      </p:sp>
    </p:spTree>
    <p:extLst>
      <p:ext uri="{BB962C8B-B14F-4D97-AF65-F5344CB8AC3E}">
        <p14:creationId xmlns:p14="http://schemas.microsoft.com/office/powerpoint/2010/main" val="24360314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B907AA-E22B-8BF0-99ED-EE05720F9D66}"/>
              </a:ext>
            </a:extLst>
          </p:cNvPr>
          <p:cNvSpPr>
            <a:spLocks noGrp="1"/>
          </p:cNvSpPr>
          <p:nvPr>
            <p:ph type="title"/>
          </p:nvPr>
        </p:nvSpPr>
        <p:spPr/>
        <p:txBody>
          <a:bodyPr/>
          <a:lstStyle/>
          <a:p>
            <a:r>
              <a:rPr lang="en-GB" dirty="0"/>
              <a:t>Polynomial Features</a:t>
            </a:r>
            <a:endParaRPr lang="en-PK" dirty="0"/>
          </a:p>
        </p:txBody>
      </p:sp>
      <p:sp>
        <p:nvSpPr>
          <p:cNvPr id="3" name="Content Placeholder 2">
            <a:extLst>
              <a:ext uri="{FF2B5EF4-FFF2-40B4-BE49-F238E27FC236}">
                <a16:creationId xmlns:a16="http://schemas.microsoft.com/office/drawing/2014/main" id="{8FC6BBC4-055F-02FA-1184-DDE8903ACB76}"/>
              </a:ext>
            </a:extLst>
          </p:cNvPr>
          <p:cNvSpPr>
            <a:spLocks noGrp="1"/>
          </p:cNvSpPr>
          <p:nvPr>
            <p:ph idx="1"/>
          </p:nvPr>
        </p:nvSpPr>
        <p:spPr>
          <a:xfrm>
            <a:off x="838201" y="1391478"/>
            <a:ext cx="5688106" cy="4785485"/>
          </a:xfrm>
        </p:spPr>
        <p:txBody>
          <a:bodyPr/>
          <a:lstStyle/>
          <a:p>
            <a:r>
              <a:rPr lang="en-GB" dirty="0"/>
              <a:t>Add squared (or higher power) terms</a:t>
            </a:r>
          </a:p>
          <a:p>
            <a:r>
              <a:rPr lang="en-GB" dirty="0"/>
              <a:t>Capture accelerating relationships</a:t>
            </a:r>
          </a:p>
          <a:p>
            <a:r>
              <a:rPr lang="en-GB" dirty="0"/>
              <a:t>Extends model flexibility</a:t>
            </a:r>
          </a:p>
          <a:p>
            <a:endParaRPr lang="en-PK" dirty="0"/>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DFC17D2B-5B7F-2E59-09FC-ECFCA1BFD6B0}"/>
                  </a:ext>
                </a:extLst>
              </p:cNvPr>
              <p:cNvSpPr txBox="1"/>
              <p:nvPr/>
            </p:nvSpPr>
            <p:spPr>
              <a:xfrm>
                <a:off x="357808" y="4890587"/>
                <a:ext cx="6096000" cy="99097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n-US" sz="2800" b="0" i="0" smtClean="0">
                          <a:latin typeface="Cambria Math" panose="02040503050406030204" pitchFamily="18" charset="0"/>
                        </a:rPr>
                        <m:t>v</m:t>
                      </m:r>
                      <m:r>
                        <a:rPr lang="en-PK" sz="2800">
                          <a:latin typeface="Cambria Math" panose="02040503050406030204" pitchFamily="18" charset="0"/>
                        </a:rPr>
                        <m:t>=</m:t>
                      </m:r>
                      <m:sSup>
                        <m:sSupPr>
                          <m:ctrlPr>
                            <a:rPr lang="en-PK" sz="2800" i="1" smtClean="0">
                              <a:latin typeface="Cambria Math" panose="02040503050406030204" pitchFamily="18" charset="0"/>
                            </a:rPr>
                          </m:ctrlPr>
                        </m:sSupPr>
                        <m:e>
                          <m:r>
                            <a:rPr lang="en-US" sz="2800" b="0" i="1" smtClean="0">
                              <a:latin typeface="Cambria Math" panose="02040503050406030204" pitchFamily="18" charset="0"/>
                            </a:rPr>
                            <m:t>𝑥</m:t>
                          </m:r>
                        </m:e>
                        <m:sup>
                          <m:r>
                            <a:rPr lang="en-US" sz="2800" b="0" i="1" smtClean="0">
                              <a:latin typeface="Cambria Math" panose="02040503050406030204" pitchFamily="18" charset="0"/>
                            </a:rPr>
                            <m:t>2</m:t>
                          </m:r>
                        </m:sup>
                      </m:sSup>
                    </m:oMath>
                  </m:oMathPara>
                </a14:m>
                <a:endParaRPr lang="en-US" sz="2800"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m:rPr>
                          <m:sty m:val="p"/>
                        </m:rPr>
                        <a:rPr lang="en-PK" sz="2800" smtClean="0">
                          <a:latin typeface="Cambria Math" panose="02040503050406030204" pitchFamily="18" charset="0"/>
                        </a:rPr>
                        <m:t>p</m:t>
                      </m:r>
                      <m:r>
                        <m:rPr>
                          <m:sty m:val="p"/>
                        </m:rPr>
                        <a:rPr lang="en-PK" sz="2800" i="0">
                          <a:latin typeface="Cambria Math" panose="02040503050406030204" pitchFamily="18" charset="0"/>
                        </a:rPr>
                        <m:t>rice</m:t>
                      </m:r>
                      <m:r>
                        <a:rPr lang="en-PK" sz="2800" i="0">
                          <a:latin typeface="Cambria Math" panose="02040503050406030204" pitchFamily="18" charset="0"/>
                        </a:rPr>
                        <m:t>=</m:t>
                      </m:r>
                      <m:sSub>
                        <m:sSubPr>
                          <m:ctrlPr>
                            <a:rPr lang="en-PK" sz="2800" i="1">
                              <a:latin typeface="Cambria Math" panose="02040503050406030204" pitchFamily="18" charset="0"/>
                            </a:rPr>
                          </m:ctrlPr>
                        </m:sSubPr>
                        <m:e>
                          <m:r>
                            <m:rPr>
                              <m:sty m:val="p"/>
                            </m:rPr>
                            <a:rPr lang="en-PK" sz="2800" i="0">
                              <a:latin typeface="Cambria Math" panose="02040503050406030204" pitchFamily="18" charset="0"/>
                            </a:rPr>
                            <m:t>θ</m:t>
                          </m:r>
                        </m:e>
                        <m:sub>
                          <m:r>
                            <a:rPr lang="en-PK" sz="2800" i="0">
                              <a:latin typeface="Cambria Math" panose="02040503050406030204" pitchFamily="18" charset="0"/>
                            </a:rPr>
                            <m:t>1</m:t>
                          </m:r>
                        </m:sub>
                      </m:sSub>
                      <m:r>
                        <a:rPr lang="en-PK" sz="2800" i="0">
                          <a:latin typeface="Cambria Math" panose="02040503050406030204" pitchFamily="18" charset="0"/>
                        </a:rPr>
                        <m:t>×</m:t>
                      </m:r>
                      <m:r>
                        <a:rPr lang="en-PK" sz="2800" i="1">
                          <a:latin typeface="Cambria Math" panose="02040503050406030204" pitchFamily="18" charset="0"/>
                        </a:rPr>
                        <m:t>𝑥</m:t>
                      </m:r>
                      <m:r>
                        <a:rPr lang="en-PK" sz="2800" i="0">
                          <a:latin typeface="Cambria Math" panose="02040503050406030204" pitchFamily="18" charset="0"/>
                        </a:rPr>
                        <m:t>+</m:t>
                      </m:r>
                      <m:sSub>
                        <m:sSubPr>
                          <m:ctrlPr>
                            <a:rPr lang="en-PK" sz="2800" i="1">
                              <a:latin typeface="Cambria Math" panose="02040503050406030204" pitchFamily="18" charset="0"/>
                            </a:rPr>
                          </m:ctrlPr>
                        </m:sSubPr>
                        <m:e>
                          <m:r>
                            <m:rPr>
                              <m:sty m:val="p"/>
                            </m:rPr>
                            <a:rPr lang="en-PK" sz="2800" i="0">
                              <a:latin typeface="Cambria Math" panose="02040503050406030204" pitchFamily="18" charset="0"/>
                            </a:rPr>
                            <m:t>θ</m:t>
                          </m:r>
                        </m:e>
                        <m:sub>
                          <m:r>
                            <a:rPr lang="en-PK" sz="2800" i="0">
                              <a:latin typeface="Cambria Math" panose="02040503050406030204" pitchFamily="18" charset="0"/>
                            </a:rPr>
                            <m:t>2</m:t>
                          </m:r>
                        </m:sub>
                      </m:sSub>
                      <m:r>
                        <a:rPr lang="en-PK" sz="2800" i="0">
                          <a:latin typeface="Cambria Math" panose="02040503050406030204" pitchFamily="18" charset="0"/>
                        </a:rPr>
                        <m:t>×</m:t>
                      </m:r>
                      <m:r>
                        <a:rPr lang="en-PK" sz="2800" i="1">
                          <a:latin typeface="Cambria Math" panose="02040503050406030204" pitchFamily="18" charset="0"/>
                        </a:rPr>
                        <m:t>𝑣</m:t>
                      </m:r>
                      <m:r>
                        <a:rPr lang="en-PK" sz="2800" i="0">
                          <a:latin typeface="Cambria Math" panose="02040503050406030204" pitchFamily="18" charset="0"/>
                        </a:rPr>
                        <m:t>+</m:t>
                      </m:r>
                      <m:sSub>
                        <m:sSubPr>
                          <m:ctrlPr>
                            <a:rPr lang="en-PK" sz="2800" i="1">
                              <a:latin typeface="Cambria Math" panose="02040503050406030204" pitchFamily="18" charset="0"/>
                            </a:rPr>
                          </m:ctrlPr>
                        </m:sSubPr>
                        <m:e>
                          <m:r>
                            <m:rPr>
                              <m:sty m:val="p"/>
                            </m:rPr>
                            <a:rPr lang="en-PK" sz="2800" i="0">
                              <a:latin typeface="Cambria Math" panose="02040503050406030204" pitchFamily="18" charset="0"/>
                            </a:rPr>
                            <m:t>θ</m:t>
                          </m:r>
                        </m:e>
                        <m:sub>
                          <m:r>
                            <a:rPr lang="en-PK" sz="2800" i="0">
                              <a:latin typeface="Cambria Math" panose="02040503050406030204" pitchFamily="18" charset="0"/>
                            </a:rPr>
                            <m:t>0</m:t>
                          </m:r>
                        </m:sub>
                      </m:sSub>
                    </m:oMath>
                  </m:oMathPara>
                </a14:m>
                <a:endParaRPr lang="en-PK" sz="2800" dirty="0"/>
              </a:p>
            </p:txBody>
          </p:sp>
        </mc:Choice>
        <mc:Fallback xmlns="">
          <p:sp>
            <p:nvSpPr>
              <p:cNvPr id="5" name="TextBox 4">
                <a:extLst>
                  <a:ext uri="{FF2B5EF4-FFF2-40B4-BE49-F238E27FC236}">
                    <a16:creationId xmlns:a16="http://schemas.microsoft.com/office/drawing/2014/main" id="{DFC17D2B-5B7F-2E59-09FC-ECFCA1BFD6B0}"/>
                  </a:ext>
                </a:extLst>
              </p:cNvPr>
              <p:cNvSpPr txBox="1">
                <a:spLocks noRot="1" noChangeAspect="1" noMove="1" noResize="1" noEditPoints="1" noAdjustHandles="1" noChangeArrowheads="1" noChangeShapeType="1" noTextEdit="1"/>
              </p:cNvSpPr>
              <p:nvPr/>
            </p:nvSpPr>
            <p:spPr>
              <a:xfrm>
                <a:off x="357808" y="4890587"/>
                <a:ext cx="6096000" cy="990977"/>
              </a:xfrm>
              <a:prstGeom prst="rect">
                <a:avLst/>
              </a:prstGeom>
              <a:blipFill>
                <a:blip r:embed="rId2"/>
                <a:stretch>
                  <a:fillRect b="-1250"/>
                </a:stretch>
              </a:blipFill>
            </p:spPr>
            <p:txBody>
              <a:bodyPr/>
              <a:lstStyle/>
              <a:p>
                <a:r>
                  <a:rPr lang="en-PK">
                    <a:noFill/>
                  </a:rPr>
                  <a:t> </a:t>
                </a:r>
              </a:p>
            </p:txBody>
          </p:sp>
        </mc:Fallback>
      </mc:AlternateContent>
      <p:pic>
        <p:nvPicPr>
          <p:cNvPr id="7" name="Picture 6" descr="A table with numbers and a few figures&#10;&#10;AI-generated content may be incorrect.">
            <a:extLst>
              <a:ext uri="{FF2B5EF4-FFF2-40B4-BE49-F238E27FC236}">
                <a16:creationId xmlns:a16="http://schemas.microsoft.com/office/drawing/2014/main" id="{F6E472FC-166B-F790-429F-6185256FADE0}"/>
              </a:ext>
            </a:extLst>
          </p:cNvPr>
          <p:cNvPicPr>
            <a:picLocks noChangeAspect="1"/>
          </p:cNvPicPr>
          <p:nvPr/>
        </p:nvPicPr>
        <p:blipFill>
          <a:blip r:embed="rId3"/>
          <a:stretch>
            <a:fillRect/>
          </a:stretch>
        </p:blipFill>
        <p:spPr>
          <a:xfrm>
            <a:off x="7262192" y="1268740"/>
            <a:ext cx="4572000" cy="3797300"/>
          </a:xfrm>
          <a:prstGeom prst="rect">
            <a:avLst/>
          </a:prstGeom>
        </p:spPr>
      </p:pic>
    </p:spTree>
    <p:extLst>
      <p:ext uri="{BB962C8B-B14F-4D97-AF65-F5344CB8AC3E}">
        <p14:creationId xmlns:p14="http://schemas.microsoft.com/office/powerpoint/2010/main" val="216469593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248</TotalTime>
  <Words>1242</Words>
  <Application>Microsoft Macintosh PowerPoint</Application>
  <PresentationFormat>Widescreen</PresentationFormat>
  <Paragraphs>246</Paragraphs>
  <Slides>53</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53</vt:i4>
      </vt:variant>
    </vt:vector>
  </HeadingPairs>
  <TitlesOfParts>
    <vt:vector size="62" baseType="lpstr">
      <vt:lpstr>Arial</vt:lpstr>
      <vt:lpstr>Avenir Book</vt:lpstr>
      <vt:lpstr>Avenir Light</vt:lpstr>
      <vt:lpstr>Avenir Next</vt:lpstr>
      <vt:lpstr>Avenir Next Demi Bold</vt:lpstr>
      <vt:lpstr>Avenir Next Ultra Light</vt:lpstr>
      <vt:lpstr>Cambria Math</vt:lpstr>
      <vt:lpstr>System Font Regular</vt:lpstr>
      <vt:lpstr>Office Theme</vt:lpstr>
      <vt:lpstr>Chapter 6  Regularization Techniques</vt:lpstr>
      <vt:lpstr>Contents</vt:lpstr>
      <vt:lpstr>The Problem of Generalization</vt:lpstr>
      <vt:lpstr>Underfitting Example</vt:lpstr>
      <vt:lpstr>Overfitting Example</vt:lpstr>
      <vt:lpstr>Regularization as Solution</vt:lpstr>
      <vt:lpstr>Revisiting Housing Price Dataset</vt:lpstr>
      <vt:lpstr>Complexity Mismatch</vt:lpstr>
      <vt:lpstr>Polynomial Features</vt:lpstr>
      <vt:lpstr>Increasing Complexity</vt:lpstr>
      <vt:lpstr>Increasing Complexity</vt:lpstr>
      <vt:lpstr>Increasing Complexity</vt:lpstr>
      <vt:lpstr>Testing the Hypothesis</vt:lpstr>
      <vt:lpstr>Train vs Test Performance</vt:lpstr>
      <vt:lpstr>Underfitting Recap</vt:lpstr>
      <vt:lpstr>Overfitting Recap</vt:lpstr>
      <vt:lpstr>Bias-Variance Trade-off</vt:lpstr>
      <vt:lpstr>Important Reminder</vt:lpstr>
      <vt:lpstr>Never use test data in training or model selection </vt:lpstr>
      <vt:lpstr>Motivation for Regularization</vt:lpstr>
      <vt:lpstr>L2 Regularization Term</vt:lpstr>
      <vt:lpstr>Regularization Landscape </vt:lpstr>
      <vt:lpstr>Effect of λ </vt:lpstr>
      <vt:lpstr>Adjusting Complexity Knob</vt:lpstr>
      <vt:lpstr>Finding Optimal λ</vt:lpstr>
      <vt:lpstr>Goldilocks Zone</vt:lpstr>
      <vt:lpstr>Do I Need More Data?</vt:lpstr>
      <vt:lpstr>Neural Networks Example</vt:lpstr>
      <vt:lpstr>Validation Set Issue</vt:lpstr>
      <vt:lpstr>Three-Way Split</vt:lpstr>
      <vt:lpstr>Always keep a final untouched test set</vt:lpstr>
      <vt:lpstr>Problem: Co-adaptation</vt:lpstr>
      <vt:lpstr>Dropout Concept</vt:lpstr>
      <vt:lpstr>Ensemble Intuition</vt:lpstr>
      <vt:lpstr>Dropout Mechanics</vt:lpstr>
      <vt:lpstr>Inverted Dropout</vt:lpstr>
      <vt:lpstr>Inverted Dropout Implementation</vt:lpstr>
      <vt:lpstr>Common Pitfalls</vt:lpstr>
      <vt:lpstr>Dropout Rates in Practice</vt:lpstr>
      <vt:lpstr>Handicapping network → stronger generalization</vt:lpstr>
      <vt:lpstr>Beyond Dropout</vt:lpstr>
      <vt:lpstr>L1 Regularization (Lasso)</vt:lpstr>
      <vt:lpstr>Elastic Net</vt:lpstr>
      <vt:lpstr>When Not to Use Regularization</vt:lpstr>
      <vt:lpstr>L2 in Keras</vt:lpstr>
      <vt:lpstr>Specialized Dropout Variants</vt:lpstr>
      <vt:lpstr>Choosing Dropout Rate</vt:lpstr>
      <vt:lpstr>Keras Tuner</vt:lpstr>
      <vt:lpstr>Keras Tuner Setup</vt:lpstr>
      <vt:lpstr>Keras Tuner: Workflow</vt:lpstr>
      <vt:lpstr>Practical Notes on Tuning</vt:lpstr>
      <vt:lpstr>Takeaways </vt:lpstr>
      <vt:lpstr>Access the Resources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Mohammad Nauman, Ph.D</dc:creator>
  <cp:lastModifiedBy>Mohammad Nauman, Ph.D</cp:lastModifiedBy>
  <cp:revision>173</cp:revision>
  <dcterms:created xsi:type="dcterms:W3CDTF">2025-08-28T02:49:25Z</dcterms:created>
  <dcterms:modified xsi:type="dcterms:W3CDTF">2025-09-15T15:18:27Z</dcterms:modified>
</cp:coreProperties>
</file>