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65" r:id="rId24"/>
    <p:sldId id="330" r:id="rId25"/>
    <p:sldId id="366" r:id="rId26"/>
    <p:sldId id="367" r:id="rId27"/>
    <p:sldId id="331" r:id="rId28"/>
    <p:sldId id="368" r:id="rId29"/>
    <p:sldId id="332" r:id="rId30"/>
    <p:sldId id="369" r:id="rId31"/>
    <p:sldId id="333" r:id="rId32"/>
    <p:sldId id="334" r:id="rId33"/>
    <p:sldId id="335" r:id="rId34"/>
    <p:sldId id="336" r:id="rId35"/>
    <p:sldId id="370" r:id="rId36"/>
    <p:sldId id="371" r:id="rId37"/>
    <p:sldId id="337" r:id="rId38"/>
    <p:sldId id="338" r:id="rId39"/>
    <p:sldId id="339" r:id="rId40"/>
    <p:sldId id="340" r:id="rId41"/>
    <p:sldId id="341" r:id="rId42"/>
    <p:sldId id="342" r:id="rId43"/>
    <p:sldId id="343" r:id="rId44"/>
    <p:sldId id="344" r:id="rId45"/>
    <p:sldId id="345" r:id="rId46"/>
    <p:sldId id="346" r:id="rId47"/>
    <p:sldId id="347" r:id="rId48"/>
    <p:sldId id="348" r:id="rId49"/>
    <p:sldId id="349" r:id="rId50"/>
    <p:sldId id="350" r:id="rId51"/>
    <p:sldId id="351" r:id="rId52"/>
    <p:sldId id="372" r:id="rId53"/>
    <p:sldId id="373" r:id="rId54"/>
    <p:sldId id="374" r:id="rId55"/>
    <p:sldId id="359" r:id="rId56"/>
    <p:sldId id="352" r:id="rId57"/>
    <p:sldId id="361" r:id="rId58"/>
    <p:sldId id="362" r:id="rId59"/>
    <p:sldId id="375" r:id="rId60"/>
    <p:sldId id="376" r:id="rId61"/>
    <p:sldId id="363" r:id="rId62"/>
    <p:sldId id="353" r:id="rId63"/>
    <p:sldId id="354" r:id="rId64"/>
    <p:sldId id="355" r:id="rId65"/>
    <p:sldId id="356" r:id="rId66"/>
    <p:sldId id="360" r:id="rId67"/>
    <p:sldId id="377" r:id="rId68"/>
    <p:sldId id="378" r:id="rId69"/>
    <p:sldId id="364" r:id="rId70"/>
    <p:sldId id="357" r:id="rId71"/>
    <p:sldId id="309" r:id="rId72"/>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4678"/>
  </p:normalViewPr>
  <p:slideViewPr>
    <p:cSldViewPr snapToGrid="0">
      <p:cViewPr varScale="1">
        <p:scale>
          <a:sx n="134" d="100"/>
          <a:sy n="134" d="100"/>
        </p:scale>
        <p:origin x="82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4C3FEF9B-7E04-6528-5874-3FBED1427218}"/>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8</a:t>
            </a:r>
            <a:br>
              <a:rPr lang="en-PK" b="0" dirty="0">
                <a:solidFill>
                  <a:srgbClr val="00549D"/>
                </a:solidFill>
                <a:latin typeface="Avenir Next Ultra Light" panose="020B0203020202020204" pitchFamily="34" charset="77"/>
              </a:rPr>
            </a:br>
            <a:r>
              <a:rPr lang="en-GB" dirty="0"/>
              <a:t>Exploring the </a:t>
            </a:r>
            <a:r>
              <a:rPr lang="en-GB" dirty="0" err="1"/>
              <a:t>Keras</a:t>
            </a:r>
            <a:r>
              <a:rPr lang="en-GB" dirty="0"/>
              <a:t> Functional API</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F723D-BDDB-9C3A-6783-9C65E19DF8CA}"/>
              </a:ext>
            </a:extLst>
          </p:cNvPr>
          <p:cNvSpPr>
            <a:spLocks noGrp="1"/>
          </p:cNvSpPr>
          <p:nvPr>
            <p:ph type="title"/>
          </p:nvPr>
        </p:nvSpPr>
        <p:spPr/>
        <p:txBody>
          <a:bodyPr/>
          <a:lstStyle/>
          <a:p>
            <a:r>
              <a:rPr lang="en-GB" dirty="0"/>
              <a:t>Networks as DAGs</a:t>
            </a:r>
            <a:endParaRPr lang="en-PK" dirty="0"/>
          </a:p>
        </p:txBody>
      </p:sp>
      <p:sp>
        <p:nvSpPr>
          <p:cNvPr id="3" name="Content Placeholder 2">
            <a:extLst>
              <a:ext uri="{FF2B5EF4-FFF2-40B4-BE49-F238E27FC236}">
                <a16:creationId xmlns:a16="http://schemas.microsoft.com/office/drawing/2014/main" id="{193B9779-97C9-1E2E-318C-547C63677BCE}"/>
              </a:ext>
            </a:extLst>
          </p:cNvPr>
          <p:cNvSpPr>
            <a:spLocks noGrp="1"/>
          </p:cNvSpPr>
          <p:nvPr>
            <p:ph idx="1"/>
          </p:nvPr>
        </p:nvSpPr>
        <p:spPr/>
        <p:txBody>
          <a:bodyPr/>
          <a:lstStyle/>
          <a:p>
            <a:r>
              <a:rPr lang="en-GB" dirty="0"/>
              <a:t>Directed acyclic graphs (DAGs)</a:t>
            </a:r>
          </a:p>
          <a:p>
            <a:r>
              <a:rPr lang="en-GB" dirty="0"/>
              <a:t>Layers as nodes, data as edges</a:t>
            </a:r>
          </a:p>
          <a:p>
            <a:r>
              <a:rPr lang="en-GB" dirty="0"/>
              <a:t>Branching &amp; merging pathways</a:t>
            </a:r>
          </a:p>
          <a:p>
            <a:endParaRPr lang="en-PK" dirty="0"/>
          </a:p>
        </p:txBody>
      </p:sp>
      <p:pic>
        <p:nvPicPr>
          <p:cNvPr id="4" name="Content Placeholder 4" descr="A diagram of a block diagram&#10;&#10;AI-generated content may be incorrect.">
            <a:extLst>
              <a:ext uri="{FF2B5EF4-FFF2-40B4-BE49-F238E27FC236}">
                <a16:creationId xmlns:a16="http://schemas.microsoft.com/office/drawing/2014/main" id="{05515CEE-E702-1000-E1A1-0BD608288A08}"/>
              </a:ext>
            </a:extLst>
          </p:cNvPr>
          <p:cNvPicPr>
            <a:picLocks noChangeAspect="1"/>
          </p:cNvPicPr>
          <p:nvPr/>
        </p:nvPicPr>
        <p:blipFill>
          <a:blip r:embed="rId2"/>
          <a:stretch>
            <a:fillRect/>
          </a:stretch>
        </p:blipFill>
        <p:spPr>
          <a:xfrm>
            <a:off x="6198461" y="3200400"/>
            <a:ext cx="5785578" cy="2385365"/>
          </a:xfrm>
          <a:prstGeom prst="rect">
            <a:avLst/>
          </a:prstGeom>
        </p:spPr>
      </p:pic>
      <p:sp>
        <p:nvSpPr>
          <p:cNvPr id="5" name="TextBox 4">
            <a:extLst>
              <a:ext uri="{FF2B5EF4-FFF2-40B4-BE49-F238E27FC236}">
                <a16:creationId xmlns:a16="http://schemas.microsoft.com/office/drawing/2014/main" id="{7A75D787-5EDD-9E1A-0651-F03416F5F670}"/>
              </a:ext>
            </a:extLst>
          </p:cNvPr>
          <p:cNvSpPr txBox="1"/>
          <p:nvPr/>
        </p:nvSpPr>
        <p:spPr>
          <a:xfrm>
            <a:off x="6042221" y="574286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8.1: Residual Connection Architecture</a:t>
            </a:r>
          </a:p>
        </p:txBody>
      </p:sp>
    </p:spTree>
    <p:extLst>
      <p:ext uri="{BB962C8B-B14F-4D97-AF65-F5344CB8AC3E}">
        <p14:creationId xmlns:p14="http://schemas.microsoft.com/office/powerpoint/2010/main" val="644775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72B906-A2E7-B1F5-27F2-477EB57A2710}"/>
              </a:ext>
            </a:extLst>
          </p:cNvPr>
          <p:cNvSpPr>
            <a:spLocks noGrp="1"/>
          </p:cNvSpPr>
          <p:nvPr>
            <p:ph type="title"/>
          </p:nvPr>
        </p:nvSpPr>
        <p:spPr/>
        <p:txBody>
          <a:bodyPr/>
          <a:lstStyle/>
          <a:p>
            <a:r>
              <a:rPr lang="en-GB" dirty="0"/>
              <a:t>Functional API lets us design networks as DAGs instead of rigid chains.</a:t>
            </a:r>
            <a:endParaRPr lang="en-PK" dirty="0"/>
          </a:p>
        </p:txBody>
      </p:sp>
      <p:sp>
        <p:nvSpPr>
          <p:cNvPr id="5" name="Text Placeholder 4">
            <a:extLst>
              <a:ext uri="{FF2B5EF4-FFF2-40B4-BE49-F238E27FC236}">
                <a16:creationId xmlns:a16="http://schemas.microsoft.com/office/drawing/2014/main" id="{FEC7E8DC-BB25-5589-3419-C35EFE654463}"/>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1246801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6386B-0144-FFDB-CAE7-5A31E0EF288A}"/>
              </a:ext>
            </a:extLst>
          </p:cNvPr>
          <p:cNvSpPr>
            <a:spLocks noGrp="1"/>
          </p:cNvSpPr>
          <p:nvPr>
            <p:ph type="title"/>
          </p:nvPr>
        </p:nvSpPr>
        <p:spPr/>
        <p:txBody>
          <a:bodyPr>
            <a:normAutofit fontScale="90000"/>
          </a:bodyPr>
          <a:lstStyle/>
          <a:p>
            <a:r>
              <a:rPr lang="en-GB" dirty="0"/>
              <a:t>Inspiration from Functional Programming</a:t>
            </a:r>
            <a:endParaRPr lang="en-PK" dirty="0"/>
          </a:p>
        </p:txBody>
      </p:sp>
      <p:sp>
        <p:nvSpPr>
          <p:cNvPr id="3" name="Content Placeholder 2">
            <a:extLst>
              <a:ext uri="{FF2B5EF4-FFF2-40B4-BE49-F238E27FC236}">
                <a16:creationId xmlns:a16="http://schemas.microsoft.com/office/drawing/2014/main" id="{54ED04FD-9C6C-985F-64BF-AE9762892438}"/>
              </a:ext>
            </a:extLst>
          </p:cNvPr>
          <p:cNvSpPr>
            <a:spLocks noGrp="1"/>
          </p:cNvSpPr>
          <p:nvPr>
            <p:ph idx="1"/>
          </p:nvPr>
        </p:nvSpPr>
        <p:spPr/>
        <p:txBody>
          <a:bodyPr/>
          <a:lstStyle/>
          <a:p>
            <a:r>
              <a:rPr lang="en-GB" dirty="0"/>
              <a:t>Composition of functions</a:t>
            </a:r>
          </a:p>
          <a:p>
            <a:r>
              <a:rPr lang="en-GB" dirty="0"/>
              <a:t>Pure functions, no side effects</a:t>
            </a:r>
          </a:p>
          <a:p>
            <a:r>
              <a:rPr lang="en-GB" dirty="0"/>
              <a:t>Immutability of tensors</a:t>
            </a:r>
          </a:p>
          <a:p>
            <a:r>
              <a:rPr lang="en-GB" dirty="0"/>
              <a:t>Declarative style</a:t>
            </a:r>
          </a:p>
          <a:p>
            <a:endParaRPr lang="en-PK" dirty="0"/>
          </a:p>
        </p:txBody>
      </p:sp>
    </p:spTree>
    <p:extLst>
      <p:ext uri="{BB962C8B-B14F-4D97-AF65-F5344CB8AC3E}">
        <p14:creationId xmlns:p14="http://schemas.microsoft.com/office/powerpoint/2010/main" val="1796288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DE05D-8E8B-8849-E65A-45CCCBDB0B82}"/>
              </a:ext>
            </a:extLst>
          </p:cNvPr>
          <p:cNvSpPr>
            <a:spLocks noGrp="1"/>
          </p:cNvSpPr>
          <p:nvPr>
            <p:ph type="title"/>
          </p:nvPr>
        </p:nvSpPr>
        <p:spPr/>
        <p:txBody>
          <a:bodyPr/>
          <a:lstStyle/>
          <a:p>
            <a:r>
              <a:rPr lang="en-GB" dirty="0"/>
              <a:t>Alignment with Neural Networks</a:t>
            </a:r>
            <a:endParaRPr lang="en-PK" dirty="0"/>
          </a:p>
        </p:txBody>
      </p:sp>
      <p:sp>
        <p:nvSpPr>
          <p:cNvPr id="3" name="Content Placeholder 2">
            <a:extLst>
              <a:ext uri="{FF2B5EF4-FFF2-40B4-BE49-F238E27FC236}">
                <a16:creationId xmlns:a16="http://schemas.microsoft.com/office/drawing/2014/main" id="{A7B2A273-1A02-1052-1524-39FD88ED22A6}"/>
              </a:ext>
            </a:extLst>
          </p:cNvPr>
          <p:cNvSpPr>
            <a:spLocks noGrp="1"/>
          </p:cNvSpPr>
          <p:nvPr>
            <p:ph idx="1"/>
          </p:nvPr>
        </p:nvSpPr>
        <p:spPr/>
        <p:txBody>
          <a:bodyPr/>
          <a:lstStyle/>
          <a:p>
            <a:r>
              <a:rPr lang="en-GB" dirty="0"/>
              <a:t>Layers = mathematical functions</a:t>
            </a:r>
          </a:p>
          <a:p>
            <a:r>
              <a:rPr lang="en-GB" dirty="0"/>
              <a:t>Models = function composition</a:t>
            </a:r>
          </a:p>
          <a:p>
            <a:r>
              <a:rPr lang="en-GB" dirty="0"/>
              <a:t>Clarity in design + execution</a:t>
            </a:r>
          </a:p>
          <a:p>
            <a:r>
              <a:rPr lang="en-GB" dirty="0"/>
              <a:t>Graphs represent transformations</a:t>
            </a:r>
          </a:p>
          <a:p>
            <a:endParaRPr lang="en-PK" dirty="0"/>
          </a:p>
        </p:txBody>
      </p:sp>
    </p:spTree>
    <p:extLst>
      <p:ext uri="{BB962C8B-B14F-4D97-AF65-F5344CB8AC3E}">
        <p14:creationId xmlns:p14="http://schemas.microsoft.com/office/powerpoint/2010/main" val="4215744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EA308-FB13-E766-4706-3E3AD07AFE36}"/>
              </a:ext>
            </a:extLst>
          </p:cNvPr>
          <p:cNvSpPr>
            <a:spLocks noGrp="1"/>
          </p:cNvSpPr>
          <p:nvPr>
            <p:ph type="title"/>
          </p:nvPr>
        </p:nvSpPr>
        <p:spPr/>
        <p:txBody>
          <a:bodyPr/>
          <a:lstStyle/>
          <a:p>
            <a:r>
              <a:rPr lang="en-GB" dirty="0"/>
              <a:t>Key Advantages</a:t>
            </a:r>
            <a:endParaRPr lang="en-PK" dirty="0"/>
          </a:p>
        </p:txBody>
      </p:sp>
      <p:sp>
        <p:nvSpPr>
          <p:cNvPr id="3" name="Content Placeholder 2">
            <a:extLst>
              <a:ext uri="{FF2B5EF4-FFF2-40B4-BE49-F238E27FC236}">
                <a16:creationId xmlns:a16="http://schemas.microsoft.com/office/drawing/2014/main" id="{C3F6BD55-4BD9-024C-EC38-CC8BB47C0F7A}"/>
              </a:ext>
            </a:extLst>
          </p:cNvPr>
          <p:cNvSpPr>
            <a:spLocks noGrp="1"/>
          </p:cNvSpPr>
          <p:nvPr>
            <p:ph idx="1"/>
          </p:nvPr>
        </p:nvSpPr>
        <p:spPr/>
        <p:txBody>
          <a:bodyPr/>
          <a:lstStyle/>
          <a:p>
            <a:r>
              <a:rPr lang="en-GB" dirty="0"/>
              <a:t>Parallel input streams</a:t>
            </a:r>
          </a:p>
          <a:p>
            <a:r>
              <a:rPr lang="en-GB" dirty="0"/>
              <a:t>Image + metadata</a:t>
            </a:r>
          </a:p>
          <a:p>
            <a:r>
              <a:rPr lang="en-GB" dirty="0"/>
              <a:t>Text + user history</a:t>
            </a:r>
          </a:p>
          <a:p>
            <a:r>
              <a:rPr lang="en-GB" dirty="0"/>
              <a:t>Specialized processing per input</a:t>
            </a:r>
          </a:p>
          <a:p>
            <a:endParaRPr lang="en-PK" dirty="0"/>
          </a:p>
        </p:txBody>
      </p:sp>
    </p:spTree>
    <p:extLst>
      <p:ext uri="{BB962C8B-B14F-4D97-AF65-F5344CB8AC3E}">
        <p14:creationId xmlns:p14="http://schemas.microsoft.com/office/powerpoint/2010/main" val="926946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95E1A-C4A8-1BC5-54DA-4C50E63E4E5B}"/>
              </a:ext>
            </a:extLst>
          </p:cNvPr>
          <p:cNvSpPr>
            <a:spLocks noGrp="1"/>
          </p:cNvSpPr>
          <p:nvPr>
            <p:ph type="title"/>
          </p:nvPr>
        </p:nvSpPr>
        <p:spPr/>
        <p:txBody>
          <a:bodyPr/>
          <a:lstStyle/>
          <a:p>
            <a:r>
              <a:rPr lang="en-GB" dirty="0"/>
              <a:t>Multiple Outputs</a:t>
            </a:r>
            <a:endParaRPr lang="en-PK" dirty="0"/>
          </a:p>
        </p:txBody>
      </p:sp>
      <p:sp>
        <p:nvSpPr>
          <p:cNvPr id="3" name="Content Placeholder 2">
            <a:extLst>
              <a:ext uri="{FF2B5EF4-FFF2-40B4-BE49-F238E27FC236}">
                <a16:creationId xmlns:a16="http://schemas.microsoft.com/office/drawing/2014/main" id="{082BC240-150A-0781-F941-CED77A0E4A33}"/>
              </a:ext>
            </a:extLst>
          </p:cNvPr>
          <p:cNvSpPr>
            <a:spLocks noGrp="1"/>
          </p:cNvSpPr>
          <p:nvPr>
            <p:ph idx="1"/>
          </p:nvPr>
        </p:nvSpPr>
        <p:spPr/>
        <p:txBody>
          <a:bodyPr/>
          <a:lstStyle/>
          <a:p>
            <a:r>
              <a:rPr lang="en-GB" dirty="0"/>
              <a:t>Shared early layers</a:t>
            </a:r>
          </a:p>
          <a:p>
            <a:r>
              <a:rPr lang="en-GB" dirty="0"/>
              <a:t>Task-specific output branches</a:t>
            </a:r>
          </a:p>
          <a:p>
            <a:r>
              <a:rPr lang="en-GB" dirty="0"/>
              <a:t>Efficiency + performance gain</a:t>
            </a:r>
          </a:p>
          <a:p>
            <a:r>
              <a:rPr lang="en-GB" dirty="0"/>
              <a:t>Autonomous vehicles, multitask AI</a:t>
            </a:r>
          </a:p>
          <a:p>
            <a:endParaRPr lang="en-PK" dirty="0"/>
          </a:p>
        </p:txBody>
      </p:sp>
    </p:spTree>
    <p:extLst>
      <p:ext uri="{BB962C8B-B14F-4D97-AF65-F5344CB8AC3E}">
        <p14:creationId xmlns:p14="http://schemas.microsoft.com/office/powerpoint/2010/main" val="943854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FAB86-337C-5F5C-AD7D-009A7CB03D58}"/>
              </a:ext>
            </a:extLst>
          </p:cNvPr>
          <p:cNvSpPr>
            <a:spLocks noGrp="1"/>
          </p:cNvSpPr>
          <p:nvPr>
            <p:ph type="title"/>
          </p:nvPr>
        </p:nvSpPr>
        <p:spPr/>
        <p:txBody>
          <a:bodyPr/>
          <a:lstStyle/>
          <a:p>
            <a:r>
              <a:rPr lang="en-GB" dirty="0"/>
              <a:t>Sharing Layers</a:t>
            </a:r>
            <a:endParaRPr lang="en-PK" dirty="0"/>
          </a:p>
        </p:txBody>
      </p:sp>
      <p:sp>
        <p:nvSpPr>
          <p:cNvPr id="3" name="Content Placeholder 2">
            <a:extLst>
              <a:ext uri="{FF2B5EF4-FFF2-40B4-BE49-F238E27FC236}">
                <a16:creationId xmlns:a16="http://schemas.microsoft.com/office/drawing/2014/main" id="{1975A0C1-AE08-FB65-98E7-AD84B194B5B2}"/>
              </a:ext>
            </a:extLst>
          </p:cNvPr>
          <p:cNvSpPr>
            <a:spLocks noGrp="1"/>
          </p:cNvSpPr>
          <p:nvPr>
            <p:ph idx="1"/>
          </p:nvPr>
        </p:nvSpPr>
        <p:spPr/>
        <p:txBody>
          <a:bodyPr/>
          <a:lstStyle/>
          <a:p>
            <a:r>
              <a:rPr lang="en-GB" dirty="0"/>
              <a:t>Common feature extractors reused</a:t>
            </a:r>
          </a:p>
          <a:p>
            <a:r>
              <a:rPr lang="en-GB" dirty="0"/>
              <a:t>Cross-task learning synergies</a:t>
            </a:r>
          </a:p>
          <a:p>
            <a:r>
              <a:rPr lang="en-GB" dirty="0"/>
              <a:t>Siamese networks (shared weights)</a:t>
            </a:r>
          </a:p>
          <a:p>
            <a:r>
              <a:rPr lang="en-GB" dirty="0"/>
              <a:t>NLP + vision applications</a:t>
            </a:r>
          </a:p>
          <a:p>
            <a:endParaRPr lang="en-PK" dirty="0"/>
          </a:p>
        </p:txBody>
      </p:sp>
    </p:spTree>
    <p:extLst>
      <p:ext uri="{BB962C8B-B14F-4D97-AF65-F5344CB8AC3E}">
        <p14:creationId xmlns:p14="http://schemas.microsoft.com/office/powerpoint/2010/main" val="1374640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25B6F-2EA6-250C-F81D-3C890B0E41A3}"/>
              </a:ext>
            </a:extLst>
          </p:cNvPr>
          <p:cNvSpPr>
            <a:spLocks noGrp="1"/>
          </p:cNvSpPr>
          <p:nvPr>
            <p:ph type="title"/>
          </p:nvPr>
        </p:nvSpPr>
        <p:spPr/>
        <p:txBody>
          <a:bodyPr/>
          <a:lstStyle/>
          <a:p>
            <a:r>
              <a:rPr lang="en-GB" dirty="0"/>
              <a:t>Nonlinear Topologies</a:t>
            </a:r>
            <a:endParaRPr lang="en-PK" dirty="0"/>
          </a:p>
        </p:txBody>
      </p:sp>
      <p:sp>
        <p:nvSpPr>
          <p:cNvPr id="3" name="Content Placeholder 2">
            <a:extLst>
              <a:ext uri="{FF2B5EF4-FFF2-40B4-BE49-F238E27FC236}">
                <a16:creationId xmlns:a16="http://schemas.microsoft.com/office/drawing/2014/main" id="{854A100A-8DFA-B151-F6F5-550BA9EAE19C}"/>
              </a:ext>
            </a:extLst>
          </p:cNvPr>
          <p:cNvSpPr>
            <a:spLocks noGrp="1"/>
          </p:cNvSpPr>
          <p:nvPr>
            <p:ph idx="1"/>
          </p:nvPr>
        </p:nvSpPr>
        <p:spPr/>
        <p:txBody>
          <a:bodyPr/>
          <a:lstStyle/>
          <a:p>
            <a:r>
              <a:rPr lang="en-GB" dirty="0"/>
              <a:t>Inception modules</a:t>
            </a:r>
          </a:p>
          <a:p>
            <a:r>
              <a:rPr lang="en-GB" dirty="0"/>
              <a:t>Dense connectivity</a:t>
            </a:r>
          </a:p>
          <a:p>
            <a:r>
              <a:rPr lang="en-GB" dirty="0"/>
              <a:t>Encoder-decoder</a:t>
            </a:r>
          </a:p>
          <a:p>
            <a:r>
              <a:rPr lang="en-GB" dirty="0"/>
              <a:t>Backbone of state-of-the-art</a:t>
            </a:r>
          </a:p>
          <a:p>
            <a:endParaRPr lang="en-PK" dirty="0"/>
          </a:p>
        </p:txBody>
      </p:sp>
    </p:spTree>
    <p:extLst>
      <p:ext uri="{BB962C8B-B14F-4D97-AF65-F5344CB8AC3E}">
        <p14:creationId xmlns:p14="http://schemas.microsoft.com/office/powerpoint/2010/main" val="4207696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90544-0609-B350-3FE0-9480AC0671EF}"/>
              </a:ext>
            </a:extLst>
          </p:cNvPr>
          <p:cNvSpPr>
            <a:spLocks noGrp="1"/>
          </p:cNvSpPr>
          <p:nvPr>
            <p:ph type="title"/>
          </p:nvPr>
        </p:nvSpPr>
        <p:spPr/>
        <p:txBody>
          <a:bodyPr/>
          <a:lstStyle/>
          <a:p>
            <a:r>
              <a:rPr lang="en-GB" dirty="0"/>
              <a:t>Residual Connections Overview</a:t>
            </a:r>
            <a:endParaRPr lang="en-PK" dirty="0"/>
          </a:p>
        </p:txBody>
      </p:sp>
      <p:sp>
        <p:nvSpPr>
          <p:cNvPr id="3" name="Content Placeholder 2">
            <a:extLst>
              <a:ext uri="{FF2B5EF4-FFF2-40B4-BE49-F238E27FC236}">
                <a16:creationId xmlns:a16="http://schemas.microsoft.com/office/drawing/2014/main" id="{8FC7C595-3195-EE87-646F-64B54BC51916}"/>
              </a:ext>
            </a:extLst>
          </p:cNvPr>
          <p:cNvSpPr>
            <a:spLocks noGrp="1"/>
          </p:cNvSpPr>
          <p:nvPr>
            <p:ph idx="1"/>
          </p:nvPr>
        </p:nvSpPr>
        <p:spPr/>
        <p:txBody>
          <a:bodyPr/>
          <a:lstStyle/>
          <a:p>
            <a:r>
              <a:rPr lang="en-GB" dirty="0"/>
              <a:t>Solve vanishing gradients</a:t>
            </a:r>
          </a:p>
          <a:p>
            <a:r>
              <a:rPr lang="en-GB" dirty="0"/>
              <a:t>Shortcut/skip pathways</a:t>
            </a:r>
          </a:p>
          <a:p>
            <a:r>
              <a:rPr lang="en-GB" dirty="0"/>
              <a:t>Gradients flow freely backward</a:t>
            </a:r>
          </a:p>
          <a:p>
            <a:r>
              <a:rPr lang="en-GB" dirty="0"/>
              <a:t>Enable very deep networks</a:t>
            </a:r>
          </a:p>
          <a:p>
            <a:endParaRPr lang="en-PK" dirty="0"/>
          </a:p>
        </p:txBody>
      </p:sp>
    </p:spTree>
    <p:extLst>
      <p:ext uri="{BB962C8B-B14F-4D97-AF65-F5344CB8AC3E}">
        <p14:creationId xmlns:p14="http://schemas.microsoft.com/office/powerpoint/2010/main" val="247263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C1CF3-6FCC-2280-04E9-EC80F4E3ABBE}"/>
              </a:ext>
            </a:extLst>
          </p:cNvPr>
          <p:cNvSpPr>
            <a:spLocks noGrp="1"/>
          </p:cNvSpPr>
          <p:nvPr>
            <p:ph type="title"/>
          </p:nvPr>
        </p:nvSpPr>
        <p:spPr/>
        <p:txBody>
          <a:bodyPr/>
          <a:lstStyle/>
          <a:p>
            <a:r>
              <a:rPr lang="en-PK" dirty="0"/>
              <a:t>A Basic Residual Connection</a:t>
            </a:r>
          </a:p>
        </p:txBody>
      </p:sp>
      <p:pic>
        <p:nvPicPr>
          <p:cNvPr id="5" name="Content Placeholder 4" descr="A diagram of a block diagram&#10;&#10;AI-generated content may be incorrect.">
            <a:extLst>
              <a:ext uri="{FF2B5EF4-FFF2-40B4-BE49-F238E27FC236}">
                <a16:creationId xmlns:a16="http://schemas.microsoft.com/office/drawing/2014/main" id="{B50C6720-3FE7-3748-A5D5-0DE6CB7B3515}"/>
              </a:ext>
            </a:extLst>
          </p:cNvPr>
          <p:cNvPicPr>
            <a:picLocks noGrp="1" noChangeAspect="1"/>
          </p:cNvPicPr>
          <p:nvPr>
            <p:ph idx="1"/>
          </p:nvPr>
        </p:nvPicPr>
        <p:blipFill>
          <a:blip r:embed="rId2"/>
          <a:stretch>
            <a:fillRect/>
          </a:stretch>
        </p:blipFill>
        <p:spPr>
          <a:xfrm>
            <a:off x="838200" y="1783410"/>
            <a:ext cx="9707563" cy="4002380"/>
          </a:xfrm>
        </p:spPr>
      </p:pic>
      <p:sp>
        <p:nvSpPr>
          <p:cNvPr id="6" name="TextBox 5">
            <a:extLst>
              <a:ext uri="{FF2B5EF4-FFF2-40B4-BE49-F238E27FC236}">
                <a16:creationId xmlns:a16="http://schemas.microsoft.com/office/drawing/2014/main" id="{A738DF7D-24FD-A3E3-D39B-634A2F15FEE7}"/>
              </a:ext>
            </a:extLst>
          </p:cNvPr>
          <p:cNvSpPr txBox="1"/>
          <p:nvPr/>
        </p:nvSpPr>
        <p:spPr>
          <a:xfrm>
            <a:off x="3046971" y="578579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8.1: Residual Connection Architecture</a:t>
            </a:r>
          </a:p>
        </p:txBody>
      </p:sp>
    </p:spTree>
    <p:extLst>
      <p:ext uri="{BB962C8B-B14F-4D97-AF65-F5344CB8AC3E}">
        <p14:creationId xmlns:p14="http://schemas.microsoft.com/office/powerpoint/2010/main" val="3047005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92500" lnSpcReduction="20000"/>
          </a:bodyPr>
          <a:lstStyle/>
          <a:p>
            <a:r>
              <a:rPr lang="en-GB" dirty="0"/>
              <a:t>Introduction &amp; Motivation</a:t>
            </a:r>
          </a:p>
          <a:p>
            <a:r>
              <a:rPr lang="en-GB" dirty="0"/>
              <a:t>Philosophy of Functional API</a:t>
            </a:r>
          </a:p>
          <a:p>
            <a:r>
              <a:rPr lang="en-GB" dirty="0"/>
              <a:t>Functional API Syntax</a:t>
            </a:r>
          </a:p>
          <a:p>
            <a:r>
              <a:rPr lang="en-GB" dirty="0"/>
              <a:t>Best Practices</a:t>
            </a:r>
          </a:p>
          <a:p>
            <a:r>
              <a:rPr lang="en-GB" dirty="0"/>
              <a:t>Multiple Inputs/Outputs</a:t>
            </a:r>
          </a:p>
          <a:p>
            <a:r>
              <a:rPr lang="en-GB" dirty="0"/>
              <a:t>Residual Connections</a:t>
            </a:r>
          </a:p>
          <a:p>
            <a:r>
              <a:rPr lang="en-GB" dirty="0"/>
              <a:t>Branching Architectures</a:t>
            </a:r>
          </a:p>
          <a:p>
            <a:r>
              <a:rPr lang="en-GB" dirty="0"/>
              <a:t>Case Studies: </a:t>
            </a:r>
            <a:r>
              <a:rPr lang="en-GB" dirty="0" err="1"/>
              <a:t>ResNet</a:t>
            </a:r>
            <a:r>
              <a:rPr lang="en-GB" dirty="0"/>
              <a:t>, Siamese, U-Net, Inception</a:t>
            </a:r>
          </a:p>
          <a:p>
            <a:r>
              <a:rPr lang="en-GB" dirty="0"/>
              <a:t>Transfer Learning</a:t>
            </a:r>
          </a:p>
          <a:p>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03036-B4CA-D68D-67F1-BA87D61D27FF}"/>
              </a:ext>
            </a:extLst>
          </p:cNvPr>
          <p:cNvSpPr>
            <a:spLocks noGrp="1"/>
          </p:cNvSpPr>
          <p:nvPr>
            <p:ph type="title"/>
          </p:nvPr>
        </p:nvSpPr>
        <p:spPr/>
        <p:txBody>
          <a:bodyPr/>
          <a:lstStyle/>
          <a:p>
            <a:r>
              <a:rPr lang="en-GB" dirty="0"/>
              <a:t>Basic Functional API Syntax</a:t>
            </a:r>
            <a:endParaRPr lang="en-PK" dirty="0"/>
          </a:p>
        </p:txBody>
      </p:sp>
      <p:sp>
        <p:nvSpPr>
          <p:cNvPr id="3" name="Content Placeholder 2">
            <a:extLst>
              <a:ext uri="{FF2B5EF4-FFF2-40B4-BE49-F238E27FC236}">
                <a16:creationId xmlns:a16="http://schemas.microsoft.com/office/drawing/2014/main" id="{CDB1A0F0-4525-F52F-D713-D243B02CB246}"/>
              </a:ext>
            </a:extLst>
          </p:cNvPr>
          <p:cNvSpPr>
            <a:spLocks noGrp="1"/>
          </p:cNvSpPr>
          <p:nvPr>
            <p:ph idx="1"/>
          </p:nvPr>
        </p:nvSpPr>
        <p:spPr>
          <a:xfrm>
            <a:off x="838200" y="1391478"/>
            <a:ext cx="5095877" cy="4785485"/>
          </a:xfrm>
        </p:spPr>
        <p:txBody>
          <a:bodyPr/>
          <a:lstStyle/>
          <a:p>
            <a:r>
              <a:rPr lang="en-GB" dirty="0" err="1"/>
              <a:t>keras.Input</a:t>
            </a:r>
            <a:r>
              <a:rPr lang="en-GB" dirty="0"/>
              <a:t>() for inputs</a:t>
            </a:r>
          </a:p>
          <a:p>
            <a:r>
              <a:rPr lang="en-GB" dirty="0"/>
              <a:t>Layers as callable functions</a:t>
            </a:r>
          </a:p>
          <a:p>
            <a:r>
              <a:rPr lang="en-GB" dirty="0"/>
              <a:t>Outputs defined explicitly</a:t>
            </a:r>
          </a:p>
          <a:p>
            <a:pPr lvl="1"/>
            <a:r>
              <a:rPr lang="en-GB" dirty="0" err="1"/>
              <a:t>keras.Model</a:t>
            </a:r>
            <a:r>
              <a:rPr lang="en-GB" dirty="0"/>
              <a:t>(inputs, outputs)</a:t>
            </a:r>
          </a:p>
          <a:p>
            <a:endParaRPr lang="en-PK" dirty="0"/>
          </a:p>
        </p:txBody>
      </p:sp>
      <p:pic>
        <p:nvPicPr>
          <p:cNvPr id="5" name="Picture 4" descr="A screen shot of a computer code&#10;&#10;AI-generated content may be incorrect.">
            <a:extLst>
              <a:ext uri="{FF2B5EF4-FFF2-40B4-BE49-F238E27FC236}">
                <a16:creationId xmlns:a16="http://schemas.microsoft.com/office/drawing/2014/main" id="{A92BF62A-3E04-10D2-4D7F-579655A1FA27}"/>
              </a:ext>
            </a:extLst>
          </p:cNvPr>
          <p:cNvPicPr>
            <a:picLocks noChangeAspect="1"/>
          </p:cNvPicPr>
          <p:nvPr/>
        </p:nvPicPr>
        <p:blipFill>
          <a:blip r:embed="rId2"/>
          <a:stretch>
            <a:fillRect/>
          </a:stretch>
        </p:blipFill>
        <p:spPr>
          <a:xfrm>
            <a:off x="6257924" y="1391478"/>
            <a:ext cx="5476875" cy="2896783"/>
          </a:xfrm>
          <a:prstGeom prst="rect">
            <a:avLst/>
          </a:prstGeom>
        </p:spPr>
      </p:pic>
    </p:spTree>
    <p:extLst>
      <p:ext uri="{BB962C8B-B14F-4D97-AF65-F5344CB8AC3E}">
        <p14:creationId xmlns:p14="http://schemas.microsoft.com/office/powerpoint/2010/main" val="1339381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BCC3-9219-9D51-8546-071B8DBC7931}"/>
              </a:ext>
            </a:extLst>
          </p:cNvPr>
          <p:cNvSpPr>
            <a:spLocks noGrp="1"/>
          </p:cNvSpPr>
          <p:nvPr>
            <p:ph type="title"/>
          </p:nvPr>
        </p:nvSpPr>
        <p:spPr/>
        <p:txBody>
          <a:bodyPr/>
          <a:lstStyle/>
          <a:p>
            <a:r>
              <a:rPr lang="en-GB" dirty="0"/>
              <a:t>Input Layer Examples </a:t>
            </a:r>
            <a:endParaRPr lang="en-PK" dirty="0"/>
          </a:p>
        </p:txBody>
      </p:sp>
      <p:sp>
        <p:nvSpPr>
          <p:cNvPr id="3" name="Content Placeholder 2">
            <a:extLst>
              <a:ext uri="{FF2B5EF4-FFF2-40B4-BE49-F238E27FC236}">
                <a16:creationId xmlns:a16="http://schemas.microsoft.com/office/drawing/2014/main" id="{2E17FCD1-CB63-9452-FC42-C8CFE7CCCB98}"/>
              </a:ext>
            </a:extLst>
          </p:cNvPr>
          <p:cNvSpPr>
            <a:spLocks noGrp="1"/>
          </p:cNvSpPr>
          <p:nvPr>
            <p:ph idx="1"/>
          </p:nvPr>
        </p:nvSpPr>
        <p:spPr/>
        <p:txBody>
          <a:bodyPr/>
          <a:lstStyle/>
          <a:p>
            <a:r>
              <a:rPr lang="en-GB" dirty="0"/>
              <a:t>Vector inputs</a:t>
            </a:r>
          </a:p>
          <a:p>
            <a:r>
              <a:rPr lang="en-GB" dirty="0"/>
              <a:t>Image inputs (H, W, C)</a:t>
            </a:r>
          </a:p>
          <a:p>
            <a:r>
              <a:rPr lang="en-GB" dirty="0"/>
              <a:t>Time-series inputs</a:t>
            </a:r>
          </a:p>
          <a:p>
            <a:r>
              <a:rPr lang="en-GB" dirty="0"/>
              <a:t>Flexible sequence lengths</a:t>
            </a:r>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104C87FA-C3BD-A2C1-EE7A-DD9E66E09B3A}"/>
              </a:ext>
            </a:extLst>
          </p:cNvPr>
          <p:cNvPicPr>
            <a:picLocks noChangeAspect="1"/>
          </p:cNvPicPr>
          <p:nvPr/>
        </p:nvPicPr>
        <p:blipFill>
          <a:blip r:embed="rId2"/>
          <a:stretch>
            <a:fillRect/>
          </a:stretch>
        </p:blipFill>
        <p:spPr>
          <a:xfrm>
            <a:off x="5800725" y="1391478"/>
            <a:ext cx="6115050" cy="2969576"/>
          </a:xfrm>
          <a:prstGeom prst="rect">
            <a:avLst/>
          </a:prstGeom>
        </p:spPr>
      </p:pic>
    </p:spTree>
    <p:extLst>
      <p:ext uri="{BB962C8B-B14F-4D97-AF65-F5344CB8AC3E}">
        <p14:creationId xmlns:p14="http://schemas.microsoft.com/office/powerpoint/2010/main" val="1157212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4C3CE-DAC4-4188-17B7-75FEBEC3F496}"/>
              </a:ext>
            </a:extLst>
          </p:cNvPr>
          <p:cNvSpPr>
            <a:spLocks noGrp="1"/>
          </p:cNvSpPr>
          <p:nvPr>
            <p:ph type="title"/>
          </p:nvPr>
        </p:nvSpPr>
        <p:spPr/>
        <p:txBody>
          <a:bodyPr>
            <a:normAutofit/>
          </a:bodyPr>
          <a:lstStyle/>
          <a:p>
            <a:r>
              <a:rPr lang="en-GB" dirty="0"/>
              <a:t>Creating a Model</a:t>
            </a:r>
            <a:endParaRPr lang="en-PK" dirty="0"/>
          </a:p>
        </p:txBody>
      </p:sp>
      <p:sp>
        <p:nvSpPr>
          <p:cNvPr id="3" name="Content Placeholder 2">
            <a:extLst>
              <a:ext uri="{FF2B5EF4-FFF2-40B4-BE49-F238E27FC236}">
                <a16:creationId xmlns:a16="http://schemas.microsoft.com/office/drawing/2014/main" id="{D841FEF7-91DC-20ED-F460-136E6249A93F}"/>
              </a:ext>
            </a:extLst>
          </p:cNvPr>
          <p:cNvSpPr>
            <a:spLocks noGrp="1"/>
          </p:cNvSpPr>
          <p:nvPr>
            <p:ph idx="1"/>
          </p:nvPr>
        </p:nvSpPr>
        <p:spPr/>
        <p:txBody>
          <a:bodyPr/>
          <a:lstStyle/>
          <a:p>
            <a:r>
              <a:rPr lang="en-GB" dirty="0"/>
              <a:t>Define inputs and outputs</a:t>
            </a:r>
          </a:p>
          <a:p>
            <a:r>
              <a:rPr lang="en-GB" dirty="0" err="1"/>
              <a:t>keras.Model</a:t>
            </a:r>
            <a:r>
              <a:rPr lang="en-GB" dirty="0"/>
              <a:t>() to finalize</a:t>
            </a:r>
          </a:p>
          <a:p>
            <a:r>
              <a:rPr lang="en-GB" dirty="0" err="1"/>
              <a:t>model.summary</a:t>
            </a:r>
            <a:r>
              <a:rPr lang="en-GB" dirty="0"/>
              <a:t>() for architecture</a:t>
            </a:r>
          </a:p>
          <a:p>
            <a:r>
              <a:rPr lang="en-GB" dirty="0" err="1"/>
              <a:t>plot_model</a:t>
            </a:r>
            <a:r>
              <a:rPr lang="en-GB" dirty="0"/>
              <a:t>() for visualization</a:t>
            </a:r>
          </a:p>
          <a:p>
            <a:endParaRPr lang="en-GB" dirty="0"/>
          </a:p>
        </p:txBody>
      </p:sp>
      <p:pic>
        <p:nvPicPr>
          <p:cNvPr id="5" name="Picture 4" descr="A computer code with text&#10;&#10;AI-generated content may be incorrect.">
            <a:extLst>
              <a:ext uri="{FF2B5EF4-FFF2-40B4-BE49-F238E27FC236}">
                <a16:creationId xmlns:a16="http://schemas.microsoft.com/office/drawing/2014/main" id="{8ECAF2C6-C193-B5DC-75D6-4509D48254BC}"/>
              </a:ext>
            </a:extLst>
          </p:cNvPr>
          <p:cNvPicPr>
            <a:picLocks noChangeAspect="1"/>
          </p:cNvPicPr>
          <p:nvPr/>
        </p:nvPicPr>
        <p:blipFill>
          <a:blip r:embed="rId2"/>
          <a:stretch>
            <a:fillRect/>
          </a:stretch>
        </p:blipFill>
        <p:spPr>
          <a:xfrm>
            <a:off x="1184275" y="3962327"/>
            <a:ext cx="7772400" cy="2530548"/>
          </a:xfrm>
          <a:prstGeom prst="rect">
            <a:avLst/>
          </a:prstGeom>
        </p:spPr>
      </p:pic>
    </p:spTree>
    <p:extLst>
      <p:ext uri="{BB962C8B-B14F-4D97-AF65-F5344CB8AC3E}">
        <p14:creationId xmlns:p14="http://schemas.microsoft.com/office/powerpoint/2010/main" val="139308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41FDE-E9B2-30CE-4A71-75BB7CF7CD7A}"/>
              </a:ext>
            </a:extLst>
          </p:cNvPr>
          <p:cNvSpPr>
            <a:spLocks noGrp="1"/>
          </p:cNvSpPr>
          <p:nvPr>
            <p:ph type="title"/>
          </p:nvPr>
        </p:nvSpPr>
        <p:spPr/>
        <p:txBody>
          <a:bodyPr/>
          <a:lstStyle/>
          <a:p>
            <a:r>
              <a:rPr lang="en-PK" dirty="0"/>
              <a:t>Sequential vs Functional</a:t>
            </a:r>
          </a:p>
        </p:txBody>
      </p:sp>
      <p:pic>
        <p:nvPicPr>
          <p:cNvPr id="5" name="Content Placeholder 4" descr="A screen shot of a computer program&#10;&#10;AI-generated content may be incorrect.">
            <a:extLst>
              <a:ext uri="{FF2B5EF4-FFF2-40B4-BE49-F238E27FC236}">
                <a16:creationId xmlns:a16="http://schemas.microsoft.com/office/drawing/2014/main" id="{9C3CE847-1870-7CEA-2196-BE8C26138522}"/>
              </a:ext>
            </a:extLst>
          </p:cNvPr>
          <p:cNvPicPr>
            <a:picLocks noGrp="1" noChangeAspect="1"/>
          </p:cNvPicPr>
          <p:nvPr>
            <p:ph idx="1"/>
          </p:nvPr>
        </p:nvPicPr>
        <p:blipFill>
          <a:blip r:embed="rId2"/>
          <a:stretch>
            <a:fillRect/>
          </a:stretch>
        </p:blipFill>
        <p:spPr>
          <a:xfrm>
            <a:off x="1716438" y="1392238"/>
            <a:ext cx="7951087" cy="4784725"/>
          </a:xfrm>
        </p:spPr>
      </p:pic>
    </p:spTree>
    <p:extLst>
      <p:ext uri="{BB962C8B-B14F-4D97-AF65-F5344CB8AC3E}">
        <p14:creationId xmlns:p14="http://schemas.microsoft.com/office/powerpoint/2010/main" val="7874628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CDBBF-D293-9057-ABB0-695EEC68114B}"/>
              </a:ext>
            </a:extLst>
          </p:cNvPr>
          <p:cNvSpPr>
            <a:spLocks noGrp="1"/>
          </p:cNvSpPr>
          <p:nvPr>
            <p:ph type="title"/>
          </p:nvPr>
        </p:nvSpPr>
        <p:spPr/>
        <p:txBody>
          <a:bodyPr/>
          <a:lstStyle/>
          <a:p>
            <a:r>
              <a:rPr lang="en-GB" dirty="0"/>
              <a:t>Reusable Functions </a:t>
            </a:r>
            <a:endParaRPr lang="en-PK" dirty="0"/>
          </a:p>
        </p:txBody>
      </p:sp>
      <p:sp>
        <p:nvSpPr>
          <p:cNvPr id="3" name="Content Placeholder 2">
            <a:extLst>
              <a:ext uri="{FF2B5EF4-FFF2-40B4-BE49-F238E27FC236}">
                <a16:creationId xmlns:a16="http://schemas.microsoft.com/office/drawing/2014/main" id="{C1931444-FD60-51FF-C795-361BC24D48F7}"/>
              </a:ext>
            </a:extLst>
          </p:cNvPr>
          <p:cNvSpPr>
            <a:spLocks noGrp="1"/>
          </p:cNvSpPr>
          <p:nvPr>
            <p:ph idx="1"/>
          </p:nvPr>
        </p:nvSpPr>
        <p:spPr/>
        <p:txBody>
          <a:bodyPr/>
          <a:lstStyle/>
          <a:p>
            <a:r>
              <a:rPr lang="en-GB" dirty="0"/>
              <a:t>Group layers into functions</a:t>
            </a:r>
          </a:p>
          <a:p>
            <a:r>
              <a:rPr lang="en-GB" dirty="0"/>
              <a:t>Encoder blocks, classifiers</a:t>
            </a:r>
          </a:p>
          <a:p>
            <a:r>
              <a:rPr lang="en-GB" dirty="0"/>
              <a:t>Reusability across datasets</a:t>
            </a:r>
          </a:p>
          <a:p>
            <a:r>
              <a:rPr lang="en-GB" dirty="0"/>
              <a:t>Cleaner code, fewer errors</a:t>
            </a:r>
          </a:p>
          <a:p>
            <a:endParaRPr lang="en-PK" dirty="0"/>
          </a:p>
        </p:txBody>
      </p:sp>
    </p:spTree>
    <p:extLst>
      <p:ext uri="{BB962C8B-B14F-4D97-AF65-F5344CB8AC3E}">
        <p14:creationId xmlns:p14="http://schemas.microsoft.com/office/powerpoint/2010/main" val="464948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11A12-FA52-CB4D-E950-1A62D5189AD4}"/>
              </a:ext>
            </a:extLst>
          </p:cNvPr>
          <p:cNvSpPr>
            <a:spLocks noGrp="1"/>
          </p:cNvSpPr>
          <p:nvPr>
            <p:ph type="title"/>
          </p:nvPr>
        </p:nvSpPr>
        <p:spPr/>
        <p:txBody>
          <a:bodyPr/>
          <a:lstStyle/>
          <a:p>
            <a:r>
              <a:rPr lang="en-PK" dirty="0"/>
              <a:t>Defining a Reusable Block</a:t>
            </a:r>
          </a:p>
        </p:txBody>
      </p:sp>
      <p:pic>
        <p:nvPicPr>
          <p:cNvPr id="5" name="Content Placeholder 4" descr="A computer code with text&#10;&#10;AI-generated content may be incorrect.">
            <a:extLst>
              <a:ext uri="{FF2B5EF4-FFF2-40B4-BE49-F238E27FC236}">
                <a16:creationId xmlns:a16="http://schemas.microsoft.com/office/drawing/2014/main" id="{D5201513-B97F-3E15-AE2C-125C0ADF6928}"/>
              </a:ext>
            </a:extLst>
          </p:cNvPr>
          <p:cNvPicPr>
            <a:picLocks noGrp="1" noChangeAspect="1"/>
          </p:cNvPicPr>
          <p:nvPr>
            <p:ph idx="1"/>
          </p:nvPr>
        </p:nvPicPr>
        <p:blipFill>
          <a:blip r:embed="rId2"/>
          <a:stretch>
            <a:fillRect/>
          </a:stretch>
        </p:blipFill>
        <p:spPr>
          <a:xfrm>
            <a:off x="838200" y="1483322"/>
            <a:ext cx="9707563" cy="2373706"/>
          </a:xfrm>
        </p:spPr>
      </p:pic>
    </p:spTree>
    <p:extLst>
      <p:ext uri="{BB962C8B-B14F-4D97-AF65-F5344CB8AC3E}">
        <p14:creationId xmlns:p14="http://schemas.microsoft.com/office/powerpoint/2010/main" val="865264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BDB19-C3F5-52FA-B337-972BAA4C02A7}"/>
              </a:ext>
            </a:extLst>
          </p:cNvPr>
          <p:cNvSpPr>
            <a:spLocks noGrp="1"/>
          </p:cNvSpPr>
          <p:nvPr>
            <p:ph type="title"/>
          </p:nvPr>
        </p:nvSpPr>
        <p:spPr/>
        <p:txBody>
          <a:bodyPr/>
          <a:lstStyle/>
          <a:p>
            <a:r>
              <a:rPr lang="en-PK" dirty="0"/>
              <a:t>Reusing a Block</a:t>
            </a:r>
          </a:p>
        </p:txBody>
      </p:sp>
      <p:pic>
        <p:nvPicPr>
          <p:cNvPr id="5" name="Content Placeholder 4" descr="A screenshot of a computer program&#10;&#10;AI-generated content may be incorrect.">
            <a:extLst>
              <a:ext uri="{FF2B5EF4-FFF2-40B4-BE49-F238E27FC236}">
                <a16:creationId xmlns:a16="http://schemas.microsoft.com/office/drawing/2014/main" id="{4B57FB9E-2F60-EB9E-3924-F7640818B262}"/>
              </a:ext>
            </a:extLst>
          </p:cNvPr>
          <p:cNvPicPr>
            <a:picLocks noGrp="1" noChangeAspect="1"/>
          </p:cNvPicPr>
          <p:nvPr>
            <p:ph idx="1"/>
          </p:nvPr>
        </p:nvPicPr>
        <p:blipFill>
          <a:blip r:embed="rId2"/>
          <a:stretch>
            <a:fillRect/>
          </a:stretch>
        </p:blipFill>
        <p:spPr>
          <a:xfrm>
            <a:off x="838200" y="1226982"/>
            <a:ext cx="5822085" cy="4784725"/>
          </a:xfrm>
        </p:spPr>
      </p:pic>
    </p:spTree>
    <p:extLst>
      <p:ext uri="{BB962C8B-B14F-4D97-AF65-F5344CB8AC3E}">
        <p14:creationId xmlns:p14="http://schemas.microsoft.com/office/powerpoint/2010/main" val="4086444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CC006-8954-D752-C9FD-B4A1A85349A6}"/>
              </a:ext>
            </a:extLst>
          </p:cNvPr>
          <p:cNvSpPr>
            <a:spLocks noGrp="1"/>
          </p:cNvSpPr>
          <p:nvPr>
            <p:ph type="title"/>
          </p:nvPr>
        </p:nvSpPr>
        <p:spPr/>
        <p:txBody>
          <a:bodyPr/>
          <a:lstStyle/>
          <a:p>
            <a:r>
              <a:rPr lang="en-GB" dirty="0"/>
              <a:t>Best Practices</a:t>
            </a:r>
            <a:endParaRPr lang="en-PK" dirty="0"/>
          </a:p>
        </p:txBody>
      </p:sp>
      <p:sp>
        <p:nvSpPr>
          <p:cNvPr id="3" name="Content Placeholder 2">
            <a:extLst>
              <a:ext uri="{FF2B5EF4-FFF2-40B4-BE49-F238E27FC236}">
                <a16:creationId xmlns:a16="http://schemas.microsoft.com/office/drawing/2014/main" id="{C4D918DA-CB93-5128-5ACA-DE5BBD434A1B}"/>
              </a:ext>
            </a:extLst>
          </p:cNvPr>
          <p:cNvSpPr>
            <a:spLocks noGrp="1"/>
          </p:cNvSpPr>
          <p:nvPr>
            <p:ph idx="1"/>
          </p:nvPr>
        </p:nvSpPr>
        <p:spPr/>
        <p:txBody>
          <a:bodyPr/>
          <a:lstStyle/>
          <a:p>
            <a:r>
              <a:rPr lang="en-GB" dirty="0"/>
              <a:t>Meaningful layer names</a:t>
            </a:r>
          </a:p>
          <a:p>
            <a:r>
              <a:rPr lang="en-GB" dirty="0"/>
              <a:t>Group related layers</a:t>
            </a:r>
          </a:p>
          <a:p>
            <a:r>
              <a:rPr lang="en-GB" dirty="0"/>
              <a:t>Intermediate models for components</a:t>
            </a:r>
          </a:p>
          <a:p>
            <a:r>
              <a:rPr lang="en-GB" dirty="0"/>
              <a:t>Visualize before training</a:t>
            </a:r>
            <a:endParaRPr lang="en-PK" dirty="0"/>
          </a:p>
        </p:txBody>
      </p:sp>
    </p:spTree>
    <p:extLst>
      <p:ext uri="{BB962C8B-B14F-4D97-AF65-F5344CB8AC3E}">
        <p14:creationId xmlns:p14="http://schemas.microsoft.com/office/powerpoint/2010/main" val="3817483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31B9-F3B9-9364-7C38-D57184CEF6EC}"/>
              </a:ext>
            </a:extLst>
          </p:cNvPr>
          <p:cNvSpPr>
            <a:spLocks noGrp="1"/>
          </p:cNvSpPr>
          <p:nvPr>
            <p:ph type="title"/>
          </p:nvPr>
        </p:nvSpPr>
        <p:spPr/>
        <p:txBody>
          <a:bodyPr/>
          <a:lstStyle/>
          <a:p>
            <a:r>
              <a:rPr lang="en-PK" dirty="0"/>
              <a:t>Creating Complex Models</a:t>
            </a:r>
          </a:p>
        </p:txBody>
      </p:sp>
      <p:pic>
        <p:nvPicPr>
          <p:cNvPr id="5" name="Content Placeholder 4" descr="A screenshot of a computer program&#10;&#10;AI-generated content may be incorrect.">
            <a:extLst>
              <a:ext uri="{FF2B5EF4-FFF2-40B4-BE49-F238E27FC236}">
                <a16:creationId xmlns:a16="http://schemas.microsoft.com/office/drawing/2014/main" id="{AB67D4F8-D007-C609-C175-4590DF30C564}"/>
              </a:ext>
            </a:extLst>
          </p:cNvPr>
          <p:cNvPicPr>
            <a:picLocks noGrp="1" noChangeAspect="1"/>
          </p:cNvPicPr>
          <p:nvPr>
            <p:ph idx="1"/>
          </p:nvPr>
        </p:nvPicPr>
        <p:blipFill>
          <a:blip r:embed="rId2"/>
          <a:stretch>
            <a:fillRect/>
          </a:stretch>
        </p:blipFill>
        <p:spPr>
          <a:xfrm>
            <a:off x="838200" y="1401763"/>
            <a:ext cx="5062811" cy="4784725"/>
          </a:xfrm>
        </p:spPr>
      </p:pic>
    </p:spTree>
    <p:extLst>
      <p:ext uri="{BB962C8B-B14F-4D97-AF65-F5344CB8AC3E}">
        <p14:creationId xmlns:p14="http://schemas.microsoft.com/office/powerpoint/2010/main" val="4058848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6F880-8D2C-8374-46EA-985E7799F001}"/>
              </a:ext>
            </a:extLst>
          </p:cNvPr>
          <p:cNvSpPr>
            <a:spLocks noGrp="1"/>
          </p:cNvSpPr>
          <p:nvPr>
            <p:ph type="title"/>
          </p:nvPr>
        </p:nvSpPr>
        <p:spPr/>
        <p:txBody>
          <a:bodyPr/>
          <a:lstStyle/>
          <a:p>
            <a:r>
              <a:rPr lang="en-GB" dirty="0"/>
              <a:t>Multiple Inputs and Outputs</a:t>
            </a:r>
            <a:endParaRPr lang="en-PK" dirty="0"/>
          </a:p>
        </p:txBody>
      </p:sp>
      <p:sp>
        <p:nvSpPr>
          <p:cNvPr id="3" name="Content Placeholder 2">
            <a:extLst>
              <a:ext uri="{FF2B5EF4-FFF2-40B4-BE49-F238E27FC236}">
                <a16:creationId xmlns:a16="http://schemas.microsoft.com/office/drawing/2014/main" id="{3825687C-273D-B2CD-799F-6F99907DA5A1}"/>
              </a:ext>
            </a:extLst>
          </p:cNvPr>
          <p:cNvSpPr>
            <a:spLocks noGrp="1"/>
          </p:cNvSpPr>
          <p:nvPr>
            <p:ph idx="1"/>
          </p:nvPr>
        </p:nvSpPr>
        <p:spPr/>
        <p:txBody>
          <a:bodyPr/>
          <a:lstStyle/>
          <a:p>
            <a:r>
              <a:rPr lang="en-GB" dirty="0"/>
              <a:t>Separate branches for data types</a:t>
            </a:r>
          </a:p>
          <a:p>
            <a:r>
              <a:rPr lang="en-GB" dirty="0"/>
              <a:t>Image → CNN layers</a:t>
            </a:r>
          </a:p>
          <a:p>
            <a:r>
              <a:rPr lang="en-GB" dirty="0"/>
              <a:t>Metadata → Dense layers</a:t>
            </a:r>
          </a:p>
          <a:p>
            <a:r>
              <a:rPr lang="en-GB" dirty="0"/>
              <a:t>Merge via concatenate</a:t>
            </a:r>
          </a:p>
          <a:p>
            <a:endParaRPr lang="en-PK" dirty="0"/>
          </a:p>
        </p:txBody>
      </p:sp>
    </p:spTree>
    <p:extLst>
      <p:ext uri="{BB962C8B-B14F-4D97-AF65-F5344CB8AC3E}">
        <p14:creationId xmlns:p14="http://schemas.microsoft.com/office/powerpoint/2010/main" val="819894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6790C-B480-BBCB-16A6-8132CCAA71C8}"/>
              </a:ext>
            </a:extLst>
          </p:cNvPr>
          <p:cNvSpPr>
            <a:spLocks noGrp="1"/>
          </p:cNvSpPr>
          <p:nvPr>
            <p:ph type="title"/>
          </p:nvPr>
        </p:nvSpPr>
        <p:spPr/>
        <p:txBody>
          <a:bodyPr/>
          <a:lstStyle/>
          <a:p>
            <a:r>
              <a:rPr lang="en-GB" dirty="0"/>
              <a:t>Moving Beyond Sequential Models</a:t>
            </a:r>
            <a:endParaRPr lang="en-PK" dirty="0"/>
          </a:p>
        </p:txBody>
      </p:sp>
      <p:sp>
        <p:nvSpPr>
          <p:cNvPr id="3" name="Content Placeholder 2">
            <a:extLst>
              <a:ext uri="{FF2B5EF4-FFF2-40B4-BE49-F238E27FC236}">
                <a16:creationId xmlns:a16="http://schemas.microsoft.com/office/drawing/2014/main" id="{B5CBCCC3-C632-98AE-77B1-6B5528FB778F}"/>
              </a:ext>
            </a:extLst>
          </p:cNvPr>
          <p:cNvSpPr>
            <a:spLocks noGrp="1"/>
          </p:cNvSpPr>
          <p:nvPr>
            <p:ph idx="1"/>
          </p:nvPr>
        </p:nvSpPr>
        <p:spPr/>
        <p:txBody>
          <a:bodyPr/>
          <a:lstStyle/>
          <a:p>
            <a:r>
              <a:rPr lang="en-GB" dirty="0"/>
              <a:t>Sequential = one-way street</a:t>
            </a:r>
          </a:p>
          <a:p>
            <a:r>
              <a:rPr lang="en-GB" dirty="0"/>
              <a:t>Limited flexibility in information flow</a:t>
            </a:r>
          </a:p>
          <a:p>
            <a:r>
              <a:rPr lang="en-GB" dirty="0"/>
              <a:t>Need for multiple paths, skips, merges</a:t>
            </a:r>
          </a:p>
          <a:p>
            <a:r>
              <a:rPr lang="en-GB" dirty="0"/>
              <a:t>Real-world problems demand complexity</a:t>
            </a:r>
          </a:p>
          <a:p>
            <a:endParaRPr lang="en-PK" dirty="0"/>
          </a:p>
        </p:txBody>
      </p:sp>
    </p:spTree>
    <p:extLst>
      <p:ext uri="{BB962C8B-B14F-4D97-AF65-F5344CB8AC3E}">
        <p14:creationId xmlns:p14="http://schemas.microsoft.com/office/powerpoint/2010/main" val="4121493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1D0C-A89C-B9E4-6DDA-CF86727C66D6}"/>
              </a:ext>
            </a:extLst>
          </p:cNvPr>
          <p:cNvSpPr>
            <a:spLocks noGrp="1"/>
          </p:cNvSpPr>
          <p:nvPr>
            <p:ph type="title"/>
          </p:nvPr>
        </p:nvSpPr>
        <p:spPr/>
        <p:txBody>
          <a:bodyPr/>
          <a:lstStyle/>
          <a:p>
            <a:r>
              <a:rPr lang="en-PK" dirty="0"/>
              <a:t>Multimodal Models</a:t>
            </a:r>
          </a:p>
        </p:txBody>
      </p:sp>
      <p:pic>
        <p:nvPicPr>
          <p:cNvPr id="5" name="Content Placeholder 4" descr="A screenshot of a computer program&#10;&#10;AI-generated content may be incorrect.">
            <a:extLst>
              <a:ext uri="{FF2B5EF4-FFF2-40B4-BE49-F238E27FC236}">
                <a16:creationId xmlns:a16="http://schemas.microsoft.com/office/drawing/2014/main" id="{C9063CAF-F76B-8F52-AED3-A1B63A9997C6}"/>
              </a:ext>
            </a:extLst>
          </p:cNvPr>
          <p:cNvPicPr>
            <a:picLocks noGrp="1" noChangeAspect="1"/>
          </p:cNvPicPr>
          <p:nvPr>
            <p:ph idx="1"/>
          </p:nvPr>
        </p:nvPicPr>
        <p:blipFill>
          <a:blip r:embed="rId2"/>
          <a:stretch>
            <a:fillRect/>
          </a:stretch>
        </p:blipFill>
        <p:spPr>
          <a:xfrm>
            <a:off x="838200" y="1316038"/>
            <a:ext cx="5130790" cy="4784725"/>
          </a:xfrm>
        </p:spPr>
      </p:pic>
    </p:spTree>
    <p:extLst>
      <p:ext uri="{BB962C8B-B14F-4D97-AF65-F5344CB8AC3E}">
        <p14:creationId xmlns:p14="http://schemas.microsoft.com/office/powerpoint/2010/main" val="1397993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959BF-A626-995A-729D-C6B10E9AB997}"/>
              </a:ext>
            </a:extLst>
          </p:cNvPr>
          <p:cNvSpPr>
            <a:spLocks noGrp="1"/>
          </p:cNvSpPr>
          <p:nvPr>
            <p:ph type="title"/>
          </p:nvPr>
        </p:nvSpPr>
        <p:spPr/>
        <p:txBody>
          <a:bodyPr/>
          <a:lstStyle/>
          <a:p>
            <a:r>
              <a:rPr lang="en-GB" dirty="0"/>
              <a:t>Multi-Output Example </a:t>
            </a:r>
            <a:endParaRPr lang="en-PK" dirty="0"/>
          </a:p>
        </p:txBody>
      </p:sp>
      <p:sp>
        <p:nvSpPr>
          <p:cNvPr id="3" name="Content Placeholder 2">
            <a:extLst>
              <a:ext uri="{FF2B5EF4-FFF2-40B4-BE49-F238E27FC236}">
                <a16:creationId xmlns:a16="http://schemas.microsoft.com/office/drawing/2014/main" id="{12C3243F-6C18-4310-E6B1-0057E2913E51}"/>
              </a:ext>
            </a:extLst>
          </p:cNvPr>
          <p:cNvSpPr>
            <a:spLocks noGrp="1"/>
          </p:cNvSpPr>
          <p:nvPr>
            <p:ph idx="1"/>
          </p:nvPr>
        </p:nvSpPr>
        <p:spPr>
          <a:xfrm>
            <a:off x="838201" y="1391478"/>
            <a:ext cx="4152900" cy="4785485"/>
          </a:xfrm>
        </p:spPr>
        <p:txBody>
          <a:bodyPr/>
          <a:lstStyle/>
          <a:p>
            <a:r>
              <a:rPr lang="en-GB" dirty="0"/>
              <a:t>Category classification</a:t>
            </a:r>
          </a:p>
          <a:p>
            <a:r>
              <a:rPr lang="en-GB" dirty="0"/>
              <a:t>Price regression</a:t>
            </a:r>
          </a:p>
          <a:p>
            <a:r>
              <a:rPr lang="en-GB" dirty="0"/>
              <a:t>Availability detection</a:t>
            </a:r>
          </a:p>
          <a:p>
            <a:r>
              <a:rPr lang="en-GB" dirty="0"/>
              <a:t>Single shared backbone</a:t>
            </a:r>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0B8BDDEC-A93C-9A68-B6BC-0C19C26DAFF1}"/>
              </a:ext>
            </a:extLst>
          </p:cNvPr>
          <p:cNvPicPr>
            <a:picLocks noChangeAspect="1"/>
          </p:cNvPicPr>
          <p:nvPr/>
        </p:nvPicPr>
        <p:blipFill>
          <a:blip r:embed="rId2"/>
          <a:stretch>
            <a:fillRect/>
          </a:stretch>
        </p:blipFill>
        <p:spPr>
          <a:xfrm>
            <a:off x="5377880" y="1391478"/>
            <a:ext cx="6528369" cy="4602951"/>
          </a:xfrm>
          <a:prstGeom prst="rect">
            <a:avLst/>
          </a:prstGeom>
        </p:spPr>
      </p:pic>
    </p:spTree>
    <p:extLst>
      <p:ext uri="{BB962C8B-B14F-4D97-AF65-F5344CB8AC3E}">
        <p14:creationId xmlns:p14="http://schemas.microsoft.com/office/powerpoint/2010/main" val="1553550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B501C-9F1B-2640-2547-9DC757003DAF}"/>
              </a:ext>
            </a:extLst>
          </p:cNvPr>
          <p:cNvSpPr>
            <a:spLocks noGrp="1"/>
          </p:cNvSpPr>
          <p:nvPr>
            <p:ph type="title"/>
          </p:nvPr>
        </p:nvSpPr>
        <p:spPr/>
        <p:txBody>
          <a:bodyPr/>
          <a:lstStyle/>
          <a:p>
            <a:r>
              <a:rPr lang="en-GB" dirty="0"/>
              <a:t>Compiling Multi-Output Models </a:t>
            </a:r>
            <a:endParaRPr lang="en-PK" dirty="0"/>
          </a:p>
        </p:txBody>
      </p:sp>
      <p:sp>
        <p:nvSpPr>
          <p:cNvPr id="3" name="Content Placeholder 2">
            <a:extLst>
              <a:ext uri="{FF2B5EF4-FFF2-40B4-BE49-F238E27FC236}">
                <a16:creationId xmlns:a16="http://schemas.microsoft.com/office/drawing/2014/main" id="{2ED81AD1-BAD6-7BEF-255F-A991DDE6E84E}"/>
              </a:ext>
            </a:extLst>
          </p:cNvPr>
          <p:cNvSpPr>
            <a:spLocks noGrp="1"/>
          </p:cNvSpPr>
          <p:nvPr>
            <p:ph idx="1"/>
          </p:nvPr>
        </p:nvSpPr>
        <p:spPr>
          <a:xfrm>
            <a:off x="838201" y="1391478"/>
            <a:ext cx="4800600" cy="4785485"/>
          </a:xfrm>
        </p:spPr>
        <p:txBody>
          <a:bodyPr/>
          <a:lstStyle/>
          <a:p>
            <a:r>
              <a:rPr lang="en-GB" dirty="0"/>
              <a:t>Different losses per output</a:t>
            </a:r>
          </a:p>
          <a:p>
            <a:r>
              <a:rPr lang="en-GB" dirty="0"/>
              <a:t>Weighted loss contributions</a:t>
            </a:r>
          </a:p>
          <a:p>
            <a:r>
              <a:rPr lang="en-GB" dirty="0"/>
              <a:t>Task prioritization</a:t>
            </a:r>
          </a:p>
          <a:p>
            <a:r>
              <a:rPr lang="en-GB" dirty="0"/>
              <a:t>Greater flexibility</a:t>
            </a:r>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E6FA17D7-BA95-075A-80B6-525D3169AC68}"/>
              </a:ext>
            </a:extLst>
          </p:cNvPr>
          <p:cNvPicPr>
            <a:picLocks noChangeAspect="1"/>
          </p:cNvPicPr>
          <p:nvPr/>
        </p:nvPicPr>
        <p:blipFill>
          <a:blip r:embed="rId2"/>
          <a:stretch>
            <a:fillRect/>
          </a:stretch>
        </p:blipFill>
        <p:spPr>
          <a:xfrm>
            <a:off x="5093144" y="1391477"/>
            <a:ext cx="6752083" cy="4075045"/>
          </a:xfrm>
          <a:prstGeom prst="rect">
            <a:avLst/>
          </a:prstGeom>
        </p:spPr>
      </p:pic>
    </p:spTree>
    <p:extLst>
      <p:ext uri="{BB962C8B-B14F-4D97-AF65-F5344CB8AC3E}">
        <p14:creationId xmlns:p14="http://schemas.microsoft.com/office/powerpoint/2010/main" val="4265816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B3F98-FD5B-80AA-C8E0-1C97216FAD3E}"/>
              </a:ext>
            </a:extLst>
          </p:cNvPr>
          <p:cNvSpPr>
            <a:spLocks noGrp="1"/>
          </p:cNvSpPr>
          <p:nvPr>
            <p:ph type="title"/>
          </p:nvPr>
        </p:nvSpPr>
        <p:spPr/>
        <p:txBody>
          <a:bodyPr/>
          <a:lstStyle/>
          <a:p>
            <a:r>
              <a:rPr lang="en-GB" dirty="0"/>
              <a:t>Multimodal Learning</a:t>
            </a:r>
            <a:endParaRPr lang="en-PK" dirty="0"/>
          </a:p>
        </p:txBody>
      </p:sp>
      <p:sp>
        <p:nvSpPr>
          <p:cNvPr id="3" name="Content Placeholder 2">
            <a:extLst>
              <a:ext uri="{FF2B5EF4-FFF2-40B4-BE49-F238E27FC236}">
                <a16:creationId xmlns:a16="http://schemas.microsoft.com/office/drawing/2014/main" id="{8DA60C9C-A916-D0DF-CE94-5B63EA6501C0}"/>
              </a:ext>
            </a:extLst>
          </p:cNvPr>
          <p:cNvSpPr>
            <a:spLocks noGrp="1"/>
          </p:cNvSpPr>
          <p:nvPr>
            <p:ph idx="1"/>
          </p:nvPr>
        </p:nvSpPr>
        <p:spPr/>
        <p:txBody>
          <a:bodyPr/>
          <a:lstStyle/>
          <a:p>
            <a:r>
              <a:rPr lang="en-GB" dirty="0"/>
              <a:t>Text + image</a:t>
            </a:r>
          </a:p>
          <a:p>
            <a:r>
              <a:rPr lang="en-GB" dirty="0"/>
              <a:t>Audio + text</a:t>
            </a:r>
          </a:p>
          <a:p>
            <a:r>
              <a:rPr lang="en-GB" dirty="0"/>
              <a:t>Video + audio</a:t>
            </a:r>
          </a:p>
          <a:p>
            <a:r>
              <a:rPr lang="en-GB" dirty="0"/>
              <a:t>Sensor + tabular data</a:t>
            </a:r>
          </a:p>
          <a:p>
            <a:endParaRPr lang="en-PK" dirty="0"/>
          </a:p>
        </p:txBody>
      </p:sp>
    </p:spTree>
    <p:extLst>
      <p:ext uri="{BB962C8B-B14F-4D97-AF65-F5344CB8AC3E}">
        <p14:creationId xmlns:p14="http://schemas.microsoft.com/office/powerpoint/2010/main" val="3905874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6E5BB-1661-D0FE-F760-8585316EDBD2}"/>
              </a:ext>
            </a:extLst>
          </p:cNvPr>
          <p:cNvSpPr>
            <a:spLocks noGrp="1"/>
          </p:cNvSpPr>
          <p:nvPr>
            <p:ph type="title"/>
          </p:nvPr>
        </p:nvSpPr>
        <p:spPr/>
        <p:txBody>
          <a:bodyPr/>
          <a:lstStyle/>
          <a:p>
            <a:r>
              <a:rPr lang="en-GB" dirty="0"/>
              <a:t>Example: Image Captioning </a:t>
            </a:r>
            <a:endParaRPr lang="en-PK" dirty="0"/>
          </a:p>
        </p:txBody>
      </p:sp>
      <p:sp>
        <p:nvSpPr>
          <p:cNvPr id="3" name="Content Placeholder 2">
            <a:extLst>
              <a:ext uri="{FF2B5EF4-FFF2-40B4-BE49-F238E27FC236}">
                <a16:creationId xmlns:a16="http://schemas.microsoft.com/office/drawing/2014/main" id="{38155DD4-CAC8-8969-ECE2-B65C21AF6E80}"/>
              </a:ext>
            </a:extLst>
          </p:cNvPr>
          <p:cNvSpPr>
            <a:spLocks noGrp="1"/>
          </p:cNvSpPr>
          <p:nvPr>
            <p:ph idx="1"/>
          </p:nvPr>
        </p:nvSpPr>
        <p:spPr/>
        <p:txBody>
          <a:bodyPr/>
          <a:lstStyle/>
          <a:p>
            <a:r>
              <a:rPr lang="en-GB" dirty="0"/>
              <a:t>Image encoder (</a:t>
            </a:r>
            <a:r>
              <a:rPr lang="en-GB" dirty="0" err="1"/>
              <a:t>ResNet</a:t>
            </a:r>
            <a:r>
              <a:rPr lang="en-GB" dirty="0"/>
              <a:t>)</a:t>
            </a:r>
          </a:p>
          <a:p>
            <a:r>
              <a:rPr lang="en-GB" dirty="0"/>
              <a:t>Caption encoder (Embedding + LSTM)</a:t>
            </a:r>
          </a:p>
          <a:p>
            <a:r>
              <a:rPr lang="en-GB" dirty="0"/>
              <a:t>Combined features → decoder</a:t>
            </a:r>
          </a:p>
          <a:p>
            <a:r>
              <a:rPr lang="en-GB" dirty="0"/>
              <a:t>Predicts next word in caption</a:t>
            </a:r>
          </a:p>
          <a:p>
            <a:endParaRPr lang="en-PK" dirty="0"/>
          </a:p>
        </p:txBody>
      </p:sp>
    </p:spTree>
    <p:extLst>
      <p:ext uri="{BB962C8B-B14F-4D97-AF65-F5344CB8AC3E}">
        <p14:creationId xmlns:p14="http://schemas.microsoft.com/office/powerpoint/2010/main" val="2937482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ED17E-F796-82EF-DBDA-EA9E5A76AE42}"/>
              </a:ext>
            </a:extLst>
          </p:cNvPr>
          <p:cNvSpPr>
            <a:spLocks noGrp="1"/>
          </p:cNvSpPr>
          <p:nvPr>
            <p:ph type="title"/>
          </p:nvPr>
        </p:nvSpPr>
        <p:spPr/>
        <p:txBody>
          <a:bodyPr/>
          <a:lstStyle/>
          <a:p>
            <a:r>
              <a:rPr lang="en-PK" dirty="0"/>
              <a:t>Image Captioning Encoders</a:t>
            </a:r>
          </a:p>
        </p:txBody>
      </p:sp>
      <p:pic>
        <p:nvPicPr>
          <p:cNvPr id="5" name="Content Placeholder 4" descr="A screen shot of a computer code&#10;&#10;AI-generated content may be incorrect.">
            <a:extLst>
              <a:ext uri="{FF2B5EF4-FFF2-40B4-BE49-F238E27FC236}">
                <a16:creationId xmlns:a16="http://schemas.microsoft.com/office/drawing/2014/main" id="{5E3F3E6D-0CAD-CBFE-8970-EC57EA5926D2}"/>
              </a:ext>
            </a:extLst>
          </p:cNvPr>
          <p:cNvPicPr>
            <a:picLocks noGrp="1" noChangeAspect="1"/>
          </p:cNvPicPr>
          <p:nvPr>
            <p:ph idx="1"/>
          </p:nvPr>
        </p:nvPicPr>
        <p:blipFill>
          <a:blip r:embed="rId2"/>
          <a:stretch>
            <a:fillRect/>
          </a:stretch>
        </p:blipFill>
        <p:spPr>
          <a:xfrm>
            <a:off x="838200" y="1401763"/>
            <a:ext cx="7231459" cy="4784725"/>
          </a:xfrm>
        </p:spPr>
      </p:pic>
    </p:spTree>
    <p:extLst>
      <p:ext uri="{BB962C8B-B14F-4D97-AF65-F5344CB8AC3E}">
        <p14:creationId xmlns:p14="http://schemas.microsoft.com/office/powerpoint/2010/main" val="2266283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04041-477A-584D-444A-841744A9B28A}"/>
              </a:ext>
            </a:extLst>
          </p:cNvPr>
          <p:cNvSpPr>
            <a:spLocks noGrp="1"/>
          </p:cNvSpPr>
          <p:nvPr>
            <p:ph type="title"/>
          </p:nvPr>
        </p:nvSpPr>
        <p:spPr/>
        <p:txBody>
          <a:bodyPr/>
          <a:lstStyle/>
          <a:p>
            <a:r>
              <a:rPr lang="en-PK" dirty="0"/>
              <a:t>Combining Inputs</a:t>
            </a:r>
          </a:p>
        </p:txBody>
      </p:sp>
      <p:pic>
        <p:nvPicPr>
          <p:cNvPr id="5" name="Content Placeholder 4" descr="A screen shot of a computer&#10;&#10;AI-generated content may be incorrect.">
            <a:extLst>
              <a:ext uri="{FF2B5EF4-FFF2-40B4-BE49-F238E27FC236}">
                <a16:creationId xmlns:a16="http://schemas.microsoft.com/office/drawing/2014/main" id="{2D6BBF59-A41D-1094-88BF-6E7D4BA23884}"/>
              </a:ext>
            </a:extLst>
          </p:cNvPr>
          <p:cNvPicPr>
            <a:picLocks noGrp="1" noChangeAspect="1"/>
          </p:cNvPicPr>
          <p:nvPr>
            <p:ph idx="1"/>
          </p:nvPr>
        </p:nvPicPr>
        <p:blipFill>
          <a:blip r:embed="rId2"/>
          <a:stretch>
            <a:fillRect/>
          </a:stretch>
        </p:blipFill>
        <p:spPr>
          <a:xfrm>
            <a:off x="838200" y="1401763"/>
            <a:ext cx="8137703" cy="4784725"/>
          </a:xfrm>
        </p:spPr>
      </p:pic>
    </p:spTree>
    <p:extLst>
      <p:ext uri="{BB962C8B-B14F-4D97-AF65-F5344CB8AC3E}">
        <p14:creationId xmlns:p14="http://schemas.microsoft.com/office/powerpoint/2010/main" val="8354313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69318-D263-9993-BB4B-1C0E7B657CC6}"/>
              </a:ext>
            </a:extLst>
          </p:cNvPr>
          <p:cNvSpPr>
            <a:spLocks noGrp="1"/>
          </p:cNvSpPr>
          <p:nvPr>
            <p:ph type="title"/>
          </p:nvPr>
        </p:nvSpPr>
        <p:spPr/>
        <p:txBody>
          <a:bodyPr/>
          <a:lstStyle/>
          <a:p>
            <a:r>
              <a:rPr lang="en-GB" dirty="0"/>
              <a:t>Residual Connections</a:t>
            </a:r>
            <a:endParaRPr lang="en-PK" dirty="0"/>
          </a:p>
        </p:txBody>
      </p:sp>
      <p:sp>
        <p:nvSpPr>
          <p:cNvPr id="3" name="Content Placeholder 2">
            <a:extLst>
              <a:ext uri="{FF2B5EF4-FFF2-40B4-BE49-F238E27FC236}">
                <a16:creationId xmlns:a16="http://schemas.microsoft.com/office/drawing/2014/main" id="{2CD38223-55E9-1F5B-573B-D69F8E66A1C6}"/>
              </a:ext>
            </a:extLst>
          </p:cNvPr>
          <p:cNvSpPr>
            <a:spLocks noGrp="1"/>
          </p:cNvSpPr>
          <p:nvPr>
            <p:ph idx="1"/>
          </p:nvPr>
        </p:nvSpPr>
        <p:spPr/>
        <p:txBody>
          <a:bodyPr/>
          <a:lstStyle/>
          <a:p>
            <a:r>
              <a:rPr lang="en-GB" dirty="0"/>
              <a:t>Vanishing Gradient Recap</a:t>
            </a:r>
          </a:p>
          <a:p>
            <a:pPr lvl="1"/>
            <a:r>
              <a:rPr lang="en-GB" dirty="0"/>
              <a:t>Gradients weaken with depth</a:t>
            </a:r>
          </a:p>
          <a:p>
            <a:pPr lvl="1"/>
            <a:r>
              <a:rPr lang="en-GB" dirty="0"/>
              <a:t>Early layers fail to learn</a:t>
            </a:r>
          </a:p>
          <a:p>
            <a:pPr lvl="1"/>
            <a:r>
              <a:rPr lang="en-GB" dirty="0"/>
              <a:t>Training stalls in deep networks</a:t>
            </a:r>
          </a:p>
          <a:p>
            <a:pPr lvl="1"/>
            <a:r>
              <a:rPr lang="en-GB" dirty="0"/>
              <a:t>Ceiling on network depth</a:t>
            </a:r>
          </a:p>
          <a:p>
            <a:endParaRPr lang="en-PK" dirty="0"/>
          </a:p>
        </p:txBody>
      </p:sp>
    </p:spTree>
    <p:extLst>
      <p:ext uri="{BB962C8B-B14F-4D97-AF65-F5344CB8AC3E}">
        <p14:creationId xmlns:p14="http://schemas.microsoft.com/office/powerpoint/2010/main" val="34334277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A42C8-CA8D-AB6D-7C6E-6B4E191726A3}"/>
              </a:ext>
            </a:extLst>
          </p:cNvPr>
          <p:cNvSpPr>
            <a:spLocks noGrp="1"/>
          </p:cNvSpPr>
          <p:nvPr>
            <p:ph type="title"/>
          </p:nvPr>
        </p:nvSpPr>
        <p:spPr/>
        <p:txBody>
          <a:bodyPr/>
          <a:lstStyle/>
          <a:p>
            <a:r>
              <a:rPr lang="en-GB" dirty="0"/>
              <a:t>Residual Connections Concept</a:t>
            </a:r>
            <a:endParaRPr lang="en-PK" dirty="0"/>
          </a:p>
        </p:txBody>
      </p:sp>
      <p:sp>
        <p:nvSpPr>
          <p:cNvPr id="3" name="Content Placeholder 2">
            <a:extLst>
              <a:ext uri="{FF2B5EF4-FFF2-40B4-BE49-F238E27FC236}">
                <a16:creationId xmlns:a16="http://schemas.microsoft.com/office/drawing/2014/main" id="{DD40B9A5-3260-D79A-8586-4D2F960FBB73}"/>
              </a:ext>
            </a:extLst>
          </p:cNvPr>
          <p:cNvSpPr>
            <a:spLocks noGrp="1"/>
          </p:cNvSpPr>
          <p:nvPr>
            <p:ph idx="1"/>
          </p:nvPr>
        </p:nvSpPr>
        <p:spPr/>
        <p:txBody>
          <a:bodyPr/>
          <a:lstStyle/>
          <a:p>
            <a:r>
              <a:rPr lang="en-GB" dirty="0"/>
              <a:t>Input added to output</a:t>
            </a:r>
          </a:p>
          <a:p>
            <a:r>
              <a:rPr lang="en-GB" dirty="0"/>
              <a:t>Layers learn residual (difference)</a:t>
            </a:r>
          </a:p>
          <a:p>
            <a:r>
              <a:rPr lang="en-GB" dirty="0"/>
              <a:t>Gradient highways</a:t>
            </a:r>
          </a:p>
          <a:p>
            <a:r>
              <a:rPr lang="en-GB" dirty="0"/>
              <a:t>Preserves identity mapping</a:t>
            </a:r>
          </a:p>
          <a:p>
            <a:endParaRPr lang="en-PK" dirty="0"/>
          </a:p>
        </p:txBody>
      </p:sp>
    </p:spTree>
    <p:extLst>
      <p:ext uri="{BB962C8B-B14F-4D97-AF65-F5344CB8AC3E}">
        <p14:creationId xmlns:p14="http://schemas.microsoft.com/office/powerpoint/2010/main" val="8300779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36059-5C05-09E0-6F5B-CE6A8C45E0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DAF0F5-53D7-093C-A686-BF7220074A4C}"/>
              </a:ext>
            </a:extLst>
          </p:cNvPr>
          <p:cNvSpPr>
            <a:spLocks noGrp="1"/>
          </p:cNvSpPr>
          <p:nvPr>
            <p:ph type="title"/>
          </p:nvPr>
        </p:nvSpPr>
        <p:spPr/>
        <p:txBody>
          <a:bodyPr/>
          <a:lstStyle/>
          <a:p>
            <a:r>
              <a:rPr lang="en-PK" dirty="0"/>
              <a:t>A Basic Residual Connection</a:t>
            </a:r>
          </a:p>
        </p:txBody>
      </p:sp>
      <p:pic>
        <p:nvPicPr>
          <p:cNvPr id="5" name="Content Placeholder 4" descr="A diagram of a block diagram&#10;&#10;AI-generated content may be incorrect.">
            <a:extLst>
              <a:ext uri="{FF2B5EF4-FFF2-40B4-BE49-F238E27FC236}">
                <a16:creationId xmlns:a16="http://schemas.microsoft.com/office/drawing/2014/main" id="{02BB233F-E85B-4602-D303-3CAFA3B7BBDF}"/>
              </a:ext>
            </a:extLst>
          </p:cNvPr>
          <p:cNvPicPr>
            <a:picLocks noGrp="1" noChangeAspect="1"/>
          </p:cNvPicPr>
          <p:nvPr>
            <p:ph idx="1"/>
          </p:nvPr>
        </p:nvPicPr>
        <p:blipFill>
          <a:blip r:embed="rId2"/>
          <a:stretch>
            <a:fillRect/>
          </a:stretch>
        </p:blipFill>
        <p:spPr>
          <a:xfrm>
            <a:off x="838200" y="1783410"/>
            <a:ext cx="9707563" cy="4002380"/>
          </a:xfrm>
        </p:spPr>
      </p:pic>
      <p:sp>
        <p:nvSpPr>
          <p:cNvPr id="6" name="TextBox 5">
            <a:extLst>
              <a:ext uri="{FF2B5EF4-FFF2-40B4-BE49-F238E27FC236}">
                <a16:creationId xmlns:a16="http://schemas.microsoft.com/office/drawing/2014/main" id="{FE8E8FA6-D347-4D2E-1717-BF6BD7F880CA}"/>
              </a:ext>
            </a:extLst>
          </p:cNvPr>
          <p:cNvSpPr txBox="1"/>
          <p:nvPr/>
        </p:nvSpPr>
        <p:spPr>
          <a:xfrm>
            <a:off x="3046971" y="578579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8.1: Residual Connection Architecture</a:t>
            </a:r>
          </a:p>
        </p:txBody>
      </p:sp>
    </p:spTree>
    <p:extLst>
      <p:ext uri="{BB962C8B-B14F-4D97-AF65-F5344CB8AC3E}">
        <p14:creationId xmlns:p14="http://schemas.microsoft.com/office/powerpoint/2010/main" val="3680342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5813E-C4BE-B84F-6E06-BA1F19492268}"/>
              </a:ext>
            </a:extLst>
          </p:cNvPr>
          <p:cNvSpPr>
            <a:spLocks noGrp="1"/>
          </p:cNvSpPr>
          <p:nvPr>
            <p:ph type="title"/>
          </p:nvPr>
        </p:nvSpPr>
        <p:spPr/>
        <p:txBody>
          <a:bodyPr/>
          <a:lstStyle/>
          <a:p>
            <a:r>
              <a:rPr lang="en-GB" dirty="0"/>
              <a:t>Importance of Functional API</a:t>
            </a:r>
            <a:endParaRPr lang="en-PK" dirty="0"/>
          </a:p>
        </p:txBody>
      </p:sp>
      <p:sp>
        <p:nvSpPr>
          <p:cNvPr id="3" name="Content Placeholder 2">
            <a:extLst>
              <a:ext uri="{FF2B5EF4-FFF2-40B4-BE49-F238E27FC236}">
                <a16:creationId xmlns:a16="http://schemas.microsoft.com/office/drawing/2014/main" id="{861AF7C3-A769-F892-5B8D-8D6B0D7E3F37}"/>
              </a:ext>
            </a:extLst>
          </p:cNvPr>
          <p:cNvSpPr>
            <a:spLocks noGrp="1"/>
          </p:cNvSpPr>
          <p:nvPr>
            <p:ph idx="1"/>
          </p:nvPr>
        </p:nvSpPr>
        <p:spPr/>
        <p:txBody>
          <a:bodyPr/>
          <a:lstStyle/>
          <a:p>
            <a:r>
              <a:rPr lang="en-GB" dirty="0"/>
              <a:t>Handle multimodal inputs (image + text)</a:t>
            </a:r>
          </a:p>
          <a:p>
            <a:r>
              <a:rPr lang="en-GB" dirty="0"/>
              <a:t>Enable skip connections, branching</a:t>
            </a:r>
          </a:p>
          <a:p>
            <a:r>
              <a:rPr lang="en-GB" dirty="0"/>
              <a:t>Solve vanishing gradients more effectively</a:t>
            </a:r>
          </a:p>
          <a:p>
            <a:r>
              <a:rPr lang="en-GB" dirty="0"/>
              <a:t>Foundation of modern breakthroughs</a:t>
            </a:r>
          </a:p>
          <a:p>
            <a:endParaRPr lang="en-PK" dirty="0"/>
          </a:p>
        </p:txBody>
      </p:sp>
    </p:spTree>
    <p:extLst>
      <p:ext uri="{BB962C8B-B14F-4D97-AF65-F5344CB8AC3E}">
        <p14:creationId xmlns:p14="http://schemas.microsoft.com/office/powerpoint/2010/main" val="1688302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7ED86-F8AD-34F8-4C38-AF19EA2688D8}"/>
              </a:ext>
            </a:extLst>
          </p:cNvPr>
          <p:cNvSpPr>
            <a:spLocks noGrp="1"/>
          </p:cNvSpPr>
          <p:nvPr>
            <p:ph type="title"/>
          </p:nvPr>
        </p:nvSpPr>
        <p:spPr/>
        <p:txBody>
          <a:bodyPr/>
          <a:lstStyle/>
          <a:p>
            <a:r>
              <a:rPr lang="en-GB" dirty="0"/>
              <a:t>Residual Block Code </a:t>
            </a:r>
            <a:endParaRPr lang="en-PK" dirty="0"/>
          </a:p>
        </p:txBody>
      </p:sp>
      <p:sp>
        <p:nvSpPr>
          <p:cNvPr id="3" name="Content Placeholder 2">
            <a:extLst>
              <a:ext uri="{FF2B5EF4-FFF2-40B4-BE49-F238E27FC236}">
                <a16:creationId xmlns:a16="http://schemas.microsoft.com/office/drawing/2014/main" id="{68F7ACC2-4F4A-AE4C-2D6B-744DACFC01B7}"/>
              </a:ext>
            </a:extLst>
          </p:cNvPr>
          <p:cNvSpPr>
            <a:spLocks noGrp="1"/>
          </p:cNvSpPr>
          <p:nvPr>
            <p:ph idx="1"/>
          </p:nvPr>
        </p:nvSpPr>
        <p:spPr>
          <a:xfrm>
            <a:off x="838200" y="1391478"/>
            <a:ext cx="3819525" cy="4785485"/>
          </a:xfrm>
        </p:spPr>
        <p:txBody>
          <a:bodyPr/>
          <a:lstStyle/>
          <a:p>
            <a:r>
              <a:rPr lang="en-GB" dirty="0"/>
              <a:t>Save input (shortcut)</a:t>
            </a:r>
          </a:p>
          <a:p>
            <a:r>
              <a:rPr lang="en-GB" dirty="0"/>
              <a:t>Apply convolutions</a:t>
            </a:r>
          </a:p>
          <a:p>
            <a:r>
              <a:rPr lang="en-GB" dirty="0"/>
              <a:t>Add shortcut to output</a:t>
            </a:r>
          </a:p>
          <a:p>
            <a:r>
              <a:rPr lang="en-GB" dirty="0" err="1"/>
              <a:t>ReLU</a:t>
            </a:r>
            <a:r>
              <a:rPr lang="en-GB" dirty="0"/>
              <a:t> activation</a:t>
            </a:r>
          </a:p>
          <a:p>
            <a:endParaRPr lang="en-PK" dirty="0"/>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77697E33-A5B3-C504-9F1F-8BD80381237C}"/>
              </a:ext>
            </a:extLst>
          </p:cNvPr>
          <p:cNvPicPr>
            <a:picLocks noChangeAspect="1"/>
          </p:cNvPicPr>
          <p:nvPr/>
        </p:nvPicPr>
        <p:blipFill>
          <a:blip r:embed="rId2"/>
          <a:stretch>
            <a:fillRect/>
          </a:stretch>
        </p:blipFill>
        <p:spPr>
          <a:xfrm>
            <a:off x="5047633" y="1473200"/>
            <a:ext cx="7144367" cy="4412421"/>
          </a:xfrm>
          <a:prstGeom prst="rect">
            <a:avLst/>
          </a:prstGeom>
        </p:spPr>
      </p:pic>
    </p:spTree>
    <p:extLst>
      <p:ext uri="{BB962C8B-B14F-4D97-AF65-F5344CB8AC3E}">
        <p14:creationId xmlns:p14="http://schemas.microsoft.com/office/powerpoint/2010/main" val="22058203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23066-42A9-7FF7-AD17-1C9D47B1449E}"/>
              </a:ext>
            </a:extLst>
          </p:cNvPr>
          <p:cNvSpPr>
            <a:spLocks noGrp="1"/>
          </p:cNvSpPr>
          <p:nvPr>
            <p:ph type="title"/>
          </p:nvPr>
        </p:nvSpPr>
        <p:spPr/>
        <p:txBody>
          <a:bodyPr/>
          <a:lstStyle/>
          <a:p>
            <a:r>
              <a:rPr lang="en-GB" dirty="0"/>
              <a:t>Projection in Residuals</a:t>
            </a:r>
            <a:endParaRPr lang="en-PK" dirty="0"/>
          </a:p>
        </p:txBody>
      </p:sp>
      <p:sp>
        <p:nvSpPr>
          <p:cNvPr id="3" name="Content Placeholder 2">
            <a:extLst>
              <a:ext uri="{FF2B5EF4-FFF2-40B4-BE49-F238E27FC236}">
                <a16:creationId xmlns:a16="http://schemas.microsoft.com/office/drawing/2014/main" id="{C07826CB-ADE2-8532-3D63-BFAE4411D4D3}"/>
              </a:ext>
            </a:extLst>
          </p:cNvPr>
          <p:cNvSpPr>
            <a:spLocks noGrp="1"/>
          </p:cNvSpPr>
          <p:nvPr>
            <p:ph idx="1"/>
          </p:nvPr>
        </p:nvSpPr>
        <p:spPr>
          <a:xfrm>
            <a:off x="838201" y="1391478"/>
            <a:ext cx="4918076" cy="4785485"/>
          </a:xfrm>
        </p:spPr>
        <p:txBody>
          <a:bodyPr/>
          <a:lstStyle/>
          <a:p>
            <a:r>
              <a:rPr lang="en-GB" dirty="0"/>
              <a:t>Handles mismatched dimensions</a:t>
            </a:r>
          </a:p>
          <a:p>
            <a:r>
              <a:rPr lang="en-GB" dirty="0"/>
              <a:t>1×1 conv for shape adjustment</a:t>
            </a:r>
          </a:p>
          <a:p>
            <a:r>
              <a:rPr lang="en-GB" dirty="0"/>
              <a:t>Needed in </a:t>
            </a:r>
            <a:r>
              <a:rPr lang="en-GB" dirty="0" err="1"/>
              <a:t>downsampling</a:t>
            </a:r>
            <a:endParaRPr lang="en-GB" dirty="0"/>
          </a:p>
          <a:p>
            <a:r>
              <a:rPr lang="en-GB" dirty="0"/>
              <a:t>Matches feature maps</a:t>
            </a:r>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85E56ECF-54A3-978B-1181-A46DFCD14D13}"/>
              </a:ext>
            </a:extLst>
          </p:cNvPr>
          <p:cNvPicPr>
            <a:picLocks noChangeAspect="1"/>
          </p:cNvPicPr>
          <p:nvPr/>
        </p:nvPicPr>
        <p:blipFill>
          <a:blip r:embed="rId2"/>
          <a:stretch>
            <a:fillRect/>
          </a:stretch>
        </p:blipFill>
        <p:spPr>
          <a:xfrm>
            <a:off x="5961194" y="1226982"/>
            <a:ext cx="5725981" cy="4935556"/>
          </a:xfrm>
          <a:prstGeom prst="rect">
            <a:avLst/>
          </a:prstGeom>
        </p:spPr>
      </p:pic>
    </p:spTree>
    <p:extLst>
      <p:ext uri="{BB962C8B-B14F-4D97-AF65-F5344CB8AC3E}">
        <p14:creationId xmlns:p14="http://schemas.microsoft.com/office/powerpoint/2010/main" val="3680475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A848D-7434-2245-AA50-3B90DB4E5D45}"/>
              </a:ext>
            </a:extLst>
          </p:cNvPr>
          <p:cNvSpPr>
            <a:spLocks noGrp="1"/>
          </p:cNvSpPr>
          <p:nvPr>
            <p:ph type="title"/>
          </p:nvPr>
        </p:nvSpPr>
        <p:spPr/>
        <p:txBody>
          <a:bodyPr/>
          <a:lstStyle/>
          <a:p>
            <a:r>
              <a:rPr lang="en-GB" dirty="0"/>
              <a:t>Benefits of Residual Connections</a:t>
            </a:r>
            <a:endParaRPr lang="en-PK" dirty="0"/>
          </a:p>
        </p:txBody>
      </p:sp>
      <p:sp>
        <p:nvSpPr>
          <p:cNvPr id="3" name="Content Placeholder 2">
            <a:extLst>
              <a:ext uri="{FF2B5EF4-FFF2-40B4-BE49-F238E27FC236}">
                <a16:creationId xmlns:a16="http://schemas.microsoft.com/office/drawing/2014/main" id="{36A0DEFF-14AE-880C-43CD-77297F142280}"/>
              </a:ext>
            </a:extLst>
          </p:cNvPr>
          <p:cNvSpPr>
            <a:spLocks noGrp="1"/>
          </p:cNvSpPr>
          <p:nvPr>
            <p:ph idx="1"/>
          </p:nvPr>
        </p:nvSpPr>
        <p:spPr/>
        <p:txBody>
          <a:bodyPr/>
          <a:lstStyle/>
          <a:p>
            <a:r>
              <a:rPr lang="en-GB" dirty="0"/>
              <a:t>Faster convergence</a:t>
            </a:r>
          </a:p>
          <a:p>
            <a:r>
              <a:rPr lang="en-GB" dirty="0"/>
              <a:t>Deeper networks possible</a:t>
            </a:r>
          </a:p>
          <a:p>
            <a:r>
              <a:rPr lang="en-GB" dirty="0"/>
              <a:t>Better generalization</a:t>
            </a:r>
          </a:p>
          <a:p>
            <a:r>
              <a:rPr lang="en-GB" dirty="0"/>
              <a:t>Backbone of </a:t>
            </a:r>
            <a:r>
              <a:rPr lang="en-GB" dirty="0" err="1"/>
              <a:t>ResNet</a:t>
            </a:r>
            <a:endParaRPr lang="en-GB" dirty="0"/>
          </a:p>
          <a:p>
            <a:endParaRPr lang="en-PK" dirty="0"/>
          </a:p>
        </p:txBody>
      </p:sp>
    </p:spTree>
    <p:extLst>
      <p:ext uri="{BB962C8B-B14F-4D97-AF65-F5344CB8AC3E}">
        <p14:creationId xmlns:p14="http://schemas.microsoft.com/office/powerpoint/2010/main" val="647715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75AD96-7E4E-9C10-8E17-81E7D7DFE5A0}"/>
              </a:ext>
            </a:extLst>
          </p:cNvPr>
          <p:cNvSpPr>
            <a:spLocks noGrp="1"/>
          </p:cNvSpPr>
          <p:nvPr>
            <p:ph type="title"/>
          </p:nvPr>
        </p:nvSpPr>
        <p:spPr/>
        <p:txBody>
          <a:bodyPr/>
          <a:lstStyle/>
          <a:p>
            <a:r>
              <a:rPr lang="en-GB" dirty="0"/>
              <a:t>Residual connections solved vanishing gradients and enabled 1000+ layer networks.</a:t>
            </a:r>
            <a:endParaRPr lang="en-PK" dirty="0"/>
          </a:p>
        </p:txBody>
      </p:sp>
      <p:sp>
        <p:nvSpPr>
          <p:cNvPr id="5" name="Text Placeholder 4">
            <a:extLst>
              <a:ext uri="{FF2B5EF4-FFF2-40B4-BE49-F238E27FC236}">
                <a16:creationId xmlns:a16="http://schemas.microsoft.com/office/drawing/2014/main" id="{335154F8-57DC-52F1-7880-85D2D464943C}"/>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33430307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55836-B669-5995-F41A-EF5303BD7AF5}"/>
              </a:ext>
            </a:extLst>
          </p:cNvPr>
          <p:cNvSpPr>
            <a:spLocks noGrp="1"/>
          </p:cNvSpPr>
          <p:nvPr>
            <p:ph type="title"/>
          </p:nvPr>
        </p:nvSpPr>
        <p:spPr/>
        <p:txBody>
          <a:bodyPr/>
          <a:lstStyle/>
          <a:p>
            <a:r>
              <a:rPr lang="en-GB" dirty="0"/>
              <a:t>Branching Architectures</a:t>
            </a:r>
            <a:endParaRPr lang="en-PK" dirty="0"/>
          </a:p>
        </p:txBody>
      </p:sp>
      <p:sp>
        <p:nvSpPr>
          <p:cNvPr id="3" name="Content Placeholder 2">
            <a:extLst>
              <a:ext uri="{FF2B5EF4-FFF2-40B4-BE49-F238E27FC236}">
                <a16:creationId xmlns:a16="http://schemas.microsoft.com/office/drawing/2014/main" id="{FB8B2385-48AF-74BD-D3F1-D3D66B1284B0}"/>
              </a:ext>
            </a:extLst>
          </p:cNvPr>
          <p:cNvSpPr>
            <a:spLocks noGrp="1"/>
          </p:cNvSpPr>
          <p:nvPr>
            <p:ph idx="1"/>
          </p:nvPr>
        </p:nvSpPr>
        <p:spPr/>
        <p:txBody>
          <a:bodyPr/>
          <a:lstStyle/>
          <a:p>
            <a:r>
              <a:rPr lang="en-GB" dirty="0"/>
              <a:t>Multiple parallel conv paths</a:t>
            </a:r>
          </a:p>
          <a:p>
            <a:r>
              <a:rPr lang="en-GB" dirty="0"/>
              <a:t>Different filter sizes</a:t>
            </a:r>
          </a:p>
          <a:p>
            <a:r>
              <a:rPr lang="en-GB" dirty="0"/>
              <a:t>Pooling paths possible</a:t>
            </a:r>
          </a:p>
          <a:p>
            <a:r>
              <a:rPr lang="en-GB" dirty="0"/>
              <a:t>Extract diverse features</a:t>
            </a:r>
          </a:p>
          <a:p>
            <a:endParaRPr lang="en-PK" dirty="0"/>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FA529479-6FDD-0436-CEC5-44461230DBD2}"/>
              </a:ext>
            </a:extLst>
          </p:cNvPr>
          <p:cNvPicPr>
            <a:picLocks noChangeAspect="1"/>
          </p:cNvPicPr>
          <p:nvPr/>
        </p:nvPicPr>
        <p:blipFill>
          <a:blip r:embed="rId2"/>
          <a:stretch>
            <a:fillRect/>
          </a:stretch>
        </p:blipFill>
        <p:spPr>
          <a:xfrm>
            <a:off x="6629400" y="1090754"/>
            <a:ext cx="5029488" cy="5278296"/>
          </a:xfrm>
          <a:prstGeom prst="rect">
            <a:avLst/>
          </a:prstGeom>
        </p:spPr>
      </p:pic>
    </p:spTree>
    <p:extLst>
      <p:ext uri="{BB962C8B-B14F-4D97-AF65-F5344CB8AC3E}">
        <p14:creationId xmlns:p14="http://schemas.microsoft.com/office/powerpoint/2010/main" val="5886580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68DE9-A0E2-5191-A6B2-147220A59BEC}"/>
              </a:ext>
            </a:extLst>
          </p:cNvPr>
          <p:cNvSpPr>
            <a:spLocks noGrp="1"/>
          </p:cNvSpPr>
          <p:nvPr>
            <p:ph type="title"/>
          </p:nvPr>
        </p:nvSpPr>
        <p:spPr/>
        <p:txBody>
          <a:bodyPr/>
          <a:lstStyle/>
          <a:p>
            <a:r>
              <a:rPr lang="en-GB" dirty="0"/>
              <a:t>Merging Branches </a:t>
            </a:r>
            <a:endParaRPr lang="en-PK" dirty="0"/>
          </a:p>
        </p:txBody>
      </p:sp>
      <p:sp>
        <p:nvSpPr>
          <p:cNvPr id="3" name="Content Placeholder 2">
            <a:extLst>
              <a:ext uri="{FF2B5EF4-FFF2-40B4-BE49-F238E27FC236}">
                <a16:creationId xmlns:a16="http://schemas.microsoft.com/office/drawing/2014/main" id="{A5B3948C-2790-3AC4-AD41-2C029A7607C0}"/>
              </a:ext>
            </a:extLst>
          </p:cNvPr>
          <p:cNvSpPr>
            <a:spLocks noGrp="1"/>
          </p:cNvSpPr>
          <p:nvPr>
            <p:ph idx="1"/>
          </p:nvPr>
        </p:nvSpPr>
        <p:spPr>
          <a:xfrm>
            <a:off x="838201" y="1391478"/>
            <a:ext cx="5062374" cy="4785485"/>
          </a:xfrm>
        </p:spPr>
        <p:txBody>
          <a:bodyPr/>
          <a:lstStyle/>
          <a:p>
            <a:r>
              <a:rPr lang="en-GB" dirty="0"/>
              <a:t>Concatenate: preserve all features</a:t>
            </a:r>
          </a:p>
          <a:p>
            <a:r>
              <a:rPr lang="en-GB" dirty="0"/>
              <a:t>Addition: element-wise sum</a:t>
            </a:r>
          </a:p>
          <a:p>
            <a:r>
              <a:rPr lang="en-GB" dirty="0"/>
              <a:t>Average: smoother combination</a:t>
            </a:r>
          </a:p>
          <a:p>
            <a:r>
              <a:rPr lang="en-GB" dirty="0"/>
              <a:t>Max: strongest features</a:t>
            </a:r>
          </a:p>
          <a:p>
            <a:endParaRPr lang="en-PK" dirty="0"/>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8586CBFA-F78E-3C94-669A-81BFC5AD6326}"/>
              </a:ext>
            </a:extLst>
          </p:cNvPr>
          <p:cNvPicPr>
            <a:picLocks noChangeAspect="1"/>
          </p:cNvPicPr>
          <p:nvPr/>
        </p:nvPicPr>
        <p:blipFill>
          <a:blip r:embed="rId2"/>
          <a:stretch>
            <a:fillRect/>
          </a:stretch>
        </p:blipFill>
        <p:spPr>
          <a:xfrm>
            <a:off x="5900575" y="1458928"/>
            <a:ext cx="6062825" cy="4244944"/>
          </a:xfrm>
          <a:prstGeom prst="rect">
            <a:avLst/>
          </a:prstGeom>
        </p:spPr>
      </p:pic>
    </p:spTree>
    <p:extLst>
      <p:ext uri="{BB962C8B-B14F-4D97-AF65-F5344CB8AC3E}">
        <p14:creationId xmlns:p14="http://schemas.microsoft.com/office/powerpoint/2010/main" val="42221705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553B-62D5-A16C-F60F-E0F8957F9352}"/>
              </a:ext>
            </a:extLst>
          </p:cNvPr>
          <p:cNvSpPr>
            <a:spLocks noGrp="1"/>
          </p:cNvSpPr>
          <p:nvPr>
            <p:ph type="title"/>
          </p:nvPr>
        </p:nvSpPr>
        <p:spPr/>
        <p:txBody>
          <a:bodyPr/>
          <a:lstStyle/>
          <a:p>
            <a:r>
              <a:rPr lang="en-GB" dirty="0"/>
              <a:t>When to Use Branching</a:t>
            </a:r>
            <a:endParaRPr lang="en-PK" dirty="0"/>
          </a:p>
        </p:txBody>
      </p:sp>
      <p:sp>
        <p:nvSpPr>
          <p:cNvPr id="3" name="Content Placeholder 2">
            <a:extLst>
              <a:ext uri="{FF2B5EF4-FFF2-40B4-BE49-F238E27FC236}">
                <a16:creationId xmlns:a16="http://schemas.microsoft.com/office/drawing/2014/main" id="{3AE114B7-5945-5B2D-B5C6-672A1342ED86}"/>
              </a:ext>
            </a:extLst>
          </p:cNvPr>
          <p:cNvSpPr>
            <a:spLocks noGrp="1"/>
          </p:cNvSpPr>
          <p:nvPr>
            <p:ph idx="1"/>
          </p:nvPr>
        </p:nvSpPr>
        <p:spPr/>
        <p:txBody>
          <a:bodyPr/>
          <a:lstStyle/>
          <a:p>
            <a:r>
              <a:rPr lang="en-GB" dirty="0"/>
              <a:t>Multi-scale feature extraction</a:t>
            </a:r>
          </a:p>
          <a:p>
            <a:r>
              <a:rPr lang="en-GB" dirty="0"/>
              <a:t>Heterogeneous data sources</a:t>
            </a:r>
          </a:p>
          <a:p>
            <a:r>
              <a:rPr lang="en-GB" dirty="0"/>
              <a:t>Ensemble-like </a:t>
            </a:r>
            <a:r>
              <a:rPr lang="en-GB" dirty="0" err="1"/>
              <a:t>behavior</a:t>
            </a:r>
            <a:endParaRPr lang="en-GB" dirty="0"/>
          </a:p>
          <a:p>
            <a:r>
              <a:rPr lang="en-GB" dirty="0"/>
              <a:t>Task-specific trade-offs</a:t>
            </a:r>
          </a:p>
          <a:p>
            <a:endParaRPr lang="en-PK" dirty="0"/>
          </a:p>
        </p:txBody>
      </p:sp>
    </p:spTree>
    <p:extLst>
      <p:ext uri="{BB962C8B-B14F-4D97-AF65-F5344CB8AC3E}">
        <p14:creationId xmlns:p14="http://schemas.microsoft.com/office/powerpoint/2010/main" val="1244171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D79E0-2148-C73B-FD2F-D1E0284A5C98}"/>
              </a:ext>
            </a:extLst>
          </p:cNvPr>
          <p:cNvSpPr>
            <a:spLocks noGrp="1"/>
          </p:cNvSpPr>
          <p:nvPr>
            <p:ph type="title"/>
          </p:nvPr>
        </p:nvSpPr>
        <p:spPr/>
        <p:txBody>
          <a:bodyPr/>
          <a:lstStyle/>
          <a:p>
            <a:r>
              <a:rPr lang="en-GB" dirty="0"/>
              <a:t>Common Patterns</a:t>
            </a:r>
            <a:endParaRPr lang="en-PK" dirty="0"/>
          </a:p>
        </p:txBody>
      </p:sp>
      <p:sp>
        <p:nvSpPr>
          <p:cNvPr id="3" name="Content Placeholder 2">
            <a:extLst>
              <a:ext uri="{FF2B5EF4-FFF2-40B4-BE49-F238E27FC236}">
                <a16:creationId xmlns:a16="http://schemas.microsoft.com/office/drawing/2014/main" id="{90D4F50B-78F1-D08F-983A-D3568D7893B3}"/>
              </a:ext>
            </a:extLst>
          </p:cNvPr>
          <p:cNvSpPr>
            <a:spLocks noGrp="1"/>
          </p:cNvSpPr>
          <p:nvPr>
            <p:ph idx="1"/>
          </p:nvPr>
        </p:nvSpPr>
        <p:spPr/>
        <p:txBody>
          <a:bodyPr/>
          <a:lstStyle/>
          <a:p>
            <a:r>
              <a:rPr lang="en-GB" dirty="0"/>
              <a:t>Inception modules </a:t>
            </a:r>
          </a:p>
          <a:p>
            <a:r>
              <a:rPr lang="en-GB" dirty="0"/>
              <a:t>Feature Pyramid Networks</a:t>
            </a:r>
          </a:p>
          <a:p>
            <a:r>
              <a:rPr lang="en-GB" dirty="0" err="1"/>
              <a:t>DenseNet</a:t>
            </a:r>
            <a:r>
              <a:rPr lang="en-GB" dirty="0"/>
              <a:t> connectivity</a:t>
            </a:r>
          </a:p>
          <a:p>
            <a:r>
              <a:rPr lang="en-GB" dirty="0"/>
              <a:t>Encoder-decoder hybrids</a:t>
            </a:r>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5433DA70-DA7A-6494-F99D-6C86ACC755E5}"/>
              </a:ext>
            </a:extLst>
          </p:cNvPr>
          <p:cNvPicPr>
            <a:picLocks noChangeAspect="1"/>
          </p:cNvPicPr>
          <p:nvPr/>
        </p:nvPicPr>
        <p:blipFill>
          <a:blip r:embed="rId2"/>
          <a:stretch>
            <a:fillRect/>
          </a:stretch>
        </p:blipFill>
        <p:spPr>
          <a:xfrm>
            <a:off x="6389914" y="1257672"/>
            <a:ext cx="5351310" cy="5053095"/>
          </a:xfrm>
          <a:prstGeom prst="rect">
            <a:avLst/>
          </a:prstGeom>
        </p:spPr>
      </p:pic>
    </p:spTree>
    <p:extLst>
      <p:ext uri="{BB962C8B-B14F-4D97-AF65-F5344CB8AC3E}">
        <p14:creationId xmlns:p14="http://schemas.microsoft.com/office/powerpoint/2010/main" val="12460758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27A53-9362-334E-B73F-4340C97E54BC}"/>
              </a:ext>
            </a:extLst>
          </p:cNvPr>
          <p:cNvSpPr>
            <a:spLocks noGrp="1"/>
          </p:cNvSpPr>
          <p:nvPr>
            <p:ph type="title"/>
          </p:nvPr>
        </p:nvSpPr>
        <p:spPr/>
        <p:txBody>
          <a:bodyPr/>
          <a:lstStyle/>
          <a:p>
            <a:r>
              <a:rPr lang="en-GB" dirty="0"/>
              <a:t>Case Studies: </a:t>
            </a:r>
            <a:r>
              <a:rPr lang="en-GB" dirty="0" err="1"/>
              <a:t>ResNet</a:t>
            </a:r>
            <a:endParaRPr lang="en-PK" dirty="0"/>
          </a:p>
        </p:txBody>
      </p:sp>
      <p:sp>
        <p:nvSpPr>
          <p:cNvPr id="3" name="Content Placeholder 2">
            <a:extLst>
              <a:ext uri="{FF2B5EF4-FFF2-40B4-BE49-F238E27FC236}">
                <a16:creationId xmlns:a16="http://schemas.microsoft.com/office/drawing/2014/main" id="{F669A44D-77C2-5B1F-7AE4-D542988A4A5F}"/>
              </a:ext>
            </a:extLst>
          </p:cNvPr>
          <p:cNvSpPr>
            <a:spLocks noGrp="1"/>
          </p:cNvSpPr>
          <p:nvPr>
            <p:ph idx="1"/>
          </p:nvPr>
        </p:nvSpPr>
        <p:spPr/>
        <p:txBody>
          <a:bodyPr/>
          <a:lstStyle/>
          <a:p>
            <a:r>
              <a:rPr lang="en-GB" dirty="0"/>
              <a:t>Residual block definition</a:t>
            </a:r>
          </a:p>
          <a:p>
            <a:r>
              <a:rPr lang="en-GB" dirty="0"/>
              <a:t>Projection for dimension match</a:t>
            </a:r>
          </a:p>
          <a:p>
            <a:r>
              <a:rPr lang="en-GB" dirty="0"/>
              <a:t>Model building (</a:t>
            </a:r>
            <a:r>
              <a:rPr lang="en-GB" dirty="0" err="1"/>
              <a:t>build_resnet_model</a:t>
            </a:r>
            <a:r>
              <a:rPr lang="en-GB" dirty="0"/>
              <a:t>)</a:t>
            </a:r>
          </a:p>
          <a:p>
            <a:endParaRPr lang="en-PK" dirty="0"/>
          </a:p>
        </p:txBody>
      </p:sp>
    </p:spTree>
    <p:extLst>
      <p:ext uri="{BB962C8B-B14F-4D97-AF65-F5344CB8AC3E}">
        <p14:creationId xmlns:p14="http://schemas.microsoft.com/office/powerpoint/2010/main" val="10044044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E5C16-5B2F-3522-EE3B-CB154B612A6A}"/>
              </a:ext>
            </a:extLst>
          </p:cNvPr>
          <p:cNvSpPr>
            <a:spLocks noGrp="1"/>
          </p:cNvSpPr>
          <p:nvPr>
            <p:ph type="title"/>
          </p:nvPr>
        </p:nvSpPr>
        <p:spPr/>
        <p:txBody>
          <a:bodyPr/>
          <a:lstStyle/>
          <a:p>
            <a:r>
              <a:rPr lang="en-PK" dirty="0"/>
              <a:t>ResNet Model Summary</a:t>
            </a:r>
          </a:p>
        </p:txBody>
      </p:sp>
      <p:pic>
        <p:nvPicPr>
          <p:cNvPr id="6" name="Content Placeholder 5" descr="A diagram of a software algorithm&#10;&#10;AI-generated content may be incorrect.">
            <a:extLst>
              <a:ext uri="{FF2B5EF4-FFF2-40B4-BE49-F238E27FC236}">
                <a16:creationId xmlns:a16="http://schemas.microsoft.com/office/drawing/2014/main" id="{3C6B149F-4F92-C1AD-6451-A9C9D1E38CBB}"/>
              </a:ext>
            </a:extLst>
          </p:cNvPr>
          <p:cNvPicPr>
            <a:picLocks noGrp="1" noChangeAspect="1"/>
          </p:cNvPicPr>
          <p:nvPr>
            <p:ph idx="1"/>
          </p:nvPr>
        </p:nvPicPr>
        <p:blipFill>
          <a:blip r:embed="rId2"/>
          <a:stretch>
            <a:fillRect/>
          </a:stretch>
        </p:blipFill>
        <p:spPr>
          <a:xfrm>
            <a:off x="2586802" y="1308156"/>
            <a:ext cx="7018391" cy="4421354"/>
          </a:xfrm>
        </p:spPr>
      </p:pic>
      <p:sp>
        <p:nvSpPr>
          <p:cNvPr id="4" name="TextBox 3">
            <a:extLst>
              <a:ext uri="{FF2B5EF4-FFF2-40B4-BE49-F238E27FC236}">
                <a16:creationId xmlns:a16="http://schemas.microsoft.com/office/drawing/2014/main" id="{FB0F0958-A149-DEDE-6CE7-A5750D9B3F24}"/>
              </a:ext>
            </a:extLst>
          </p:cNvPr>
          <p:cNvSpPr txBox="1"/>
          <p:nvPr/>
        </p:nvSpPr>
        <p:spPr>
          <a:xfrm>
            <a:off x="2658601" y="5978850"/>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8.2: Snippet from the </a:t>
            </a:r>
            <a:r>
              <a:rPr lang="en-GB" sz="1200" dirty="0" err="1">
                <a:solidFill>
                  <a:srgbClr val="00549D"/>
                </a:solidFill>
                <a:latin typeface="Avenir Book" panose="02000503020000020003" pitchFamily="2" charset="0"/>
              </a:rPr>
              <a:t>ResNet</a:t>
            </a:r>
            <a:r>
              <a:rPr lang="en-GB" sz="1200" dirty="0">
                <a:solidFill>
                  <a:srgbClr val="00549D"/>
                </a:solidFill>
                <a:latin typeface="Avenir Book" panose="02000503020000020003" pitchFamily="2" charset="0"/>
              </a:rPr>
              <a:t> Model Showing the Skip Connection and Projection</a:t>
            </a:r>
          </a:p>
        </p:txBody>
      </p:sp>
    </p:spTree>
    <p:extLst>
      <p:ext uri="{BB962C8B-B14F-4D97-AF65-F5344CB8AC3E}">
        <p14:creationId xmlns:p14="http://schemas.microsoft.com/office/powerpoint/2010/main" val="3671169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E2909-B3B4-F60B-A6A7-9208E979B39F}"/>
              </a:ext>
            </a:extLst>
          </p:cNvPr>
          <p:cNvSpPr>
            <a:spLocks noGrp="1"/>
          </p:cNvSpPr>
          <p:nvPr>
            <p:ph type="title"/>
          </p:nvPr>
        </p:nvSpPr>
        <p:spPr/>
        <p:txBody>
          <a:bodyPr/>
          <a:lstStyle/>
          <a:p>
            <a:r>
              <a:rPr lang="en-GB" dirty="0"/>
              <a:t>Analogy – City vs Subway</a:t>
            </a:r>
            <a:endParaRPr lang="en-PK" dirty="0"/>
          </a:p>
        </p:txBody>
      </p:sp>
      <p:sp>
        <p:nvSpPr>
          <p:cNvPr id="3" name="Content Placeholder 2">
            <a:extLst>
              <a:ext uri="{FF2B5EF4-FFF2-40B4-BE49-F238E27FC236}">
                <a16:creationId xmlns:a16="http://schemas.microsoft.com/office/drawing/2014/main" id="{CB55940F-8D25-E2C9-D112-45CC4D232AA5}"/>
              </a:ext>
            </a:extLst>
          </p:cNvPr>
          <p:cNvSpPr>
            <a:spLocks noGrp="1"/>
          </p:cNvSpPr>
          <p:nvPr>
            <p:ph idx="1"/>
          </p:nvPr>
        </p:nvSpPr>
        <p:spPr/>
        <p:txBody>
          <a:bodyPr/>
          <a:lstStyle/>
          <a:p>
            <a:r>
              <a:rPr lang="en-GB" dirty="0"/>
              <a:t>Sequential = single highway</a:t>
            </a:r>
          </a:p>
          <a:p>
            <a:r>
              <a:rPr lang="en-GB" dirty="0"/>
              <a:t>Functional = subway with express lanes, branches</a:t>
            </a:r>
          </a:p>
          <a:p>
            <a:r>
              <a:rPr lang="en-GB" dirty="0"/>
              <a:t>Greater efficiency, resilience</a:t>
            </a:r>
          </a:p>
          <a:p>
            <a:r>
              <a:rPr lang="en-GB" dirty="0"/>
              <a:t>Inspiration from real-world complexity</a:t>
            </a:r>
          </a:p>
          <a:p>
            <a:endParaRPr lang="en-PK" dirty="0"/>
          </a:p>
        </p:txBody>
      </p:sp>
    </p:spTree>
    <p:extLst>
      <p:ext uri="{BB962C8B-B14F-4D97-AF65-F5344CB8AC3E}">
        <p14:creationId xmlns:p14="http://schemas.microsoft.com/office/powerpoint/2010/main" val="1542104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D8563-0993-529A-CBE9-384555989D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842EFE-D95B-12DA-223C-FAC33210B2DC}"/>
              </a:ext>
            </a:extLst>
          </p:cNvPr>
          <p:cNvSpPr>
            <a:spLocks noGrp="1"/>
          </p:cNvSpPr>
          <p:nvPr>
            <p:ph type="title"/>
          </p:nvPr>
        </p:nvSpPr>
        <p:spPr/>
        <p:txBody>
          <a:bodyPr/>
          <a:lstStyle/>
          <a:p>
            <a:r>
              <a:rPr lang="en-PK" dirty="0"/>
              <a:t>ResNet Model Performance</a:t>
            </a:r>
          </a:p>
        </p:txBody>
      </p:sp>
      <p:sp>
        <p:nvSpPr>
          <p:cNvPr id="4" name="TextBox 3">
            <a:extLst>
              <a:ext uri="{FF2B5EF4-FFF2-40B4-BE49-F238E27FC236}">
                <a16:creationId xmlns:a16="http://schemas.microsoft.com/office/drawing/2014/main" id="{10CC507E-9415-5903-969F-47C8F9D9EF3A}"/>
              </a:ext>
            </a:extLst>
          </p:cNvPr>
          <p:cNvSpPr txBox="1"/>
          <p:nvPr/>
        </p:nvSpPr>
        <p:spPr>
          <a:xfrm>
            <a:off x="2658600" y="6117349"/>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8.3: Learning Speeds With and Without Residual Connections</a:t>
            </a:r>
          </a:p>
        </p:txBody>
      </p:sp>
      <p:pic>
        <p:nvPicPr>
          <p:cNvPr id="8" name="Picture 7" descr="A graph with a line&#10;&#10;AI-generated content may be incorrect.">
            <a:extLst>
              <a:ext uri="{FF2B5EF4-FFF2-40B4-BE49-F238E27FC236}">
                <a16:creationId xmlns:a16="http://schemas.microsoft.com/office/drawing/2014/main" id="{0FFB69BE-DF40-DAE8-2669-CFC1373B620B}"/>
              </a:ext>
            </a:extLst>
          </p:cNvPr>
          <p:cNvPicPr>
            <a:picLocks noChangeAspect="1"/>
          </p:cNvPicPr>
          <p:nvPr/>
        </p:nvPicPr>
        <p:blipFill>
          <a:blip r:embed="rId2"/>
          <a:stretch>
            <a:fillRect/>
          </a:stretch>
        </p:blipFill>
        <p:spPr>
          <a:xfrm>
            <a:off x="2618385" y="1420989"/>
            <a:ext cx="6955224" cy="4502352"/>
          </a:xfrm>
          <a:prstGeom prst="rect">
            <a:avLst/>
          </a:prstGeom>
        </p:spPr>
      </p:pic>
    </p:spTree>
    <p:extLst>
      <p:ext uri="{BB962C8B-B14F-4D97-AF65-F5344CB8AC3E}">
        <p14:creationId xmlns:p14="http://schemas.microsoft.com/office/powerpoint/2010/main" val="24135357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8CD53-84CA-3483-404A-1EB0B9A18515}"/>
              </a:ext>
            </a:extLst>
          </p:cNvPr>
          <p:cNvSpPr>
            <a:spLocks noGrp="1"/>
          </p:cNvSpPr>
          <p:nvPr>
            <p:ph type="title"/>
          </p:nvPr>
        </p:nvSpPr>
        <p:spPr/>
        <p:txBody>
          <a:bodyPr/>
          <a:lstStyle/>
          <a:p>
            <a:r>
              <a:rPr lang="en-GB" dirty="0"/>
              <a:t>Siamese Networks</a:t>
            </a:r>
            <a:endParaRPr lang="en-PK" dirty="0"/>
          </a:p>
        </p:txBody>
      </p:sp>
      <p:sp>
        <p:nvSpPr>
          <p:cNvPr id="3" name="Content Placeholder 2">
            <a:extLst>
              <a:ext uri="{FF2B5EF4-FFF2-40B4-BE49-F238E27FC236}">
                <a16:creationId xmlns:a16="http://schemas.microsoft.com/office/drawing/2014/main" id="{B6B940C3-FFE8-A8B6-5236-20F22B22F787}"/>
              </a:ext>
            </a:extLst>
          </p:cNvPr>
          <p:cNvSpPr>
            <a:spLocks noGrp="1"/>
          </p:cNvSpPr>
          <p:nvPr>
            <p:ph idx="1"/>
          </p:nvPr>
        </p:nvSpPr>
        <p:spPr/>
        <p:txBody>
          <a:bodyPr/>
          <a:lstStyle/>
          <a:p>
            <a:r>
              <a:rPr lang="en-GB" dirty="0"/>
              <a:t>Shared embedding network</a:t>
            </a:r>
          </a:p>
          <a:p>
            <a:r>
              <a:rPr lang="en-GB" dirty="0"/>
              <a:t>Measure similarity via distance</a:t>
            </a:r>
          </a:p>
          <a:p>
            <a:r>
              <a:rPr lang="en-GB" dirty="0"/>
              <a:t>Pairs: similar vs dissimilar</a:t>
            </a:r>
          </a:p>
          <a:p>
            <a:r>
              <a:rPr lang="en-GB" dirty="0"/>
              <a:t>Applications: face, signature, text</a:t>
            </a:r>
          </a:p>
          <a:p>
            <a:endParaRPr lang="en-PK" dirty="0"/>
          </a:p>
          <a:p>
            <a:endParaRPr lang="en-PK" dirty="0"/>
          </a:p>
        </p:txBody>
      </p:sp>
    </p:spTree>
    <p:extLst>
      <p:ext uri="{BB962C8B-B14F-4D97-AF65-F5344CB8AC3E}">
        <p14:creationId xmlns:p14="http://schemas.microsoft.com/office/powerpoint/2010/main" val="39520913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182A-F104-8220-7AB2-24649E2A83E6}"/>
              </a:ext>
            </a:extLst>
          </p:cNvPr>
          <p:cNvSpPr>
            <a:spLocks noGrp="1"/>
          </p:cNvSpPr>
          <p:nvPr>
            <p:ph type="title"/>
          </p:nvPr>
        </p:nvSpPr>
        <p:spPr/>
        <p:txBody>
          <a:bodyPr/>
          <a:lstStyle/>
          <a:p>
            <a:r>
              <a:rPr lang="en-PK" dirty="0"/>
              <a:t>Creating an Embedding Template</a:t>
            </a:r>
          </a:p>
        </p:txBody>
      </p:sp>
      <p:pic>
        <p:nvPicPr>
          <p:cNvPr id="5" name="Content Placeholder 4" descr="A computer screen shot of a computer program&#10;&#10;AI-generated content may be incorrect.">
            <a:extLst>
              <a:ext uri="{FF2B5EF4-FFF2-40B4-BE49-F238E27FC236}">
                <a16:creationId xmlns:a16="http://schemas.microsoft.com/office/drawing/2014/main" id="{B129803A-A5C1-5436-8776-E491A565258A}"/>
              </a:ext>
            </a:extLst>
          </p:cNvPr>
          <p:cNvPicPr>
            <a:picLocks noGrp="1" noChangeAspect="1"/>
          </p:cNvPicPr>
          <p:nvPr>
            <p:ph idx="1"/>
          </p:nvPr>
        </p:nvPicPr>
        <p:blipFill>
          <a:blip r:embed="rId2"/>
          <a:stretch>
            <a:fillRect/>
          </a:stretch>
        </p:blipFill>
        <p:spPr>
          <a:xfrm>
            <a:off x="870857" y="1609953"/>
            <a:ext cx="6088882" cy="4052183"/>
          </a:xfrm>
        </p:spPr>
      </p:pic>
    </p:spTree>
    <p:extLst>
      <p:ext uri="{BB962C8B-B14F-4D97-AF65-F5344CB8AC3E}">
        <p14:creationId xmlns:p14="http://schemas.microsoft.com/office/powerpoint/2010/main" val="19213191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CAA01-DFC2-28AD-D331-8C0F5D7F6531}"/>
              </a:ext>
            </a:extLst>
          </p:cNvPr>
          <p:cNvSpPr>
            <a:spLocks noGrp="1"/>
          </p:cNvSpPr>
          <p:nvPr>
            <p:ph type="title"/>
          </p:nvPr>
        </p:nvSpPr>
        <p:spPr/>
        <p:txBody>
          <a:bodyPr/>
          <a:lstStyle/>
          <a:p>
            <a:r>
              <a:rPr lang="en-PK" dirty="0"/>
              <a:t>Creating the Dual Network</a:t>
            </a:r>
          </a:p>
        </p:txBody>
      </p:sp>
      <p:pic>
        <p:nvPicPr>
          <p:cNvPr id="5" name="Content Placeholder 4" descr="A computer screen shot of a computer program&#10;&#10;AI-generated content may be incorrect.">
            <a:extLst>
              <a:ext uri="{FF2B5EF4-FFF2-40B4-BE49-F238E27FC236}">
                <a16:creationId xmlns:a16="http://schemas.microsoft.com/office/drawing/2014/main" id="{F647E0A7-87C9-35E4-020C-D1C42859F0FC}"/>
              </a:ext>
            </a:extLst>
          </p:cNvPr>
          <p:cNvPicPr>
            <a:picLocks noGrp="1" noChangeAspect="1"/>
          </p:cNvPicPr>
          <p:nvPr>
            <p:ph idx="1"/>
          </p:nvPr>
        </p:nvPicPr>
        <p:blipFill>
          <a:blip r:embed="rId2"/>
          <a:stretch>
            <a:fillRect/>
          </a:stretch>
        </p:blipFill>
        <p:spPr>
          <a:xfrm>
            <a:off x="838200" y="1392238"/>
            <a:ext cx="6034177" cy="4784725"/>
          </a:xfrm>
        </p:spPr>
      </p:pic>
    </p:spTree>
    <p:extLst>
      <p:ext uri="{BB962C8B-B14F-4D97-AF65-F5344CB8AC3E}">
        <p14:creationId xmlns:p14="http://schemas.microsoft.com/office/powerpoint/2010/main" val="26858941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77A14-1114-8BB5-2C2F-16BA34E57E42}"/>
              </a:ext>
            </a:extLst>
          </p:cNvPr>
          <p:cNvSpPr>
            <a:spLocks noGrp="1"/>
          </p:cNvSpPr>
          <p:nvPr>
            <p:ph type="title"/>
          </p:nvPr>
        </p:nvSpPr>
        <p:spPr/>
        <p:txBody>
          <a:bodyPr/>
          <a:lstStyle/>
          <a:p>
            <a:r>
              <a:rPr lang="en-PK" dirty="0"/>
              <a:t>Custom Loss</a:t>
            </a:r>
          </a:p>
        </p:txBody>
      </p:sp>
      <p:pic>
        <p:nvPicPr>
          <p:cNvPr id="5" name="Content Placeholder 4" descr="A computer screen shot of a program&#10;&#10;AI-generated content may be incorrect.">
            <a:extLst>
              <a:ext uri="{FF2B5EF4-FFF2-40B4-BE49-F238E27FC236}">
                <a16:creationId xmlns:a16="http://schemas.microsoft.com/office/drawing/2014/main" id="{13A040CC-70D7-82B5-DEC5-F99A556D87A3}"/>
              </a:ext>
            </a:extLst>
          </p:cNvPr>
          <p:cNvPicPr>
            <a:picLocks noGrp="1" noChangeAspect="1"/>
          </p:cNvPicPr>
          <p:nvPr>
            <p:ph idx="1"/>
          </p:nvPr>
        </p:nvPicPr>
        <p:blipFill>
          <a:blip r:embed="rId2"/>
          <a:stretch>
            <a:fillRect/>
          </a:stretch>
        </p:blipFill>
        <p:spPr>
          <a:xfrm>
            <a:off x="838200" y="1699986"/>
            <a:ext cx="6694714" cy="3512330"/>
          </a:xfrm>
        </p:spPr>
      </p:pic>
    </p:spTree>
    <p:extLst>
      <p:ext uri="{BB962C8B-B14F-4D97-AF65-F5344CB8AC3E}">
        <p14:creationId xmlns:p14="http://schemas.microsoft.com/office/powerpoint/2010/main" val="21464020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D5A68-F353-7C8B-09CF-6BE067CD6995}"/>
              </a:ext>
            </a:extLst>
          </p:cNvPr>
          <p:cNvSpPr>
            <a:spLocks noGrp="1"/>
          </p:cNvSpPr>
          <p:nvPr>
            <p:ph type="title"/>
          </p:nvPr>
        </p:nvSpPr>
        <p:spPr/>
        <p:txBody>
          <a:bodyPr>
            <a:normAutofit/>
          </a:bodyPr>
          <a:lstStyle/>
          <a:p>
            <a:r>
              <a:rPr lang="en-GB" dirty="0"/>
              <a:t>Predictions of the Siamese Network</a:t>
            </a:r>
            <a:endParaRPr lang="en-PK" dirty="0"/>
          </a:p>
        </p:txBody>
      </p:sp>
      <p:pic>
        <p:nvPicPr>
          <p:cNvPr id="5" name="Content Placeholder 4" descr="A black and white number&#10;&#10;AI-generated content may be incorrect.">
            <a:extLst>
              <a:ext uri="{FF2B5EF4-FFF2-40B4-BE49-F238E27FC236}">
                <a16:creationId xmlns:a16="http://schemas.microsoft.com/office/drawing/2014/main" id="{970C1AF9-A38F-0FB3-7504-CBB66724B342}"/>
              </a:ext>
            </a:extLst>
          </p:cNvPr>
          <p:cNvPicPr>
            <a:picLocks noGrp="1" noChangeAspect="1"/>
          </p:cNvPicPr>
          <p:nvPr>
            <p:ph idx="1"/>
          </p:nvPr>
        </p:nvPicPr>
        <p:blipFill>
          <a:blip r:embed="rId2"/>
          <a:stretch>
            <a:fillRect/>
          </a:stretch>
        </p:blipFill>
        <p:spPr>
          <a:xfrm>
            <a:off x="1242218" y="2373477"/>
            <a:ext cx="9707563" cy="1956245"/>
          </a:xfrm>
        </p:spPr>
      </p:pic>
      <p:sp>
        <p:nvSpPr>
          <p:cNvPr id="6" name="TextBox 5">
            <a:extLst>
              <a:ext uri="{FF2B5EF4-FFF2-40B4-BE49-F238E27FC236}">
                <a16:creationId xmlns:a16="http://schemas.microsoft.com/office/drawing/2014/main" id="{3BD666BC-7DE4-2C57-E60A-3A9595399CC5}"/>
              </a:ext>
            </a:extLst>
          </p:cNvPr>
          <p:cNvSpPr txBox="1"/>
          <p:nvPr/>
        </p:nvSpPr>
        <p:spPr>
          <a:xfrm>
            <a:off x="2658601" y="4624879"/>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8.5: Predictions of the Trained Siamese Network Model</a:t>
            </a:r>
          </a:p>
        </p:txBody>
      </p:sp>
    </p:spTree>
    <p:extLst>
      <p:ext uri="{BB962C8B-B14F-4D97-AF65-F5344CB8AC3E}">
        <p14:creationId xmlns:p14="http://schemas.microsoft.com/office/powerpoint/2010/main" val="10188929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2C3D9-3301-CEA3-3617-8AB0CAD0B789}"/>
              </a:ext>
            </a:extLst>
          </p:cNvPr>
          <p:cNvSpPr>
            <a:spLocks noGrp="1"/>
          </p:cNvSpPr>
          <p:nvPr>
            <p:ph type="title"/>
          </p:nvPr>
        </p:nvSpPr>
        <p:spPr/>
        <p:txBody>
          <a:bodyPr/>
          <a:lstStyle/>
          <a:p>
            <a:r>
              <a:rPr lang="en-GB" dirty="0"/>
              <a:t>U-Net for Segmentation</a:t>
            </a:r>
            <a:endParaRPr lang="en-PK" dirty="0"/>
          </a:p>
        </p:txBody>
      </p:sp>
      <p:sp>
        <p:nvSpPr>
          <p:cNvPr id="3" name="Content Placeholder 2">
            <a:extLst>
              <a:ext uri="{FF2B5EF4-FFF2-40B4-BE49-F238E27FC236}">
                <a16:creationId xmlns:a16="http://schemas.microsoft.com/office/drawing/2014/main" id="{5C2240E4-8D43-3842-E7CA-F5C7D0535C9F}"/>
              </a:ext>
            </a:extLst>
          </p:cNvPr>
          <p:cNvSpPr>
            <a:spLocks noGrp="1"/>
          </p:cNvSpPr>
          <p:nvPr>
            <p:ph idx="1"/>
          </p:nvPr>
        </p:nvSpPr>
        <p:spPr/>
        <p:txBody>
          <a:bodyPr/>
          <a:lstStyle/>
          <a:p>
            <a:r>
              <a:rPr lang="en-GB" dirty="0"/>
              <a:t>Encoder-decoder with skips</a:t>
            </a:r>
          </a:p>
          <a:p>
            <a:r>
              <a:rPr lang="en-GB" dirty="0"/>
              <a:t>Medical imaging applications</a:t>
            </a:r>
          </a:p>
          <a:p>
            <a:r>
              <a:rPr lang="en-GB" dirty="0"/>
              <a:t>Fine + coarse features merged</a:t>
            </a:r>
          </a:p>
          <a:p>
            <a:r>
              <a:rPr lang="en-GB" dirty="0"/>
              <a:t>Strong in image-to-image tasks</a:t>
            </a:r>
          </a:p>
          <a:p>
            <a:endParaRPr lang="en-PK" dirty="0"/>
          </a:p>
        </p:txBody>
      </p:sp>
    </p:spTree>
    <p:extLst>
      <p:ext uri="{BB962C8B-B14F-4D97-AF65-F5344CB8AC3E}">
        <p14:creationId xmlns:p14="http://schemas.microsoft.com/office/powerpoint/2010/main" val="73989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42B0B-DA4C-54CA-DFFE-399469ED25A1}"/>
              </a:ext>
            </a:extLst>
          </p:cNvPr>
          <p:cNvSpPr>
            <a:spLocks noGrp="1"/>
          </p:cNvSpPr>
          <p:nvPr>
            <p:ph type="title"/>
          </p:nvPr>
        </p:nvSpPr>
        <p:spPr/>
        <p:txBody>
          <a:bodyPr/>
          <a:lstStyle/>
          <a:p>
            <a:r>
              <a:rPr lang="en-PK" dirty="0"/>
              <a:t>Examples of Images and Masks</a:t>
            </a:r>
          </a:p>
        </p:txBody>
      </p:sp>
      <p:pic>
        <p:nvPicPr>
          <p:cNvPr id="5" name="Content Placeholder 4" descr="A collage of a dog&#10;&#10;AI-generated content may be incorrect.">
            <a:extLst>
              <a:ext uri="{FF2B5EF4-FFF2-40B4-BE49-F238E27FC236}">
                <a16:creationId xmlns:a16="http://schemas.microsoft.com/office/drawing/2014/main" id="{ACBDED5E-0F3A-86F8-E1B3-748EA3095EFE}"/>
              </a:ext>
            </a:extLst>
          </p:cNvPr>
          <p:cNvPicPr>
            <a:picLocks noGrp="1" noChangeAspect="1"/>
          </p:cNvPicPr>
          <p:nvPr>
            <p:ph idx="1"/>
          </p:nvPr>
        </p:nvPicPr>
        <p:blipFill>
          <a:blip r:embed="rId2"/>
          <a:stretch>
            <a:fillRect/>
          </a:stretch>
        </p:blipFill>
        <p:spPr>
          <a:xfrm>
            <a:off x="3388613" y="1324112"/>
            <a:ext cx="4589523" cy="4209776"/>
          </a:xfrm>
        </p:spPr>
      </p:pic>
      <p:sp>
        <p:nvSpPr>
          <p:cNvPr id="6" name="TextBox 5">
            <a:extLst>
              <a:ext uri="{FF2B5EF4-FFF2-40B4-BE49-F238E27FC236}">
                <a16:creationId xmlns:a16="http://schemas.microsoft.com/office/drawing/2014/main" id="{E9308DB3-BA60-347E-8BF2-833F3CA4D73C}"/>
              </a:ext>
            </a:extLst>
          </p:cNvPr>
          <p:cNvSpPr txBox="1"/>
          <p:nvPr/>
        </p:nvSpPr>
        <p:spPr>
          <a:xfrm>
            <a:off x="2254410" y="5791527"/>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8.6: Examples of Images and Masks from the Dataset</a:t>
            </a:r>
          </a:p>
        </p:txBody>
      </p:sp>
    </p:spTree>
    <p:extLst>
      <p:ext uri="{BB962C8B-B14F-4D97-AF65-F5344CB8AC3E}">
        <p14:creationId xmlns:p14="http://schemas.microsoft.com/office/powerpoint/2010/main" val="2707837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2CCF9-EB0F-93B1-8CCA-40039CE40DC6}"/>
              </a:ext>
            </a:extLst>
          </p:cNvPr>
          <p:cNvSpPr>
            <a:spLocks noGrp="1"/>
          </p:cNvSpPr>
          <p:nvPr>
            <p:ph type="title"/>
          </p:nvPr>
        </p:nvSpPr>
        <p:spPr/>
        <p:txBody>
          <a:bodyPr/>
          <a:lstStyle/>
          <a:p>
            <a:r>
              <a:rPr lang="en-PK" dirty="0"/>
              <a:t>D</a:t>
            </a:r>
            <a:r>
              <a:rPr lang="en-GB" dirty="0"/>
              <a:t>o</a:t>
            </a:r>
            <a:r>
              <a:rPr lang="en-PK" dirty="0"/>
              <a:t>wnsample Block</a:t>
            </a:r>
          </a:p>
        </p:txBody>
      </p:sp>
      <p:pic>
        <p:nvPicPr>
          <p:cNvPr id="7" name="Content Placeholder 6" descr="A screenshot of a computer code&#10;&#10;AI-generated content may be incorrect.">
            <a:extLst>
              <a:ext uri="{FF2B5EF4-FFF2-40B4-BE49-F238E27FC236}">
                <a16:creationId xmlns:a16="http://schemas.microsoft.com/office/drawing/2014/main" id="{872A4D6C-78F0-8111-5392-FF860A1F00BA}"/>
              </a:ext>
            </a:extLst>
          </p:cNvPr>
          <p:cNvPicPr>
            <a:picLocks noGrp="1" noChangeAspect="1"/>
          </p:cNvPicPr>
          <p:nvPr>
            <p:ph idx="1"/>
          </p:nvPr>
        </p:nvPicPr>
        <p:blipFill>
          <a:blip r:embed="rId2"/>
          <a:stretch>
            <a:fillRect/>
          </a:stretch>
        </p:blipFill>
        <p:spPr>
          <a:xfrm>
            <a:off x="838200" y="1414009"/>
            <a:ext cx="5032599" cy="4784725"/>
          </a:xfrm>
        </p:spPr>
      </p:pic>
    </p:spTree>
    <p:extLst>
      <p:ext uri="{BB962C8B-B14F-4D97-AF65-F5344CB8AC3E}">
        <p14:creationId xmlns:p14="http://schemas.microsoft.com/office/powerpoint/2010/main" val="23549934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DAB1C-A007-AEB5-DE32-5A71A0C6F431}"/>
              </a:ext>
            </a:extLst>
          </p:cNvPr>
          <p:cNvSpPr>
            <a:spLocks noGrp="1"/>
          </p:cNvSpPr>
          <p:nvPr>
            <p:ph type="title"/>
          </p:nvPr>
        </p:nvSpPr>
        <p:spPr/>
        <p:txBody>
          <a:bodyPr/>
          <a:lstStyle/>
          <a:p>
            <a:r>
              <a:rPr lang="en-PK" dirty="0"/>
              <a:t>Upsample Block</a:t>
            </a:r>
          </a:p>
        </p:txBody>
      </p:sp>
      <p:pic>
        <p:nvPicPr>
          <p:cNvPr id="5" name="Content Placeholder 4" descr="A screenshot of a computer program&#10;&#10;AI-generated content may be incorrect.">
            <a:extLst>
              <a:ext uri="{FF2B5EF4-FFF2-40B4-BE49-F238E27FC236}">
                <a16:creationId xmlns:a16="http://schemas.microsoft.com/office/drawing/2014/main" id="{FA50F397-2FCB-7745-02AB-5B3072173C84}"/>
              </a:ext>
            </a:extLst>
          </p:cNvPr>
          <p:cNvPicPr>
            <a:picLocks noGrp="1" noChangeAspect="1"/>
          </p:cNvPicPr>
          <p:nvPr>
            <p:ph idx="1"/>
          </p:nvPr>
        </p:nvPicPr>
        <p:blipFill>
          <a:blip r:embed="rId2"/>
          <a:stretch>
            <a:fillRect/>
          </a:stretch>
        </p:blipFill>
        <p:spPr>
          <a:xfrm>
            <a:off x="838199" y="1226982"/>
            <a:ext cx="4822371" cy="5249131"/>
          </a:xfrm>
        </p:spPr>
      </p:pic>
    </p:spTree>
    <p:extLst>
      <p:ext uri="{BB962C8B-B14F-4D97-AF65-F5344CB8AC3E}">
        <p14:creationId xmlns:p14="http://schemas.microsoft.com/office/powerpoint/2010/main" val="4022621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D2130-A4EC-D363-6AF0-065A2F8FDBF7}"/>
              </a:ext>
            </a:extLst>
          </p:cNvPr>
          <p:cNvSpPr>
            <a:spLocks noGrp="1"/>
          </p:cNvSpPr>
          <p:nvPr>
            <p:ph type="title"/>
          </p:nvPr>
        </p:nvSpPr>
        <p:spPr/>
        <p:txBody>
          <a:bodyPr/>
          <a:lstStyle/>
          <a:p>
            <a:r>
              <a:rPr lang="en-GB" dirty="0"/>
              <a:t>Importance of Complex Designs</a:t>
            </a:r>
            <a:endParaRPr lang="en-PK" dirty="0"/>
          </a:p>
        </p:txBody>
      </p:sp>
      <p:sp>
        <p:nvSpPr>
          <p:cNvPr id="3" name="Content Placeholder 2">
            <a:extLst>
              <a:ext uri="{FF2B5EF4-FFF2-40B4-BE49-F238E27FC236}">
                <a16:creationId xmlns:a16="http://schemas.microsoft.com/office/drawing/2014/main" id="{B7AA121D-343F-CA61-6567-6C3688D275E9}"/>
              </a:ext>
            </a:extLst>
          </p:cNvPr>
          <p:cNvSpPr>
            <a:spLocks noGrp="1"/>
          </p:cNvSpPr>
          <p:nvPr>
            <p:ph idx="1"/>
          </p:nvPr>
        </p:nvSpPr>
        <p:spPr/>
        <p:txBody>
          <a:bodyPr/>
          <a:lstStyle/>
          <a:p>
            <a:r>
              <a:rPr lang="en-GB" dirty="0"/>
              <a:t>Human-like accuracy in vision tasks</a:t>
            </a:r>
          </a:p>
          <a:p>
            <a:r>
              <a:rPr lang="en-GB" dirty="0"/>
              <a:t>Multimodal AI (vision + language)</a:t>
            </a:r>
          </a:p>
          <a:p>
            <a:r>
              <a:rPr lang="en-GB" dirty="0"/>
              <a:t>Translation, generation, recommendation systems</a:t>
            </a:r>
          </a:p>
          <a:p>
            <a:r>
              <a:rPr lang="en-GB" dirty="0"/>
              <a:t>All rely on complex flow patterns</a:t>
            </a:r>
          </a:p>
          <a:p>
            <a:endParaRPr lang="en-PK" dirty="0"/>
          </a:p>
        </p:txBody>
      </p:sp>
    </p:spTree>
    <p:extLst>
      <p:ext uri="{BB962C8B-B14F-4D97-AF65-F5344CB8AC3E}">
        <p14:creationId xmlns:p14="http://schemas.microsoft.com/office/powerpoint/2010/main" val="38337974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10A2E-86E8-5E2C-49A3-C26354A1D9AD}"/>
              </a:ext>
            </a:extLst>
          </p:cNvPr>
          <p:cNvSpPr>
            <a:spLocks noGrp="1"/>
          </p:cNvSpPr>
          <p:nvPr>
            <p:ph type="title"/>
          </p:nvPr>
        </p:nvSpPr>
        <p:spPr/>
        <p:txBody>
          <a:bodyPr/>
          <a:lstStyle/>
          <a:p>
            <a:r>
              <a:rPr lang="en-PK" dirty="0"/>
              <a:t>Building the Network</a:t>
            </a:r>
          </a:p>
        </p:txBody>
      </p:sp>
      <p:pic>
        <p:nvPicPr>
          <p:cNvPr id="5" name="Content Placeholder 4" descr="A screenshot of a computer program&#10;&#10;AI-generated content may be incorrect.">
            <a:extLst>
              <a:ext uri="{FF2B5EF4-FFF2-40B4-BE49-F238E27FC236}">
                <a16:creationId xmlns:a16="http://schemas.microsoft.com/office/drawing/2014/main" id="{96A57891-1D45-D43F-1CCE-00878E21EAAA}"/>
              </a:ext>
            </a:extLst>
          </p:cNvPr>
          <p:cNvPicPr>
            <a:picLocks noGrp="1" noChangeAspect="1"/>
          </p:cNvPicPr>
          <p:nvPr>
            <p:ph idx="1"/>
          </p:nvPr>
        </p:nvPicPr>
        <p:blipFill>
          <a:blip r:embed="rId2"/>
          <a:stretch>
            <a:fillRect/>
          </a:stretch>
        </p:blipFill>
        <p:spPr>
          <a:xfrm>
            <a:off x="838200" y="1403123"/>
            <a:ext cx="5271172" cy="4784725"/>
          </a:xfrm>
        </p:spPr>
      </p:pic>
      <p:pic>
        <p:nvPicPr>
          <p:cNvPr id="7" name="Picture 6" descr="A screenshot of a computer program&#10;&#10;AI-generated content may be incorrect.">
            <a:extLst>
              <a:ext uri="{FF2B5EF4-FFF2-40B4-BE49-F238E27FC236}">
                <a16:creationId xmlns:a16="http://schemas.microsoft.com/office/drawing/2014/main" id="{3F42A6FC-F37E-B65E-A8C0-05742A41DA22}"/>
              </a:ext>
            </a:extLst>
          </p:cNvPr>
          <p:cNvPicPr>
            <a:picLocks noChangeAspect="1"/>
          </p:cNvPicPr>
          <p:nvPr/>
        </p:nvPicPr>
        <p:blipFill>
          <a:blip r:embed="rId3"/>
          <a:stretch>
            <a:fillRect/>
          </a:stretch>
        </p:blipFill>
        <p:spPr>
          <a:xfrm>
            <a:off x="6523259" y="1403123"/>
            <a:ext cx="4830541" cy="4702629"/>
          </a:xfrm>
          <a:prstGeom prst="rect">
            <a:avLst/>
          </a:prstGeom>
        </p:spPr>
      </p:pic>
    </p:spTree>
    <p:extLst>
      <p:ext uri="{BB962C8B-B14F-4D97-AF65-F5344CB8AC3E}">
        <p14:creationId xmlns:p14="http://schemas.microsoft.com/office/powerpoint/2010/main" val="19657573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D7F4A-F913-58D2-CC90-66AD4D6186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008C90-44DA-A97E-F52A-F8D5F7F67206}"/>
              </a:ext>
            </a:extLst>
          </p:cNvPr>
          <p:cNvSpPr>
            <a:spLocks noGrp="1"/>
          </p:cNvSpPr>
          <p:nvPr>
            <p:ph type="title"/>
          </p:nvPr>
        </p:nvSpPr>
        <p:spPr/>
        <p:txBody>
          <a:bodyPr/>
          <a:lstStyle/>
          <a:p>
            <a:r>
              <a:rPr lang="en-PK" dirty="0"/>
              <a:t>Results of Segmentation</a:t>
            </a:r>
          </a:p>
        </p:txBody>
      </p:sp>
      <p:sp>
        <p:nvSpPr>
          <p:cNvPr id="6" name="TextBox 5">
            <a:extLst>
              <a:ext uri="{FF2B5EF4-FFF2-40B4-BE49-F238E27FC236}">
                <a16:creationId xmlns:a16="http://schemas.microsoft.com/office/drawing/2014/main" id="{286037B8-4AF5-B52A-C736-E907AEE65CEE}"/>
              </a:ext>
            </a:extLst>
          </p:cNvPr>
          <p:cNvSpPr txBox="1"/>
          <p:nvPr/>
        </p:nvSpPr>
        <p:spPr>
          <a:xfrm>
            <a:off x="2254410" y="5791527"/>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8.7: Results of the U-Net Model</a:t>
            </a:r>
          </a:p>
        </p:txBody>
      </p:sp>
      <p:pic>
        <p:nvPicPr>
          <p:cNvPr id="8" name="Content Placeholder 7" descr="A collage of images of a dog&#10;&#10;AI-generated content may be incorrect.">
            <a:extLst>
              <a:ext uri="{FF2B5EF4-FFF2-40B4-BE49-F238E27FC236}">
                <a16:creationId xmlns:a16="http://schemas.microsoft.com/office/drawing/2014/main" id="{26374F1D-5151-3FBB-1F33-FB82C10E5C44}"/>
              </a:ext>
            </a:extLst>
          </p:cNvPr>
          <p:cNvPicPr>
            <a:picLocks noGrp="1" noChangeAspect="1"/>
          </p:cNvPicPr>
          <p:nvPr>
            <p:ph idx="1"/>
          </p:nvPr>
        </p:nvPicPr>
        <p:blipFill>
          <a:blip r:embed="rId2"/>
          <a:stretch>
            <a:fillRect/>
          </a:stretch>
        </p:blipFill>
        <p:spPr>
          <a:xfrm>
            <a:off x="2588378" y="1450112"/>
            <a:ext cx="7015243" cy="4192542"/>
          </a:xfrm>
        </p:spPr>
      </p:pic>
    </p:spTree>
    <p:extLst>
      <p:ext uri="{BB962C8B-B14F-4D97-AF65-F5344CB8AC3E}">
        <p14:creationId xmlns:p14="http://schemas.microsoft.com/office/powerpoint/2010/main" val="41057150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F72A9-740F-2347-2F08-541EC42C8B76}"/>
              </a:ext>
            </a:extLst>
          </p:cNvPr>
          <p:cNvSpPr>
            <a:spLocks noGrp="1"/>
          </p:cNvSpPr>
          <p:nvPr>
            <p:ph type="title"/>
          </p:nvPr>
        </p:nvSpPr>
        <p:spPr/>
        <p:txBody>
          <a:bodyPr/>
          <a:lstStyle/>
          <a:p>
            <a:r>
              <a:rPr lang="en-GB" dirty="0"/>
              <a:t>Inception Modules</a:t>
            </a:r>
            <a:endParaRPr lang="en-PK" dirty="0"/>
          </a:p>
        </p:txBody>
      </p:sp>
      <p:sp>
        <p:nvSpPr>
          <p:cNvPr id="3" name="Content Placeholder 2">
            <a:extLst>
              <a:ext uri="{FF2B5EF4-FFF2-40B4-BE49-F238E27FC236}">
                <a16:creationId xmlns:a16="http://schemas.microsoft.com/office/drawing/2014/main" id="{138EAF5E-929C-A0F1-2F65-4CF8784186BC}"/>
              </a:ext>
            </a:extLst>
          </p:cNvPr>
          <p:cNvSpPr>
            <a:spLocks noGrp="1"/>
          </p:cNvSpPr>
          <p:nvPr>
            <p:ph idx="1"/>
          </p:nvPr>
        </p:nvSpPr>
        <p:spPr/>
        <p:txBody>
          <a:bodyPr/>
          <a:lstStyle/>
          <a:p>
            <a:r>
              <a:rPr lang="en-GB" dirty="0"/>
              <a:t>Parallel </a:t>
            </a:r>
            <a:r>
              <a:rPr lang="en-GB" dirty="0" err="1"/>
              <a:t>convs</a:t>
            </a:r>
            <a:r>
              <a:rPr lang="en-GB" dirty="0"/>
              <a:t> with 1×1, 3×3, 5×5</a:t>
            </a:r>
          </a:p>
          <a:p>
            <a:r>
              <a:rPr lang="en-GB" dirty="0"/>
              <a:t>Pooling path</a:t>
            </a:r>
          </a:p>
          <a:p>
            <a:r>
              <a:rPr lang="en-GB" dirty="0"/>
              <a:t>Merge into rich representation</a:t>
            </a:r>
          </a:p>
          <a:p>
            <a:r>
              <a:rPr lang="en-GB" dirty="0"/>
              <a:t>Efficient multi-scale extraction</a:t>
            </a:r>
          </a:p>
          <a:p>
            <a:endParaRPr lang="en-PK" dirty="0"/>
          </a:p>
        </p:txBody>
      </p:sp>
    </p:spTree>
    <p:extLst>
      <p:ext uri="{BB962C8B-B14F-4D97-AF65-F5344CB8AC3E}">
        <p14:creationId xmlns:p14="http://schemas.microsoft.com/office/powerpoint/2010/main" val="3832869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B6D85-6151-C3C1-5827-5E2A2D9BA478}"/>
              </a:ext>
            </a:extLst>
          </p:cNvPr>
          <p:cNvSpPr>
            <a:spLocks noGrp="1"/>
          </p:cNvSpPr>
          <p:nvPr>
            <p:ph type="title"/>
          </p:nvPr>
        </p:nvSpPr>
        <p:spPr/>
        <p:txBody>
          <a:bodyPr>
            <a:normAutofit/>
          </a:bodyPr>
          <a:lstStyle/>
          <a:p>
            <a:r>
              <a:rPr lang="en-GB" dirty="0"/>
              <a:t>Transfer Learning</a:t>
            </a:r>
            <a:endParaRPr lang="en-PK" dirty="0"/>
          </a:p>
        </p:txBody>
      </p:sp>
      <p:sp>
        <p:nvSpPr>
          <p:cNvPr id="3" name="Content Placeholder 2">
            <a:extLst>
              <a:ext uri="{FF2B5EF4-FFF2-40B4-BE49-F238E27FC236}">
                <a16:creationId xmlns:a16="http://schemas.microsoft.com/office/drawing/2014/main" id="{A9F3AA08-AF9B-2B33-DE8E-3C53ECED2DB9}"/>
              </a:ext>
            </a:extLst>
          </p:cNvPr>
          <p:cNvSpPr>
            <a:spLocks noGrp="1"/>
          </p:cNvSpPr>
          <p:nvPr>
            <p:ph idx="1"/>
          </p:nvPr>
        </p:nvSpPr>
        <p:spPr/>
        <p:txBody>
          <a:bodyPr/>
          <a:lstStyle/>
          <a:p>
            <a:r>
              <a:rPr lang="en-GB" dirty="0"/>
              <a:t>Reuse pretrained models</a:t>
            </a:r>
          </a:p>
          <a:p>
            <a:r>
              <a:rPr lang="en-GB" dirty="0"/>
              <a:t>Small dataset adaptation</a:t>
            </a:r>
          </a:p>
          <a:p>
            <a:r>
              <a:rPr lang="en-GB" dirty="0"/>
              <a:t>Saves time + computation</a:t>
            </a:r>
          </a:p>
          <a:p>
            <a:r>
              <a:rPr lang="en-GB" dirty="0"/>
              <a:t>Leverages massive pretraining</a:t>
            </a:r>
          </a:p>
          <a:p>
            <a:endParaRPr lang="en-PK" dirty="0"/>
          </a:p>
        </p:txBody>
      </p:sp>
    </p:spTree>
    <p:extLst>
      <p:ext uri="{BB962C8B-B14F-4D97-AF65-F5344CB8AC3E}">
        <p14:creationId xmlns:p14="http://schemas.microsoft.com/office/powerpoint/2010/main" val="10186258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0D86E-59A1-92EA-DF7A-91EB6E6F39CF}"/>
              </a:ext>
            </a:extLst>
          </p:cNvPr>
          <p:cNvSpPr>
            <a:spLocks noGrp="1"/>
          </p:cNvSpPr>
          <p:nvPr>
            <p:ph type="title"/>
          </p:nvPr>
        </p:nvSpPr>
        <p:spPr/>
        <p:txBody>
          <a:bodyPr/>
          <a:lstStyle/>
          <a:p>
            <a:r>
              <a:rPr lang="en-GB" dirty="0"/>
              <a:t>How It Works</a:t>
            </a:r>
            <a:endParaRPr lang="en-PK" dirty="0"/>
          </a:p>
        </p:txBody>
      </p:sp>
      <p:sp>
        <p:nvSpPr>
          <p:cNvPr id="3" name="Content Placeholder 2">
            <a:extLst>
              <a:ext uri="{FF2B5EF4-FFF2-40B4-BE49-F238E27FC236}">
                <a16:creationId xmlns:a16="http://schemas.microsoft.com/office/drawing/2014/main" id="{4B2BCDBF-1686-DEE8-99E7-B861449AF5F7}"/>
              </a:ext>
            </a:extLst>
          </p:cNvPr>
          <p:cNvSpPr>
            <a:spLocks noGrp="1"/>
          </p:cNvSpPr>
          <p:nvPr>
            <p:ph idx="1"/>
          </p:nvPr>
        </p:nvSpPr>
        <p:spPr/>
        <p:txBody>
          <a:bodyPr/>
          <a:lstStyle/>
          <a:p>
            <a:r>
              <a:rPr lang="en-GB" dirty="0"/>
              <a:t>Freeze pretrained layers</a:t>
            </a:r>
          </a:p>
          <a:p>
            <a:r>
              <a:rPr lang="en-GB" dirty="0"/>
              <a:t>Add task-specific head</a:t>
            </a:r>
          </a:p>
          <a:p>
            <a:r>
              <a:rPr lang="en-GB" dirty="0"/>
              <a:t>Fine-tune selected layers</a:t>
            </a:r>
          </a:p>
          <a:p>
            <a:r>
              <a:rPr lang="en-GB" dirty="0"/>
              <a:t>Rapid adaptation</a:t>
            </a:r>
          </a:p>
          <a:p>
            <a:endParaRPr lang="en-PK" dirty="0"/>
          </a:p>
        </p:txBody>
      </p:sp>
    </p:spTree>
    <p:extLst>
      <p:ext uri="{BB962C8B-B14F-4D97-AF65-F5344CB8AC3E}">
        <p14:creationId xmlns:p14="http://schemas.microsoft.com/office/powerpoint/2010/main" val="10451050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AC4F6-950C-7B89-F4AA-12C534301F84}"/>
              </a:ext>
            </a:extLst>
          </p:cNvPr>
          <p:cNvSpPr>
            <a:spLocks noGrp="1"/>
          </p:cNvSpPr>
          <p:nvPr>
            <p:ph type="title"/>
          </p:nvPr>
        </p:nvSpPr>
        <p:spPr/>
        <p:txBody>
          <a:bodyPr/>
          <a:lstStyle/>
          <a:p>
            <a:r>
              <a:rPr lang="en-GB" dirty="0"/>
              <a:t>Applications</a:t>
            </a:r>
            <a:endParaRPr lang="en-PK" dirty="0"/>
          </a:p>
        </p:txBody>
      </p:sp>
      <p:sp>
        <p:nvSpPr>
          <p:cNvPr id="3" name="Content Placeholder 2">
            <a:extLst>
              <a:ext uri="{FF2B5EF4-FFF2-40B4-BE49-F238E27FC236}">
                <a16:creationId xmlns:a16="http://schemas.microsoft.com/office/drawing/2014/main" id="{3AF7D8BD-B8BA-33E5-5883-3A756B4EAFB6}"/>
              </a:ext>
            </a:extLst>
          </p:cNvPr>
          <p:cNvSpPr>
            <a:spLocks noGrp="1"/>
          </p:cNvSpPr>
          <p:nvPr>
            <p:ph idx="1"/>
          </p:nvPr>
        </p:nvSpPr>
        <p:spPr/>
        <p:txBody>
          <a:bodyPr/>
          <a:lstStyle/>
          <a:p>
            <a:r>
              <a:rPr lang="en-GB" dirty="0"/>
              <a:t>Image classification with limited data</a:t>
            </a:r>
          </a:p>
          <a:p>
            <a:r>
              <a:rPr lang="en-GB" dirty="0"/>
              <a:t>Domain-specific adaptation</a:t>
            </a:r>
          </a:p>
          <a:p>
            <a:r>
              <a:rPr lang="en-GB" dirty="0"/>
              <a:t>NLP transfer (word embeddings, transformers)</a:t>
            </a:r>
          </a:p>
          <a:p>
            <a:r>
              <a:rPr lang="en-GB" dirty="0"/>
              <a:t>Industry use cases</a:t>
            </a:r>
          </a:p>
          <a:p>
            <a:endParaRPr lang="en-PK" dirty="0"/>
          </a:p>
        </p:txBody>
      </p:sp>
    </p:spTree>
    <p:extLst>
      <p:ext uri="{BB962C8B-B14F-4D97-AF65-F5344CB8AC3E}">
        <p14:creationId xmlns:p14="http://schemas.microsoft.com/office/powerpoint/2010/main" val="31800091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22C6E-3830-563E-8012-DB45090AFC76}"/>
              </a:ext>
            </a:extLst>
          </p:cNvPr>
          <p:cNvSpPr>
            <a:spLocks noGrp="1"/>
          </p:cNvSpPr>
          <p:nvPr>
            <p:ph type="title"/>
          </p:nvPr>
        </p:nvSpPr>
        <p:spPr/>
        <p:txBody>
          <a:bodyPr/>
          <a:lstStyle/>
          <a:p>
            <a:r>
              <a:rPr lang="en-PK" dirty="0"/>
              <a:t>Loading Pretrained Model</a:t>
            </a:r>
          </a:p>
        </p:txBody>
      </p:sp>
      <p:pic>
        <p:nvPicPr>
          <p:cNvPr id="5" name="Picture 4" descr="A screenshot of a computer code&#10;&#10;AI-generated content may be incorrect.">
            <a:extLst>
              <a:ext uri="{FF2B5EF4-FFF2-40B4-BE49-F238E27FC236}">
                <a16:creationId xmlns:a16="http://schemas.microsoft.com/office/drawing/2014/main" id="{1B6F3A17-E388-424A-53FE-85B700A91120}"/>
              </a:ext>
            </a:extLst>
          </p:cNvPr>
          <p:cNvPicPr>
            <a:picLocks noChangeAspect="1"/>
          </p:cNvPicPr>
          <p:nvPr/>
        </p:nvPicPr>
        <p:blipFill>
          <a:blip r:embed="rId2"/>
          <a:stretch>
            <a:fillRect/>
          </a:stretch>
        </p:blipFill>
        <p:spPr>
          <a:xfrm>
            <a:off x="838200" y="1458684"/>
            <a:ext cx="6179092" cy="4947557"/>
          </a:xfrm>
          <a:prstGeom prst="rect">
            <a:avLst/>
          </a:prstGeom>
        </p:spPr>
      </p:pic>
    </p:spTree>
    <p:extLst>
      <p:ext uri="{BB962C8B-B14F-4D97-AF65-F5344CB8AC3E}">
        <p14:creationId xmlns:p14="http://schemas.microsoft.com/office/powerpoint/2010/main" val="38608170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02125-9EDD-7653-638D-178BC424C12D}"/>
              </a:ext>
            </a:extLst>
          </p:cNvPr>
          <p:cNvSpPr>
            <a:spLocks noGrp="1"/>
          </p:cNvSpPr>
          <p:nvPr>
            <p:ph type="title"/>
          </p:nvPr>
        </p:nvSpPr>
        <p:spPr/>
        <p:txBody>
          <a:bodyPr/>
          <a:lstStyle/>
          <a:p>
            <a:r>
              <a:rPr lang="en-PK" dirty="0"/>
              <a:t>Transfer Learning Model</a:t>
            </a:r>
          </a:p>
        </p:txBody>
      </p:sp>
      <p:pic>
        <p:nvPicPr>
          <p:cNvPr id="5" name="Content Placeholder 4" descr="A screenshot of a computer program&#10;&#10;AI-generated content may be incorrect.">
            <a:extLst>
              <a:ext uri="{FF2B5EF4-FFF2-40B4-BE49-F238E27FC236}">
                <a16:creationId xmlns:a16="http://schemas.microsoft.com/office/drawing/2014/main" id="{A1C87EFA-6532-1501-33A1-061C19612F09}"/>
              </a:ext>
            </a:extLst>
          </p:cNvPr>
          <p:cNvPicPr>
            <a:picLocks noGrp="1" noChangeAspect="1"/>
          </p:cNvPicPr>
          <p:nvPr>
            <p:ph idx="1"/>
          </p:nvPr>
        </p:nvPicPr>
        <p:blipFill>
          <a:blip r:embed="rId2"/>
          <a:stretch>
            <a:fillRect/>
          </a:stretch>
        </p:blipFill>
        <p:spPr>
          <a:xfrm>
            <a:off x="986829" y="1370466"/>
            <a:ext cx="4704979" cy="4784725"/>
          </a:xfrm>
        </p:spPr>
      </p:pic>
      <p:pic>
        <p:nvPicPr>
          <p:cNvPr id="7" name="Picture 6" descr="A computer screen shot of a program code&#10;&#10;AI-generated content may be incorrect.">
            <a:extLst>
              <a:ext uri="{FF2B5EF4-FFF2-40B4-BE49-F238E27FC236}">
                <a16:creationId xmlns:a16="http://schemas.microsoft.com/office/drawing/2014/main" id="{CC2F4DBA-539A-00B1-E8AB-AAE6128FD402}"/>
              </a:ext>
            </a:extLst>
          </p:cNvPr>
          <p:cNvPicPr>
            <a:picLocks noChangeAspect="1"/>
          </p:cNvPicPr>
          <p:nvPr/>
        </p:nvPicPr>
        <p:blipFill>
          <a:blip r:embed="rId3"/>
          <a:stretch>
            <a:fillRect/>
          </a:stretch>
        </p:blipFill>
        <p:spPr>
          <a:xfrm>
            <a:off x="6500194" y="1877787"/>
            <a:ext cx="4929414" cy="2472482"/>
          </a:xfrm>
          <a:prstGeom prst="rect">
            <a:avLst/>
          </a:prstGeom>
        </p:spPr>
      </p:pic>
    </p:spTree>
    <p:extLst>
      <p:ext uri="{BB962C8B-B14F-4D97-AF65-F5344CB8AC3E}">
        <p14:creationId xmlns:p14="http://schemas.microsoft.com/office/powerpoint/2010/main" val="960061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F15FB-3A59-EF83-9009-AD64876F23E1}"/>
              </a:ext>
            </a:extLst>
          </p:cNvPr>
          <p:cNvSpPr>
            <a:spLocks noGrp="1"/>
          </p:cNvSpPr>
          <p:nvPr>
            <p:ph type="title"/>
          </p:nvPr>
        </p:nvSpPr>
        <p:spPr/>
        <p:txBody>
          <a:bodyPr/>
          <a:lstStyle/>
          <a:p>
            <a:r>
              <a:rPr lang="en-PK" dirty="0"/>
              <a:t>Fine-Tuning the Model</a:t>
            </a:r>
          </a:p>
        </p:txBody>
      </p:sp>
      <p:pic>
        <p:nvPicPr>
          <p:cNvPr id="5" name="Content Placeholder 4" descr="A screenshot of a computer code&#10;&#10;AI-generated content may be incorrect.">
            <a:extLst>
              <a:ext uri="{FF2B5EF4-FFF2-40B4-BE49-F238E27FC236}">
                <a16:creationId xmlns:a16="http://schemas.microsoft.com/office/drawing/2014/main" id="{0470C683-9B03-1803-A6FC-6017C2E7B35A}"/>
              </a:ext>
            </a:extLst>
          </p:cNvPr>
          <p:cNvPicPr>
            <a:picLocks noGrp="1" noChangeAspect="1"/>
          </p:cNvPicPr>
          <p:nvPr>
            <p:ph idx="1"/>
          </p:nvPr>
        </p:nvPicPr>
        <p:blipFill>
          <a:blip r:embed="rId2"/>
          <a:stretch>
            <a:fillRect/>
          </a:stretch>
        </p:blipFill>
        <p:spPr>
          <a:xfrm>
            <a:off x="838200" y="1435781"/>
            <a:ext cx="5042487" cy="4784725"/>
          </a:xfrm>
        </p:spPr>
      </p:pic>
    </p:spTree>
    <p:extLst>
      <p:ext uri="{BB962C8B-B14F-4D97-AF65-F5344CB8AC3E}">
        <p14:creationId xmlns:p14="http://schemas.microsoft.com/office/powerpoint/2010/main" val="3431289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6E10F-8E63-445C-1876-128127ED46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92D61E-C5E9-2E7E-E711-E3F4B9CFE08A}"/>
              </a:ext>
            </a:extLst>
          </p:cNvPr>
          <p:cNvSpPr>
            <a:spLocks noGrp="1"/>
          </p:cNvSpPr>
          <p:nvPr>
            <p:ph type="title"/>
          </p:nvPr>
        </p:nvSpPr>
        <p:spPr/>
        <p:txBody>
          <a:bodyPr/>
          <a:lstStyle/>
          <a:p>
            <a:r>
              <a:rPr lang="en-PK" dirty="0"/>
              <a:t>Benefits of Fine-Tuning</a:t>
            </a:r>
          </a:p>
        </p:txBody>
      </p:sp>
      <p:sp>
        <p:nvSpPr>
          <p:cNvPr id="6" name="TextBox 5">
            <a:extLst>
              <a:ext uri="{FF2B5EF4-FFF2-40B4-BE49-F238E27FC236}">
                <a16:creationId xmlns:a16="http://schemas.microsoft.com/office/drawing/2014/main" id="{1C6A25FE-4611-75F0-278E-5BCECC76FBF3}"/>
              </a:ext>
            </a:extLst>
          </p:cNvPr>
          <p:cNvSpPr txBox="1"/>
          <p:nvPr/>
        </p:nvSpPr>
        <p:spPr>
          <a:xfrm>
            <a:off x="2254410" y="5192762"/>
            <a:ext cx="6874795"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8.9: Results of Transfer Learning and Fine-Tuning</a:t>
            </a:r>
          </a:p>
        </p:txBody>
      </p:sp>
      <p:pic>
        <p:nvPicPr>
          <p:cNvPr id="7" name="Content Placeholder 6" descr="A graph of a graph of a graph of a graph of a graph of a graph of a graph of a graph of a graph of a graph of a graph of a graph of a graph of&#10;&#10;AI-generated content may be incorrect.">
            <a:extLst>
              <a:ext uri="{FF2B5EF4-FFF2-40B4-BE49-F238E27FC236}">
                <a16:creationId xmlns:a16="http://schemas.microsoft.com/office/drawing/2014/main" id="{D188EB84-9464-5848-81E4-67811BBE8D47}"/>
              </a:ext>
            </a:extLst>
          </p:cNvPr>
          <p:cNvPicPr>
            <a:picLocks noGrp="1" noChangeAspect="1"/>
          </p:cNvPicPr>
          <p:nvPr>
            <p:ph idx="1"/>
          </p:nvPr>
        </p:nvPicPr>
        <p:blipFill>
          <a:blip r:embed="rId2"/>
          <a:stretch>
            <a:fillRect/>
          </a:stretch>
        </p:blipFill>
        <p:spPr>
          <a:xfrm>
            <a:off x="641432" y="2093984"/>
            <a:ext cx="10111450" cy="2948307"/>
          </a:xfrm>
        </p:spPr>
      </p:pic>
    </p:spTree>
    <p:extLst>
      <p:ext uri="{BB962C8B-B14F-4D97-AF65-F5344CB8AC3E}">
        <p14:creationId xmlns:p14="http://schemas.microsoft.com/office/powerpoint/2010/main" val="3269102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2D751-E99F-85DF-A0B2-D272F368AEB7}"/>
              </a:ext>
            </a:extLst>
          </p:cNvPr>
          <p:cNvSpPr>
            <a:spLocks noGrp="1"/>
          </p:cNvSpPr>
          <p:nvPr>
            <p:ph type="title"/>
          </p:nvPr>
        </p:nvSpPr>
        <p:spPr/>
        <p:txBody>
          <a:bodyPr/>
          <a:lstStyle/>
          <a:p>
            <a:r>
              <a:rPr lang="en-GB" dirty="0"/>
              <a:t>Philosophy of Functional API</a:t>
            </a:r>
            <a:endParaRPr lang="en-PK" dirty="0"/>
          </a:p>
        </p:txBody>
      </p:sp>
      <p:sp>
        <p:nvSpPr>
          <p:cNvPr id="3" name="Content Placeholder 2">
            <a:extLst>
              <a:ext uri="{FF2B5EF4-FFF2-40B4-BE49-F238E27FC236}">
                <a16:creationId xmlns:a16="http://schemas.microsoft.com/office/drawing/2014/main" id="{8E3936BC-048C-DC24-6DA7-BD537B9BF22F}"/>
              </a:ext>
            </a:extLst>
          </p:cNvPr>
          <p:cNvSpPr>
            <a:spLocks noGrp="1"/>
          </p:cNvSpPr>
          <p:nvPr>
            <p:ph idx="1"/>
          </p:nvPr>
        </p:nvSpPr>
        <p:spPr/>
        <p:txBody>
          <a:bodyPr/>
          <a:lstStyle/>
          <a:p>
            <a:r>
              <a:rPr lang="en-GB" dirty="0"/>
              <a:t>Information Bottleneck</a:t>
            </a:r>
          </a:p>
          <a:p>
            <a:r>
              <a:rPr lang="en-GB" dirty="0"/>
              <a:t>Each layer may distort info</a:t>
            </a:r>
          </a:p>
          <a:p>
            <a:r>
              <a:rPr lang="en-GB" dirty="0"/>
              <a:t>Fragility, feature loss</a:t>
            </a:r>
          </a:p>
          <a:p>
            <a:r>
              <a:rPr lang="en-GB" dirty="0"/>
              <a:t>Inefficient learning</a:t>
            </a:r>
          </a:p>
        </p:txBody>
      </p:sp>
    </p:spTree>
    <p:extLst>
      <p:ext uri="{BB962C8B-B14F-4D97-AF65-F5344CB8AC3E}">
        <p14:creationId xmlns:p14="http://schemas.microsoft.com/office/powerpoint/2010/main" val="34338108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1D01F8-A09A-417B-B650-D0E1B4DD61E0}"/>
              </a:ext>
            </a:extLst>
          </p:cNvPr>
          <p:cNvSpPr>
            <a:spLocks noGrp="1"/>
          </p:cNvSpPr>
          <p:nvPr>
            <p:ph type="title"/>
          </p:nvPr>
        </p:nvSpPr>
        <p:spPr/>
        <p:txBody>
          <a:bodyPr/>
          <a:lstStyle/>
          <a:p>
            <a:r>
              <a:rPr lang="en-GB" dirty="0"/>
              <a:t>Reuse knowledge from massive datasets to solve new tasks quickly.</a:t>
            </a:r>
            <a:endParaRPr lang="en-PK" dirty="0"/>
          </a:p>
        </p:txBody>
      </p:sp>
      <p:sp>
        <p:nvSpPr>
          <p:cNvPr id="5" name="Text Placeholder 4">
            <a:extLst>
              <a:ext uri="{FF2B5EF4-FFF2-40B4-BE49-F238E27FC236}">
                <a16:creationId xmlns:a16="http://schemas.microsoft.com/office/drawing/2014/main" id="{058BDED3-EC90-6BC2-02BC-2B2CF746B1D2}"/>
              </a:ext>
            </a:extLst>
          </p:cNvPr>
          <p:cNvSpPr>
            <a:spLocks noGrp="1"/>
          </p:cNvSpPr>
          <p:nvPr>
            <p:ph type="body" sz="quarter" idx="10"/>
          </p:nvPr>
        </p:nvSpPr>
        <p:spPr/>
        <p:txBody>
          <a:bodyPr/>
          <a:lstStyle/>
          <a:p>
            <a:pPr marL="0" indent="0">
              <a:buNone/>
            </a:pPr>
            <a:r>
              <a:rPr lang="en-PK" dirty="0"/>
              <a:t>Transfer Learning: </a:t>
            </a:r>
          </a:p>
        </p:txBody>
      </p:sp>
    </p:spTree>
    <p:extLst>
      <p:ext uri="{BB962C8B-B14F-4D97-AF65-F5344CB8AC3E}">
        <p14:creationId xmlns:p14="http://schemas.microsoft.com/office/powerpoint/2010/main" val="1062622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CFE71-53D9-E2DE-3FA1-2518C9EF370D}"/>
              </a:ext>
            </a:extLst>
          </p:cNvPr>
          <p:cNvSpPr>
            <a:spLocks noGrp="1"/>
          </p:cNvSpPr>
          <p:nvPr>
            <p:ph type="title"/>
          </p:nvPr>
        </p:nvSpPr>
        <p:spPr/>
        <p:txBody>
          <a:bodyPr/>
          <a:lstStyle/>
          <a:p>
            <a:r>
              <a:rPr lang="en-GB" dirty="0"/>
              <a:t>Problems in Sequential Models</a:t>
            </a:r>
            <a:endParaRPr lang="en-PK" dirty="0"/>
          </a:p>
        </p:txBody>
      </p:sp>
      <p:sp>
        <p:nvSpPr>
          <p:cNvPr id="3" name="Content Placeholder 2">
            <a:extLst>
              <a:ext uri="{FF2B5EF4-FFF2-40B4-BE49-F238E27FC236}">
                <a16:creationId xmlns:a16="http://schemas.microsoft.com/office/drawing/2014/main" id="{B0C1A43F-7E9E-AB2E-5E12-6A7E130B8393}"/>
              </a:ext>
            </a:extLst>
          </p:cNvPr>
          <p:cNvSpPr>
            <a:spLocks noGrp="1"/>
          </p:cNvSpPr>
          <p:nvPr>
            <p:ph idx="1"/>
          </p:nvPr>
        </p:nvSpPr>
        <p:spPr/>
        <p:txBody>
          <a:bodyPr/>
          <a:lstStyle/>
          <a:p>
            <a:r>
              <a:rPr lang="en-GB" dirty="0"/>
              <a:t>Single path only</a:t>
            </a:r>
          </a:p>
          <a:p>
            <a:r>
              <a:rPr lang="en-GB" dirty="0"/>
              <a:t>Gradients vanish over depth</a:t>
            </a:r>
          </a:p>
          <a:p>
            <a:r>
              <a:rPr lang="en-GB" dirty="0"/>
              <a:t>Chain rule limits flexibility</a:t>
            </a:r>
          </a:p>
          <a:p>
            <a:r>
              <a:rPr lang="en-GB" dirty="0"/>
              <a:t>Complex relationships poorly </a:t>
            </a:r>
            <a:r>
              <a:rPr lang="en-GB" dirty="0" err="1"/>
              <a:t>modeled</a:t>
            </a:r>
            <a:endParaRPr lang="en-GB" dirty="0"/>
          </a:p>
          <a:p>
            <a:endParaRPr lang="en-PK" dirty="0"/>
          </a:p>
        </p:txBody>
      </p:sp>
    </p:spTree>
    <p:extLst>
      <p:ext uri="{BB962C8B-B14F-4D97-AF65-F5344CB8AC3E}">
        <p14:creationId xmlns:p14="http://schemas.microsoft.com/office/powerpoint/2010/main" val="3674353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6C4A8-3DA8-2C79-02FC-BE2B0757FC6C}"/>
              </a:ext>
            </a:extLst>
          </p:cNvPr>
          <p:cNvSpPr>
            <a:spLocks noGrp="1"/>
          </p:cNvSpPr>
          <p:nvPr>
            <p:ph type="title"/>
          </p:nvPr>
        </p:nvSpPr>
        <p:spPr/>
        <p:txBody>
          <a:bodyPr/>
          <a:lstStyle/>
          <a:p>
            <a:r>
              <a:rPr lang="en-GB" dirty="0"/>
              <a:t>What Functional API Enables</a:t>
            </a:r>
            <a:endParaRPr lang="en-PK" dirty="0"/>
          </a:p>
        </p:txBody>
      </p:sp>
      <p:sp>
        <p:nvSpPr>
          <p:cNvPr id="3" name="Content Placeholder 2">
            <a:extLst>
              <a:ext uri="{FF2B5EF4-FFF2-40B4-BE49-F238E27FC236}">
                <a16:creationId xmlns:a16="http://schemas.microsoft.com/office/drawing/2014/main" id="{BBD37A74-9024-C7FB-FECA-C044E284D67D}"/>
              </a:ext>
            </a:extLst>
          </p:cNvPr>
          <p:cNvSpPr>
            <a:spLocks noGrp="1"/>
          </p:cNvSpPr>
          <p:nvPr>
            <p:ph idx="1"/>
          </p:nvPr>
        </p:nvSpPr>
        <p:spPr/>
        <p:txBody>
          <a:bodyPr/>
          <a:lstStyle/>
          <a:p>
            <a:r>
              <a:rPr lang="en-GB" dirty="0"/>
              <a:t>Skip connections</a:t>
            </a:r>
          </a:p>
          <a:p>
            <a:r>
              <a:rPr lang="en-GB" dirty="0"/>
              <a:t>Multi-pathway architectures</a:t>
            </a:r>
          </a:p>
          <a:p>
            <a:r>
              <a:rPr lang="en-GB" dirty="0"/>
              <a:t>Shared features</a:t>
            </a:r>
          </a:p>
          <a:p>
            <a:r>
              <a:rPr lang="en-GB" dirty="0"/>
              <a:t>Multiple inputs/outputs</a:t>
            </a:r>
          </a:p>
          <a:p>
            <a:endParaRPr lang="en-PK" dirty="0"/>
          </a:p>
        </p:txBody>
      </p:sp>
    </p:spTree>
    <p:extLst>
      <p:ext uri="{BB962C8B-B14F-4D97-AF65-F5344CB8AC3E}">
        <p14:creationId xmlns:p14="http://schemas.microsoft.com/office/powerpoint/2010/main" val="42542183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261</TotalTime>
  <Words>1161</Words>
  <Application>Microsoft Macintosh PowerPoint</Application>
  <PresentationFormat>Widescreen</PresentationFormat>
  <Paragraphs>264</Paragraphs>
  <Slides>71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71</vt:i4>
      </vt:variant>
    </vt:vector>
  </HeadingPairs>
  <TitlesOfParts>
    <vt:vector size="79" baseType="lpstr">
      <vt:lpstr>Arial</vt:lpstr>
      <vt:lpstr>Avenir Book</vt:lpstr>
      <vt:lpstr>Avenir Light</vt:lpstr>
      <vt:lpstr>Avenir Next</vt:lpstr>
      <vt:lpstr>Avenir Next Demi Bold</vt:lpstr>
      <vt:lpstr>Avenir Next Ultra Light</vt:lpstr>
      <vt:lpstr>System Font Regular</vt:lpstr>
      <vt:lpstr>Office Theme</vt:lpstr>
      <vt:lpstr>Chapter 8 Exploring the Keras Functional API</vt:lpstr>
      <vt:lpstr>Contents</vt:lpstr>
      <vt:lpstr>Moving Beyond Sequential Models</vt:lpstr>
      <vt:lpstr>Importance of Functional API</vt:lpstr>
      <vt:lpstr>Analogy – City vs Subway</vt:lpstr>
      <vt:lpstr>Importance of Complex Designs</vt:lpstr>
      <vt:lpstr>Philosophy of Functional API</vt:lpstr>
      <vt:lpstr>Problems in Sequential Models</vt:lpstr>
      <vt:lpstr>What Functional API Enables</vt:lpstr>
      <vt:lpstr>Networks as DAGs</vt:lpstr>
      <vt:lpstr>Functional API lets us design networks as DAGs instead of rigid chains.</vt:lpstr>
      <vt:lpstr>Inspiration from Functional Programming</vt:lpstr>
      <vt:lpstr>Alignment with Neural Networks</vt:lpstr>
      <vt:lpstr>Key Advantages</vt:lpstr>
      <vt:lpstr>Multiple Outputs</vt:lpstr>
      <vt:lpstr>Sharing Layers</vt:lpstr>
      <vt:lpstr>Nonlinear Topologies</vt:lpstr>
      <vt:lpstr>Residual Connections Overview</vt:lpstr>
      <vt:lpstr>A Basic Residual Connection</vt:lpstr>
      <vt:lpstr>Basic Functional API Syntax</vt:lpstr>
      <vt:lpstr>Input Layer Examples </vt:lpstr>
      <vt:lpstr>Creating a Model</vt:lpstr>
      <vt:lpstr>Sequential vs Functional</vt:lpstr>
      <vt:lpstr>Reusable Functions </vt:lpstr>
      <vt:lpstr>Defining a Reusable Block</vt:lpstr>
      <vt:lpstr>Reusing a Block</vt:lpstr>
      <vt:lpstr>Best Practices</vt:lpstr>
      <vt:lpstr>Creating Complex Models</vt:lpstr>
      <vt:lpstr>Multiple Inputs and Outputs</vt:lpstr>
      <vt:lpstr>Multimodal Models</vt:lpstr>
      <vt:lpstr>Multi-Output Example </vt:lpstr>
      <vt:lpstr>Compiling Multi-Output Models </vt:lpstr>
      <vt:lpstr>Multimodal Learning</vt:lpstr>
      <vt:lpstr>Example: Image Captioning </vt:lpstr>
      <vt:lpstr>Image Captioning Encoders</vt:lpstr>
      <vt:lpstr>Combining Inputs</vt:lpstr>
      <vt:lpstr>Residual Connections</vt:lpstr>
      <vt:lpstr>Residual Connections Concept</vt:lpstr>
      <vt:lpstr>A Basic Residual Connection</vt:lpstr>
      <vt:lpstr>Residual Block Code </vt:lpstr>
      <vt:lpstr>Projection in Residuals</vt:lpstr>
      <vt:lpstr>Benefits of Residual Connections</vt:lpstr>
      <vt:lpstr>Residual connections solved vanishing gradients and enabled 1000+ layer networks.</vt:lpstr>
      <vt:lpstr>Branching Architectures</vt:lpstr>
      <vt:lpstr>Merging Branches </vt:lpstr>
      <vt:lpstr>When to Use Branching</vt:lpstr>
      <vt:lpstr>Common Patterns</vt:lpstr>
      <vt:lpstr>Case Studies: ResNet</vt:lpstr>
      <vt:lpstr>ResNet Model Summary</vt:lpstr>
      <vt:lpstr>ResNet Model Performance</vt:lpstr>
      <vt:lpstr>Siamese Networks</vt:lpstr>
      <vt:lpstr>Creating an Embedding Template</vt:lpstr>
      <vt:lpstr>Creating the Dual Network</vt:lpstr>
      <vt:lpstr>Custom Loss</vt:lpstr>
      <vt:lpstr>Predictions of the Siamese Network</vt:lpstr>
      <vt:lpstr>U-Net for Segmentation</vt:lpstr>
      <vt:lpstr>Examples of Images and Masks</vt:lpstr>
      <vt:lpstr>Downsample Block</vt:lpstr>
      <vt:lpstr>Upsample Block</vt:lpstr>
      <vt:lpstr>Building the Network</vt:lpstr>
      <vt:lpstr>Results of Segmentation</vt:lpstr>
      <vt:lpstr>Inception Modules</vt:lpstr>
      <vt:lpstr>Transfer Learning</vt:lpstr>
      <vt:lpstr>How It Works</vt:lpstr>
      <vt:lpstr>Applications</vt:lpstr>
      <vt:lpstr>Loading Pretrained Model</vt:lpstr>
      <vt:lpstr>Transfer Learning Model</vt:lpstr>
      <vt:lpstr>Fine-Tuning the Model</vt:lpstr>
      <vt:lpstr>Benefits of Fine-Tuning</vt:lpstr>
      <vt:lpstr>Reuse knowledge from massive datasets to solve new tasks quickly.</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191</cp:revision>
  <dcterms:created xsi:type="dcterms:W3CDTF">2025-08-28T02:49:25Z</dcterms:created>
  <dcterms:modified xsi:type="dcterms:W3CDTF">2025-09-15T15:18:39Z</dcterms:modified>
</cp:coreProperties>
</file>