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53"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60" r:id="rId21"/>
    <p:sldId id="326" r:id="rId22"/>
    <p:sldId id="327" r:id="rId23"/>
    <p:sldId id="328" r:id="rId24"/>
    <p:sldId id="329" r:id="rId25"/>
    <p:sldId id="330" r:id="rId26"/>
    <p:sldId id="331" r:id="rId27"/>
    <p:sldId id="332" r:id="rId28"/>
    <p:sldId id="333" r:id="rId29"/>
    <p:sldId id="334" r:id="rId30"/>
    <p:sldId id="354" r:id="rId31"/>
    <p:sldId id="355" r:id="rId32"/>
    <p:sldId id="356" r:id="rId33"/>
    <p:sldId id="357" r:id="rId34"/>
    <p:sldId id="358" r:id="rId35"/>
    <p:sldId id="335" r:id="rId36"/>
    <p:sldId id="336" r:id="rId37"/>
    <p:sldId id="337" r:id="rId38"/>
    <p:sldId id="338" r:id="rId39"/>
    <p:sldId id="339" r:id="rId40"/>
    <p:sldId id="340" r:id="rId41"/>
    <p:sldId id="341" r:id="rId42"/>
    <p:sldId id="342" r:id="rId43"/>
    <p:sldId id="346" r:id="rId44"/>
    <p:sldId id="361" r:id="rId45"/>
    <p:sldId id="362" r:id="rId46"/>
    <p:sldId id="363" r:id="rId47"/>
    <p:sldId id="364" r:id="rId48"/>
    <p:sldId id="365" r:id="rId49"/>
    <p:sldId id="366" r:id="rId50"/>
    <p:sldId id="367" r:id="rId51"/>
    <p:sldId id="359" r:id="rId52"/>
    <p:sldId id="352" r:id="rId53"/>
    <p:sldId id="343" r:id="rId54"/>
    <p:sldId id="344" r:id="rId55"/>
    <p:sldId id="345" r:id="rId56"/>
    <p:sldId id="347" r:id="rId57"/>
    <p:sldId id="348" r:id="rId58"/>
    <p:sldId id="349" r:id="rId59"/>
    <p:sldId id="350" r:id="rId60"/>
    <p:sldId id="351" r:id="rId61"/>
    <p:sldId id="309" r:id="rId62"/>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54"/>
    <p:restoredTop sz="95118"/>
  </p:normalViewPr>
  <p:slideViewPr>
    <p:cSldViewPr snapToGrid="0">
      <p:cViewPr varScale="1">
        <p:scale>
          <a:sx n="142" d="100"/>
          <a:sy n="142" d="100"/>
        </p:scale>
        <p:origin x="5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recluze.net/keras-book"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D21CEFBD-67C5-8C96-ACA2-B2B4D528576C}"/>
              </a:ext>
            </a:extLst>
          </p:cNvPr>
          <p:cNvPicPr>
            <a:picLocks noChangeAspect="1"/>
          </p:cNvPicPr>
          <p:nvPr/>
        </p:nvPicPr>
        <p:blipFill>
          <a:blip r:embed="rId2"/>
          <a:stretch>
            <a:fillRect/>
          </a:stretch>
        </p:blipFill>
        <p:spPr>
          <a:xfrm>
            <a:off x="6578195" y="1797375"/>
            <a:ext cx="5613805" cy="374253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8870575" cy="2387600"/>
          </a:xfrm>
        </p:spPr>
        <p:txBody>
          <a:bodyPr/>
          <a:lstStyle/>
          <a:p>
            <a:r>
              <a:rPr lang="en-PK" sz="4000" b="0" dirty="0">
                <a:solidFill>
                  <a:srgbClr val="00549D"/>
                </a:solidFill>
                <a:latin typeface="Avenir Next Ultra Light" panose="020B0203020202020204" pitchFamily="34" charset="77"/>
              </a:rPr>
              <a:t>Chapter 10</a:t>
            </a:r>
            <a:br>
              <a:rPr lang="en-PK" b="0" dirty="0">
                <a:solidFill>
                  <a:srgbClr val="00549D"/>
                </a:solidFill>
                <a:latin typeface="Avenir Next Ultra Light" panose="020B0203020202020204" pitchFamily="34" charset="77"/>
              </a:rPr>
            </a:br>
            <a:r>
              <a:rPr lang="en-US" dirty="0"/>
              <a:t>Reinforcement Learning: The Secret Sauce</a:t>
            </a:r>
            <a:br>
              <a:rPr lang="en-PK" dirty="0"/>
            </a:b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758311"/>
            <a:ext cx="9210261" cy="1832912"/>
          </a:xfrm>
        </p:spPr>
        <p:txBody>
          <a:bodyPr>
            <a:normAutofit/>
          </a:bodyPr>
          <a:lstStyle/>
          <a:p>
            <a:pPr>
              <a:lnSpc>
                <a:spcPct val="120000"/>
              </a:lnSpc>
            </a:pPr>
            <a:r>
              <a:rPr lang="en-GB" dirty="0">
                <a:latin typeface="Avenir Light" panose="020B0402020203020204" pitchFamily="34" charset="77"/>
              </a:rPr>
              <a:t>“</a:t>
            </a:r>
            <a:r>
              <a:rPr lang="en-GB"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067D7-EC7B-CF9C-38AB-D32A66BDA241}"/>
              </a:ext>
            </a:extLst>
          </p:cNvPr>
          <p:cNvSpPr>
            <a:spLocks noGrp="1"/>
          </p:cNvSpPr>
          <p:nvPr>
            <p:ph type="title"/>
          </p:nvPr>
        </p:nvSpPr>
        <p:spPr/>
        <p:txBody>
          <a:bodyPr>
            <a:normAutofit/>
          </a:bodyPr>
          <a:lstStyle/>
          <a:p>
            <a:r>
              <a:rPr lang="en-GB" dirty="0"/>
              <a:t>Real-World Applications</a:t>
            </a:r>
            <a:endParaRPr lang="en-PK" dirty="0"/>
          </a:p>
        </p:txBody>
      </p:sp>
      <p:sp>
        <p:nvSpPr>
          <p:cNvPr id="3" name="Content Placeholder 2">
            <a:extLst>
              <a:ext uri="{FF2B5EF4-FFF2-40B4-BE49-F238E27FC236}">
                <a16:creationId xmlns:a16="http://schemas.microsoft.com/office/drawing/2014/main" id="{9888D89A-2D66-BDFB-6ACA-44E5CB0D867E}"/>
              </a:ext>
            </a:extLst>
          </p:cNvPr>
          <p:cNvSpPr>
            <a:spLocks noGrp="1"/>
          </p:cNvSpPr>
          <p:nvPr>
            <p:ph idx="1"/>
          </p:nvPr>
        </p:nvSpPr>
        <p:spPr/>
        <p:txBody>
          <a:bodyPr/>
          <a:lstStyle/>
          <a:p>
            <a:r>
              <a:rPr lang="en-GB" dirty="0"/>
              <a:t>Traffic light optimization</a:t>
            </a:r>
          </a:p>
          <a:p>
            <a:r>
              <a:rPr lang="en-GB" dirty="0"/>
              <a:t>Finance: adaptive trading strategies</a:t>
            </a:r>
          </a:p>
          <a:p>
            <a:r>
              <a:rPr lang="en-GB" dirty="0"/>
              <a:t>Drug discovery: exploring chemical space</a:t>
            </a:r>
          </a:p>
          <a:p>
            <a:r>
              <a:rPr lang="en-GB" dirty="0"/>
              <a:t>Resource management: irrigation, factories</a:t>
            </a:r>
          </a:p>
          <a:p>
            <a:endParaRPr lang="en-PK" dirty="0"/>
          </a:p>
        </p:txBody>
      </p:sp>
    </p:spTree>
    <p:extLst>
      <p:ext uri="{BB962C8B-B14F-4D97-AF65-F5344CB8AC3E}">
        <p14:creationId xmlns:p14="http://schemas.microsoft.com/office/powerpoint/2010/main" val="4243359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2D4B1-BCF4-B4AE-0DDD-D624B10CA672}"/>
              </a:ext>
            </a:extLst>
          </p:cNvPr>
          <p:cNvSpPr>
            <a:spLocks noGrp="1"/>
          </p:cNvSpPr>
          <p:nvPr>
            <p:ph type="title"/>
          </p:nvPr>
        </p:nvSpPr>
        <p:spPr/>
        <p:txBody>
          <a:bodyPr>
            <a:normAutofit/>
          </a:bodyPr>
          <a:lstStyle/>
          <a:p>
            <a:r>
              <a:rPr lang="en-GB" dirty="0"/>
              <a:t>Rule of Thumb for Applicability</a:t>
            </a:r>
            <a:endParaRPr lang="en-PK" dirty="0"/>
          </a:p>
        </p:txBody>
      </p:sp>
      <p:sp>
        <p:nvSpPr>
          <p:cNvPr id="3" name="Content Placeholder 2">
            <a:extLst>
              <a:ext uri="{FF2B5EF4-FFF2-40B4-BE49-F238E27FC236}">
                <a16:creationId xmlns:a16="http://schemas.microsoft.com/office/drawing/2014/main" id="{AC1F4517-0F0C-9A77-4235-869BE79C6982}"/>
              </a:ext>
            </a:extLst>
          </p:cNvPr>
          <p:cNvSpPr>
            <a:spLocks noGrp="1"/>
          </p:cNvSpPr>
          <p:nvPr>
            <p:ph idx="1"/>
          </p:nvPr>
        </p:nvSpPr>
        <p:spPr/>
        <p:txBody>
          <a:bodyPr/>
          <a:lstStyle/>
          <a:p>
            <a:r>
              <a:rPr lang="en-GB" dirty="0"/>
              <a:t>Best solution not obvious</a:t>
            </a:r>
          </a:p>
          <a:p>
            <a:r>
              <a:rPr lang="en-GB" dirty="0"/>
              <a:t>Environment complex, multi-variable</a:t>
            </a:r>
          </a:p>
          <a:p>
            <a:r>
              <a:rPr lang="en-GB" dirty="0"/>
              <a:t>Actions today affect tomorrow</a:t>
            </a:r>
          </a:p>
          <a:p>
            <a:r>
              <a:rPr lang="en-GB" dirty="0"/>
              <a:t>Non-trivial action-outcome relationships</a:t>
            </a:r>
          </a:p>
          <a:p>
            <a:endParaRPr lang="en-PK" dirty="0"/>
          </a:p>
        </p:txBody>
      </p:sp>
    </p:spTree>
    <p:extLst>
      <p:ext uri="{BB962C8B-B14F-4D97-AF65-F5344CB8AC3E}">
        <p14:creationId xmlns:p14="http://schemas.microsoft.com/office/powerpoint/2010/main" val="1005564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CF5FF-74F3-82E8-17D8-C5EBCDA3400C}"/>
              </a:ext>
            </a:extLst>
          </p:cNvPr>
          <p:cNvSpPr>
            <a:spLocks noGrp="1"/>
          </p:cNvSpPr>
          <p:nvPr>
            <p:ph type="title"/>
          </p:nvPr>
        </p:nvSpPr>
        <p:spPr/>
        <p:txBody>
          <a:bodyPr/>
          <a:lstStyle/>
          <a:p>
            <a:r>
              <a:rPr lang="en-GB" dirty="0"/>
              <a:t>Challenges in RL (Overview)</a:t>
            </a:r>
            <a:endParaRPr lang="en-PK" dirty="0"/>
          </a:p>
        </p:txBody>
      </p:sp>
      <p:sp>
        <p:nvSpPr>
          <p:cNvPr id="3" name="Content Placeholder 2">
            <a:extLst>
              <a:ext uri="{FF2B5EF4-FFF2-40B4-BE49-F238E27FC236}">
                <a16:creationId xmlns:a16="http://schemas.microsoft.com/office/drawing/2014/main" id="{46980E75-546F-7744-DA8D-E2FB21F3E7D5}"/>
              </a:ext>
            </a:extLst>
          </p:cNvPr>
          <p:cNvSpPr>
            <a:spLocks noGrp="1"/>
          </p:cNvSpPr>
          <p:nvPr>
            <p:ph idx="1"/>
          </p:nvPr>
        </p:nvSpPr>
        <p:spPr/>
        <p:txBody>
          <a:bodyPr/>
          <a:lstStyle/>
          <a:p>
            <a:r>
              <a:rPr lang="en-GB" dirty="0"/>
              <a:t>Credit assignment problem</a:t>
            </a:r>
          </a:p>
          <a:p>
            <a:r>
              <a:rPr lang="en-GB" dirty="0"/>
              <a:t>Exploration vs exploitation</a:t>
            </a:r>
          </a:p>
          <a:p>
            <a:r>
              <a:rPr lang="en-GB" dirty="0"/>
              <a:t>Scale of possibilities (state explosion)</a:t>
            </a:r>
          </a:p>
          <a:p>
            <a:r>
              <a:rPr lang="en-GB" dirty="0"/>
              <a:t>Dynamic interactive learning</a:t>
            </a:r>
          </a:p>
          <a:p>
            <a:r>
              <a:rPr lang="en-GB" dirty="0"/>
              <a:t>Sparse rewards</a:t>
            </a:r>
          </a:p>
          <a:p>
            <a:endParaRPr lang="en-PK" dirty="0"/>
          </a:p>
        </p:txBody>
      </p:sp>
    </p:spTree>
    <p:extLst>
      <p:ext uri="{BB962C8B-B14F-4D97-AF65-F5344CB8AC3E}">
        <p14:creationId xmlns:p14="http://schemas.microsoft.com/office/powerpoint/2010/main" val="840133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AA937-CD0A-A8A4-A58F-DBCD81B17D90}"/>
              </a:ext>
            </a:extLst>
          </p:cNvPr>
          <p:cNvSpPr>
            <a:spLocks noGrp="1"/>
          </p:cNvSpPr>
          <p:nvPr>
            <p:ph type="title"/>
          </p:nvPr>
        </p:nvSpPr>
        <p:spPr/>
        <p:txBody>
          <a:bodyPr/>
          <a:lstStyle/>
          <a:p>
            <a:r>
              <a:rPr lang="en-GB" dirty="0"/>
              <a:t>Credit Assignment Problem</a:t>
            </a:r>
            <a:endParaRPr lang="en-PK" dirty="0"/>
          </a:p>
        </p:txBody>
      </p:sp>
      <p:sp>
        <p:nvSpPr>
          <p:cNvPr id="3" name="Content Placeholder 2">
            <a:extLst>
              <a:ext uri="{FF2B5EF4-FFF2-40B4-BE49-F238E27FC236}">
                <a16:creationId xmlns:a16="http://schemas.microsoft.com/office/drawing/2014/main" id="{2D5B2B49-44C0-D024-B595-E41E2CDC6B8B}"/>
              </a:ext>
            </a:extLst>
          </p:cNvPr>
          <p:cNvSpPr>
            <a:spLocks noGrp="1"/>
          </p:cNvSpPr>
          <p:nvPr>
            <p:ph idx="1"/>
          </p:nvPr>
        </p:nvSpPr>
        <p:spPr/>
        <p:txBody>
          <a:bodyPr/>
          <a:lstStyle/>
          <a:p>
            <a:r>
              <a:rPr lang="en-GB" dirty="0"/>
              <a:t>Which action caused later reward?</a:t>
            </a:r>
          </a:p>
          <a:p>
            <a:r>
              <a:rPr lang="en-GB" dirty="0"/>
              <a:t>Example: AlphaGo move → win 20 steps later</a:t>
            </a:r>
          </a:p>
          <a:p>
            <a:r>
              <a:rPr lang="en-GB" dirty="0"/>
              <a:t>Hard to reinforce correct earlier actions</a:t>
            </a:r>
          </a:p>
          <a:p>
            <a:r>
              <a:rPr lang="en-GB" dirty="0"/>
              <a:t>Temporal gap problem</a:t>
            </a:r>
          </a:p>
          <a:p>
            <a:endParaRPr lang="en-PK" dirty="0"/>
          </a:p>
        </p:txBody>
      </p:sp>
    </p:spTree>
    <p:extLst>
      <p:ext uri="{BB962C8B-B14F-4D97-AF65-F5344CB8AC3E}">
        <p14:creationId xmlns:p14="http://schemas.microsoft.com/office/powerpoint/2010/main" val="4177402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64439-0A12-3820-B219-F093E37170B3}"/>
              </a:ext>
            </a:extLst>
          </p:cNvPr>
          <p:cNvSpPr>
            <a:spLocks noGrp="1"/>
          </p:cNvSpPr>
          <p:nvPr>
            <p:ph type="title"/>
          </p:nvPr>
        </p:nvSpPr>
        <p:spPr/>
        <p:txBody>
          <a:bodyPr/>
          <a:lstStyle/>
          <a:p>
            <a:r>
              <a:rPr lang="en-GB" dirty="0"/>
              <a:t>Exploration vs. Exploitation</a:t>
            </a:r>
            <a:endParaRPr lang="en-PK" dirty="0"/>
          </a:p>
        </p:txBody>
      </p:sp>
      <p:sp>
        <p:nvSpPr>
          <p:cNvPr id="3" name="Content Placeholder 2">
            <a:extLst>
              <a:ext uri="{FF2B5EF4-FFF2-40B4-BE49-F238E27FC236}">
                <a16:creationId xmlns:a16="http://schemas.microsoft.com/office/drawing/2014/main" id="{AB57D5D3-14E8-88A9-8935-C901DC8E4CCE}"/>
              </a:ext>
            </a:extLst>
          </p:cNvPr>
          <p:cNvSpPr>
            <a:spLocks noGrp="1"/>
          </p:cNvSpPr>
          <p:nvPr>
            <p:ph idx="1"/>
          </p:nvPr>
        </p:nvSpPr>
        <p:spPr/>
        <p:txBody>
          <a:bodyPr/>
          <a:lstStyle/>
          <a:p>
            <a:r>
              <a:rPr lang="en-GB" dirty="0"/>
              <a:t>Exploit: use known best action</a:t>
            </a:r>
          </a:p>
          <a:p>
            <a:r>
              <a:rPr lang="en-GB" dirty="0"/>
              <a:t>Explore: try new actions for possible better outcomes</a:t>
            </a:r>
          </a:p>
          <a:p>
            <a:r>
              <a:rPr lang="en-GB" dirty="0"/>
              <a:t>Wrong balance → suboptimal or unstable learning</a:t>
            </a:r>
          </a:p>
          <a:p>
            <a:r>
              <a:rPr lang="en-GB" dirty="0"/>
              <a:t>Central to RL algorithms</a:t>
            </a:r>
          </a:p>
          <a:p>
            <a:endParaRPr lang="en-PK" dirty="0"/>
          </a:p>
        </p:txBody>
      </p:sp>
    </p:spTree>
    <p:extLst>
      <p:ext uri="{BB962C8B-B14F-4D97-AF65-F5344CB8AC3E}">
        <p14:creationId xmlns:p14="http://schemas.microsoft.com/office/powerpoint/2010/main" val="2917572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D770C-2578-EA38-0391-071BAE2E11BF}"/>
              </a:ext>
            </a:extLst>
          </p:cNvPr>
          <p:cNvSpPr>
            <a:spLocks noGrp="1"/>
          </p:cNvSpPr>
          <p:nvPr>
            <p:ph type="title"/>
          </p:nvPr>
        </p:nvSpPr>
        <p:spPr/>
        <p:txBody>
          <a:bodyPr/>
          <a:lstStyle/>
          <a:p>
            <a:r>
              <a:rPr lang="en-GB" dirty="0"/>
              <a:t>State Space Explosion</a:t>
            </a:r>
            <a:endParaRPr lang="en-PK" dirty="0"/>
          </a:p>
        </p:txBody>
      </p:sp>
      <p:sp>
        <p:nvSpPr>
          <p:cNvPr id="3" name="Content Placeholder 2">
            <a:extLst>
              <a:ext uri="{FF2B5EF4-FFF2-40B4-BE49-F238E27FC236}">
                <a16:creationId xmlns:a16="http://schemas.microsoft.com/office/drawing/2014/main" id="{46B2BB4C-0EEC-7913-FA49-FFE766409FAA}"/>
              </a:ext>
            </a:extLst>
          </p:cNvPr>
          <p:cNvSpPr>
            <a:spLocks noGrp="1"/>
          </p:cNvSpPr>
          <p:nvPr>
            <p:ph idx="1"/>
          </p:nvPr>
        </p:nvSpPr>
        <p:spPr/>
        <p:txBody>
          <a:bodyPr/>
          <a:lstStyle/>
          <a:p>
            <a:r>
              <a:rPr lang="en-GB" dirty="0"/>
              <a:t>Chess positions: ~10</a:t>
            </a:r>
            <a:r>
              <a:rPr lang="en-GB" baseline="30000" dirty="0"/>
              <a:t>43</a:t>
            </a:r>
          </a:p>
          <a:p>
            <a:r>
              <a:rPr lang="en-GB" dirty="0"/>
              <a:t>Impossible to precompute all states</a:t>
            </a:r>
          </a:p>
          <a:p>
            <a:r>
              <a:rPr lang="en-GB" dirty="0"/>
              <a:t>Need generalization</a:t>
            </a:r>
          </a:p>
          <a:p>
            <a:r>
              <a:rPr lang="en-GB" dirty="0"/>
              <a:t>Neural networks as function approximators</a:t>
            </a:r>
          </a:p>
          <a:p>
            <a:endParaRPr lang="en-PK" dirty="0"/>
          </a:p>
        </p:txBody>
      </p:sp>
    </p:spTree>
    <p:extLst>
      <p:ext uri="{BB962C8B-B14F-4D97-AF65-F5344CB8AC3E}">
        <p14:creationId xmlns:p14="http://schemas.microsoft.com/office/powerpoint/2010/main" val="1543886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0636-F922-C1BE-543C-C9F6E5EBC2ED}"/>
              </a:ext>
            </a:extLst>
          </p:cNvPr>
          <p:cNvSpPr>
            <a:spLocks noGrp="1"/>
          </p:cNvSpPr>
          <p:nvPr>
            <p:ph type="title"/>
          </p:nvPr>
        </p:nvSpPr>
        <p:spPr/>
        <p:txBody>
          <a:bodyPr/>
          <a:lstStyle/>
          <a:p>
            <a:r>
              <a:rPr lang="en-GB" dirty="0"/>
              <a:t>Dynamic Learning Challenge</a:t>
            </a:r>
            <a:endParaRPr lang="en-PK" dirty="0"/>
          </a:p>
        </p:txBody>
      </p:sp>
      <p:sp>
        <p:nvSpPr>
          <p:cNvPr id="3" name="Content Placeholder 2">
            <a:extLst>
              <a:ext uri="{FF2B5EF4-FFF2-40B4-BE49-F238E27FC236}">
                <a16:creationId xmlns:a16="http://schemas.microsoft.com/office/drawing/2014/main" id="{00B3057F-7B7F-D83E-1625-D8105B8D9904}"/>
              </a:ext>
            </a:extLst>
          </p:cNvPr>
          <p:cNvSpPr>
            <a:spLocks noGrp="1"/>
          </p:cNvSpPr>
          <p:nvPr>
            <p:ph idx="1"/>
          </p:nvPr>
        </p:nvSpPr>
        <p:spPr/>
        <p:txBody>
          <a:bodyPr/>
          <a:lstStyle/>
          <a:p>
            <a:r>
              <a:rPr lang="en-GB" dirty="0"/>
              <a:t>In RL, dataset not fixed</a:t>
            </a:r>
          </a:p>
          <a:p>
            <a:r>
              <a:rPr lang="en-GB" dirty="0"/>
              <a:t>Experiences shift as policy changes</a:t>
            </a:r>
          </a:p>
          <a:p>
            <a:r>
              <a:rPr lang="en-GB" dirty="0"/>
              <a:t>Old strategies may vanish from data</a:t>
            </a:r>
          </a:p>
          <a:p>
            <a:r>
              <a:rPr lang="en-GB" dirty="0"/>
              <a:t>Learning target keeps moving</a:t>
            </a:r>
          </a:p>
          <a:p>
            <a:endParaRPr lang="en-PK" dirty="0"/>
          </a:p>
        </p:txBody>
      </p:sp>
    </p:spTree>
    <p:extLst>
      <p:ext uri="{BB962C8B-B14F-4D97-AF65-F5344CB8AC3E}">
        <p14:creationId xmlns:p14="http://schemas.microsoft.com/office/powerpoint/2010/main" val="3397080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FCCB3-2702-C2B1-3856-DC20E4D8E104}"/>
              </a:ext>
            </a:extLst>
          </p:cNvPr>
          <p:cNvSpPr>
            <a:spLocks noGrp="1"/>
          </p:cNvSpPr>
          <p:nvPr>
            <p:ph type="title"/>
          </p:nvPr>
        </p:nvSpPr>
        <p:spPr/>
        <p:txBody>
          <a:bodyPr/>
          <a:lstStyle/>
          <a:p>
            <a:r>
              <a:rPr lang="en-GB" dirty="0"/>
              <a:t>Sparse Rewards</a:t>
            </a:r>
            <a:endParaRPr lang="en-PK" dirty="0"/>
          </a:p>
        </p:txBody>
      </p:sp>
      <p:sp>
        <p:nvSpPr>
          <p:cNvPr id="3" name="Content Placeholder 2">
            <a:extLst>
              <a:ext uri="{FF2B5EF4-FFF2-40B4-BE49-F238E27FC236}">
                <a16:creationId xmlns:a16="http://schemas.microsoft.com/office/drawing/2014/main" id="{D1438D6D-6FEF-390B-04A7-1334BB0179A7}"/>
              </a:ext>
            </a:extLst>
          </p:cNvPr>
          <p:cNvSpPr>
            <a:spLocks noGrp="1"/>
          </p:cNvSpPr>
          <p:nvPr>
            <p:ph idx="1"/>
          </p:nvPr>
        </p:nvSpPr>
        <p:spPr/>
        <p:txBody>
          <a:bodyPr/>
          <a:lstStyle/>
          <a:p>
            <a:r>
              <a:rPr lang="en-GB" dirty="0"/>
              <a:t>Feedback delayed, infrequent</a:t>
            </a:r>
          </a:p>
          <a:p>
            <a:r>
              <a:rPr lang="en-GB" dirty="0"/>
              <a:t>Example: win signal only at end of game</a:t>
            </a:r>
          </a:p>
          <a:p>
            <a:r>
              <a:rPr lang="en-GB" dirty="0"/>
              <a:t>Hard to connect actions to outcomes</a:t>
            </a:r>
          </a:p>
          <a:p>
            <a:r>
              <a:rPr lang="en-GB" dirty="0"/>
              <a:t>Leads to inefficiency</a:t>
            </a:r>
          </a:p>
          <a:p>
            <a:endParaRPr lang="en-PK" dirty="0"/>
          </a:p>
        </p:txBody>
      </p:sp>
    </p:spTree>
    <p:extLst>
      <p:ext uri="{BB962C8B-B14F-4D97-AF65-F5344CB8AC3E}">
        <p14:creationId xmlns:p14="http://schemas.microsoft.com/office/powerpoint/2010/main" val="35575198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A1F1D-58DF-22CE-426C-4283143B9185}"/>
              </a:ext>
            </a:extLst>
          </p:cNvPr>
          <p:cNvSpPr>
            <a:spLocks noGrp="1"/>
          </p:cNvSpPr>
          <p:nvPr>
            <p:ph type="title"/>
          </p:nvPr>
        </p:nvSpPr>
        <p:spPr/>
        <p:txBody>
          <a:bodyPr/>
          <a:lstStyle/>
          <a:p>
            <a:r>
              <a:rPr lang="en-GB" b="1" dirty="0"/>
              <a:t>Exploration–exploitation trade-off = heart of RL success/failure</a:t>
            </a:r>
            <a:endParaRPr lang="en-GB" dirty="0"/>
          </a:p>
        </p:txBody>
      </p:sp>
      <p:sp>
        <p:nvSpPr>
          <p:cNvPr id="4" name="Text Placeholder 3">
            <a:extLst>
              <a:ext uri="{FF2B5EF4-FFF2-40B4-BE49-F238E27FC236}">
                <a16:creationId xmlns:a16="http://schemas.microsoft.com/office/drawing/2014/main" id="{314D9784-1B24-6338-8E16-5846FD579C16}"/>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200694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06A51A-0714-68C0-55D4-1C2BF8381E22}"/>
              </a:ext>
            </a:extLst>
          </p:cNvPr>
          <p:cNvSpPr>
            <a:spLocks noGrp="1"/>
          </p:cNvSpPr>
          <p:nvPr>
            <p:ph type="title"/>
          </p:nvPr>
        </p:nvSpPr>
        <p:spPr/>
        <p:txBody>
          <a:bodyPr/>
          <a:lstStyle/>
          <a:p>
            <a:r>
              <a:rPr lang="en-GB" dirty="0"/>
              <a:t>Formalizing RL: MDPs</a:t>
            </a:r>
            <a:endParaRPr lang="en-PK" dirty="0"/>
          </a:p>
        </p:txBody>
      </p:sp>
      <mc:AlternateContent xmlns:mc="http://schemas.openxmlformats.org/markup-compatibility/2006" xmlns:a14="http://schemas.microsoft.com/office/drawing/2010/main">
        <mc:Choice Requires="a14">
          <p:sp>
            <p:nvSpPr>
              <p:cNvPr id="5" name="Content Placeholder 4">
                <a:extLst>
                  <a:ext uri="{FF2B5EF4-FFF2-40B4-BE49-F238E27FC236}">
                    <a16:creationId xmlns:a16="http://schemas.microsoft.com/office/drawing/2014/main" id="{C35E54D1-597C-C3A0-E697-8BE5FB454E1A}"/>
                  </a:ext>
                </a:extLst>
              </p:cNvPr>
              <p:cNvSpPr>
                <a:spLocks noGrp="1"/>
              </p:cNvSpPr>
              <p:nvPr>
                <p:ph idx="1"/>
              </p:nvPr>
            </p:nvSpPr>
            <p:spPr/>
            <p:txBody>
              <a:bodyPr/>
              <a:lstStyle/>
              <a:p>
                <a:r>
                  <a:rPr lang="en-GB" dirty="0"/>
                  <a:t>MDP = (S, A, P, R, </a:t>
                </a:r>
                <a:r>
                  <a:rPr lang="el-GR" dirty="0"/>
                  <a:t>γ)</a:t>
                </a:r>
              </a:p>
              <a:p>
                <a:r>
                  <a:rPr lang="en-GB" dirty="0"/>
                  <a:t>State set S, actions A</a:t>
                </a:r>
              </a:p>
              <a:p>
                <a:r>
                  <a:rPr lang="en-GB" dirty="0"/>
                  <a:t>Transition probability: </a:t>
                </a:r>
                <a14:m>
                  <m:oMath xmlns:m="http://schemas.openxmlformats.org/officeDocument/2006/math">
                    <m:r>
                      <a:rPr lang="en-GB" i="1">
                        <a:latin typeface="Cambria Math" panose="02040503050406030204" pitchFamily="18" charset="0"/>
                      </a:rPr>
                      <m:t>𝑃</m:t>
                    </m:r>
                    <m:d>
                      <m:dPr>
                        <m:endChr m:val="|"/>
                        <m:ctrlPr>
                          <a:rPr lang="en-US" b="0" i="1" smtClean="0">
                            <a:latin typeface="Cambria Math" panose="02040503050406030204" pitchFamily="18" charset="0"/>
                          </a:rPr>
                        </m:ctrlPr>
                      </m:dPr>
                      <m:e>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e>
                    </m:d>
                    <m:r>
                      <a:rPr lang="ar-AE" i="1">
                        <a:latin typeface="Cambria Math" panose="02040503050406030204" pitchFamily="18" charset="0"/>
                      </a:rPr>
                      <m:t>𝑠</m:t>
                    </m:r>
                    <m:r>
                      <a:rPr lang="en-US" i="1">
                        <a:latin typeface="Cambria Math" panose="02040503050406030204" pitchFamily="18" charset="0"/>
                      </a:rPr>
                      <m:t>, </m:t>
                    </m:r>
                    <m:r>
                      <a:rPr lang="ar-AE" i="1">
                        <a:latin typeface="Cambria Math" panose="02040503050406030204" pitchFamily="18" charset="0"/>
                      </a:rPr>
                      <m:t>𝑎</m:t>
                    </m:r>
                    <m:r>
                      <a:rPr lang="en-US" b="0" i="1" smtClean="0">
                        <a:latin typeface="Cambria Math" panose="02040503050406030204" pitchFamily="18" charset="0"/>
                      </a:rPr>
                      <m:t>)</m:t>
                    </m:r>
                  </m:oMath>
                </a14:m>
                <a:endParaRPr lang="ar-AE" dirty="0"/>
              </a:p>
              <a:p>
                <a:r>
                  <a:rPr lang="en-GB" dirty="0"/>
                  <a:t>Reward function: </a:t>
                </a:r>
                <a14:m>
                  <m:oMath xmlns:m="http://schemas.openxmlformats.org/officeDocument/2006/math">
                    <m:r>
                      <a:rPr lang="en-GB" i="1">
                        <a:latin typeface="Cambria Math" panose="02040503050406030204" pitchFamily="18" charset="0"/>
                      </a:rPr>
                      <m:t>𝑅</m:t>
                    </m:r>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r>
                      <a:rPr lang="en-US" b="0" i="1" smtClean="0">
                        <a:latin typeface="Cambria Math" panose="02040503050406030204" pitchFamily="18" charset="0"/>
                      </a:rPr>
                      <m:t>)</m:t>
                    </m:r>
                  </m:oMath>
                </a14:m>
                <a:endParaRPr lang="ar-AE" dirty="0"/>
              </a:p>
              <a:p>
                <a:r>
                  <a:rPr lang="en-GB" dirty="0"/>
                  <a:t>Discount factor </a:t>
                </a:r>
                <a:r>
                  <a:rPr lang="el-GR" dirty="0"/>
                  <a:t>γ</a:t>
                </a:r>
              </a:p>
              <a:p>
                <a:endParaRPr lang="en-PK" dirty="0"/>
              </a:p>
            </p:txBody>
          </p:sp>
        </mc:Choice>
        <mc:Fallback xmlns="">
          <p:sp>
            <p:nvSpPr>
              <p:cNvPr id="5" name="Content Placeholder 4">
                <a:extLst>
                  <a:ext uri="{FF2B5EF4-FFF2-40B4-BE49-F238E27FC236}">
                    <a16:creationId xmlns:a16="http://schemas.microsoft.com/office/drawing/2014/main" id="{C35E54D1-597C-C3A0-E697-8BE5FB454E1A}"/>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2511076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77500" lnSpcReduction="20000"/>
          </a:bodyPr>
          <a:lstStyle/>
          <a:p>
            <a:r>
              <a:rPr lang="en-GB" dirty="0"/>
              <a:t>Core Concepts: Intro, Agent, Environment, Reward</a:t>
            </a:r>
          </a:p>
          <a:p>
            <a:r>
              <a:rPr lang="en-GB" dirty="0"/>
              <a:t>History &amp; Breakthroughs</a:t>
            </a:r>
          </a:p>
          <a:p>
            <a:r>
              <a:rPr lang="en-GB" dirty="0"/>
              <a:t>Unique Challenges in RL</a:t>
            </a:r>
          </a:p>
          <a:p>
            <a:r>
              <a:rPr lang="en-GB" dirty="0"/>
              <a:t>Exploration vs. Exploitation</a:t>
            </a:r>
          </a:p>
          <a:p>
            <a:r>
              <a:rPr lang="en-GB" dirty="0"/>
              <a:t>Markov Decision Processes (MDPs)</a:t>
            </a:r>
          </a:p>
          <a:p>
            <a:r>
              <a:rPr lang="en-GB" dirty="0"/>
              <a:t>Policies and Value Functions</a:t>
            </a:r>
          </a:p>
          <a:p>
            <a:r>
              <a:rPr lang="en-GB" dirty="0"/>
              <a:t>Q-Learning, Q-Tables, DQN</a:t>
            </a:r>
          </a:p>
          <a:p>
            <a:r>
              <a:rPr lang="en-GB" dirty="0"/>
              <a:t>Stability: Experience Replay &amp; Target Networks</a:t>
            </a:r>
          </a:p>
          <a:p>
            <a:r>
              <a:rPr lang="en-GB" dirty="0"/>
              <a:t>Applications in Real World</a:t>
            </a:r>
          </a:p>
          <a:p>
            <a:r>
              <a:rPr lang="en-GB" dirty="0"/>
              <a:t>Reinforcement Learning in LLMs (RLHF)</a:t>
            </a:r>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8D2F0-CA20-0486-7EFD-0D28FA937B14}"/>
              </a:ext>
            </a:extLst>
          </p:cNvPr>
          <p:cNvSpPr>
            <a:spLocks noGrp="1"/>
          </p:cNvSpPr>
          <p:nvPr>
            <p:ph type="title"/>
          </p:nvPr>
        </p:nvSpPr>
        <p:spPr/>
        <p:txBody>
          <a:bodyPr/>
          <a:lstStyle/>
          <a:p>
            <a:r>
              <a:rPr lang="en-PK" dirty="0"/>
              <a:t>Recall the Grid World </a:t>
            </a:r>
          </a:p>
        </p:txBody>
      </p:sp>
      <p:sp>
        <p:nvSpPr>
          <p:cNvPr id="4" name="TextBox 3">
            <a:extLst>
              <a:ext uri="{FF2B5EF4-FFF2-40B4-BE49-F238E27FC236}">
                <a16:creationId xmlns:a16="http://schemas.microsoft.com/office/drawing/2014/main" id="{51CA81F2-BE5A-EB67-2B3B-4B4D307CE4D4}"/>
              </a:ext>
            </a:extLst>
          </p:cNvPr>
          <p:cNvSpPr txBox="1"/>
          <p:nvPr/>
        </p:nvSpPr>
        <p:spPr>
          <a:xfrm>
            <a:off x="2778331" y="5886517"/>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2.9: State Changes, Rewards, and Actions in Reinforcement Learning</a:t>
            </a:r>
          </a:p>
        </p:txBody>
      </p:sp>
      <p:pic>
        <p:nvPicPr>
          <p:cNvPr id="5" name="Content Placeholder 7" descr="A diagram of a grid with arrows and symbols&#10;&#10;AI-generated content may be incorrect.">
            <a:extLst>
              <a:ext uri="{FF2B5EF4-FFF2-40B4-BE49-F238E27FC236}">
                <a16:creationId xmlns:a16="http://schemas.microsoft.com/office/drawing/2014/main" id="{22A65C30-5364-8CFA-C1C6-88D1C20AC55C}"/>
              </a:ext>
            </a:extLst>
          </p:cNvPr>
          <p:cNvPicPr>
            <a:picLocks noChangeAspect="1"/>
          </p:cNvPicPr>
          <p:nvPr/>
        </p:nvPicPr>
        <p:blipFill>
          <a:blip r:embed="rId2"/>
          <a:stretch>
            <a:fillRect/>
          </a:stretch>
        </p:blipFill>
        <p:spPr>
          <a:xfrm>
            <a:off x="2578325" y="1437359"/>
            <a:ext cx="7035349" cy="4238780"/>
          </a:xfrm>
          <a:prstGeom prst="rect">
            <a:avLst/>
          </a:prstGeom>
        </p:spPr>
      </p:pic>
    </p:spTree>
    <p:extLst>
      <p:ext uri="{BB962C8B-B14F-4D97-AF65-F5344CB8AC3E}">
        <p14:creationId xmlns:p14="http://schemas.microsoft.com/office/powerpoint/2010/main" val="3852141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D70D8-2749-4687-5343-2956C704CF00}"/>
              </a:ext>
            </a:extLst>
          </p:cNvPr>
          <p:cNvSpPr>
            <a:spLocks noGrp="1"/>
          </p:cNvSpPr>
          <p:nvPr>
            <p:ph type="title"/>
          </p:nvPr>
        </p:nvSpPr>
        <p:spPr/>
        <p:txBody>
          <a:bodyPr/>
          <a:lstStyle/>
          <a:p>
            <a:r>
              <a:rPr lang="en-GB" dirty="0"/>
              <a:t>Environment &amp; State Representation</a:t>
            </a:r>
            <a:endParaRPr lang="en-PK" dirty="0"/>
          </a:p>
        </p:txBody>
      </p:sp>
      <p:sp>
        <p:nvSpPr>
          <p:cNvPr id="3" name="Content Placeholder 2">
            <a:extLst>
              <a:ext uri="{FF2B5EF4-FFF2-40B4-BE49-F238E27FC236}">
                <a16:creationId xmlns:a16="http://schemas.microsoft.com/office/drawing/2014/main" id="{772536F3-8177-22A6-4126-EE430F736240}"/>
              </a:ext>
            </a:extLst>
          </p:cNvPr>
          <p:cNvSpPr>
            <a:spLocks noGrp="1"/>
          </p:cNvSpPr>
          <p:nvPr>
            <p:ph idx="1"/>
          </p:nvPr>
        </p:nvSpPr>
        <p:spPr/>
        <p:txBody>
          <a:bodyPr/>
          <a:lstStyle/>
          <a:p>
            <a:r>
              <a:rPr lang="en-GB" dirty="0"/>
              <a:t>Defines agent’s world</a:t>
            </a:r>
          </a:p>
          <a:p>
            <a:r>
              <a:rPr lang="en-GB" dirty="0"/>
              <a:t>State = snapshot for decisions</a:t>
            </a:r>
          </a:p>
          <a:p>
            <a:r>
              <a:rPr lang="en-GB" dirty="0"/>
              <a:t>Simple: grid-world</a:t>
            </a:r>
          </a:p>
          <a:p>
            <a:r>
              <a:rPr lang="en-GB" dirty="0"/>
              <a:t>Complex: robotics, markets, traffic</a:t>
            </a:r>
          </a:p>
          <a:p>
            <a:endParaRPr lang="en-PK" dirty="0"/>
          </a:p>
        </p:txBody>
      </p:sp>
    </p:spTree>
    <p:extLst>
      <p:ext uri="{BB962C8B-B14F-4D97-AF65-F5344CB8AC3E}">
        <p14:creationId xmlns:p14="http://schemas.microsoft.com/office/powerpoint/2010/main" val="1336610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15076-F58A-C985-A436-D9EA271D3105}"/>
              </a:ext>
            </a:extLst>
          </p:cNvPr>
          <p:cNvSpPr>
            <a:spLocks noGrp="1"/>
          </p:cNvSpPr>
          <p:nvPr>
            <p:ph type="title"/>
          </p:nvPr>
        </p:nvSpPr>
        <p:spPr/>
        <p:txBody>
          <a:bodyPr/>
          <a:lstStyle/>
          <a:p>
            <a:r>
              <a:rPr lang="en-GB" dirty="0"/>
              <a:t>State Representation Challenges</a:t>
            </a:r>
            <a:endParaRPr lang="en-PK" dirty="0"/>
          </a:p>
        </p:txBody>
      </p:sp>
      <p:sp>
        <p:nvSpPr>
          <p:cNvPr id="3" name="Content Placeholder 2">
            <a:extLst>
              <a:ext uri="{FF2B5EF4-FFF2-40B4-BE49-F238E27FC236}">
                <a16:creationId xmlns:a16="http://schemas.microsoft.com/office/drawing/2014/main" id="{CFB26563-62D9-6DDA-B313-4430DAB64D7F}"/>
              </a:ext>
            </a:extLst>
          </p:cNvPr>
          <p:cNvSpPr>
            <a:spLocks noGrp="1"/>
          </p:cNvSpPr>
          <p:nvPr>
            <p:ph idx="1"/>
          </p:nvPr>
        </p:nvSpPr>
        <p:spPr/>
        <p:txBody>
          <a:bodyPr/>
          <a:lstStyle/>
          <a:p>
            <a:r>
              <a:rPr lang="en-GB" dirty="0"/>
              <a:t>Completeness vs. simplicity trade-off</a:t>
            </a:r>
          </a:p>
          <a:p>
            <a:r>
              <a:rPr lang="en-GB" dirty="0"/>
              <a:t>High-dimensional inputs (pixels, sensors)</a:t>
            </a:r>
          </a:p>
          <a:p>
            <a:r>
              <a:rPr lang="en-GB" dirty="0"/>
              <a:t>Feature extraction vs. raw data</a:t>
            </a:r>
          </a:p>
          <a:p>
            <a:r>
              <a:rPr lang="en-GB" dirty="0"/>
              <a:t>Must preserve Markov property</a:t>
            </a:r>
          </a:p>
          <a:p>
            <a:endParaRPr lang="en-PK" dirty="0"/>
          </a:p>
        </p:txBody>
      </p:sp>
    </p:spTree>
    <p:extLst>
      <p:ext uri="{BB962C8B-B14F-4D97-AF65-F5344CB8AC3E}">
        <p14:creationId xmlns:p14="http://schemas.microsoft.com/office/powerpoint/2010/main" val="982528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8C775-50AF-0910-9FA5-D6335B852EE2}"/>
              </a:ext>
            </a:extLst>
          </p:cNvPr>
          <p:cNvSpPr>
            <a:spLocks noGrp="1"/>
          </p:cNvSpPr>
          <p:nvPr>
            <p:ph type="title"/>
          </p:nvPr>
        </p:nvSpPr>
        <p:spPr/>
        <p:txBody>
          <a:bodyPr/>
          <a:lstStyle/>
          <a:p>
            <a:r>
              <a:rPr lang="en-GB" dirty="0"/>
              <a:t>Agent &amp; Policy</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0118A1A-9C3C-E897-6943-7107E7531D24}"/>
                  </a:ext>
                </a:extLst>
              </p:cNvPr>
              <p:cNvSpPr>
                <a:spLocks noGrp="1"/>
              </p:cNvSpPr>
              <p:nvPr>
                <p:ph idx="1"/>
              </p:nvPr>
            </p:nvSpPr>
            <p:spPr/>
            <p:txBody>
              <a:bodyPr/>
              <a:lstStyle/>
              <a:p>
                <a:r>
                  <a:rPr lang="en-GB" dirty="0"/>
                  <a:t>Agent = decision-maker</a:t>
                </a:r>
              </a:p>
              <a:p>
                <a:r>
                  <a:rPr lang="en-GB" dirty="0"/>
                  <a:t>Policy = mapping states → actions</a:t>
                </a:r>
              </a:p>
              <a:p>
                <a:r>
                  <a:rPr lang="en-GB" dirty="0"/>
                  <a:t>Deterministic: </a:t>
                </a:r>
                <a14:m>
                  <m:oMath xmlns:m="http://schemas.openxmlformats.org/officeDocument/2006/math">
                    <m:r>
                      <a:rPr lang="en-GB" i="1">
                        <a:latin typeface="Cambria Math" panose="02040503050406030204" pitchFamily="18" charset="0"/>
                      </a:rPr>
                      <m:t>𝑎</m:t>
                    </m:r>
                    <m:r>
                      <a:rPr lang="en-GB">
                        <a:latin typeface="Cambria Math" panose="02040503050406030204" pitchFamily="18" charset="0"/>
                      </a:rPr>
                      <m:t>=</m:t>
                    </m:r>
                    <m:r>
                      <a:rPr lang="en-GB" i="1">
                        <a:latin typeface="Cambria Math" panose="02040503050406030204" pitchFamily="18" charset="0"/>
                      </a:rPr>
                      <m:t>𝜋</m:t>
                    </m:r>
                    <m:d>
                      <m:dPr>
                        <m:ctrlPr>
                          <a:rPr lang="ar-AE" i="1">
                            <a:latin typeface="Cambria Math" panose="02040503050406030204" pitchFamily="18" charset="0"/>
                          </a:rPr>
                        </m:ctrlPr>
                      </m:dPr>
                      <m:e>
                        <m:r>
                          <a:rPr lang="ar-AE" i="1">
                            <a:latin typeface="Cambria Math" panose="02040503050406030204" pitchFamily="18" charset="0"/>
                          </a:rPr>
                          <m:t>𝑠</m:t>
                        </m:r>
                      </m:e>
                    </m:d>
                  </m:oMath>
                </a14:m>
                <a:endParaRPr lang="ar-AE" dirty="0"/>
              </a:p>
              <a:p>
                <a:r>
                  <a:rPr lang="en-GB" dirty="0"/>
                  <a:t>Stochastic: </a:t>
                </a:r>
                <a14:m>
                  <m:oMath xmlns:m="http://schemas.openxmlformats.org/officeDocument/2006/math">
                    <m:r>
                      <a:rPr lang="en-GB" i="1">
                        <a:latin typeface="Cambria Math" panose="02040503050406030204" pitchFamily="18" charset="0"/>
                      </a:rPr>
                      <m:t>𝑃</m:t>
                    </m:r>
                    <m:d>
                      <m:dPr>
                        <m:ctrlPr>
                          <a:rPr lang="ar-AE" i="1">
                            <a:latin typeface="Cambria Math" panose="02040503050406030204" pitchFamily="18" charset="0"/>
                          </a:rPr>
                        </m:ctrlPr>
                      </m:dPr>
                      <m:e>
                        <m:r>
                          <a:rPr lang="ar-AE" i="1">
                            <a:latin typeface="Cambria Math" panose="02040503050406030204" pitchFamily="18" charset="0"/>
                          </a:rPr>
                          <m:t>𝑎</m:t>
                        </m:r>
                        <m:r>
                          <a:rPr lang="ar-AE">
                            <a:latin typeface="Cambria Math" panose="02040503050406030204" pitchFamily="18" charset="0"/>
                          </a:rPr>
                          <m:t>∣</m:t>
                        </m:r>
                        <m:r>
                          <a:rPr lang="ar-AE" i="1">
                            <a:latin typeface="Cambria Math" panose="02040503050406030204" pitchFamily="18" charset="0"/>
                          </a:rPr>
                          <m:t>𝑠</m:t>
                        </m:r>
                      </m:e>
                    </m:d>
                    <m:r>
                      <a:rPr lang="ar-AE">
                        <a:latin typeface="Cambria Math" panose="02040503050406030204" pitchFamily="18" charset="0"/>
                      </a:rPr>
                      <m:t>=</m:t>
                    </m:r>
                    <m:r>
                      <a:rPr lang="ar-AE" i="1">
                        <a:latin typeface="Cambria Math" panose="02040503050406030204" pitchFamily="18" charset="0"/>
                      </a:rPr>
                      <m:t>𝜋</m:t>
                    </m:r>
                    <m:d>
                      <m:dPr>
                        <m:ctrlPr>
                          <a:rPr lang="ar-AE" i="1">
                            <a:latin typeface="Cambria Math" panose="02040503050406030204" pitchFamily="18" charset="0"/>
                          </a:rPr>
                        </m:ctrlPr>
                      </m:dPr>
                      <m:e>
                        <m:r>
                          <a:rPr lang="ar-AE" i="1">
                            <a:latin typeface="Cambria Math" panose="02040503050406030204" pitchFamily="18" charset="0"/>
                          </a:rPr>
                          <m:t>𝑎</m:t>
                        </m:r>
                        <m:r>
                          <a:rPr lang="ar-AE">
                            <a:latin typeface="Cambria Math" panose="02040503050406030204" pitchFamily="18" charset="0"/>
                          </a:rPr>
                          <m:t>∣</m:t>
                        </m:r>
                        <m:r>
                          <a:rPr lang="ar-AE" i="1">
                            <a:latin typeface="Cambria Math" panose="02040503050406030204" pitchFamily="18" charset="0"/>
                          </a:rPr>
                          <m:t>𝑠</m:t>
                        </m:r>
                      </m:e>
                    </m:d>
                  </m:oMath>
                </a14:m>
                <a:endParaRPr lang="ar-AE" dirty="0"/>
              </a:p>
              <a:p>
                <a:endParaRPr lang="en-PK" dirty="0"/>
              </a:p>
            </p:txBody>
          </p:sp>
        </mc:Choice>
        <mc:Fallback xmlns="">
          <p:sp>
            <p:nvSpPr>
              <p:cNvPr id="3" name="Content Placeholder 2">
                <a:extLst>
                  <a:ext uri="{FF2B5EF4-FFF2-40B4-BE49-F238E27FC236}">
                    <a16:creationId xmlns:a16="http://schemas.microsoft.com/office/drawing/2014/main" id="{00118A1A-9C3C-E897-6943-7107E7531D24}"/>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1771408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721DD-8B57-E0FE-1500-BEFF783C65CC}"/>
              </a:ext>
            </a:extLst>
          </p:cNvPr>
          <p:cNvSpPr>
            <a:spLocks noGrp="1"/>
          </p:cNvSpPr>
          <p:nvPr>
            <p:ph type="title"/>
          </p:nvPr>
        </p:nvSpPr>
        <p:spPr/>
        <p:txBody>
          <a:bodyPr/>
          <a:lstStyle/>
          <a:p>
            <a:r>
              <a:rPr lang="en-GB" dirty="0"/>
              <a:t>Value Functions</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430248F-4DA1-E59A-5F4F-CE50839CA36E}"/>
                  </a:ext>
                </a:extLst>
              </p:cNvPr>
              <p:cNvSpPr>
                <a:spLocks noGrp="1"/>
              </p:cNvSpPr>
              <p:nvPr>
                <p:ph idx="1"/>
              </p:nvPr>
            </p:nvSpPr>
            <p:spPr/>
            <p:txBody>
              <a:bodyPr/>
              <a:lstStyle/>
              <a:p>
                <a:r>
                  <a:rPr lang="en-GB" dirty="0"/>
                  <a:t>State-value: </a:t>
                </a:r>
                <a14:m>
                  <m:oMath xmlns:m="http://schemas.openxmlformats.org/officeDocument/2006/math">
                    <m:sSup>
                      <m:sSupPr>
                        <m:ctrlPr>
                          <a:rPr lang="ar-AE" i="1">
                            <a:latin typeface="Cambria Math" panose="02040503050406030204" pitchFamily="18" charset="0"/>
                          </a:rPr>
                        </m:ctrlPr>
                      </m:sSupPr>
                      <m:e>
                        <m:r>
                          <a:rPr lang="ar-AE" i="1">
                            <a:latin typeface="Cambria Math" panose="02040503050406030204" pitchFamily="18" charset="0"/>
                          </a:rPr>
                          <m:t>𝑉</m:t>
                        </m:r>
                      </m:e>
                      <m:sup>
                        <m:r>
                          <a:rPr lang="ar-AE" i="1">
                            <a:latin typeface="Cambria Math" panose="02040503050406030204" pitchFamily="18" charset="0"/>
                          </a:rPr>
                          <m:t>𝜋</m:t>
                        </m:r>
                      </m:sup>
                    </m:sSup>
                    <m:d>
                      <m:dPr>
                        <m:ctrlPr>
                          <a:rPr lang="ar-AE" i="1">
                            <a:latin typeface="Cambria Math" panose="02040503050406030204" pitchFamily="18" charset="0"/>
                          </a:rPr>
                        </m:ctrlPr>
                      </m:dPr>
                      <m:e>
                        <m:r>
                          <a:rPr lang="ar-AE" i="1">
                            <a:latin typeface="Cambria Math" panose="02040503050406030204" pitchFamily="18" charset="0"/>
                          </a:rPr>
                          <m:t>𝑠</m:t>
                        </m:r>
                      </m:e>
                    </m:d>
                    <m:r>
                      <a:rPr lang="ar-AE">
                        <a:latin typeface="Cambria Math" panose="02040503050406030204" pitchFamily="18" charset="0"/>
                      </a:rPr>
                      <m:t>=</m:t>
                    </m:r>
                    <m:sSub>
                      <m:sSubPr>
                        <m:ctrlPr>
                          <a:rPr lang="ar-AE" i="1">
                            <a:latin typeface="Cambria Math" panose="02040503050406030204" pitchFamily="18" charset="0"/>
                          </a:rPr>
                        </m:ctrlPr>
                      </m:sSubPr>
                      <m:e>
                        <m:r>
                          <a:rPr lang="ar-AE">
                            <a:latin typeface="Cambria Math" panose="02040503050406030204" pitchFamily="18" charset="0"/>
                          </a:rPr>
                          <m:t>𝔼</m:t>
                        </m:r>
                      </m:e>
                      <m:sub>
                        <m:r>
                          <a:rPr lang="ar-AE" i="1">
                            <a:latin typeface="Cambria Math" panose="02040503050406030204" pitchFamily="18" charset="0"/>
                          </a:rPr>
                          <m:t>𝜋</m:t>
                        </m:r>
                      </m:sub>
                    </m:sSub>
                    <m:d>
                      <m:dPr>
                        <m:begChr m:val="["/>
                        <m:endChr m:val="]"/>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𝐺</m:t>
                            </m:r>
                          </m:e>
                          <m:sub>
                            <m:r>
                              <a:rPr lang="ar-AE" i="1">
                                <a:latin typeface="Cambria Math" panose="02040503050406030204" pitchFamily="18" charset="0"/>
                              </a:rPr>
                              <m:t>𝑡</m:t>
                            </m:r>
                          </m:sub>
                        </m:sSub>
                        <m:r>
                          <a:rPr lang="ar-AE">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𝑆</m:t>
                            </m:r>
                          </m:e>
                          <m:sub>
                            <m:r>
                              <a:rPr lang="ar-AE" i="1">
                                <a:latin typeface="Cambria Math" panose="02040503050406030204" pitchFamily="18" charset="0"/>
                              </a:rPr>
                              <m:t>𝑡</m:t>
                            </m:r>
                          </m:sub>
                        </m:sSub>
                        <m:r>
                          <a:rPr lang="ar-AE">
                            <a:latin typeface="Cambria Math" panose="02040503050406030204" pitchFamily="18" charset="0"/>
                          </a:rPr>
                          <m:t>=</m:t>
                        </m:r>
                        <m:r>
                          <a:rPr lang="ar-AE" i="1">
                            <a:latin typeface="Cambria Math" panose="02040503050406030204" pitchFamily="18" charset="0"/>
                          </a:rPr>
                          <m:t>𝑠</m:t>
                        </m:r>
                      </m:e>
                    </m:d>
                  </m:oMath>
                </a14:m>
                <a:endParaRPr lang="ar-AE" dirty="0"/>
              </a:p>
              <a:p>
                <a:r>
                  <a:rPr lang="en-GB" dirty="0"/>
                  <a:t>Action-value: </a:t>
                </a:r>
                <a14:m>
                  <m:oMath xmlns:m="http://schemas.openxmlformats.org/officeDocument/2006/math">
                    <m:sSup>
                      <m:sSupPr>
                        <m:ctrlPr>
                          <a:rPr lang="ar-AE" i="1">
                            <a:latin typeface="Cambria Math" panose="02040503050406030204" pitchFamily="18" charset="0"/>
                          </a:rPr>
                        </m:ctrlPr>
                      </m:sSupPr>
                      <m:e>
                        <m:r>
                          <a:rPr lang="ar-AE" i="1">
                            <a:latin typeface="Cambria Math" panose="02040503050406030204" pitchFamily="18" charset="0"/>
                          </a:rPr>
                          <m:t>𝑄</m:t>
                        </m:r>
                      </m:e>
                      <m:sup>
                        <m:r>
                          <a:rPr lang="ar-AE" i="1">
                            <a:latin typeface="Cambria Math" panose="02040503050406030204" pitchFamily="18" charset="0"/>
                          </a:rPr>
                          <m:t>𝜋</m:t>
                        </m:r>
                      </m:sup>
                    </m:sSup>
                    <m:d>
                      <m:dPr>
                        <m:sepChr m:val=","/>
                        <m:ctrlPr>
                          <a:rPr lang="ar-AE" i="1">
                            <a:latin typeface="Cambria Math" panose="02040503050406030204" pitchFamily="18" charset="0"/>
                          </a:rPr>
                        </m:ctrlPr>
                      </m:dPr>
                      <m:e>
                        <m:r>
                          <a:rPr lang="ar-AE" i="1">
                            <a:latin typeface="Cambria Math" panose="02040503050406030204" pitchFamily="18" charset="0"/>
                          </a:rPr>
                          <m:t>𝑠</m:t>
                        </m:r>
                      </m:e>
                      <m:e>
                        <m:r>
                          <a:rPr lang="ar-AE" i="1">
                            <a:latin typeface="Cambria Math" panose="02040503050406030204" pitchFamily="18" charset="0"/>
                          </a:rPr>
                          <m:t>𝑎</m:t>
                        </m:r>
                      </m:e>
                    </m:d>
                    <m:r>
                      <a:rPr lang="ar-AE">
                        <a:latin typeface="Cambria Math" panose="02040503050406030204" pitchFamily="18" charset="0"/>
                      </a:rPr>
                      <m:t>=</m:t>
                    </m:r>
                    <m:sSub>
                      <m:sSubPr>
                        <m:ctrlPr>
                          <a:rPr lang="ar-AE" i="1">
                            <a:latin typeface="Cambria Math" panose="02040503050406030204" pitchFamily="18" charset="0"/>
                          </a:rPr>
                        </m:ctrlPr>
                      </m:sSubPr>
                      <m:e>
                        <m:r>
                          <a:rPr lang="ar-AE">
                            <a:latin typeface="Cambria Math" panose="02040503050406030204" pitchFamily="18" charset="0"/>
                          </a:rPr>
                          <m:t>𝔼</m:t>
                        </m:r>
                      </m:e>
                      <m:sub>
                        <m:r>
                          <a:rPr lang="ar-AE" i="1">
                            <a:latin typeface="Cambria Math" panose="02040503050406030204" pitchFamily="18" charset="0"/>
                          </a:rPr>
                          <m:t>𝜋</m:t>
                        </m:r>
                      </m:sub>
                    </m:sSub>
                    <m:d>
                      <m:dPr>
                        <m:begChr m:val="["/>
                        <m:endChr m:val="]"/>
                        <m:sepChr m:val=","/>
                        <m:ctrlPr>
                          <a:rPr lang="ar-AE" i="1">
                            <a:latin typeface="Cambria Math" panose="02040503050406030204" pitchFamily="18" charset="0"/>
                          </a:rPr>
                        </m:ctrlPr>
                      </m:dPr>
                      <m:e>
                        <m:sSub>
                          <m:sSubPr>
                            <m:ctrlPr>
                              <a:rPr lang="ar-AE" i="1">
                                <a:latin typeface="Cambria Math" panose="02040503050406030204" pitchFamily="18" charset="0"/>
                              </a:rPr>
                            </m:ctrlPr>
                          </m:sSubPr>
                          <m:e>
                            <m:r>
                              <a:rPr lang="ar-AE" i="1">
                                <a:latin typeface="Cambria Math" panose="02040503050406030204" pitchFamily="18" charset="0"/>
                              </a:rPr>
                              <m:t>𝐺</m:t>
                            </m:r>
                          </m:e>
                          <m:sub>
                            <m:r>
                              <a:rPr lang="ar-AE" i="1">
                                <a:latin typeface="Cambria Math" panose="02040503050406030204" pitchFamily="18" charset="0"/>
                              </a:rPr>
                              <m:t>𝑡</m:t>
                            </m:r>
                          </m:sub>
                        </m:sSub>
                      </m:e>
                      <m:e>
                        <m:r>
                          <a:rPr lang="ar-AE">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𝑆</m:t>
                            </m:r>
                          </m:e>
                          <m:sub>
                            <m:r>
                              <a:rPr lang="ar-AE" i="1">
                                <a:latin typeface="Cambria Math" panose="02040503050406030204" pitchFamily="18" charset="0"/>
                              </a:rPr>
                              <m:t>𝑡</m:t>
                            </m:r>
                          </m:sub>
                        </m:sSub>
                        <m:r>
                          <a:rPr lang="ar-AE">
                            <a:latin typeface="Cambria Math" panose="02040503050406030204" pitchFamily="18" charset="0"/>
                          </a:rPr>
                          <m:t>=</m:t>
                        </m:r>
                        <m:r>
                          <a:rPr lang="ar-AE" i="1">
                            <a:latin typeface="Cambria Math" panose="02040503050406030204" pitchFamily="18" charset="0"/>
                          </a:rPr>
                          <m:t>𝑠</m:t>
                        </m:r>
                        <m:sSub>
                          <m:sSubPr>
                            <m:ctrlPr>
                              <a:rPr lang="ar-AE" i="1">
                                <a:latin typeface="Cambria Math" panose="02040503050406030204" pitchFamily="18" charset="0"/>
                              </a:rPr>
                            </m:ctrlPr>
                          </m:sSubPr>
                          <m:e>
                            <m:r>
                              <a:rPr lang="ar-AE" i="1">
                                <a:latin typeface="Cambria Math" panose="02040503050406030204" pitchFamily="18" charset="0"/>
                              </a:rPr>
                              <m:t>𝐴</m:t>
                            </m:r>
                          </m:e>
                          <m:sub>
                            <m:r>
                              <a:rPr lang="ar-AE" i="1">
                                <a:latin typeface="Cambria Math" panose="02040503050406030204" pitchFamily="18" charset="0"/>
                              </a:rPr>
                              <m:t>𝑡</m:t>
                            </m:r>
                          </m:sub>
                        </m:sSub>
                        <m:r>
                          <a:rPr lang="ar-AE">
                            <a:latin typeface="Cambria Math" panose="02040503050406030204" pitchFamily="18" charset="0"/>
                          </a:rPr>
                          <m:t>=</m:t>
                        </m:r>
                        <m:r>
                          <a:rPr lang="ar-AE" i="1">
                            <a:latin typeface="Cambria Math" panose="02040503050406030204" pitchFamily="18" charset="0"/>
                          </a:rPr>
                          <m:t>𝑎</m:t>
                        </m:r>
                      </m:e>
                    </m:d>
                  </m:oMath>
                </a14:m>
                <a:endParaRPr lang="ar-AE" dirty="0"/>
              </a:p>
              <a:p>
                <a:r>
                  <a:rPr lang="en-GB" dirty="0"/>
                  <a:t>Relation: </a:t>
                </a:r>
                <a14:m>
                  <m:oMath xmlns:m="http://schemas.openxmlformats.org/officeDocument/2006/math">
                    <m:sSup>
                      <m:sSupPr>
                        <m:ctrlPr>
                          <a:rPr lang="ar-AE" i="1">
                            <a:latin typeface="Cambria Math" panose="02040503050406030204" pitchFamily="18" charset="0"/>
                          </a:rPr>
                        </m:ctrlPr>
                      </m:sSupPr>
                      <m:e>
                        <m:r>
                          <a:rPr lang="ar-AE" i="1">
                            <a:latin typeface="Cambria Math" panose="02040503050406030204" pitchFamily="18" charset="0"/>
                          </a:rPr>
                          <m:t>𝑉</m:t>
                        </m:r>
                      </m:e>
                      <m:sup>
                        <m:r>
                          <a:rPr lang="ar-AE" i="1">
                            <a:latin typeface="Cambria Math" panose="02040503050406030204" pitchFamily="18" charset="0"/>
                          </a:rPr>
                          <m:t>𝜋</m:t>
                        </m:r>
                      </m:sup>
                    </m:sSup>
                    <m:d>
                      <m:dPr>
                        <m:ctrlPr>
                          <a:rPr lang="ar-AE" i="1">
                            <a:latin typeface="Cambria Math" panose="02040503050406030204" pitchFamily="18" charset="0"/>
                          </a:rPr>
                        </m:ctrlPr>
                      </m:dPr>
                      <m:e>
                        <m:r>
                          <a:rPr lang="ar-AE" i="1">
                            <a:latin typeface="Cambria Math" panose="02040503050406030204" pitchFamily="18" charset="0"/>
                          </a:rPr>
                          <m:t>𝑠</m:t>
                        </m:r>
                      </m:e>
                    </m:d>
                    <m:r>
                      <a:rPr lang="ar-AE">
                        <a:latin typeface="Cambria Math" panose="02040503050406030204" pitchFamily="18" charset="0"/>
                      </a:rPr>
                      <m:t>=</m:t>
                    </m:r>
                    <m:nary>
                      <m:naryPr>
                        <m:chr m:val="∑"/>
                        <m:limLoc m:val="subSup"/>
                        <m:grow m:val="on"/>
                        <m:supHide m:val="on"/>
                        <m:ctrlPr>
                          <a:rPr lang="ar-AE" i="1">
                            <a:latin typeface="Cambria Math" panose="02040503050406030204" pitchFamily="18" charset="0"/>
                          </a:rPr>
                        </m:ctrlPr>
                      </m:naryPr>
                      <m:sub>
                        <m:r>
                          <a:rPr lang="ar-AE" i="1">
                            <a:latin typeface="Cambria Math" panose="02040503050406030204" pitchFamily="18" charset="0"/>
                          </a:rPr>
                          <m:t>𝑎</m:t>
                        </m:r>
                      </m:sub>
                      <m:sup/>
                      <m:e>
                        <m:r>
                          <a:rPr lang="ar-AE" i="1">
                            <a:latin typeface="Cambria Math" panose="02040503050406030204" pitchFamily="18" charset="0"/>
                          </a:rPr>
                          <m:t>𝜋</m:t>
                        </m:r>
                      </m:e>
                    </m:nary>
                    <m:d>
                      <m:dPr>
                        <m:ctrlPr>
                          <a:rPr lang="ar-AE" i="1">
                            <a:latin typeface="Cambria Math" panose="02040503050406030204" pitchFamily="18" charset="0"/>
                          </a:rPr>
                        </m:ctrlPr>
                      </m:dPr>
                      <m:e>
                        <m:r>
                          <a:rPr lang="ar-AE" i="1">
                            <a:latin typeface="Cambria Math" panose="02040503050406030204" pitchFamily="18" charset="0"/>
                          </a:rPr>
                          <m:t>𝑎</m:t>
                        </m:r>
                        <m:r>
                          <a:rPr lang="ar-AE">
                            <a:latin typeface="Cambria Math" panose="02040503050406030204" pitchFamily="18" charset="0"/>
                          </a:rPr>
                          <m:t>∣</m:t>
                        </m:r>
                        <m:r>
                          <a:rPr lang="ar-AE" i="1">
                            <a:latin typeface="Cambria Math" panose="02040503050406030204" pitchFamily="18" charset="0"/>
                          </a:rPr>
                          <m:t>𝑠</m:t>
                        </m:r>
                      </m:e>
                    </m:d>
                    <m:sSup>
                      <m:sSupPr>
                        <m:ctrlPr>
                          <a:rPr lang="ar-AE" i="1">
                            <a:latin typeface="Cambria Math" panose="02040503050406030204" pitchFamily="18" charset="0"/>
                          </a:rPr>
                        </m:ctrlPr>
                      </m:sSupPr>
                      <m:e>
                        <m:r>
                          <a:rPr lang="ar-AE" i="1">
                            <a:latin typeface="Cambria Math" panose="02040503050406030204" pitchFamily="18" charset="0"/>
                          </a:rPr>
                          <m:t>𝑄</m:t>
                        </m:r>
                      </m:e>
                      <m:sup>
                        <m:r>
                          <a:rPr lang="ar-AE" i="1">
                            <a:latin typeface="Cambria Math" panose="02040503050406030204" pitchFamily="18" charset="0"/>
                          </a:rPr>
                          <m:t>𝜋</m:t>
                        </m:r>
                      </m:sup>
                    </m:sSup>
                    <m:d>
                      <m:dPr>
                        <m:sepChr m:val=","/>
                        <m:ctrlPr>
                          <a:rPr lang="ar-AE" i="1">
                            <a:latin typeface="Cambria Math" panose="02040503050406030204" pitchFamily="18" charset="0"/>
                          </a:rPr>
                        </m:ctrlPr>
                      </m:dPr>
                      <m:e>
                        <m:r>
                          <a:rPr lang="ar-AE" i="1">
                            <a:latin typeface="Cambria Math" panose="02040503050406030204" pitchFamily="18" charset="0"/>
                          </a:rPr>
                          <m:t>𝑠</m:t>
                        </m:r>
                      </m:e>
                      <m:e>
                        <m:r>
                          <a:rPr lang="ar-AE" i="1">
                            <a:latin typeface="Cambria Math" panose="02040503050406030204" pitchFamily="18" charset="0"/>
                          </a:rPr>
                          <m:t>𝑎</m:t>
                        </m:r>
                      </m:e>
                    </m:d>
                  </m:oMath>
                </a14:m>
                <a:endParaRPr lang="ar-AE" dirty="0"/>
              </a:p>
              <a:p>
                <a:r>
                  <a:rPr lang="en-GB" dirty="0"/>
                  <a:t>Optimal policy chooses </a:t>
                </a:r>
                <a14:m>
                  <m:oMath xmlns:m="http://schemas.openxmlformats.org/officeDocument/2006/math">
                    <m:r>
                      <a:rPr lang="en-GB" i="1">
                        <a:latin typeface="Cambria Math" panose="02040503050406030204" pitchFamily="18" charset="0"/>
                      </a:rPr>
                      <m:t>𝑎</m:t>
                    </m:r>
                    <m:r>
                      <a:rPr lang="en-GB">
                        <a:latin typeface="Cambria Math" panose="02040503050406030204" pitchFamily="18" charset="0"/>
                      </a:rPr>
                      <m:t>=</m:t>
                    </m:r>
                    <m:func>
                      <m:funcPr>
                        <m:ctrlPr>
                          <a:rPr lang="ar-AE" i="1">
                            <a:latin typeface="Cambria Math" panose="02040503050406030204" pitchFamily="18" charset="0"/>
                          </a:rPr>
                        </m:ctrlPr>
                      </m:funcPr>
                      <m:fName>
                        <m:func>
                          <m:funcPr>
                            <m:ctrlPr>
                              <a:rPr lang="ar-AE" i="1">
                                <a:latin typeface="Cambria Math" panose="02040503050406030204" pitchFamily="18" charset="0"/>
                              </a:rPr>
                            </m:ctrlPr>
                          </m:funcPr>
                          <m:fName>
                            <m:r>
                              <m:rPr>
                                <m:sty m:val="p"/>
                              </m:rPr>
                              <a:rPr lang="en-GB">
                                <a:latin typeface="Cambria Math" panose="02040503050406030204" pitchFamily="18" charset="0"/>
                              </a:rPr>
                              <m:t>arg</m:t>
                            </m:r>
                          </m:fName>
                          <m:e>
                            <m:r>
                              <m:rPr>
                                <m:sty m:val="p"/>
                              </m:rPr>
                              <a:rPr lang="en-GB">
                                <a:latin typeface="Cambria Math" panose="02040503050406030204" pitchFamily="18" charset="0"/>
                              </a:rPr>
                              <m:t>max</m:t>
                            </m:r>
                          </m:e>
                        </m:func>
                      </m:fName>
                      <m:e>
                        <m:sSup>
                          <m:sSupPr>
                            <m:ctrlPr>
                              <a:rPr lang="ar-AE" i="1">
                                <a:latin typeface="Cambria Math" panose="02040503050406030204" pitchFamily="18" charset="0"/>
                              </a:rPr>
                            </m:ctrlPr>
                          </m:sSupPr>
                          <m:e>
                            <m:r>
                              <a:rPr lang="ar-AE" i="1">
                                <a:latin typeface="Cambria Math" panose="02040503050406030204" pitchFamily="18" charset="0"/>
                              </a:rPr>
                              <m:t>𝑄</m:t>
                            </m:r>
                          </m:e>
                          <m:sup>
                            <m:r>
                              <a:rPr lang="ar-AE">
                                <a:latin typeface="Cambria Math" panose="02040503050406030204" pitchFamily="18" charset="0"/>
                              </a:rPr>
                              <m:t>∗</m:t>
                            </m:r>
                          </m:sup>
                        </m:sSup>
                      </m:e>
                    </m:func>
                    <m:r>
                      <a:rPr lang="en-US" b="0" i="1" smtClean="0">
                        <a:latin typeface="Cambria Math" panose="02040503050406030204" pitchFamily="18" charset="0"/>
                      </a:rPr>
                      <m:t>(</m:t>
                    </m:r>
                    <m:r>
                      <a:rPr lang="ar-AE" i="1">
                        <a:latin typeface="Cambria Math" panose="02040503050406030204" pitchFamily="18" charset="0"/>
                      </a:rPr>
                      <m:t>𝑠</m:t>
                    </m:r>
                    <m:r>
                      <a:rPr lang="en-US" i="1">
                        <a:latin typeface="Cambria Math" panose="02040503050406030204" pitchFamily="18" charset="0"/>
                      </a:rPr>
                      <m:t>, </m:t>
                    </m:r>
                    <m:r>
                      <a:rPr lang="en-US" i="1">
                        <a:latin typeface="Cambria Math" panose="02040503050406030204" pitchFamily="18" charset="0"/>
                      </a:rPr>
                      <m:t>𝑎</m:t>
                    </m:r>
                    <m:r>
                      <a:rPr lang="en-US" b="0" i="1" smtClean="0">
                        <a:latin typeface="Cambria Math" panose="02040503050406030204" pitchFamily="18" charset="0"/>
                      </a:rPr>
                      <m:t>)</m:t>
                    </m:r>
                  </m:oMath>
                </a14:m>
                <a:endParaRPr lang="en-PK" dirty="0"/>
              </a:p>
            </p:txBody>
          </p:sp>
        </mc:Choice>
        <mc:Fallback xmlns="">
          <p:sp>
            <p:nvSpPr>
              <p:cNvPr id="3" name="Content Placeholder 2">
                <a:extLst>
                  <a:ext uri="{FF2B5EF4-FFF2-40B4-BE49-F238E27FC236}">
                    <a16:creationId xmlns:a16="http://schemas.microsoft.com/office/drawing/2014/main" id="{7430248F-4DA1-E59A-5F4F-CE50839CA36E}"/>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3030837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34500-ACC3-4993-8DF1-33300DA9650F}"/>
              </a:ext>
            </a:extLst>
          </p:cNvPr>
          <p:cNvSpPr>
            <a:spLocks noGrp="1"/>
          </p:cNvSpPr>
          <p:nvPr>
            <p:ph type="title"/>
          </p:nvPr>
        </p:nvSpPr>
        <p:spPr/>
        <p:txBody>
          <a:bodyPr/>
          <a:lstStyle/>
          <a:p>
            <a:r>
              <a:rPr lang="en-GB" dirty="0"/>
              <a:t>Reward Design</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BDB90D0-8268-250F-4B27-8328E029CDF0}"/>
                  </a:ext>
                </a:extLst>
              </p:cNvPr>
              <p:cNvSpPr>
                <a:spLocks noGrp="1"/>
              </p:cNvSpPr>
              <p:nvPr>
                <p:ph idx="1"/>
              </p:nvPr>
            </p:nvSpPr>
            <p:spPr/>
            <p:txBody>
              <a:bodyPr/>
              <a:lstStyle/>
              <a:p>
                <a:r>
                  <a:rPr lang="en-GB" dirty="0"/>
                  <a:t>Reward = feedback signal</a:t>
                </a:r>
              </a:p>
              <a:p>
                <a:r>
                  <a:rPr lang="en-GB" dirty="0"/>
                  <a:t>Sparse vs. shaped rewards</a:t>
                </a:r>
              </a:p>
              <a:p>
                <a:r>
                  <a:rPr lang="en-GB" dirty="0"/>
                  <a:t>Danger of reward hacking</a:t>
                </a:r>
              </a:p>
              <a:p>
                <a:r>
                  <a:rPr lang="en-GB" dirty="0"/>
                  <a:t>Discounted return:</a:t>
                </a:r>
                <a:br>
                  <a:rPr lang="en-GB" dirty="0"/>
                </a:br>
                <a14:m>
                  <m:oMath xmlns:m="http://schemas.openxmlformats.org/officeDocument/2006/math">
                    <m:sSub>
                      <m:sSubPr>
                        <m:ctrlPr>
                          <a:rPr lang="ar-AE" i="1">
                            <a:latin typeface="Cambria Math" panose="02040503050406030204" pitchFamily="18" charset="0"/>
                          </a:rPr>
                        </m:ctrlPr>
                      </m:sSubPr>
                      <m:e>
                        <m:r>
                          <a:rPr lang="ar-AE" i="1">
                            <a:latin typeface="Cambria Math" panose="02040503050406030204" pitchFamily="18" charset="0"/>
                          </a:rPr>
                          <m:t>𝐺</m:t>
                        </m:r>
                      </m:e>
                      <m:sub>
                        <m:r>
                          <a:rPr lang="ar-AE" i="1">
                            <a:latin typeface="Cambria Math" panose="02040503050406030204" pitchFamily="18" charset="0"/>
                          </a:rPr>
                          <m:t>𝑡</m:t>
                        </m:r>
                      </m:sub>
                    </m:sSub>
                    <m:r>
                      <a:rPr lang="ar-AE">
                        <a:latin typeface="Cambria Math" panose="02040503050406030204" pitchFamily="18" charset="0"/>
                      </a:rPr>
                      <m:t>=</m:t>
                    </m:r>
                    <m:nary>
                      <m:naryPr>
                        <m:chr m:val="∑"/>
                        <m:limLoc m:val="subSup"/>
                        <m:grow m:val="on"/>
                        <m:ctrlPr>
                          <a:rPr lang="ar-AE" i="1">
                            <a:latin typeface="Cambria Math" panose="02040503050406030204" pitchFamily="18" charset="0"/>
                          </a:rPr>
                        </m:ctrlPr>
                      </m:naryPr>
                      <m:sub>
                        <m:r>
                          <a:rPr lang="ar-AE" i="1">
                            <a:latin typeface="Cambria Math" panose="02040503050406030204" pitchFamily="18" charset="0"/>
                          </a:rPr>
                          <m:t>𝑘</m:t>
                        </m:r>
                        <m:r>
                          <a:rPr lang="ar-AE">
                            <a:latin typeface="Cambria Math" panose="02040503050406030204" pitchFamily="18" charset="0"/>
                          </a:rPr>
                          <m:t>=0</m:t>
                        </m:r>
                      </m:sub>
                      <m:sup>
                        <m:r>
                          <a:rPr lang="ar-AE">
                            <a:latin typeface="Cambria Math" panose="02040503050406030204" pitchFamily="18" charset="0"/>
                          </a:rPr>
                          <m:t>∞</m:t>
                        </m:r>
                      </m:sup>
                      <m:e>
                        <m:sSup>
                          <m:sSupPr>
                            <m:ctrlPr>
                              <a:rPr lang="ar-AE" i="1">
                                <a:latin typeface="Cambria Math" panose="02040503050406030204" pitchFamily="18" charset="0"/>
                              </a:rPr>
                            </m:ctrlPr>
                          </m:sSupPr>
                          <m:e>
                            <m:r>
                              <a:rPr lang="ar-AE" i="1">
                                <a:latin typeface="Cambria Math" panose="02040503050406030204" pitchFamily="18" charset="0"/>
                              </a:rPr>
                              <m:t>𝛾</m:t>
                            </m:r>
                          </m:e>
                          <m:sup>
                            <m:r>
                              <a:rPr lang="ar-AE" i="1">
                                <a:latin typeface="Cambria Math" panose="02040503050406030204" pitchFamily="18" charset="0"/>
                              </a:rPr>
                              <m:t>𝑘</m:t>
                            </m:r>
                          </m:sup>
                        </m:sSup>
                      </m:e>
                    </m:nary>
                    <m:sSub>
                      <m:sSubPr>
                        <m:ctrlPr>
                          <a:rPr lang="ar-AE" i="1">
                            <a:latin typeface="Cambria Math" panose="02040503050406030204" pitchFamily="18" charset="0"/>
                          </a:rPr>
                        </m:ctrlPr>
                      </m:sSubPr>
                      <m:e>
                        <m:r>
                          <a:rPr lang="ar-AE" i="1">
                            <a:latin typeface="Cambria Math" panose="02040503050406030204" pitchFamily="18" charset="0"/>
                          </a:rPr>
                          <m:t>𝑅</m:t>
                        </m:r>
                      </m:e>
                      <m:sub>
                        <m:r>
                          <a:rPr lang="ar-AE" i="1">
                            <a:latin typeface="Cambria Math" panose="02040503050406030204" pitchFamily="18" charset="0"/>
                          </a:rPr>
                          <m:t>𝑡</m:t>
                        </m:r>
                        <m:r>
                          <a:rPr lang="ar-AE">
                            <a:latin typeface="Cambria Math" panose="02040503050406030204" pitchFamily="18" charset="0"/>
                          </a:rPr>
                          <m:t>+</m:t>
                        </m:r>
                        <m:r>
                          <a:rPr lang="ar-AE" i="1">
                            <a:latin typeface="Cambria Math" panose="02040503050406030204" pitchFamily="18" charset="0"/>
                          </a:rPr>
                          <m:t>𝑘</m:t>
                        </m:r>
                        <m:r>
                          <a:rPr lang="ar-AE">
                            <a:latin typeface="Cambria Math" panose="02040503050406030204" pitchFamily="18" charset="0"/>
                          </a:rPr>
                          <m:t>+1</m:t>
                        </m:r>
                      </m:sub>
                    </m:sSub>
                  </m:oMath>
                </a14:m>
                <a:endParaRPr lang="ar-AE" dirty="0"/>
              </a:p>
              <a:p>
                <a:endParaRPr lang="en-PK" dirty="0"/>
              </a:p>
            </p:txBody>
          </p:sp>
        </mc:Choice>
        <mc:Fallback xmlns="">
          <p:sp>
            <p:nvSpPr>
              <p:cNvPr id="3" name="Content Placeholder 2">
                <a:extLst>
                  <a:ext uri="{FF2B5EF4-FFF2-40B4-BE49-F238E27FC236}">
                    <a16:creationId xmlns:a16="http://schemas.microsoft.com/office/drawing/2014/main" id="{3BDB90D0-8268-250F-4B27-8328E029CDF0}"/>
                  </a:ext>
                </a:extLst>
              </p:cNvPr>
              <p:cNvSpPr>
                <a:spLocks noGrp="1" noRot="1" noChangeAspect="1" noMove="1" noResize="1" noEditPoints="1" noAdjustHandles="1" noChangeArrowheads="1" noChangeShapeType="1" noTextEdit="1"/>
              </p:cNvSpPr>
              <p:nvPr>
                <p:ph idx="1"/>
              </p:nvPr>
            </p:nvSpPr>
            <p:spPr>
              <a:blipFill>
                <a:blip r:embed="rId2"/>
                <a:stretch>
                  <a:fillRect l="-1830" t="-2381" b="-20635"/>
                </a:stretch>
              </a:blipFill>
            </p:spPr>
            <p:txBody>
              <a:bodyPr/>
              <a:lstStyle/>
              <a:p>
                <a:r>
                  <a:rPr lang="en-PK">
                    <a:noFill/>
                  </a:rPr>
                  <a:t> </a:t>
                </a:r>
              </a:p>
            </p:txBody>
          </p:sp>
        </mc:Fallback>
      </mc:AlternateContent>
    </p:spTree>
    <p:extLst>
      <p:ext uri="{BB962C8B-B14F-4D97-AF65-F5344CB8AC3E}">
        <p14:creationId xmlns:p14="http://schemas.microsoft.com/office/powerpoint/2010/main" val="3030808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8A6AC-102D-4A9E-D8F7-0772FECCEBFC}"/>
              </a:ext>
            </a:extLst>
          </p:cNvPr>
          <p:cNvSpPr>
            <a:spLocks noGrp="1"/>
          </p:cNvSpPr>
          <p:nvPr>
            <p:ph type="title"/>
          </p:nvPr>
        </p:nvSpPr>
        <p:spPr/>
        <p:txBody>
          <a:bodyPr/>
          <a:lstStyle/>
          <a:p>
            <a:r>
              <a:rPr lang="en-GB" dirty="0"/>
              <a:t>Q-Learning Introduction</a:t>
            </a:r>
            <a:endParaRPr lang="en-PK" dirty="0"/>
          </a:p>
        </p:txBody>
      </p:sp>
      <p:sp>
        <p:nvSpPr>
          <p:cNvPr id="3" name="Content Placeholder 2">
            <a:extLst>
              <a:ext uri="{FF2B5EF4-FFF2-40B4-BE49-F238E27FC236}">
                <a16:creationId xmlns:a16="http://schemas.microsoft.com/office/drawing/2014/main" id="{FF6C5CFC-3465-165F-8298-8C9B9586A509}"/>
              </a:ext>
            </a:extLst>
          </p:cNvPr>
          <p:cNvSpPr>
            <a:spLocks noGrp="1"/>
          </p:cNvSpPr>
          <p:nvPr>
            <p:ph idx="1"/>
          </p:nvPr>
        </p:nvSpPr>
        <p:spPr/>
        <p:txBody>
          <a:bodyPr/>
          <a:lstStyle/>
          <a:p>
            <a:r>
              <a:rPr lang="en-GB" dirty="0"/>
              <a:t>Model-free, off-policy algorithm</a:t>
            </a:r>
          </a:p>
          <a:p>
            <a:r>
              <a:rPr lang="en-GB" dirty="0"/>
              <a:t>Uses Bellman optimality principle</a:t>
            </a:r>
          </a:p>
          <a:p>
            <a:r>
              <a:rPr lang="en-GB" dirty="0"/>
              <a:t>Update rule core to algorithm</a:t>
            </a:r>
          </a:p>
          <a:p>
            <a:r>
              <a:rPr lang="en-GB" dirty="0"/>
              <a:t>Scalable foundation for RL</a:t>
            </a:r>
          </a:p>
          <a:p>
            <a:endParaRPr lang="en-PK" dirty="0"/>
          </a:p>
        </p:txBody>
      </p:sp>
    </p:spTree>
    <p:extLst>
      <p:ext uri="{BB962C8B-B14F-4D97-AF65-F5344CB8AC3E}">
        <p14:creationId xmlns:p14="http://schemas.microsoft.com/office/powerpoint/2010/main" val="3010659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3E505-7817-0C5A-E73B-B2DDCFEB3A37}"/>
              </a:ext>
            </a:extLst>
          </p:cNvPr>
          <p:cNvSpPr>
            <a:spLocks noGrp="1"/>
          </p:cNvSpPr>
          <p:nvPr>
            <p:ph type="title"/>
          </p:nvPr>
        </p:nvSpPr>
        <p:spPr/>
        <p:txBody>
          <a:bodyPr/>
          <a:lstStyle/>
          <a:p>
            <a:r>
              <a:rPr lang="en-GB" dirty="0"/>
              <a:t>Bellman Equation (State-Value)</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2D7C2D-FD7B-D03D-A756-C34F7B0EE01F}"/>
                  </a:ext>
                </a:extLst>
              </p:cNvPr>
              <p:cNvSpPr>
                <a:spLocks noGrp="1"/>
              </p:cNvSpPr>
              <p:nvPr>
                <p:ph idx="1"/>
              </p:nvPr>
            </p:nvSpPr>
            <p:spPr/>
            <p:txBody>
              <a:bodyPr/>
              <a:lstStyle/>
              <a:p>
                <a:r>
                  <a:rPr lang="en-GB" dirty="0"/>
                  <a:t>Recursive definition:</a:t>
                </a:r>
              </a:p>
              <a:p>
                <a:pPr marL="0" indent="0">
                  <a:buNone/>
                </a:pPr>
                <a:br>
                  <a:rPr lang="en-GB" dirty="0"/>
                </a:br>
                <a14:m>
                  <m:oMathPara xmlns:m="http://schemas.openxmlformats.org/officeDocument/2006/math">
                    <m:oMathParaPr>
                      <m:jc m:val="centerGroup"/>
                    </m:oMathParaPr>
                    <m:oMath xmlns:m="http://schemas.openxmlformats.org/officeDocument/2006/math">
                      <m:sSup>
                        <m:sSupPr>
                          <m:ctrlPr>
                            <a:rPr lang="ar-AE" i="1">
                              <a:latin typeface="Cambria Math" panose="02040503050406030204" pitchFamily="18" charset="0"/>
                            </a:rPr>
                          </m:ctrlPr>
                        </m:sSupPr>
                        <m:e>
                          <m:r>
                            <a:rPr lang="ar-AE" i="1">
                              <a:latin typeface="Cambria Math" panose="02040503050406030204" pitchFamily="18" charset="0"/>
                            </a:rPr>
                            <m:t>𝑉</m:t>
                          </m:r>
                        </m:e>
                        <m:sup>
                          <m:r>
                            <a:rPr lang="ar-AE" i="1">
                              <a:latin typeface="Cambria Math" panose="02040503050406030204" pitchFamily="18" charset="0"/>
                            </a:rPr>
                            <m:t>𝜋</m:t>
                          </m:r>
                        </m:sup>
                      </m:sSup>
                      <m:d>
                        <m:dPr>
                          <m:ctrlPr>
                            <a:rPr lang="ar-AE" i="1">
                              <a:latin typeface="Cambria Math" panose="02040503050406030204" pitchFamily="18" charset="0"/>
                            </a:rPr>
                          </m:ctrlPr>
                        </m:dPr>
                        <m:e>
                          <m:r>
                            <a:rPr lang="ar-AE" i="1">
                              <a:latin typeface="Cambria Math" panose="02040503050406030204" pitchFamily="18" charset="0"/>
                            </a:rPr>
                            <m:t>𝑠</m:t>
                          </m:r>
                        </m:e>
                      </m:d>
                      <m:r>
                        <a:rPr lang="ar-AE">
                          <a:latin typeface="Cambria Math" panose="02040503050406030204" pitchFamily="18" charset="0"/>
                        </a:rPr>
                        <m:t>=</m:t>
                      </m:r>
                      <m:nary>
                        <m:naryPr>
                          <m:chr m:val="∑"/>
                          <m:limLoc m:val="subSup"/>
                          <m:grow m:val="on"/>
                          <m:supHide m:val="on"/>
                          <m:ctrlPr>
                            <a:rPr lang="ar-AE" i="1">
                              <a:latin typeface="Cambria Math" panose="02040503050406030204" pitchFamily="18" charset="0"/>
                            </a:rPr>
                          </m:ctrlPr>
                        </m:naryPr>
                        <m:sub>
                          <m:r>
                            <a:rPr lang="ar-AE" i="1">
                              <a:latin typeface="Cambria Math" panose="02040503050406030204" pitchFamily="18" charset="0"/>
                            </a:rPr>
                            <m:t>𝑎</m:t>
                          </m:r>
                        </m:sub>
                        <m:sup/>
                        <m:e>
                          <m:r>
                            <a:rPr lang="ar-AE" i="1">
                              <a:latin typeface="Cambria Math" panose="02040503050406030204" pitchFamily="18" charset="0"/>
                            </a:rPr>
                            <m:t>𝜋</m:t>
                          </m:r>
                        </m:e>
                      </m:nary>
                      <m:d>
                        <m:dPr>
                          <m:ctrlPr>
                            <a:rPr lang="ar-AE" i="1">
                              <a:latin typeface="Cambria Math" panose="02040503050406030204" pitchFamily="18" charset="0"/>
                            </a:rPr>
                          </m:ctrlPr>
                        </m:dPr>
                        <m:e>
                          <m:r>
                            <a:rPr lang="ar-AE" i="1">
                              <a:latin typeface="Cambria Math" panose="02040503050406030204" pitchFamily="18" charset="0"/>
                            </a:rPr>
                            <m:t>𝑎</m:t>
                          </m:r>
                          <m:r>
                            <a:rPr lang="ar-AE">
                              <a:latin typeface="Cambria Math" panose="02040503050406030204" pitchFamily="18" charset="0"/>
                            </a:rPr>
                            <m:t>∣</m:t>
                          </m:r>
                          <m:r>
                            <a:rPr lang="ar-AE" i="1">
                              <a:latin typeface="Cambria Math" panose="02040503050406030204" pitchFamily="18" charset="0"/>
                            </a:rPr>
                            <m:t>𝑠</m:t>
                          </m:r>
                        </m:e>
                      </m:d>
                      <m:nary>
                        <m:naryPr>
                          <m:chr m:val="∑"/>
                          <m:limLoc m:val="subSup"/>
                          <m:grow m:val="on"/>
                          <m:supHide m:val="on"/>
                          <m:ctrlPr>
                            <a:rPr lang="ar-AE" i="1">
                              <a:latin typeface="Cambria Math" panose="02040503050406030204" pitchFamily="18" charset="0"/>
                            </a:rPr>
                          </m:ctrlPr>
                        </m:naryPr>
                        <m:sub>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sub>
                        <m:sup/>
                        <m:e>
                          <m:r>
                            <a:rPr lang="ar-AE" i="1">
                              <a:latin typeface="Cambria Math" panose="02040503050406030204" pitchFamily="18" charset="0"/>
                            </a:rPr>
                            <m:t>𝑃</m:t>
                          </m:r>
                        </m:e>
                      </m:nary>
                      <m:d>
                        <m:dPr>
                          <m:endChr m:val="|"/>
                          <m:ctrlPr>
                            <a:rPr lang="en-US" b="0" i="1" smtClean="0">
                              <a:latin typeface="Cambria Math" panose="02040503050406030204" pitchFamily="18" charset="0"/>
                            </a:rPr>
                          </m:ctrlPr>
                        </m:dPr>
                        <m:e>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e>
                      </m:d>
                      <m:r>
                        <a:rPr lang="en-US" b="0" i="1" smtClean="0">
                          <a:latin typeface="Cambria Math" panose="02040503050406030204" pitchFamily="18" charset="0"/>
                        </a:rPr>
                        <m:t> </m:t>
                      </m:r>
                      <m:r>
                        <a:rPr lang="en-US" b="0" i="1" smtClean="0">
                          <a:latin typeface="Cambria Math" panose="02040503050406030204" pitchFamily="18" charset="0"/>
                        </a:rPr>
                        <m:t>𝑠𝑎</m:t>
                      </m:r>
                      <m:r>
                        <a:rPr lang="en-US" b="0" i="1" smtClean="0">
                          <a:latin typeface="Cambria Math" panose="02040503050406030204" pitchFamily="18" charset="0"/>
                        </a:rPr>
                        <m:t>) </m:t>
                      </m:r>
                      <m:d>
                        <m:dPr>
                          <m:begChr m:val="["/>
                          <m:endChr m:val="]"/>
                          <m:ctrlPr>
                            <a:rPr lang="ar-AE" i="1">
                              <a:latin typeface="Cambria Math" panose="02040503050406030204" pitchFamily="18" charset="0"/>
                            </a:rPr>
                          </m:ctrlPr>
                        </m:dPr>
                        <m:e>
                          <m:r>
                            <a:rPr lang="ar-AE" i="1">
                              <a:latin typeface="Cambria Math" panose="02040503050406030204" pitchFamily="18" charset="0"/>
                            </a:rPr>
                            <m:t>𝑅</m:t>
                          </m:r>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r>
                            <a:rPr lang="en-US" b="0" i="1" smtClean="0">
                              <a:latin typeface="Cambria Math" panose="02040503050406030204" pitchFamily="18" charset="0"/>
                            </a:rPr>
                            <m:t>)</m:t>
                          </m:r>
                          <m:r>
                            <a:rPr lang="ar-AE" i="1" smtClean="0">
                              <a:latin typeface="Cambria Math" panose="02040503050406030204" pitchFamily="18" charset="0"/>
                            </a:rPr>
                            <m:t> </m:t>
                          </m:r>
                          <m:r>
                            <a:rPr lang="ar-AE">
                              <a:latin typeface="Cambria Math" panose="02040503050406030204" pitchFamily="18" charset="0"/>
                            </a:rPr>
                            <m:t>+</m:t>
                          </m:r>
                          <m:r>
                            <a:rPr lang="ar-AE" i="1">
                              <a:latin typeface="Cambria Math" panose="02040503050406030204" pitchFamily="18" charset="0"/>
                            </a:rPr>
                            <m:t>𝛾</m:t>
                          </m:r>
                          <m:sSup>
                            <m:sSupPr>
                              <m:ctrlPr>
                                <a:rPr lang="ar-AE" i="1">
                                  <a:latin typeface="Cambria Math" panose="02040503050406030204" pitchFamily="18" charset="0"/>
                                </a:rPr>
                              </m:ctrlPr>
                            </m:sSupPr>
                            <m:e>
                              <m:r>
                                <a:rPr lang="ar-AE" i="1">
                                  <a:latin typeface="Cambria Math" panose="02040503050406030204" pitchFamily="18" charset="0"/>
                                </a:rPr>
                                <m:t>𝑉</m:t>
                              </m:r>
                            </m:e>
                            <m:sup>
                              <m:r>
                                <a:rPr lang="ar-AE" i="1">
                                  <a:latin typeface="Cambria Math" panose="02040503050406030204" pitchFamily="18" charset="0"/>
                                </a:rPr>
                                <m:t>𝜋</m:t>
                              </m:r>
                            </m:sup>
                          </m:sSup>
                          <m:d>
                            <m:dPr>
                              <m:ctrlPr>
                                <a:rPr lang="ar-AE" i="1">
                                  <a:latin typeface="Cambria Math" panose="02040503050406030204" pitchFamily="18" charset="0"/>
                                </a:rPr>
                              </m:ctrlPr>
                            </m:dPr>
                            <m:e>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e>
                          </m:d>
                        </m:e>
                      </m:d>
                    </m:oMath>
                  </m:oMathPara>
                </a14:m>
                <a:endParaRPr lang="ar-AE" dirty="0"/>
              </a:p>
              <a:p>
                <a:endParaRPr lang="en-GB" dirty="0"/>
              </a:p>
              <a:p>
                <a:r>
                  <a:rPr lang="en-GB" dirty="0"/>
                  <a:t>Defines relation between current value &amp; future values</a:t>
                </a:r>
              </a:p>
              <a:p>
                <a:r>
                  <a:rPr lang="en-GB" dirty="0"/>
                  <a:t>Fundamental to DP &amp; RL</a:t>
                </a:r>
              </a:p>
              <a:p>
                <a:endParaRPr lang="en-PK" dirty="0"/>
              </a:p>
            </p:txBody>
          </p:sp>
        </mc:Choice>
        <mc:Fallback xmlns="">
          <p:sp>
            <p:nvSpPr>
              <p:cNvPr id="3" name="Content Placeholder 2">
                <a:extLst>
                  <a:ext uri="{FF2B5EF4-FFF2-40B4-BE49-F238E27FC236}">
                    <a16:creationId xmlns:a16="http://schemas.microsoft.com/office/drawing/2014/main" id="{042D7C2D-FD7B-D03D-A756-C34F7B0EE01F}"/>
                  </a:ext>
                </a:extLst>
              </p:cNvPr>
              <p:cNvSpPr>
                <a:spLocks noGrp="1" noRot="1" noChangeAspect="1" noMove="1" noResize="1" noEditPoints="1" noAdjustHandles="1" noChangeArrowheads="1" noChangeShapeType="1" noTextEdit="1"/>
              </p:cNvSpPr>
              <p:nvPr>
                <p:ph idx="1"/>
              </p:nvPr>
            </p:nvSpPr>
            <p:spPr>
              <a:blipFill>
                <a:blip r:embed="rId2"/>
                <a:stretch>
                  <a:fillRect l="-1830" t="-5820"/>
                </a:stretch>
              </a:blipFill>
            </p:spPr>
            <p:txBody>
              <a:bodyPr/>
              <a:lstStyle/>
              <a:p>
                <a:r>
                  <a:rPr lang="en-PK">
                    <a:noFill/>
                  </a:rPr>
                  <a:t> </a:t>
                </a:r>
              </a:p>
            </p:txBody>
          </p:sp>
        </mc:Fallback>
      </mc:AlternateContent>
    </p:spTree>
    <p:extLst>
      <p:ext uri="{BB962C8B-B14F-4D97-AF65-F5344CB8AC3E}">
        <p14:creationId xmlns:p14="http://schemas.microsoft.com/office/powerpoint/2010/main" val="3191068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DC452-C860-1E17-519A-68DD22D37D81}"/>
              </a:ext>
            </a:extLst>
          </p:cNvPr>
          <p:cNvSpPr>
            <a:spLocks noGrp="1"/>
          </p:cNvSpPr>
          <p:nvPr>
            <p:ph type="title"/>
          </p:nvPr>
        </p:nvSpPr>
        <p:spPr/>
        <p:txBody>
          <a:bodyPr/>
          <a:lstStyle/>
          <a:p>
            <a:r>
              <a:rPr lang="en-GB" dirty="0"/>
              <a:t>Q-Learning Update Rule</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79C07BC-5A95-F1D6-5760-76600AFB3B0A}"/>
                  </a:ext>
                </a:extLst>
              </p:cNvPr>
              <p:cNvSpPr>
                <a:spLocks noGrp="1"/>
              </p:cNvSpPr>
              <p:nvPr>
                <p:ph idx="1"/>
              </p:nvPr>
            </p:nvSpPr>
            <p:spPr/>
            <p:txBody>
              <a:bodyPr/>
              <a:lstStyle/>
              <a:p>
                <a14:m>
                  <m:oMath xmlns:m="http://schemas.openxmlformats.org/officeDocument/2006/math">
                    <m:r>
                      <a:rPr lang="ar-AE" i="1" smtClean="0">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 </m:t>
                    </m:r>
                    <m:r>
                      <a:rPr lang="ar-AE">
                        <a:latin typeface="Cambria Math" panose="02040503050406030204" pitchFamily="18" charset="0"/>
                      </a:rPr>
                      <m:t>←</m:t>
                    </m:r>
                    <m:r>
                      <a:rPr lang="ar-AE" i="1">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 </m:t>
                    </m:r>
                    <m:r>
                      <a:rPr lang="ar-AE">
                        <a:latin typeface="Cambria Math" panose="02040503050406030204" pitchFamily="18" charset="0"/>
                      </a:rPr>
                      <m:t>+</m:t>
                    </m:r>
                    <m:r>
                      <a:rPr lang="ar-AE" i="1">
                        <a:latin typeface="Cambria Math" panose="02040503050406030204" pitchFamily="18" charset="0"/>
                      </a:rPr>
                      <m:t>𝛼</m:t>
                    </m:r>
                    <m:d>
                      <m:dPr>
                        <m:begChr m:val="["/>
                        <m:endChr m:val="]"/>
                        <m:ctrlPr>
                          <a:rPr lang="ar-AE" i="1">
                            <a:latin typeface="Cambria Math" panose="02040503050406030204" pitchFamily="18" charset="0"/>
                          </a:rPr>
                        </m:ctrlPr>
                      </m:dPr>
                      <m:e>
                        <m:r>
                          <a:rPr lang="ar-AE" i="1">
                            <a:latin typeface="Cambria Math" panose="02040503050406030204" pitchFamily="18" charset="0"/>
                          </a:rPr>
                          <m:t>𝑅</m:t>
                        </m:r>
                        <m:r>
                          <a:rPr lang="ar-AE">
                            <a:latin typeface="Cambria Math" panose="02040503050406030204" pitchFamily="18" charset="0"/>
                          </a:rPr>
                          <m:t>+</m:t>
                        </m:r>
                        <m:r>
                          <a:rPr lang="ar-AE" i="1">
                            <a:latin typeface="Cambria Math" panose="02040503050406030204" pitchFamily="18" charset="0"/>
                          </a:rPr>
                          <m:t>𝛾</m:t>
                        </m:r>
                        <m:sSub>
                          <m:sSubPr>
                            <m:ctrlPr>
                              <a:rPr lang="ar-AE" i="1">
                                <a:latin typeface="Cambria Math" panose="02040503050406030204" pitchFamily="18" charset="0"/>
                              </a:rPr>
                            </m:ctrlPr>
                          </m:sSubPr>
                          <m:e>
                            <m:r>
                              <a:rPr lang="en-US" b="0" i="1" smtClean="0">
                                <a:latin typeface="Cambria Math" panose="02040503050406030204" pitchFamily="18" charset="0"/>
                              </a:rPr>
                              <m:t> </m:t>
                            </m:r>
                            <m:r>
                              <a:rPr lang="en-US" b="0" i="1" smtClean="0">
                                <a:latin typeface="Cambria Math" panose="02040503050406030204" pitchFamily="18" charset="0"/>
                              </a:rPr>
                              <m:t>𝑚𝑎𝑥</m:t>
                            </m:r>
                          </m:e>
                          <m:sub>
                            <m:sSup>
                              <m:sSupPr>
                                <m:ctrlPr>
                                  <a:rPr lang="ar-AE" i="1">
                                    <a:latin typeface="Cambria Math" panose="02040503050406030204" pitchFamily="18" charset="0"/>
                                  </a:rPr>
                                </m:ctrlPr>
                              </m:sSupPr>
                              <m:e>
                                <m:r>
                                  <a:rPr lang="ar-AE" i="1">
                                    <a:latin typeface="Cambria Math" panose="02040503050406030204" pitchFamily="18" charset="0"/>
                                  </a:rPr>
                                  <m:t>𝑎</m:t>
                                </m:r>
                              </m:e>
                              <m:sup>
                                <m:r>
                                  <a:rPr lang="ar-AE">
                                    <a:latin typeface="Cambria Math" panose="02040503050406030204" pitchFamily="18" charset="0"/>
                                  </a:rPr>
                                  <m:t>′</m:t>
                                </m:r>
                              </m:sup>
                            </m:sSup>
                          </m:sub>
                        </m:sSub>
                        <m:r>
                          <a:rPr lang="ar-AE" i="1">
                            <a:latin typeface="Cambria Math" panose="02040503050406030204" pitchFamily="18" charset="0"/>
                          </a:rPr>
                          <m:t>𝑄</m:t>
                        </m:r>
                        <m:r>
                          <a:rPr lang="en-US" b="0" i="1" smtClean="0">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r>
                          <a:rPr lang="en-US" b="0" i="1" smtClean="0">
                            <a:latin typeface="Cambria Math" panose="02040503050406030204" pitchFamily="18" charset="0"/>
                          </a:rPr>
                          <m:t>,</m:t>
                        </m:r>
                        <m:sSup>
                          <m:sSupPr>
                            <m:ctrlPr>
                              <a:rPr lang="ar-AE" i="1">
                                <a:latin typeface="Cambria Math" panose="02040503050406030204" pitchFamily="18" charset="0"/>
                              </a:rPr>
                            </m:ctrlPr>
                          </m:sSupPr>
                          <m:e>
                            <m:r>
                              <a:rPr lang="en-US" b="0" i="1" smtClean="0">
                                <a:latin typeface="Cambria Math" panose="02040503050406030204" pitchFamily="18" charset="0"/>
                              </a:rPr>
                              <m:t>𝑎</m:t>
                            </m:r>
                          </m:e>
                          <m:sup>
                            <m:r>
                              <a:rPr lang="ar-AE">
                                <a:latin typeface="Cambria Math" panose="02040503050406030204" pitchFamily="18" charset="0"/>
                              </a:rPr>
                              <m:t>′</m:t>
                            </m:r>
                          </m:sup>
                        </m:sSup>
                        <m:r>
                          <a:rPr lang="en-US" b="0" i="1" smtClean="0">
                            <a:latin typeface="Cambria Math" panose="02040503050406030204" pitchFamily="18" charset="0"/>
                          </a:rPr>
                          <m:t>)</m:t>
                        </m:r>
                        <m:r>
                          <a:rPr lang="ar-AE" i="1" smtClean="0">
                            <a:latin typeface="Cambria Math" panose="02040503050406030204" pitchFamily="18" charset="0"/>
                          </a:rPr>
                          <m:t> </m:t>
                        </m:r>
                        <m:r>
                          <a:rPr lang="ar-AE">
                            <a:latin typeface="Cambria Math" panose="02040503050406030204" pitchFamily="18" charset="0"/>
                          </a:rPr>
                          <m:t>−</m:t>
                        </m:r>
                        <m:r>
                          <a:rPr lang="ar-AE" i="1">
                            <a:latin typeface="Cambria Math" panose="02040503050406030204" pitchFamily="18" charset="0"/>
                          </a:rPr>
                          <m:t>𝑄</m:t>
                        </m:r>
                        <m:r>
                          <a:rPr lang="en-US" b="0" i="1" smtClean="0">
                            <a:latin typeface="Cambria Math" panose="02040503050406030204" pitchFamily="18" charset="0"/>
                          </a:rPr>
                          <m:t>(</m:t>
                        </m:r>
                        <m:r>
                          <a:rPr lang="en-US" b="0" i="1" smtClean="0">
                            <a:latin typeface="Cambria Math" panose="02040503050406030204" pitchFamily="18" charset="0"/>
                          </a:rPr>
                          <m:t>𝑠</m:t>
                        </m:r>
                        <m:r>
                          <a:rPr lang="en-US" b="0" i="1" smtClean="0">
                            <a:latin typeface="Cambria Math" panose="02040503050406030204" pitchFamily="18" charset="0"/>
                          </a:rPr>
                          <m:t>, </m:t>
                        </m:r>
                        <m:r>
                          <a:rPr lang="en-US" b="0" i="1" smtClean="0">
                            <a:latin typeface="Cambria Math" panose="02040503050406030204" pitchFamily="18" charset="0"/>
                          </a:rPr>
                          <m:t>𝑎</m:t>
                        </m:r>
                        <m:r>
                          <a:rPr lang="en-US" b="0" i="1" smtClean="0">
                            <a:latin typeface="Cambria Math" panose="02040503050406030204" pitchFamily="18" charset="0"/>
                          </a:rPr>
                          <m:t>) </m:t>
                        </m:r>
                      </m:e>
                    </m:d>
                  </m:oMath>
                </a14:m>
                <a:endParaRPr lang="en-US" dirty="0"/>
              </a:p>
              <a:p>
                <a:endParaRPr lang="ar-AE" dirty="0"/>
              </a:p>
              <a:p>
                <a14:m>
                  <m:oMath xmlns:m="http://schemas.openxmlformats.org/officeDocument/2006/math">
                    <m:r>
                      <a:rPr lang="ar-AE" i="1">
                        <a:latin typeface="Cambria Math" panose="02040503050406030204" pitchFamily="18" charset="0"/>
                      </a:rPr>
                      <m:t>𝛼</m:t>
                    </m:r>
                  </m:oMath>
                </a14:m>
                <a:r>
                  <a:rPr lang="el-GR" dirty="0"/>
                  <a:t> = </a:t>
                </a:r>
                <a:r>
                  <a:rPr lang="en-GB" dirty="0"/>
                  <a:t>learning rate</a:t>
                </a:r>
              </a:p>
              <a:p>
                <a14:m>
                  <m:oMath xmlns:m="http://schemas.openxmlformats.org/officeDocument/2006/math">
                    <m:r>
                      <a:rPr lang="ar-AE" i="1">
                        <a:latin typeface="Cambria Math" panose="02040503050406030204" pitchFamily="18" charset="0"/>
                      </a:rPr>
                      <m:t>𝛾</m:t>
                    </m:r>
                  </m:oMath>
                </a14:m>
                <a:r>
                  <a:rPr lang="el-GR" dirty="0"/>
                  <a:t> = </a:t>
                </a:r>
                <a:r>
                  <a:rPr lang="en-GB" dirty="0"/>
                  <a:t>discount factor</a:t>
                </a:r>
              </a:p>
              <a:p>
                <a:r>
                  <a:rPr lang="en-GB" dirty="0"/>
                  <a:t>Off-policy nature: uses best action in next state</a:t>
                </a:r>
              </a:p>
              <a:p>
                <a:endParaRPr lang="en-PK" dirty="0"/>
              </a:p>
            </p:txBody>
          </p:sp>
        </mc:Choice>
        <mc:Fallback xmlns="">
          <p:sp>
            <p:nvSpPr>
              <p:cNvPr id="3" name="Content Placeholder 2">
                <a:extLst>
                  <a:ext uri="{FF2B5EF4-FFF2-40B4-BE49-F238E27FC236}">
                    <a16:creationId xmlns:a16="http://schemas.microsoft.com/office/drawing/2014/main" id="{979C07BC-5A95-F1D6-5760-76600AFB3B0A}"/>
                  </a:ext>
                </a:extLst>
              </p:cNvPr>
              <p:cNvSpPr>
                <a:spLocks noGrp="1" noRot="1" noChangeAspect="1" noMove="1" noResize="1" noEditPoints="1" noAdjustHandles="1" noChangeArrowheads="1" noChangeShapeType="1" noTextEdit="1"/>
              </p:cNvSpPr>
              <p:nvPr>
                <p:ph idx="1"/>
              </p:nvPr>
            </p:nvSpPr>
            <p:spPr>
              <a:blipFill>
                <a:blip r:embed="rId2"/>
                <a:stretch>
                  <a:fillRect l="-1830" t="-2116"/>
                </a:stretch>
              </a:blipFill>
            </p:spPr>
            <p:txBody>
              <a:bodyPr/>
              <a:lstStyle/>
              <a:p>
                <a:r>
                  <a:rPr lang="en-PK">
                    <a:noFill/>
                  </a:rPr>
                  <a:t> </a:t>
                </a:r>
              </a:p>
            </p:txBody>
          </p:sp>
        </mc:Fallback>
      </mc:AlternateContent>
    </p:spTree>
    <p:extLst>
      <p:ext uri="{BB962C8B-B14F-4D97-AF65-F5344CB8AC3E}">
        <p14:creationId xmlns:p14="http://schemas.microsoft.com/office/powerpoint/2010/main" val="1748462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80AC5-A1FA-34FD-BA3A-824615D57E2D}"/>
              </a:ext>
            </a:extLst>
          </p:cNvPr>
          <p:cNvSpPr>
            <a:spLocks noGrp="1"/>
          </p:cNvSpPr>
          <p:nvPr>
            <p:ph type="title"/>
          </p:nvPr>
        </p:nvSpPr>
        <p:spPr/>
        <p:txBody>
          <a:bodyPr/>
          <a:lstStyle/>
          <a:p>
            <a:r>
              <a:rPr lang="en-GB" dirty="0"/>
              <a:t>Worked Example (Grid World)</a:t>
            </a:r>
            <a:endParaRPr lang="en-PK" dirty="0"/>
          </a:p>
        </p:txBody>
      </p:sp>
      <p:sp>
        <p:nvSpPr>
          <p:cNvPr id="3" name="Content Placeholder 2">
            <a:extLst>
              <a:ext uri="{FF2B5EF4-FFF2-40B4-BE49-F238E27FC236}">
                <a16:creationId xmlns:a16="http://schemas.microsoft.com/office/drawing/2014/main" id="{2906C060-6F93-C76A-AF4A-227E754371D2}"/>
              </a:ext>
            </a:extLst>
          </p:cNvPr>
          <p:cNvSpPr>
            <a:spLocks noGrp="1"/>
          </p:cNvSpPr>
          <p:nvPr>
            <p:ph idx="1"/>
          </p:nvPr>
        </p:nvSpPr>
        <p:spPr/>
        <p:txBody>
          <a:bodyPr/>
          <a:lstStyle/>
          <a:p>
            <a:r>
              <a:rPr lang="en-GB" dirty="0"/>
              <a:t>Small 2×4 grid</a:t>
            </a:r>
          </a:p>
          <a:p>
            <a:r>
              <a:rPr lang="en-GB" dirty="0"/>
              <a:t>Rewards at goal/penalty states</a:t>
            </a:r>
          </a:p>
          <a:p>
            <a:r>
              <a:rPr lang="en-GB" dirty="0"/>
              <a:t>Agent learns path by updates</a:t>
            </a:r>
          </a:p>
          <a:p>
            <a:endParaRPr lang="en-GB" dirty="0"/>
          </a:p>
          <a:p>
            <a:endParaRPr lang="en-PK" dirty="0"/>
          </a:p>
        </p:txBody>
      </p:sp>
    </p:spTree>
    <p:extLst>
      <p:ext uri="{BB962C8B-B14F-4D97-AF65-F5344CB8AC3E}">
        <p14:creationId xmlns:p14="http://schemas.microsoft.com/office/powerpoint/2010/main" val="3837331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BEA18-9302-3DEC-4381-5E3EAA6F0513}"/>
              </a:ext>
            </a:extLst>
          </p:cNvPr>
          <p:cNvSpPr>
            <a:spLocks noGrp="1"/>
          </p:cNvSpPr>
          <p:nvPr>
            <p:ph type="title"/>
          </p:nvPr>
        </p:nvSpPr>
        <p:spPr/>
        <p:txBody>
          <a:bodyPr/>
          <a:lstStyle/>
          <a:p>
            <a:r>
              <a:rPr lang="en-GB" dirty="0"/>
              <a:t>Reinforcement Learning: Overview</a:t>
            </a:r>
            <a:endParaRPr lang="en-PK" dirty="0"/>
          </a:p>
        </p:txBody>
      </p:sp>
      <p:sp>
        <p:nvSpPr>
          <p:cNvPr id="3" name="Content Placeholder 2">
            <a:extLst>
              <a:ext uri="{FF2B5EF4-FFF2-40B4-BE49-F238E27FC236}">
                <a16:creationId xmlns:a16="http://schemas.microsoft.com/office/drawing/2014/main" id="{AE8670F7-A838-DFA7-5F7B-0F9A298EFB6C}"/>
              </a:ext>
            </a:extLst>
          </p:cNvPr>
          <p:cNvSpPr>
            <a:spLocks noGrp="1"/>
          </p:cNvSpPr>
          <p:nvPr>
            <p:ph idx="1"/>
          </p:nvPr>
        </p:nvSpPr>
        <p:spPr/>
        <p:txBody>
          <a:bodyPr/>
          <a:lstStyle/>
          <a:p>
            <a:r>
              <a:rPr lang="en-GB" dirty="0"/>
              <a:t>Learning by interaction, not examples</a:t>
            </a:r>
          </a:p>
          <a:p>
            <a:r>
              <a:rPr lang="en-GB" dirty="0"/>
              <a:t>Distinct from supervised &amp; unsupervised learning</a:t>
            </a:r>
          </a:p>
          <a:p>
            <a:r>
              <a:rPr lang="en-GB" dirty="0"/>
              <a:t>Trial-and-error, guided by rewards</a:t>
            </a:r>
          </a:p>
          <a:p>
            <a:r>
              <a:rPr lang="en-GB" dirty="0"/>
              <a:t>Modern impact: robotics, LLMs, control systems</a:t>
            </a:r>
          </a:p>
          <a:p>
            <a:endParaRPr lang="en-PK" dirty="0"/>
          </a:p>
        </p:txBody>
      </p:sp>
    </p:spTree>
    <p:extLst>
      <p:ext uri="{BB962C8B-B14F-4D97-AF65-F5344CB8AC3E}">
        <p14:creationId xmlns:p14="http://schemas.microsoft.com/office/powerpoint/2010/main" val="35745250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608C3-3673-1569-6A8C-D8F42B7C624F}"/>
              </a:ext>
            </a:extLst>
          </p:cNvPr>
          <p:cNvSpPr>
            <a:spLocks noGrp="1"/>
          </p:cNvSpPr>
          <p:nvPr>
            <p:ph type="title"/>
          </p:nvPr>
        </p:nvSpPr>
        <p:spPr/>
        <p:txBody>
          <a:bodyPr/>
          <a:lstStyle/>
          <a:p>
            <a:r>
              <a:rPr lang="en-PK" dirty="0"/>
              <a:t>Episode 1</a:t>
            </a:r>
          </a:p>
        </p:txBody>
      </p:sp>
      <p:pic>
        <p:nvPicPr>
          <p:cNvPr id="6" name="Content Placeholder 5" descr="A diagram of a square with a star and a star&#10;&#10;AI-generated content may be incorrect.">
            <a:extLst>
              <a:ext uri="{FF2B5EF4-FFF2-40B4-BE49-F238E27FC236}">
                <a16:creationId xmlns:a16="http://schemas.microsoft.com/office/drawing/2014/main" id="{3CF72B3A-F9FF-C5F3-DB92-4B327B947B8C}"/>
              </a:ext>
            </a:extLst>
          </p:cNvPr>
          <p:cNvPicPr>
            <a:picLocks noGrp="1" noChangeAspect="1"/>
          </p:cNvPicPr>
          <p:nvPr>
            <p:ph idx="1"/>
          </p:nvPr>
        </p:nvPicPr>
        <p:blipFill>
          <a:blip r:embed="rId2"/>
          <a:stretch>
            <a:fillRect/>
          </a:stretch>
        </p:blipFill>
        <p:spPr>
          <a:xfrm>
            <a:off x="1964465" y="1393268"/>
            <a:ext cx="8263069" cy="2764828"/>
          </a:xfrm>
        </p:spPr>
      </p:pic>
      <p:sp>
        <p:nvSpPr>
          <p:cNvPr id="4" name="TextBox 3">
            <a:extLst>
              <a:ext uri="{FF2B5EF4-FFF2-40B4-BE49-F238E27FC236}">
                <a16:creationId xmlns:a16="http://schemas.microsoft.com/office/drawing/2014/main" id="{26EF179F-05EC-C1AB-72E1-89ADC30949F0}"/>
              </a:ext>
            </a:extLst>
          </p:cNvPr>
          <p:cNvSpPr txBox="1"/>
          <p:nvPr/>
        </p:nvSpPr>
        <p:spPr>
          <a:xfrm>
            <a:off x="2642779" y="5855861"/>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10.3: Q-Learning Worked Out Example – Episode 1</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AE3458E5-09A7-6E34-592C-17E86F16C4DE}"/>
                  </a:ext>
                </a:extLst>
              </p:cNvPr>
              <p:cNvSpPr txBox="1"/>
              <p:nvPr/>
            </p:nvSpPr>
            <p:spPr>
              <a:xfrm>
                <a:off x="2869323" y="4353660"/>
                <a:ext cx="6096000" cy="50687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r>
                            <a:rPr lang="en-PK" i="1">
                              <a:latin typeface="Cambria Math" panose="02040503050406030204" pitchFamily="18" charset="0"/>
                            </a:rPr>
                            <m:t>𝑠</m:t>
                          </m:r>
                          <m:r>
                            <a:rPr lang="en-PK" i="0">
                              <a:latin typeface="Cambria Math" panose="02040503050406030204" pitchFamily="18" charset="0"/>
                            </a:rPr>
                            <m:t>,</m:t>
                          </m:r>
                          <m:r>
                            <a:rPr lang="en-PK" i="1">
                              <a:latin typeface="Cambria Math" panose="02040503050406030204" pitchFamily="18" charset="0"/>
                            </a:rPr>
                            <m:t>𝑎</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m:t>
                          </m:r>
                          <m:r>
                            <m:rPr>
                              <m:sty m:val="p"/>
                            </m:rPr>
                            <a:rPr lang="en-PK" i="0">
                              <a:latin typeface="Cambria Math" panose="02040503050406030204" pitchFamily="18" charset="0"/>
                            </a:rPr>
                            <m:t>α</m:t>
                          </m:r>
                        </m:e>
                      </m:d>
                      <m:r>
                        <a:rPr lang="en-PK" i="0">
                          <a:latin typeface="Cambria Math" panose="02040503050406030204" pitchFamily="18" charset="0"/>
                        </a:rPr>
                        <m:t>⋅</m:t>
                      </m:r>
                      <m:r>
                        <a:rPr lang="en-PK" i="1">
                          <a:latin typeface="Cambria Math" panose="02040503050406030204" pitchFamily="18" charset="0"/>
                        </a:rPr>
                        <m:t>𝑄</m:t>
                      </m:r>
                      <m:d>
                        <m:dPr>
                          <m:ctrlPr>
                            <a:rPr lang="en-PK" i="1">
                              <a:latin typeface="Cambria Math" panose="02040503050406030204" pitchFamily="18" charset="0"/>
                            </a:rPr>
                          </m:ctrlPr>
                        </m:dPr>
                        <m:e>
                          <m:r>
                            <a:rPr lang="en-PK" i="1">
                              <a:latin typeface="Cambria Math" panose="02040503050406030204" pitchFamily="18" charset="0"/>
                            </a:rPr>
                            <m:t>𝑠</m:t>
                          </m:r>
                          <m:r>
                            <a:rPr lang="en-PK" i="0">
                              <a:latin typeface="Cambria Math" panose="02040503050406030204" pitchFamily="18" charset="0"/>
                            </a:rPr>
                            <m:t>,</m:t>
                          </m:r>
                          <m:r>
                            <a:rPr lang="en-PK" i="1">
                              <a:latin typeface="Cambria Math" panose="02040503050406030204" pitchFamily="18" charset="0"/>
                            </a:rPr>
                            <m:t>𝑎</m:t>
                          </m:r>
                        </m:e>
                      </m:d>
                      <m:r>
                        <a:rPr lang="en-PK" i="0">
                          <a:latin typeface="Cambria Math" panose="02040503050406030204" pitchFamily="18" charset="0"/>
                        </a:rPr>
                        <m:t>+</m:t>
                      </m:r>
                      <m:r>
                        <m:rPr>
                          <m:sty m:val="p"/>
                        </m:rPr>
                        <a:rPr lang="en-PK" i="0">
                          <a:latin typeface="Cambria Math" panose="02040503050406030204" pitchFamily="18" charset="0"/>
                        </a:rPr>
                        <m:t>α</m:t>
                      </m:r>
                      <m:d>
                        <m:dPr>
                          <m:ctrlPr>
                            <a:rPr lang="en-PK" i="1">
                              <a:latin typeface="Cambria Math" panose="02040503050406030204" pitchFamily="18" charset="0"/>
                            </a:rPr>
                          </m:ctrlPr>
                        </m:dPr>
                        <m:e>
                          <m:r>
                            <a:rPr lang="en-PK" i="1">
                              <a:latin typeface="Cambria Math" panose="02040503050406030204" pitchFamily="18" charset="0"/>
                            </a:rPr>
                            <m:t>𝑟</m:t>
                          </m:r>
                          <m:r>
                            <a:rPr lang="en-PK" i="0">
                              <a:latin typeface="Cambria Math" panose="02040503050406030204" pitchFamily="18" charset="0"/>
                            </a:rPr>
                            <m:t>+</m:t>
                          </m:r>
                          <m:r>
                            <m:rPr>
                              <m:sty m:val="p"/>
                            </m:rPr>
                            <a:rPr lang="en-PK" i="0">
                              <a:latin typeface="Cambria Math" panose="02040503050406030204" pitchFamily="18" charset="0"/>
                            </a:rPr>
                            <m:t>γ</m:t>
                          </m:r>
                          <m:func>
                            <m:funcPr>
                              <m:ctrlPr>
                                <a:rPr lang="en-PK" i="1">
                                  <a:latin typeface="Cambria Math" panose="02040503050406030204" pitchFamily="18" charset="0"/>
                                </a:rPr>
                              </m:ctrlPr>
                            </m:funcPr>
                            <m:fName>
                              <m:limLow>
                                <m:limLowPr>
                                  <m:ctrlPr>
                                    <a:rPr lang="en-PK" i="1">
                                      <a:latin typeface="Cambria Math" panose="02040503050406030204" pitchFamily="18" charset="0"/>
                                    </a:rPr>
                                  </m:ctrlPr>
                                </m:limLowPr>
                                <m:e>
                                  <m:r>
                                    <m:rPr>
                                      <m:sty m:val="p"/>
                                    </m:rPr>
                                    <a:rPr lang="en-PK" i="0">
                                      <a:latin typeface="Cambria Math" panose="02040503050406030204" pitchFamily="18" charset="0"/>
                                    </a:rPr>
                                    <m:t>max</m:t>
                                  </m:r>
                                </m:e>
                                <m:lim>
                                  <m:sSup>
                                    <m:sSupPr>
                                      <m:ctrlPr>
                                        <a:rPr lang="en-PK" i="1">
                                          <a:latin typeface="Cambria Math" panose="02040503050406030204" pitchFamily="18" charset="0"/>
                                        </a:rPr>
                                      </m:ctrlPr>
                                    </m:sSupPr>
                                    <m:e>
                                      <m:r>
                                        <a:rPr lang="en-PK" i="1">
                                          <a:latin typeface="Cambria Math" panose="02040503050406030204" pitchFamily="18" charset="0"/>
                                        </a:rPr>
                                        <m:t>𝑎</m:t>
                                      </m:r>
                                    </m:e>
                                    <m:sup>
                                      <m:r>
                                        <a:rPr lang="en-PK" i="0">
                                          <a:latin typeface="Cambria Math" panose="02040503050406030204" pitchFamily="18" charset="0"/>
                                        </a:rPr>
                                        <m:t>′</m:t>
                                      </m:r>
                                    </m:sup>
                                  </m:sSup>
                                </m:lim>
                              </m:limLow>
                            </m:fName>
                            <m:e>
                              <m:r>
                                <a:rPr lang="en-PK" i="1">
                                  <a:latin typeface="Cambria Math" panose="02040503050406030204" pitchFamily="18" charset="0"/>
                                </a:rPr>
                                <m:t>𝑄</m:t>
                              </m:r>
                            </m:e>
                          </m:func>
                          <m:d>
                            <m:dPr>
                              <m:ctrlPr>
                                <a:rPr lang="en-PK" i="1">
                                  <a:latin typeface="Cambria Math" panose="02040503050406030204" pitchFamily="18" charset="0"/>
                                </a:rPr>
                              </m:ctrlPr>
                            </m:dPr>
                            <m:e>
                              <m:sSup>
                                <m:sSupPr>
                                  <m:ctrlPr>
                                    <a:rPr lang="en-PK" i="1">
                                      <a:latin typeface="Cambria Math" panose="02040503050406030204" pitchFamily="18" charset="0"/>
                                    </a:rPr>
                                  </m:ctrlPr>
                                </m:sSupPr>
                                <m:e>
                                  <m:r>
                                    <a:rPr lang="en-PK" i="1">
                                      <a:latin typeface="Cambria Math" panose="02040503050406030204" pitchFamily="18" charset="0"/>
                                    </a:rPr>
                                    <m:t>𝑠</m:t>
                                  </m:r>
                                </m:e>
                                <m:sup>
                                  <m:r>
                                    <a:rPr lang="en-PK" i="0">
                                      <a:latin typeface="Cambria Math" panose="02040503050406030204" pitchFamily="18" charset="0"/>
                                    </a:rPr>
                                    <m:t>′</m:t>
                                  </m:r>
                                </m:sup>
                              </m:sSup>
                              <m:r>
                                <a:rPr lang="en-PK" i="0">
                                  <a:latin typeface="Cambria Math" panose="02040503050406030204" pitchFamily="18" charset="0"/>
                                </a:rPr>
                                <m:t>,</m:t>
                              </m:r>
                              <m:sSup>
                                <m:sSupPr>
                                  <m:ctrlPr>
                                    <a:rPr lang="en-PK" i="1">
                                      <a:latin typeface="Cambria Math" panose="02040503050406030204" pitchFamily="18" charset="0"/>
                                    </a:rPr>
                                  </m:ctrlPr>
                                </m:sSupPr>
                                <m:e>
                                  <m:r>
                                    <a:rPr lang="en-PK" i="1">
                                      <a:latin typeface="Cambria Math" panose="02040503050406030204" pitchFamily="18" charset="0"/>
                                    </a:rPr>
                                    <m:t>𝑎</m:t>
                                  </m:r>
                                </m:e>
                                <m:sup>
                                  <m:r>
                                    <a:rPr lang="en-PK" i="0">
                                      <a:latin typeface="Cambria Math" panose="02040503050406030204" pitchFamily="18" charset="0"/>
                                    </a:rPr>
                                    <m:t>′</m:t>
                                  </m:r>
                                </m:sup>
                              </m:sSup>
                            </m:e>
                          </m:d>
                        </m:e>
                      </m:d>
                    </m:oMath>
                  </m:oMathPara>
                </a14:m>
                <a:endParaRPr lang="en-PK" dirty="0"/>
              </a:p>
            </p:txBody>
          </p:sp>
        </mc:Choice>
        <mc:Fallback xmlns="">
          <p:sp>
            <p:nvSpPr>
              <p:cNvPr id="8" name="TextBox 7">
                <a:extLst>
                  <a:ext uri="{FF2B5EF4-FFF2-40B4-BE49-F238E27FC236}">
                    <a16:creationId xmlns:a16="http://schemas.microsoft.com/office/drawing/2014/main" id="{AE3458E5-09A7-6E34-592C-17E86F16C4DE}"/>
                  </a:ext>
                </a:extLst>
              </p:cNvPr>
              <p:cNvSpPr txBox="1">
                <a:spLocks noRot="1" noChangeAspect="1" noMove="1" noResize="1" noEditPoints="1" noAdjustHandles="1" noChangeArrowheads="1" noChangeShapeType="1" noTextEdit="1"/>
              </p:cNvSpPr>
              <p:nvPr/>
            </p:nvSpPr>
            <p:spPr>
              <a:xfrm>
                <a:off x="2869323" y="4353660"/>
                <a:ext cx="6096000" cy="506870"/>
              </a:xfrm>
              <a:prstGeom prst="rect">
                <a:avLst/>
              </a:prstGeom>
              <a:blipFill>
                <a:blip r:embed="rId3"/>
                <a:stretch>
                  <a:fillRect/>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45828AB-37F7-1041-E062-F6DF237A0463}"/>
                  </a:ext>
                </a:extLst>
              </p:cNvPr>
              <p:cNvSpPr txBox="1"/>
              <p:nvPr/>
            </p:nvSpPr>
            <p:spPr>
              <a:xfrm>
                <a:off x="2480441" y="5056094"/>
                <a:ext cx="6873765"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0,3</m:t>
                                  </m:r>
                                </m:e>
                              </m:d>
                            </m:sub>
                          </m:sSub>
                          <m:r>
                            <a:rPr lang="en-PK" i="0">
                              <a:latin typeface="Cambria Math" panose="02040503050406030204" pitchFamily="18" charset="0"/>
                            </a:rPr>
                            <m:t>,</m:t>
                          </m:r>
                          <m:r>
                            <a:rPr lang="en-PK" i="1">
                              <a:latin typeface="Cambria Math" panose="02040503050406030204" pitchFamily="18" charset="0"/>
                            </a:rPr>
                            <m:t>𝑋</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×0+0.5×</m:t>
                      </m:r>
                      <m:d>
                        <m:dPr>
                          <m:begChr m:val="["/>
                          <m:endChr m:val="]"/>
                          <m:ctrlPr>
                            <a:rPr lang="en-PK" i="1">
                              <a:latin typeface="Cambria Math" panose="02040503050406030204" pitchFamily="18" charset="0"/>
                            </a:rPr>
                          </m:ctrlPr>
                        </m:dPr>
                        <m:e>
                          <m:r>
                            <a:rPr lang="en-PK" i="0">
                              <a:latin typeface="Cambria Math" panose="02040503050406030204" pitchFamily="18" charset="0"/>
                            </a:rPr>
                            <m:t>10+1×0</m:t>
                          </m:r>
                        </m:e>
                      </m:d>
                      <m:r>
                        <a:rPr lang="en-PK" i="0">
                          <a:latin typeface="Cambria Math" panose="02040503050406030204" pitchFamily="18" charset="0"/>
                        </a:rPr>
                        <m:t>=0+0.5×10=5</m:t>
                      </m:r>
                    </m:oMath>
                  </m:oMathPara>
                </a14:m>
                <a:endParaRPr lang="en-PK" dirty="0"/>
              </a:p>
            </p:txBody>
          </p:sp>
        </mc:Choice>
        <mc:Fallback xmlns="">
          <p:sp>
            <p:nvSpPr>
              <p:cNvPr id="10" name="TextBox 9">
                <a:extLst>
                  <a:ext uri="{FF2B5EF4-FFF2-40B4-BE49-F238E27FC236}">
                    <a16:creationId xmlns:a16="http://schemas.microsoft.com/office/drawing/2014/main" id="{D45828AB-37F7-1041-E062-F6DF237A0463}"/>
                  </a:ext>
                </a:extLst>
              </p:cNvPr>
              <p:cNvSpPr txBox="1">
                <a:spLocks noRot="1" noChangeAspect="1" noMove="1" noResize="1" noEditPoints="1" noAdjustHandles="1" noChangeArrowheads="1" noChangeShapeType="1" noTextEdit="1"/>
              </p:cNvSpPr>
              <p:nvPr/>
            </p:nvSpPr>
            <p:spPr>
              <a:xfrm>
                <a:off x="2480441" y="5056094"/>
                <a:ext cx="6873765" cy="408638"/>
              </a:xfrm>
              <a:prstGeom prst="rect">
                <a:avLst/>
              </a:prstGeom>
              <a:blipFill>
                <a:blip r:embed="rId4"/>
                <a:stretch>
                  <a:fillRect b="-2941"/>
                </a:stretch>
              </a:blipFill>
            </p:spPr>
            <p:txBody>
              <a:bodyPr/>
              <a:lstStyle/>
              <a:p>
                <a:r>
                  <a:rPr lang="en-PK">
                    <a:noFill/>
                  </a:rPr>
                  <a:t> </a:t>
                </a:r>
              </a:p>
            </p:txBody>
          </p:sp>
        </mc:Fallback>
      </mc:AlternateContent>
    </p:spTree>
    <p:extLst>
      <p:ext uri="{BB962C8B-B14F-4D97-AF65-F5344CB8AC3E}">
        <p14:creationId xmlns:p14="http://schemas.microsoft.com/office/powerpoint/2010/main" val="2737366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B37D6-C2AB-28DE-B730-1005FD4A94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A86511-888D-0626-DDC7-E680B4EBCBED}"/>
              </a:ext>
            </a:extLst>
          </p:cNvPr>
          <p:cNvSpPr>
            <a:spLocks noGrp="1"/>
          </p:cNvSpPr>
          <p:nvPr>
            <p:ph type="title"/>
          </p:nvPr>
        </p:nvSpPr>
        <p:spPr/>
        <p:txBody>
          <a:bodyPr/>
          <a:lstStyle/>
          <a:p>
            <a:r>
              <a:rPr lang="en-PK" dirty="0"/>
              <a:t>Episode 2</a:t>
            </a:r>
          </a:p>
        </p:txBody>
      </p:sp>
      <p:sp>
        <p:nvSpPr>
          <p:cNvPr id="4" name="TextBox 3">
            <a:extLst>
              <a:ext uri="{FF2B5EF4-FFF2-40B4-BE49-F238E27FC236}">
                <a16:creationId xmlns:a16="http://schemas.microsoft.com/office/drawing/2014/main" id="{566CB5B1-0FC2-0067-73E3-CB740960CB51}"/>
              </a:ext>
            </a:extLst>
          </p:cNvPr>
          <p:cNvSpPr txBox="1"/>
          <p:nvPr/>
        </p:nvSpPr>
        <p:spPr>
          <a:xfrm>
            <a:off x="2642779" y="5855861"/>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10.3: Q-Learning Worked Out Example – Episode 2</a:t>
            </a:r>
          </a:p>
        </p:txBody>
      </p:sp>
      <p:pic>
        <p:nvPicPr>
          <p:cNvPr id="9" name="Content Placeholder 8" descr="A diagram of a graph&#10;&#10;AI-generated content may be incorrect.">
            <a:extLst>
              <a:ext uri="{FF2B5EF4-FFF2-40B4-BE49-F238E27FC236}">
                <a16:creationId xmlns:a16="http://schemas.microsoft.com/office/drawing/2014/main" id="{114372D2-296A-3B76-5636-5AC5D5C20218}"/>
              </a:ext>
            </a:extLst>
          </p:cNvPr>
          <p:cNvPicPr>
            <a:picLocks noGrp="1" noChangeAspect="1"/>
          </p:cNvPicPr>
          <p:nvPr>
            <p:ph idx="1"/>
          </p:nvPr>
        </p:nvPicPr>
        <p:blipFill>
          <a:blip r:embed="rId2"/>
          <a:stretch>
            <a:fillRect/>
          </a:stretch>
        </p:blipFill>
        <p:spPr>
          <a:xfrm>
            <a:off x="6590146" y="1195452"/>
            <a:ext cx="3955271" cy="2750207"/>
          </a:xfrm>
        </p:spPr>
      </p:pic>
      <p:pic>
        <p:nvPicPr>
          <p:cNvPr id="12" name="Picture 11" descr="A diagram of a graph&#10;&#10;AI-generated content may be incorrect.">
            <a:extLst>
              <a:ext uri="{FF2B5EF4-FFF2-40B4-BE49-F238E27FC236}">
                <a16:creationId xmlns:a16="http://schemas.microsoft.com/office/drawing/2014/main" id="{0CB876F5-9780-9A9C-A9FF-3739EADDA411}"/>
              </a:ext>
            </a:extLst>
          </p:cNvPr>
          <p:cNvPicPr>
            <a:picLocks noChangeAspect="1"/>
          </p:cNvPicPr>
          <p:nvPr/>
        </p:nvPicPr>
        <p:blipFill>
          <a:blip r:embed="rId3"/>
          <a:stretch>
            <a:fillRect/>
          </a:stretch>
        </p:blipFill>
        <p:spPr>
          <a:xfrm>
            <a:off x="1646583" y="1307452"/>
            <a:ext cx="3918475" cy="2589267"/>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AC9A1AF-BA21-13CC-F15B-9B11B9408A52}"/>
                  </a:ext>
                </a:extLst>
              </p:cNvPr>
              <p:cNvSpPr txBox="1"/>
              <p:nvPr/>
            </p:nvSpPr>
            <p:spPr>
              <a:xfrm>
                <a:off x="2244415" y="4312273"/>
                <a:ext cx="6894786"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0,3</m:t>
                                  </m:r>
                                </m:e>
                              </m:d>
                            </m:sub>
                          </m:sSub>
                          <m:r>
                            <a:rPr lang="en-PK" i="0">
                              <a:latin typeface="Cambria Math" panose="02040503050406030204" pitchFamily="18" charset="0"/>
                            </a:rPr>
                            <m:t>,</m:t>
                          </m:r>
                          <m:r>
                            <a:rPr lang="en-PK" i="1">
                              <a:latin typeface="Cambria Math" panose="02040503050406030204" pitchFamily="18" charset="0"/>
                            </a:rPr>
                            <m:t>𝑋</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×5+0.5×</m:t>
                      </m:r>
                      <m:d>
                        <m:dPr>
                          <m:begChr m:val="["/>
                          <m:endChr m:val="]"/>
                          <m:ctrlPr>
                            <a:rPr lang="en-PK" i="1">
                              <a:latin typeface="Cambria Math" panose="02040503050406030204" pitchFamily="18" charset="0"/>
                            </a:rPr>
                          </m:ctrlPr>
                        </m:dPr>
                        <m:e>
                          <m:r>
                            <a:rPr lang="en-PK" i="0">
                              <a:latin typeface="Cambria Math" panose="02040503050406030204" pitchFamily="18" charset="0"/>
                            </a:rPr>
                            <m:t>10+1×0</m:t>
                          </m:r>
                        </m:e>
                      </m:d>
                      <m:r>
                        <a:rPr lang="en-PK" i="0">
                          <a:latin typeface="Cambria Math" panose="02040503050406030204" pitchFamily="18" charset="0"/>
                        </a:rPr>
                        <m:t>=2.5+5=7.5</m:t>
                      </m:r>
                    </m:oMath>
                  </m:oMathPara>
                </a14:m>
                <a:endParaRPr lang="en-PK" dirty="0"/>
              </a:p>
            </p:txBody>
          </p:sp>
        </mc:Choice>
        <mc:Fallback xmlns="">
          <p:sp>
            <p:nvSpPr>
              <p:cNvPr id="14" name="TextBox 13">
                <a:extLst>
                  <a:ext uri="{FF2B5EF4-FFF2-40B4-BE49-F238E27FC236}">
                    <a16:creationId xmlns:a16="http://schemas.microsoft.com/office/drawing/2014/main" id="{5AC9A1AF-BA21-13CC-F15B-9B11B9408A52}"/>
                  </a:ext>
                </a:extLst>
              </p:cNvPr>
              <p:cNvSpPr txBox="1">
                <a:spLocks noRot="1" noChangeAspect="1" noMove="1" noResize="1" noEditPoints="1" noAdjustHandles="1" noChangeArrowheads="1" noChangeShapeType="1" noTextEdit="1"/>
              </p:cNvSpPr>
              <p:nvPr/>
            </p:nvSpPr>
            <p:spPr>
              <a:xfrm>
                <a:off x="2244415" y="4312273"/>
                <a:ext cx="6894786" cy="408638"/>
              </a:xfrm>
              <a:prstGeom prst="rect">
                <a:avLst/>
              </a:prstGeom>
              <a:blipFill>
                <a:blip r:embed="rId4"/>
                <a:stretch>
                  <a:fillRect b="-3030"/>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94C4D26-D796-3269-67EB-234B0EF89BEC}"/>
                  </a:ext>
                </a:extLst>
              </p:cNvPr>
              <p:cNvSpPr txBox="1"/>
              <p:nvPr/>
            </p:nvSpPr>
            <p:spPr>
              <a:xfrm>
                <a:off x="2170215" y="5080609"/>
                <a:ext cx="7194501"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0,2</m:t>
                                  </m:r>
                                </m:e>
                              </m:d>
                            </m:sub>
                          </m:sSub>
                          <m:r>
                            <a:rPr lang="en-PK" i="0">
                              <a:latin typeface="Cambria Math" panose="02040503050406030204" pitchFamily="18" charset="0"/>
                            </a:rPr>
                            <m:t>,</m:t>
                          </m:r>
                          <m:r>
                            <a:rPr lang="en-PK" i="1">
                              <a:latin typeface="Cambria Math" panose="02040503050406030204" pitchFamily="18" charset="0"/>
                            </a:rPr>
                            <m:t>𝑅</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×0+0.5×</m:t>
                      </m:r>
                      <m:d>
                        <m:dPr>
                          <m:begChr m:val="["/>
                          <m:endChr m:val="]"/>
                          <m:ctrlPr>
                            <a:rPr lang="en-PK" i="1">
                              <a:latin typeface="Cambria Math" panose="02040503050406030204" pitchFamily="18" charset="0"/>
                            </a:rPr>
                          </m:ctrlPr>
                        </m:dPr>
                        <m:e>
                          <m:r>
                            <a:rPr lang="en-PK" i="0">
                              <a:latin typeface="Cambria Math" panose="02040503050406030204" pitchFamily="18" charset="0"/>
                            </a:rPr>
                            <m:t>0+1×5</m:t>
                          </m:r>
                        </m:e>
                      </m:d>
                      <m:r>
                        <a:rPr lang="en-PK" i="0">
                          <a:latin typeface="Cambria Math" panose="02040503050406030204" pitchFamily="18" charset="0"/>
                        </a:rPr>
                        <m:t>=0+0.5×5=2.5</m:t>
                      </m:r>
                    </m:oMath>
                  </m:oMathPara>
                </a14:m>
                <a:endParaRPr lang="en-PK" dirty="0"/>
              </a:p>
            </p:txBody>
          </p:sp>
        </mc:Choice>
        <mc:Fallback xmlns="">
          <p:sp>
            <p:nvSpPr>
              <p:cNvPr id="16" name="TextBox 15">
                <a:extLst>
                  <a:ext uri="{FF2B5EF4-FFF2-40B4-BE49-F238E27FC236}">
                    <a16:creationId xmlns:a16="http://schemas.microsoft.com/office/drawing/2014/main" id="{A94C4D26-D796-3269-67EB-234B0EF89BEC}"/>
                  </a:ext>
                </a:extLst>
              </p:cNvPr>
              <p:cNvSpPr txBox="1">
                <a:spLocks noRot="1" noChangeAspect="1" noMove="1" noResize="1" noEditPoints="1" noAdjustHandles="1" noChangeArrowheads="1" noChangeShapeType="1" noTextEdit="1"/>
              </p:cNvSpPr>
              <p:nvPr/>
            </p:nvSpPr>
            <p:spPr>
              <a:xfrm>
                <a:off x="2170215" y="5080609"/>
                <a:ext cx="7194501" cy="408638"/>
              </a:xfrm>
              <a:prstGeom prst="rect">
                <a:avLst/>
              </a:prstGeom>
              <a:blipFill>
                <a:blip r:embed="rId5"/>
                <a:stretch>
                  <a:fillRect b="-2941"/>
                </a:stretch>
              </a:blipFill>
            </p:spPr>
            <p:txBody>
              <a:bodyPr/>
              <a:lstStyle/>
              <a:p>
                <a:r>
                  <a:rPr lang="en-PK">
                    <a:noFill/>
                  </a:rPr>
                  <a:t> </a:t>
                </a:r>
              </a:p>
            </p:txBody>
          </p:sp>
        </mc:Fallback>
      </mc:AlternateContent>
    </p:spTree>
    <p:extLst>
      <p:ext uri="{BB962C8B-B14F-4D97-AF65-F5344CB8AC3E}">
        <p14:creationId xmlns:p14="http://schemas.microsoft.com/office/powerpoint/2010/main" val="3362029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A3701-580B-E378-0956-26060C6AE6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E6628D-31D4-60F9-DA34-8E2708301FBA}"/>
              </a:ext>
            </a:extLst>
          </p:cNvPr>
          <p:cNvSpPr>
            <a:spLocks noGrp="1"/>
          </p:cNvSpPr>
          <p:nvPr>
            <p:ph type="title"/>
          </p:nvPr>
        </p:nvSpPr>
        <p:spPr/>
        <p:txBody>
          <a:bodyPr/>
          <a:lstStyle/>
          <a:p>
            <a:r>
              <a:rPr lang="en-PK" dirty="0"/>
              <a:t>Episode 3</a:t>
            </a:r>
          </a:p>
        </p:txBody>
      </p:sp>
      <p:sp>
        <p:nvSpPr>
          <p:cNvPr id="4" name="TextBox 3">
            <a:extLst>
              <a:ext uri="{FF2B5EF4-FFF2-40B4-BE49-F238E27FC236}">
                <a16:creationId xmlns:a16="http://schemas.microsoft.com/office/drawing/2014/main" id="{3A8A1FAF-46FB-F275-AA66-B6BCA2121F47}"/>
              </a:ext>
            </a:extLst>
          </p:cNvPr>
          <p:cNvSpPr txBox="1"/>
          <p:nvPr/>
        </p:nvSpPr>
        <p:spPr>
          <a:xfrm>
            <a:off x="2642779" y="5855861"/>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10.3: Q-Learning Worked Out Example – Episode 3</a:t>
            </a:r>
          </a:p>
        </p:txBody>
      </p:sp>
      <p:pic>
        <p:nvPicPr>
          <p:cNvPr id="9" name="Content Placeholder 8" descr="A diagram of a graph&#10;&#10;AI-generated content may be incorrect.">
            <a:extLst>
              <a:ext uri="{FF2B5EF4-FFF2-40B4-BE49-F238E27FC236}">
                <a16:creationId xmlns:a16="http://schemas.microsoft.com/office/drawing/2014/main" id="{C4E51CDE-9C4A-9403-BDF4-76A573135DB9}"/>
              </a:ext>
            </a:extLst>
          </p:cNvPr>
          <p:cNvPicPr>
            <a:picLocks noGrp="1" noChangeAspect="1"/>
          </p:cNvPicPr>
          <p:nvPr>
            <p:ph idx="1"/>
          </p:nvPr>
        </p:nvPicPr>
        <p:blipFill>
          <a:blip r:embed="rId2"/>
          <a:stretch>
            <a:fillRect/>
          </a:stretch>
        </p:blipFill>
        <p:spPr>
          <a:xfrm>
            <a:off x="1646583" y="1170623"/>
            <a:ext cx="3955271" cy="2750207"/>
          </a:xfrm>
        </p:spPr>
      </p:pic>
      <p:pic>
        <p:nvPicPr>
          <p:cNvPr id="7" name="Picture 6" descr="A diagram of a graph&#10;&#10;AI-generated content may be incorrect.">
            <a:extLst>
              <a:ext uri="{FF2B5EF4-FFF2-40B4-BE49-F238E27FC236}">
                <a16:creationId xmlns:a16="http://schemas.microsoft.com/office/drawing/2014/main" id="{A5457EF0-2410-D824-AC55-D8E2330CC61E}"/>
              </a:ext>
            </a:extLst>
          </p:cNvPr>
          <p:cNvPicPr>
            <a:picLocks noChangeAspect="1"/>
          </p:cNvPicPr>
          <p:nvPr/>
        </p:nvPicPr>
        <p:blipFill>
          <a:blip r:embed="rId3"/>
          <a:stretch>
            <a:fillRect/>
          </a:stretch>
        </p:blipFill>
        <p:spPr>
          <a:xfrm>
            <a:off x="6590148" y="1198803"/>
            <a:ext cx="4022463" cy="2750207"/>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470D845D-7138-59E5-8399-E1EDA491C2E6}"/>
                  </a:ext>
                </a:extLst>
              </p:cNvPr>
              <p:cNvSpPr txBox="1"/>
              <p:nvPr/>
            </p:nvSpPr>
            <p:spPr>
              <a:xfrm>
                <a:off x="2133976" y="4207314"/>
                <a:ext cx="7115663"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0,3</m:t>
                                  </m:r>
                                </m:e>
                              </m:d>
                            </m:sub>
                          </m:sSub>
                          <m:r>
                            <a:rPr lang="en-PK" i="0">
                              <a:latin typeface="Cambria Math" panose="02040503050406030204" pitchFamily="18" charset="0"/>
                            </a:rPr>
                            <m:t>,</m:t>
                          </m:r>
                          <m:r>
                            <a:rPr lang="en-PK" i="1">
                              <a:latin typeface="Cambria Math" panose="02040503050406030204" pitchFamily="18" charset="0"/>
                            </a:rPr>
                            <m:t>𝑋</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×7.5+0.5×</m:t>
                      </m:r>
                      <m:d>
                        <m:dPr>
                          <m:begChr m:val="["/>
                          <m:endChr m:val="]"/>
                          <m:ctrlPr>
                            <a:rPr lang="en-PK" i="1">
                              <a:latin typeface="Cambria Math" panose="02040503050406030204" pitchFamily="18" charset="0"/>
                            </a:rPr>
                          </m:ctrlPr>
                        </m:dPr>
                        <m:e>
                          <m:r>
                            <a:rPr lang="en-PK" i="0">
                              <a:latin typeface="Cambria Math" panose="02040503050406030204" pitchFamily="18" charset="0"/>
                            </a:rPr>
                            <m:t>10+1×0</m:t>
                          </m:r>
                        </m:e>
                      </m:d>
                      <m:r>
                        <a:rPr lang="en-PK" i="0">
                          <a:latin typeface="Cambria Math" panose="02040503050406030204" pitchFamily="18" charset="0"/>
                        </a:rPr>
                        <m:t>=3.75+5=8.75</m:t>
                      </m:r>
                    </m:oMath>
                  </m:oMathPara>
                </a14:m>
                <a:endParaRPr lang="en-PK" dirty="0"/>
              </a:p>
            </p:txBody>
          </p:sp>
        </mc:Choice>
        <mc:Fallback xmlns="">
          <p:sp>
            <p:nvSpPr>
              <p:cNvPr id="10" name="TextBox 9">
                <a:extLst>
                  <a:ext uri="{FF2B5EF4-FFF2-40B4-BE49-F238E27FC236}">
                    <a16:creationId xmlns:a16="http://schemas.microsoft.com/office/drawing/2014/main" id="{470D845D-7138-59E5-8399-E1EDA491C2E6}"/>
                  </a:ext>
                </a:extLst>
              </p:cNvPr>
              <p:cNvSpPr txBox="1">
                <a:spLocks noRot="1" noChangeAspect="1" noMove="1" noResize="1" noEditPoints="1" noAdjustHandles="1" noChangeArrowheads="1" noChangeShapeType="1" noTextEdit="1"/>
              </p:cNvSpPr>
              <p:nvPr/>
            </p:nvSpPr>
            <p:spPr>
              <a:xfrm>
                <a:off x="2133976" y="4207314"/>
                <a:ext cx="7115663" cy="408638"/>
              </a:xfrm>
              <a:prstGeom prst="rect">
                <a:avLst/>
              </a:prstGeom>
              <a:blipFill>
                <a:blip r:embed="rId4"/>
                <a:stretch>
                  <a:fillRect b="-3030"/>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C163267-55ED-BEF3-6FBF-E1F5BCD19D43}"/>
                  </a:ext>
                </a:extLst>
              </p:cNvPr>
              <p:cNvSpPr txBox="1"/>
              <p:nvPr/>
            </p:nvSpPr>
            <p:spPr>
              <a:xfrm>
                <a:off x="2354853" y="4780281"/>
                <a:ext cx="6894786"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0,1</m:t>
                                  </m:r>
                                </m:e>
                              </m:d>
                            </m:sub>
                          </m:sSub>
                          <m:r>
                            <a:rPr lang="en-PK" i="0">
                              <a:latin typeface="Cambria Math" panose="02040503050406030204" pitchFamily="18" charset="0"/>
                            </a:rPr>
                            <m:t>,</m:t>
                          </m:r>
                          <m:r>
                            <a:rPr lang="en-PK" i="1">
                              <a:latin typeface="Cambria Math" panose="02040503050406030204" pitchFamily="18" charset="0"/>
                            </a:rPr>
                            <m:t>𝑅</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×0+0.5×</m:t>
                      </m:r>
                      <m:d>
                        <m:dPr>
                          <m:begChr m:val="["/>
                          <m:endChr m:val="]"/>
                          <m:ctrlPr>
                            <a:rPr lang="en-PK" i="1">
                              <a:latin typeface="Cambria Math" panose="02040503050406030204" pitchFamily="18" charset="0"/>
                            </a:rPr>
                          </m:ctrlPr>
                        </m:dPr>
                        <m:e>
                          <m:r>
                            <a:rPr lang="en-PK" i="0">
                              <a:latin typeface="Cambria Math" panose="02040503050406030204" pitchFamily="18" charset="0"/>
                            </a:rPr>
                            <m:t>0+1×2.5</m:t>
                          </m:r>
                        </m:e>
                      </m:d>
                      <m:r>
                        <a:rPr lang="en-PK" i="0">
                          <a:latin typeface="Cambria Math" panose="02040503050406030204" pitchFamily="18" charset="0"/>
                        </a:rPr>
                        <m:t>=0+0.5×2.5=1.25</m:t>
                      </m:r>
                    </m:oMath>
                  </m:oMathPara>
                </a14:m>
                <a:endParaRPr lang="en-PK" dirty="0"/>
              </a:p>
            </p:txBody>
          </p:sp>
        </mc:Choice>
        <mc:Fallback xmlns="">
          <p:sp>
            <p:nvSpPr>
              <p:cNvPr id="13" name="TextBox 12">
                <a:extLst>
                  <a:ext uri="{FF2B5EF4-FFF2-40B4-BE49-F238E27FC236}">
                    <a16:creationId xmlns:a16="http://schemas.microsoft.com/office/drawing/2014/main" id="{4C163267-55ED-BEF3-6FBF-E1F5BCD19D43}"/>
                  </a:ext>
                </a:extLst>
              </p:cNvPr>
              <p:cNvSpPr txBox="1">
                <a:spLocks noRot="1" noChangeAspect="1" noMove="1" noResize="1" noEditPoints="1" noAdjustHandles="1" noChangeArrowheads="1" noChangeShapeType="1" noTextEdit="1"/>
              </p:cNvSpPr>
              <p:nvPr/>
            </p:nvSpPr>
            <p:spPr>
              <a:xfrm>
                <a:off x="2354853" y="4780281"/>
                <a:ext cx="6894786" cy="408638"/>
              </a:xfrm>
              <a:prstGeom prst="rect">
                <a:avLst/>
              </a:prstGeom>
              <a:blipFill>
                <a:blip r:embed="rId5"/>
                <a:stretch>
                  <a:fillRect b="-3030"/>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997C78A5-762F-0FA0-BE14-E30A3DCF5CDF}"/>
                  </a:ext>
                </a:extLst>
              </p:cNvPr>
              <p:cNvSpPr txBox="1"/>
              <p:nvPr/>
            </p:nvSpPr>
            <p:spPr>
              <a:xfrm>
                <a:off x="2133976" y="5353248"/>
                <a:ext cx="7294179"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0,2</m:t>
                                  </m:r>
                                </m:e>
                              </m:d>
                            </m:sub>
                          </m:sSub>
                          <m:r>
                            <a:rPr lang="en-PK" i="0">
                              <a:latin typeface="Cambria Math" panose="02040503050406030204" pitchFamily="18" charset="0"/>
                            </a:rPr>
                            <m:t>,</m:t>
                          </m:r>
                          <m:r>
                            <a:rPr lang="en-PK" i="1">
                              <a:latin typeface="Cambria Math" panose="02040503050406030204" pitchFamily="18" charset="0"/>
                            </a:rPr>
                            <m:t>𝑅</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×2.5+0.5×</m:t>
                      </m:r>
                      <m:d>
                        <m:dPr>
                          <m:begChr m:val="["/>
                          <m:endChr m:val="]"/>
                          <m:ctrlPr>
                            <a:rPr lang="en-PK" i="1">
                              <a:latin typeface="Cambria Math" panose="02040503050406030204" pitchFamily="18" charset="0"/>
                            </a:rPr>
                          </m:ctrlPr>
                        </m:dPr>
                        <m:e>
                          <m:r>
                            <a:rPr lang="en-PK" i="0">
                              <a:latin typeface="Cambria Math" panose="02040503050406030204" pitchFamily="18" charset="0"/>
                            </a:rPr>
                            <m:t>0+1×7.5</m:t>
                          </m:r>
                        </m:e>
                      </m:d>
                      <m:r>
                        <a:rPr lang="en-PK" i="0">
                          <a:latin typeface="Cambria Math" panose="02040503050406030204" pitchFamily="18" charset="0"/>
                        </a:rPr>
                        <m:t>=1.25+3.75=5</m:t>
                      </m:r>
                    </m:oMath>
                  </m:oMathPara>
                </a14:m>
                <a:endParaRPr lang="en-PK" dirty="0"/>
              </a:p>
            </p:txBody>
          </p:sp>
        </mc:Choice>
        <mc:Fallback xmlns="">
          <p:sp>
            <p:nvSpPr>
              <p:cNvPr id="17" name="TextBox 16">
                <a:extLst>
                  <a:ext uri="{FF2B5EF4-FFF2-40B4-BE49-F238E27FC236}">
                    <a16:creationId xmlns:a16="http://schemas.microsoft.com/office/drawing/2014/main" id="{997C78A5-762F-0FA0-BE14-E30A3DCF5CDF}"/>
                  </a:ext>
                </a:extLst>
              </p:cNvPr>
              <p:cNvSpPr txBox="1">
                <a:spLocks noRot="1" noChangeAspect="1" noMove="1" noResize="1" noEditPoints="1" noAdjustHandles="1" noChangeArrowheads="1" noChangeShapeType="1" noTextEdit="1"/>
              </p:cNvSpPr>
              <p:nvPr/>
            </p:nvSpPr>
            <p:spPr>
              <a:xfrm>
                <a:off x="2133976" y="5353248"/>
                <a:ext cx="7294179" cy="408638"/>
              </a:xfrm>
              <a:prstGeom prst="rect">
                <a:avLst/>
              </a:prstGeom>
              <a:blipFill>
                <a:blip r:embed="rId6"/>
                <a:stretch>
                  <a:fillRect b="-6061"/>
                </a:stretch>
              </a:blipFill>
            </p:spPr>
            <p:txBody>
              <a:bodyPr/>
              <a:lstStyle/>
              <a:p>
                <a:r>
                  <a:rPr lang="en-PK">
                    <a:noFill/>
                  </a:rPr>
                  <a:t> </a:t>
                </a:r>
              </a:p>
            </p:txBody>
          </p:sp>
        </mc:Fallback>
      </mc:AlternateContent>
    </p:spTree>
    <p:extLst>
      <p:ext uri="{BB962C8B-B14F-4D97-AF65-F5344CB8AC3E}">
        <p14:creationId xmlns:p14="http://schemas.microsoft.com/office/powerpoint/2010/main" val="90004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C49C7-536A-C148-DDF1-41ACB6347E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B760C3-619F-DEE7-0F04-764E89658F6F}"/>
              </a:ext>
            </a:extLst>
          </p:cNvPr>
          <p:cNvSpPr>
            <a:spLocks noGrp="1"/>
          </p:cNvSpPr>
          <p:nvPr>
            <p:ph type="title"/>
          </p:nvPr>
        </p:nvSpPr>
        <p:spPr/>
        <p:txBody>
          <a:bodyPr/>
          <a:lstStyle/>
          <a:p>
            <a:r>
              <a:rPr lang="en-PK" dirty="0"/>
              <a:t>Episode 4</a:t>
            </a:r>
          </a:p>
        </p:txBody>
      </p:sp>
      <p:sp>
        <p:nvSpPr>
          <p:cNvPr id="4" name="TextBox 3">
            <a:extLst>
              <a:ext uri="{FF2B5EF4-FFF2-40B4-BE49-F238E27FC236}">
                <a16:creationId xmlns:a16="http://schemas.microsoft.com/office/drawing/2014/main" id="{0A5F5A12-A173-6132-2176-112DCB500F11}"/>
              </a:ext>
            </a:extLst>
          </p:cNvPr>
          <p:cNvSpPr txBox="1"/>
          <p:nvPr/>
        </p:nvSpPr>
        <p:spPr>
          <a:xfrm>
            <a:off x="2642779" y="5855861"/>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10.3: Q-Learning Worked Out Example – Episode 4</a:t>
            </a:r>
          </a:p>
        </p:txBody>
      </p:sp>
      <p:pic>
        <p:nvPicPr>
          <p:cNvPr id="7" name="Picture 6" descr="A diagram of a graph&#10;&#10;AI-generated content may be incorrect.">
            <a:extLst>
              <a:ext uri="{FF2B5EF4-FFF2-40B4-BE49-F238E27FC236}">
                <a16:creationId xmlns:a16="http://schemas.microsoft.com/office/drawing/2014/main" id="{49A59296-5F37-D01B-2E03-FDAEFC284323}"/>
              </a:ext>
            </a:extLst>
          </p:cNvPr>
          <p:cNvPicPr>
            <a:picLocks noChangeAspect="1"/>
          </p:cNvPicPr>
          <p:nvPr/>
        </p:nvPicPr>
        <p:blipFill>
          <a:blip r:embed="rId2"/>
          <a:stretch>
            <a:fillRect/>
          </a:stretch>
        </p:blipFill>
        <p:spPr>
          <a:xfrm>
            <a:off x="1532517" y="1198803"/>
            <a:ext cx="4022464" cy="2750207"/>
          </a:xfrm>
          <a:prstGeom prst="rect">
            <a:avLst/>
          </a:prstGeom>
        </p:spPr>
      </p:pic>
      <p:pic>
        <p:nvPicPr>
          <p:cNvPr id="8" name="Picture 7" descr="A diagram of a graph&#10;&#10;AI-generated content may be incorrect.">
            <a:extLst>
              <a:ext uri="{FF2B5EF4-FFF2-40B4-BE49-F238E27FC236}">
                <a16:creationId xmlns:a16="http://schemas.microsoft.com/office/drawing/2014/main" id="{CC591165-7F28-94DF-1F2A-38F461F35E15}"/>
              </a:ext>
            </a:extLst>
          </p:cNvPr>
          <p:cNvPicPr>
            <a:picLocks noChangeAspect="1"/>
          </p:cNvPicPr>
          <p:nvPr/>
        </p:nvPicPr>
        <p:blipFill>
          <a:blip r:embed="rId3"/>
          <a:stretch>
            <a:fillRect/>
          </a:stretch>
        </p:blipFill>
        <p:spPr>
          <a:xfrm>
            <a:off x="6637020" y="1198803"/>
            <a:ext cx="3908397" cy="2977460"/>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F46D2A7-8826-A905-B9D9-F5256F04C1C8}"/>
                  </a:ext>
                </a:extLst>
              </p:cNvPr>
              <p:cNvSpPr txBox="1"/>
              <p:nvPr/>
            </p:nvSpPr>
            <p:spPr>
              <a:xfrm>
                <a:off x="1929104" y="4578369"/>
                <a:ext cx="7525407"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1,2</m:t>
                                  </m:r>
                                </m:e>
                              </m:d>
                            </m:sub>
                          </m:sSub>
                          <m:r>
                            <a:rPr lang="en-PK" i="0">
                              <a:latin typeface="Cambria Math" panose="02040503050406030204" pitchFamily="18" charset="0"/>
                            </a:rPr>
                            <m:t>,</m:t>
                          </m:r>
                          <m:r>
                            <a:rPr lang="en-PK" i="1">
                              <a:latin typeface="Cambria Math" panose="02040503050406030204" pitchFamily="18" charset="0"/>
                            </a:rPr>
                            <m:t>𝑋</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×0+0.5×</m:t>
                      </m:r>
                      <m:d>
                        <m:dPr>
                          <m:begChr m:val="["/>
                          <m:endChr m:val="]"/>
                          <m:ctrlPr>
                            <a:rPr lang="en-PK" i="1">
                              <a:latin typeface="Cambria Math" panose="02040503050406030204" pitchFamily="18" charset="0"/>
                            </a:rPr>
                          </m:ctrlPr>
                        </m:dPr>
                        <m:e>
                          <m:r>
                            <a:rPr lang="en-PK" i="0">
                              <a:latin typeface="Cambria Math" panose="02040503050406030204" pitchFamily="18" charset="0"/>
                            </a:rPr>
                            <m:t>−10+1×0</m:t>
                          </m:r>
                        </m:e>
                      </m:d>
                      <m:r>
                        <a:rPr lang="en-PK" i="0">
                          <a:latin typeface="Cambria Math" panose="02040503050406030204" pitchFamily="18" charset="0"/>
                        </a:rPr>
                        <m:t>=0−5=−5</m:t>
                      </m:r>
                    </m:oMath>
                  </m:oMathPara>
                </a14:m>
                <a:endParaRPr lang="en-PK" dirty="0"/>
              </a:p>
            </p:txBody>
          </p:sp>
        </mc:Choice>
        <mc:Fallback xmlns="">
          <p:sp>
            <p:nvSpPr>
              <p:cNvPr id="12" name="TextBox 11">
                <a:extLst>
                  <a:ext uri="{FF2B5EF4-FFF2-40B4-BE49-F238E27FC236}">
                    <a16:creationId xmlns:a16="http://schemas.microsoft.com/office/drawing/2014/main" id="{FF46D2A7-8826-A905-B9D9-F5256F04C1C8}"/>
                  </a:ext>
                </a:extLst>
              </p:cNvPr>
              <p:cNvSpPr txBox="1">
                <a:spLocks noRot="1" noChangeAspect="1" noMove="1" noResize="1" noEditPoints="1" noAdjustHandles="1" noChangeArrowheads="1" noChangeShapeType="1" noTextEdit="1"/>
              </p:cNvSpPr>
              <p:nvPr/>
            </p:nvSpPr>
            <p:spPr>
              <a:xfrm>
                <a:off x="1929104" y="4578369"/>
                <a:ext cx="7525407" cy="408638"/>
              </a:xfrm>
              <a:prstGeom prst="rect">
                <a:avLst/>
              </a:prstGeom>
              <a:blipFill>
                <a:blip r:embed="rId4"/>
                <a:stretch>
                  <a:fillRect b="-6061"/>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10DD6F8-10E1-D7CB-4E77-EFE1B0B7EAD4}"/>
                  </a:ext>
                </a:extLst>
              </p:cNvPr>
              <p:cNvSpPr txBox="1"/>
              <p:nvPr/>
            </p:nvSpPr>
            <p:spPr>
              <a:xfrm>
                <a:off x="2433145" y="5136783"/>
                <a:ext cx="7325710"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0,1</m:t>
                                  </m:r>
                                </m:e>
                              </m:d>
                            </m:sub>
                          </m:sSub>
                          <m:r>
                            <a:rPr lang="en-PK" i="0">
                              <a:latin typeface="Cambria Math" panose="02040503050406030204" pitchFamily="18" charset="0"/>
                            </a:rPr>
                            <m:t>,</m:t>
                          </m:r>
                          <m:r>
                            <a:rPr lang="en-PK" i="1">
                              <a:latin typeface="Cambria Math" panose="02040503050406030204" pitchFamily="18" charset="0"/>
                            </a:rPr>
                            <m:t>𝑅</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×1.25+0.5×</m:t>
                      </m:r>
                      <m:d>
                        <m:dPr>
                          <m:begChr m:val="["/>
                          <m:endChr m:val="]"/>
                          <m:ctrlPr>
                            <a:rPr lang="en-PK" i="1">
                              <a:latin typeface="Cambria Math" panose="02040503050406030204" pitchFamily="18" charset="0"/>
                            </a:rPr>
                          </m:ctrlPr>
                        </m:dPr>
                        <m:e>
                          <m:r>
                            <a:rPr lang="en-PK" i="0">
                              <a:latin typeface="Cambria Math" panose="02040503050406030204" pitchFamily="18" charset="0"/>
                            </a:rPr>
                            <m:t>0+1×5</m:t>
                          </m:r>
                        </m:e>
                      </m:d>
                      <m:r>
                        <a:rPr lang="en-PK" i="0">
                          <a:latin typeface="Cambria Math" panose="02040503050406030204" pitchFamily="18" charset="0"/>
                        </a:rPr>
                        <m:t>=0.625+2.5=3.13</m:t>
                      </m:r>
                    </m:oMath>
                  </m:oMathPara>
                </a14:m>
                <a:endParaRPr lang="en-PK" dirty="0"/>
              </a:p>
            </p:txBody>
          </p:sp>
        </mc:Choice>
        <mc:Fallback xmlns="">
          <p:sp>
            <p:nvSpPr>
              <p:cNvPr id="15" name="TextBox 14">
                <a:extLst>
                  <a:ext uri="{FF2B5EF4-FFF2-40B4-BE49-F238E27FC236}">
                    <a16:creationId xmlns:a16="http://schemas.microsoft.com/office/drawing/2014/main" id="{A10DD6F8-10E1-D7CB-4E77-EFE1B0B7EAD4}"/>
                  </a:ext>
                </a:extLst>
              </p:cNvPr>
              <p:cNvSpPr txBox="1">
                <a:spLocks noRot="1" noChangeAspect="1" noMove="1" noResize="1" noEditPoints="1" noAdjustHandles="1" noChangeArrowheads="1" noChangeShapeType="1" noTextEdit="1"/>
              </p:cNvSpPr>
              <p:nvPr/>
            </p:nvSpPr>
            <p:spPr>
              <a:xfrm>
                <a:off x="2433145" y="5136783"/>
                <a:ext cx="7325710" cy="408638"/>
              </a:xfrm>
              <a:prstGeom prst="rect">
                <a:avLst/>
              </a:prstGeom>
              <a:blipFill>
                <a:blip r:embed="rId5"/>
                <a:stretch>
                  <a:fillRect b="-3030"/>
                </a:stretch>
              </a:blipFill>
            </p:spPr>
            <p:txBody>
              <a:bodyPr/>
              <a:lstStyle/>
              <a:p>
                <a:r>
                  <a:rPr lang="en-PK">
                    <a:noFill/>
                  </a:rPr>
                  <a:t> </a:t>
                </a:r>
              </a:p>
            </p:txBody>
          </p:sp>
        </mc:Fallback>
      </mc:AlternateContent>
    </p:spTree>
    <p:extLst>
      <p:ext uri="{BB962C8B-B14F-4D97-AF65-F5344CB8AC3E}">
        <p14:creationId xmlns:p14="http://schemas.microsoft.com/office/powerpoint/2010/main" val="2828228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E3FB3-0874-7DC3-048C-D699069FA9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E5D163-7185-E7D0-65A2-0CE508AF7FF5}"/>
              </a:ext>
            </a:extLst>
          </p:cNvPr>
          <p:cNvSpPr>
            <a:spLocks noGrp="1"/>
          </p:cNvSpPr>
          <p:nvPr>
            <p:ph type="title"/>
          </p:nvPr>
        </p:nvSpPr>
        <p:spPr/>
        <p:txBody>
          <a:bodyPr/>
          <a:lstStyle/>
          <a:p>
            <a:r>
              <a:rPr lang="en-PK" dirty="0"/>
              <a:t>Episode 5</a:t>
            </a:r>
          </a:p>
        </p:txBody>
      </p:sp>
      <p:sp>
        <p:nvSpPr>
          <p:cNvPr id="4" name="TextBox 3">
            <a:extLst>
              <a:ext uri="{FF2B5EF4-FFF2-40B4-BE49-F238E27FC236}">
                <a16:creationId xmlns:a16="http://schemas.microsoft.com/office/drawing/2014/main" id="{6F08DC84-D363-B20C-55D0-08FC9A640A5D}"/>
              </a:ext>
            </a:extLst>
          </p:cNvPr>
          <p:cNvSpPr txBox="1"/>
          <p:nvPr/>
        </p:nvSpPr>
        <p:spPr>
          <a:xfrm>
            <a:off x="2642779" y="605926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10.3: Q-Learning Worked Out Example – Episode 5</a:t>
            </a:r>
          </a:p>
        </p:txBody>
      </p:sp>
      <p:pic>
        <p:nvPicPr>
          <p:cNvPr id="8" name="Picture 7" descr="A diagram of a graph&#10;&#10;AI-generated content may be incorrect.">
            <a:extLst>
              <a:ext uri="{FF2B5EF4-FFF2-40B4-BE49-F238E27FC236}">
                <a16:creationId xmlns:a16="http://schemas.microsoft.com/office/drawing/2014/main" id="{07BA22D0-E0B8-204B-2D6A-4B909CEF6AEA}"/>
              </a:ext>
            </a:extLst>
          </p:cNvPr>
          <p:cNvPicPr>
            <a:picLocks noChangeAspect="1"/>
          </p:cNvPicPr>
          <p:nvPr/>
        </p:nvPicPr>
        <p:blipFill>
          <a:blip r:embed="rId2"/>
          <a:stretch>
            <a:fillRect/>
          </a:stretch>
        </p:blipFill>
        <p:spPr>
          <a:xfrm>
            <a:off x="1695003" y="1182867"/>
            <a:ext cx="3908397" cy="2977460"/>
          </a:xfrm>
          <a:prstGeom prst="rect">
            <a:avLst/>
          </a:prstGeom>
        </p:spPr>
      </p:pic>
      <p:pic>
        <p:nvPicPr>
          <p:cNvPr id="5" name="Picture 4" descr="A diagram of a graph&#10;&#10;AI-generated content may be incorrect.">
            <a:extLst>
              <a:ext uri="{FF2B5EF4-FFF2-40B4-BE49-F238E27FC236}">
                <a16:creationId xmlns:a16="http://schemas.microsoft.com/office/drawing/2014/main" id="{BDDA0B1D-6558-E80B-DFE8-DF3D6E7967C5}"/>
              </a:ext>
            </a:extLst>
          </p:cNvPr>
          <p:cNvPicPr>
            <a:picLocks noChangeAspect="1"/>
          </p:cNvPicPr>
          <p:nvPr/>
        </p:nvPicPr>
        <p:blipFill>
          <a:blip r:embed="rId3"/>
          <a:stretch>
            <a:fillRect/>
          </a:stretch>
        </p:blipFill>
        <p:spPr>
          <a:xfrm>
            <a:off x="7170811" y="1234451"/>
            <a:ext cx="3864363" cy="2977460"/>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4EE5E04-2A67-0F3B-9D66-791B9B517A4C}"/>
                  </a:ext>
                </a:extLst>
              </p:cNvPr>
              <p:cNvSpPr txBox="1"/>
              <p:nvPr/>
            </p:nvSpPr>
            <p:spPr>
              <a:xfrm>
                <a:off x="2413320" y="4354375"/>
                <a:ext cx="7818699"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1,2</m:t>
                                  </m:r>
                                </m:e>
                              </m:d>
                            </m:sub>
                          </m:sSub>
                          <m:r>
                            <a:rPr lang="en-PK" i="0">
                              <a:latin typeface="Cambria Math" panose="02040503050406030204" pitchFamily="18" charset="0"/>
                            </a:rPr>
                            <m:t>,</m:t>
                          </m:r>
                          <m:r>
                            <a:rPr lang="en-PK" i="1">
                              <a:latin typeface="Cambria Math" panose="02040503050406030204" pitchFamily="18" charset="0"/>
                            </a:rPr>
                            <m:t>𝑋</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−5</m:t>
                          </m:r>
                        </m:e>
                      </m:d>
                      <m:r>
                        <a:rPr lang="en-PK" i="0">
                          <a:latin typeface="Cambria Math" panose="02040503050406030204" pitchFamily="18" charset="0"/>
                        </a:rPr>
                        <m:t>+0.5×</m:t>
                      </m:r>
                      <m:d>
                        <m:dPr>
                          <m:begChr m:val="["/>
                          <m:endChr m:val="]"/>
                          <m:ctrlPr>
                            <a:rPr lang="en-PK" i="1">
                              <a:latin typeface="Cambria Math" panose="02040503050406030204" pitchFamily="18" charset="0"/>
                            </a:rPr>
                          </m:ctrlPr>
                        </m:dPr>
                        <m:e>
                          <m:r>
                            <a:rPr lang="en-PK" i="0">
                              <a:latin typeface="Cambria Math" panose="02040503050406030204" pitchFamily="18" charset="0"/>
                            </a:rPr>
                            <m:t>−10+1×0</m:t>
                          </m:r>
                        </m:e>
                      </m:d>
                      <m:r>
                        <a:rPr lang="en-PK" i="0">
                          <a:latin typeface="Cambria Math" panose="02040503050406030204" pitchFamily="18" charset="0"/>
                        </a:rPr>
                        <m:t>=−2.5−5=−7.5</m:t>
                      </m:r>
                    </m:oMath>
                  </m:oMathPara>
                </a14:m>
                <a:endParaRPr lang="en-PK" dirty="0"/>
              </a:p>
            </p:txBody>
          </p:sp>
        </mc:Choice>
        <mc:Fallback xmlns="">
          <p:sp>
            <p:nvSpPr>
              <p:cNvPr id="9" name="TextBox 8">
                <a:extLst>
                  <a:ext uri="{FF2B5EF4-FFF2-40B4-BE49-F238E27FC236}">
                    <a16:creationId xmlns:a16="http://schemas.microsoft.com/office/drawing/2014/main" id="{E4EE5E04-2A67-0F3B-9D66-791B9B517A4C}"/>
                  </a:ext>
                </a:extLst>
              </p:cNvPr>
              <p:cNvSpPr txBox="1">
                <a:spLocks noRot="1" noChangeAspect="1" noMove="1" noResize="1" noEditPoints="1" noAdjustHandles="1" noChangeArrowheads="1" noChangeShapeType="1" noTextEdit="1"/>
              </p:cNvSpPr>
              <p:nvPr/>
            </p:nvSpPr>
            <p:spPr>
              <a:xfrm>
                <a:off x="2413320" y="4354375"/>
                <a:ext cx="7818699" cy="408638"/>
              </a:xfrm>
              <a:prstGeom prst="rect">
                <a:avLst/>
              </a:prstGeom>
              <a:blipFill>
                <a:blip r:embed="rId4"/>
                <a:stretch>
                  <a:fillRect b="-6061"/>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4BB60D1-1180-B2BC-1E61-34B4521944A1}"/>
                  </a:ext>
                </a:extLst>
              </p:cNvPr>
              <p:cNvSpPr txBox="1"/>
              <p:nvPr/>
            </p:nvSpPr>
            <p:spPr>
              <a:xfrm>
                <a:off x="2186651" y="4905477"/>
                <a:ext cx="7818698"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0,2</m:t>
                                  </m:r>
                                </m:e>
                              </m:d>
                            </m:sub>
                          </m:sSub>
                          <m:r>
                            <a:rPr lang="en-PK" i="0">
                              <a:latin typeface="Cambria Math" panose="02040503050406030204" pitchFamily="18" charset="0"/>
                            </a:rPr>
                            <m:t>,</m:t>
                          </m:r>
                          <m:r>
                            <a:rPr lang="en-PK" i="1">
                              <a:latin typeface="Cambria Math" panose="02040503050406030204" pitchFamily="18" charset="0"/>
                            </a:rPr>
                            <m:t>𝐷</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×0+0.5×</m:t>
                      </m:r>
                      <m:d>
                        <m:dPr>
                          <m:begChr m:val="["/>
                          <m:endChr m:val="]"/>
                          <m:ctrlPr>
                            <a:rPr lang="en-PK" i="1">
                              <a:latin typeface="Cambria Math" panose="02040503050406030204" pitchFamily="18" charset="0"/>
                            </a:rPr>
                          </m:ctrlPr>
                        </m:dPr>
                        <m:e>
                          <m:r>
                            <a:rPr lang="en-PK" i="0">
                              <a:latin typeface="Cambria Math" panose="02040503050406030204" pitchFamily="18" charset="0"/>
                            </a:rPr>
                            <m:t>0+1×</m:t>
                          </m:r>
                          <m:d>
                            <m:dPr>
                              <m:ctrlPr>
                                <a:rPr lang="en-PK" i="1">
                                  <a:latin typeface="Cambria Math" panose="02040503050406030204" pitchFamily="18" charset="0"/>
                                </a:rPr>
                              </m:ctrlPr>
                            </m:dPr>
                            <m:e>
                              <m:r>
                                <a:rPr lang="en-PK" i="0">
                                  <a:latin typeface="Cambria Math" panose="02040503050406030204" pitchFamily="18" charset="0"/>
                                </a:rPr>
                                <m:t>−5</m:t>
                              </m:r>
                            </m:e>
                          </m:d>
                        </m:e>
                      </m:d>
                      <m:r>
                        <a:rPr lang="en-PK" i="0">
                          <a:latin typeface="Cambria Math" panose="02040503050406030204" pitchFamily="18" charset="0"/>
                        </a:rPr>
                        <m:t>=0−2.5=−2.5</m:t>
                      </m:r>
                    </m:oMath>
                  </m:oMathPara>
                </a14:m>
                <a:endParaRPr lang="en-PK" dirty="0"/>
              </a:p>
            </p:txBody>
          </p:sp>
        </mc:Choice>
        <mc:Fallback xmlns="">
          <p:sp>
            <p:nvSpPr>
              <p:cNvPr id="11" name="TextBox 10">
                <a:extLst>
                  <a:ext uri="{FF2B5EF4-FFF2-40B4-BE49-F238E27FC236}">
                    <a16:creationId xmlns:a16="http://schemas.microsoft.com/office/drawing/2014/main" id="{64BB60D1-1180-B2BC-1E61-34B4521944A1}"/>
                  </a:ext>
                </a:extLst>
              </p:cNvPr>
              <p:cNvSpPr txBox="1">
                <a:spLocks noRot="1" noChangeAspect="1" noMove="1" noResize="1" noEditPoints="1" noAdjustHandles="1" noChangeArrowheads="1" noChangeShapeType="1" noTextEdit="1"/>
              </p:cNvSpPr>
              <p:nvPr/>
            </p:nvSpPr>
            <p:spPr>
              <a:xfrm>
                <a:off x="2186651" y="4905477"/>
                <a:ext cx="7818698" cy="408638"/>
              </a:xfrm>
              <a:prstGeom prst="rect">
                <a:avLst/>
              </a:prstGeom>
              <a:blipFill>
                <a:blip r:embed="rId5"/>
                <a:stretch>
                  <a:fillRect b="-3030"/>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FAFDE71-F17C-66E6-F3AE-CE3ECF65BE66}"/>
                  </a:ext>
                </a:extLst>
              </p:cNvPr>
              <p:cNvSpPr txBox="1"/>
              <p:nvPr/>
            </p:nvSpPr>
            <p:spPr>
              <a:xfrm>
                <a:off x="2528572" y="5437614"/>
                <a:ext cx="7356208" cy="4086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i="1" smtClean="0">
                          <a:latin typeface="Cambria Math" panose="02040503050406030204" pitchFamily="18" charset="0"/>
                        </a:rPr>
                        <m:t>𝑄</m:t>
                      </m:r>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𝑆</m:t>
                              </m:r>
                            </m:e>
                            <m:sub>
                              <m:d>
                                <m:dPr>
                                  <m:ctrlPr>
                                    <a:rPr lang="en-PK" i="1">
                                      <a:latin typeface="Cambria Math" panose="02040503050406030204" pitchFamily="18" charset="0"/>
                                    </a:rPr>
                                  </m:ctrlPr>
                                </m:dPr>
                                <m:e>
                                  <m:r>
                                    <a:rPr lang="en-PK" i="0">
                                      <a:latin typeface="Cambria Math" panose="02040503050406030204" pitchFamily="18" charset="0"/>
                                    </a:rPr>
                                    <m:t>0,1</m:t>
                                  </m:r>
                                </m:e>
                              </m:d>
                            </m:sub>
                          </m:sSub>
                          <m:r>
                            <a:rPr lang="en-PK" i="0">
                              <a:latin typeface="Cambria Math" panose="02040503050406030204" pitchFamily="18" charset="0"/>
                            </a:rPr>
                            <m:t>,</m:t>
                          </m:r>
                          <m:r>
                            <a:rPr lang="en-PK" i="1">
                              <a:latin typeface="Cambria Math" panose="02040503050406030204" pitchFamily="18" charset="0"/>
                            </a:rPr>
                            <m:t>𝑅</m:t>
                          </m:r>
                        </m:e>
                      </m:d>
                      <m:r>
                        <a:rPr lang="en-PK" i="0">
                          <a:latin typeface="Cambria Math" panose="02040503050406030204" pitchFamily="18" charset="0"/>
                        </a:rPr>
                        <m:t>=</m:t>
                      </m:r>
                      <m:d>
                        <m:dPr>
                          <m:ctrlPr>
                            <a:rPr lang="en-PK" i="1">
                              <a:latin typeface="Cambria Math" panose="02040503050406030204" pitchFamily="18" charset="0"/>
                            </a:rPr>
                          </m:ctrlPr>
                        </m:dPr>
                        <m:e>
                          <m:r>
                            <a:rPr lang="en-PK" i="0">
                              <a:latin typeface="Cambria Math" panose="02040503050406030204" pitchFamily="18" charset="0"/>
                            </a:rPr>
                            <m:t>1−0.5</m:t>
                          </m:r>
                        </m:e>
                      </m:d>
                      <m:r>
                        <a:rPr lang="en-PK" i="0">
                          <a:latin typeface="Cambria Math" panose="02040503050406030204" pitchFamily="18" charset="0"/>
                        </a:rPr>
                        <m:t>×3.13+0.5×</m:t>
                      </m:r>
                      <m:d>
                        <m:dPr>
                          <m:begChr m:val="["/>
                          <m:endChr m:val="]"/>
                          <m:ctrlPr>
                            <a:rPr lang="en-PK" i="1">
                              <a:latin typeface="Cambria Math" panose="02040503050406030204" pitchFamily="18" charset="0"/>
                            </a:rPr>
                          </m:ctrlPr>
                        </m:dPr>
                        <m:e>
                          <m:r>
                            <a:rPr lang="en-PK" i="0">
                              <a:latin typeface="Cambria Math" panose="02040503050406030204" pitchFamily="18" charset="0"/>
                            </a:rPr>
                            <m:t>0+1×5</m:t>
                          </m:r>
                        </m:e>
                      </m:d>
                      <m:r>
                        <a:rPr lang="en-PK" i="0">
                          <a:latin typeface="Cambria Math" panose="02040503050406030204" pitchFamily="18" charset="0"/>
                        </a:rPr>
                        <m:t>=1.56+2.5=4.06</m:t>
                      </m:r>
                    </m:oMath>
                  </m:oMathPara>
                </a14:m>
                <a:endParaRPr lang="en-PK" dirty="0"/>
              </a:p>
            </p:txBody>
          </p:sp>
        </mc:Choice>
        <mc:Fallback xmlns="">
          <p:sp>
            <p:nvSpPr>
              <p:cNvPr id="14" name="TextBox 13">
                <a:extLst>
                  <a:ext uri="{FF2B5EF4-FFF2-40B4-BE49-F238E27FC236}">
                    <a16:creationId xmlns:a16="http://schemas.microsoft.com/office/drawing/2014/main" id="{AFAFDE71-F17C-66E6-F3AE-CE3ECF65BE66}"/>
                  </a:ext>
                </a:extLst>
              </p:cNvPr>
              <p:cNvSpPr txBox="1">
                <a:spLocks noRot="1" noChangeAspect="1" noMove="1" noResize="1" noEditPoints="1" noAdjustHandles="1" noChangeArrowheads="1" noChangeShapeType="1" noTextEdit="1"/>
              </p:cNvSpPr>
              <p:nvPr/>
            </p:nvSpPr>
            <p:spPr>
              <a:xfrm>
                <a:off x="2528572" y="5437614"/>
                <a:ext cx="7356208" cy="408638"/>
              </a:xfrm>
              <a:prstGeom prst="rect">
                <a:avLst/>
              </a:prstGeom>
              <a:blipFill>
                <a:blip r:embed="rId6"/>
                <a:stretch>
                  <a:fillRect b="-3030"/>
                </a:stretch>
              </a:blipFill>
            </p:spPr>
            <p:txBody>
              <a:bodyPr/>
              <a:lstStyle/>
              <a:p>
                <a:r>
                  <a:rPr lang="en-PK">
                    <a:noFill/>
                  </a:rPr>
                  <a:t> </a:t>
                </a:r>
              </a:p>
            </p:txBody>
          </p:sp>
        </mc:Fallback>
      </mc:AlternateContent>
    </p:spTree>
    <p:extLst>
      <p:ext uri="{BB962C8B-B14F-4D97-AF65-F5344CB8AC3E}">
        <p14:creationId xmlns:p14="http://schemas.microsoft.com/office/powerpoint/2010/main" val="2917715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0727D-DBA9-CD33-857D-18D7401F80B0}"/>
              </a:ext>
            </a:extLst>
          </p:cNvPr>
          <p:cNvSpPr>
            <a:spLocks noGrp="1"/>
          </p:cNvSpPr>
          <p:nvPr>
            <p:ph type="title"/>
          </p:nvPr>
        </p:nvSpPr>
        <p:spPr/>
        <p:txBody>
          <a:bodyPr/>
          <a:lstStyle/>
          <a:p>
            <a:r>
              <a:rPr lang="en-GB" dirty="0"/>
              <a:t>Q-Tables</a:t>
            </a:r>
            <a:endParaRPr lang="en-PK" dirty="0"/>
          </a:p>
        </p:txBody>
      </p:sp>
      <p:sp>
        <p:nvSpPr>
          <p:cNvPr id="3" name="Content Placeholder 2">
            <a:extLst>
              <a:ext uri="{FF2B5EF4-FFF2-40B4-BE49-F238E27FC236}">
                <a16:creationId xmlns:a16="http://schemas.microsoft.com/office/drawing/2014/main" id="{42E1FEF6-E3B2-1AA9-F895-109A2F0026FB}"/>
              </a:ext>
            </a:extLst>
          </p:cNvPr>
          <p:cNvSpPr>
            <a:spLocks noGrp="1"/>
          </p:cNvSpPr>
          <p:nvPr>
            <p:ph idx="1"/>
          </p:nvPr>
        </p:nvSpPr>
        <p:spPr>
          <a:xfrm>
            <a:off x="838200" y="1391478"/>
            <a:ext cx="4131833" cy="4785485"/>
          </a:xfrm>
        </p:spPr>
        <p:txBody>
          <a:bodyPr/>
          <a:lstStyle/>
          <a:p>
            <a:r>
              <a:rPr lang="en-GB" dirty="0"/>
              <a:t>Tabular representation of Q(</a:t>
            </a:r>
            <a:r>
              <a:rPr lang="en-GB" dirty="0" err="1"/>
              <a:t>s,a</a:t>
            </a:r>
            <a:r>
              <a:rPr lang="en-GB" dirty="0"/>
              <a:t>)</a:t>
            </a:r>
          </a:p>
          <a:p>
            <a:r>
              <a:rPr lang="en-GB" dirty="0"/>
              <a:t>Rows = states, columns = actions</a:t>
            </a:r>
          </a:p>
          <a:p>
            <a:r>
              <a:rPr lang="en-GB" dirty="0"/>
              <a:t>Values converge with experience</a:t>
            </a:r>
          </a:p>
          <a:p>
            <a:endParaRPr lang="en-GB" dirty="0"/>
          </a:p>
          <a:p>
            <a:endParaRPr lang="en-PK" dirty="0"/>
          </a:p>
        </p:txBody>
      </p:sp>
      <p:pic>
        <p:nvPicPr>
          <p:cNvPr id="5" name="Picture 4" descr="A white rectangular box with black text&#10;&#10;AI-generated content may be incorrect.">
            <a:extLst>
              <a:ext uri="{FF2B5EF4-FFF2-40B4-BE49-F238E27FC236}">
                <a16:creationId xmlns:a16="http://schemas.microsoft.com/office/drawing/2014/main" id="{CF6BC7E8-675A-A85C-2386-5A17C132568E}"/>
              </a:ext>
            </a:extLst>
          </p:cNvPr>
          <p:cNvPicPr>
            <a:picLocks noChangeAspect="1"/>
          </p:cNvPicPr>
          <p:nvPr/>
        </p:nvPicPr>
        <p:blipFill>
          <a:blip r:embed="rId2"/>
          <a:stretch>
            <a:fillRect/>
          </a:stretch>
        </p:blipFill>
        <p:spPr>
          <a:xfrm>
            <a:off x="4725342" y="1226981"/>
            <a:ext cx="7466658" cy="3441837"/>
          </a:xfrm>
          <a:prstGeom prst="rect">
            <a:avLst/>
          </a:prstGeom>
        </p:spPr>
      </p:pic>
    </p:spTree>
    <p:extLst>
      <p:ext uri="{BB962C8B-B14F-4D97-AF65-F5344CB8AC3E}">
        <p14:creationId xmlns:p14="http://schemas.microsoft.com/office/powerpoint/2010/main" val="34779481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B3B8F-A8E5-8EF2-50B9-EC542FB5CEB2}"/>
              </a:ext>
            </a:extLst>
          </p:cNvPr>
          <p:cNvSpPr>
            <a:spLocks noGrp="1"/>
          </p:cNvSpPr>
          <p:nvPr>
            <p:ph type="title"/>
          </p:nvPr>
        </p:nvSpPr>
        <p:spPr/>
        <p:txBody>
          <a:bodyPr/>
          <a:lstStyle/>
          <a:p>
            <a:r>
              <a:rPr lang="en-GB" dirty="0"/>
              <a:t>Emerging Policy</a:t>
            </a:r>
            <a:endParaRPr lang="en-PK" dirty="0"/>
          </a:p>
        </p:txBody>
      </p:sp>
      <p:sp>
        <p:nvSpPr>
          <p:cNvPr id="3" name="Content Placeholder 2">
            <a:extLst>
              <a:ext uri="{FF2B5EF4-FFF2-40B4-BE49-F238E27FC236}">
                <a16:creationId xmlns:a16="http://schemas.microsoft.com/office/drawing/2014/main" id="{8DA34285-169D-A652-F7D4-85C824790769}"/>
              </a:ext>
            </a:extLst>
          </p:cNvPr>
          <p:cNvSpPr>
            <a:spLocks noGrp="1"/>
          </p:cNvSpPr>
          <p:nvPr>
            <p:ph idx="1"/>
          </p:nvPr>
        </p:nvSpPr>
        <p:spPr/>
        <p:txBody>
          <a:bodyPr/>
          <a:lstStyle/>
          <a:p>
            <a:r>
              <a:rPr lang="en-GB" dirty="0"/>
              <a:t>Policy emerges from learned Q-values</a:t>
            </a:r>
          </a:p>
          <a:p>
            <a:r>
              <a:rPr lang="en-GB" dirty="0"/>
              <a:t>Each state → select max Q-value action</a:t>
            </a:r>
          </a:p>
          <a:p>
            <a:r>
              <a:rPr lang="en-GB" dirty="0"/>
              <a:t>Gradually improves over episodes</a:t>
            </a:r>
          </a:p>
          <a:p>
            <a:r>
              <a:rPr lang="en-GB" dirty="0"/>
              <a:t>Interpretable at small scale</a:t>
            </a:r>
          </a:p>
          <a:p>
            <a:endParaRPr lang="en-PK" dirty="0"/>
          </a:p>
        </p:txBody>
      </p:sp>
    </p:spTree>
    <p:extLst>
      <p:ext uri="{BB962C8B-B14F-4D97-AF65-F5344CB8AC3E}">
        <p14:creationId xmlns:p14="http://schemas.microsoft.com/office/powerpoint/2010/main" val="6916650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6961E-B655-8DD2-D4B9-DB860A611693}"/>
              </a:ext>
            </a:extLst>
          </p:cNvPr>
          <p:cNvSpPr>
            <a:spLocks noGrp="1"/>
          </p:cNvSpPr>
          <p:nvPr>
            <p:ph type="title"/>
          </p:nvPr>
        </p:nvSpPr>
        <p:spPr/>
        <p:txBody>
          <a:bodyPr/>
          <a:lstStyle/>
          <a:p>
            <a:r>
              <a:rPr lang="en-GB" dirty="0"/>
              <a:t>Q-Learning Issues</a:t>
            </a:r>
            <a:endParaRPr lang="en-PK" dirty="0"/>
          </a:p>
        </p:txBody>
      </p:sp>
      <p:sp>
        <p:nvSpPr>
          <p:cNvPr id="3" name="Content Placeholder 2">
            <a:extLst>
              <a:ext uri="{FF2B5EF4-FFF2-40B4-BE49-F238E27FC236}">
                <a16:creationId xmlns:a16="http://schemas.microsoft.com/office/drawing/2014/main" id="{BD092FF4-1142-BF0E-08C9-1F51FC00097D}"/>
              </a:ext>
            </a:extLst>
          </p:cNvPr>
          <p:cNvSpPr>
            <a:spLocks noGrp="1"/>
          </p:cNvSpPr>
          <p:nvPr>
            <p:ph idx="1"/>
          </p:nvPr>
        </p:nvSpPr>
        <p:spPr/>
        <p:txBody>
          <a:bodyPr/>
          <a:lstStyle/>
          <a:p>
            <a:r>
              <a:rPr lang="en-GB" dirty="0"/>
              <a:t>Q-table explosion in large state spaces</a:t>
            </a:r>
          </a:p>
          <a:p>
            <a:r>
              <a:rPr lang="en-GB" dirty="0"/>
              <a:t>Slow learning with sparse rewards</a:t>
            </a:r>
          </a:p>
          <a:p>
            <a:r>
              <a:rPr lang="en-GB" dirty="0"/>
              <a:t>Needs function approximation</a:t>
            </a:r>
          </a:p>
          <a:p>
            <a:r>
              <a:rPr lang="en-GB" dirty="0"/>
              <a:t>Leads to DQNs</a:t>
            </a:r>
          </a:p>
          <a:p>
            <a:endParaRPr lang="en-PK" dirty="0"/>
          </a:p>
        </p:txBody>
      </p:sp>
    </p:spTree>
    <p:extLst>
      <p:ext uri="{BB962C8B-B14F-4D97-AF65-F5344CB8AC3E}">
        <p14:creationId xmlns:p14="http://schemas.microsoft.com/office/powerpoint/2010/main" val="4253063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4C6C7-381B-575C-B90A-454B18E51166}"/>
              </a:ext>
            </a:extLst>
          </p:cNvPr>
          <p:cNvSpPr>
            <a:spLocks noGrp="1"/>
          </p:cNvSpPr>
          <p:nvPr>
            <p:ph type="title"/>
          </p:nvPr>
        </p:nvSpPr>
        <p:spPr/>
        <p:txBody>
          <a:bodyPr/>
          <a:lstStyle/>
          <a:p>
            <a:r>
              <a:rPr lang="en-GB" dirty="0"/>
              <a:t>Deep Q-Networks (DQN)</a:t>
            </a:r>
            <a:endParaRPr lang="en-PK" dirty="0"/>
          </a:p>
        </p:txBody>
      </p:sp>
      <p:sp>
        <p:nvSpPr>
          <p:cNvPr id="3" name="Content Placeholder 2">
            <a:extLst>
              <a:ext uri="{FF2B5EF4-FFF2-40B4-BE49-F238E27FC236}">
                <a16:creationId xmlns:a16="http://schemas.microsoft.com/office/drawing/2014/main" id="{AEDD2A4F-5957-C311-D4DA-2A048FF24F1B}"/>
              </a:ext>
            </a:extLst>
          </p:cNvPr>
          <p:cNvSpPr>
            <a:spLocks noGrp="1"/>
          </p:cNvSpPr>
          <p:nvPr>
            <p:ph idx="1"/>
          </p:nvPr>
        </p:nvSpPr>
        <p:spPr/>
        <p:txBody>
          <a:bodyPr/>
          <a:lstStyle/>
          <a:p>
            <a:r>
              <a:rPr lang="en-GB" dirty="0"/>
              <a:t>Replace table with neural network</a:t>
            </a:r>
          </a:p>
          <a:p>
            <a:r>
              <a:rPr lang="en-GB" dirty="0"/>
              <a:t>Approximate Q(</a:t>
            </a:r>
            <a:r>
              <a:rPr lang="en-GB" dirty="0" err="1"/>
              <a:t>s,a</a:t>
            </a:r>
            <a:r>
              <a:rPr lang="en-GB" dirty="0"/>
              <a:t>; </a:t>
            </a:r>
            <a:r>
              <a:rPr lang="el-GR" dirty="0"/>
              <a:t>θ)</a:t>
            </a:r>
          </a:p>
          <a:p>
            <a:r>
              <a:rPr lang="en-GB" dirty="0"/>
              <a:t>Input: state representation</a:t>
            </a:r>
          </a:p>
          <a:p>
            <a:r>
              <a:rPr lang="en-GB" dirty="0"/>
              <a:t>Output: Q-values for all actions</a:t>
            </a:r>
          </a:p>
          <a:p>
            <a:endParaRPr lang="en-PK" dirty="0"/>
          </a:p>
        </p:txBody>
      </p:sp>
    </p:spTree>
    <p:extLst>
      <p:ext uri="{BB962C8B-B14F-4D97-AF65-F5344CB8AC3E}">
        <p14:creationId xmlns:p14="http://schemas.microsoft.com/office/powerpoint/2010/main" val="4049520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DABC6-04DE-5494-3A75-EDC86017D0D9}"/>
              </a:ext>
            </a:extLst>
          </p:cNvPr>
          <p:cNvSpPr>
            <a:spLocks noGrp="1"/>
          </p:cNvSpPr>
          <p:nvPr>
            <p:ph type="title"/>
          </p:nvPr>
        </p:nvSpPr>
        <p:spPr/>
        <p:txBody>
          <a:bodyPr/>
          <a:lstStyle/>
          <a:p>
            <a:r>
              <a:rPr lang="en-GB" dirty="0"/>
              <a:t>DQN Training Loss</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1A9A580-F98D-AF7C-D790-DA04BBA2AFA5}"/>
                  </a:ext>
                </a:extLst>
              </p:cNvPr>
              <p:cNvSpPr>
                <a:spLocks noGrp="1"/>
              </p:cNvSpPr>
              <p:nvPr>
                <p:ph idx="1"/>
              </p:nvPr>
            </p:nvSpPr>
            <p:spPr/>
            <p:txBody>
              <a:bodyPr/>
              <a:lstStyle/>
              <a:p>
                <a:r>
                  <a:rPr lang="en-GB" dirty="0"/>
                  <a:t>Target value:</a:t>
                </a:r>
                <a:br>
                  <a:rPr lang="en-GB" dirty="0"/>
                </a:br>
                <a14:m>
                  <m:oMath xmlns:m="http://schemas.openxmlformats.org/officeDocument/2006/math">
                    <m:r>
                      <a:rPr lang="en-GB" i="1">
                        <a:latin typeface="Cambria Math" panose="02040503050406030204" pitchFamily="18" charset="0"/>
                      </a:rPr>
                      <m:t>𝑦</m:t>
                    </m:r>
                    <m:r>
                      <a:rPr lang="en-GB">
                        <a:latin typeface="Cambria Math" panose="02040503050406030204" pitchFamily="18" charset="0"/>
                      </a:rPr>
                      <m:t>=</m:t>
                    </m:r>
                    <m:r>
                      <a:rPr lang="en-GB" i="1">
                        <a:latin typeface="Cambria Math" panose="02040503050406030204" pitchFamily="18" charset="0"/>
                      </a:rPr>
                      <m:t>𝑅</m:t>
                    </m:r>
                    <m:r>
                      <a:rPr lang="en-GB">
                        <a:latin typeface="Cambria Math" panose="02040503050406030204" pitchFamily="18" charset="0"/>
                      </a:rPr>
                      <m:t>+</m:t>
                    </m:r>
                    <m:r>
                      <a:rPr lang="en-GB" i="1">
                        <a:latin typeface="Cambria Math" panose="02040503050406030204" pitchFamily="18" charset="0"/>
                      </a:rPr>
                      <m:t>𝛾</m:t>
                    </m:r>
                    <m:sSub>
                      <m:sSubPr>
                        <m:ctrlPr>
                          <a:rPr lang="ar-AE" i="1">
                            <a:latin typeface="Cambria Math" panose="02040503050406030204" pitchFamily="18" charset="0"/>
                          </a:rPr>
                        </m:ctrlPr>
                      </m:sSubPr>
                      <m:e>
                        <m:r>
                          <a:rPr lang="en-US" b="0" i="1" smtClean="0">
                            <a:latin typeface="Cambria Math" panose="02040503050406030204" pitchFamily="18" charset="0"/>
                          </a:rPr>
                          <m:t> </m:t>
                        </m:r>
                        <m:r>
                          <a:rPr lang="en-US" b="0" i="1" smtClean="0">
                            <a:latin typeface="Cambria Math" panose="02040503050406030204" pitchFamily="18" charset="0"/>
                          </a:rPr>
                          <m:t>𝑚𝑎𝑥</m:t>
                        </m:r>
                      </m:e>
                      <m:sub>
                        <m:sSup>
                          <m:sSupPr>
                            <m:ctrlPr>
                              <a:rPr lang="ar-AE" i="1">
                                <a:latin typeface="Cambria Math" panose="02040503050406030204" pitchFamily="18" charset="0"/>
                              </a:rPr>
                            </m:ctrlPr>
                          </m:sSupPr>
                          <m:e>
                            <m:r>
                              <a:rPr lang="ar-AE" i="1">
                                <a:latin typeface="Cambria Math" panose="02040503050406030204" pitchFamily="18" charset="0"/>
                              </a:rPr>
                              <m:t>𝑎</m:t>
                            </m:r>
                          </m:e>
                          <m:sup>
                            <m:r>
                              <a:rPr lang="ar-AE">
                                <a:latin typeface="Cambria Math" panose="02040503050406030204" pitchFamily="18" charset="0"/>
                              </a:rPr>
                              <m:t>′</m:t>
                            </m:r>
                          </m:sup>
                        </m:sSup>
                      </m:sub>
                    </m:sSub>
                    <m:r>
                      <a:rPr lang="ar-AE" i="1">
                        <a:latin typeface="Cambria Math" panose="02040503050406030204" pitchFamily="18" charset="0"/>
                      </a:rPr>
                      <m:t>𝑄</m:t>
                    </m:r>
                    <m:r>
                      <a:rPr lang="en-US" b="0" i="1" smtClean="0">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𝑠</m:t>
                        </m:r>
                      </m:e>
                      <m:sup>
                        <m:r>
                          <a:rPr lang="ar-AE">
                            <a:latin typeface="Cambria Math" panose="02040503050406030204" pitchFamily="18" charset="0"/>
                          </a:rPr>
                          <m:t>′</m:t>
                        </m:r>
                      </m:sup>
                    </m:sSup>
                    <m:r>
                      <a:rPr lang="en-US" b="0" i="1" smtClean="0">
                        <a:latin typeface="Cambria Math" panose="02040503050406030204" pitchFamily="18" charset="0"/>
                      </a:rPr>
                      <m:t>,</m:t>
                    </m:r>
                    <m:sSup>
                      <m:sSupPr>
                        <m:ctrlPr>
                          <a:rPr lang="ar-AE" i="1">
                            <a:latin typeface="Cambria Math" panose="02040503050406030204" pitchFamily="18" charset="0"/>
                          </a:rPr>
                        </m:ctrlPr>
                      </m:sSupPr>
                      <m:e>
                        <m:r>
                          <a:rPr lang="en-US" b="0" i="1" smtClean="0">
                            <a:latin typeface="Cambria Math" panose="02040503050406030204" pitchFamily="18" charset="0"/>
                          </a:rPr>
                          <m:t>𝑎</m:t>
                        </m:r>
                      </m:e>
                      <m:sup>
                        <m:r>
                          <a:rPr lang="ar-AE">
                            <a:latin typeface="Cambria Math" panose="02040503050406030204" pitchFamily="18" charset="0"/>
                          </a:rPr>
                          <m:t>′</m:t>
                        </m:r>
                      </m:sup>
                    </m:sSup>
                    <m:r>
                      <a:rPr lang="en-US" b="0" i="1" smtClean="0">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𝜃</m:t>
                        </m:r>
                      </m:e>
                      <m:sup>
                        <m:r>
                          <a:rPr lang="ar-AE">
                            <a:latin typeface="Cambria Math" panose="02040503050406030204" pitchFamily="18" charset="0"/>
                          </a:rPr>
                          <m:t>−</m:t>
                        </m:r>
                      </m:sup>
                    </m:sSup>
                    <m:r>
                      <a:rPr lang="en-US" b="0" i="1" smtClean="0">
                        <a:latin typeface="Cambria Math" panose="02040503050406030204" pitchFamily="18" charset="0"/>
                      </a:rPr>
                      <m:t>)</m:t>
                    </m:r>
                  </m:oMath>
                </a14:m>
                <a:endParaRPr lang="ar-AE" dirty="0"/>
              </a:p>
              <a:p>
                <a:r>
                  <a:rPr lang="en-GB" dirty="0"/>
                  <a:t>Loss:</a:t>
                </a:r>
                <a:br>
                  <a:rPr lang="en-GB" dirty="0"/>
                </a:br>
                <a14:m>
                  <m:oMath xmlns:m="http://schemas.openxmlformats.org/officeDocument/2006/math">
                    <m:r>
                      <a:rPr lang="en-GB" i="1">
                        <a:latin typeface="Cambria Math" panose="02040503050406030204" pitchFamily="18" charset="0"/>
                      </a:rPr>
                      <m:t>𝐿</m:t>
                    </m:r>
                    <m:d>
                      <m:dPr>
                        <m:ctrlPr>
                          <a:rPr lang="ar-AE" i="1">
                            <a:latin typeface="Cambria Math" panose="02040503050406030204" pitchFamily="18" charset="0"/>
                          </a:rPr>
                        </m:ctrlPr>
                      </m:dPr>
                      <m:e>
                        <m:r>
                          <a:rPr lang="ar-AE" i="1">
                            <a:latin typeface="Cambria Math" panose="02040503050406030204" pitchFamily="18" charset="0"/>
                          </a:rPr>
                          <m:t>𝜃</m:t>
                        </m:r>
                      </m:e>
                    </m:d>
                    <m:r>
                      <a:rPr lang="ar-AE">
                        <a:latin typeface="Cambria Math" panose="02040503050406030204" pitchFamily="18" charset="0"/>
                      </a:rPr>
                      <m:t>=</m:t>
                    </m:r>
                    <m:sSup>
                      <m:sSupPr>
                        <m:ctrlPr>
                          <a:rPr lang="ar-AE" i="1">
                            <a:latin typeface="Cambria Math" panose="02040503050406030204" pitchFamily="18" charset="0"/>
                          </a:rPr>
                        </m:ctrlPr>
                      </m:sSupPr>
                      <m:e>
                        <m:r>
                          <a:rPr lang="en-US" i="1">
                            <a:latin typeface="Cambria Math" panose="02040503050406030204" pitchFamily="18" charset="0"/>
                          </a:rPr>
                          <m:t>(</m:t>
                        </m:r>
                        <m:r>
                          <a:rPr lang="ar-AE" i="1">
                            <a:latin typeface="Cambria Math" panose="02040503050406030204" pitchFamily="18" charset="0"/>
                          </a:rPr>
                          <m:t>𝑦</m:t>
                        </m:r>
                        <m:r>
                          <a:rPr lang="ar-AE">
                            <a:latin typeface="Cambria Math" panose="02040503050406030204" pitchFamily="18" charset="0"/>
                          </a:rPr>
                          <m:t>−</m:t>
                        </m:r>
                        <m:r>
                          <a:rPr lang="ar-AE" i="1">
                            <a:latin typeface="Cambria Math" panose="02040503050406030204" pitchFamily="18" charset="0"/>
                          </a:rPr>
                          <m:t>𝑄</m:t>
                        </m:r>
                        <m:r>
                          <a:rPr lang="en-US" i="1">
                            <a:latin typeface="Cambria Math" panose="02040503050406030204" pitchFamily="18" charset="0"/>
                          </a:rPr>
                          <m:t>(</m:t>
                        </m:r>
                        <m:r>
                          <a:rPr lang="en-US" i="1">
                            <a:latin typeface="Cambria Math" panose="02040503050406030204" pitchFamily="18" charset="0"/>
                          </a:rPr>
                          <m:t>𝑠</m:t>
                        </m:r>
                        <m:r>
                          <a:rPr lang="en-US" i="1">
                            <a:latin typeface="Cambria Math" panose="02040503050406030204" pitchFamily="18" charset="0"/>
                          </a:rPr>
                          <m:t>,</m:t>
                        </m:r>
                        <m:r>
                          <a:rPr lang="en-US" i="1">
                            <a:latin typeface="Cambria Math" panose="02040503050406030204" pitchFamily="18" charset="0"/>
                          </a:rPr>
                          <m:t>𝑎</m:t>
                        </m:r>
                        <m:r>
                          <a:rPr lang="en-US" i="1">
                            <a:latin typeface="Cambria Math" panose="02040503050406030204" pitchFamily="18" charset="0"/>
                          </a:rPr>
                          <m:t>,</m:t>
                        </m:r>
                        <m:r>
                          <a:rPr lang="ar-AE" i="1">
                            <a:latin typeface="Cambria Math" panose="02040503050406030204" pitchFamily="18" charset="0"/>
                          </a:rPr>
                          <m:t>𝜃</m:t>
                        </m:r>
                        <m:r>
                          <a:rPr lang="en-US" i="1">
                            <a:latin typeface="Cambria Math" panose="02040503050406030204" pitchFamily="18" charset="0"/>
                          </a:rPr>
                          <m:t>))</m:t>
                        </m:r>
                      </m:e>
                      <m:sup>
                        <m:r>
                          <a:rPr lang="ar-AE">
                            <a:latin typeface="Cambria Math" panose="02040503050406030204" pitchFamily="18" charset="0"/>
                          </a:rPr>
                          <m:t>2</m:t>
                        </m:r>
                      </m:sup>
                    </m:sSup>
                  </m:oMath>
                </a14:m>
                <a:endParaRPr lang="ar-AE" dirty="0"/>
              </a:p>
              <a:p>
                <a:r>
                  <a:rPr lang="el-GR" dirty="0"/>
                  <a:t>θ⁻ = </a:t>
                </a:r>
                <a:r>
                  <a:rPr lang="en-GB" dirty="0"/>
                  <a:t>parameters of target network</a:t>
                </a:r>
              </a:p>
              <a:p>
                <a:r>
                  <a:rPr lang="en-GB" dirty="0"/>
                  <a:t>Gradient descent for updates</a:t>
                </a:r>
              </a:p>
              <a:p>
                <a:endParaRPr lang="en-PK" dirty="0"/>
              </a:p>
            </p:txBody>
          </p:sp>
        </mc:Choice>
        <mc:Fallback xmlns="">
          <p:sp>
            <p:nvSpPr>
              <p:cNvPr id="3" name="Content Placeholder 2">
                <a:extLst>
                  <a:ext uri="{FF2B5EF4-FFF2-40B4-BE49-F238E27FC236}">
                    <a16:creationId xmlns:a16="http://schemas.microsoft.com/office/drawing/2014/main" id="{A1A9A580-F98D-AF7C-D790-DA04BBA2AFA5}"/>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3562210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FDECF-09C9-C922-28A7-18651A0E7EF4}"/>
              </a:ext>
            </a:extLst>
          </p:cNvPr>
          <p:cNvSpPr>
            <a:spLocks noGrp="1"/>
          </p:cNvSpPr>
          <p:nvPr>
            <p:ph type="title"/>
          </p:nvPr>
        </p:nvSpPr>
        <p:spPr/>
        <p:txBody>
          <a:bodyPr/>
          <a:lstStyle/>
          <a:p>
            <a:r>
              <a:rPr lang="en-GB" dirty="0"/>
              <a:t>Learning by Doing (Cooking Analogy)</a:t>
            </a:r>
            <a:endParaRPr lang="en-PK" dirty="0"/>
          </a:p>
        </p:txBody>
      </p:sp>
      <p:sp>
        <p:nvSpPr>
          <p:cNvPr id="3" name="Content Placeholder 2">
            <a:extLst>
              <a:ext uri="{FF2B5EF4-FFF2-40B4-BE49-F238E27FC236}">
                <a16:creationId xmlns:a16="http://schemas.microsoft.com/office/drawing/2014/main" id="{E75A573A-3ED1-FE2B-5D3D-88C10DD96CF3}"/>
              </a:ext>
            </a:extLst>
          </p:cNvPr>
          <p:cNvSpPr>
            <a:spLocks noGrp="1"/>
          </p:cNvSpPr>
          <p:nvPr>
            <p:ph idx="1"/>
          </p:nvPr>
        </p:nvSpPr>
        <p:spPr/>
        <p:txBody>
          <a:bodyPr/>
          <a:lstStyle/>
          <a:p>
            <a:r>
              <a:rPr lang="en-GB" dirty="0"/>
              <a:t>No recipe → adjust through outcomes</a:t>
            </a:r>
          </a:p>
          <a:p>
            <a:r>
              <a:rPr lang="en-GB" dirty="0"/>
              <a:t>Trial, error, refinement</a:t>
            </a:r>
          </a:p>
          <a:p>
            <a:r>
              <a:rPr lang="en-GB" dirty="0"/>
              <a:t>Only feedback: better/worse than before</a:t>
            </a:r>
          </a:p>
          <a:p>
            <a:r>
              <a:rPr lang="en-GB" dirty="0"/>
              <a:t>Core RL principle: experiential learning</a:t>
            </a:r>
          </a:p>
          <a:p>
            <a:endParaRPr lang="en-PK" dirty="0"/>
          </a:p>
        </p:txBody>
      </p:sp>
    </p:spTree>
    <p:extLst>
      <p:ext uri="{BB962C8B-B14F-4D97-AF65-F5344CB8AC3E}">
        <p14:creationId xmlns:p14="http://schemas.microsoft.com/office/powerpoint/2010/main" val="26299184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396BF-2E9A-39A8-F5CC-896E7B1607BA}"/>
              </a:ext>
            </a:extLst>
          </p:cNvPr>
          <p:cNvSpPr>
            <a:spLocks noGrp="1"/>
          </p:cNvSpPr>
          <p:nvPr>
            <p:ph type="title"/>
          </p:nvPr>
        </p:nvSpPr>
        <p:spPr/>
        <p:txBody>
          <a:bodyPr/>
          <a:lstStyle/>
          <a:p>
            <a:r>
              <a:rPr lang="en-GB" dirty="0"/>
              <a:t>Stability Mechanisms</a:t>
            </a:r>
            <a:endParaRPr lang="en-PK" dirty="0"/>
          </a:p>
        </p:txBody>
      </p:sp>
      <p:sp>
        <p:nvSpPr>
          <p:cNvPr id="3" name="Content Placeholder 2">
            <a:extLst>
              <a:ext uri="{FF2B5EF4-FFF2-40B4-BE49-F238E27FC236}">
                <a16:creationId xmlns:a16="http://schemas.microsoft.com/office/drawing/2014/main" id="{E5678FE1-CC94-A720-D380-38C1629502BD}"/>
              </a:ext>
            </a:extLst>
          </p:cNvPr>
          <p:cNvSpPr>
            <a:spLocks noGrp="1"/>
          </p:cNvSpPr>
          <p:nvPr>
            <p:ph idx="1"/>
          </p:nvPr>
        </p:nvSpPr>
        <p:spPr/>
        <p:txBody>
          <a:bodyPr/>
          <a:lstStyle/>
          <a:p>
            <a:r>
              <a:rPr lang="en-GB" dirty="0"/>
              <a:t>Experience replay (breaks correlation)</a:t>
            </a:r>
          </a:p>
          <a:p>
            <a:r>
              <a:rPr lang="en-GB" dirty="0"/>
              <a:t>Target networks (stabilize targets)</a:t>
            </a:r>
          </a:p>
          <a:p>
            <a:r>
              <a:rPr lang="en-GB" dirty="0"/>
              <a:t>Reward clipping (normalize scales)</a:t>
            </a:r>
          </a:p>
          <a:p>
            <a:r>
              <a:rPr lang="en-GB" dirty="0"/>
              <a:t>Frame skipping (reduce redundancy)</a:t>
            </a:r>
          </a:p>
          <a:p>
            <a:endParaRPr lang="en-PK" dirty="0"/>
          </a:p>
        </p:txBody>
      </p:sp>
    </p:spTree>
    <p:extLst>
      <p:ext uri="{BB962C8B-B14F-4D97-AF65-F5344CB8AC3E}">
        <p14:creationId xmlns:p14="http://schemas.microsoft.com/office/powerpoint/2010/main" val="540994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0DF2F-5732-1E95-0858-AF5FAB922ED4}"/>
              </a:ext>
            </a:extLst>
          </p:cNvPr>
          <p:cNvSpPr>
            <a:spLocks noGrp="1"/>
          </p:cNvSpPr>
          <p:nvPr>
            <p:ph type="title"/>
          </p:nvPr>
        </p:nvSpPr>
        <p:spPr/>
        <p:txBody>
          <a:bodyPr/>
          <a:lstStyle/>
          <a:p>
            <a:r>
              <a:rPr lang="en-GB" dirty="0"/>
              <a:t>Experience Replay</a:t>
            </a:r>
            <a:endParaRPr lang="en-PK" dirty="0"/>
          </a:p>
        </p:txBody>
      </p:sp>
      <p:sp>
        <p:nvSpPr>
          <p:cNvPr id="3" name="Content Placeholder 2">
            <a:extLst>
              <a:ext uri="{FF2B5EF4-FFF2-40B4-BE49-F238E27FC236}">
                <a16:creationId xmlns:a16="http://schemas.microsoft.com/office/drawing/2014/main" id="{6A806F2C-C854-4274-7E96-BE838A4612A6}"/>
              </a:ext>
            </a:extLst>
          </p:cNvPr>
          <p:cNvSpPr>
            <a:spLocks noGrp="1"/>
          </p:cNvSpPr>
          <p:nvPr>
            <p:ph idx="1"/>
          </p:nvPr>
        </p:nvSpPr>
        <p:spPr/>
        <p:txBody>
          <a:bodyPr/>
          <a:lstStyle/>
          <a:p>
            <a:r>
              <a:rPr lang="en-GB" dirty="0"/>
              <a:t>Store (</a:t>
            </a:r>
            <a:r>
              <a:rPr lang="en-GB" dirty="0" err="1"/>
              <a:t>s,a,r,s</a:t>
            </a:r>
            <a:r>
              <a:rPr lang="en-GB" dirty="0"/>
              <a:t>’) in buffer</a:t>
            </a:r>
          </a:p>
          <a:p>
            <a:r>
              <a:rPr lang="en-GB" dirty="0"/>
              <a:t>Train on random minibatches</a:t>
            </a:r>
          </a:p>
          <a:p>
            <a:r>
              <a:rPr lang="en-GB" dirty="0"/>
              <a:t>Avoid correlation between steps</a:t>
            </a:r>
          </a:p>
          <a:p>
            <a:r>
              <a:rPr lang="en-GB" dirty="0"/>
              <a:t>Increases sample efficiency</a:t>
            </a:r>
          </a:p>
          <a:p>
            <a:endParaRPr lang="en-PK" dirty="0"/>
          </a:p>
        </p:txBody>
      </p:sp>
    </p:spTree>
    <p:extLst>
      <p:ext uri="{BB962C8B-B14F-4D97-AF65-F5344CB8AC3E}">
        <p14:creationId xmlns:p14="http://schemas.microsoft.com/office/powerpoint/2010/main" val="168873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9D6B6-CCE7-F15A-5849-D7CC8D86847C}"/>
              </a:ext>
            </a:extLst>
          </p:cNvPr>
          <p:cNvSpPr>
            <a:spLocks noGrp="1"/>
          </p:cNvSpPr>
          <p:nvPr>
            <p:ph type="title"/>
          </p:nvPr>
        </p:nvSpPr>
        <p:spPr/>
        <p:txBody>
          <a:bodyPr/>
          <a:lstStyle/>
          <a:p>
            <a:r>
              <a:rPr lang="en-GB" dirty="0"/>
              <a:t>Target Networks</a:t>
            </a:r>
            <a:endParaRPr lang="en-PK" dirty="0"/>
          </a:p>
        </p:txBody>
      </p:sp>
      <p:sp>
        <p:nvSpPr>
          <p:cNvPr id="3" name="Content Placeholder 2">
            <a:extLst>
              <a:ext uri="{FF2B5EF4-FFF2-40B4-BE49-F238E27FC236}">
                <a16:creationId xmlns:a16="http://schemas.microsoft.com/office/drawing/2014/main" id="{5559059E-393E-37B2-92AF-061A9CCB4782}"/>
              </a:ext>
            </a:extLst>
          </p:cNvPr>
          <p:cNvSpPr>
            <a:spLocks noGrp="1"/>
          </p:cNvSpPr>
          <p:nvPr>
            <p:ph idx="1"/>
          </p:nvPr>
        </p:nvSpPr>
        <p:spPr/>
        <p:txBody>
          <a:bodyPr/>
          <a:lstStyle/>
          <a:p>
            <a:r>
              <a:rPr lang="en-GB" dirty="0"/>
              <a:t>Maintain separate network </a:t>
            </a:r>
            <a:r>
              <a:rPr lang="el-GR" dirty="0"/>
              <a:t>θ⁻</a:t>
            </a:r>
          </a:p>
          <a:p>
            <a:r>
              <a:rPr lang="en-GB" dirty="0"/>
              <a:t>Update </a:t>
            </a:r>
            <a:r>
              <a:rPr lang="el-GR" dirty="0"/>
              <a:t>θ⁻ ← θ </a:t>
            </a:r>
            <a:r>
              <a:rPr lang="en-GB" dirty="0"/>
              <a:t>periodically</a:t>
            </a:r>
          </a:p>
          <a:p>
            <a:r>
              <a:rPr lang="en-GB" dirty="0"/>
              <a:t>Prevents instability from moving targets</a:t>
            </a:r>
          </a:p>
          <a:p>
            <a:r>
              <a:rPr lang="en-GB" dirty="0"/>
              <a:t>Crucial in DQNs</a:t>
            </a:r>
          </a:p>
          <a:p>
            <a:endParaRPr lang="en-PK" dirty="0"/>
          </a:p>
        </p:txBody>
      </p:sp>
    </p:spTree>
    <p:extLst>
      <p:ext uri="{BB962C8B-B14F-4D97-AF65-F5344CB8AC3E}">
        <p14:creationId xmlns:p14="http://schemas.microsoft.com/office/powerpoint/2010/main" val="16899237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CA72B-A3D5-668F-04FB-58B9BEFE9E76}"/>
              </a:ext>
            </a:extLst>
          </p:cNvPr>
          <p:cNvSpPr>
            <a:spLocks noGrp="1"/>
          </p:cNvSpPr>
          <p:nvPr>
            <p:ph type="title"/>
          </p:nvPr>
        </p:nvSpPr>
        <p:spPr/>
        <p:txBody>
          <a:bodyPr/>
          <a:lstStyle/>
          <a:p>
            <a:r>
              <a:rPr lang="en-GB" dirty="0"/>
              <a:t>Example: </a:t>
            </a:r>
            <a:r>
              <a:rPr lang="en-GB" dirty="0" err="1"/>
              <a:t>FrozenLake</a:t>
            </a:r>
            <a:r>
              <a:rPr lang="en-GB" dirty="0"/>
              <a:t> Demo</a:t>
            </a:r>
            <a:endParaRPr lang="en-PK" dirty="0"/>
          </a:p>
        </p:txBody>
      </p:sp>
      <p:sp>
        <p:nvSpPr>
          <p:cNvPr id="3" name="Content Placeholder 2">
            <a:extLst>
              <a:ext uri="{FF2B5EF4-FFF2-40B4-BE49-F238E27FC236}">
                <a16:creationId xmlns:a16="http://schemas.microsoft.com/office/drawing/2014/main" id="{2B4EA14B-AD98-D87E-F9FD-CF934DDE243C}"/>
              </a:ext>
            </a:extLst>
          </p:cNvPr>
          <p:cNvSpPr>
            <a:spLocks noGrp="1"/>
          </p:cNvSpPr>
          <p:nvPr>
            <p:ph idx="1"/>
          </p:nvPr>
        </p:nvSpPr>
        <p:spPr>
          <a:xfrm>
            <a:off x="838201" y="1391478"/>
            <a:ext cx="5400230" cy="4785485"/>
          </a:xfrm>
        </p:spPr>
        <p:txBody>
          <a:bodyPr/>
          <a:lstStyle/>
          <a:p>
            <a:r>
              <a:rPr lang="en-GB" dirty="0"/>
              <a:t>Benchmark in Gym</a:t>
            </a:r>
          </a:p>
          <a:p>
            <a:r>
              <a:rPr lang="en-GB" dirty="0"/>
              <a:t>Stochastic transitions</a:t>
            </a:r>
          </a:p>
          <a:p>
            <a:r>
              <a:rPr lang="en-GB" dirty="0"/>
              <a:t>Shows need for robust policies</a:t>
            </a:r>
          </a:p>
          <a:p>
            <a:endParaRPr lang="en-GB" dirty="0"/>
          </a:p>
        </p:txBody>
      </p:sp>
      <p:pic>
        <p:nvPicPr>
          <p:cNvPr id="5" name="Picture 4" descr="A screenshot of a video game&#10;&#10;AI-generated content may be incorrect.">
            <a:extLst>
              <a:ext uri="{FF2B5EF4-FFF2-40B4-BE49-F238E27FC236}">
                <a16:creationId xmlns:a16="http://schemas.microsoft.com/office/drawing/2014/main" id="{692CE4E4-149C-C969-5C07-85EB33044728}"/>
              </a:ext>
            </a:extLst>
          </p:cNvPr>
          <p:cNvPicPr>
            <a:picLocks noChangeAspect="1"/>
          </p:cNvPicPr>
          <p:nvPr/>
        </p:nvPicPr>
        <p:blipFill>
          <a:blip r:embed="rId2"/>
          <a:stretch>
            <a:fillRect/>
          </a:stretch>
        </p:blipFill>
        <p:spPr>
          <a:xfrm>
            <a:off x="6964822" y="1226982"/>
            <a:ext cx="4500444" cy="4723607"/>
          </a:xfrm>
          <a:prstGeom prst="rect">
            <a:avLst/>
          </a:prstGeom>
        </p:spPr>
      </p:pic>
      <p:sp>
        <p:nvSpPr>
          <p:cNvPr id="6" name="TextBox 5">
            <a:extLst>
              <a:ext uri="{FF2B5EF4-FFF2-40B4-BE49-F238E27FC236}">
                <a16:creationId xmlns:a16="http://schemas.microsoft.com/office/drawing/2014/main" id="{52ACAC08-19BA-8E46-882D-E44C496A65EC}"/>
              </a:ext>
            </a:extLst>
          </p:cNvPr>
          <p:cNvSpPr txBox="1"/>
          <p:nvPr/>
        </p:nvSpPr>
        <p:spPr>
          <a:xfrm>
            <a:off x="6096000" y="603846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10.4: The </a:t>
            </a:r>
            <a:r>
              <a:rPr lang="en-GB" sz="1200" dirty="0" err="1">
                <a:solidFill>
                  <a:srgbClr val="00549D"/>
                </a:solidFill>
                <a:latin typeface="Avenir Book" panose="02000503020000020003" pitchFamily="2" charset="0"/>
              </a:rPr>
              <a:t>FrozenLake</a:t>
            </a:r>
            <a:r>
              <a:rPr lang="en-GB" sz="1200" dirty="0">
                <a:solidFill>
                  <a:srgbClr val="00549D"/>
                </a:solidFill>
                <a:latin typeface="Avenir Book" panose="02000503020000020003" pitchFamily="2" charset="0"/>
              </a:rPr>
              <a:t> Environment</a:t>
            </a:r>
          </a:p>
        </p:txBody>
      </p:sp>
    </p:spTree>
    <p:extLst>
      <p:ext uri="{BB962C8B-B14F-4D97-AF65-F5344CB8AC3E}">
        <p14:creationId xmlns:p14="http://schemas.microsoft.com/office/powerpoint/2010/main" val="4396691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96C41-0727-4BA2-C57B-AE0C6C539B2A}"/>
              </a:ext>
            </a:extLst>
          </p:cNvPr>
          <p:cNvSpPr>
            <a:spLocks noGrp="1"/>
          </p:cNvSpPr>
          <p:nvPr>
            <p:ph type="title"/>
          </p:nvPr>
        </p:nvSpPr>
        <p:spPr/>
        <p:txBody>
          <a:bodyPr/>
          <a:lstStyle/>
          <a:p>
            <a:r>
              <a:rPr lang="en-PK" dirty="0"/>
              <a:t>Initializing Gym</a:t>
            </a:r>
          </a:p>
        </p:txBody>
      </p:sp>
      <p:pic>
        <p:nvPicPr>
          <p:cNvPr id="5" name="Content Placeholder 4" descr="A screenshot of a computer code&#10;&#10;AI-generated content may be incorrect.">
            <a:extLst>
              <a:ext uri="{FF2B5EF4-FFF2-40B4-BE49-F238E27FC236}">
                <a16:creationId xmlns:a16="http://schemas.microsoft.com/office/drawing/2014/main" id="{3AE726B7-D570-A761-C2D1-D32672643819}"/>
              </a:ext>
            </a:extLst>
          </p:cNvPr>
          <p:cNvPicPr>
            <a:picLocks noGrp="1" noChangeAspect="1"/>
          </p:cNvPicPr>
          <p:nvPr>
            <p:ph idx="1"/>
          </p:nvPr>
        </p:nvPicPr>
        <p:blipFill>
          <a:blip r:embed="rId2"/>
          <a:stretch>
            <a:fillRect/>
          </a:stretch>
        </p:blipFill>
        <p:spPr>
          <a:xfrm>
            <a:off x="838200" y="1401203"/>
            <a:ext cx="5042947" cy="4443785"/>
          </a:xfrm>
        </p:spPr>
      </p:pic>
      <p:pic>
        <p:nvPicPr>
          <p:cNvPr id="7" name="Picture 6" descr="A screenshot of a computer program&#10;&#10;AI-generated content may be incorrect.">
            <a:extLst>
              <a:ext uri="{FF2B5EF4-FFF2-40B4-BE49-F238E27FC236}">
                <a16:creationId xmlns:a16="http://schemas.microsoft.com/office/drawing/2014/main" id="{96EC2FFE-3AD2-DB0C-C425-96C449C8680A}"/>
              </a:ext>
            </a:extLst>
          </p:cNvPr>
          <p:cNvPicPr>
            <a:picLocks noChangeAspect="1"/>
          </p:cNvPicPr>
          <p:nvPr/>
        </p:nvPicPr>
        <p:blipFill>
          <a:blip r:embed="rId3"/>
          <a:stretch>
            <a:fillRect/>
          </a:stretch>
        </p:blipFill>
        <p:spPr>
          <a:xfrm>
            <a:off x="6884893" y="1401203"/>
            <a:ext cx="3907939" cy="2020862"/>
          </a:xfrm>
          <a:prstGeom prst="rect">
            <a:avLst/>
          </a:prstGeom>
        </p:spPr>
      </p:pic>
    </p:spTree>
    <p:extLst>
      <p:ext uri="{BB962C8B-B14F-4D97-AF65-F5344CB8AC3E}">
        <p14:creationId xmlns:p14="http://schemas.microsoft.com/office/powerpoint/2010/main" val="20239257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8C9E0-2FFF-BF38-52D9-D0247BFD49D9}"/>
              </a:ext>
            </a:extLst>
          </p:cNvPr>
          <p:cNvSpPr>
            <a:spLocks noGrp="1"/>
          </p:cNvSpPr>
          <p:nvPr>
            <p:ph type="title"/>
          </p:nvPr>
        </p:nvSpPr>
        <p:spPr/>
        <p:txBody>
          <a:bodyPr/>
          <a:lstStyle/>
          <a:p>
            <a:r>
              <a:rPr lang="en-PK" dirty="0"/>
              <a:t>Q-Learning Algorithm</a:t>
            </a:r>
          </a:p>
        </p:txBody>
      </p:sp>
      <p:pic>
        <p:nvPicPr>
          <p:cNvPr id="5" name="Content Placeholder 4" descr="A computer screen shot of a code&#10;&#10;AI-generated content may be incorrect.">
            <a:extLst>
              <a:ext uri="{FF2B5EF4-FFF2-40B4-BE49-F238E27FC236}">
                <a16:creationId xmlns:a16="http://schemas.microsoft.com/office/drawing/2014/main" id="{5BBF4B71-9B2E-F8F0-9D46-8F643FB9E90E}"/>
              </a:ext>
            </a:extLst>
          </p:cNvPr>
          <p:cNvPicPr>
            <a:picLocks noGrp="1" noChangeAspect="1"/>
          </p:cNvPicPr>
          <p:nvPr>
            <p:ph idx="1"/>
          </p:nvPr>
        </p:nvPicPr>
        <p:blipFill>
          <a:blip r:embed="rId2"/>
          <a:stretch>
            <a:fillRect/>
          </a:stretch>
        </p:blipFill>
        <p:spPr>
          <a:xfrm>
            <a:off x="838200" y="1401204"/>
            <a:ext cx="5091580" cy="3430774"/>
          </a:xfrm>
        </p:spPr>
      </p:pic>
      <p:pic>
        <p:nvPicPr>
          <p:cNvPr id="7" name="Picture 6" descr="A screenshot of a computer program&#10;&#10;AI-generated content may be incorrect.">
            <a:extLst>
              <a:ext uri="{FF2B5EF4-FFF2-40B4-BE49-F238E27FC236}">
                <a16:creationId xmlns:a16="http://schemas.microsoft.com/office/drawing/2014/main" id="{0D913D54-3E1E-9940-1922-EBFE3EA43A0F}"/>
              </a:ext>
            </a:extLst>
          </p:cNvPr>
          <p:cNvPicPr>
            <a:picLocks noChangeAspect="1"/>
          </p:cNvPicPr>
          <p:nvPr/>
        </p:nvPicPr>
        <p:blipFill>
          <a:blip r:embed="rId3"/>
          <a:stretch>
            <a:fillRect/>
          </a:stretch>
        </p:blipFill>
        <p:spPr>
          <a:xfrm>
            <a:off x="6627466" y="1519566"/>
            <a:ext cx="4524627" cy="3688634"/>
          </a:xfrm>
          <a:prstGeom prst="rect">
            <a:avLst/>
          </a:prstGeom>
        </p:spPr>
      </p:pic>
    </p:spTree>
    <p:extLst>
      <p:ext uri="{BB962C8B-B14F-4D97-AF65-F5344CB8AC3E}">
        <p14:creationId xmlns:p14="http://schemas.microsoft.com/office/powerpoint/2010/main" val="314602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6ED8E-666C-88F1-3173-7CA3B0792725}"/>
              </a:ext>
            </a:extLst>
          </p:cNvPr>
          <p:cNvSpPr>
            <a:spLocks noGrp="1"/>
          </p:cNvSpPr>
          <p:nvPr>
            <p:ph type="title"/>
          </p:nvPr>
        </p:nvSpPr>
        <p:spPr/>
        <p:txBody>
          <a:bodyPr/>
          <a:lstStyle/>
          <a:p>
            <a:r>
              <a:rPr lang="en-PK" dirty="0"/>
              <a:t>Saving the Q Values</a:t>
            </a:r>
          </a:p>
        </p:txBody>
      </p:sp>
      <p:pic>
        <p:nvPicPr>
          <p:cNvPr id="5" name="Content Placeholder 4" descr="A screenshot of a computer code&#10;&#10;AI-generated content may be incorrect.">
            <a:extLst>
              <a:ext uri="{FF2B5EF4-FFF2-40B4-BE49-F238E27FC236}">
                <a16:creationId xmlns:a16="http://schemas.microsoft.com/office/drawing/2014/main" id="{F7EE6E8D-5E89-F34C-5645-7EB9339A8A80}"/>
              </a:ext>
            </a:extLst>
          </p:cNvPr>
          <p:cNvPicPr>
            <a:picLocks noGrp="1" noChangeAspect="1"/>
          </p:cNvPicPr>
          <p:nvPr>
            <p:ph idx="1"/>
          </p:nvPr>
        </p:nvPicPr>
        <p:blipFill>
          <a:blip r:embed="rId2"/>
          <a:stretch>
            <a:fillRect/>
          </a:stretch>
        </p:blipFill>
        <p:spPr>
          <a:xfrm>
            <a:off x="838200" y="1446306"/>
            <a:ext cx="5128792" cy="3280984"/>
          </a:xfrm>
        </p:spPr>
      </p:pic>
    </p:spTree>
    <p:extLst>
      <p:ext uri="{BB962C8B-B14F-4D97-AF65-F5344CB8AC3E}">
        <p14:creationId xmlns:p14="http://schemas.microsoft.com/office/powerpoint/2010/main" val="8390114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41810-2F36-0855-AF4E-DFBDE0F7DE9E}"/>
              </a:ext>
            </a:extLst>
          </p:cNvPr>
          <p:cNvSpPr>
            <a:spLocks noGrp="1"/>
          </p:cNvSpPr>
          <p:nvPr>
            <p:ph type="title"/>
          </p:nvPr>
        </p:nvSpPr>
        <p:spPr/>
        <p:txBody>
          <a:bodyPr/>
          <a:lstStyle/>
          <a:p>
            <a:r>
              <a:rPr lang="en-PK" dirty="0"/>
              <a:t>DQN Model in Keras</a:t>
            </a:r>
          </a:p>
        </p:txBody>
      </p:sp>
      <p:pic>
        <p:nvPicPr>
          <p:cNvPr id="5" name="Content Placeholder 4" descr="A screenshot of a computer program&#10;&#10;AI-generated content may be incorrect.">
            <a:extLst>
              <a:ext uri="{FF2B5EF4-FFF2-40B4-BE49-F238E27FC236}">
                <a16:creationId xmlns:a16="http://schemas.microsoft.com/office/drawing/2014/main" id="{628A1C74-0986-73D3-C24A-CCC3E63AA8FA}"/>
              </a:ext>
            </a:extLst>
          </p:cNvPr>
          <p:cNvPicPr>
            <a:picLocks noGrp="1" noChangeAspect="1"/>
          </p:cNvPicPr>
          <p:nvPr>
            <p:ph idx="1"/>
          </p:nvPr>
        </p:nvPicPr>
        <p:blipFill>
          <a:blip r:embed="rId2"/>
          <a:stretch>
            <a:fillRect/>
          </a:stretch>
        </p:blipFill>
        <p:spPr>
          <a:xfrm>
            <a:off x="838200" y="1383274"/>
            <a:ext cx="4873201" cy="3789362"/>
          </a:xfrm>
        </p:spPr>
      </p:pic>
      <p:pic>
        <p:nvPicPr>
          <p:cNvPr id="7" name="Picture 6" descr="A computer code with many colorful text&#10;&#10;AI-generated content may be incorrect.">
            <a:extLst>
              <a:ext uri="{FF2B5EF4-FFF2-40B4-BE49-F238E27FC236}">
                <a16:creationId xmlns:a16="http://schemas.microsoft.com/office/drawing/2014/main" id="{E978514A-B362-3D52-C40C-19A4AAE254B6}"/>
              </a:ext>
            </a:extLst>
          </p:cNvPr>
          <p:cNvPicPr>
            <a:picLocks noChangeAspect="1"/>
          </p:cNvPicPr>
          <p:nvPr/>
        </p:nvPicPr>
        <p:blipFill>
          <a:blip r:embed="rId3"/>
          <a:stretch>
            <a:fillRect/>
          </a:stretch>
        </p:blipFill>
        <p:spPr>
          <a:xfrm>
            <a:off x="6480601" y="1714127"/>
            <a:ext cx="4873202" cy="2315578"/>
          </a:xfrm>
          <a:prstGeom prst="rect">
            <a:avLst/>
          </a:prstGeom>
        </p:spPr>
      </p:pic>
    </p:spTree>
    <p:extLst>
      <p:ext uri="{BB962C8B-B14F-4D97-AF65-F5344CB8AC3E}">
        <p14:creationId xmlns:p14="http://schemas.microsoft.com/office/powerpoint/2010/main" val="2604601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73187-71A2-02A2-B983-B71E90DA9B9D}"/>
              </a:ext>
            </a:extLst>
          </p:cNvPr>
          <p:cNvSpPr>
            <a:spLocks noGrp="1"/>
          </p:cNvSpPr>
          <p:nvPr>
            <p:ph type="title"/>
          </p:nvPr>
        </p:nvSpPr>
        <p:spPr/>
        <p:txBody>
          <a:bodyPr/>
          <a:lstStyle/>
          <a:p>
            <a:r>
              <a:rPr lang="en-PK" dirty="0"/>
              <a:t>Hyperparameters</a:t>
            </a:r>
          </a:p>
        </p:txBody>
      </p:sp>
      <p:pic>
        <p:nvPicPr>
          <p:cNvPr id="5" name="Content Placeholder 4" descr="A screenshot of a computer program&#10;&#10;AI-generated content may be incorrect.">
            <a:extLst>
              <a:ext uri="{FF2B5EF4-FFF2-40B4-BE49-F238E27FC236}">
                <a16:creationId xmlns:a16="http://schemas.microsoft.com/office/drawing/2014/main" id="{137E72F2-FDCB-B6F3-AF15-13FDE9DE52EC}"/>
              </a:ext>
            </a:extLst>
          </p:cNvPr>
          <p:cNvPicPr>
            <a:picLocks noGrp="1" noChangeAspect="1"/>
          </p:cNvPicPr>
          <p:nvPr>
            <p:ph idx="1"/>
          </p:nvPr>
        </p:nvPicPr>
        <p:blipFill>
          <a:blip r:embed="rId2"/>
          <a:stretch>
            <a:fillRect/>
          </a:stretch>
        </p:blipFill>
        <p:spPr>
          <a:xfrm>
            <a:off x="838200" y="1392239"/>
            <a:ext cx="4442951" cy="3538350"/>
          </a:xfrm>
        </p:spPr>
      </p:pic>
    </p:spTree>
    <p:extLst>
      <p:ext uri="{BB962C8B-B14F-4D97-AF65-F5344CB8AC3E}">
        <p14:creationId xmlns:p14="http://schemas.microsoft.com/office/powerpoint/2010/main" val="1929954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1518B-8A5B-C766-5645-A27BCB7394D6}"/>
              </a:ext>
            </a:extLst>
          </p:cNvPr>
          <p:cNvSpPr>
            <a:spLocks noGrp="1"/>
          </p:cNvSpPr>
          <p:nvPr>
            <p:ph type="title"/>
          </p:nvPr>
        </p:nvSpPr>
        <p:spPr/>
        <p:txBody>
          <a:bodyPr/>
          <a:lstStyle/>
          <a:p>
            <a:r>
              <a:rPr lang="en-PK" dirty="0"/>
              <a:t>Training the N</a:t>
            </a:r>
            <a:r>
              <a:rPr lang="en-GB" dirty="0"/>
              <a:t>e</a:t>
            </a:r>
            <a:r>
              <a:rPr lang="en-PK" dirty="0"/>
              <a:t>twork </a:t>
            </a:r>
          </a:p>
        </p:txBody>
      </p:sp>
      <p:pic>
        <p:nvPicPr>
          <p:cNvPr id="5" name="Content Placeholder 4" descr="A computer code with text&#10;&#10;AI-generated content may be incorrect.">
            <a:extLst>
              <a:ext uri="{FF2B5EF4-FFF2-40B4-BE49-F238E27FC236}">
                <a16:creationId xmlns:a16="http://schemas.microsoft.com/office/drawing/2014/main" id="{9DE0067A-F844-74D0-A587-698F0453F096}"/>
              </a:ext>
            </a:extLst>
          </p:cNvPr>
          <p:cNvPicPr>
            <a:picLocks noGrp="1" noChangeAspect="1"/>
          </p:cNvPicPr>
          <p:nvPr>
            <p:ph idx="1"/>
          </p:nvPr>
        </p:nvPicPr>
        <p:blipFill>
          <a:blip r:embed="rId2"/>
          <a:stretch>
            <a:fillRect/>
          </a:stretch>
        </p:blipFill>
        <p:spPr>
          <a:xfrm>
            <a:off x="838199" y="1454991"/>
            <a:ext cx="5123329" cy="3519783"/>
          </a:xfrm>
        </p:spPr>
      </p:pic>
      <p:pic>
        <p:nvPicPr>
          <p:cNvPr id="7" name="Picture 6" descr="A screenshot of a computer code&#10;&#10;AI-generated content may be incorrect.">
            <a:extLst>
              <a:ext uri="{FF2B5EF4-FFF2-40B4-BE49-F238E27FC236}">
                <a16:creationId xmlns:a16="http://schemas.microsoft.com/office/drawing/2014/main" id="{7414840A-C93B-A1AB-E46F-E3E9FF80E77C}"/>
              </a:ext>
            </a:extLst>
          </p:cNvPr>
          <p:cNvPicPr>
            <a:picLocks noChangeAspect="1"/>
          </p:cNvPicPr>
          <p:nvPr/>
        </p:nvPicPr>
        <p:blipFill>
          <a:blip r:embed="rId3"/>
          <a:stretch>
            <a:fillRect/>
          </a:stretch>
        </p:blipFill>
        <p:spPr>
          <a:xfrm>
            <a:off x="6822141" y="1636266"/>
            <a:ext cx="4751294" cy="3585467"/>
          </a:xfrm>
          <a:prstGeom prst="rect">
            <a:avLst/>
          </a:prstGeom>
        </p:spPr>
      </p:pic>
    </p:spTree>
    <p:extLst>
      <p:ext uri="{BB962C8B-B14F-4D97-AF65-F5344CB8AC3E}">
        <p14:creationId xmlns:p14="http://schemas.microsoft.com/office/powerpoint/2010/main" val="32171790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A19D6-196F-EEEA-EBEC-0049A8F46651}"/>
              </a:ext>
            </a:extLst>
          </p:cNvPr>
          <p:cNvSpPr>
            <a:spLocks noGrp="1"/>
          </p:cNvSpPr>
          <p:nvPr>
            <p:ph type="title"/>
          </p:nvPr>
        </p:nvSpPr>
        <p:spPr/>
        <p:txBody>
          <a:bodyPr/>
          <a:lstStyle/>
          <a:p>
            <a:r>
              <a:rPr lang="en-GB" dirty="0"/>
              <a:t>Core Architecture</a:t>
            </a:r>
            <a:endParaRPr lang="en-PK" dirty="0"/>
          </a:p>
        </p:txBody>
      </p:sp>
      <p:sp>
        <p:nvSpPr>
          <p:cNvPr id="3" name="Content Placeholder 2">
            <a:extLst>
              <a:ext uri="{FF2B5EF4-FFF2-40B4-BE49-F238E27FC236}">
                <a16:creationId xmlns:a16="http://schemas.microsoft.com/office/drawing/2014/main" id="{19CC655F-711C-7A56-7A6C-08A8461AB805}"/>
              </a:ext>
            </a:extLst>
          </p:cNvPr>
          <p:cNvSpPr>
            <a:spLocks noGrp="1"/>
          </p:cNvSpPr>
          <p:nvPr>
            <p:ph idx="1"/>
          </p:nvPr>
        </p:nvSpPr>
        <p:spPr>
          <a:xfrm>
            <a:off x="838200" y="1391478"/>
            <a:ext cx="4501055" cy="4785485"/>
          </a:xfrm>
        </p:spPr>
        <p:txBody>
          <a:bodyPr/>
          <a:lstStyle/>
          <a:p>
            <a:r>
              <a:rPr lang="en-GB" dirty="0"/>
              <a:t>Agent acts on environment</a:t>
            </a:r>
          </a:p>
          <a:p>
            <a:r>
              <a:rPr lang="en-GB" dirty="0"/>
              <a:t>Environment returns new state + reward</a:t>
            </a:r>
          </a:p>
          <a:p>
            <a:r>
              <a:rPr lang="en-GB" dirty="0"/>
              <a:t>Continuous feedback cycle</a:t>
            </a:r>
          </a:p>
          <a:p>
            <a:endParaRPr lang="en-GB" dirty="0"/>
          </a:p>
          <a:p>
            <a:endParaRPr lang="en-GB" dirty="0"/>
          </a:p>
          <a:p>
            <a:endParaRPr lang="en-PK" dirty="0"/>
          </a:p>
        </p:txBody>
      </p:sp>
      <p:sp>
        <p:nvSpPr>
          <p:cNvPr id="4" name="TextBox 3">
            <a:extLst>
              <a:ext uri="{FF2B5EF4-FFF2-40B4-BE49-F238E27FC236}">
                <a16:creationId xmlns:a16="http://schemas.microsoft.com/office/drawing/2014/main" id="{28918889-C754-5194-4469-36F1985546C2}"/>
              </a:ext>
            </a:extLst>
          </p:cNvPr>
          <p:cNvSpPr txBox="1"/>
          <p:nvPr/>
        </p:nvSpPr>
        <p:spPr>
          <a:xfrm>
            <a:off x="5501136" y="4222632"/>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10.1: Basic Reinforcement Learning Architecture</a:t>
            </a:r>
          </a:p>
        </p:txBody>
      </p:sp>
      <p:pic>
        <p:nvPicPr>
          <p:cNvPr id="6" name="Picture 5" descr="A diagram of a diagram of a diagram&#10;&#10;AI-generated content may be incorrect.">
            <a:extLst>
              <a:ext uri="{FF2B5EF4-FFF2-40B4-BE49-F238E27FC236}">
                <a16:creationId xmlns:a16="http://schemas.microsoft.com/office/drawing/2014/main" id="{2B66E50E-05CB-5827-1DE7-EE10C6A93320}"/>
              </a:ext>
            </a:extLst>
          </p:cNvPr>
          <p:cNvPicPr>
            <a:picLocks noChangeAspect="1"/>
          </p:cNvPicPr>
          <p:nvPr/>
        </p:nvPicPr>
        <p:blipFill>
          <a:blip r:embed="rId2"/>
          <a:stretch>
            <a:fillRect/>
          </a:stretch>
        </p:blipFill>
        <p:spPr>
          <a:xfrm>
            <a:off x="5917324" y="1303094"/>
            <a:ext cx="5265683" cy="2726061"/>
          </a:xfrm>
          <a:prstGeom prst="rect">
            <a:avLst/>
          </a:prstGeom>
        </p:spPr>
      </p:pic>
    </p:spTree>
    <p:extLst>
      <p:ext uri="{BB962C8B-B14F-4D97-AF65-F5344CB8AC3E}">
        <p14:creationId xmlns:p14="http://schemas.microsoft.com/office/powerpoint/2010/main" val="8098785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2FB26-4ED8-A8DE-BE37-0E039C9A6F83}"/>
              </a:ext>
            </a:extLst>
          </p:cNvPr>
          <p:cNvSpPr>
            <a:spLocks noGrp="1"/>
          </p:cNvSpPr>
          <p:nvPr>
            <p:ph type="title"/>
          </p:nvPr>
        </p:nvSpPr>
        <p:spPr/>
        <p:txBody>
          <a:bodyPr/>
          <a:lstStyle/>
          <a:p>
            <a:r>
              <a:rPr lang="en-PK" dirty="0"/>
              <a:t>Per Episode Learning</a:t>
            </a:r>
          </a:p>
        </p:txBody>
      </p:sp>
      <p:pic>
        <p:nvPicPr>
          <p:cNvPr id="5" name="Content Placeholder 4" descr="A screenshot of a computer program&#10;&#10;AI-generated content may be incorrect.">
            <a:extLst>
              <a:ext uri="{FF2B5EF4-FFF2-40B4-BE49-F238E27FC236}">
                <a16:creationId xmlns:a16="http://schemas.microsoft.com/office/drawing/2014/main" id="{48D019FD-C304-7E72-D432-5A9513CC35F4}"/>
              </a:ext>
            </a:extLst>
          </p:cNvPr>
          <p:cNvPicPr>
            <a:picLocks noGrp="1" noChangeAspect="1"/>
          </p:cNvPicPr>
          <p:nvPr>
            <p:ph idx="1"/>
          </p:nvPr>
        </p:nvPicPr>
        <p:blipFill>
          <a:blip r:embed="rId2"/>
          <a:stretch>
            <a:fillRect/>
          </a:stretch>
        </p:blipFill>
        <p:spPr>
          <a:xfrm>
            <a:off x="838200" y="1383273"/>
            <a:ext cx="4421426" cy="4784725"/>
          </a:xfrm>
        </p:spPr>
      </p:pic>
      <p:pic>
        <p:nvPicPr>
          <p:cNvPr id="7" name="Picture 6" descr="A screenshot of a computer program&#10;&#10;AI-generated content may be incorrect.">
            <a:extLst>
              <a:ext uri="{FF2B5EF4-FFF2-40B4-BE49-F238E27FC236}">
                <a16:creationId xmlns:a16="http://schemas.microsoft.com/office/drawing/2014/main" id="{7B3D3581-C15B-2CA6-A13C-8E324B91F418}"/>
              </a:ext>
            </a:extLst>
          </p:cNvPr>
          <p:cNvPicPr>
            <a:picLocks noChangeAspect="1"/>
          </p:cNvPicPr>
          <p:nvPr/>
        </p:nvPicPr>
        <p:blipFill>
          <a:blip r:embed="rId3"/>
          <a:stretch>
            <a:fillRect/>
          </a:stretch>
        </p:blipFill>
        <p:spPr>
          <a:xfrm>
            <a:off x="6712328" y="1383273"/>
            <a:ext cx="4641472" cy="4479645"/>
          </a:xfrm>
          <a:prstGeom prst="rect">
            <a:avLst/>
          </a:prstGeom>
        </p:spPr>
      </p:pic>
    </p:spTree>
    <p:extLst>
      <p:ext uri="{BB962C8B-B14F-4D97-AF65-F5344CB8AC3E}">
        <p14:creationId xmlns:p14="http://schemas.microsoft.com/office/powerpoint/2010/main" val="15046357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80FCD-C9D2-B908-EC83-89F021F76396}"/>
              </a:ext>
            </a:extLst>
          </p:cNvPr>
          <p:cNvSpPr>
            <a:spLocks noGrp="1"/>
          </p:cNvSpPr>
          <p:nvPr>
            <p:ph type="title"/>
          </p:nvPr>
        </p:nvSpPr>
        <p:spPr/>
        <p:txBody>
          <a:bodyPr/>
          <a:lstStyle/>
          <a:p>
            <a:r>
              <a:rPr lang="en-PK" dirty="0"/>
              <a:t>Policy Visualization</a:t>
            </a:r>
          </a:p>
        </p:txBody>
      </p:sp>
      <p:pic>
        <p:nvPicPr>
          <p:cNvPr id="6" name="Content Placeholder 5" descr="A graph of arrows pointing to different colors&#10;&#10;AI-generated content may be incorrect.">
            <a:extLst>
              <a:ext uri="{FF2B5EF4-FFF2-40B4-BE49-F238E27FC236}">
                <a16:creationId xmlns:a16="http://schemas.microsoft.com/office/drawing/2014/main" id="{98E6C6F8-A241-F72E-3815-DACB087EEF2F}"/>
              </a:ext>
            </a:extLst>
          </p:cNvPr>
          <p:cNvPicPr>
            <a:picLocks noGrp="1" noChangeAspect="1"/>
          </p:cNvPicPr>
          <p:nvPr>
            <p:ph idx="1"/>
          </p:nvPr>
        </p:nvPicPr>
        <p:blipFill>
          <a:blip r:embed="rId2"/>
          <a:stretch>
            <a:fillRect/>
          </a:stretch>
        </p:blipFill>
        <p:spPr>
          <a:xfrm>
            <a:off x="2860944" y="1392238"/>
            <a:ext cx="5531026" cy="4673983"/>
          </a:xfrm>
        </p:spPr>
      </p:pic>
      <p:sp>
        <p:nvSpPr>
          <p:cNvPr id="4" name="TextBox 3">
            <a:extLst>
              <a:ext uri="{FF2B5EF4-FFF2-40B4-BE49-F238E27FC236}">
                <a16:creationId xmlns:a16="http://schemas.microsoft.com/office/drawing/2014/main" id="{0C5A2A27-C51F-4C0E-004F-3F55EF8B6530}"/>
              </a:ext>
            </a:extLst>
          </p:cNvPr>
          <p:cNvSpPr txBox="1"/>
          <p:nvPr/>
        </p:nvSpPr>
        <p:spPr>
          <a:xfrm>
            <a:off x="2412762" y="6092977"/>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10.5: Visualizing the Learned Policy</a:t>
            </a:r>
          </a:p>
        </p:txBody>
      </p:sp>
    </p:spTree>
    <p:extLst>
      <p:ext uri="{BB962C8B-B14F-4D97-AF65-F5344CB8AC3E}">
        <p14:creationId xmlns:p14="http://schemas.microsoft.com/office/powerpoint/2010/main" val="9930632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E6D22-ADBD-4FCF-9623-A1D3906DC0AA}"/>
              </a:ext>
            </a:extLst>
          </p:cNvPr>
          <p:cNvSpPr>
            <a:spLocks noGrp="1"/>
          </p:cNvSpPr>
          <p:nvPr>
            <p:ph type="title"/>
          </p:nvPr>
        </p:nvSpPr>
        <p:spPr/>
        <p:txBody>
          <a:bodyPr/>
          <a:lstStyle/>
          <a:p>
            <a:r>
              <a:rPr lang="en-GB" dirty="0"/>
              <a:t>Practical </a:t>
            </a:r>
            <a:r>
              <a:rPr lang="en-GB" dirty="0" err="1"/>
              <a:t>Keras</a:t>
            </a:r>
            <a:r>
              <a:rPr lang="en-GB" dirty="0"/>
              <a:t>/Gym Demos</a:t>
            </a:r>
            <a:endParaRPr lang="en-PK" dirty="0"/>
          </a:p>
        </p:txBody>
      </p:sp>
      <p:sp>
        <p:nvSpPr>
          <p:cNvPr id="3" name="Content Placeholder 2">
            <a:extLst>
              <a:ext uri="{FF2B5EF4-FFF2-40B4-BE49-F238E27FC236}">
                <a16:creationId xmlns:a16="http://schemas.microsoft.com/office/drawing/2014/main" id="{05F2066B-BBF0-EBFE-4DFB-63292160CB78}"/>
              </a:ext>
            </a:extLst>
          </p:cNvPr>
          <p:cNvSpPr>
            <a:spLocks noGrp="1"/>
          </p:cNvSpPr>
          <p:nvPr>
            <p:ph idx="1"/>
          </p:nvPr>
        </p:nvSpPr>
        <p:spPr>
          <a:xfrm>
            <a:off x="838201" y="1391478"/>
            <a:ext cx="5878794" cy="4785485"/>
          </a:xfrm>
        </p:spPr>
        <p:txBody>
          <a:bodyPr/>
          <a:lstStyle/>
          <a:p>
            <a:r>
              <a:rPr lang="en-GB" dirty="0"/>
              <a:t>Grid-world Q-learning demo</a:t>
            </a:r>
          </a:p>
          <a:p>
            <a:r>
              <a:rPr lang="en-GB" dirty="0"/>
              <a:t>Modify rewards, grid size</a:t>
            </a:r>
          </a:p>
          <a:p>
            <a:r>
              <a:rPr lang="en-GB" dirty="0"/>
              <a:t>Observe </a:t>
            </a:r>
            <a:r>
              <a:rPr lang="el-GR" dirty="0"/>
              <a:t>ε-</a:t>
            </a:r>
            <a:r>
              <a:rPr lang="en-GB" dirty="0"/>
              <a:t>greedy exploration</a:t>
            </a:r>
          </a:p>
          <a:p>
            <a:r>
              <a:rPr lang="en-GB" dirty="0"/>
              <a:t>Play with the demo on </a:t>
            </a:r>
            <a:r>
              <a:rPr lang="en-GB" dirty="0">
                <a:hlinkClick r:id="rId2"/>
              </a:rPr>
              <a:t>https://recluze.net/keras-book</a:t>
            </a:r>
            <a:r>
              <a:rPr lang="en-GB" dirty="0"/>
              <a:t>  </a:t>
            </a:r>
          </a:p>
          <a:p>
            <a:endParaRPr lang="en-PK" dirty="0"/>
          </a:p>
        </p:txBody>
      </p:sp>
      <p:pic>
        <p:nvPicPr>
          <p:cNvPr id="5" name="Picture 4" descr="A screenshot of a game&#10;&#10;AI-generated content may be incorrect.">
            <a:extLst>
              <a:ext uri="{FF2B5EF4-FFF2-40B4-BE49-F238E27FC236}">
                <a16:creationId xmlns:a16="http://schemas.microsoft.com/office/drawing/2014/main" id="{99EDB4A0-6FA0-65C7-FBCA-622C9A37B173}"/>
              </a:ext>
            </a:extLst>
          </p:cNvPr>
          <p:cNvPicPr>
            <a:picLocks noChangeAspect="1"/>
          </p:cNvPicPr>
          <p:nvPr/>
        </p:nvPicPr>
        <p:blipFill>
          <a:blip r:embed="rId3"/>
          <a:stretch>
            <a:fillRect/>
          </a:stretch>
        </p:blipFill>
        <p:spPr>
          <a:xfrm>
            <a:off x="6907916" y="1226982"/>
            <a:ext cx="4915904" cy="3609938"/>
          </a:xfrm>
          <a:prstGeom prst="rect">
            <a:avLst/>
          </a:prstGeom>
        </p:spPr>
      </p:pic>
    </p:spTree>
    <p:extLst>
      <p:ext uri="{BB962C8B-B14F-4D97-AF65-F5344CB8AC3E}">
        <p14:creationId xmlns:p14="http://schemas.microsoft.com/office/powerpoint/2010/main" val="33921669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24526-4D9B-7015-5B9A-9B03794417C7}"/>
              </a:ext>
            </a:extLst>
          </p:cNvPr>
          <p:cNvSpPr>
            <a:spLocks noGrp="1"/>
          </p:cNvSpPr>
          <p:nvPr>
            <p:ph type="title"/>
          </p:nvPr>
        </p:nvSpPr>
        <p:spPr/>
        <p:txBody>
          <a:bodyPr/>
          <a:lstStyle/>
          <a:p>
            <a:r>
              <a:rPr lang="en-GB" dirty="0"/>
              <a:t>Advanced DQN Variants</a:t>
            </a:r>
            <a:endParaRPr lang="en-PK" dirty="0"/>
          </a:p>
        </p:txBody>
      </p:sp>
      <p:sp>
        <p:nvSpPr>
          <p:cNvPr id="3" name="Content Placeholder 2">
            <a:extLst>
              <a:ext uri="{FF2B5EF4-FFF2-40B4-BE49-F238E27FC236}">
                <a16:creationId xmlns:a16="http://schemas.microsoft.com/office/drawing/2014/main" id="{4287494C-6184-3290-0D58-AECC214B736A}"/>
              </a:ext>
            </a:extLst>
          </p:cNvPr>
          <p:cNvSpPr>
            <a:spLocks noGrp="1"/>
          </p:cNvSpPr>
          <p:nvPr>
            <p:ph idx="1"/>
          </p:nvPr>
        </p:nvSpPr>
        <p:spPr/>
        <p:txBody>
          <a:bodyPr/>
          <a:lstStyle/>
          <a:p>
            <a:r>
              <a:rPr lang="en-GB" dirty="0"/>
              <a:t>Double DQN: reduce overestimation</a:t>
            </a:r>
          </a:p>
          <a:p>
            <a:r>
              <a:rPr lang="en-GB" dirty="0"/>
              <a:t>Dueling DQN: separate value vs advantage</a:t>
            </a:r>
          </a:p>
          <a:p>
            <a:r>
              <a:rPr lang="en-GB" dirty="0"/>
              <a:t>Prioritized replay: sample important transitions</a:t>
            </a:r>
          </a:p>
          <a:p>
            <a:r>
              <a:rPr lang="en-GB" dirty="0"/>
              <a:t>Rainbow DQN: combination of improvements</a:t>
            </a:r>
          </a:p>
          <a:p>
            <a:endParaRPr lang="en-PK" dirty="0"/>
          </a:p>
        </p:txBody>
      </p:sp>
    </p:spTree>
    <p:extLst>
      <p:ext uri="{BB962C8B-B14F-4D97-AF65-F5344CB8AC3E}">
        <p14:creationId xmlns:p14="http://schemas.microsoft.com/office/powerpoint/2010/main" val="24026195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3414BB-2568-DF1F-93DA-B1E52EC45CEB}"/>
              </a:ext>
            </a:extLst>
          </p:cNvPr>
          <p:cNvSpPr>
            <a:spLocks noGrp="1"/>
          </p:cNvSpPr>
          <p:nvPr>
            <p:ph type="title"/>
          </p:nvPr>
        </p:nvSpPr>
        <p:spPr/>
        <p:txBody>
          <a:bodyPr/>
          <a:lstStyle/>
          <a:p>
            <a:r>
              <a:rPr lang="en-GB" b="1" dirty="0"/>
              <a:t>Experience replay + target networks = foundations of modern deep RL</a:t>
            </a:r>
            <a:br>
              <a:rPr lang="en-GB" dirty="0"/>
            </a:br>
            <a:endParaRPr lang="en-PK" dirty="0"/>
          </a:p>
        </p:txBody>
      </p:sp>
      <p:sp>
        <p:nvSpPr>
          <p:cNvPr id="5" name="Text Placeholder 4">
            <a:extLst>
              <a:ext uri="{FF2B5EF4-FFF2-40B4-BE49-F238E27FC236}">
                <a16:creationId xmlns:a16="http://schemas.microsoft.com/office/drawing/2014/main" id="{7C21418B-721E-EA95-854E-BD5D396BF164}"/>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35704171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44FE8-566D-0F64-A0D3-677E4A81A2AF}"/>
              </a:ext>
            </a:extLst>
          </p:cNvPr>
          <p:cNvSpPr>
            <a:spLocks noGrp="1"/>
          </p:cNvSpPr>
          <p:nvPr>
            <p:ph type="title"/>
          </p:nvPr>
        </p:nvSpPr>
        <p:spPr/>
        <p:txBody>
          <a:bodyPr/>
          <a:lstStyle/>
          <a:p>
            <a:r>
              <a:rPr lang="en-GB" dirty="0"/>
              <a:t>Applications of RL</a:t>
            </a:r>
            <a:endParaRPr lang="en-PK" dirty="0"/>
          </a:p>
        </p:txBody>
      </p:sp>
      <p:sp>
        <p:nvSpPr>
          <p:cNvPr id="3" name="Content Placeholder 2">
            <a:extLst>
              <a:ext uri="{FF2B5EF4-FFF2-40B4-BE49-F238E27FC236}">
                <a16:creationId xmlns:a16="http://schemas.microsoft.com/office/drawing/2014/main" id="{307D369E-6522-B8A1-CF67-5F63770307AB}"/>
              </a:ext>
            </a:extLst>
          </p:cNvPr>
          <p:cNvSpPr>
            <a:spLocks noGrp="1"/>
          </p:cNvSpPr>
          <p:nvPr>
            <p:ph idx="1"/>
          </p:nvPr>
        </p:nvSpPr>
        <p:spPr/>
        <p:txBody>
          <a:bodyPr/>
          <a:lstStyle/>
          <a:p>
            <a:r>
              <a:rPr lang="en-GB" dirty="0"/>
              <a:t>Robotics: locomotion, manipulation</a:t>
            </a:r>
          </a:p>
          <a:p>
            <a:r>
              <a:rPr lang="en-GB" dirty="0"/>
              <a:t>Games: chess, Go, Atari</a:t>
            </a:r>
          </a:p>
          <a:p>
            <a:r>
              <a:rPr lang="en-GB" dirty="0"/>
              <a:t>Energy: data </a:t>
            </a:r>
            <a:r>
              <a:rPr lang="en-GB" dirty="0" err="1"/>
              <a:t>center</a:t>
            </a:r>
            <a:r>
              <a:rPr lang="en-GB" dirty="0"/>
              <a:t> cooling</a:t>
            </a:r>
          </a:p>
          <a:p>
            <a:r>
              <a:rPr lang="en-GB" dirty="0"/>
              <a:t>Finance, drug discovery, traffic optimization</a:t>
            </a:r>
          </a:p>
          <a:p>
            <a:endParaRPr lang="en-PK" dirty="0"/>
          </a:p>
        </p:txBody>
      </p:sp>
    </p:spTree>
    <p:extLst>
      <p:ext uri="{BB962C8B-B14F-4D97-AF65-F5344CB8AC3E}">
        <p14:creationId xmlns:p14="http://schemas.microsoft.com/office/powerpoint/2010/main" val="13255846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2EB29-E29E-DF07-30FB-026C0A215A3A}"/>
              </a:ext>
            </a:extLst>
          </p:cNvPr>
          <p:cNvSpPr>
            <a:spLocks noGrp="1"/>
          </p:cNvSpPr>
          <p:nvPr>
            <p:ph type="title"/>
          </p:nvPr>
        </p:nvSpPr>
        <p:spPr/>
        <p:txBody>
          <a:bodyPr/>
          <a:lstStyle/>
          <a:p>
            <a:r>
              <a:rPr lang="en-GB" dirty="0"/>
              <a:t>RL in LLMs</a:t>
            </a:r>
            <a:endParaRPr lang="en-PK" dirty="0"/>
          </a:p>
        </p:txBody>
      </p:sp>
      <p:sp>
        <p:nvSpPr>
          <p:cNvPr id="3" name="Content Placeholder 2">
            <a:extLst>
              <a:ext uri="{FF2B5EF4-FFF2-40B4-BE49-F238E27FC236}">
                <a16:creationId xmlns:a16="http://schemas.microsoft.com/office/drawing/2014/main" id="{6C615A78-B304-1CA7-E0F4-A9418A3934CE}"/>
              </a:ext>
            </a:extLst>
          </p:cNvPr>
          <p:cNvSpPr>
            <a:spLocks noGrp="1"/>
          </p:cNvSpPr>
          <p:nvPr>
            <p:ph idx="1"/>
          </p:nvPr>
        </p:nvSpPr>
        <p:spPr/>
        <p:txBody>
          <a:bodyPr/>
          <a:lstStyle/>
          <a:p>
            <a:r>
              <a:rPr lang="en-GB" dirty="0"/>
              <a:t>Transformers + RL → modern assistants</a:t>
            </a:r>
          </a:p>
          <a:p>
            <a:r>
              <a:rPr lang="en-GB" dirty="0"/>
              <a:t>RLHF = Reinforcement Learning from Human Feedback</a:t>
            </a:r>
          </a:p>
          <a:p>
            <a:r>
              <a:rPr lang="en-GB" dirty="0"/>
              <a:t>Refines model responses using preferences</a:t>
            </a:r>
          </a:p>
          <a:p>
            <a:r>
              <a:rPr lang="en-GB" dirty="0"/>
              <a:t>Core to ChatGPT, Claude</a:t>
            </a:r>
          </a:p>
          <a:p>
            <a:endParaRPr lang="en-PK" dirty="0"/>
          </a:p>
        </p:txBody>
      </p:sp>
    </p:spTree>
    <p:extLst>
      <p:ext uri="{BB962C8B-B14F-4D97-AF65-F5344CB8AC3E}">
        <p14:creationId xmlns:p14="http://schemas.microsoft.com/office/powerpoint/2010/main" val="33096404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7C9C8-9FD8-01E7-2C38-533C792C976A}"/>
              </a:ext>
            </a:extLst>
          </p:cNvPr>
          <p:cNvSpPr>
            <a:spLocks noGrp="1"/>
          </p:cNvSpPr>
          <p:nvPr>
            <p:ph type="title"/>
          </p:nvPr>
        </p:nvSpPr>
        <p:spPr/>
        <p:txBody>
          <a:bodyPr/>
          <a:lstStyle/>
          <a:p>
            <a:r>
              <a:rPr lang="en-GB" dirty="0"/>
              <a:t>RLHF Pipeline</a:t>
            </a:r>
            <a:endParaRPr lang="en-PK" dirty="0"/>
          </a:p>
        </p:txBody>
      </p:sp>
      <p:sp>
        <p:nvSpPr>
          <p:cNvPr id="3" name="Content Placeholder 2">
            <a:extLst>
              <a:ext uri="{FF2B5EF4-FFF2-40B4-BE49-F238E27FC236}">
                <a16:creationId xmlns:a16="http://schemas.microsoft.com/office/drawing/2014/main" id="{33D68D5D-F277-E635-69E3-01CCC985F9E4}"/>
              </a:ext>
            </a:extLst>
          </p:cNvPr>
          <p:cNvSpPr>
            <a:spLocks noGrp="1"/>
          </p:cNvSpPr>
          <p:nvPr>
            <p:ph idx="1"/>
          </p:nvPr>
        </p:nvSpPr>
        <p:spPr/>
        <p:txBody>
          <a:bodyPr/>
          <a:lstStyle/>
          <a:p>
            <a:r>
              <a:rPr lang="en-GB" dirty="0"/>
              <a:t>Step 1: Supervised fine-tuning (SFT)</a:t>
            </a:r>
          </a:p>
          <a:p>
            <a:r>
              <a:rPr lang="en-GB" dirty="0"/>
              <a:t>Step 2: Reward model trained on comparisons</a:t>
            </a:r>
          </a:p>
          <a:p>
            <a:r>
              <a:rPr lang="en-GB" dirty="0"/>
              <a:t>Step 3: Policy optimization with RL (e.g., PPO)</a:t>
            </a:r>
          </a:p>
          <a:p>
            <a:r>
              <a:rPr lang="en-GB" dirty="0"/>
              <a:t>Balances fluency and alignment</a:t>
            </a:r>
          </a:p>
          <a:p>
            <a:endParaRPr lang="en-PK" dirty="0"/>
          </a:p>
        </p:txBody>
      </p:sp>
    </p:spTree>
    <p:extLst>
      <p:ext uri="{BB962C8B-B14F-4D97-AF65-F5344CB8AC3E}">
        <p14:creationId xmlns:p14="http://schemas.microsoft.com/office/powerpoint/2010/main" val="12831189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F17BA-D8F7-FC1A-2DD8-7F8BF2FC1067}"/>
              </a:ext>
            </a:extLst>
          </p:cNvPr>
          <p:cNvSpPr>
            <a:spLocks noGrp="1"/>
          </p:cNvSpPr>
          <p:nvPr>
            <p:ph type="title"/>
          </p:nvPr>
        </p:nvSpPr>
        <p:spPr/>
        <p:txBody>
          <a:bodyPr/>
          <a:lstStyle/>
          <a:p>
            <a:r>
              <a:rPr lang="en-GB" dirty="0"/>
              <a:t>Reinforcement Learning &amp; Alignment</a:t>
            </a:r>
            <a:endParaRPr lang="en-PK" dirty="0"/>
          </a:p>
        </p:txBody>
      </p:sp>
      <p:sp>
        <p:nvSpPr>
          <p:cNvPr id="3" name="Content Placeholder 2">
            <a:extLst>
              <a:ext uri="{FF2B5EF4-FFF2-40B4-BE49-F238E27FC236}">
                <a16:creationId xmlns:a16="http://schemas.microsoft.com/office/drawing/2014/main" id="{FD532936-6122-A812-6F48-D0628751A7F1}"/>
              </a:ext>
            </a:extLst>
          </p:cNvPr>
          <p:cNvSpPr>
            <a:spLocks noGrp="1"/>
          </p:cNvSpPr>
          <p:nvPr>
            <p:ph idx="1"/>
          </p:nvPr>
        </p:nvSpPr>
        <p:spPr/>
        <p:txBody>
          <a:bodyPr/>
          <a:lstStyle/>
          <a:p>
            <a:r>
              <a:rPr lang="en-GB" dirty="0"/>
              <a:t>Rewards encode goals → alignment critical</a:t>
            </a:r>
          </a:p>
          <a:p>
            <a:r>
              <a:rPr lang="en-GB" dirty="0"/>
              <a:t>Exploration = creativity</a:t>
            </a:r>
          </a:p>
          <a:p>
            <a:r>
              <a:rPr lang="en-GB" dirty="0"/>
              <a:t>Exploitation = reliability</a:t>
            </a:r>
          </a:p>
          <a:p>
            <a:r>
              <a:rPr lang="en-GB" dirty="0"/>
              <a:t>RLHF makes AI more helpful, harmless, honest</a:t>
            </a:r>
          </a:p>
          <a:p>
            <a:pPr marL="0" indent="0">
              <a:buNone/>
            </a:pPr>
            <a:br>
              <a:rPr lang="en-GB" dirty="0"/>
            </a:br>
            <a:endParaRPr lang="en-GB" dirty="0"/>
          </a:p>
          <a:p>
            <a:endParaRPr lang="en-PK" dirty="0"/>
          </a:p>
        </p:txBody>
      </p:sp>
    </p:spTree>
    <p:extLst>
      <p:ext uri="{BB962C8B-B14F-4D97-AF65-F5344CB8AC3E}">
        <p14:creationId xmlns:p14="http://schemas.microsoft.com/office/powerpoint/2010/main" val="18520240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6065F-EF55-669B-D5D3-79DC20395D9B}"/>
              </a:ext>
            </a:extLst>
          </p:cNvPr>
          <p:cNvSpPr>
            <a:spLocks noGrp="1"/>
          </p:cNvSpPr>
          <p:nvPr>
            <p:ph type="title"/>
          </p:nvPr>
        </p:nvSpPr>
        <p:spPr/>
        <p:txBody>
          <a:bodyPr/>
          <a:lstStyle/>
          <a:p>
            <a:r>
              <a:rPr lang="en-GB" dirty="0"/>
              <a:t>Key Innovations Recap</a:t>
            </a:r>
            <a:endParaRPr lang="en-PK" dirty="0"/>
          </a:p>
        </p:txBody>
      </p:sp>
      <p:sp>
        <p:nvSpPr>
          <p:cNvPr id="3" name="Content Placeholder 2">
            <a:extLst>
              <a:ext uri="{FF2B5EF4-FFF2-40B4-BE49-F238E27FC236}">
                <a16:creationId xmlns:a16="http://schemas.microsoft.com/office/drawing/2014/main" id="{46B4C42B-83CC-2315-FA1C-40E7E9A591D2}"/>
              </a:ext>
            </a:extLst>
          </p:cNvPr>
          <p:cNvSpPr>
            <a:spLocks noGrp="1"/>
          </p:cNvSpPr>
          <p:nvPr>
            <p:ph idx="1"/>
          </p:nvPr>
        </p:nvSpPr>
        <p:spPr/>
        <p:txBody>
          <a:bodyPr/>
          <a:lstStyle/>
          <a:p>
            <a:r>
              <a:rPr lang="en-GB" dirty="0"/>
              <a:t>Q-learning → scalable learning</a:t>
            </a:r>
          </a:p>
          <a:p>
            <a:r>
              <a:rPr lang="en-GB" dirty="0"/>
              <a:t>DQNs → deep function approximation</a:t>
            </a:r>
          </a:p>
          <a:p>
            <a:r>
              <a:rPr lang="en-GB" dirty="0"/>
              <a:t>Replay + target networks stabilize training</a:t>
            </a:r>
          </a:p>
          <a:p>
            <a:r>
              <a:rPr lang="en-GB" dirty="0"/>
              <a:t>PPO → stable RLHF for LLMs</a:t>
            </a:r>
          </a:p>
          <a:p>
            <a:endParaRPr lang="en-PK" dirty="0"/>
          </a:p>
        </p:txBody>
      </p:sp>
    </p:spTree>
    <p:extLst>
      <p:ext uri="{BB962C8B-B14F-4D97-AF65-F5344CB8AC3E}">
        <p14:creationId xmlns:p14="http://schemas.microsoft.com/office/powerpoint/2010/main" val="2718275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A583D-0AC9-91C6-AA37-2B2039CACA3C}"/>
              </a:ext>
            </a:extLst>
          </p:cNvPr>
          <p:cNvSpPr>
            <a:spLocks noGrp="1"/>
          </p:cNvSpPr>
          <p:nvPr>
            <p:ph type="title"/>
          </p:nvPr>
        </p:nvSpPr>
        <p:spPr/>
        <p:txBody>
          <a:bodyPr/>
          <a:lstStyle/>
          <a:p>
            <a:r>
              <a:rPr lang="en-PK" dirty="0"/>
              <a:t>The Ecosystem</a:t>
            </a:r>
          </a:p>
        </p:txBody>
      </p:sp>
      <p:pic>
        <p:nvPicPr>
          <p:cNvPr id="6" name="Content Placeholder 5" descr="A diagram of different types of learning&#10;&#10;AI-generated content may be incorrect.">
            <a:extLst>
              <a:ext uri="{FF2B5EF4-FFF2-40B4-BE49-F238E27FC236}">
                <a16:creationId xmlns:a16="http://schemas.microsoft.com/office/drawing/2014/main" id="{FDA94D43-6287-3198-C1D7-4CD152D9C9C7}"/>
              </a:ext>
            </a:extLst>
          </p:cNvPr>
          <p:cNvPicPr>
            <a:picLocks noGrp="1" noChangeAspect="1"/>
          </p:cNvPicPr>
          <p:nvPr>
            <p:ph idx="1"/>
          </p:nvPr>
        </p:nvPicPr>
        <p:blipFill>
          <a:blip r:embed="rId2"/>
          <a:stretch>
            <a:fillRect/>
          </a:stretch>
        </p:blipFill>
        <p:spPr>
          <a:xfrm>
            <a:off x="1759169" y="1413162"/>
            <a:ext cx="8673662" cy="4256519"/>
          </a:xfrm>
        </p:spPr>
      </p:pic>
      <p:sp>
        <p:nvSpPr>
          <p:cNvPr id="4" name="TextBox 3">
            <a:extLst>
              <a:ext uri="{FF2B5EF4-FFF2-40B4-BE49-F238E27FC236}">
                <a16:creationId xmlns:a16="http://schemas.microsoft.com/office/drawing/2014/main" id="{78DD8265-1359-DCDE-1139-87F7C0C84393}"/>
              </a:ext>
            </a:extLst>
          </p:cNvPr>
          <p:cNvSpPr txBox="1"/>
          <p:nvPr/>
        </p:nvSpPr>
        <p:spPr>
          <a:xfrm>
            <a:off x="2642779" y="5855861"/>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10.2: Components of the Reinforcement Learning Ecosystem</a:t>
            </a:r>
          </a:p>
        </p:txBody>
      </p:sp>
    </p:spTree>
    <p:extLst>
      <p:ext uri="{BB962C8B-B14F-4D97-AF65-F5344CB8AC3E}">
        <p14:creationId xmlns:p14="http://schemas.microsoft.com/office/powerpoint/2010/main" val="22623276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BC986-D192-62CF-F929-872BEB6974F1}"/>
              </a:ext>
            </a:extLst>
          </p:cNvPr>
          <p:cNvSpPr>
            <a:spLocks noGrp="1"/>
          </p:cNvSpPr>
          <p:nvPr>
            <p:ph type="title"/>
          </p:nvPr>
        </p:nvSpPr>
        <p:spPr/>
        <p:txBody>
          <a:bodyPr/>
          <a:lstStyle/>
          <a:p>
            <a:r>
              <a:rPr lang="en-GB" dirty="0"/>
              <a:t>Challenges Ahead</a:t>
            </a:r>
            <a:endParaRPr lang="en-PK" dirty="0"/>
          </a:p>
        </p:txBody>
      </p:sp>
      <p:sp>
        <p:nvSpPr>
          <p:cNvPr id="3" name="Content Placeholder 2">
            <a:extLst>
              <a:ext uri="{FF2B5EF4-FFF2-40B4-BE49-F238E27FC236}">
                <a16:creationId xmlns:a16="http://schemas.microsoft.com/office/drawing/2014/main" id="{BB684C9B-1226-4195-ECE7-8AF8FC4E4769}"/>
              </a:ext>
            </a:extLst>
          </p:cNvPr>
          <p:cNvSpPr>
            <a:spLocks noGrp="1"/>
          </p:cNvSpPr>
          <p:nvPr>
            <p:ph idx="1"/>
          </p:nvPr>
        </p:nvSpPr>
        <p:spPr/>
        <p:txBody>
          <a:bodyPr/>
          <a:lstStyle/>
          <a:p>
            <a:r>
              <a:rPr lang="en-GB" dirty="0"/>
              <a:t>Sparse rewards in real-world tasks</a:t>
            </a:r>
          </a:p>
          <a:p>
            <a:r>
              <a:rPr lang="en-GB" dirty="0"/>
              <a:t>Safe exploration vs risky strategies</a:t>
            </a:r>
          </a:p>
          <a:p>
            <a:r>
              <a:rPr lang="en-GB" dirty="0"/>
              <a:t>Generalization to unseen states</a:t>
            </a:r>
          </a:p>
          <a:p>
            <a:r>
              <a:rPr lang="en-GB" dirty="0"/>
              <a:t>Multi-agent coordination</a:t>
            </a:r>
          </a:p>
          <a:p>
            <a:endParaRPr lang="en-PK" dirty="0"/>
          </a:p>
        </p:txBody>
      </p:sp>
    </p:spTree>
    <p:extLst>
      <p:ext uri="{BB962C8B-B14F-4D97-AF65-F5344CB8AC3E}">
        <p14:creationId xmlns:p14="http://schemas.microsoft.com/office/powerpoint/2010/main" val="3806549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8A05B-DA97-789F-3855-C769F8F22BC5}"/>
              </a:ext>
            </a:extLst>
          </p:cNvPr>
          <p:cNvSpPr>
            <a:spLocks noGrp="1"/>
          </p:cNvSpPr>
          <p:nvPr>
            <p:ph type="title"/>
          </p:nvPr>
        </p:nvSpPr>
        <p:spPr/>
        <p:txBody>
          <a:bodyPr/>
          <a:lstStyle/>
          <a:p>
            <a:r>
              <a:rPr lang="en-GB" dirty="0"/>
              <a:t>Objective of RL</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C7E92CD-463E-5777-4813-F45036DE2D52}"/>
                  </a:ext>
                </a:extLst>
              </p:cNvPr>
              <p:cNvSpPr>
                <a:spLocks noGrp="1"/>
              </p:cNvSpPr>
              <p:nvPr>
                <p:ph idx="1"/>
              </p:nvPr>
            </p:nvSpPr>
            <p:spPr/>
            <p:txBody>
              <a:bodyPr/>
              <a:lstStyle/>
              <a:p>
                <a:r>
                  <a:rPr lang="en-GB" dirty="0"/>
                  <a:t>Maximize expected cumulative reward</a:t>
                </a:r>
              </a:p>
              <a:p>
                <a:r>
                  <a:rPr lang="en-GB" dirty="0"/>
                  <a:t>Return definition:</a:t>
                </a:r>
                <a:br>
                  <a:rPr lang="en-GB" dirty="0"/>
                </a:br>
                <a14:m>
                  <m:oMath xmlns:m="http://schemas.openxmlformats.org/officeDocument/2006/math">
                    <m:sSub>
                      <m:sSubPr>
                        <m:ctrlPr>
                          <a:rPr lang="ar-AE" i="1">
                            <a:latin typeface="Cambria Math" panose="02040503050406030204" pitchFamily="18" charset="0"/>
                          </a:rPr>
                        </m:ctrlPr>
                      </m:sSubPr>
                      <m:e>
                        <m:r>
                          <a:rPr lang="ar-AE" i="1">
                            <a:latin typeface="Cambria Math" panose="02040503050406030204" pitchFamily="18" charset="0"/>
                          </a:rPr>
                          <m:t>𝐺</m:t>
                        </m:r>
                      </m:e>
                      <m:sub>
                        <m:r>
                          <a:rPr lang="ar-AE" i="1">
                            <a:latin typeface="Cambria Math" panose="02040503050406030204" pitchFamily="18" charset="0"/>
                          </a:rPr>
                          <m:t>𝑡</m:t>
                        </m:r>
                      </m:sub>
                    </m:sSub>
                    <m:r>
                      <a:rPr lang="ar-AE">
                        <a:latin typeface="Cambria Math" panose="02040503050406030204" pitchFamily="18" charset="0"/>
                      </a:rPr>
                      <m:t>=</m:t>
                    </m:r>
                    <m:sSub>
                      <m:sSubPr>
                        <m:ctrlPr>
                          <a:rPr lang="ar-AE" i="1">
                            <a:latin typeface="Cambria Math" panose="02040503050406030204" pitchFamily="18" charset="0"/>
                          </a:rPr>
                        </m:ctrlPr>
                      </m:sSubPr>
                      <m:e>
                        <m:r>
                          <a:rPr lang="ar-AE" i="1">
                            <a:latin typeface="Cambria Math" panose="02040503050406030204" pitchFamily="18" charset="0"/>
                          </a:rPr>
                          <m:t>𝑅</m:t>
                        </m:r>
                      </m:e>
                      <m:sub>
                        <m:r>
                          <a:rPr lang="ar-AE" i="1">
                            <a:latin typeface="Cambria Math" panose="02040503050406030204" pitchFamily="18" charset="0"/>
                          </a:rPr>
                          <m:t>𝑡</m:t>
                        </m:r>
                        <m:r>
                          <a:rPr lang="ar-AE">
                            <a:latin typeface="Cambria Math" panose="02040503050406030204" pitchFamily="18" charset="0"/>
                          </a:rPr>
                          <m:t>+1</m:t>
                        </m:r>
                      </m:sub>
                    </m:sSub>
                    <m:r>
                      <a:rPr lang="ar-AE">
                        <a:latin typeface="Cambria Math" panose="02040503050406030204" pitchFamily="18" charset="0"/>
                      </a:rPr>
                      <m:t>+</m:t>
                    </m:r>
                    <m:r>
                      <a:rPr lang="ar-AE" i="1">
                        <a:latin typeface="Cambria Math" panose="02040503050406030204" pitchFamily="18" charset="0"/>
                      </a:rPr>
                      <m:t>𝛾</m:t>
                    </m:r>
                    <m:sSub>
                      <m:sSubPr>
                        <m:ctrlPr>
                          <a:rPr lang="ar-AE" i="1">
                            <a:latin typeface="Cambria Math" panose="02040503050406030204" pitchFamily="18" charset="0"/>
                          </a:rPr>
                        </m:ctrlPr>
                      </m:sSubPr>
                      <m:e>
                        <m:r>
                          <a:rPr lang="ar-AE" i="1">
                            <a:latin typeface="Cambria Math" panose="02040503050406030204" pitchFamily="18" charset="0"/>
                          </a:rPr>
                          <m:t>𝑅</m:t>
                        </m:r>
                      </m:e>
                      <m:sub>
                        <m:r>
                          <a:rPr lang="ar-AE" i="1">
                            <a:latin typeface="Cambria Math" panose="02040503050406030204" pitchFamily="18" charset="0"/>
                          </a:rPr>
                          <m:t>𝑡</m:t>
                        </m:r>
                        <m:r>
                          <a:rPr lang="ar-AE">
                            <a:latin typeface="Cambria Math" panose="02040503050406030204" pitchFamily="18" charset="0"/>
                          </a:rPr>
                          <m:t>+2</m:t>
                        </m:r>
                      </m:sub>
                    </m:sSub>
                    <m:r>
                      <a:rPr lang="ar-AE">
                        <a:latin typeface="Cambria Math" panose="02040503050406030204" pitchFamily="18" charset="0"/>
                      </a:rPr>
                      <m:t>+</m:t>
                    </m:r>
                    <m:sSup>
                      <m:sSupPr>
                        <m:ctrlPr>
                          <a:rPr lang="ar-AE" i="1">
                            <a:latin typeface="Cambria Math" panose="02040503050406030204" pitchFamily="18" charset="0"/>
                          </a:rPr>
                        </m:ctrlPr>
                      </m:sSupPr>
                      <m:e>
                        <m:r>
                          <a:rPr lang="ar-AE" i="1">
                            <a:latin typeface="Cambria Math" panose="02040503050406030204" pitchFamily="18" charset="0"/>
                          </a:rPr>
                          <m:t>𝛾</m:t>
                        </m:r>
                      </m:e>
                      <m:sup>
                        <m:r>
                          <a:rPr lang="ar-AE">
                            <a:latin typeface="Cambria Math" panose="02040503050406030204" pitchFamily="18" charset="0"/>
                          </a:rPr>
                          <m:t>2</m:t>
                        </m:r>
                      </m:sup>
                    </m:sSup>
                    <m:sSub>
                      <m:sSubPr>
                        <m:ctrlPr>
                          <a:rPr lang="ar-AE" i="1">
                            <a:latin typeface="Cambria Math" panose="02040503050406030204" pitchFamily="18" charset="0"/>
                          </a:rPr>
                        </m:ctrlPr>
                      </m:sSubPr>
                      <m:e>
                        <m:r>
                          <a:rPr lang="ar-AE" i="1">
                            <a:latin typeface="Cambria Math" panose="02040503050406030204" pitchFamily="18" charset="0"/>
                          </a:rPr>
                          <m:t>𝑅</m:t>
                        </m:r>
                      </m:e>
                      <m:sub>
                        <m:r>
                          <a:rPr lang="ar-AE" i="1">
                            <a:latin typeface="Cambria Math" panose="02040503050406030204" pitchFamily="18" charset="0"/>
                          </a:rPr>
                          <m:t>𝑡</m:t>
                        </m:r>
                        <m:r>
                          <a:rPr lang="ar-AE">
                            <a:latin typeface="Cambria Math" panose="02040503050406030204" pitchFamily="18" charset="0"/>
                          </a:rPr>
                          <m:t>+3</m:t>
                        </m:r>
                      </m:sub>
                    </m:sSub>
                    <m:r>
                      <a:rPr lang="ar-AE">
                        <a:latin typeface="Cambria Math" panose="02040503050406030204" pitchFamily="18" charset="0"/>
                      </a:rPr>
                      <m:t>+…</m:t>
                    </m:r>
                  </m:oMath>
                </a14:m>
                <a:endParaRPr lang="ar-AE" dirty="0"/>
              </a:p>
              <a:p>
                <a:r>
                  <a:rPr lang="en-GB" dirty="0"/>
                  <a:t>Discount factor </a:t>
                </a:r>
                <a14:m>
                  <m:oMath xmlns:m="http://schemas.openxmlformats.org/officeDocument/2006/math">
                    <m:r>
                      <a:rPr lang="en-GB" i="1">
                        <a:latin typeface="Cambria Math" panose="02040503050406030204" pitchFamily="18" charset="0"/>
                      </a:rPr>
                      <m:t>𝛾</m:t>
                    </m:r>
                    <m:r>
                      <a:rPr lang="en-GB">
                        <a:latin typeface="Cambria Math" panose="02040503050406030204" pitchFamily="18" charset="0"/>
                      </a:rPr>
                      <m:t>∈</m:t>
                    </m:r>
                    <m:d>
                      <m:dPr>
                        <m:begChr m:val="["/>
                        <m:sepChr m:val=","/>
                        <m:ctrlPr>
                          <a:rPr lang="ar-AE" i="1">
                            <a:latin typeface="Cambria Math" panose="02040503050406030204" pitchFamily="18" charset="0"/>
                          </a:rPr>
                        </m:ctrlPr>
                      </m:dPr>
                      <m:e>
                        <m:r>
                          <a:rPr lang="ar-AE">
                            <a:latin typeface="Cambria Math" panose="02040503050406030204" pitchFamily="18" charset="0"/>
                          </a:rPr>
                          <m:t>0</m:t>
                        </m:r>
                      </m:e>
                      <m:e>
                        <m:r>
                          <a:rPr lang="ar-AE">
                            <a:latin typeface="Cambria Math" panose="02040503050406030204" pitchFamily="18" charset="0"/>
                          </a:rPr>
                          <m:t>1</m:t>
                        </m:r>
                      </m:e>
                    </m:d>
                  </m:oMath>
                </a14:m>
                <a:endParaRPr lang="ar-AE" dirty="0"/>
              </a:p>
              <a:p>
                <a:r>
                  <a:rPr lang="en-GB" dirty="0"/>
                  <a:t>Balances immediate vs. future rewards</a:t>
                </a:r>
              </a:p>
              <a:p>
                <a:endParaRPr lang="en-PK" dirty="0"/>
              </a:p>
            </p:txBody>
          </p:sp>
        </mc:Choice>
        <mc:Fallback xmlns="">
          <p:sp>
            <p:nvSpPr>
              <p:cNvPr id="3" name="Content Placeholder 2">
                <a:extLst>
                  <a:ext uri="{FF2B5EF4-FFF2-40B4-BE49-F238E27FC236}">
                    <a16:creationId xmlns:a16="http://schemas.microsoft.com/office/drawing/2014/main" id="{FC7E92CD-463E-5777-4813-F45036DE2D52}"/>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p:spTree>
    <p:extLst>
      <p:ext uri="{BB962C8B-B14F-4D97-AF65-F5344CB8AC3E}">
        <p14:creationId xmlns:p14="http://schemas.microsoft.com/office/powerpoint/2010/main" val="1045925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56A3A64-6FA9-E3E4-C8F4-E194068E644B}"/>
              </a:ext>
            </a:extLst>
          </p:cNvPr>
          <p:cNvSpPr>
            <a:spLocks noGrp="1"/>
          </p:cNvSpPr>
          <p:nvPr>
            <p:ph type="title"/>
          </p:nvPr>
        </p:nvSpPr>
        <p:spPr/>
        <p:txBody>
          <a:bodyPr/>
          <a:lstStyle/>
          <a:p>
            <a:r>
              <a:rPr lang="en-GB" b="1" dirty="0"/>
              <a:t>Learning optimal decisions through interaction and delayed feedback</a:t>
            </a:r>
            <a:br>
              <a:rPr lang="en-GB" dirty="0"/>
            </a:br>
            <a:endParaRPr lang="en-PK" dirty="0"/>
          </a:p>
        </p:txBody>
      </p:sp>
      <p:sp>
        <p:nvSpPr>
          <p:cNvPr id="5" name="Text Placeholder 4">
            <a:extLst>
              <a:ext uri="{FF2B5EF4-FFF2-40B4-BE49-F238E27FC236}">
                <a16:creationId xmlns:a16="http://schemas.microsoft.com/office/drawing/2014/main" id="{9D69EC51-3FD1-01A8-B91C-7EC1125A3EE5}"/>
              </a:ext>
            </a:extLst>
          </p:cNvPr>
          <p:cNvSpPr>
            <a:spLocks noGrp="1"/>
          </p:cNvSpPr>
          <p:nvPr>
            <p:ph type="body" sz="quarter" idx="10"/>
          </p:nvPr>
        </p:nvSpPr>
        <p:spPr/>
        <p:txBody>
          <a:bodyPr/>
          <a:lstStyle/>
          <a:p>
            <a:pPr marL="0" indent="0">
              <a:buNone/>
            </a:pPr>
            <a:r>
              <a:rPr lang="en-PK" dirty="0"/>
              <a:t>Reinforcement Learning: </a:t>
            </a:r>
          </a:p>
        </p:txBody>
      </p:sp>
    </p:spTree>
    <p:extLst>
      <p:ext uri="{BB962C8B-B14F-4D97-AF65-F5344CB8AC3E}">
        <p14:creationId xmlns:p14="http://schemas.microsoft.com/office/powerpoint/2010/main" val="1288449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30924-B38B-C65E-3118-171AAD3299E0}"/>
              </a:ext>
            </a:extLst>
          </p:cNvPr>
          <p:cNvSpPr>
            <a:spLocks noGrp="1"/>
          </p:cNvSpPr>
          <p:nvPr>
            <p:ph type="title"/>
          </p:nvPr>
        </p:nvSpPr>
        <p:spPr/>
        <p:txBody>
          <a:bodyPr/>
          <a:lstStyle/>
          <a:p>
            <a:r>
              <a:rPr lang="en-GB" dirty="0"/>
              <a:t>Brief History</a:t>
            </a:r>
            <a:endParaRPr lang="en-PK" dirty="0"/>
          </a:p>
        </p:txBody>
      </p:sp>
      <p:sp>
        <p:nvSpPr>
          <p:cNvPr id="3" name="Content Placeholder 2">
            <a:extLst>
              <a:ext uri="{FF2B5EF4-FFF2-40B4-BE49-F238E27FC236}">
                <a16:creationId xmlns:a16="http://schemas.microsoft.com/office/drawing/2014/main" id="{43BF991D-FC82-B902-A7BB-4D82CE502BFA}"/>
              </a:ext>
            </a:extLst>
          </p:cNvPr>
          <p:cNvSpPr>
            <a:spLocks noGrp="1"/>
          </p:cNvSpPr>
          <p:nvPr>
            <p:ph idx="1"/>
          </p:nvPr>
        </p:nvSpPr>
        <p:spPr/>
        <p:txBody>
          <a:bodyPr/>
          <a:lstStyle/>
          <a:p>
            <a:r>
              <a:rPr lang="en-GB" dirty="0" err="1"/>
              <a:t>Behaviorism</a:t>
            </a:r>
            <a:r>
              <a:rPr lang="en-GB" dirty="0"/>
              <a:t>, animal reward studies</a:t>
            </a:r>
          </a:p>
          <a:p>
            <a:r>
              <a:rPr lang="en-GB" dirty="0"/>
              <a:t>Bellman’s dynamic programming</a:t>
            </a:r>
          </a:p>
          <a:p>
            <a:r>
              <a:rPr lang="en-GB" dirty="0"/>
              <a:t>Q-learning breakthrough</a:t>
            </a:r>
          </a:p>
          <a:p>
            <a:r>
              <a:rPr lang="en-GB" dirty="0"/>
              <a:t>Modern era: AlphaGo, robotics, LLMs</a:t>
            </a:r>
          </a:p>
          <a:p>
            <a:endParaRPr lang="en-PK" dirty="0"/>
          </a:p>
        </p:txBody>
      </p:sp>
    </p:spTree>
    <p:extLst>
      <p:ext uri="{BB962C8B-B14F-4D97-AF65-F5344CB8AC3E}">
        <p14:creationId xmlns:p14="http://schemas.microsoft.com/office/powerpoint/2010/main" val="8456647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267</TotalTime>
  <Words>1573</Words>
  <Application>Microsoft Macintosh PowerPoint</Application>
  <PresentationFormat>Widescreen</PresentationFormat>
  <Paragraphs>267</Paragraphs>
  <Slides>61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10 Reinforcement Learning: The Secret Sauce </vt:lpstr>
      <vt:lpstr>Contents</vt:lpstr>
      <vt:lpstr>Reinforcement Learning: Overview</vt:lpstr>
      <vt:lpstr>Learning by Doing (Cooking Analogy)</vt:lpstr>
      <vt:lpstr>Core Architecture</vt:lpstr>
      <vt:lpstr>The Ecosystem</vt:lpstr>
      <vt:lpstr>Objective of RL</vt:lpstr>
      <vt:lpstr>Learning optimal decisions through interaction and delayed feedback </vt:lpstr>
      <vt:lpstr>Brief History</vt:lpstr>
      <vt:lpstr>Real-World Applications</vt:lpstr>
      <vt:lpstr>Rule of Thumb for Applicability</vt:lpstr>
      <vt:lpstr>Challenges in RL (Overview)</vt:lpstr>
      <vt:lpstr>Credit Assignment Problem</vt:lpstr>
      <vt:lpstr>Exploration vs. Exploitation</vt:lpstr>
      <vt:lpstr>State Space Explosion</vt:lpstr>
      <vt:lpstr>Dynamic Learning Challenge</vt:lpstr>
      <vt:lpstr>Sparse Rewards</vt:lpstr>
      <vt:lpstr>Exploration–exploitation trade-off = heart of RL success/failure</vt:lpstr>
      <vt:lpstr>Formalizing RL: MDPs</vt:lpstr>
      <vt:lpstr>Recall the Grid World </vt:lpstr>
      <vt:lpstr>Environment &amp; State Representation</vt:lpstr>
      <vt:lpstr>State Representation Challenges</vt:lpstr>
      <vt:lpstr>Agent &amp; Policy</vt:lpstr>
      <vt:lpstr>Value Functions</vt:lpstr>
      <vt:lpstr>Reward Design</vt:lpstr>
      <vt:lpstr>Q-Learning Introduction</vt:lpstr>
      <vt:lpstr>Bellman Equation (State-Value)</vt:lpstr>
      <vt:lpstr>Q-Learning Update Rule</vt:lpstr>
      <vt:lpstr>Worked Example (Grid World)</vt:lpstr>
      <vt:lpstr>Episode 1</vt:lpstr>
      <vt:lpstr>Episode 2</vt:lpstr>
      <vt:lpstr>Episode 3</vt:lpstr>
      <vt:lpstr>Episode 4</vt:lpstr>
      <vt:lpstr>Episode 5</vt:lpstr>
      <vt:lpstr>Q-Tables</vt:lpstr>
      <vt:lpstr>Emerging Policy</vt:lpstr>
      <vt:lpstr>Q-Learning Issues</vt:lpstr>
      <vt:lpstr>Deep Q-Networks (DQN)</vt:lpstr>
      <vt:lpstr>DQN Training Loss</vt:lpstr>
      <vt:lpstr>Stability Mechanisms</vt:lpstr>
      <vt:lpstr>Experience Replay</vt:lpstr>
      <vt:lpstr>Target Networks</vt:lpstr>
      <vt:lpstr>Example: FrozenLake Demo</vt:lpstr>
      <vt:lpstr>Initializing Gym</vt:lpstr>
      <vt:lpstr>Q-Learning Algorithm</vt:lpstr>
      <vt:lpstr>Saving the Q Values</vt:lpstr>
      <vt:lpstr>DQN Model in Keras</vt:lpstr>
      <vt:lpstr>Hyperparameters</vt:lpstr>
      <vt:lpstr>Training the Network </vt:lpstr>
      <vt:lpstr>Per Episode Learning</vt:lpstr>
      <vt:lpstr>Policy Visualization</vt:lpstr>
      <vt:lpstr>Practical Keras/Gym Demos</vt:lpstr>
      <vt:lpstr>Advanced DQN Variants</vt:lpstr>
      <vt:lpstr>Experience replay + target networks = foundations of modern deep RL </vt:lpstr>
      <vt:lpstr>Applications of RL</vt:lpstr>
      <vt:lpstr>RL in LLMs</vt:lpstr>
      <vt:lpstr>RLHF Pipeline</vt:lpstr>
      <vt:lpstr>Reinforcement Learning &amp; Alignment</vt:lpstr>
      <vt:lpstr>Key Innovations Recap</vt:lpstr>
      <vt:lpstr>Challenges Ahead</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172</cp:revision>
  <dcterms:created xsi:type="dcterms:W3CDTF">2025-08-28T02:49:25Z</dcterms:created>
  <dcterms:modified xsi:type="dcterms:W3CDTF">2025-09-15T15:18:53Z</dcterms:modified>
</cp:coreProperties>
</file>