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22" r:id="rId15"/>
    <p:sldId id="323" r:id="rId16"/>
    <p:sldId id="324" r:id="rId17"/>
    <p:sldId id="325" r:id="rId18"/>
    <p:sldId id="326" r:id="rId19"/>
    <p:sldId id="327" r:id="rId20"/>
    <p:sldId id="328" r:id="rId21"/>
    <p:sldId id="329" r:id="rId22"/>
    <p:sldId id="330" r:id="rId23"/>
    <p:sldId id="331" r:id="rId24"/>
    <p:sldId id="332" r:id="rId25"/>
    <p:sldId id="333" r:id="rId26"/>
    <p:sldId id="334" r:id="rId27"/>
    <p:sldId id="309" r:id="rId28"/>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94694"/>
  </p:normalViewPr>
  <p:slideViewPr>
    <p:cSldViewPr snapToGrid="0">
      <p:cViewPr varScale="1">
        <p:scale>
          <a:sx n="121" d="100"/>
          <a:sy n="121" d="100"/>
        </p:scale>
        <p:origin x="9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huggingface.co/papers/trendin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727FEC51-06EE-9095-9143-CF43145A8D4D}"/>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6676697" cy="2387600"/>
          </a:xfrm>
        </p:spPr>
        <p:txBody>
          <a:bodyPr/>
          <a:lstStyle/>
          <a:p>
            <a:r>
              <a:rPr lang="en-PK" sz="4000" b="0" dirty="0">
                <a:solidFill>
                  <a:srgbClr val="00549D"/>
                </a:solidFill>
                <a:latin typeface="Avenir Next Ultra Light" panose="020B0203020202020204" pitchFamily="34" charset="77"/>
              </a:rPr>
              <a:t>Chapter 13 </a:t>
            </a:r>
            <a:br>
              <a:rPr lang="en-PK" b="0" dirty="0">
                <a:solidFill>
                  <a:srgbClr val="00549D"/>
                </a:solidFill>
                <a:latin typeface="Avenir Next Ultra Light" panose="020B0203020202020204" pitchFamily="34" charset="77"/>
              </a:rPr>
            </a:br>
            <a:r>
              <a:rPr lang="en-GB" dirty="0"/>
              <a:t>Recap of Key Concepts</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dirty="0">
                <a:latin typeface="Avenir Light" panose="020B0402020203020204" pitchFamily="34" charset="77"/>
              </a:rPr>
              <a:t> 3: 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A2C37-3E54-B1FE-9268-24820B5ADA1B}"/>
              </a:ext>
            </a:extLst>
          </p:cNvPr>
          <p:cNvSpPr>
            <a:spLocks noGrp="1"/>
          </p:cNvSpPr>
          <p:nvPr>
            <p:ph type="title"/>
          </p:nvPr>
        </p:nvSpPr>
        <p:spPr/>
        <p:txBody>
          <a:bodyPr/>
          <a:lstStyle/>
          <a:p>
            <a:r>
              <a:rPr lang="en-GB" dirty="0"/>
              <a:t>CNNs &amp; Hybrids</a:t>
            </a:r>
            <a:endParaRPr lang="en-PK" dirty="0"/>
          </a:p>
        </p:txBody>
      </p:sp>
      <p:sp>
        <p:nvSpPr>
          <p:cNvPr id="3" name="Content Placeholder 2">
            <a:extLst>
              <a:ext uri="{FF2B5EF4-FFF2-40B4-BE49-F238E27FC236}">
                <a16:creationId xmlns:a16="http://schemas.microsoft.com/office/drawing/2014/main" id="{24E65684-04BF-3E13-B204-1F3AA47C90BC}"/>
              </a:ext>
            </a:extLst>
          </p:cNvPr>
          <p:cNvSpPr>
            <a:spLocks noGrp="1"/>
          </p:cNvSpPr>
          <p:nvPr>
            <p:ph idx="1"/>
          </p:nvPr>
        </p:nvSpPr>
        <p:spPr/>
        <p:txBody>
          <a:bodyPr/>
          <a:lstStyle/>
          <a:p>
            <a:r>
              <a:rPr lang="en-GB" dirty="0"/>
              <a:t>CNNs not obsolete, evolving with transformers</a:t>
            </a:r>
          </a:p>
          <a:p>
            <a:r>
              <a:rPr lang="en-GB" dirty="0"/>
              <a:t>Cross-fertilization of ideas</a:t>
            </a:r>
          </a:p>
          <a:p>
            <a:r>
              <a:rPr lang="en-GB" dirty="0"/>
              <a:t>Hybrid architectures → stronger performance</a:t>
            </a:r>
          </a:p>
          <a:p>
            <a:r>
              <a:rPr lang="en-GB" dirty="0"/>
              <a:t>Extension to 3D vision, video, temporal data</a:t>
            </a:r>
          </a:p>
          <a:p>
            <a:endParaRPr lang="en-PK" dirty="0"/>
          </a:p>
        </p:txBody>
      </p:sp>
    </p:spTree>
    <p:extLst>
      <p:ext uri="{BB962C8B-B14F-4D97-AF65-F5344CB8AC3E}">
        <p14:creationId xmlns:p14="http://schemas.microsoft.com/office/powerpoint/2010/main" val="1227283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4104B-7770-8786-BBA9-1297E401560E}"/>
              </a:ext>
            </a:extLst>
          </p:cNvPr>
          <p:cNvSpPr>
            <a:spLocks noGrp="1"/>
          </p:cNvSpPr>
          <p:nvPr>
            <p:ph type="title"/>
          </p:nvPr>
        </p:nvSpPr>
        <p:spPr/>
        <p:txBody>
          <a:bodyPr/>
          <a:lstStyle/>
          <a:p>
            <a:r>
              <a:rPr lang="en-GB" dirty="0"/>
              <a:t>Reinforcement Learning Frontiers</a:t>
            </a:r>
            <a:endParaRPr lang="en-PK" dirty="0"/>
          </a:p>
        </p:txBody>
      </p:sp>
      <p:sp>
        <p:nvSpPr>
          <p:cNvPr id="3" name="Content Placeholder 2">
            <a:extLst>
              <a:ext uri="{FF2B5EF4-FFF2-40B4-BE49-F238E27FC236}">
                <a16:creationId xmlns:a16="http://schemas.microsoft.com/office/drawing/2014/main" id="{B3BB7D73-5B09-9B38-6711-F11CCF7B4BBD}"/>
              </a:ext>
            </a:extLst>
          </p:cNvPr>
          <p:cNvSpPr>
            <a:spLocks noGrp="1"/>
          </p:cNvSpPr>
          <p:nvPr>
            <p:ph idx="1"/>
          </p:nvPr>
        </p:nvSpPr>
        <p:spPr/>
        <p:txBody>
          <a:bodyPr/>
          <a:lstStyle/>
          <a:p>
            <a:r>
              <a:rPr lang="en-GB" dirty="0"/>
              <a:t>RL maturing into real-world tool</a:t>
            </a:r>
          </a:p>
          <a:p>
            <a:r>
              <a:rPr lang="en-GB" dirty="0"/>
              <a:t>Robotics, games, resource allocation</a:t>
            </a:r>
          </a:p>
          <a:p>
            <a:r>
              <a:rPr lang="en-GB" dirty="0"/>
              <a:t>Multi-agent RL: cooperation/competition</a:t>
            </a:r>
          </a:p>
          <a:p>
            <a:r>
              <a:rPr lang="en-GB" dirty="0"/>
              <a:t>Offline RL: learn from static data</a:t>
            </a:r>
          </a:p>
          <a:p>
            <a:endParaRPr lang="en-PK" dirty="0"/>
          </a:p>
        </p:txBody>
      </p:sp>
    </p:spTree>
    <p:extLst>
      <p:ext uri="{BB962C8B-B14F-4D97-AF65-F5344CB8AC3E}">
        <p14:creationId xmlns:p14="http://schemas.microsoft.com/office/powerpoint/2010/main" val="2571840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85A36-8E53-ECCC-C256-20872257EF26}"/>
              </a:ext>
            </a:extLst>
          </p:cNvPr>
          <p:cNvSpPr>
            <a:spLocks noGrp="1"/>
          </p:cNvSpPr>
          <p:nvPr>
            <p:ph type="title"/>
          </p:nvPr>
        </p:nvSpPr>
        <p:spPr/>
        <p:txBody>
          <a:bodyPr>
            <a:normAutofit/>
          </a:bodyPr>
          <a:lstStyle/>
          <a:p>
            <a:r>
              <a:rPr lang="en-GB" dirty="0"/>
              <a:t>Hierarchical RL</a:t>
            </a:r>
            <a:endParaRPr lang="en-PK" dirty="0"/>
          </a:p>
        </p:txBody>
      </p:sp>
      <p:sp>
        <p:nvSpPr>
          <p:cNvPr id="3" name="Content Placeholder 2">
            <a:extLst>
              <a:ext uri="{FF2B5EF4-FFF2-40B4-BE49-F238E27FC236}">
                <a16:creationId xmlns:a16="http://schemas.microsoft.com/office/drawing/2014/main" id="{ECC620CD-E28F-3904-B080-373E0A518C84}"/>
              </a:ext>
            </a:extLst>
          </p:cNvPr>
          <p:cNvSpPr>
            <a:spLocks noGrp="1"/>
          </p:cNvSpPr>
          <p:nvPr>
            <p:ph idx="1"/>
          </p:nvPr>
        </p:nvSpPr>
        <p:spPr/>
        <p:txBody>
          <a:bodyPr/>
          <a:lstStyle/>
          <a:p>
            <a:r>
              <a:rPr lang="en-GB" dirty="0"/>
              <a:t>Decompose complex tasks</a:t>
            </a:r>
          </a:p>
          <a:p>
            <a:r>
              <a:rPr lang="en-GB" dirty="0"/>
              <a:t>Low-level vs high-level skills</a:t>
            </a:r>
          </a:p>
          <a:p>
            <a:r>
              <a:rPr lang="en-GB" dirty="0"/>
              <a:t>Reward design as key challenge</a:t>
            </a:r>
          </a:p>
          <a:p>
            <a:r>
              <a:rPr lang="en-GB" dirty="0"/>
              <a:t>Intrinsic curiosity for reward automation</a:t>
            </a:r>
          </a:p>
          <a:p>
            <a:endParaRPr lang="en-PK" dirty="0"/>
          </a:p>
        </p:txBody>
      </p:sp>
    </p:spTree>
    <p:extLst>
      <p:ext uri="{BB962C8B-B14F-4D97-AF65-F5344CB8AC3E}">
        <p14:creationId xmlns:p14="http://schemas.microsoft.com/office/powerpoint/2010/main" val="1826141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D83AFC8-FA9B-E274-4DBC-84A77051D67F}"/>
              </a:ext>
            </a:extLst>
          </p:cNvPr>
          <p:cNvSpPr>
            <a:spLocks noGrp="1"/>
          </p:cNvSpPr>
          <p:nvPr>
            <p:ph type="title"/>
          </p:nvPr>
        </p:nvSpPr>
        <p:spPr/>
        <p:txBody>
          <a:bodyPr/>
          <a:lstStyle/>
          <a:p>
            <a:r>
              <a:rPr lang="en-GB" b="1" dirty="0"/>
              <a:t>Reward design is the holy grail of RL</a:t>
            </a:r>
            <a:br>
              <a:rPr lang="en-GB" dirty="0"/>
            </a:br>
            <a:endParaRPr lang="en-PK" dirty="0"/>
          </a:p>
        </p:txBody>
      </p:sp>
      <p:sp>
        <p:nvSpPr>
          <p:cNvPr id="5" name="Text Placeholder 4">
            <a:extLst>
              <a:ext uri="{FF2B5EF4-FFF2-40B4-BE49-F238E27FC236}">
                <a16:creationId xmlns:a16="http://schemas.microsoft.com/office/drawing/2014/main" id="{8FDE0119-11DE-D267-07F0-1A5A80F59A5C}"/>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1873829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D219EA-7756-66EA-4926-F49FD7653A35}"/>
              </a:ext>
            </a:extLst>
          </p:cNvPr>
          <p:cNvSpPr>
            <a:spLocks noGrp="1"/>
          </p:cNvSpPr>
          <p:nvPr>
            <p:ph type="title"/>
          </p:nvPr>
        </p:nvSpPr>
        <p:spPr/>
        <p:txBody>
          <a:bodyPr/>
          <a:lstStyle/>
          <a:p>
            <a:r>
              <a:rPr lang="en-GB" dirty="0"/>
              <a:t>Generative AI Revolution</a:t>
            </a:r>
            <a:endParaRPr lang="en-PK" dirty="0"/>
          </a:p>
        </p:txBody>
      </p:sp>
      <p:sp>
        <p:nvSpPr>
          <p:cNvPr id="5" name="Content Placeholder 4">
            <a:extLst>
              <a:ext uri="{FF2B5EF4-FFF2-40B4-BE49-F238E27FC236}">
                <a16:creationId xmlns:a16="http://schemas.microsoft.com/office/drawing/2014/main" id="{8606E76C-0BF0-2B2A-7B9C-19736625B623}"/>
              </a:ext>
            </a:extLst>
          </p:cNvPr>
          <p:cNvSpPr>
            <a:spLocks noGrp="1"/>
          </p:cNvSpPr>
          <p:nvPr>
            <p:ph idx="1"/>
          </p:nvPr>
        </p:nvSpPr>
        <p:spPr/>
        <p:txBody>
          <a:bodyPr/>
          <a:lstStyle/>
          <a:p>
            <a:r>
              <a:rPr lang="en-GB" dirty="0"/>
              <a:t>GANs &amp; autoencoders as foundations</a:t>
            </a:r>
          </a:p>
          <a:p>
            <a:r>
              <a:rPr lang="en-GB" dirty="0"/>
              <a:t>Text-to-image, text-to-video</a:t>
            </a:r>
          </a:p>
          <a:p>
            <a:r>
              <a:rPr lang="en-GB" dirty="0"/>
              <a:t>Transformers + diffusion synergy</a:t>
            </a:r>
          </a:p>
          <a:p>
            <a:r>
              <a:rPr lang="en-GB" dirty="0"/>
              <a:t>Extending to video, 3D, code</a:t>
            </a:r>
          </a:p>
          <a:p>
            <a:endParaRPr lang="en-PK" dirty="0"/>
          </a:p>
        </p:txBody>
      </p:sp>
    </p:spTree>
    <p:extLst>
      <p:ext uri="{BB962C8B-B14F-4D97-AF65-F5344CB8AC3E}">
        <p14:creationId xmlns:p14="http://schemas.microsoft.com/office/powerpoint/2010/main" val="969524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63916-40DC-6051-536F-21DB8B18F156}"/>
              </a:ext>
            </a:extLst>
          </p:cNvPr>
          <p:cNvSpPr>
            <a:spLocks noGrp="1"/>
          </p:cNvSpPr>
          <p:nvPr>
            <p:ph type="title"/>
          </p:nvPr>
        </p:nvSpPr>
        <p:spPr/>
        <p:txBody>
          <a:bodyPr/>
          <a:lstStyle/>
          <a:p>
            <a:r>
              <a:rPr lang="en-GB" dirty="0"/>
              <a:t>Controllable Generation</a:t>
            </a:r>
            <a:endParaRPr lang="en-PK" dirty="0"/>
          </a:p>
        </p:txBody>
      </p:sp>
      <p:sp>
        <p:nvSpPr>
          <p:cNvPr id="3" name="Content Placeholder 2">
            <a:extLst>
              <a:ext uri="{FF2B5EF4-FFF2-40B4-BE49-F238E27FC236}">
                <a16:creationId xmlns:a16="http://schemas.microsoft.com/office/drawing/2014/main" id="{FF7ED67E-C62B-4090-6607-7194F08F4069}"/>
              </a:ext>
            </a:extLst>
          </p:cNvPr>
          <p:cNvSpPr>
            <a:spLocks noGrp="1"/>
          </p:cNvSpPr>
          <p:nvPr>
            <p:ph idx="1"/>
          </p:nvPr>
        </p:nvSpPr>
        <p:spPr/>
        <p:txBody>
          <a:bodyPr/>
          <a:lstStyle/>
          <a:p>
            <a:r>
              <a:rPr lang="en-GB" dirty="0"/>
              <a:t>Control style, attributes, semantics</a:t>
            </a:r>
          </a:p>
          <a:p>
            <a:r>
              <a:rPr lang="en-GB" dirty="0"/>
              <a:t>Partial modifications (inpainting)</a:t>
            </a:r>
          </a:p>
          <a:p>
            <a:r>
              <a:rPr lang="en-GB" dirty="0"/>
              <a:t>From experimentation → real workflows</a:t>
            </a:r>
          </a:p>
          <a:p>
            <a:r>
              <a:rPr lang="en-GB" dirty="0"/>
              <a:t>Supports professional creativity</a:t>
            </a:r>
          </a:p>
          <a:p>
            <a:endParaRPr lang="en-PK" dirty="0"/>
          </a:p>
        </p:txBody>
      </p:sp>
    </p:spTree>
    <p:extLst>
      <p:ext uri="{BB962C8B-B14F-4D97-AF65-F5344CB8AC3E}">
        <p14:creationId xmlns:p14="http://schemas.microsoft.com/office/powerpoint/2010/main" val="2772558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8ED90-AC2A-9F3B-7C31-E4ACB1BB8C0B}"/>
              </a:ext>
            </a:extLst>
          </p:cNvPr>
          <p:cNvSpPr>
            <a:spLocks noGrp="1"/>
          </p:cNvSpPr>
          <p:nvPr>
            <p:ph type="title"/>
          </p:nvPr>
        </p:nvSpPr>
        <p:spPr/>
        <p:txBody>
          <a:bodyPr/>
          <a:lstStyle/>
          <a:p>
            <a:r>
              <a:rPr lang="en-GB" dirty="0"/>
              <a:t>Diffusion-based Text Generation</a:t>
            </a:r>
            <a:endParaRPr lang="en-PK" dirty="0"/>
          </a:p>
        </p:txBody>
      </p:sp>
      <p:sp>
        <p:nvSpPr>
          <p:cNvPr id="3" name="Content Placeholder 2">
            <a:extLst>
              <a:ext uri="{FF2B5EF4-FFF2-40B4-BE49-F238E27FC236}">
                <a16:creationId xmlns:a16="http://schemas.microsoft.com/office/drawing/2014/main" id="{6EE6594A-9BC9-4F46-A988-C370BCCD18DD}"/>
              </a:ext>
            </a:extLst>
          </p:cNvPr>
          <p:cNvSpPr>
            <a:spLocks noGrp="1"/>
          </p:cNvSpPr>
          <p:nvPr>
            <p:ph idx="1"/>
          </p:nvPr>
        </p:nvSpPr>
        <p:spPr/>
        <p:txBody>
          <a:bodyPr/>
          <a:lstStyle/>
          <a:p>
            <a:r>
              <a:rPr lang="en-GB" dirty="0"/>
              <a:t>Traditional LLMs = autoregressive limits</a:t>
            </a:r>
          </a:p>
          <a:p>
            <a:r>
              <a:rPr lang="en-GB" dirty="0"/>
              <a:t>Diffusion offers global refinement</a:t>
            </a:r>
          </a:p>
          <a:p>
            <a:r>
              <a:rPr lang="en-GB" dirty="0"/>
              <a:t>Faster &amp; more coherent text</a:t>
            </a:r>
          </a:p>
          <a:p>
            <a:r>
              <a:rPr lang="en-GB" dirty="0"/>
              <a:t>Reshaping language generation research</a:t>
            </a:r>
          </a:p>
          <a:p>
            <a:endParaRPr lang="en-PK" dirty="0"/>
          </a:p>
        </p:txBody>
      </p:sp>
    </p:spTree>
    <p:extLst>
      <p:ext uri="{BB962C8B-B14F-4D97-AF65-F5344CB8AC3E}">
        <p14:creationId xmlns:p14="http://schemas.microsoft.com/office/powerpoint/2010/main" val="2257071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4D8C6-5358-697E-98C1-7C78D39BFC12}"/>
              </a:ext>
            </a:extLst>
          </p:cNvPr>
          <p:cNvSpPr>
            <a:spLocks noGrp="1"/>
          </p:cNvSpPr>
          <p:nvPr>
            <p:ph type="title"/>
          </p:nvPr>
        </p:nvSpPr>
        <p:spPr/>
        <p:txBody>
          <a:bodyPr/>
          <a:lstStyle/>
          <a:p>
            <a:r>
              <a:rPr lang="en-GB" dirty="0"/>
              <a:t>Tips for Staying Updated</a:t>
            </a:r>
            <a:endParaRPr lang="en-PK" dirty="0"/>
          </a:p>
        </p:txBody>
      </p:sp>
      <p:sp>
        <p:nvSpPr>
          <p:cNvPr id="3" name="Content Placeholder 2">
            <a:extLst>
              <a:ext uri="{FF2B5EF4-FFF2-40B4-BE49-F238E27FC236}">
                <a16:creationId xmlns:a16="http://schemas.microsoft.com/office/drawing/2014/main" id="{E49FA5C7-84CF-6BF2-29AF-C2AB9D9B2FC7}"/>
              </a:ext>
            </a:extLst>
          </p:cNvPr>
          <p:cNvSpPr>
            <a:spLocks noGrp="1"/>
          </p:cNvSpPr>
          <p:nvPr>
            <p:ph idx="1"/>
          </p:nvPr>
        </p:nvSpPr>
        <p:spPr/>
        <p:txBody>
          <a:bodyPr/>
          <a:lstStyle/>
          <a:p>
            <a:r>
              <a:rPr lang="en-GB" dirty="0"/>
              <a:t>Continuous learning strategy</a:t>
            </a:r>
          </a:p>
          <a:p>
            <a:r>
              <a:rPr lang="en-GB" dirty="0"/>
              <a:t>Maintain technical skills with </a:t>
            </a:r>
            <a:r>
              <a:rPr lang="en-GB" dirty="0" err="1"/>
              <a:t>Keras</a:t>
            </a:r>
            <a:endParaRPr lang="en-GB" dirty="0"/>
          </a:p>
          <a:p>
            <a:r>
              <a:rPr lang="en-GB" dirty="0"/>
              <a:t>Hands-on experimentation essential</a:t>
            </a:r>
          </a:p>
          <a:p>
            <a:r>
              <a:rPr lang="en-GB" dirty="0"/>
              <a:t>Adapt to rapid framework changes</a:t>
            </a:r>
          </a:p>
          <a:p>
            <a:endParaRPr lang="en-PK" dirty="0"/>
          </a:p>
        </p:txBody>
      </p:sp>
    </p:spTree>
    <p:extLst>
      <p:ext uri="{BB962C8B-B14F-4D97-AF65-F5344CB8AC3E}">
        <p14:creationId xmlns:p14="http://schemas.microsoft.com/office/powerpoint/2010/main" val="2322332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C807E-305C-B296-DBC0-58A3A2F99C40}"/>
              </a:ext>
            </a:extLst>
          </p:cNvPr>
          <p:cNvSpPr>
            <a:spLocks noGrp="1"/>
          </p:cNvSpPr>
          <p:nvPr>
            <p:ph type="title"/>
          </p:nvPr>
        </p:nvSpPr>
        <p:spPr/>
        <p:txBody>
          <a:bodyPr/>
          <a:lstStyle/>
          <a:p>
            <a:r>
              <a:rPr lang="en-GB" dirty="0"/>
              <a:t>Keeping Up with </a:t>
            </a:r>
            <a:r>
              <a:rPr lang="en-GB" dirty="0" err="1"/>
              <a:t>Keras</a:t>
            </a:r>
            <a:endParaRPr lang="en-PK" dirty="0"/>
          </a:p>
        </p:txBody>
      </p:sp>
      <p:sp>
        <p:nvSpPr>
          <p:cNvPr id="3" name="Content Placeholder 2">
            <a:extLst>
              <a:ext uri="{FF2B5EF4-FFF2-40B4-BE49-F238E27FC236}">
                <a16:creationId xmlns:a16="http://schemas.microsoft.com/office/drawing/2014/main" id="{1D326DEF-8F00-EA71-BA11-A4864C71E021}"/>
              </a:ext>
            </a:extLst>
          </p:cNvPr>
          <p:cNvSpPr>
            <a:spLocks noGrp="1"/>
          </p:cNvSpPr>
          <p:nvPr>
            <p:ph idx="1"/>
          </p:nvPr>
        </p:nvSpPr>
        <p:spPr/>
        <p:txBody>
          <a:bodyPr/>
          <a:lstStyle/>
          <a:p>
            <a:r>
              <a:rPr lang="en-GB" dirty="0"/>
              <a:t>Multi-backend support (TF, JAX, </a:t>
            </a:r>
            <a:r>
              <a:rPr lang="en-GB" dirty="0" err="1"/>
              <a:t>PyTorch</a:t>
            </a:r>
            <a:r>
              <a:rPr lang="en-GB" dirty="0"/>
              <a:t>)</a:t>
            </a:r>
          </a:p>
          <a:p>
            <a:r>
              <a:rPr lang="en-GB" dirty="0"/>
              <a:t>New layer types from latest research</a:t>
            </a:r>
          </a:p>
          <a:p>
            <a:r>
              <a:rPr lang="en-GB" dirty="0"/>
              <a:t>Follow layers API docs</a:t>
            </a:r>
          </a:p>
          <a:p>
            <a:r>
              <a:rPr lang="en-GB" dirty="0"/>
              <a:t>Backward compatibility ensures stability</a:t>
            </a:r>
          </a:p>
          <a:p>
            <a:endParaRPr lang="en-PK" dirty="0"/>
          </a:p>
        </p:txBody>
      </p:sp>
    </p:spTree>
    <p:extLst>
      <p:ext uri="{BB962C8B-B14F-4D97-AF65-F5344CB8AC3E}">
        <p14:creationId xmlns:p14="http://schemas.microsoft.com/office/powerpoint/2010/main" val="3946724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54BE9-D94F-C16E-4BFD-10FB599CE361}"/>
              </a:ext>
            </a:extLst>
          </p:cNvPr>
          <p:cNvSpPr>
            <a:spLocks noGrp="1"/>
          </p:cNvSpPr>
          <p:nvPr>
            <p:ph type="title"/>
          </p:nvPr>
        </p:nvSpPr>
        <p:spPr/>
        <p:txBody>
          <a:bodyPr/>
          <a:lstStyle/>
          <a:p>
            <a:r>
              <a:rPr lang="en-GB" dirty="0"/>
              <a:t>Experiment Tracking &amp; Reproducibility</a:t>
            </a:r>
            <a:endParaRPr lang="en-PK" dirty="0"/>
          </a:p>
        </p:txBody>
      </p:sp>
      <p:sp>
        <p:nvSpPr>
          <p:cNvPr id="3" name="Content Placeholder 2">
            <a:extLst>
              <a:ext uri="{FF2B5EF4-FFF2-40B4-BE49-F238E27FC236}">
                <a16:creationId xmlns:a16="http://schemas.microsoft.com/office/drawing/2014/main" id="{88DF0FA5-DFBF-51D6-573D-80D0B974F793}"/>
              </a:ext>
            </a:extLst>
          </p:cNvPr>
          <p:cNvSpPr>
            <a:spLocks noGrp="1"/>
          </p:cNvSpPr>
          <p:nvPr>
            <p:ph idx="1"/>
          </p:nvPr>
        </p:nvSpPr>
        <p:spPr/>
        <p:txBody>
          <a:bodyPr/>
          <a:lstStyle/>
          <a:p>
            <a:r>
              <a:rPr lang="en-GB" dirty="0" err="1"/>
              <a:t>MLflow</a:t>
            </a:r>
            <a:r>
              <a:rPr lang="en-GB" dirty="0"/>
              <a:t>, Weights &amp; Biases, </a:t>
            </a:r>
            <a:r>
              <a:rPr lang="en-GB" dirty="0" err="1"/>
              <a:t>TensorBoard</a:t>
            </a:r>
            <a:endParaRPr lang="en-GB" dirty="0"/>
          </a:p>
          <a:p>
            <a:r>
              <a:rPr lang="en-GB" dirty="0"/>
              <a:t>Version control for code, data, models</a:t>
            </a:r>
          </a:p>
          <a:p>
            <a:r>
              <a:rPr lang="en-GB" dirty="0"/>
              <a:t>Containerization (Docker) for consistency</a:t>
            </a:r>
          </a:p>
          <a:p>
            <a:r>
              <a:rPr lang="en-GB" dirty="0"/>
              <a:t>Essential for serious ML practice</a:t>
            </a:r>
          </a:p>
          <a:p>
            <a:endParaRPr lang="en-PK" dirty="0"/>
          </a:p>
        </p:txBody>
      </p:sp>
    </p:spTree>
    <p:extLst>
      <p:ext uri="{BB962C8B-B14F-4D97-AF65-F5344CB8AC3E}">
        <p14:creationId xmlns:p14="http://schemas.microsoft.com/office/powerpoint/2010/main" val="2765637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lnSpcReduction="10000"/>
          </a:bodyPr>
          <a:lstStyle/>
          <a:p>
            <a:r>
              <a:rPr lang="en-GB" dirty="0"/>
              <a:t>Recap of learning journey</a:t>
            </a:r>
          </a:p>
          <a:p>
            <a:r>
              <a:rPr lang="en-GB" dirty="0"/>
              <a:t>Future trends in deep learning</a:t>
            </a:r>
          </a:p>
          <a:p>
            <a:r>
              <a:rPr lang="en-GB" dirty="0"/>
              <a:t>Advanced architectures &amp; RL</a:t>
            </a:r>
          </a:p>
          <a:p>
            <a:r>
              <a:rPr lang="en-GB" dirty="0"/>
              <a:t>Staying updated &amp; maintaining skills</a:t>
            </a:r>
          </a:p>
          <a:p>
            <a:r>
              <a:rPr lang="en-GB" dirty="0"/>
              <a:t>Research strategies &amp; red flags</a:t>
            </a:r>
          </a:p>
          <a:p>
            <a:r>
              <a:rPr lang="en-GB" dirty="0"/>
              <a:t>Community engagement &amp; conferences</a:t>
            </a:r>
          </a:p>
          <a:p>
            <a:r>
              <a:rPr lang="en-GB" dirty="0"/>
              <a:t>Technical deep dives</a:t>
            </a:r>
          </a:p>
          <a:p>
            <a:r>
              <a:rPr lang="en-GB" dirty="0"/>
              <a:t>Practical research integration</a:t>
            </a:r>
          </a:p>
          <a:p>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F6FE3-E50A-E76F-3932-B956D08A5B7F}"/>
              </a:ext>
            </a:extLst>
          </p:cNvPr>
          <p:cNvSpPr>
            <a:spLocks noGrp="1"/>
          </p:cNvSpPr>
          <p:nvPr>
            <p:ph type="title"/>
          </p:nvPr>
        </p:nvSpPr>
        <p:spPr/>
        <p:txBody>
          <a:bodyPr/>
          <a:lstStyle/>
          <a:p>
            <a:r>
              <a:rPr lang="en-GB" dirty="0"/>
              <a:t>Tutorials &amp; Codebase</a:t>
            </a:r>
            <a:endParaRPr lang="en-PK" dirty="0"/>
          </a:p>
        </p:txBody>
      </p:sp>
      <p:sp>
        <p:nvSpPr>
          <p:cNvPr id="3" name="Content Placeholder 2">
            <a:extLst>
              <a:ext uri="{FF2B5EF4-FFF2-40B4-BE49-F238E27FC236}">
                <a16:creationId xmlns:a16="http://schemas.microsoft.com/office/drawing/2014/main" id="{C843AC73-3638-5E90-925E-9717DB554A13}"/>
              </a:ext>
            </a:extLst>
          </p:cNvPr>
          <p:cNvSpPr>
            <a:spLocks noGrp="1"/>
          </p:cNvSpPr>
          <p:nvPr>
            <p:ph idx="1"/>
          </p:nvPr>
        </p:nvSpPr>
        <p:spPr/>
        <p:txBody>
          <a:bodyPr/>
          <a:lstStyle/>
          <a:p>
            <a:r>
              <a:rPr lang="en-GB" dirty="0"/>
              <a:t>Official </a:t>
            </a:r>
            <a:r>
              <a:rPr lang="en-GB" dirty="0" err="1"/>
              <a:t>Keras</a:t>
            </a:r>
            <a:r>
              <a:rPr lang="en-GB" dirty="0"/>
              <a:t> docs + examples repo</a:t>
            </a:r>
          </a:p>
          <a:p>
            <a:r>
              <a:rPr lang="en-GB" dirty="0"/>
              <a:t>Release notes: design philosophy insights</a:t>
            </a:r>
          </a:p>
          <a:p>
            <a:r>
              <a:rPr lang="en-GB" dirty="0"/>
              <a:t>Source code for deep understanding</a:t>
            </a:r>
          </a:p>
          <a:p>
            <a:r>
              <a:rPr lang="en-GB" dirty="0"/>
              <a:t>Contribute to docs/examples → learning &amp; community</a:t>
            </a:r>
          </a:p>
          <a:p>
            <a:endParaRPr lang="en-PK" dirty="0"/>
          </a:p>
        </p:txBody>
      </p:sp>
    </p:spTree>
    <p:extLst>
      <p:ext uri="{BB962C8B-B14F-4D97-AF65-F5344CB8AC3E}">
        <p14:creationId xmlns:p14="http://schemas.microsoft.com/office/powerpoint/2010/main" val="1458199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FBF95-8C63-A767-CAE4-829CF830F966}"/>
              </a:ext>
            </a:extLst>
          </p:cNvPr>
          <p:cNvSpPr>
            <a:spLocks noGrp="1"/>
          </p:cNvSpPr>
          <p:nvPr>
            <p:ph type="title"/>
          </p:nvPr>
        </p:nvSpPr>
        <p:spPr/>
        <p:txBody>
          <a:bodyPr/>
          <a:lstStyle/>
          <a:p>
            <a:r>
              <a:rPr lang="en-GB" dirty="0"/>
              <a:t>Research Consumption Strategy</a:t>
            </a:r>
            <a:endParaRPr lang="en-PK" dirty="0"/>
          </a:p>
        </p:txBody>
      </p:sp>
      <p:sp>
        <p:nvSpPr>
          <p:cNvPr id="3" name="Content Placeholder 2">
            <a:extLst>
              <a:ext uri="{FF2B5EF4-FFF2-40B4-BE49-F238E27FC236}">
                <a16:creationId xmlns:a16="http://schemas.microsoft.com/office/drawing/2014/main" id="{48B9821B-7F96-EAD3-D1C6-59FEAF88D262}"/>
              </a:ext>
            </a:extLst>
          </p:cNvPr>
          <p:cNvSpPr>
            <a:spLocks noGrp="1"/>
          </p:cNvSpPr>
          <p:nvPr>
            <p:ph idx="1"/>
          </p:nvPr>
        </p:nvSpPr>
        <p:spPr/>
        <p:txBody>
          <a:bodyPr/>
          <a:lstStyle/>
          <a:p>
            <a:r>
              <a:rPr lang="en-GB" dirty="0"/>
              <a:t>Foundational papers = timeless value</a:t>
            </a:r>
          </a:p>
          <a:p>
            <a:r>
              <a:rPr lang="en-GB" dirty="0"/>
              <a:t>Survey/review papers for overviews</a:t>
            </a:r>
          </a:p>
          <a:p>
            <a:r>
              <a:rPr lang="en-GB" dirty="0"/>
              <a:t>Critical evaluation of claims essential</a:t>
            </a:r>
          </a:p>
          <a:p>
            <a:r>
              <a:rPr lang="en-GB" dirty="0"/>
              <a:t>Learn to spot overstated results</a:t>
            </a:r>
          </a:p>
          <a:p>
            <a:endParaRPr lang="en-PK" dirty="0"/>
          </a:p>
        </p:txBody>
      </p:sp>
    </p:spTree>
    <p:extLst>
      <p:ext uri="{BB962C8B-B14F-4D97-AF65-F5344CB8AC3E}">
        <p14:creationId xmlns:p14="http://schemas.microsoft.com/office/powerpoint/2010/main" val="531525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47CB9-DCAF-878A-BA68-4D7102DB8E74}"/>
              </a:ext>
            </a:extLst>
          </p:cNvPr>
          <p:cNvSpPr>
            <a:spLocks noGrp="1"/>
          </p:cNvSpPr>
          <p:nvPr>
            <p:ph type="title"/>
          </p:nvPr>
        </p:nvSpPr>
        <p:spPr/>
        <p:txBody>
          <a:bodyPr/>
          <a:lstStyle/>
          <a:p>
            <a:r>
              <a:rPr lang="en-GB" dirty="0"/>
              <a:t>Red Flags in Research</a:t>
            </a:r>
            <a:endParaRPr lang="en-PK" dirty="0"/>
          </a:p>
        </p:txBody>
      </p:sp>
      <p:sp>
        <p:nvSpPr>
          <p:cNvPr id="3" name="Content Placeholder 2">
            <a:extLst>
              <a:ext uri="{FF2B5EF4-FFF2-40B4-BE49-F238E27FC236}">
                <a16:creationId xmlns:a16="http://schemas.microsoft.com/office/drawing/2014/main" id="{AF14D7AB-6AC4-6C08-EF82-3193BC157077}"/>
              </a:ext>
            </a:extLst>
          </p:cNvPr>
          <p:cNvSpPr>
            <a:spLocks noGrp="1"/>
          </p:cNvSpPr>
          <p:nvPr>
            <p:ph idx="1"/>
          </p:nvPr>
        </p:nvSpPr>
        <p:spPr/>
        <p:txBody>
          <a:bodyPr/>
          <a:lstStyle/>
          <a:p>
            <a:r>
              <a:rPr lang="en-GB" dirty="0"/>
              <a:t>Missing proper evaluation metrics</a:t>
            </a:r>
          </a:p>
          <a:p>
            <a:r>
              <a:rPr lang="en-GB" dirty="0"/>
              <a:t>Imbalanced datasets with only accuracy</a:t>
            </a:r>
          </a:p>
          <a:p>
            <a:r>
              <a:rPr lang="en-GB" dirty="0"/>
              <a:t>Precision, recall, F1 mandatory</a:t>
            </a:r>
          </a:p>
          <a:p>
            <a:r>
              <a:rPr lang="en-GB" dirty="0"/>
              <a:t>Check Chapter 5.4.4 for review</a:t>
            </a:r>
          </a:p>
          <a:p>
            <a:endParaRPr lang="en-PK" dirty="0"/>
          </a:p>
        </p:txBody>
      </p:sp>
    </p:spTree>
    <p:extLst>
      <p:ext uri="{BB962C8B-B14F-4D97-AF65-F5344CB8AC3E}">
        <p14:creationId xmlns:p14="http://schemas.microsoft.com/office/powerpoint/2010/main" val="32002411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C81A2-54F7-07FA-ED22-7239F564B191}"/>
              </a:ext>
            </a:extLst>
          </p:cNvPr>
          <p:cNvSpPr>
            <a:spLocks noGrp="1"/>
          </p:cNvSpPr>
          <p:nvPr>
            <p:ph type="title"/>
          </p:nvPr>
        </p:nvSpPr>
        <p:spPr/>
        <p:txBody>
          <a:bodyPr/>
          <a:lstStyle/>
          <a:p>
            <a:r>
              <a:rPr lang="en-GB" dirty="0"/>
              <a:t>Community Engagement</a:t>
            </a:r>
            <a:endParaRPr lang="en-PK" dirty="0"/>
          </a:p>
        </p:txBody>
      </p:sp>
      <p:sp>
        <p:nvSpPr>
          <p:cNvPr id="3" name="Content Placeholder 2">
            <a:extLst>
              <a:ext uri="{FF2B5EF4-FFF2-40B4-BE49-F238E27FC236}">
                <a16:creationId xmlns:a16="http://schemas.microsoft.com/office/drawing/2014/main" id="{C2F12AC8-5EE0-F4E3-5A88-8CED1FC65D44}"/>
              </a:ext>
            </a:extLst>
          </p:cNvPr>
          <p:cNvSpPr>
            <a:spLocks noGrp="1"/>
          </p:cNvSpPr>
          <p:nvPr>
            <p:ph idx="1"/>
          </p:nvPr>
        </p:nvSpPr>
        <p:spPr/>
        <p:txBody>
          <a:bodyPr/>
          <a:lstStyle/>
          <a:p>
            <a:r>
              <a:rPr lang="en-GB" dirty="0"/>
              <a:t>Conferences (</a:t>
            </a:r>
            <a:r>
              <a:rPr lang="en-GB" dirty="0" err="1"/>
              <a:t>NeurIPS</a:t>
            </a:r>
            <a:r>
              <a:rPr lang="en-GB" dirty="0"/>
              <a:t>, ICML, ICLR, workshops)</a:t>
            </a:r>
          </a:p>
          <a:p>
            <a:r>
              <a:rPr lang="en-GB" dirty="0"/>
              <a:t>Online communities + open source contributions</a:t>
            </a:r>
          </a:p>
          <a:p>
            <a:r>
              <a:rPr lang="en-GB" dirty="0"/>
              <a:t>Knowledge sharing (blogs, talks, teaching)</a:t>
            </a:r>
          </a:p>
          <a:p>
            <a:r>
              <a:rPr lang="en-GB" dirty="0"/>
              <a:t>Balance academic vs industry perspectives</a:t>
            </a:r>
          </a:p>
          <a:p>
            <a:endParaRPr lang="en-PK" dirty="0"/>
          </a:p>
        </p:txBody>
      </p:sp>
    </p:spTree>
    <p:extLst>
      <p:ext uri="{BB962C8B-B14F-4D97-AF65-F5344CB8AC3E}">
        <p14:creationId xmlns:p14="http://schemas.microsoft.com/office/powerpoint/2010/main" val="4009886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3193B-0504-0C17-D454-30AC51B594A4}"/>
              </a:ext>
            </a:extLst>
          </p:cNvPr>
          <p:cNvSpPr>
            <a:spLocks noGrp="1"/>
          </p:cNvSpPr>
          <p:nvPr>
            <p:ph type="title"/>
          </p:nvPr>
        </p:nvSpPr>
        <p:spPr/>
        <p:txBody>
          <a:bodyPr/>
          <a:lstStyle/>
          <a:p>
            <a:r>
              <a:rPr lang="en-GB" dirty="0"/>
              <a:t>Technical Deep Dives</a:t>
            </a:r>
            <a:endParaRPr lang="en-PK" dirty="0"/>
          </a:p>
        </p:txBody>
      </p:sp>
      <p:sp>
        <p:nvSpPr>
          <p:cNvPr id="3" name="Content Placeholder 2">
            <a:extLst>
              <a:ext uri="{FF2B5EF4-FFF2-40B4-BE49-F238E27FC236}">
                <a16:creationId xmlns:a16="http://schemas.microsoft.com/office/drawing/2014/main" id="{71451183-CD1D-7E60-1B60-C01A3AE6E49A}"/>
              </a:ext>
            </a:extLst>
          </p:cNvPr>
          <p:cNvSpPr>
            <a:spLocks noGrp="1"/>
          </p:cNvSpPr>
          <p:nvPr>
            <p:ph idx="1"/>
          </p:nvPr>
        </p:nvSpPr>
        <p:spPr/>
        <p:txBody>
          <a:bodyPr/>
          <a:lstStyle/>
          <a:p>
            <a:r>
              <a:rPr lang="en-GB" dirty="0"/>
              <a:t>Federated learning for privacy</a:t>
            </a:r>
          </a:p>
          <a:p>
            <a:r>
              <a:rPr lang="en-GB" dirty="0"/>
              <a:t>Quantum + neuromorphic computing</a:t>
            </a:r>
          </a:p>
          <a:p>
            <a:r>
              <a:rPr lang="en-GB" dirty="0"/>
              <a:t>Edge AI: compression + efficiency</a:t>
            </a:r>
          </a:p>
          <a:p>
            <a:r>
              <a:rPr lang="en-GB" dirty="0"/>
              <a:t>Interpretability: attention, neuron analysis</a:t>
            </a:r>
          </a:p>
          <a:p>
            <a:endParaRPr lang="en-PK" dirty="0"/>
          </a:p>
        </p:txBody>
      </p:sp>
    </p:spTree>
    <p:extLst>
      <p:ext uri="{BB962C8B-B14F-4D97-AF65-F5344CB8AC3E}">
        <p14:creationId xmlns:p14="http://schemas.microsoft.com/office/powerpoint/2010/main" val="1600814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904D7-D52F-F941-2D42-09B802F94AA0}"/>
              </a:ext>
            </a:extLst>
          </p:cNvPr>
          <p:cNvSpPr>
            <a:spLocks noGrp="1"/>
          </p:cNvSpPr>
          <p:nvPr>
            <p:ph type="title"/>
          </p:nvPr>
        </p:nvSpPr>
        <p:spPr/>
        <p:txBody>
          <a:bodyPr/>
          <a:lstStyle/>
          <a:p>
            <a:r>
              <a:rPr lang="en-GB" dirty="0"/>
              <a:t>Practical Research Integration</a:t>
            </a:r>
            <a:endParaRPr lang="en-PK" dirty="0"/>
          </a:p>
        </p:txBody>
      </p:sp>
      <p:sp>
        <p:nvSpPr>
          <p:cNvPr id="3" name="Content Placeholder 2">
            <a:extLst>
              <a:ext uri="{FF2B5EF4-FFF2-40B4-BE49-F238E27FC236}">
                <a16:creationId xmlns:a16="http://schemas.microsoft.com/office/drawing/2014/main" id="{0180CC20-CED8-2112-9D31-801D88810BE2}"/>
              </a:ext>
            </a:extLst>
          </p:cNvPr>
          <p:cNvSpPr>
            <a:spLocks noGrp="1"/>
          </p:cNvSpPr>
          <p:nvPr>
            <p:ph idx="1"/>
          </p:nvPr>
        </p:nvSpPr>
        <p:spPr/>
        <p:txBody>
          <a:bodyPr/>
          <a:lstStyle/>
          <a:p>
            <a:r>
              <a:rPr lang="en-GB"/>
              <a:t>Moving from prototypes → production</a:t>
            </a:r>
          </a:p>
          <a:p>
            <a:r>
              <a:rPr lang="en-GB"/>
              <a:t>A/B testing for real-world evaluation</a:t>
            </a:r>
          </a:p>
          <a:p>
            <a:r>
              <a:rPr lang="en-GB"/>
              <a:t>Ethical issues: bias, fairness, safety</a:t>
            </a:r>
          </a:p>
          <a:p>
            <a:r>
              <a:rPr lang="en-GB"/>
              <a:t>Risk management &amp; monitoring systems</a:t>
            </a:r>
          </a:p>
        </p:txBody>
      </p:sp>
    </p:spTree>
    <p:extLst>
      <p:ext uri="{BB962C8B-B14F-4D97-AF65-F5344CB8AC3E}">
        <p14:creationId xmlns:p14="http://schemas.microsoft.com/office/powerpoint/2010/main" val="4190203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01B7-4CF7-8CDF-357F-81E986E57211}"/>
              </a:ext>
            </a:extLst>
          </p:cNvPr>
          <p:cNvSpPr>
            <a:spLocks noGrp="1"/>
          </p:cNvSpPr>
          <p:nvPr>
            <p:ph type="title"/>
          </p:nvPr>
        </p:nvSpPr>
        <p:spPr/>
        <p:txBody>
          <a:bodyPr/>
          <a:lstStyle/>
          <a:p>
            <a:r>
              <a:rPr lang="en-GB" dirty="0"/>
              <a:t>Takeaways</a:t>
            </a:r>
            <a:endParaRPr lang="en-PK" dirty="0"/>
          </a:p>
        </p:txBody>
      </p:sp>
      <p:sp>
        <p:nvSpPr>
          <p:cNvPr id="3" name="Content Placeholder 2">
            <a:extLst>
              <a:ext uri="{FF2B5EF4-FFF2-40B4-BE49-F238E27FC236}">
                <a16:creationId xmlns:a16="http://schemas.microsoft.com/office/drawing/2014/main" id="{EB6F0B9A-20E0-968F-9CAA-141C918ED01A}"/>
              </a:ext>
            </a:extLst>
          </p:cNvPr>
          <p:cNvSpPr>
            <a:spLocks noGrp="1"/>
          </p:cNvSpPr>
          <p:nvPr>
            <p:ph idx="1"/>
          </p:nvPr>
        </p:nvSpPr>
        <p:spPr/>
        <p:txBody>
          <a:bodyPr/>
          <a:lstStyle/>
          <a:p>
            <a:r>
              <a:rPr lang="en-GB" dirty="0"/>
              <a:t>Strong foundation → lifelong learning</a:t>
            </a:r>
          </a:p>
          <a:p>
            <a:r>
              <a:rPr lang="en-GB" dirty="0"/>
              <a:t>AI evolves rapidly → continuous adaptation</a:t>
            </a:r>
          </a:p>
          <a:p>
            <a:r>
              <a:rPr lang="en-GB" dirty="0"/>
              <a:t>Community + research engagement critical</a:t>
            </a:r>
          </a:p>
          <a:p>
            <a:r>
              <a:rPr lang="en-GB" dirty="0"/>
              <a:t>Curiosity &amp; persistence drive progress</a:t>
            </a:r>
          </a:p>
          <a:p>
            <a:r>
              <a:rPr lang="en-GB" dirty="0"/>
              <a:t>Use knowledge wisely and responsibly</a:t>
            </a:r>
          </a:p>
          <a:p>
            <a:endParaRPr lang="en-PK" dirty="0"/>
          </a:p>
        </p:txBody>
      </p:sp>
    </p:spTree>
    <p:extLst>
      <p:ext uri="{BB962C8B-B14F-4D97-AF65-F5344CB8AC3E}">
        <p14:creationId xmlns:p14="http://schemas.microsoft.com/office/powerpoint/2010/main" val="3047687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D6E8F-394D-884C-2045-C6BAC32B4A34}"/>
              </a:ext>
            </a:extLst>
          </p:cNvPr>
          <p:cNvSpPr>
            <a:spLocks noGrp="1"/>
          </p:cNvSpPr>
          <p:nvPr>
            <p:ph type="title"/>
          </p:nvPr>
        </p:nvSpPr>
        <p:spPr/>
        <p:txBody>
          <a:bodyPr/>
          <a:lstStyle/>
          <a:p>
            <a:r>
              <a:rPr lang="en-GB" dirty="0"/>
              <a:t>Recap of Key Concepts</a:t>
            </a:r>
            <a:endParaRPr lang="en-PK" dirty="0"/>
          </a:p>
        </p:txBody>
      </p:sp>
      <p:sp>
        <p:nvSpPr>
          <p:cNvPr id="3" name="Content Placeholder 2">
            <a:extLst>
              <a:ext uri="{FF2B5EF4-FFF2-40B4-BE49-F238E27FC236}">
                <a16:creationId xmlns:a16="http://schemas.microsoft.com/office/drawing/2014/main" id="{03DDE6AE-A717-9892-B1CC-5612F61FF16A}"/>
              </a:ext>
            </a:extLst>
          </p:cNvPr>
          <p:cNvSpPr>
            <a:spLocks noGrp="1"/>
          </p:cNvSpPr>
          <p:nvPr>
            <p:ph idx="1"/>
          </p:nvPr>
        </p:nvSpPr>
        <p:spPr/>
        <p:txBody>
          <a:bodyPr/>
          <a:lstStyle/>
          <a:p>
            <a:r>
              <a:rPr lang="en-GB" dirty="0"/>
              <a:t>From student to practitioner mindset</a:t>
            </a:r>
          </a:p>
          <a:p>
            <a:r>
              <a:rPr lang="en-GB" dirty="0"/>
              <a:t>Foundations → classifiers → GenAI systems</a:t>
            </a:r>
          </a:p>
          <a:p>
            <a:r>
              <a:rPr lang="en-GB" dirty="0"/>
              <a:t>Blend of math rigor + practical intuition</a:t>
            </a:r>
          </a:p>
          <a:p>
            <a:r>
              <a:rPr lang="en-GB" dirty="0"/>
              <a:t>Role of gradient descent &amp; transformers</a:t>
            </a:r>
          </a:p>
          <a:p>
            <a:endParaRPr lang="en-PK" dirty="0"/>
          </a:p>
        </p:txBody>
      </p:sp>
    </p:spTree>
    <p:extLst>
      <p:ext uri="{BB962C8B-B14F-4D97-AF65-F5344CB8AC3E}">
        <p14:creationId xmlns:p14="http://schemas.microsoft.com/office/powerpoint/2010/main" val="3895530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0183A-D129-334C-49B4-E19C73D3E0EB}"/>
              </a:ext>
            </a:extLst>
          </p:cNvPr>
          <p:cNvSpPr>
            <a:spLocks noGrp="1"/>
          </p:cNvSpPr>
          <p:nvPr>
            <p:ph type="title"/>
          </p:nvPr>
        </p:nvSpPr>
        <p:spPr/>
        <p:txBody>
          <a:bodyPr/>
          <a:lstStyle/>
          <a:p>
            <a:r>
              <a:rPr lang="en-GB" dirty="0"/>
              <a:t>Future Trends in Deep Learning</a:t>
            </a:r>
            <a:endParaRPr lang="en-PK" dirty="0"/>
          </a:p>
        </p:txBody>
      </p:sp>
      <p:sp>
        <p:nvSpPr>
          <p:cNvPr id="3" name="Content Placeholder 2">
            <a:extLst>
              <a:ext uri="{FF2B5EF4-FFF2-40B4-BE49-F238E27FC236}">
                <a16:creationId xmlns:a16="http://schemas.microsoft.com/office/drawing/2014/main" id="{DB0F920F-89BA-1E7C-E8E8-8EA20325AF0E}"/>
              </a:ext>
            </a:extLst>
          </p:cNvPr>
          <p:cNvSpPr>
            <a:spLocks noGrp="1"/>
          </p:cNvSpPr>
          <p:nvPr>
            <p:ph idx="1"/>
          </p:nvPr>
        </p:nvSpPr>
        <p:spPr/>
        <p:txBody>
          <a:bodyPr/>
          <a:lstStyle/>
          <a:p>
            <a:r>
              <a:rPr lang="en-GB" dirty="0"/>
              <a:t>Gradient descent → advanced optimizers (</a:t>
            </a:r>
            <a:r>
              <a:rPr lang="en-GB" dirty="0" err="1"/>
              <a:t>AdamW</a:t>
            </a:r>
            <a:r>
              <a:rPr lang="en-GB" dirty="0"/>
              <a:t>, clipping)</a:t>
            </a:r>
          </a:p>
          <a:p>
            <a:r>
              <a:rPr lang="en-GB" dirty="0"/>
              <a:t>Momentum as core idea for improvements</a:t>
            </a:r>
          </a:p>
          <a:p>
            <a:r>
              <a:rPr lang="en-GB" dirty="0"/>
              <a:t>Neural Architecture Search (NAS)</a:t>
            </a:r>
          </a:p>
          <a:p>
            <a:r>
              <a:rPr lang="en-GB" dirty="0"/>
              <a:t>Modular, multi-modal designs via </a:t>
            </a:r>
            <a:r>
              <a:rPr lang="en-GB" dirty="0" err="1"/>
              <a:t>Keras</a:t>
            </a:r>
            <a:r>
              <a:rPr lang="en-GB" dirty="0"/>
              <a:t> Functional API</a:t>
            </a:r>
          </a:p>
          <a:p>
            <a:endParaRPr lang="en-PK" dirty="0"/>
          </a:p>
        </p:txBody>
      </p:sp>
    </p:spTree>
    <p:extLst>
      <p:ext uri="{BB962C8B-B14F-4D97-AF65-F5344CB8AC3E}">
        <p14:creationId xmlns:p14="http://schemas.microsoft.com/office/powerpoint/2010/main" val="3142977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681BF-0773-5FD3-E963-5D720B85295F}"/>
              </a:ext>
            </a:extLst>
          </p:cNvPr>
          <p:cNvSpPr>
            <a:spLocks noGrp="1"/>
          </p:cNvSpPr>
          <p:nvPr>
            <p:ph type="title"/>
          </p:nvPr>
        </p:nvSpPr>
        <p:spPr/>
        <p:txBody>
          <a:bodyPr/>
          <a:lstStyle/>
          <a:p>
            <a:r>
              <a:rPr lang="en-GB" dirty="0"/>
              <a:t>Transfer Learning &amp; Foundation Models</a:t>
            </a:r>
            <a:endParaRPr lang="en-PK" dirty="0"/>
          </a:p>
        </p:txBody>
      </p:sp>
      <p:sp>
        <p:nvSpPr>
          <p:cNvPr id="3" name="Content Placeholder 2">
            <a:extLst>
              <a:ext uri="{FF2B5EF4-FFF2-40B4-BE49-F238E27FC236}">
                <a16:creationId xmlns:a16="http://schemas.microsoft.com/office/drawing/2014/main" id="{D9999FD7-5921-8F86-D7A7-748D6B9E6E3C}"/>
              </a:ext>
            </a:extLst>
          </p:cNvPr>
          <p:cNvSpPr>
            <a:spLocks noGrp="1"/>
          </p:cNvSpPr>
          <p:nvPr>
            <p:ph idx="1"/>
          </p:nvPr>
        </p:nvSpPr>
        <p:spPr/>
        <p:txBody>
          <a:bodyPr/>
          <a:lstStyle/>
          <a:p>
            <a:r>
              <a:rPr lang="en-GB" dirty="0"/>
              <a:t>Beyond simple pretrained CNNs</a:t>
            </a:r>
          </a:p>
          <a:p>
            <a:r>
              <a:rPr lang="en-GB" dirty="0"/>
              <a:t>Massive diverse datasets → foundation models</a:t>
            </a:r>
          </a:p>
          <a:p>
            <a:r>
              <a:rPr lang="en-GB" dirty="0"/>
              <a:t>Fine-tuning for many downstream tasks</a:t>
            </a:r>
          </a:p>
          <a:p>
            <a:r>
              <a:rPr lang="en-GB" dirty="0"/>
              <a:t>Reduced data + compute requirements</a:t>
            </a:r>
          </a:p>
          <a:p>
            <a:endParaRPr lang="en-PK" dirty="0"/>
          </a:p>
        </p:txBody>
      </p:sp>
    </p:spTree>
    <p:extLst>
      <p:ext uri="{BB962C8B-B14F-4D97-AF65-F5344CB8AC3E}">
        <p14:creationId xmlns:p14="http://schemas.microsoft.com/office/powerpoint/2010/main" val="2403830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C47AB-F57D-B92A-25AB-019A2540D076}"/>
              </a:ext>
            </a:extLst>
          </p:cNvPr>
          <p:cNvSpPr>
            <a:spLocks noGrp="1"/>
          </p:cNvSpPr>
          <p:nvPr>
            <p:ph type="title"/>
          </p:nvPr>
        </p:nvSpPr>
        <p:spPr/>
        <p:txBody>
          <a:bodyPr/>
          <a:lstStyle/>
          <a:p>
            <a:r>
              <a:rPr lang="en-GB" dirty="0"/>
              <a:t>Democratization of AI</a:t>
            </a:r>
            <a:endParaRPr lang="en-PK" dirty="0"/>
          </a:p>
        </p:txBody>
      </p:sp>
      <p:sp>
        <p:nvSpPr>
          <p:cNvPr id="3" name="Content Placeholder 2">
            <a:extLst>
              <a:ext uri="{FF2B5EF4-FFF2-40B4-BE49-F238E27FC236}">
                <a16:creationId xmlns:a16="http://schemas.microsoft.com/office/drawing/2014/main" id="{A8250107-3886-C046-0F91-93024EA06ECF}"/>
              </a:ext>
            </a:extLst>
          </p:cNvPr>
          <p:cNvSpPr>
            <a:spLocks noGrp="1"/>
          </p:cNvSpPr>
          <p:nvPr>
            <p:ph idx="1"/>
          </p:nvPr>
        </p:nvSpPr>
        <p:spPr/>
        <p:txBody>
          <a:bodyPr/>
          <a:lstStyle/>
          <a:p>
            <a:r>
              <a:rPr lang="en-GB" dirty="0"/>
              <a:t>High-level APIs, cloud access</a:t>
            </a:r>
          </a:p>
          <a:p>
            <a:r>
              <a:rPr lang="en-GB" dirty="0"/>
              <a:t>Advanced AI tools widely available</a:t>
            </a:r>
          </a:p>
          <a:p>
            <a:r>
              <a:rPr lang="en-GB" dirty="0"/>
              <a:t>Importance of critical understanding</a:t>
            </a:r>
          </a:p>
          <a:p>
            <a:r>
              <a:rPr lang="en-GB" dirty="0"/>
              <a:t>Balance between power &amp; limitations</a:t>
            </a:r>
          </a:p>
          <a:p>
            <a:endParaRPr lang="en-PK" dirty="0"/>
          </a:p>
        </p:txBody>
      </p:sp>
    </p:spTree>
    <p:extLst>
      <p:ext uri="{BB962C8B-B14F-4D97-AF65-F5344CB8AC3E}">
        <p14:creationId xmlns:p14="http://schemas.microsoft.com/office/powerpoint/2010/main" val="2681782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77CB0-1714-B4BC-5536-8AA16FFCBE3F}"/>
              </a:ext>
            </a:extLst>
          </p:cNvPr>
          <p:cNvSpPr>
            <a:spLocks noGrp="1"/>
          </p:cNvSpPr>
          <p:nvPr>
            <p:ph type="title"/>
          </p:nvPr>
        </p:nvSpPr>
        <p:spPr/>
        <p:txBody>
          <a:bodyPr/>
          <a:lstStyle/>
          <a:p>
            <a:r>
              <a:rPr lang="en-GB" dirty="0"/>
              <a:t>Bridging Research and Implementation</a:t>
            </a:r>
            <a:endParaRPr lang="en-PK" dirty="0"/>
          </a:p>
        </p:txBody>
      </p:sp>
      <p:sp>
        <p:nvSpPr>
          <p:cNvPr id="3" name="Content Placeholder 2">
            <a:extLst>
              <a:ext uri="{FF2B5EF4-FFF2-40B4-BE49-F238E27FC236}">
                <a16:creationId xmlns:a16="http://schemas.microsoft.com/office/drawing/2014/main" id="{31C77153-8E39-1395-E125-7401668C9604}"/>
              </a:ext>
            </a:extLst>
          </p:cNvPr>
          <p:cNvSpPr>
            <a:spLocks noGrp="1"/>
          </p:cNvSpPr>
          <p:nvPr>
            <p:ph idx="1"/>
          </p:nvPr>
        </p:nvSpPr>
        <p:spPr/>
        <p:txBody>
          <a:bodyPr/>
          <a:lstStyle/>
          <a:p>
            <a:r>
              <a:rPr lang="en-GB" dirty="0"/>
              <a:t>Hugging Face Trending Papers site</a:t>
            </a:r>
          </a:p>
          <a:p>
            <a:pPr lvl="1"/>
            <a:r>
              <a:rPr lang="en-GB" dirty="0">
                <a:hlinkClick r:id="rId2"/>
              </a:rPr>
              <a:t>https://huggingface.co/papers/trending</a:t>
            </a:r>
            <a:r>
              <a:rPr lang="en-GB" dirty="0"/>
              <a:t> </a:t>
            </a:r>
          </a:p>
          <a:p>
            <a:r>
              <a:rPr lang="en-GB" dirty="0"/>
              <a:t>Combines papers + implementations</a:t>
            </a:r>
          </a:p>
          <a:p>
            <a:r>
              <a:rPr lang="en-GB" dirty="0"/>
              <a:t>Benchmarks to compare methods</a:t>
            </a:r>
          </a:p>
          <a:p>
            <a:r>
              <a:rPr lang="en-GB" dirty="0"/>
              <a:t>Direct experimentation with new ideas</a:t>
            </a:r>
          </a:p>
          <a:p>
            <a:endParaRPr lang="en-PK" dirty="0"/>
          </a:p>
        </p:txBody>
      </p:sp>
    </p:spTree>
    <p:extLst>
      <p:ext uri="{BB962C8B-B14F-4D97-AF65-F5344CB8AC3E}">
        <p14:creationId xmlns:p14="http://schemas.microsoft.com/office/powerpoint/2010/main" val="4226340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59D21-3821-FF25-855C-E645F8DE28BB}"/>
              </a:ext>
            </a:extLst>
          </p:cNvPr>
          <p:cNvSpPr>
            <a:spLocks noGrp="1"/>
          </p:cNvSpPr>
          <p:nvPr>
            <p:ph type="title"/>
          </p:nvPr>
        </p:nvSpPr>
        <p:spPr/>
        <p:txBody>
          <a:bodyPr/>
          <a:lstStyle/>
          <a:p>
            <a:r>
              <a:rPr lang="en-GB" dirty="0"/>
              <a:t>Advanced Architecture Trajectories</a:t>
            </a:r>
            <a:endParaRPr lang="en-PK" dirty="0"/>
          </a:p>
        </p:txBody>
      </p:sp>
      <p:sp>
        <p:nvSpPr>
          <p:cNvPr id="3" name="Content Placeholder 2">
            <a:extLst>
              <a:ext uri="{FF2B5EF4-FFF2-40B4-BE49-F238E27FC236}">
                <a16:creationId xmlns:a16="http://schemas.microsoft.com/office/drawing/2014/main" id="{BD0BA651-E6F4-8AB0-A5CE-AF6EAE7E9165}"/>
              </a:ext>
            </a:extLst>
          </p:cNvPr>
          <p:cNvSpPr>
            <a:spLocks noGrp="1"/>
          </p:cNvSpPr>
          <p:nvPr>
            <p:ph idx="1"/>
          </p:nvPr>
        </p:nvSpPr>
        <p:spPr/>
        <p:txBody>
          <a:bodyPr/>
          <a:lstStyle/>
          <a:p>
            <a:r>
              <a:rPr lang="en-GB" dirty="0"/>
              <a:t>Transformers beyond NLP → vision, audio</a:t>
            </a:r>
          </a:p>
          <a:p>
            <a:r>
              <a:rPr lang="en-GB" dirty="0"/>
              <a:t>Cross-domain ideas: attention everywhere</a:t>
            </a:r>
          </a:p>
          <a:p>
            <a:r>
              <a:rPr lang="en-GB" dirty="0"/>
              <a:t>Emergent abilities with scale (LLMs)</a:t>
            </a:r>
          </a:p>
          <a:p>
            <a:r>
              <a:rPr lang="en-GB" dirty="0"/>
              <a:t>Multimodal transformers</a:t>
            </a:r>
            <a:endParaRPr lang="en-PK" dirty="0"/>
          </a:p>
        </p:txBody>
      </p:sp>
    </p:spTree>
    <p:extLst>
      <p:ext uri="{BB962C8B-B14F-4D97-AF65-F5344CB8AC3E}">
        <p14:creationId xmlns:p14="http://schemas.microsoft.com/office/powerpoint/2010/main" val="864732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A68B3-6F7B-5D45-2A1C-B8E11C5DF657}"/>
              </a:ext>
            </a:extLst>
          </p:cNvPr>
          <p:cNvSpPr>
            <a:spLocks noGrp="1"/>
          </p:cNvSpPr>
          <p:nvPr>
            <p:ph type="title"/>
          </p:nvPr>
        </p:nvSpPr>
        <p:spPr/>
        <p:txBody>
          <a:bodyPr/>
          <a:lstStyle/>
          <a:p>
            <a:r>
              <a:rPr lang="en-GB" dirty="0"/>
              <a:t>Efficient Transformers</a:t>
            </a:r>
            <a:endParaRPr lang="en-PK" dirty="0"/>
          </a:p>
        </p:txBody>
      </p:sp>
      <p:sp>
        <p:nvSpPr>
          <p:cNvPr id="3" name="Content Placeholder 2">
            <a:extLst>
              <a:ext uri="{FF2B5EF4-FFF2-40B4-BE49-F238E27FC236}">
                <a16:creationId xmlns:a16="http://schemas.microsoft.com/office/drawing/2014/main" id="{CB11109A-C54C-6053-324D-8949569A3088}"/>
              </a:ext>
            </a:extLst>
          </p:cNvPr>
          <p:cNvSpPr>
            <a:spLocks noGrp="1"/>
          </p:cNvSpPr>
          <p:nvPr>
            <p:ph idx="1"/>
          </p:nvPr>
        </p:nvSpPr>
        <p:spPr/>
        <p:txBody>
          <a:bodyPr/>
          <a:lstStyle/>
          <a:p>
            <a:r>
              <a:rPr lang="en-GB" dirty="0"/>
              <a:t>Sparse attention → near-linear scaling</a:t>
            </a:r>
          </a:p>
          <a:p>
            <a:r>
              <a:rPr lang="en-GB" dirty="0"/>
              <a:t>Longer sequences feasible</a:t>
            </a:r>
          </a:p>
          <a:p>
            <a:r>
              <a:rPr lang="en-GB" dirty="0"/>
              <a:t>Maintains representational power</a:t>
            </a:r>
          </a:p>
          <a:p>
            <a:r>
              <a:rPr lang="en-GB" dirty="0"/>
              <a:t>Enables new applications</a:t>
            </a:r>
          </a:p>
          <a:p>
            <a:endParaRPr lang="en-PK" dirty="0"/>
          </a:p>
        </p:txBody>
      </p:sp>
    </p:spTree>
    <p:extLst>
      <p:ext uri="{BB962C8B-B14F-4D97-AF65-F5344CB8AC3E}">
        <p14:creationId xmlns:p14="http://schemas.microsoft.com/office/powerpoint/2010/main" val="18083539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217</TotalTime>
  <Words>802</Words>
  <Application>Microsoft Macintosh PowerPoint</Application>
  <PresentationFormat>Widescreen</PresentationFormat>
  <Paragraphs>139</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Avenir Book</vt:lpstr>
      <vt:lpstr>Avenir Light</vt:lpstr>
      <vt:lpstr>Avenir Next</vt:lpstr>
      <vt:lpstr>Avenir Next Demi Bold</vt:lpstr>
      <vt:lpstr>Avenir Next Ultra Light</vt:lpstr>
      <vt:lpstr>System Font Regular</vt:lpstr>
      <vt:lpstr>Office Theme</vt:lpstr>
      <vt:lpstr>Chapter 13  Recap of Key Concepts</vt:lpstr>
      <vt:lpstr>Contents</vt:lpstr>
      <vt:lpstr>Recap of Key Concepts</vt:lpstr>
      <vt:lpstr>Future Trends in Deep Learning</vt:lpstr>
      <vt:lpstr>Transfer Learning &amp; Foundation Models</vt:lpstr>
      <vt:lpstr>Democratization of AI</vt:lpstr>
      <vt:lpstr>Bridging Research and Implementation</vt:lpstr>
      <vt:lpstr>Advanced Architecture Trajectories</vt:lpstr>
      <vt:lpstr>Efficient Transformers</vt:lpstr>
      <vt:lpstr>CNNs &amp; Hybrids</vt:lpstr>
      <vt:lpstr>Reinforcement Learning Frontiers</vt:lpstr>
      <vt:lpstr>Hierarchical RL</vt:lpstr>
      <vt:lpstr>Reward design is the holy grail of RL </vt:lpstr>
      <vt:lpstr>Generative AI Revolution</vt:lpstr>
      <vt:lpstr>Controllable Generation</vt:lpstr>
      <vt:lpstr>Diffusion-based Text Generation</vt:lpstr>
      <vt:lpstr>Tips for Staying Updated</vt:lpstr>
      <vt:lpstr>Keeping Up with Keras</vt:lpstr>
      <vt:lpstr>Experiment Tracking &amp; Reproducibility</vt:lpstr>
      <vt:lpstr>Tutorials &amp; Codebase</vt:lpstr>
      <vt:lpstr>Research Consumption Strategy</vt:lpstr>
      <vt:lpstr>Red Flags in Research</vt:lpstr>
      <vt:lpstr>Community Engagement</vt:lpstr>
      <vt:lpstr>Technical Deep Dives</vt:lpstr>
      <vt:lpstr>Practical Research Integration</vt:lpstr>
      <vt:lpstr>Takeaways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128</cp:revision>
  <dcterms:created xsi:type="dcterms:W3CDTF">2025-08-28T02:49:25Z</dcterms:created>
  <dcterms:modified xsi:type="dcterms:W3CDTF">2025-09-15T15:19:10Z</dcterms:modified>
</cp:coreProperties>
</file>