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310" r:id="rId4"/>
    <p:sldId id="311" r:id="rId5"/>
    <p:sldId id="312" r:id="rId6"/>
    <p:sldId id="313" r:id="rId7"/>
    <p:sldId id="314" r:id="rId8"/>
    <p:sldId id="315" r:id="rId9"/>
    <p:sldId id="316" r:id="rId10"/>
    <p:sldId id="317" r:id="rId11"/>
    <p:sldId id="318" r:id="rId12"/>
    <p:sldId id="319" r:id="rId13"/>
    <p:sldId id="320" r:id="rId14"/>
    <p:sldId id="361" r:id="rId15"/>
    <p:sldId id="321" r:id="rId16"/>
    <p:sldId id="322" r:id="rId17"/>
    <p:sldId id="323" r:id="rId18"/>
    <p:sldId id="324" r:id="rId19"/>
    <p:sldId id="325" r:id="rId20"/>
    <p:sldId id="326" r:id="rId21"/>
    <p:sldId id="362" r:id="rId22"/>
    <p:sldId id="327" r:id="rId23"/>
    <p:sldId id="328" r:id="rId24"/>
    <p:sldId id="329" r:id="rId25"/>
    <p:sldId id="330" r:id="rId26"/>
    <p:sldId id="331" r:id="rId27"/>
    <p:sldId id="332" r:id="rId28"/>
    <p:sldId id="333" r:id="rId29"/>
    <p:sldId id="334" r:id="rId30"/>
    <p:sldId id="335" r:id="rId31"/>
    <p:sldId id="336" r:id="rId32"/>
    <p:sldId id="337" r:id="rId33"/>
    <p:sldId id="338" r:id="rId34"/>
    <p:sldId id="339" r:id="rId35"/>
    <p:sldId id="340" r:id="rId36"/>
    <p:sldId id="371" r:id="rId37"/>
    <p:sldId id="372" r:id="rId38"/>
    <p:sldId id="341" r:id="rId39"/>
    <p:sldId id="342" r:id="rId40"/>
    <p:sldId id="343" r:id="rId41"/>
    <p:sldId id="373" r:id="rId42"/>
    <p:sldId id="344" r:id="rId43"/>
    <p:sldId id="374" r:id="rId44"/>
    <p:sldId id="345" r:id="rId45"/>
    <p:sldId id="346" r:id="rId46"/>
    <p:sldId id="347" r:id="rId47"/>
    <p:sldId id="348" r:id="rId48"/>
    <p:sldId id="375" r:id="rId49"/>
    <p:sldId id="349" r:id="rId50"/>
    <p:sldId id="350" r:id="rId51"/>
    <p:sldId id="353" r:id="rId52"/>
    <p:sldId id="363" r:id="rId53"/>
    <p:sldId id="365" r:id="rId54"/>
    <p:sldId id="366" r:id="rId55"/>
    <p:sldId id="355" r:id="rId56"/>
    <p:sldId id="356" r:id="rId57"/>
    <p:sldId id="357" r:id="rId58"/>
    <p:sldId id="358" r:id="rId59"/>
    <p:sldId id="368" r:id="rId60"/>
    <p:sldId id="359" r:id="rId61"/>
    <p:sldId id="376" r:id="rId62"/>
    <p:sldId id="370" r:id="rId63"/>
    <p:sldId id="360" r:id="rId64"/>
    <p:sldId id="309" r:id="rId65"/>
  </p:sldIdLst>
  <p:sldSz cx="12192000" cy="6858000"/>
  <p:notesSz cx="6858000" cy="9144000"/>
  <p:defaultText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49D"/>
    <a:srgbClr val="AFC2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091"/>
    <p:restoredTop sz="94685"/>
  </p:normalViewPr>
  <p:slideViewPr>
    <p:cSldViewPr snapToGrid="0">
      <p:cViewPr varScale="1">
        <p:scale>
          <a:sx n="134" d="100"/>
          <a:sy n="134" d="100"/>
        </p:scale>
        <p:origin x="100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FFD6E-E314-4DD9-0E47-E6A449717ACB}"/>
              </a:ext>
            </a:extLst>
          </p:cNvPr>
          <p:cNvSpPr>
            <a:spLocks noGrp="1"/>
          </p:cNvSpPr>
          <p:nvPr>
            <p:ph type="ctrTitle"/>
          </p:nvPr>
        </p:nvSpPr>
        <p:spPr>
          <a:xfrm>
            <a:off x="838200" y="1281043"/>
            <a:ext cx="9210261" cy="2387600"/>
          </a:xfrm>
        </p:spPr>
        <p:txBody>
          <a:bodyPr lIns="90000" anchor="t" anchorCtr="0">
            <a:noAutofit/>
          </a:bodyPr>
          <a:lstStyle>
            <a:lvl1pPr algn="l">
              <a:defRPr sz="6000"/>
            </a:lvl1pPr>
          </a:lstStyle>
          <a:p>
            <a:r>
              <a:rPr lang="en-GB"/>
              <a:t>Click to edit Master title style</a:t>
            </a:r>
            <a:endParaRPr lang="en-PK"/>
          </a:p>
        </p:txBody>
      </p:sp>
      <p:sp>
        <p:nvSpPr>
          <p:cNvPr id="3" name="Subtitle 2">
            <a:extLst>
              <a:ext uri="{FF2B5EF4-FFF2-40B4-BE49-F238E27FC236}">
                <a16:creationId xmlns:a16="http://schemas.microsoft.com/office/drawing/2014/main" id="{C0837447-574E-5AE9-7F74-9CDAE8821B31}"/>
              </a:ext>
            </a:extLst>
          </p:cNvPr>
          <p:cNvSpPr>
            <a:spLocks noGrp="1"/>
          </p:cNvSpPr>
          <p:nvPr>
            <p:ph type="subTitle" idx="1"/>
          </p:nvPr>
        </p:nvSpPr>
        <p:spPr>
          <a:xfrm>
            <a:off x="838200" y="4094922"/>
            <a:ext cx="9210261" cy="116287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PK" dirty="0"/>
          </a:p>
        </p:txBody>
      </p:sp>
    </p:spTree>
    <p:extLst>
      <p:ext uri="{BB962C8B-B14F-4D97-AF65-F5344CB8AC3E}">
        <p14:creationId xmlns:p14="http://schemas.microsoft.com/office/powerpoint/2010/main" val="442466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E0F37-796B-6E33-E154-7190DD5C68A0}"/>
              </a:ext>
            </a:extLst>
          </p:cNvPr>
          <p:cNvSpPr>
            <a:spLocks noGrp="1"/>
          </p:cNvSpPr>
          <p:nvPr>
            <p:ph type="title"/>
          </p:nvPr>
        </p:nvSpPr>
        <p:spPr/>
        <p:txBody>
          <a:bodyPr/>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F8F3EC33-10E5-3F81-6310-0D168B970DE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C0AB8289-EDC0-5F60-0940-4124B9D87A2A}"/>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71458609-9F85-32D0-0C7B-C3C5E2D887F2}"/>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43C76CF1-5A24-AC9E-3878-5DB01CDBE401}"/>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865852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FFD37B-5DA2-FBD9-A492-C524704A4D8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78230C24-FE26-F397-FA5C-345A10743F7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1A2BCC47-E199-E695-696B-76F8D66762B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2E72E5FA-1469-04CA-9486-B9E515617D3D}"/>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31C7A16B-481A-B23F-EAE9-2926CCA8FF72}"/>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872293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3381B-046A-8CE9-973B-EB1F702440E9}"/>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84A73CF-1499-EBB3-0698-82CB0C2FFC29}"/>
              </a:ext>
            </a:extLst>
          </p:cNvPr>
          <p:cNvSpPr>
            <a:spLocks noGrp="1"/>
          </p:cNvSpPr>
          <p:nvPr>
            <p:ph idx="1"/>
          </p:nvPr>
        </p:nvSpPr>
        <p:spPr>
          <a:xfrm>
            <a:off x="838200" y="1391478"/>
            <a:ext cx="9707217" cy="4785485"/>
          </a:xfrm>
        </p:spPr>
        <p:txBody>
          <a:bodyPr/>
          <a:lstStyle>
            <a:lvl1pPr>
              <a:lnSpc>
                <a:spcPct val="120000"/>
              </a:lnSpc>
              <a:defRPr/>
            </a:lvl1pPr>
            <a:lvl2pPr>
              <a:lnSpc>
                <a:spcPct val="120000"/>
              </a:lnSpc>
              <a:defRPr/>
            </a:lvl2pPr>
            <a:lvl3pPr>
              <a:lnSpc>
                <a:spcPct val="120000"/>
              </a:lnSpc>
              <a:defRPr/>
            </a:lvl3pPr>
            <a:lvl4pPr>
              <a:lnSpc>
                <a:spcPct val="120000"/>
              </a:lnSpc>
              <a:defRPr/>
            </a:lvl4pPr>
            <a:lvl5pPr>
              <a:lnSpc>
                <a:spcPct val="120000"/>
              </a:lnSpc>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7" name="Rectangle 6">
            <a:extLst>
              <a:ext uri="{FF2B5EF4-FFF2-40B4-BE49-F238E27FC236}">
                <a16:creationId xmlns:a16="http://schemas.microsoft.com/office/drawing/2014/main" id="{E32AE2F7-B618-E329-6038-DBD9D3B305D7}"/>
              </a:ext>
            </a:extLst>
          </p:cNvPr>
          <p:cNvSpPr/>
          <p:nvPr userDrawn="1"/>
        </p:nvSpPr>
        <p:spPr>
          <a:xfrm>
            <a:off x="10802570" y="6503787"/>
            <a:ext cx="1295401" cy="365126"/>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10" name="Rectangle 9">
            <a:extLst>
              <a:ext uri="{FF2B5EF4-FFF2-40B4-BE49-F238E27FC236}">
                <a16:creationId xmlns:a16="http://schemas.microsoft.com/office/drawing/2014/main" id="{AE843384-C9A5-6588-20E3-D1A715AF4887}"/>
              </a:ext>
            </a:extLst>
          </p:cNvPr>
          <p:cNvSpPr/>
          <p:nvPr userDrawn="1"/>
        </p:nvSpPr>
        <p:spPr>
          <a:xfrm rot="5400000">
            <a:off x="-1035720" y="1050234"/>
            <a:ext cx="2289312" cy="168967"/>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6388FD20-84F2-AADD-1A71-01C5D0689D25}"/>
              </a:ext>
            </a:extLst>
          </p:cNvPr>
          <p:cNvSpPr/>
          <p:nvPr userDrawn="1"/>
        </p:nvSpPr>
        <p:spPr>
          <a:xfrm rot="5400000">
            <a:off x="-202490" y="2506319"/>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2" name="Rectangle 11">
            <a:extLst>
              <a:ext uri="{FF2B5EF4-FFF2-40B4-BE49-F238E27FC236}">
                <a16:creationId xmlns:a16="http://schemas.microsoft.com/office/drawing/2014/main" id="{197310CA-54A2-2033-D480-50864AF00744}"/>
              </a:ext>
            </a:extLst>
          </p:cNvPr>
          <p:cNvSpPr/>
          <p:nvPr userDrawn="1"/>
        </p:nvSpPr>
        <p:spPr>
          <a:xfrm rot="5400000">
            <a:off x="-522198" y="3448880"/>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3" name="Rectangle 12">
            <a:extLst>
              <a:ext uri="{FF2B5EF4-FFF2-40B4-BE49-F238E27FC236}">
                <a16:creationId xmlns:a16="http://schemas.microsoft.com/office/drawing/2014/main" id="{D8650188-3CE0-5CD1-8E7A-8B2A6871DE7D}"/>
              </a:ext>
            </a:extLst>
          </p:cNvPr>
          <p:cNvSpPr/>
          <p:nvPr userDrawn="1"/>
        </p:nvSpPr>
        <p:spPr>
          <a:xfrm rot="5400000">
            <a:off x="-1242786" y="5431735"/>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Tree>
    <p:extLst>
      <p:ext uri="{BB962C8B-B14F-4D97-AF65-F5344CB8AC3E}">
        <p14:creationId xmlns:p14="http://schemas.microsoft.com/office/powerpoint/2010/main" val="372617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F1831-0B46-5EEE-7325-6371E859A3CA}"/>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PK"/>
          </a:p>
        </p:txBody>
      </p:sp>
      <p:sp>
        <p:nvSpPr>
          <p:cNvPr id="3" name="Text Placeholder 2">
            <a:extLst>
              <a:ext uri="{FF2B5EF4-FFF2-40B4-BE49-F238E27FC236}">
                <a16:creationId xmlns:a16="http://schemas.microsoft.com/office/drawing/2014/main" id="{FA91C0E8-6FF1-0370-8CA5-F2A21E64D72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6" name="Slide Number Placeholder 5">
            <a:extLst>
              <a:ext uri="{FF2B5EF4-FFF2-40B4-BE49-F238E27FC236}">
                <a16:creationId xmlns:a16="http://schemas.microsoft.com/office/drawing/2014/main" id="{CCD8AF40-2A03-3276-5D55-EA4FA726104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93459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F9CCF-C28C-E154-B8B8-D1FDB43B9342}"/>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E0F6472-118D-BF4C-25E9-70EA3DB073E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Content Placeholder 3">
            <a:extLst>
              <a:ext uri="{FF2B5EF4-FFF2-40B4-BE49-F238E27FC236}">
                <a16:creationId xmlns:a16="http://schemas.microsoft.com/office/drawing/2014/main" id="{2D39E305-1A90-7E0E-A893-F68B3151D92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6" name="Footer Placeholder 5">
            <a:extLst>
              <a:ext uri="{FF2B5EF4-FFF2-40B4-BE49-F238E27FC236}">
                <a16:creationId xmlns:a16="http://schemas.microsoft.com/office/drawing/2014/main" id="{A218A215-FE87-40F7-1666-228A7148F303}"/>
              </a:ext>
            </a:extLst>
          </p:cNvPr>
          <p:cNvSpPr>
            <a:spLocks noGrp="1"/>
          </p:cNvSpPr>
          <p:nvPr>
            <p:ph type="ftr" sz="quarter" idx="11"/>
          </p:nvPr>
        </p:nvSpPr>
        <p:spPr>
          <a:xfrm>
            <a:off x="838200" y="6376228"/>
            <a:ext cx="7315200" cy="365125"/>
          </a:xfrm>
          <a:prstGeom prst="rect">
            <a:avLst/>
          </a:prstGeom>
        </p:spPr>
        <p:txBody>
          <a:bodyPr/>
          <a:lstStyle/>
          <a:p>
            <a:r>
              <a:rPr lang="en-PK" dirty="0"/>
              <a:t>Copyright Author | Rheinwerk Publishing 2025</a:t>
            </a:r>
          </a:p>
        </p:txBody>
      </p:sp>
      <p:sp>
        <p:nvSpPr>
          <p:cNvPr id="7" name="Slide Number Placeholder 6">
            <a:extLst>
              <a:ext uri="{FF2B5EF4-FFF2-40B4-BE49-F238E27FC236}">
                <a16:creationId xmlns:a16="http://schemas.microsoft.com/office/drawing/2014/main" id="{0A30E175-30A3-B05B-9805-3F3612829766}"/>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328617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72130-A968-DCCD-9517-DB93C07975DB}"/>
              </a:ext>
            </a:extLst>
          </p:cNvPr>
          <p:cNvSpPr>
            <a:spLocks noGrp="1"/>
          </p:cNvSpPr>
          <p:nvPr>
            <p:ph type="title"/>
          </p:nvPr>
        </p:nvSpPr>
        <p:spPr>
          <a:xfrm>
            <a:off x="839788" y="365125"/>
            <a:ext cx="10515600" cy="1325563"/>
          </a:xfrm>
        </p:spPr>
        <p:txBody>
          <a:bodyPr/>
          <a:lstStyle/>
          <a:p>
            <a:r>
              <a:rPr lang="en-GB"/>
              <a:t>Click to edit Master title style</a:t>
            </a:r>
            <a:endParaRPr lang="en-PK"/>
          </a:p>
        </p:txBody>
      </p:sp>
      <p:sp>
        <p:nvSpPr>
          <p:cNvPr id="3" name="Text Placeholder 2">
            <a:extLst>
              <a:ext uri="{FF2B5EF4-FFF2-40B4-BE49-F238E27FC236}">
                <a16:creationId xmlns:a16="http://schemas.microsoft.com/office/drawing/2014/main" id="{0BBA3F33-5915-C359-233C-24354D0519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AF73220-9334-8D7B-526C-F687A71170A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5" name="Text Placeholder 4">
            <a:extLst>
              <a:ext uri="{FF2B5EF4-FFF2-40B4-BE49-F238E27FC236}">
                <a16:creationId xmlns:a16="http://schemas.microsoft.com/office/drawing/2014/main" id="{5021D9F5-4764-9A76-B255-C4AABC35A2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091D524-6250-BCA2-07EE-ACD91766B804}"/>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7" name="Date Placeholder 6">
            <a:extLst>
              <a:ext uri="{FF2B5EF4-FFF2-40B4-BE49-F238E27FC236}">
                <a16:creationId xmlns:a16="http://schemas.microsoft.com/office/drawing/2014/main" id="{151B326E-05DA-52B7-2925-C4353A26C37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8" name="Footer Placeholder 7">
            <a:extLst>
              <a:ext uri="{FF2B5EF4-FFF2-40B4-BE49-F238E27FC236}">
                <a16:creationId xmlns:a16="http://schemas.microsoft.com/office/drawing/2014/main" id="{D6E220AC-D8D0-05FB-6D93-DE9E9B1E32E3}"/>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9" name="Slide Number Placeholder 8">
            <a:extLst>
              <a:ext uri="{FF2B5EF4-FFF2-40B4-BE49-F238E27FC236}">
                <a16:creationId xmlns:a16="http://schemas.microsoft.com/office/drawing/2014/main" id="{0DD0ABA8-2758-7E94-ADCF-1E53F5BECE87}"/>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497922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B2D52-9B83-6FCF-0176-9D8AFA48233B}"/>
              </a:ext>
            </a:extLst>
          </p:cNvPr>
          <p:cNvSpPr>
            <a:spLocks noGrp="1"/>
          </p:cNvSpPr>
          <p:nvPr>
            <p:ph type="title"/>
          </p:nvPr>
        </p:nvSpPr>
        <p:spPr>
          <a:xfrm>
            <a:off x="977348" y="2848984"/>
            <a:ext cx="9707217" cy="861857"/>
          </a:xfrm>
        </p:spPr>
        <p:txBody>
          <a:bodyPr anchor="t" anchorCtr="0">
            <a:noAutofit/>
          </a:bodyPr>
          <a:lstStyle>
            <a:lvl1pPr>
              <a:defRPr sz="5400" b="0" i="0">
                <a:latin typeface="Avenir Light" panose="020B0402020203020204" pitchFamily="34" charset="77"/>
              </a:defRPr>
            </a:lvl1pPr>
          </a:lstStyle>
          <a:p>
            <a:r>
              <a:rPr lang="en-GB" dirty="0"/>
              <a:t>Click to edit Master title style</a:t>
            </a:r>
            <a:endParaRPr lang="en-PK" dirty="0"/>
          </a:p>
        </p:txBody>
      </p:sp>
      <p:sp>
        <p:nvSpPr>
          <p:cNvPr id="6" name="Rectangle 5">
            <a:extLst>
              <a:ext uri="{FF2B5EF4-FFF2-40B4-BE49-F238E27FC236}">
                <a16:creationId xmlns:a16="http://schemas.microsoft.com/office/drawing/2014/main" id="{78CF156D-6079-07CD-7B26-52A751C09A05}"/>
              </a:ext>
            </a:extLst>
          </p:cNvPr>
          <p:cNvSpPr/>
          <p:nvPr userDrawn="1"/>
        </p:nvSpPr>
        <p:spPr>
          <a:xfrm>
            <a:off x="10802570" y="6512752"/>
            <a:ext cx="1295401" cy="365126"/>
          </a:xfrm>
          <a:prstGeom prst="rect">
            <a:avLst/>
          </a:prstGeom>
          <a:solidFill>
            <a:srgbClr val="AFC2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7" name="Rectangle 6">
            <a:extLst>
              <a:ext uri="{FF2B5EF4-FFF2-40B4-BE49-F238E27FC236}">
                <a16:creationId xmlns:a16="http://schemas.microsoft.com/office/drawing/2014/main" id="{20034387-1015-BC5B-0355-823E1DADF404}"/>
              </a:ext>
            </a:extLst>
          </p:cNvPr>
          <p:cNvSpPr/>
          <p:nvPr userDrawn="1"/>
        </p:nvSpPr>
        <p:spPr>
          <a:xfrm>
            <a:off x="-19878" y="1063489"/>
            <a:ext cx="1570382"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8" name="Rectangle 7">
            <a:extLst>
              <a:ext uri="{FF2B5EF4-FFF2-40B4-BE49-F238E27FC236}">
                <a16:creationId xmlns:a16="http://schemas.microsoft.com/office/drawing/2014/main" id="{CEAFC8C5-D30E-7AAE-1E07-AF60EDF48BE3}"/>
              </a:ext>
            </a:extLst>
          </p:cNvPr>
          <p:cNvSpPr/>
          <p:nvPr userDrawn="1"/>
        </p:nvSpPr>
        <p:spPr>
          <a:xfrm>
            <a:off x="977348" y="1063488"/>
            <a:ext cx="5118652" cy="168963"/>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9" name="Rectangle 8">
            <a:extLst>
              <a:ext uri="{FF2B5EF4-FFF2-40B4-BE49-F238E27FC236}">
                <a16:creationId xmlns:a16="http://schemas.microsoft.com/office/drawing/2014/main" id="{93AD45D2-B7F1-18D5-B6B3-B083EA8BFF20}"/>
              </a:ext>
            </a:extLst>
          </p:cNvPr>
          <p:cNvSpPr/>
          <p:nvPr userDrawn="1"/>
        </p:nvSpPr>
        <p:spPr>
          <a:xfrm>
            <a:off x="6096000" y="1063487"/>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0" name="Rectangle 9">
            <a:extLst>
              <a:ext uri="{FF2B5EF4-FFF2-40B4-BE49-F238E27FC236}">
                <a16:creationId xmlns:a16="http://schemas.microsoft.com/office/drawing/2014/main" id="{43A52405-62DC-D1A5-354D-01981BB0D817}"/>
              </a:ext>
            </a:extLst>
          </p:cNvPr>
          <p:cNvSpPr/>
          <p:nvPr userDrawn="1"/>
        </p:nvSpPr>
        <p:spPr>
          <a:xfrm>
            <a:off x="6718852" y="1063486"/>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7BD0CF6D-857E-0EB9-CA0D-1C173C2C2B5E}"/>
              </a:ext>
            </a:extLst>
          </p:cNvPr>
          <p:cNvSpPr/>
          <p:nvPr userDrawn="1"/>
        </p:nvSpPr>
        <p:spPr>
          <a:xfrm>
            <a:off x="7981121" y="1063486"/>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6" name="Text Placeholder 15">
            <a:extLst>
              <a:ext uri="{FF2B5EF4-FFF2-40B4-BE49-F238E27FC236}">
                <a16:creationId xmlns:a16="http://schemas.microsoft.com/office/drawing/2014/main" id="{BAB8BA09-2D76-867F-64A4-E78717E5144F}"/>
              </a:ext>
            </a:extLst>
          </p:cNvPr>
          <p:cNvSpPr>
            <a:spLocks noGrp="1"/>
          </p:cNvSpPr>
          <p:nvPr>
            <p:ph type="body" sz="quarter" idx="10"/>
          </p:nvPr>
        </p:nvSpPr>
        <p:spPr>
          <a:xfrm>
            <a:off x="978589" y="1822416"/>
            <a:ext cx="9705975" cy="656859"/>
          </a:xfrm>
        </p:spPr>
        <p:txBody>
          <a:bodyPr>
            <a:normAutofit/>
          </a:bodyPr>
          <a:lstStyle>
            <a:lvl1pPr>
              <a:defRPr sz="3200" b="0" i="0">
                <a:solidFill>
                  <a:srgbClr val="00549D"/>
                </a:solidFill>
                <a:latin typeface="Avenir Light" panose="020B0402020203020204" pitchFamily="34" charset="77"/>
              </a:defRPr>
            </a:lvl1pPr>
            <a:lvl2pPr marL="457200" indent="0">
              <a:buNone/>
              <a:defRPr sz="2000"/>
            </a:lvl2pPr>
          </a:lstStyle>
          <a:p>
            <a:pPr lvl="0"/>
            <a:r>
              <a:rPr lang="en-GB" dirty="0"/>
              <a:t>Click to edit Master text styles</a:t>
            </a:r>
          </a:p>
        </p:txBody>
      </p:sp>
    </p:spTree>
    <p:extLst>
      <p:ext uri="{BB962C8B-B14F-4D97-AF65-F5344CB8AC3E}">
        <p14:creationId xmlns:p14="http://schemas.microsoft.com/office/powerpoint/2010/main" val="17752158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7644F7-0AC4-25AF-135E-7E0B60238C9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3" name="Footer Placeholder 2">
            <a:extLst>
              <a:ext uri="{FF2B5EF4-FFF2-40B4-BE49-F238E27FC236}">
                <a16:creationId xmlns:a16="http://schemas.microsoft.com/office/drawing/2014/main" id="{F24504F3-7831-2FDD-E836-FDD1F3B6DE8A}"/>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4" name="Slide Number Placeholder 3">
            <a:extLst>
              <a:ext uri="{FF2B5EF4-FFF2-40B4-BE49-F238E27FC236}">
                <a16:creationId xmlns:a16="http://schemas.microsoft.com/office/drawing/2014/main" id="{7B09FCCC-7DCF-1912-6F84-9BF04ECD044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50649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623DB-45C4-C4CC-532F-D7F4C7189D5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Content Placeholder 2">
            <a:extLst>
              <a:ext uri="{FF2B5EF4-FFF2-40B4-BE49-F238E27FC236}">
                <a16:creationId xmlns:a16="http://schemas.microsoft.com/office/drawing/2014/main" id="{18F0879A-CFAE-B9E1-3FBA-D295E2234B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Text Placeholder 3">
            <a:extLst>
              <a:ext uri="{FF2B5EF4-FFF2-40B4-BE49-F238E27FC236}">
                <a16:creationId xmlns:a16="http://schemas.microsoft.com/office/drawing/2014/main" id="{76C675A7-61BE-7F8E-4652-ABBBF1713A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EFB9EA-ED36-20B2-61CD-3AD699059C05}"/>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1BE00F40-9DC7-AA4B-F1DF-8AB29AD5A89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AA751DA-5B01-BBCA-0837-2DC657AD718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645266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B33E0-84A2-35F7-6162-29A254555D1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Picture Placeholder 2">
            <a:extLst>
              <a:ext uri="{FF2B5EF4-FFF2-40B4-BE49-F238E27FC236}">
                <a16:creationId xmlns:a16="http://schemas.microsoft.com/office/drawing/2014/main" id="{D0AF0D84-C551-D10B-4B57-1F325DFD98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K"/>
          </a:p>
        </p:txBody>
      </p:sp>
      <p:sp>
        <p:nvSpPr>
          <p:cNvPr id="4" name="Text Placeholder 3">
            <a:extLst>
              <a:ext uri="{FF2B5EF4-FFF2-40B4-BE49-F238E27FC236}">
                <a16:creationId xmlns:a16="http://schemas.microsoft.com/office/drawing/2014/main" id="{47031D34-67A3-7836-C5F2-2295FDEEED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A5F4161-4A2D-B377-DED2-CB3FB89894D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61651A56-064B-252B-AB18-F1F468E7E07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8C7C405-901F-80FE-4CEB-65315CC850F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11261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167890-FE06-E433-7559-00055DC89653}"/>
              </a:ext>
            </a:extLst>
          </p:cNvPr>
          <p:cNvSpPr>
            <a:spLocks noGrp="1"/>
          </p:cNvSpPr>
          <p:nvPr>
            <p:ph type="title"/>
          </p:nvPr>
        </p:nvSpPr>
        <p:spPr>
          <a:xfrm>
            <a:off x="838200" y="365125"/>
            <a:ext cx="9707217" cy="861857"/>
          </a:xfrm>
          <a:prstGeom prst="rect">
            <a:avLst/>
          </a:prstGeom>
        </p:spPr>
        <p:txBody>
          <a:bodyPr vert="horz" lIns="91440" tIns="45720" rIns="91440" bIns="45720" rtlCol="0" anchor="ctr">
            <a:normAutofit/>
          </a:bodyPr>
          <a:lstStyle/>
          <a:p>
            <a:r>
              <a:rPr lang="en-GB" dirty="0"/>
              <a:t>Click to edit Master title style</a:t>
            </a:r>
            <a:endParaRPr lang="en-PK" dirty="0"/>
          </a:p>
        </p:txBody>
      </p:sp>
      <p:sp>
        <p:nvSpPr>
          <p:cNvPr id="3" name="Text Placeholder 2">
            <a:extLst>
              <a:ext uri="{FF2B5EF4-FFF2-40B4-BE49-F238E27FC236}">
                <a16:creationId xmlns:a16="http://schemas.microsoft.com/office/drawing/2014/main" id="{9315A844-6810-620A-D8AB-11A5FD5E494D}"/>
              </a:ext>
            </a:extLst>
          </p:cNvPr>
          <p:cNvSpPr>
            <a:spLocks noGrp="1"/>
          </p:cNvSpPr>
          <p:nvPr>
            <p:ph type="body" idx="1"/>
          </p:nvPr>
        </p:nvSpPr>
        <p:spPr>
          <a:xfrm>
            <a:off x="838200" y="1825625"/>
            <a:ext cx="9707217"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16" name="TextBox 15">
            <a:extLst>
              <a:ext uri="{FF2B5EF4-FFF2-40B4-BE49-F238E27FC236}">
                <a16:creationId xmlns:a16="http://schemas.microsoft.com/office/drawing/2014/main" id="{0B9BD744-73DE-A4EC-80FC-2A2AFC306B84}"/>
              </a:ext>
            </a:extLst>
          </p:cNvPr>
          <p:cNvSpPr txBox="1"/>
          <p:nvPr userDrawn="1"/>
        </p:nvSpPr>
        <p:spPr>
          <a:xfrm>
            <a:off x="838200" y="6512752"/>
            <a:ext cx="8754035" cy="276999"/>
          </a:xfrm>
          <a:prstGeom prst="rect">
            <a:avLst/>
          </a:prstGeom>
          <a:noFill/>
        </p:spPr>
        <p:txBody>
          <a:bodyPr wrap="square" rtlCol="0">
            <a:spAutoFit/>
          </a:bodyPr>
          <a:lstStyle/>
          <a:p>
            <a:r>
              <a:rPr lang="en-GB" sz="1200" i="0" dirty="0">
                <a:solidFill>
                  <a:schemeClr val="tx2">
                    <a:lumMod val="50000"/>
                    <a:lumOff val="50000"/>
                  </a:schemeClr>
                </a:solidFill>
                <a:latin typeface="Avenir Book" panose="02000503020000020003" pitchFamily="2" charset="0"/>
              </a:rPr>
              <a:t>All Rights Reserved | Copyright © 2025 Mohammad Nauman | Rheinwerk Publishing </a:t>
            </a:r>
            <a:r>
              <a:rPr lang="en-PK" sz="1200" i="0" dirty="0">
                <a:solidFill>
                  <a:schemeClr val="tx2">
                    <a:lumMod val="50000"/>
                    <a:lumOff val="50000"/>
                  </a:schemeClr>
                </a:solidFill>
                <a:latin typeface="Avenir Book" panose="02000503020000020003" pitchFamily="2" charset="0"/>
              </a:rPr>
              <a:t>| </a:t>
            </a:r>
            <a:r>
              <a:rPr lang="en-PK" sz="1200" i="0" dirty="0">
                <a:solidFill>
                  <a:srgbClr val="00549D"/>
                </a:solidFill>
                <a:latin typeface="Avenir Book" panose="02000503020000020003" pitchFamily="2" charset="0"/>
              </a:rPr>
              <a:t> https://recluze.net/keras-book</a:t>
            </a:r>
          </a:p>
        </p:txBody>
      </p:sp>
      <p:pic>
        <p:nvPicPr>
          <p:cNvPr id="5" name="Picture 4" descr="A blue and white text on a black background&#10;&#10;AI-generated content may be incorrect.">
            <a:extLst>
              <a:ext uri="{FF2B5EF4-FFF2-40B4-BE49-F238E27FC236}">
                <a16:creationId xmlns:a16="http://schemas.microsoft.com/office/drawing/2014/main" id="{590ECAA4-EB82-4DE6-8EDD-31489661548C}"/>
              </a:ext>
            </a:extLst>
          </p:cNvPr>
          <p:cNvPicPr>
            <a:picLocks noChangeAspect="1"/>
          </p:cNvPicPr>
          <p:nvPr userDrawn="1"/>
        </p:nvPicPr>
        <p:blipFill>
          <a:blip r:embed="rId13"/>
          <a:stretch>
            <a:fillRect/>
          </a:stretch>
        </p:blipFill>
        <p:spPr>
          <a:xfrm>
            <a:off x="10793505" y="181252"/>
            <a:ext cx="1231835" cy="359739"/>
          </a:xfrm>
          <a:prstGeom prst="rect">
            <a:avLst/>
          </a:prstGeom>
        </p:spPr>
      </p:pic>
    </p:spTree>
    <p:extLst>
      <p:ext uri="{BB962C8B-B14F-4D97-AF65-F5344CB8AC3E}">
        <p14:creationId xmlns:p14="http://schemas.microsoft.com/office/powerpoint/2010/main" val="16656000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b="1" i="0" kern="1200">
          <a:solidFill>
            <a:schemeClr val="tx1"/>
          </a:solidFill>
          <a:latin typeface="Avenir Next Demi Bold" panose="020B0503020202020204" pitchFamily="34" charset="0"/>
          <a:ea typeface="+mj-ea"/>
          <a:cs typeface="+mj-cs"/>
        </a:defRPr>
      </a:lvl1pPr>
    </p:titleStyle>
    <p:bodyStyle>
      <a:lvl1pPr marL="360000" indent="-360000" algn="l" defTabSz="914400" rtl="0" eaLnBrk="1" latinLnBrk="0" hangingPunct="1">
        <a:lnSpc>
          <a:spcPct val="90000"/>
        </a:lnSpc>
        <a:spcBef>
          <a:spcPts val="1000"/>
        </a:spcBef>
        <a:buClrTx/>
        <a:buSzPct val="120000"/>
        <a:buFont typeface="System Font Regular"/>
        <a:buChar char="-"/>
        <a:defRPr sz="280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SzPct val="60000"/>
        <a:buFont typeface="Arial" panose="020B0604020202020204" pitchFamily="34" charset="0"/>
        <a:buChar char="•"/>
        <a:defRPr sz="240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90000"/>
        </a:lnSpc>
        <a:spcBef>
          <a:spcPts val="500"/>
        </a:spcBef>
        <a:buSzPct val="60000"/>
        <a:buFont typeface="Arial" panose="020B0604020202020204" pitchFamily="34" charset="0"/>
        <a:buChar char="•"/>
        <a:defRPr sz="200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hyperlink" Target="https://recluze.net/keras-book"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rheinwerk-computing.com/6142"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ook with a cover&#10;&#10;AI-generated content may be incorrect.">
            <a:extLst>
              <a:ext uri="{FF2B5EF4-FFF2-40B4-BE49-F238E27FC236}">
                <a16:creationId xmlns:a16="http://schemas.microsoft.com/office/drawing/2014/main" id="{6F652ABD-BB9E-509D-2434-E39F0B92F579}"/>
              </a:ext>
            </a:extLst>
          </p:cNvPr>
          <p:cNvPicPr>
            <a:picLocks noChangeAspect="1"/>
          </p:cNvPicPr>
          <p:nvPr/>
        </p:nvPicPr>
        <p:blipFill>
          <a:blip r:embed="rId2"/>
          <a:stretch>
            <a:fillRect/>
          </a:stretch>
        </p:blipFill>
        <p:spPr>
          <a:xfrm>
            <a:off x="6423554" y="1050220"/>
            <a:ext cx="5768446" cy="3845630"/>
          </a:xfrm>
          <a:prstGeom prst="rect">
            <a:avLst/>
          </a:prstGeom>
        </p:spPr>
      </p:pic>
      <p:sp>
        <p:nvSpPr>
          <p:cNvPr id="2" name="Title 1">
            <a:extLst>
              <a:ext uri="{FF2B5EF4-FFF2-40B4-BE49-F238E27FC236}">
                <a16:creationId xmlns:a16="http://schemas.microsoft.com/office/drawing/2014/main" id="{756823F6-FFB0-05B1-70D0-8F3DF0547D29}"/>
              </a:ext>
            </a:extLst>
          </p:cNvPr>
          <p:cNvSpPr>
            <a:spLocks noGrp="1"/>
          </p:cNvSpPr>
          <p:nvPr>
            <p:ph type="ctrTitle"/>
          </p:nvPr>
        </p:nvSpPr>
        <p:spPr>
          <a:xfrm>
            <a:off x="838200" y="1281043"/>
            <a:ext cx="8067675" cy="2387600"/>
          </a:xfrm>
        </p:spPr>
        <p:txBody>
          <a:bodyPr/>
          <a:lstStyle/>
          <a:p>
            <a:r>
              <a:rPr lang="en-PK" sz="4000" b="0" dirty="0">
                <a:solidFill>
                  <a:srgbClr val="00549D"/>
                </a:solidFill>
                <a:latin typeface="Avenir Next Ultra Light" panose="020B0203020202020204" pitchFamily="34" charset="77"/>
              </a:rPr>
              <a:t>Chapter 12 </a:t>
            </a:r>
            <a:br>
              <a:rPr lang="en-PK" b="0" dirty="0">
                <a:solidFill>
                  <a:srgbClr val="00549D"/>
                </a:solidFill>
                <a:latin typeface="Avenir Next Ultra Light" panose="020B0203020202020204" pitchFamily="34" charset="77"/>
              </a:rPr>
            </a:br>
            <a:r>
              <a:rPr lang="en-GB" dirty="0"/>
              <a:t>Advanced Generative AI: Stable Diffusion</a:t>
            </a:r>
            <a:endParaRPr lang="en-PK" dirty="0"/>
          </a:p>
        </p:txBody>
      </p:sp>
      <p:sp>
        <p:nvSpPr>
          <p:cNvPr id="3" name="Subtitle 2">
            <a:extLst>
              <a:ext uri="{FF2B5EF4-FFF2-40B4-BE49-F238E27FC236}">
                <a16:creationId xmlns:a16="http://schemas.microsoft.com/office/drawing/2014/main" id="{E58AC2CD-B405-2FC9-E175-DFAD227AE311}"/>
              </a:ext>
            </a:extLst>
          </p:cNvPr>
          <p:cNvSpPr>
            <a:spLocks noGrp="1"/>
          </p:cNvSpPr>
          <p:nvPr>
            <p:ph type="subTitle" idx="1"/>
          </p:nvPr>
        </p:nvSpPr>
        <p:spPr>
          <a:xfrm>
            <a:off x="838200" y="4094922"/>
            <a:ext cx="9210261" cy="1832912"/>
          </a:xfrm>
        </p:spPr>
        <p:txBody>
          <a:bodyPr>
            <a:normAutofit/>
          </a:bodyPr>
          <a:lstStyle/>
          <a:p>
            <a:pPr>
              <a:lnSpc>
                <a:spcPct val="120000"/>
              </a:lnSpc>
            </a:pPr>
            <a:r>
              <a:rPr lang="en-GB" dirty="0">
                <a:latin typeface="Avenir Light" panose="020B0402020203020204" pitchFamily="34" charset="77"/>
              </a:rPr>
              <a:t>“</a:t>
            </a:r>
            <a:r>
              <a:rPr lang="en-GB" dirty="0" err="1">
                <a:latin typeface="Avenir Light" panose="020B0402020203020204" pitchFamily="34" charset="77"/>
              </a:rPr>
              <a:t>Keras</a:t>
            </a:r>
            <a:r>
              <a:rPr lang="en-GB">
                <a:latin typeface="Avenir Light" panose="020B0402020203020204" pitchFamily="34" charset="77"/>
              </a:rPr>
              <a:t> 3: </a:t>
            </a:r>
            <a:r>
              <a:rPr lang="en-GB" dirty="0">
                <a:latin typeface="Avenir Light" panose="020B0402020203020204" pitchFamily="34" charset="77"/>
              </a:rPr>
              <a:t>The Comprehensive Guide to Deep Learning with the </a:t>
            </a:r>
            <a:r>
              <a:rPr lang="en-GB" dirty="0" err="1">
                <a:latin typeface="Avenir Light" panose="020B0402020203020204" pitchFamily="34" charset="77"/>
              </a:rPr>
              <a:t>Keras</a:t>
            </a:r>
            <a:r>
              <a:rPr lang="en-GB" dirty="0">
                <a:latin typeface="Avenir Light" panose="020B0402020203020204" pitchFamily="34" charset="77"/>
              </a:rPr>
              <a:t> API and Python” </a:t>
            </a:r>
            <a:r>
              <a:rPr lang="en-GB" dirty="0">
                <a:solidFill>
                  <a:schemeClr val="bg1">
                    <a:lumMod val="50000"/>
                  </a:schemeClr>
                </a:solidFill>
                <a:latin typeface="Avenir Light" panose="020B0402020203020204" pitchFamily="34" charset="77"/>
              </a:rPr>
              <a:t>by Mohammad Nauman </a:t>
            </a:r>
          </a:p>
          <a:p>
            <a:r>
              <a:rPr lang="en-GB" sz="1800" dirty="0">
                <a:solidFill>
                  <a:schemeClr val="bg1">
                    <a:lumMod val="50000"/>
                  </a:schemeClr>
                </a:solidFill>
                <a:latin typeface="Avenir Light" panose="020B0402020203020204" pitchFamily="34" charset="77"/>
              </a:rPr>
              <a:t>https://</a:t>
            </a:r>
            <a:r>
              <a:rPr lang="en-GB" sz="1800" dirty="0" err="1">
                <a:solidFill>
                  <a:schemeClr val="bg1">
                    <a:lumMod val="50000"/>
                  </a:schemeClr>
                </a:solidFill>
                <a:latin typeface="Avenir Light" panose="020B0402020203020204" pitchFamily="34" charset="77"/>
              </a:rPr>
              <a:t>recluze.net</a:t>
            </a:r>
            <a:r>
              <a:rPr lang="en-GB" sz="1800" dirty="0">
                <a:solidFill>
                  <a:schemeClr val="bg1">
                    <a:lumMod val="50000"/>
                  </a:schemeClr>
                </a:solidFill>
                <a:latin typeface="Avenir Light" panose="020B0402020203020204" pitchFamily="34" charset="77"/>
              </a:rPr>
              <a:t>/</a:t>
            </a:r>
            <a:r>
              <a:rPr lang="en-GB" sz="1800" dirty="0" err="1">
                <a:solidFill>
                  <a:schemeClr val="bg1">
                    <a:lumMod val="50000"/>
                  </a:schemeClr>
                </a:solidFill>
                <a:latin typeface="Avenir Light" panose="020B0402020203020204" pitchFamily="34" charset="77"/>
              </a:rPr>
              <a:t>keras</a:t>
            </a:r>
            <a:r>
              <a:rPr lang="en-GB" sz="1800" dirty="0">
                <a:solidFill>
                  <a:schemeClr val="bg1">
                    <a:lumMod val="50000"/>
                  </a:schemeClr>
                </a:solidFill>
                <a:latin typeface="Avenir Light" panose="020B0402020203020204" pitchFamily="34" charset="77"/>
              </a:rPr>
              <a:t>-book  </a:t>
            </a:r>
          </a:p>
        </p:txBody>
      </p:sp>
    </p:spTree>
    <p:extLst>
      <p:ext uri="{BB962C8B-B14F-4D97-AF65-F5344CB8AC3E}">
        <p14:creationId xmlns:p14="http://schemas.microsoft.com/office/powerpoint/2010/main" val="35754572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9A3D77-A005-634B-D3A1-4504327AFD41}"/>
              </a:ext>
            </a:extLst>
          </p:cNvPr>
          <p:cNvSpPr>
            <a:spLocks noGrp="1"/>
          </p:cNvSpPr>
          <p:nvPr>
            <p:ph type="title"/>
          </p:nvPr>
        </p:nvSpPr>
        <p:spPr/>
        <p:txBody>
          <a:bodyPr/>
          <a:lstStyle/>
          <a:p>
            <a:r>
              <a:rPr lang="en-GB" dirty="0"/>
              <a:t>Noise Schedule</a:t>
            </a:r>
            <a:endParaRPr lang="en-PK" dirty="0"/>
          </a:p>
        </p:txBody>
      </p:sp>
      <p:sp>
        <p:nvSpPr>
          <p:cNvPr id="3" name="Content Placeholder 2">
            <a:extLst>
              <a:ext uri="{FF2B5EF4-FFF2-40B4-BE49-F238E27FC236}">
                <a16:creationId xmlns:a16="http://schemas.microsoft.com/office/drawing/2014/main" id="{FFD01224-17AE-9358-160D-DAD844624BFA}"/>
              </a:ext>
            </a:extLst>
          </p:cNvPr>
          <p:cNvSpPr>
            <a:spLocks noGrp="1"/>
          </p:cNvSpPr>
          <p:nvPr>
            <p:ph idx="1"/>
          </p:nvPr>
        </p:nvSpPr>
        <p:spPr/>
        <p:txBody>
          <a:bodyPr/>
          <a:lstStyle/>
          <a:p>
            <a:r>
              <a:rPr lang="en-GB" dirty="0"/>
              <a:t>Defines how much noise per step</a:t>
            </a:r>
          </a:p>
          <a:p>
            <a:r>
              <a:rPr lang="en-GB" dirty="0"/>
              <a:t>Linear vs. cosine schedules</a:t>
            </a:r>
          </a:p>
          <a:p>
            <a:r>
              <a:rPr lang="en-GB" dirty="0"/>
              <a:t>Impacts quality &amp; training efficiency</a:t>
            </a:r>
          </a:p>
          <a:p>
            <a:r>
              <a:rPr lang="en-GB" dirty="0"/>
              <a:t>Early → preserve detail, later → more noise</a:t>
            </a:r>
          </a:p>
          <a:p>
            <a:endParaRPr lang="en-PK" dirty="0"/>
          </a:p>
        </p:txBody>
      </p:sp>
    </p:spTree>
    <p:extLst>
      <p:ext uri="{BB962C8B-B14F-4D97-AF65-F5344CB8AC3E}">
        <p14:creationId xmlns:p14="http://schemas.microsoft.com/office/powerpoint/2010/main" val="19180677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FAF3E-1C0C-C6F7-8812-86C51BB73B07}"/>
              </a:ext>
            </a:extLst>
          </p:cNvPr>
          <p:cNvSpPr>
            <a:spLocks noGrp="1"/>
          </p:cNvSpPr>
          <p:nvPr>
            <p:ph type="title"/>
          </p:nvPr>
        </p:nvSpPr>
        <p:spPr/>
        <p:txBody>
          <a:bodyPr/>
          <a:lstStyle/>
          <a:p>
            <a:r>
              <a:rPr lang="en-GB" dirty="0"/>
              <a:t>Reverse Diffusion</a:t>
            </a:r>
            <a:endParaRPr lang="en-PK"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4CEA09C9-7EE0-1974-436C-654A33B326D6}"/>
                  </a:ext>
                </a:extLst>
              </p:cNvPr>
              <p:cNvSpPr>
                <a:spLocks noGrp="1"/>
              </p:cNvSpPr>
              <p:nvPr>
                <p:ph idx="1"/>
              </p:nvPr>
            </p:nvSpPr>
            <p:spPr/>
            <p:txBody>
              <a:bodyPr/>
              <a:lstStyle/>
              <a:p>
                <a:r>
                  <a:rPr lang="en-GB" dirty="0"/>
                  <a:t>Need neural net to predict noise</a:t>
                </a:r>
              </a:p>
              <a:p>
                <a:r>
                  <a:rPr lang="en-GB" dirty="0"/>
                  <a:t>Estimate noise → subtract → denoise</a:t>
                </a:r>
              </a:p>
              <a:p>
                <a:endParaRPr lang="en-GB" dirty="0"/>
              </a:p>
              <a:p>
                <a:pPr marL="0" indent="0">
                  <a:buNone/>
                </a:pPr>
                <a14:m>
                  <m:oMathPara xmlns:m="http://schemas.openxmlformats.org/officeDocument/2006/math">
                    <m:oMathParaPr>
                      <m:jc m:val="centerGroup"/>
                    </m:oMathParaPr>
                    <m:oMath xmlns:m="http://schemas.openxmlformats.org/officeDocument/2006/math">
                      <m:sSub>
                        <m:sSubPr>
                          <m:ctrlPr>
                            <a:rPr lang="ar-AE" i="1">
                              <a:latin typeface="Cambria Math" panose="02040503050406030204" pitchFamily="18" charset="0"/>
                            </a:rPr>
                          </m:ctrlPr>
                        </m:sSubPr>
                        <m:e>
                          <m:acc>
                            <m:accPr>
                              <m:chr m:val="̂"/>
                              <m:ctrlPr>
                                <a:rPr lang="ar-AE" i="1">
                                  <a:latin typeface="Cambria Math" panose="02040503050406030204" pitchFamily="18" charset="0"/>
                                </a:rPr>
                              </m:ctrlPr>
                            </m:accPr>
                            <m:e>
                              <m:r>
                                <a:rPr lang="ar-AE" i="1">
                                  <a:latin typeface="Cambria Math" panose="02040503050406030204" pitchFamily="18" charset="0"/>
                                </a:rPr>
                                <m:t>𝑥</m:t>
                              </m:r>
                            </m:e>
                          </m:acc>
                        </m:e>
                        <m:sub>
                          <m:r>
                            <a:rPr lang="ar-AE" i="1">
                              <a:latin typeface="Cambria Math" panose="02040503050406030204" pitchFamily="18" charset="0"/>
                            </a:rPr>
                            <m:t>𝑡</m:t>
                          </m:r>
                          <m:r>
                            <a:rPr lang="ar-AE">
                              <a:latin typeface="Cambria Math" panose="02040503050406030204" pitchFamily="18" charset="0"/>
                            </a:rPr>
                            <m:t>−1</m:t>
                          </m:r>
                        </m:sub>
                      </m:sSub>
                      <m:r>
                        <a:rPr lang="ar-AE">
                          <a:latin typeface="Cambria Math" panose="02040503050406030204" pitchFamily="18" charset="0"/>
                        </a:rPr>
                        <m:t>=</m:t>
                      </m:r>
                      <m:f>
                        <m:fPr>
                          <m:ctrlPr>
                            <a:rPr lang="ar-AE" i="1">
                              <a:latin typeface="Cambria Math" panose="02040503050406030204" pitchFamily="18" charset="0"/>
                            </a:rPr>
                          </m:ctrlPr>
                        </m:fPr>
                        <m:num>
                          <m:r>
                            <a:rPr lang="ar-AE">
                              <a:latin typeface="Cambria Math" panose="02040503050406030204" pitchFamily="18" charset="0"/>
                            </a:rPr>
                            <m:t>1</m:t>
                          </m:r>
                        </m:num>
                        <m:den>
                          <m:rad>
                            <m:radPr>
                              <m:degHide m:val="on"/>
                              <m:ctrlPr>
                                <a:rPr lang="ar-AE" i="1">
                                  <a:latin typeface="Cambria Math" panose="02040503050406030204" pitchFamily="18" charset="0"/>
                                </a:rPr>
                              </m:ctrlPr>
                            </m:radPr>
                            <m:deg/>
                            <m:e>
                              <m:sSub>
                                <m:sSubPr>
                                  <m:ctrlPr>
                                    <a:rPr lang="ar-AE" i="1">
                                      <a:latin typeface="Cambria Math" panose="02040503050406030204" pitchFamily="18" charset="0"/>
                                    </a:rPr>
                                  </m:ctrlPr>
                                </m:sSubPr>
                                <m:e>
                                  <m:r>
                                    <a:rPr lang="ar-AE" i="1">
                                      <a:latin typeface="Cambria Math" panose="02040503050406030204" pitchFamily="18" charset="0"/>
                                    </a:rPr>
                                    <m:t>𝛼</m:t>
                                  </m:r>
                                </m:e>
                                <m:sub>
                                  <m:r>
                                    <a:rPr lang="ar-AE" i="1">
                                      <a:latin typeface="Cambria Math" panose="02040503050406030204" pitchFamily="18" charset="0"/>
                                    </a:rPr>
                                    <m:t>𝑡</m:t>
                                  </m:r>
                                </m:sub>
                              </m:sSub>
                            </m:e>
                          </m:rad>
                        </m:den>
                      </m:f>
                      <m:d>
                        <m:dPr>
                          <m:ctrlPr>
                            <a:rPr lang="ar-AE" i="1">
                              <a:latin typeface="Cambria Math" panose="02040503050406030204" pitchFamily="18" charset="0"/>
                            </a:rPr>
                          </m:ctrlPr>
                        </m:dPr>
                        <m:e>
                          <m:sSub>
                            <m:sSubPr>
                              <m:ctrlPr>
                                <a:rPr lang="ar-AE" i="1">
                                  <a:latin typeface="Cambria Math" panose="02040503050406030204" pitchFamily="18" charset="0"/>
                                </a:rPr>
                              </m:ctrlPr>
                            </m:sSubPr>
                            <m:e>
                              <m:r>
                                <a:rPr lang="ar-AE" i="1">
                                  <a:latin typeface="Cambria Math" panose="02040503050406030204" pitchFamily="18" charset="0"/>
                                </a:rPr>
                                <m:t>𝑥</m:t>
                              </m:r>
                            </m:e>
                            <m:sub>
                              <m:r>
                                <a:rPr lang="ar-AE" i="1">
                                  <a:latin typeface="Cambria Math" panose="02040503050406030204" pitchFamily="18" charset="0"/>
                                </a:rPr>
                                <m:t>𝑡</m:t>
                              </m:r>
                            </m:sub>
                          </m:sSub>
                          <m:r>
                            <a:rPr lang="ar-AE">
                              <a:latin typeface="Cambria Math" panose="02040503050406030204" pitchFamily="18" charset="0"/>
                            </a:rPr>
                            <m:t>−</m:t>
                          </m:r>
                          <m:rad>
                            <m:radPr>
                              <m:degHide m:val="on"/>
                              <m:ctrlPr>
                                <a:rPr lang="ar-AE" i="1">
                                  <a:latin typeface="Cambria Math" panose="02040503050406030204" pitchFamily="18" charset="0"/>
                                </a:rPr>
                              </m:ctrlPr>
                            </m:radPr>
                            <m:deg/>
                            <m:e>
                              <m:r>
                                <a:rPr lang="ar-AE">
                                  <a:latin typeface="Cambria Math" panose="02040503050406030204" pitchFamily="18" charset="0"/>
                                </a:rPr>
                                <m:t>1−</m:t>
                              </m:r>
                              <m:sSub>
                                <m:sSubPr>
                                  <m:ctrlPr>
                                    <a:rPr lang="ar-AE" i="1">
                                      <a:latin typeface="Cambria Math" panose="02040503050406030204" pitchFamily="18" charset="0"/>
                                    </a:rPr>
                                  </m:ctrlPr>
                                </m:sSubPr>
                                <m:e>
                                  <m:r>
                                    <a:rPr lang="ar-AE" i="1">
                                      <a:latin typeface="Cambria Math" panose="02040503050406030204" pitchFamily="18" charset="0"/>
                                    </a:rPr>
                                    <m:t>𝛼</m:t>
                                  </m:r>
                                </m:e>
                                <m:sub>
                                  <m:r>
                                    <a:rPr lang="ar-AE" i="1">
                                      <a:latin typeface="Cambria Math" panose="02040503050406030204" pitchFamily="18" charset="0"/>
                                    </a:rPr>
                                    <m:t>𝑡</m:t>
                                  </m:r>
                                </m:sub>
                              </m:sSub>
                            </m:e>
                          </m:rad>
                          <m:r>
                            <m:rPr>
                              <m:nor/>
                            </m:rPr>
                            <a:rPr lang="ar-AE" i="1"/>
                            <m:t> </m:t>
                          </m:r>
                          <m:sSub>
                            <m:sSubPr>
                              <m:ctrlPr>
                                <a:rPr lang="ar-AE" i="1">
                                  <a:latin typeface="Cambria Math" panose="02040503050406030204" pitchFamily="18" charset="0"/>
                                </a:rPr>
                              </m:ctrlPr>
                            </m:sSubPr>
                            <m:e>
                              <m:r>
                                <a:rPr lang="ar-AE" i="1">
                                  <a:latin typeface="Cambria Math" panose="02040503050406030204" pitchFamily="18" charset="0"/>
                                </a:rPr>
                                <m:t>𝜖</m:t>
                              </m:r>
                            </m:e>
                            <m:sub>
                              <m:r>
                                <a:rPr lang="ar-AE" i="1">
                                  <a:latin typeface="Cambria Math" panose="02040503050406030204" pitchFamily="18" charset="0"/>
                                </a:rPr>
                                <m:t>𝜃</m:t>
                              </m:r>
                            </m:sub>
                          </m:sSub>
                          <m:d>
                            <m:dPr>
                              <m:sepChr m:val=","/>
                              <m:ctrlPr>
                                <a:rPr lang="ar-AE" i="1">
                                  <a:latin typeface="Cambria Math" panose="02040503050406030204" pitchFamily="18" charset="0"/>
                                </a:rPr>
                              </m:ctrlPr>
                            </m:dPr>
                            <m:e>
                              <m:sSub>
                                <m:sSubPr>
                                  <m:ctrlPr>
                                    <a:rPr lang="ar-AE" i="1">
                                      <a:latin typeface="Cambria Math" panose="02040503050406030204" pitchFamily="18" charset="0"/>
                                    </a:rPr>
                                  </m:ctrlPr>
                                </m:sSubPr>
                                <m:e>
                                  <m:r>
                                    <a:rPr lang="ar-AE" i="1">
                                      <a:latin typeface="Cambria Math" panose="02040503050406030204" pitchFamily="18" charset="0"/>
                                    </a:rPr>
                                    <m:t>𝑥</m:t>
                                  </m:r>
                                </m:e>
                                <m:sub>
                                  <m:r>
                                    <a:rPr lang="ar-AE" i="1">
                                      <a:latin typeface="Cambria Math" panose="02040503050406030204" pitchFamily="18" charset="0"/>
                                    </a:rPr>
                                    <m:t>𝑡</m:t>
                                  </m:r>
                                </m:sub>
                              </m:sSub>
                            </m:e>
                            <m:e>
                              <m:r>
                                <a:rPr lang="ar-AE" i="1">
                                  <a:latin typeface="Cambria Math" panose="02040503050406030204" pitchFamily="18" charset="0"/>
                                </a:rPr>
                                <m:t>𝑡</m:t>
                              </m:r>
                            </m:e>
                          </m:d>
                        </m:e>
                      </m:d>
                    </m:oMath>
                  </m:oMathPara>
                </a14:m>
                <a:endParaRPr lang="ar-AE" b="0" dirty="0"/>
              </a:p>
              <a:p>
                <a:endParaRPr lang="en-GB" dirty="0"/>
              </a:p>
              <a:p>
                <a:r>
                  <a:rPr lang="en-GB" dirty="0"/>
                  <a:t>Training: predict noise with MSE loss</a:t>
                </a:r>
              </a:p>
              <a:p>
                <a:endParaRPr lang="en-PK" dirty="0"/>
              </a:p>
            </p:txBody>
          </p:sp>
        </mc:Choice>
        <mc:Fallback xmlns="">
          <p:sp>
            <p:nvSpPr>
              <p:cNvPr id="3" name="Content Placeholder 2">
                <a:extLst>
                  <a:ext uri="{FF2B5EF4-FFF2-40B4-BE49-F238E27FC236}">
                    <a16:creationId xmlns:a16="http://schemas.microsoft.com/office/drawing/2014/main" id="{4CEA09C9-7EE0-1974-436C-654A33B326D6}"/>
                  </a:ext>
                </a:extLst>
              </p:cNvPr>
              <p:cNvSpPr>
                <a:spLocks noGrp="1" noRot="1" noChangeAspect="1" noMove="1" noResize="1" noEditPoints="1" noAdjustHandles="1" noChangeArrowheads="1" noChangeShapeType="1" noTextEdit="1"/>
              </p:cNvSpPr>
              <p:nvPr>
                <p:ph idx="1"/>
              </p:nvPr>
            </p:nvSpPr>
            <p:spPr>
              <a:blipFill>
                <a:blip r:embed="rId2"/>
                <a:stretch>
                  <a:fillRect l="-1830" t="-2381"/>
                </a:stretch>
              </a:blipFill>
            </p:spPr>
            <p:txBody>
              <a:bodyPr/>
              <a:lstStyle/>
              <a:p>
                <a:r>
                  <a:rPr lang="en-PK">
                    <a:noFill/>
                  </a:rPr>
                  <a:t> </a:t>
                </a:r>
              </a:p>
            </p:txBody>
          </p:sp>
        </mc:Fallback>
      </mc:AlternateContent>
    </p:spTree>
    <p:extLst>
      <p:ext uri="{BB962C8B-B14F-4D97-AF65-F5344CB8AC3E}">
        <p14:creationId xmlns:p14="http://schemas.microsoft.com/office/powerpoint/2010/main" val="37510910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46FAA0-1BAB-D32C-CF95-1DC02784B1BD}"/>
              </a:ext>
            </a:extLst>
          </p:cNvPr>
          <p:cNvSpPr>
            <a:spLocks noGrp="1"/>
          </p:cNvSpPr>
          <p:nvPr>
            <p:ph type="title"/>
          </p:nvPr>
        </p:nvSpPr>
        <p:spPr/>
        <p:txBody>
          <a:bodyPr/>
          <a:lstStyle/>
          <a:p>
            <a:r>
              <a:rPr lang="en-GB" dirty="0"/>
              <a:t>Training Objective</a:t>
            </a:r>
            <a:endParaRPr lang="en-PK"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FFA4ADF7-342A-7071-3FE7-F51113B14F80}"/>
                  </a:ext>
                </a:extLst>
              </p:cNvPr>
              <p:cNvSpPr>
                <a:spLocks noGrp="1"/>
              </p:cNvSpPr>
              <p:nvPr>
                <p:ph idx="1"/>
              </p:nvPr>
            </p:nvSpPr>
            <p:spPr/>
            <p:txBody>
              <a:bodyPr/>
              <a:lstStyle/>
              <a:p>
                <a:r>
                  <a:rPr lang="en-GB" dirty="0"/>
                  <a:t>Random time step t</a:t>
                </a:r>
              </a:p>
              <a:p>
                <a:r>
                  <a:rPr lang="en-GB" dirty="0"/>
                  <a:t>Add noise to image</a:t>
                </a:r>
              </a:p>
              <a:p>
                <a:r>
                  <a:rPr lang="en-GB" dirty="0"/>
                  <a:t>Train network to predict added noise</a:t>
                </a:r>
              </a:p>
              <a:p>
                <a:r>
                  <a:rPr lang="en-GB" dirty="0"/>
                  <a:t>Loss:</a:t>
                </a:r>
              </a:p>
              <a:p>
                <a:endParaRPr lang="en-GB" dirty="0"/>
              </a:p>
              <a:p>
                <a:pPr marL="0" indent="0">
                  <a:buNone/>
                </a:pPr>
                <a14:m>
                  <m:oMathPara xmlns:m="http://schemas.openxmlformats.org/officeDocument/2006/math">
                    <m:oMathParaPr>
                      <m:jc m:val="centerGroup"/>
                    </m:oMathParaPr>
                    <m:oMath xmlns:m="http://schemas.openxmlformats.org/officeDocument/2006/math">
                      <m:r>
                        <a:rPr lang="en-GB" i="1">
                          <a:latin typeface="Cambria Math" panose="02040503050406030204" pitchFamily="18" charset="0"/>
                        </a:rPr>
                        <m:t>𝐿</m:t>
                      </m:r>
                      <m:r>
                        <a:rPr lang="en-GB">
                          <a:latin typeface="Cambria Math" panose="02040503050406030204" pitchFamily="18" charset="0"/>
                        </a:rPr>
                        <m:t>=</m:t>
                      </m:r>
                      <m:r>
                        <a:rPr lang="en-GB">
                          <a:latin typeface="Cambria Math" panose="02040503050406030204" pitchFamily="18" charset="0"/>
                        </a:rPr>
                        <m:t>𝔼</m:t>
                      </m:r>
                      <m:r>
                        <a:rPr lang="en-GB">
                          <a:latin typeface="Cambria Math" panose="02040503050406030204" pitchFamily="18" charset="0"/>
                        </a:rPr>
                        <m:t>∥</m:t>
                      </m:r>
                      <m:r>
                        <a:rPr lang="en-GB" i="1">
                          <a:latin typeface="Cambria Math" panose="02040503050406030204" pitchFamily="18" charset="0"/>
                        </a:rPr>
                        <m:t>𝜖</m:t>
                      </m:r>
                      <m:r>
                        <a:rPr lang="en-GB">
                          <a:latin typeface="Cambria Math" panose="02040503050406030204" pitchFamily="18" charset="0"/>
                        </a:rPr>
                        <m:t>−</m:t>
                      </m:r>
                      <m:sSub>
                        <m:sSubPr>
                          <m:ctrlPr>
                            <a:rPr lang="ar-AE" i="1">
                              <a:latin typeface="Cambria Math" panose="02040503050406030204" pitchFamily="18" charset="0"/>
                            </a:rPr>
                          </m:ctrlPr>
                        </m:sSubPr>
                        <m:e>
                          <m:r>
                            <a:rPr lang="ar-AE" i="1">
                              <a:latin typeface="Cambria Math" panose="02040503050406030204" pitchFamily="18" charset="0"/>
                            </a:rPr>
                            <m:t>𝜖</m:t>
                          </m:r>
                        </m:e>
                        <m:sub>
                          <m:r>
                            <a:rPr lang="ar-AE" i="1">
                              <a:latin typeface="Cambria Math" panose="02040503050406030204" pitchFamily="18" charset="0"/>
                            </a:rPr>
                            <m:t>𝜃</m:t>
                          </m:r>
                        </m:sub>
                      </m:sSub>
                      <m:d>
                        <m:dPr>
                          <m:sepChr m:val=","/>
                          <m:ctrlPr>
                            <a:rPr lang="ar-AE" i="1">
                              <a:latin typeface="Cambria Math" panose="02040503050406030204" pitchFamily="18" charset="0"/>
                            </a:rPr>
                          </m:ctrlPr>
                        </m:dPr>
                        <m:e>
                          <m:sSub>
                            <m:sSubPr>
                              <m:ctrlPr>
                                <a:rPr lang="ar-AE" i="1">
                                  <a:latin typeface="Cambria Math" panose="02040503050406030204" pitchFamily="18" charset="0"/>
                                </a:rPr>
                              </m:ctrlPr>
                            </m:sSubPr>
                            <m:e>
                              <m:r>
                                <a:rPr lang="ar-AE" i="1">
                                  <a:latin typeface="Cambria Math" panose="02040503050406030204" pitchFamily="18" charset="0"/>
                                </a:rPr>
                                <m:t>𝑥</m:t>
                              </m:r>
                            </m:e>
                            <m:sub>
                              <m:r>
                                <a:rPr lang="ar-AE" i="1">
                                  <a:latin typeface="Cambria Math" panose="02040503050406030204" pitchFamily="18" charset="0"/>
                                </a:rPr>
                                <m:t>𝑡</m:t>
                              </m:r>
                            </m:sub>
                          </m:sSub>
                        </m:e>
                        <m:e>
                          <m:r>
                            <a:rPr lang="ar-AE" i="1">
                              <a:latin typeface="Cambria Math" panose="02040503050406030204" pitchFamily="18" charset="0"/>
                            </a:rPr>
                            <m:t>𝑡</m:t>
                          </m:r>
                        </m:e>
                      </m:d>
                      <m:sSup>
                        <m:sSupPr>
                          <m:ctrlPr>
                            <a:rPr lang="ar-AE" i="1">
                              <a:latin typeface="Cambria Math" panose="02040503050406030204" pitchFamily="18" charset="0"/>
                            </a:rPr>
                          </m:ctrlPr>
                        </m:sSupPr>
                        <m:e>
                          <m:r>
                            <a:rPr lang="ar-AE">
                              <a:latin typeface="Cambria Math" panose="02040503050406030204" pitchFamily="18" charset="0"/>
                            </a:rPr>
                            <m:t>∥</m:t>
                          </m:r>
                        </m:e>
                        <m:sup>
                          <m:r>
                            <a:rPr lang="ar-AE">
                              <a:latin typeface="Cambria Math" panose="02040503050406030204" pitchFamily="18" charset="0"/>
                            </a:rPr>
                            <m:t>2</m:t>
                          </m:r>
                        </m:sup>
                      </m:sSup>
                    </m:oMath>
                  </m:oMathPara>
                </a14:m>
                <a:endParaRPr lang="ar-AE" dirty="0"/>
              </a:p>
              <a:p>
                <a:endParaRPr lang="en-PK" dirty="0"/>
              </a:p>
            </p:txBody>
          </p:sp>
        </mc:Choice>
        <mc:Fallback xmlns="">
          <p:sp>
            <p:nvSpPr>
              <p:cNvPr id="3" name="Content Placeholder 2">
                <a:extLst>
                  <a:ext uri="{FF2B5EF4-FFF2-40B4-BE49-F238E27FC236}">
                    <a16:creationId xmlns:a16="http://schemas.microsoft.com/office/drawing/2014/main" id="{FFA4ADF7-342A-7071-3FE7-F51113B14F80}"/>
                  </a:ext>
                </a:extLst>
              </p:cNvPr>
              <p:cNvSpPr>
                <a:spLocks noGrp="1" noRot="1" noChangeAspect="1" noMove="1" noResize="1" noEditPoints="1" noAdjustHandles="1" noChangeArrowheads="1" noChangeShapeType="1" noTextEdit="1"/>
              </p:cNvSpPr>
              <p:nvPr>
                <p:ph idx="1"/>
              </p:nvPr>
            </p:nvSpPr>
            <p:spPr>
              <a:blipFill>
                <a:blip r:embed="rId2"/>
                <a:stretch>
                  <a:fillRect l="-1830" t="-2381"/>
                </a:stretch>
              </a:blipFill>
            </p:spPr>
            <p:txBody>
              <a:bodyPr/>
              <a:lstStyle/>
              <a:p>
                <a:r>
                  <a:rPr lang="en-PK">
                    <a:noFill/>
                  </a:rPr>
                  <a:t> </a:t>
                </a:r>
              </a:p>
            </p:txBody>
          </p:sp>
        </mc:Fallback>
      </mc:AlternateContent>
    </p:spTree>
    <p:extLst>
      <p:ext uri="{BB962C8B-B14F-4D97-AF65-F5344CB8AC3E}">
        <p14:creationId xmlns:p14="http://schemas.microsoft.com/office/powerpoint/2010/main" val="13767403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ACBDD-0BB5-6A6F-00FF-461ADEF11FB6}"/>
              </a:ext>
            </a:extLst>
          </p:cNvPr>
          <p:cNvSpPr>
            <a:spLocks noGrp="1"/>
          </p:cNvSpPr>
          <p:nvPr>
            <p:ph type="title"/>
          </p:nvPr>
        </p:nvSpPr>
        <p:spPr/>
        <p:txBody>
          <a:bodyPr>
            <a:normAutofit fontScale="90000"/>
          </a:bodyPr>
          <a:lstStyle/>
          <a:p>
            <a:r>
              <a:rPr lang="en-GB" dirty="0"/>
              <a:t>Denoising Diffusion Probabilistic Models</a:t>
            </a:r>
            <a:endParaRPr lang="en-PK" dirty="0"/>
          </a:p>
        </p:txBody>
      </p:sp>
      <p:sp>
        <p:nvSpPr>
          <p:cNvPr id="3" name="Content Placeholder 2">
            <a:extLst>
              <a:ext uri="{FF2B5EF4-FFF2-40B4-BE49-F238E27FC236}">
                <a16:creationId xmlns:a16="http://schemas.microsoft.com/office/drawing/2014/main" id="{23A290BA-B9AF-7CCC-EA57-F3121EFC35D8}"/>
              </a:ext>
            </a:extLst>
          </p:cNvPr>
          <p:cNvSpPr>
            <a:spLocks noGrp="1"/>
          </p:cNvSpPr>
          <p:nvPr>
            <p:ph idx="1"/>
          </p:nvPr>
        </p:nvSpPr>
        <p:spPr/>
        <p:txBody>
          <a:bodyPr/>
          <a:lstStyle/>
          <a:p>
            <a:r>
              <a:rPr lang="en-GB" dirty="0"/>
              <a:t>Practical blueprint for diffusion</a:t>
            </a:r>
          </a:p>
          <a:p>
            <a:r>
              <a:rPr lang="en-GB" dirty="0"/>
              <a:t>Single U-Net predicts noise</a:t>
            </a:r>
          </a:p>
          <a:p>
            <a:r>
              <a:rPr lang="en-GB" dirty="0"/>
              <a:t>Training: one clear objective</a:t>
            </a:r>
          </a:p>
          <a:p>
            <a:r>
              <a:rPr lang="en-GB" dirty="0"/>
              <a:t>Avoids GAN instability</a:t>
            </a:r>
          </a:p>
          <a:p>
            <a:endParaRPr lang="en-GB" dirty="0"/>
          </a:p>
          <a:p>
            <a:pPr marL="0" indent="0">
              <a:buNone/>
            </a:pPr>
            <a:endParaRPr lang="en-PK" dirty="0"/>
          </a:p>
        </p:txBody>
      </p:sp>
    </p:spTree>
    <p:extLst>
      <p:ext uri="{BB962C8B-B14F-4D97-AF65-F5344CB8AC3E}">
        <p14:creationId xmlns:p14="http://schemas.microsoft.com/office/powerpoint/2010/main" val="29534150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3561D-A9D5-C16B-9EB1-7F6D397B3658}"/>
              </a:ext>
            </a:extLst>
          </p:cNvPr>
          <p:cNvSpPr>
            <a:spLocks noGrp="1"/>
          </p:cNvSpPr>
          <p:nvPr>
            <p:ph type="title"/>
          </p:nvPr>
        </p:nvSpPr>
        <p:spPr/>
        <p:txBody>
          <a:bodyPr/>
          <a:lstStyle/>
          <a:p>
            <a:r>
              <a:rPr lang="en-PK" dirty="0"/>
              <a:t>S</a:t>
            </a:r>
            <a:r>
              <a:rPr lang="en-GB" dirty="0"/>
              <a:t>t</a:t>
            </a:r>
            <a:r>
              <a:rPr lang="en-PK" dirty="0"/>
              <a:t>able Diffusion Architecture</a:t>
            </a:r>
          </a:p>
        </p:txBody>
      </p:sp>
      <p:pic>
        <p:nvPicPr>
          <p:cNvPr id="6" name="Content Placeholder 5">
            <a:extLst>
              <a:ext uri="{FF2B5EF4-FFF2-40B4-BE49-F238E27FC236}">
                <a16:creationId xmlns:a16="http://schemas.microsoft.com/office/drawing/2014/main" id="{A436B286-0176-86D8-3345-21788B1B9A79}"/>
              </a:ext>
            </a:extLst>
          </p:cNvPr>
          <p:cNvPicPr>
            <a:picLocks noGrp="1" noChangeAspect="1"/>
          </p:cNvPicPr>
          <p:nvPr>
            <p:ph idx="1"/>
          </p:nvPr>
        </p:nvPicPr>
        <p:blipFill>
          <a:blip r:embed="rId2"/>
          <a:stretch>
            <a:fillRect/>
          </a:stretch>
        </p:blipFill>
        <p:spPr>
          <a:xfrm>
            <a:off x="1045235" y="1490392"/>
            <a:ext cx="8392064" cy="3608671"/>
          </a:xfrm>
        </p:spPr>
      </p:pic>
      <p:sp>
        <p:nvSpPr>
          <p:cNvPr id="4" name="TextBox 3">
            <a:extLst>
              <a:ext uri="{FF2B5EF4-FFF2-40B4-BE49-F238E27FC236}">
                <a16:creationId xmlns:a16="http://schemas.microsoft.com/office/drawing/2014/main" id="{D34C6F04-3C22-738A-8CB9-FD413BFFEA7B}"/>
              </a:ext>
            </a:extLst>
          </p:cNvPr>
          <p:cNvSpPr txBox="1"/>
          <p:nvPr/>
        </p:nvSpPr>
        <p:spPr>
          <a:xfrm>
            <a:off x="2192238" y="5362473"/>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12.1: Architecture of the Stable Diffusion Model</a:t>
            </a:r>
          </a:p>
        </p:txBody>
      </p:sp>
    </p:spTree>
    <p:extLst>
      <p:ext uri="{BB962C8B-B14F-4D97-AF65-F5344CB8AC3E}">
        <p14:creationId xmlns:p14="http://schemas.microsoft.com/office/powerpoint/2010/main" val="3025714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0B4E-D267-F898-1389-051D83B5375E}"/>
              </a:ext>
            </a:extLst>
          </p:cNvPr>
          <p:cNvSpPr>
            <a:spLocks noGrp="1"/>
          </p:cNvSpPr>
          <p:nvPr>
            <p:ph type="title"/>
          </p:nvPr>
        </p:nvSpPr>
        <p:spPr/>
        <p:txBody>
          <a:bodyPr/>
          <a:lstStyle/>
          <a:p>
            <a:r>
              <a:rPr lang="en-GB" dirty="0"/>
              <a:t>U-Net for Denoising</a:t>
            </a:r>
            <a:endParaRPr lang="en-PK" dirty="0"/>
          </a:p>
        </p:txBody>
      </p:sp>
      <p:sp>
        <p:nvSpPr>
          <p:cNvPr id="3" name="Content Placeholder 2">
            <a:extLst>
              <a:ext uri="{FF2B5EF4-FFF2-40B4-BE49-F238E27FC236}">
                <a16:creationId xmlns:a16="http://schemas.microsoft.com/office/drawing/2014/main" id="{EC2F8B43-B5E1-99EA-0462-89D6363822BB}"/>
              </a:ext>
            </a:extLst>
          </p:cNvPr>
          <p:cNvSpPr>
            <a:spLocks noGrp="1"/>
          </p:cNvSpPr>
          <p:nvPr>
            <p:ph idx="1"/>
          </p:nvPr>
        </p:nvSpPr>
        <p:spPr/>
        <p:txBody>
          <a:bodyPr/>
          <a:lstStyle/>
          <a:p>
            <a:r>
              <a:rPr lang="en-GB" dirty="0"/>
              <a:t>Encoder–decoder with skip connections</a:t>
            </a:r>
          </a:p>
          <a:p>
            <a:r>
              <a:rPr lang="en-GB" dirty="0"/>
              <a:t>Captures global + fine details</a:t>
            </a:r>
          </a:p>
          <a:p>
            <a:r>
              <a:rPr lang="en-GB" dirty="0"/>
              <a:t>Perfect for denoising tasks</a:t>
            </a:r>
          </a:p>
          <a:p>
            <a:r>
              <a:rPr lang="en-GB" dirty="0"/>
              <a:t>Enhanced with time-step conditioning</a:t>
            </a:r>
          </a:p>
          <a:p>
            <a:endParaRPr lang="en-PK" dirty="0"/>
          </a:p>
        </p:txBody>
      </p:sp>
    </p:spTree>
    <p:extLst>
      <p:ext uri="{BB962C8B-B14F-4D97-AF65-F5344CB8AC3E}">
        <p14:creationId xmlns:p14="http://schemas.microsoft.com/office/powerpoint/2010/main" val="2972305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72623-C2DC-6A86-8DE4-95A5747DD915}"/>
              </a:ext>
            </a:extLst>
          </p:cNvPr>
          <p:cNvSpPr>
            <a:spLocks noGrp="1"/>
          </p:cNvSpPr>
          <p:nvPr>
            <p:ph type="title"/>
          </p:nvPr>
        </p:nvSpPr>
        <p:spPr/>
        <p:txBody>
          <a:bodyPr/>
          <a:lstStyle/>
          <a:p>
            <a:r>
              <a:rPr lang="en-GB" dirty="0"/>
              <a:t>Time-Step Conditioning</a:t>
            </a:r>
            <a:endParaRPr lang="en-PK" dirty="0"/>
          </a:p>
        </p:txBody>
      </p:sp>
      <p:sp>
        <p:nvSpPr>
          <p:cNvPr id="3" name="Content Placeholder 2">
            <a:extLst>
              <a:ext uri="{FF2B5EF4-FFF2-40B4-BE49-F238E27FC236}">
                <a16:creationId xmlns:a16="http://schemas.microsoft.com/office/drawing/2014/main" id="{0AE6B33D-4E41-F028-E6A9-38E866524C63}"/>
              </a:ext>
            </a:extLst>
          </p:cNvPr>
          <p:cNvSpPr>
            <a:spLocks noGrp="1"/>
          </p:cNvSpPr>
          <p:nvPr>
            <p:ph idx="1"/>
          </p:nvPr>
        </p:nvSpPr>
        <p:spPr/>
        <p:txBody>
          <a:bodyPr/>
          <a:lstStyle/>
          <a:p>
            <a:r>
              <a:rPr lang="en-GB" dirty="0"/>
              <a:t>Network must know “when” it is denoising</a:t>
            </a:r>
          </a:p>
          <a:p>
            <a:r>
              <a:rPr lang="en-GB" dirty="0"/>
              <a:t>Sinusoidal positional encodings</a:t>
            </a:r>
          </a:p>
          <a:p>
            <a:r>
              <a:rPr lang="en-GB" dirty="0"/>
              <a:t>Added to feature maps + normalization layers</a:t>
            </a:r>
          </a:p>
          <a:p>
            <a:r>
              <a:rPr lang="en-GB" dirty="0"/>
              <a:t>One network learns many denoising functions</a:t>
            </a:r>
          </a:p>
          <a:p>
            <a:endParaRPr lang="en-PK" dirty="0"/>
          </a:p>
        </p:txBody>
      </p:sp>
    </p:spTree>
    <p:extLst>
      <p:ext uri="{BB962C8B-B14F-4D97-AF65-F5344CB8AC3E}">
        <p14:creationId xmlns:p14="http://schemas.microsoft.com/office/powerpoint/2010/main" val="17677879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8FDCE-3AA0-E411-05CE-EF06132F4349}"/>
              </a:ext>
            </a:extLst>
          </p:cNvPr>
          <p:cNvSpPr>
            <a:spLocks noGrp="1"/>
          </p:cNvSpPr>
          <p:nvPr>
            <p:ph type="title"/>
          </p:nvPr>
        </p:nvSpPr>
        <p:spPr/>
        <p:txBody>
          <a:bodyPr/>
          <a:lstStyle/>
          <a:p>
            <a:r>
              <a:rPr lang="en-GB" dirty="0"/>
              <a:t>Training Benefits of DDPM</a:t>
            </a:r>
            <a:endParaRPr lang="en-PK" dirty="0"/>
          </a:p>
        </p:txBody>
      </p:sp>
      <p:sp>
        <p:nvSpPr>
          <p:cNvPr id="3" name="Content Placeholder 2">
            <a:extLst>
              <a:ext uri="{FF2B5EF4-FFF2-40B4-BE49-F238E27FC236}">
                <a16:creationId xmlns:a16="http://schemas.microsoft.com/office/drawing/2014/main" id="{5F6E1B43-0C29-0583-61AC-3B8BFD6817D2}"/>
              </a:ext>
            </a:extLst>
          </p:cNvPr>
          <p:cNvSpPr>
            <a:spLocks noGrp="1"/>
          </p:cNvSpPr>
          <p:nvPr>
            <p:ph idx="1"/>
          </p:nvPr>
        </p:nvSpPr>
        <p:spPr/>
        <p:txBody>
          <a:bodyPr/>
          <a:lstStyle/>
          <a:p>
            <a:r>
              <a:rPr lang="en-GB" dirty="0"/>
              <a:t>Stable gradients</a:t>
            </a:r>
          </a:p>
          <a:p>
            <a:r>
              <a:rPr lang="en-GB" dirty="0"/>
              <a:t>Regularization via noise</a:t>
            </a:r>
          </a:p>
          <a:p>
            <a:r>
              <a:rPr lang="en-GB" dirty="0"/>
              <a:t>Comprehensive learning across steps</a:t>
            </a:r>
          </a:p>
          <a:p>
            <a:r>
              <a:rPr lang="en-GB" dirty="0"/>
              <a:t>No adversarial balance needed</a:t>
            </a:r>
          </a:p>
          <a:p>
            <a:endParaRPr lang="en-PK" dirty="0"/>
          </a:p>
        </p:txBody>
      </p:sp>
    </p:spTree>
    <p:extLst>
      <p:ext uri="{BB962C8B-B14F-4D97-AF65-F5344CB8AC3E}">
        <p14:creationId xmlns:p14="http://schemas.microsoft.com/office/powerpoint/2010/main" val="36559654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B863D-2C47-BC16-5834-6101F2D2ED2F}"/>
              </a:ext>
            </a:extLst>
          </p:cNvPr>
          <p:cNvSpPr>
            <a:spLocks noGrp="1"/>
          </p:cNvSpPr>
          <p:nvPr>
            <p:ph type="title"/>
          </p:nvPr>
        </p:nvSpPr>
        <p:spPr/>
        <p:txBody>
          <a:bodyPr/>
          <a:lstStyle/>
          <a:p>
            <a:r>
              <a:rPr lang="en-GB" dirty="0"/>
              <a:t>“Stable” in Stable Diffusion</a:t>
            </a:r>
            <a:endParaRPr lang="en-PK" dirty="0"/>
          </a:p>
        </p:txBody>
      </p:sp>
      <p:sp>
        <p:nvSpPr>
          <p:cNvPr id="3" name="Content Placeholder 2">
            <a:extLst>
              <a:ext uri="{FF2B5EF4-FFF2-40B4-BE49-F238E27FC236}">
                <a16:creationId xmlns:a16="http://schemas.microsoft.com/office/drawing/2014/main" id="{C3255695-12F3-80E5-171F-6147D2789E9C}"/>
              </a:ext>
            </a:extLst>
          </p:cNvPr>
          <p:cNvSpPr>
            <a:spLocks noGrp="1"/>
          </p:cNvSpPr>
          <p:nvPr>
            <p:ph idx="1"/>
          </p:nvPr>
        </p:nvSpPr>
        <p:spPr/>
        <p:txBody>
          <a:bodyPr/>
          <a:lstStyle/>
          <a:p>
            <a:r>
              <a:rPr lang="en-GB" dirty="0"/>
              <a:t>Refers to training reliability</a:t>
            </a:r>
          </a:p>
          <a:p>
            <a:r>
              <a:rPr lang="en-GB" dirty="0"/>
              <a:t>No mode collapse</a:t>
            </a:r>
          </a:p>
          <a:p>
            <a:r>
              <a:rPr lang="en-GB" dirty="0"/>
              <a:t>Predictable convergence</a:t>
            </a:r>
          </a:p>
          <a:p>
            <a:endParaRPr lang="en-PK" dirty="0"/>
          </a:p>
        </p:txBody>
      </p:sp>
    </p:spTree>
    <p:extLst>
      <p:ext uri="{BB962C8B-B14F-4D97-AF65-F5344CB8AC3E}">
        <p14:creationId xmlns:p14="http://schemas.microsoft.com/office/powerpoint/2010/main" val="8628582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C39664-2845-D876-0505-09E734F3F7C7}"/>
              </a:ext>
            </a:extLst>
          </p:cNvPr>
          <p:cNvSpPr>
            <a:spLocks noGrp="1"/>
          </p:cNvSpPr>
          <p:nvPr>
            <p:ph type="title"/>
          </p:nvPr>
        </p:nvSpPr>
        <p:spPr/>
        <p:txBody>
          <a:bodyPr>
            <a:normAutofit/>
          </a:bodyPr>
          <a:lstStyle/>
          <a:p>
            <a:r>
              <a:rPr lang="en-GB" dirty="0"/>
              <a:t>Latent Diffusion Motivation</a:t>
            </a:r>
            <a:endParaRPr lang="en-PK" dirty="0"/>
          </a:p>
        </p:txBody>
      </p:sp>
      <p:sp>
        <p:nvSpPr>
          <p:cNvPr id="3" name="Content Placeholder 2">
            <a:extLst>
              <a:ext uri="{FF2B5EF4-FFF2-40B4-BE49-F238E27FC236}">
                <a16:creationId xmlns:a16="http://schemas.microsoft.com/office/drawing/2014/main" id="{64D4DEA8-C9CD-CE42-9718-F8ED897A945D}"/>
              </a:ext>
            </a:extLst>
          </p:cNvPr>
          <p:cNvSpPr>
            <a:spLocks noGrp="1"/>
          </p:cNvSpPr>
          <p:nvPr>
            <p:ph idx="1"/>
          </p:nvPr>
        </p:nvSpPr>
        <p:spPr/>
        <p:txBody>
          <a:bodyPr/>
          <a:lstStyle/>
          <a:p>
            <a:r>
              <a:rPr lang="en-GB" dirty="0"/>
              <a:t>Pixel-space diffusion too expensive</a:t>
            </a:r>
          </a:p>
          <a:p>
            <a:r>
              <a:rPr lang="en-GB" dirty="0"/>
              <a:t>High-res images = huge computation</a:t>
            </a:r>
          </a:p>
          <a:p>
            <a:r>
              <a:rPr lang="en-GB" dirty="0"/>
              <a:t>Compress with VAE latent space</a:t>
            </a:r>
          </a:p>
          <a:p>
            <a:r>
              <a:rPr lang="en-GB" dirty="0"/>
              <a:t>Diffuse in latent space → efficient</a:t>
            </a:r>
          </a:p>
          <a:p>
            <a:endParaRPr lang="en-PK" dirty="0"/>
          </a:p>
        </p:txBody>
      </p:sp>
    </p:spTree>
    <p:extLst>
      <p:ext uri="{BB962C8B-B14F-4D97-AF65-F5344CB8AC3E}">
        <p14:creationId xmlns:p14="http://schemas.microsoft.com/office/powerpoint/2010/main" val="2527903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6CA00-B345-2F46-951C-C75721F32389}"/>
              </a:ext>
            </a:extLst>
          </p:cNvPr>
          <p:cNvSpPr>
            <a:spLocks noGrp="1"/>
          </p:cNvSpPr>
          <p:nvPr>
            <p:ph type="title"/>
          </p:nvPr>
        </p:nvSpPr>
        <p:spPr/>
        <p:txBody>
          <a:bodyPr>
            <a:normAutofit/>
          </a:bodyPr>
          <a:lstStyle/>
          <a:p>
            <a:r>
              <a:rPr lang="en-GB" dirty="0"/>
              <a:t>Contents</a:t>
            </a:r>
            <a:endParaRPr lang="en-PK" dirty="0"/>
          </a:p>
        </p:txBody>
      </p:sp>
      <p:sp>
        <p:nvSpPr>
          <p:cNvPr id="3" name="Content Placeholder 2">
            <a:extLst>
              <a:ext uri="{FF2B5EF4-FFF2-40B4-BE49-F238E27FC236}">
                <a16:creationId xmlns:a16="http://schemas.microsoft.com/office/drawing/2014/main" id="{708D18BD-D075-6B0A-484A-34767EADE548}"/>
              </a:ext>
            </a:extLst>
          </p:cNvPr>
          <p:cNvSpPr>
            <a:spLocks noGrp="1"/>
          </p:cNvSpPr>
          <p:nvPr>
            <p:ph idx="1"/>
          </p:nvPr>
        </p:nvSpPr>
        <p:spPr/>
        <p:txBody>
          <a:bodyPr>
            <a:normAutofit fontScale="92500" lnSpcReduction="20000"/>
          </a:bodyPr>
          <a:lstStyle/>
          <a:p>
            <a:r>
              <a:rPr lang="en-GB" dirty="0"/>
              <a:t>Generative Models Recap</a:t>
            </a:r>
          </a:p>
          <a:p>
            <a:r>
              <a:rPr lang="en-GB" dirty="0"/>
              <a:t>Limitations of Previous Approaches</a:t>
            </a:r>
          </a:p>
          <a:p>
            <a:r>
              <a:rPr lang="en-GB" dirty="0"/>
              <a:t>Diffusion Model Fundamentals</a:t>
            </a:r>
          </a:p>
          <a:p>
            <a:r>
              <a:rPr lang="en-GB" dirty="0"/>
              <a:t>Denoising Diffusion Probabilistic Models</a:t>
            </a:r>
          </a:p>
          <a:p>
            <a:r>
              <a:rPr lang="en-GB" dirty="0"/>
              <a:t>Stable Diffusion Architecture</a:t>
            </a:r>
          </a:p>
          <a:p>
            <a:r>
              <a:rPr lang="en-GB" dirty="0"/>
              <a:t>Attention Mechanisms</a:t>
            </a:r>
          </a:p>
          <a:p>
            <a:r>
              <a:rPr lang="en-GB" dirty="0"/>
              <a:t>Training and Optimization</a:t>
            </a:r>
          </a:p>
          <a:p>
            <a:r>
              <a:rPr lang="en-GB" dirty="0"/>
              <a:t>Implementation and Evaluation</a:t>
            </a:r>
          </a:p>
          <a:p>
            <a:r>
              <a:rPr lang="en-GB" dirty="0"/>
              <a:t>Image Generation and </a:t>
            </a:r>
            <a:r>
              <a:rPr lang="en-GB" dirty="0" err="1"/>
              <a:t>KerasHub</a:t>
            </a:r>
            <a:r>
              <a:rPr lang="en-GB" dirty="0"/>
              <a:t> Models</a:t>
            </a:r>
          </a:p>
          <a:p>
            <a:endParaRPr lang="en-PK" dirty="0"/>
          </a:p>
        </p:txBody>
      </p:sp>
    </p:spTree>
    <p:extLst>
      <p:ext uri="{BB962C8B-B14F-4D97-AF65-F5344CB8AC3E}">
        <p14:creationId xmlns:p14="http://schemas.microsoft.com/office/powerpoint/2010/main" val="19208839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DD6D5-E163-88F2-5926-B4052C4B00D7}"/>
              </a:ext>
            </a:extLst>
          </p:cNvPr>
          <p:cNvSpPr>
            <a:spLocks noGrp="1"/>
          </p:cNvSpPr>
          <p:nvPr>
            <p:ph type="title"/>
          </p:nvPr>
        </p:nvSpPr>
        <p:spPr/>
        <p:txBody>
          <a:bodyPr/>
          <a:lstStyle/>
          <a:p>
            <a:r>
              <a:rPr lang="en-GB" dirty="0"/>
              <a:t>Stable Diffusion Workflow</a:t>
            </a:r>
            <a:endParaRPr lang="en-PK" dirty="0"/>
          </a:p>
        </p:txBody>
      </p:sp>
      <p:sp>
        <p:nvSpPr>
          <p:cNvPr id="3" name="Content Placeholder 2">
            <a:extLst>
              <a:ext uri="{FF2B5EF4-FFF2-40B4-BE49-F238E27FC236}">
                <a16:creationId xmlns:a16="http://schemas.microsoft.com/office/drawing/2014/main" id="{2E458740-F937-0270-1595-140463E16145}"/>
              </a:ext>
            </a:extLst>
          </p:cNvPr>
          <p:cNvSpPr>
            <a:spLocks noGrp="1"/>
          </p:cNvSpPr>
          <p:nvPr>
            <p:ph idx="1"/>
          </p:nvPr>
        </p:nvSpPr>
        <p:spPr/>
        <p:txBody>
          <a:bodyPr/>
          <a:lstStyle/>
          <a:p>
            <a:r>
              <a:rPr lang="en-GB" dirty="0"/>
              <a:t>Encode image into latent via VAE</a:t>
            </a:r>
          </a:p>
          <a:p>
            <a:r>
              <a:rPr lang="en-GB" dirty="0"/>
              <a:t>Add/remove noise in latent space</a:t>
            </a:r>
          </a:p>
          <a:p>
            <a:r>
              <a:rPr lang="en-GB" dirty="0"/>
              <a:t>Decode back to pixels</a:t>
            </a:r>
          </a:p>
          <a:p>
            <a:endParaRPr lang="en-GB" dirty="0"/>
          </a:p>
          <a:p>
            <a:endParaRPr lang="en-PK" dirty="0"/>
          </a:p>
        </p:txBody>
      </p:sp>
    </p:spTree>
    <p:extLst>
      <p:ext uri="{BB962C8B-B14F-4D97-AF65-F5344CB8AC3E}">
        <p14:creationId xmlns:p14="http://schemas.microsoft.com/office/powerpoint/2010/main" val="41233239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BDCDE-5B7C-8C58-4585-9D2957A92696}"/>
              </a:ext>
            </a:extLst>
          </p:cNvPr>
          <p:cNvSpPr>
            <a:spLocks noGrp="1"/>
          </p:cNvSpPr>
          <p:nvPr>
            <p:ph type="title"/>
          </p:nvPr>
        </p:nvSpPr>
        <p:spPr/>
        <p:txBody>
          <a:bodyPr/>
          <a:lstStyle/>
          <a:p>
            <a:r>
              <a:rPr lang="en-GB" dirty="0"/>
              <a:t>Generation in Latent Diffusion</a:t>
            </a:r>
            <a:endParaRPr lang="en-PK" dirty="0"/>
          </a:p>
        </p:txBody>
      </p:sp>
      <p:pic>
        <p:nvPicPr>
          <p:cNvPr id="6" name="Content Placeholder 5">
            <a:extLst>
              <a:ext uri="{FF2B5EF4-FFF2-40B4-BE49-F238E27FC236}">
                <a16:creationId xmlns:a16="http://schemas.microsoft.com/office/drawing/2014/main" id="{D0CC8CA6-8502-801C-18CE-983617FD7A90}"/>
              </a:ext>
            </a:extLst>
          </p:cNvPr>
          <p:cNvPicPr>
            <a:picLocks noGrp="1" noChangeAspect="1"/>
          </p:cNvPicPr>
          <p:nvPr>
            <p:ph idx="1"/>
          </p:nvPr>
        </p:nvPicPr>
        <p:blipFill>
          <a:blip r:embed="rId2"/>
          <a:stretch>
            <a:fillRect/>
          </a:stretch>
        </p:blipFill>
        <p:spPr>
          <a:xfrm>
            <a:off x="837854" y="1647472"/>
            <a:ext cx="9707563" cy="3294510"/>
          </a:xfrm>
        </p:spPr>
      </p:pic>
      <p:sp>
        <p:nvSpPr>
          <p:cNvPr id="4" name="TextBox 3">
            <a:extLst>
              <a:ext uri="{FF2B5EF4-FFF2-40B4-BE49-F238E27FC236}">
                <a16:creationId xmlns:a16="http://schemas.microsoft.com/office/drawing/2014/main" id="{35B421FE-BFD4-E311-A0C1-76190DA349E6}"/>
              </a:ext>
            </a:extLst>
          </p:cNvPr>
          <p:cNvSpPr txBox="1"/>
          <p:nvPr/>
        </p:nvSpPr>
        <p:spPr>
          <a:xfrm>
            <a:off x="2192238" y="5362473"/>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12.2: Generation in Latent Diffusion</a:t>
            </a:r>
          </a:p>
        </p:txBody>
      </p:sp>
    </p:spTree>
    <p:extLst>
      <p:ext uri="{BB962C8B-B14F-4D97-AF65-F5344CB8AC3E}">
        <p14:creationId xmlns:p14="http://schemas.microsoft.com/office/powerpoint/2010/main" val="35562674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E4CD4-C38B-D955-4986-A7CD2E7AC48E}"/>
              </a:ext>
            </a:extLst>
          </p:cNvPr>
          <p:cNvSpPr>
            <a:spLocks noGrp="1"/>
          </p:cNvSpPr>
          <p:nvPr>
            <p:ph type="title"/>
          </p:nvPr>
        </p:nvSpPr>
        <p:spPr/>
        <p:txBody>
          <a:bodyPr/>
          <a:lstStyle/>
          <a:p>
            <a:r>
              <a:rPr lang="en-GB" dirty="0"/>
              <a:t>Three Components</a:t>
            </a:r>
            <a:endParaRPr lang="en-PK" dirty="0"/>
          </a:p>
        </p:txBody>
      </p:sp>
      <p:sp>
        <p:nvSpPr>
          <p:cNvPr id="3" name="Content Placeholder 2">
            <a:extLst>
              <a:ext uri="{FF2B5EF4-FFF2-40B4-BE49-F238E27FC236}">
                <a16:creationId xmlns:a16="http://schemas.microsoft.com/office/drawing/2014/main" id="{64AB1665-CAF9-5CEA-5D6B-0F6E4D7F2751}"/>
              </a:ext>
            </a:extLst>
          </p:cNvPr>
          <p:cNvSpPr>
            <a:spLocks noGrp="1"/>
          </p:cNvSpPr>
          <p:nvPr>
            <p:ph idx="1"/>
          </p:nvPr>
        </p:nvSpPr>
        <p:spPr/>
        <p:txBody>
          <a:bodyPr/>
          <a:lstStyle/>
          <a:p>
            <a:r>
              <a:rPr lang="en-GB" dirty="0"/>
              <a:t>VAE → latent representation</a:t>
            </a:r>
          </a:p>
          <a:p>
            <a:r>
              <a:rPr lang="en-GB" dirty="0"/>
              <a:t>U-Net → denoise latent space</a:t>
            </a:r>
          </a:p>
          <a:p>
            <a:r>
              <a:rPr lang="en-GB" dirty="0"/>
              <a:t>Text encoder → guide with prompts</a:t>
            </a:r>
          </a:p>
          <a:p>
            <a:r>
              <a:rPr lang="en-GB" dirty="0"/>
              <a:t>Harmony of components</a:t>
            </a:r>
          </a:p>
          <a:p>
            <a:endParaRPr lang="en-PK" dirty="0"/>
          </a:p>
        </p:txBody>
      </p:sp>
    </p:spTree>
    <p:extLst>
      <p:ext uri="{BB962C8B-B14F-4D97-AF65-F5344CB8AC3E}">
        <p14:creationId xmlns:p14="http://schemas.microsoft.com/office/powerpoint/2010/main" val="19019217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A9848-46B7-330C-FEC6-3387F420FB26}"/>
              </a:ext>
            </a:extLst>
          </p:cNvPr>
          <p:cNvSpPr>
            <a:spLocks noGrp="1"/>
          </p:cNvSpPr>
          <p:nvPr>
            <p:ph type="title"/>
          </p:nvPr>
        </p:nvSpPr>
        <p:spPr/>
        <p:txBody>
          <a:bodyPr/>
          <a:lstStyle/>
          <a:p>
            <a:r>
              <a:rPr lang="en-GB" dirty="0"/>
              <a:t>Why Latent Space Works</a:t>
            </a:r>
            <a:endParaRPr lang="en-PK" dirty="0"/>
          </a:p>
        </p:txBody>
      </p:sp>
      <p:sp>
        <p:nvSpPr>
          <p:cNvPr id="3" name="Content Placeholder 2">
            <a:extLst>
              <a:ext uri="{FF2B5EF4-FFF2-40B4-BE49-F238E27FC236}">
                <a16:creationId xmlns:a16="http://schemas.microsoft.com/office/drawing/2014/main" id="{164CE2B4-9C9D-133F-E346-2E8315FE6412}"/>
              </a:ext>
            </a:extLst>
          </p:cNvPr>
          <p:cNvSpPr>
            <a:spLocks noGrp="1"/>
          </p:cNvSpPr>
          <p:nvPr>
            <p:ph idx="1"/>
          </p:nvPr>
        </p:nvSpPr>
        <p:spPr/>
        <p:txBody>
          <a:bodyPr/>
          <a:lstStyle/>
          <a:p>
            <a:r>
              <a:rPr lang="en-GB" dirty="0"/>
              <a:t>Smaller dimensionality (e.g., 512² → 64²)</a:t>
            </a:r>
          </a:p>
          <a:p>
            <a:r>
              <a:rPr lang="en-GB" dirty="0"/>
              <a:t>Semantic structure preserved</a:t>
            </a:r>
          </a:p>
          <a:p>
            <a:r>
              <a:rPr lang="en-GB" dirty="0"/>
              <a:t>Changes correspond to meaningful edits</a:t>
            </a:r>
          </a:p>
          <a:p>
            <a:r>
              <a:rPr lang="en-GB" dirty="0"/>
              <a:t>Interpolation works smoothly</a:t>
            </a:r>
          </a:p>
          <a:p>
            <a:endParaRPr lang="en-PK" dirty="0"/>
          </a:p>
        </p:txBody>
      </p:sp>
    </p:spTree>
    <p:extLst>
      <p:ext uri="{BB962C8B-B14F-4D97-AF65-F5344CB8AC3E}">
        <p14:creationId xmlns:p14="http://schemas.microsoft.com/office/powerpoint/2010/main" val="32138650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D22DE-D5EA-7DC5-16A4-9EDE97BD4CB1}"/>
              </a:ext>
            </a:extLst>
          </p:cNvPr>
          <p:cNvSpPr>
            <a:spLocks noGrp="1"/>
          </p:cNvSpPr>
          <p:nvPr>
            <p:ph type="title"/>
          </p:nvPr>
        </p:nvSpPr>
        <p:spPr/>
        <p:txBody>
          <a:bodyPr/>
          <a:lstStyle/>
          <a:p>
            <a:r>
              <a:rPr lang="en-GB" dirty="0"/>
              <a:t>Cross-Attention Basics</a:t>
            </a:r>
            <a:endParaRPr lang="en-PK" dirty="0"/>
          </a:p>
        </p:txBody>
      </p:sp>
      <p:sp>
        <p:nvSpPr>
          <p:cNvPr id="3" name="Content Placeholder 2">
            <a:extLst>
              <a:ext uri="{FF2B5EF4-FFF2-40B4-BE49-F238E27FC236}">
                <a16:creationId xmlns:a16="http://schemas.microsoft.com/office/drawing/2014/main" id="{86A62690-09BC-5EF7-BE8B-1A8AB95C145C}"/>
              </a:ext>
            </a:extLst>
          </p:cNvPr>
          <p:cNvSpPr>
            <a:spLocks noGrp="1"/>
          </p:cNvSpPr>
          <p:nvPr>
            <p:ph idx="1"/>
          </p:nvPr>
        </p:nvSpPr>
        <p:spPr/>
        <p:txBody>
          <a:bodyPr/>
          <a:lstStyle/>
          <a:p>
            <a:r>
              <a:rPr lang="en-GB" dirty="0"/>
              <a:t>Connects text and image features</a:t>
            </a:r>
          </a:p>
          <a:p>
            <a:r>
              <a:rPr lang="en-GB" dirty="0"/>
              <a:t>Queries from image, keys/values from text</a:t>
            </a:r>
          </a:p>
          <a:p>
            <a:r>
              <a:rPr lang="en-GB" dirty="0"/>
              <a:t>Spatial features align with words</a:t>
            </a:r>
          </a:p>
          <a:p>
            <a:r>
              <a:rPr lang="en-GB" dirty="0"/>
              <a:t>Enables text-to-image control</a:t>
            </a:r>
          </a:p>
          <a:p>
            <a:endParaRPr lang="en-PK" dirty="0"/>
          </a:p>
        </p:txBody>
      </p:sp>
    </p:spTree>
    <p:extLst>
      <p:ext uri="{BB962C8B-B14F-4D97-AF65-F5344CB8AC3E}">
        <p14:creationId xmlns:p14="http://schemas.microsoft.com/office/powerpoint/2010/main" val="25630978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49D673-76DE-0AC0-6E19-E52908F20938}"/>
              </a:ext>
            </a:extLst>
          </p:cNvPr>
          <p:cNvSpPr>
            <a:spLocks noGrp="1"/>
          </p:cNvSpPr>
          <p:nvPr>
            <p:ph type="title"/>
          </p:nvPr>
        </p:nvSpPr>
        <p:spPr/>
        <p:txBody>
          <a:bodyPr/>
          <a:lstStyle/>
          <a:p>
            <a:r>
              <a:rPr lang="en-GB" dirty="0"/>
              <a:t>Self-Attention in U-Net</a:t>
            </a:r>
            <a:endParaRPr lang="en-PK" dirty="0"/>
          </a:p>
        </p:txBody>
      </p:sp>
      <p:sp>
        <p:nvSpPr>
          <p:cNvPr id="3" name="Content Placeholder 2">
            <a:extLst>
              <a:ext uri="{FF2B5EF4-FFF2-40B4-BE49-F238E27FC236}">
                <a16:creationId xmlns:a16="http://schemas.microsoft.com/office/drawing/2014/main" id="{C497DA8B-7993-B547-7175-4BFD5F1C188B}"/>
              </a:ext>
            </a:extLst>
          </p:cNvPr>
          <p:cNvSpPr>
            <a:spLocks noGrp="1"/>
          </p:cNvSpPr>
          <p:nvPr>
            <p:ph idx="1"/>
          </p:nvPr>
        </p:nvSpPr>
        <p:spPr/>
        <p:txBody>
          <a:bodyPr/>
          <a:lstStyle/>
          <a:p>
            <a:r>
              <a:rPr lang="en-GB" dirty="0"/>
              <a:t>Coordinates different image regions</a:t>
            </a:r>
          </a:p>
          <a:p>
            <a:r>
              <a:rPr lang="en-GB" dirty="0"/>
              <a:t>Early layers → global structure</a:t>
            </a:r>
          </a:p>
          <a:p>
            <a:r>
              <a:rPr lang="en-GB" dirty="0"/>
              <a:t>Later layers → fine detail coherence</a:t>
            </a:r>
          </a:p>
          <a:p>
            <a:r>
              <a:rPr lang="en-GB" dirty="0"/>
              <a:t>Complements cross-attention</a:t>
            </a:r>
          </a:p>
          <a:p>
            <a:endParaRPr lang="en-PK" dirty="0"/>
          </a:p>
        </p:txBody>
      </p:sp>
    </p:spTree>
    <p:extLst>
      <p:ext uri="{BB962C8B-B14F-4D97-AF65-F5344CB8AC3E}">
        <p14:creationId xmlns:p14="http://schemas.microsoft.com/office/powerpoint/2010/main" val="17868057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EDB7F1-CBCA-AAE7-916C-5BD2F6CCE1E0}"/>
              </a:ext>
            </a:extLst>
          </p:cNvPr>
          <p:cNvSpPr>
            <a:spLocks noGrp="1"/>
          </p:cNvSpPr>
          <p:nvPr>
            <p:ph type="title"/>
          </p:nvPr>
        </p:nvSpPr>
        <p:spPr/>
        <p:txBody>
          <a:bodyPr/>
          <a:lstStyle/>
          <a:p>
            <a:r>
              <a:rPr lang="en-GB" dirty="0"/>
              <a:t>Attention Emergent </a:t>
            </a:r>
            <a:r>
              <a:rPr lang="en-GB" dirty="0" err="1"/>
              <a:t>Behavior</a:t>
            </a:r>
            <a:endParaRPr lang="en-PK" dirty="0"/>
          </a:p>
        </p:txBody>
      </p:sp>
      <p:sp>
        <p:nvSpPr>
          <p:cNvPr id="3" name="Content Placeholder 2">
            <a:extLst>
              <a:ext uri="{FF2B5EF4-FFF2-40B4-BE49-F238E27FC236}">
                <a16:creationId xmlns:a16="http://schemas.microsoft.com/office/drawing/2014/main" id="{B24A5FC2-6208-9EF3-C359-1F07509354A2}"/>
              </a:ext>
            </a:extLst>
          </p:cNvPr>
          <p:cNvSpPr>
            <a:spLocks noGrp="1"/>
          </p:cNvSpPr>
          <p:nvPr>
            <p:ph idx="1"/>
          </p:nvPr>
        </p:nvSpPr>
        <p:spPr/>
        <p:txBody>
          <a:bodyPr/>
          <a:lstStyle/>
          <a:p>
            <a:r>
              <a:rPr lang="en-GB" dirty="0"/>
              <a:t>Learns semantic binding (</a:t>
            </a:r>
            <a:r>
              <a:rPr lang="en-GB" dirty="0" err="1"/>
              <a:t>adj+noun</a:t>
            </a:r>
            <a:r>
              <a:rPr lang="en-GB" dirty="0"/>
              <a:t>)</a:t>
            </a:r>
          </a:p>
          <a:p>
            <a:r>
              <a:rPr lang="en-GB" dirty="0"/>
              <a:t>Handles novel combinations</a:t>
            </a:r>
          </a:p>
          <a:p>
            <a:r>
              <a:rPr lang="en-GB" dirty="0"/>
              <a:t>Enables creative generalization</a:t>
            </a:r>
          </a:p>
          <a:p>
            <a:endParaRPr lang="en-PK" dirty="0"/>
          </a:p>
        </p:txBody>
      </p:sp>
    </p:spTree>
    <p:extLst>
      <p:ext uri="{BB962C8B-B14F-4D97-AF65-F5344CB8AC3E}">
        <p14:creationId xmlns:p14="http://schemas.microsoft.com/office/powerpoint/2010/main" val="3432491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2A5AC48-5F24-64BE-87C2-E5ED7F69CBA2}"/>
              </a:ext>
            </a:extLst>
          </p:cNvPr>
          <p:cNvSpPr>
            <a:spLocks noGrp="1"/>
          </p:cNvSpPr>
          <p:nvPr>
            <p:ph type="title"/>
          </p:nvPr>
        </p:nvSpPr>
        <p:spPr/>
        <p:txBody>
          <a:bodyPr/>
          <a:lstStyle/>
          <a:p>
            <a:r>
              <a:rPr lang="en-GB" dirty="0"/>
              <a:t>Bridge between words and images</a:t>
            </a:r>
            <a:endParaRPr lang="en-PK" dirty="0"/>
          </a:p>
        </p:txBody>
      </p:sp>
      <p:sp>
        <p:nvSpPr>
          <p:cNvPr id="5" name="Text Placeholder 4">
            <a:extLst>
              <a:ext uri="{FF2B5EF4-FFF2-40B4-BE49-F238E27FC236}">
                <a16:creationId xmlns:a16="http://schemas.microsoft.com/office/drawing/2014/main" id="{F6788190-5B3A-4EB0-8DB4-453E29821DD8}"/>
              </a:ext>
            </a:extLst>
          </p:cNvPr>
          <p:cNvSpPr>
            <a:spLocks noGrp="1"/>
          </p:cNvSpPr>
          <p:nvPr>
            <p:ph type="body" sz="quarter" idx="10"/>
          </p:nvPr>
        </p:nvSpPr>
        <p:spPr/>
        <p:txBody>
          <a:bodyPr/>
          <a:lstStyle/>
          <a:p>
            <a:pPr marL="0" indent="0">
              <a:buNone/>
            </a:pPr>
            <a:r>
              <a:rPr lang="en-PK" dirty="0"/>
              <a:t>Attention: </a:t>
            </a:r>
          </a:p>
        </p:txBody>
      </p:sp>
    </p:spTree>
    <p:extLst>
      <p:ext uri="{BB962C8B-B14F-4D97-AF65-F5344CB8AC3E}">
        <p14:creationId xmlns:p14="http://schemas.microsoft.com/office/powerpoint/2010/main" val="877712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3A5CC-5A91-C533-AE58-4BDF6CEAB94E}"/>
              </a:ext>
            </a:extLst>
          </p:cNvPr>
          <p:cNvSpPr>
            <a:spLocks noGrp="1"/>
          </p:cNvSpPr>
          <p:nvPr>
            <p:ph type="title"/>
          </p:nvPr>
        </p:nvSpPr>
        <p:spPr/>
        <p:txBody>
          <a:bodyPr/>
          <a:lstStyle/>
          <a:p>
            <a:r>
              <a:rPr lang="en-GB" dirty="0"/>
              <a:t>Training Stable Diffusion</a:t>
            </a:r>
            <a:endParaRPr lang="en-PK" dirty="0"/>
          </a:p>
        </p:txBody>
      </p:sp>
      <p:sp>
        <p:nvSpPr>
          <p:cNvPr id="3" name="Content Placeholder 2">
            <a:extLst>
              <a:ext uri="{FF2B5EF4-FFF2-40B4-BE49-F238E27FC236}">
                <a16:creationId xmlns:a16="http://schemas.microsoft.com/office/drawing/2014/main" id="{E4B28845-2DD5-8722-362E-54AB5820192B}"/>
              </a:ext>
            </a:extLst>
          </p:cNvPr>
          <p:cNvSpPr>
            <a:spLocks noGrp="1"/>
          </p:cNvSpPr>
          <p:nvPr>
            <p:ph idx="1"/>
          </p:nvPr>
        </p:nvSpPr>
        <p:spPr/>
        <p:txBody>
          <a:bodyPr/>
          <a:lstStyle/>
          <a:p>
            <a:r>
              <a:rPr lang="en-GB" dirty="0"/>
              <a:t>Millions of denoising tasks</a:t>
            </a:r>
          </a:p>
          <a:p>
            <a:r>
              <a:rPr lang="en-GB" dirty="0"/>
              <a:t>Gradient descent, backprop as usual</a:t>
            </a:r>
          </a:p>
          <a:p>
            <a:r>
              <a:rPr lang="en-GB" dirty="0"/>
              <a:t>Loss = MSE on noise prediction</a:t>
            </a:r>
          </a:p>
          <a:p>
            <a:r>
              <a:rPr lang="en-GB" dirty="0"/>
              <a:t>Robust learning through random </a:t>
            </a:r>
            <a:r>
              <a:rPr lang="en-GB" i="1" dirty="0"/>
              <a:t>t</a:t>
            </a:r>
          </a:p>
          <a:p>
            <a:endParaRPr lang="en-PK" dirty="0"/>
          </a:p>
        </p:txBody>
      </p:sp>
    </p:spTree>
    <p:extLst>
      <p:ext uri="{BB962C8B-B14F-4D97-AF65-F5344CB8AC3E}">
        <p14:creationId xmlns:p14="http://schemas.microsoft.com/office/powerpoint/2010/main" val="18167192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2C757-0415-2043-105C-40B504A52394}"/>
              </a:ext>
            </a:extLst>
          </p:cNvPr>
          <p:cNvSpPr>
            <a:spLocks noGrp="1"/>
          </p:cNvSpPr>
          <p:nvPr>
            <p:ph type="title"/>
          </p:nvPr>
        </p:nvSpPr>
        <p:spPr/>
        <p:txBody>
          <a:bodyPr/>
          <a:lstStyle/>
          <a:p>
            <a:r>
              <a:rPr lang="en-GB" dirty="0"/>
              <a:t>Regularization in Diffusion</a:t>
            </a:r>
            <a:endParaRPr lang="en-PK" dirty="0"/>
          </a:p>
        </p:txBody>
      </p:sp>
      <p:sp>
        <p:nvSpPr>
          <p:cNvPr id="3" name="Content Placeholder 2">
            <a:extLst>
              <a:ext uri="{FF2B5EF4-FFF2-40B4-BE49-F238E27FC236}">
                <a16:creationId xmlns:a16="http://schemas.microsoft.com/office/drawing/2014/main" id="{BB0199C7-2529-56F6-8D59-804CB789B7B4}"/>
              </a:ext>
            </a:extLst>
          </p:cNvPr>
          <p:cNvSpPr>
            <a:spLocks noGrp="1"/>
          </p:cNvSpPr>
          <p:nvPr>
            <p:ph idx="1"/>
          </p:nvPr>
        </p:nvSpPr>
        <p:spPr/>
        <p:txBody>
          <a:bodyPr/>
          <a:lstStyle/>
          <a:p>
            <a:r>
              <a:rPr lang="en-GB" dirty="0"/>
              <a:t>Noise acts as implicit regularization</a:t>
            </a:r>
          </a:p>
          <a:p>
            <a:r>
              <a:rPr lang="en-GB" dirty="0"/>
              <a:t>Temporal diversity prevents overfitting</a:t>
            </a:r>
          </a:p>
          <a:p>
            <a:r>
              <a:rPr lang="en-GB" dirty="0" err="1"/>
              <a:t>Softmax</a:t>
            </a:r>
            <a:r>
              <a:rPr lang="en-GB" dirty="0"/>
              <a:t> sparsity in attention helps</a:t>
            </a:r>
          </a:p>
          <a:p>
            <a:r>
              <a:rPr lang="en-GB" dirty="0"/>
              <a:t>Weight decay important in text encoder</a:t>
            </a:r>
          </a:p>
          <a:p>
            <a:endParaRPr lang="en-PK" dirty="0"/>
          </a:p>
        </p:txBody>
      </p:sp>
    </p:spTree>
    <p:extLst>
      <p:ext uri="{BB962C8B-B14F-4D97-AF65-F5344CB8AC3E}">
        <p14:creationId xmlns:p14="http://schemas.microsoft.com/office/powerpoint/2010/main" val="11617723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A6240-F4DA-E938-4E16-A9B71B2BD58B}"/>
              </a:ext>
            </a:extLst>
          </p:cNvPr>
          <p:cNvSpPr>
            <a:spLocks noGrp="1"/>
          </p:cNvSpPr>
          <p:nvPr>
            <p:ph type="title"/>
          </p:nvPr>
        </p:nvSpPr>
        <p:spPr/>
        <p:txBody>
          <a:bodyPr/>
          <a:lstStyle/>
          <a:p>
            <a:r>
              <a:rPr lang="en-GB" dirty="0"/>
              <a:t>Generative Models Recap</a:t>
            </a:r>
            <a:endParaRPr lang="en-PK" dirty="0"/>
          </a:p>
        </p:txBody>
      </p:sp>
      <p:sp>
        <p:nvSpPr>
          <p:cNvPr id="3" name="Content Placeholder 2">
            <a:extLst>
              <a:ext uri="{FF2B5EF4-FFF2-40B4-BE49-F238E27FC236}">
                <a16:creationId xmlns:a16="http://schemas.microsoft.com/office/drawing/2014/main" id="{65B89E6D-2305-8AA8-057C-DAFD9E69A6AD}"/>
              </a:ext>
            </a:extLst>
          </p:cNvPr>
          <p:cNvSpPr>
            <a:spLocks noGrp="1"/>
          </p:cNvSpPr>
          <p:nvPr>
            <p:ph idx="1"/>
          </p:nvPr>
        </p:nvSpPr>
        <p:spPr/>
        <p:txBody>
          <a:bodyPr/>
          <a:lstStyle/>
          <a:p>
            <a:r>
              <a:rPr lang="en-GB" dirty="0"/>
              <a:t>Autoencoders → compression &amp; reconstruction</a:t>
            </a:r>
          </a:p>
          <a:p>
            <a:r>
              <a:rPr lang="en-GB" dirty="0"/>
              <a:t>VAEs → probabilistic latent spaces</a:t>
            </a:r>
          </a:p>
          <a:p>
            <a:r>
              <a:rPr lang="en-GB" dirty="0"/>
              <a:t>GANs → adversarial training, sharp images</a:t>
            </a:r>
          </a:p>
          <a:p>
            <a:r>
              <a:rPr lang="en-GB" dirty="0"/>
              <a:t>Strengths &amp; weaknesses of each</a:t>
            </a:r>
          </a:p>
          <a:p>
            <a:endParaRPr lang="en-PK" dirty="0"/>
          </a:p>
        </p:txBody>
      </p:sp>
    </p:spTree>
    <p:extLst>
      <p:ext uri="{BB962C8B-B14F-4D97-AF65-F5344CB8AC3E}">
        <p14:creationId xmlns:p14="http://schemas.microsoft.com/office/powerpoint/2010/main" val="2363270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BC178-58E6-451E-59A1-289C9220725C}"/>
              </a:ext>
            </a:extLst>
          </p:cNvPr>
          <p:cNvSpPr>
            <a:spLocks noGrp="1"/>
          </p:cNvSpPr>
          <p:nvPr>
            <p:ph type="title"/>
          </p:nvPr>
        </p:nvSpPr>
        <p:spPr/>
        <p:txBody>
          <a:bodyPr/>
          <a:lstStyle/>
          <a:p>
            <a:r>
              <a:rPr lang="en-GB" dirty="0"/>
              <a:t>Classifier-Free Guidance</a:t>
            </a:r>
            <a:endParaRPr lang="en-PK" dirty="0"/>
          </a:p>
        </p:txBody>
      </p:sp>
      <p:sp>
        <p:nvSpPr>
          <p:cNvPr id="3" name="Content Placeholder 2">
            <a:extLst>
              <a:ext uri="{FF2B5EF4-FFF2-40B4-BE49-F238E27FC236}">
                <a16:creationId xmlns:a16="http://schemas.microsoft.com/office/drawing/2014/main" id="{8F45B240-903E-F558-BF26-2E05C190579E}"/>
              </a:ext>
            </a:extLst>
          </p:cNvPr>
          <p:cNvSpPr>
            <a:spLocks noGrp="1"/>
          </p:cNvSpPr>
          <p:nvPr>
            <p:ph idx="1"/>
          </p:nvPr>
        </p:nvSpPr>
        <p:spPr/>
        <p:txBody>
          <a:bodyPr/>
          <a:lstStyle/>
          <a:p>
            <a:r>
              <a:rPr lang="en-GB" dirty="0"/>
              <a:t>Control adherence to text prompt</a:t>
            </a:r>
          </a:p>
          <a:p>
            <a:r>
              <a:rPr lang="en-GB" dirty="0"/>
              <a:t>Guidance weight adjusts strictness</a:t>
            </a:r>
          </a:p>
          <a:p>
            <a:r>
              <a:rPr lang="en-GB" dirty="0"/>
              <a:t>Higher → faithful to text, less diversity</a:t>
            </a:r>
          </a:p>
          <a:p>
            <a:r>
              <a:rPr lang="en-GB" dirty="0"/>
              <a:t>Achieves control without extra classifier</a:t>
            </a:r>
          </a:p>
          <a:p>
            <a:endParaRPr lang="en-PK" dirty="0"/>
          </a:p>
        </p:txBody>
      </p:sp>
    </p:spTree>
    <p:extLst>
      <p:ext uri="{BB962C8B-B14F-4D97-AF65-F5344CB8AC3E}">
        <p14:creationId xmlns:p14="http://schemas.microsoft.com/office/powerpoint/2010/main" val="5328524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68BC2-EE67-A762-15B8-EB1C796CF0FF}"/>
              </a:ext>
            </a:extLst>
          </p:cNvPr>
          <p:cNvSpPr>
            <a:spLocks noGrp="1"/>
          </p:cNvSpPr>
          <p:nvPr>
            <p:ph type="title"/>
          </p:nvPr>
        </p:nvSpPr>
        <p:spPr/>
        <p:txBody>
          <a:bodyPr/>
          <a:lstStyle/>
          <a:p>
            <a:r>
              <a:rPr lang="en-GB" dirty="0"/>
              <a:t>Implementation Plan</a:t>
            </a:r>
            <a:endParaRPr lang="en-PK" dirty="0"/>
          </a:p>
        </p:txBody>
      </p:sp>
      <p:sp>
        <p:nvSpPr>
          <p:cNvPr id="3" name="Content Placeholder 2">
            <a:extLst>
              <a:ext uri="{FF2B5EF4-FFF2-40B4-BE49-F238E27FC236}">
                <a16:creationId xmlns:a16="http://schemas.microsoft.com/office/drawing/2014/main" id="{9169C0C4-4E6E-3390-6CF3-150E15F120DF}"/>
              </a:ext>
            </a:extLst>
          </p:cNvPr>
          <p:cNvSpPr>
            <a:spLocks noGrp="1"/>
          </p:cNvSpPr>
          <p:nvPr>
            <p:ph idx="1"/>
          </p:nvPr>
        </p:nvSpPr>
        <p:spPr/>
        <p:txBody>
          <a:bodyPr/>
          <a:lstStyle/>
          <a:p>
            <a:r>
              <a:rPr lang="en-GB" dirty="0"/>
              <a:t>Define hyperparameters, dataset pipeline</a:t>
            </a:r>
          </a:p>
          <a:p>
            <a:r>
              <a:rPr lang="en-GB" dirty="0"/>
              <a:t>Preprocess images (crop, resize, normalize)</a:t>
            </a:r>
          </a:p>
          <a:p>
            <a:r>
              <a:rPr lang="en-GB" dirty="0"/>
              <a:t>Build U-Net with time-step embeddings</a:t>
            </a:r>
          </a:p>
          <a:p>
            <a:r>
              <a:rPr lang="en-GB" dirty="0"/>
              <a:t>Assemble </a:t>
            </a:r>
            <a:r>
              <a:rPr lang="en-GB" dirty="0" err="1"/>
              <a:t>DiffusionModel</a:t>
            </a:r>
            <a:r>
              <a:rPr lang="en-GB" dirty="0"/>
              <a:t> class</a:t>
            </a:r>
          </a:p>
          <a:p>
            <a:r>
              <a:rPr lang="en-GB" dirty="0"/>
              <a:t>Train with noise prediction loss</a:t>
            </a:r>
          </a:p>
          <a:p>
            <a:endParaRPr lang="en-PK" dirty="0"/>
          </a:p>
        </p:txBody>
      </p:sp>
    </p:spTree>
    <p:extLst>
      <p:ext uri="{BB962C8B-B14F-4D97-AF65-F5344CB8AC3E}">
        <p14:creationId xmlns:p14="http://schemas.microsoft.com/office/powerpoint/2010/main" val="11808255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03888-AED5-728F-9E64-C6C43EAAE9E6}"/>
              </a:ext>
            </a:extLst>
          </p:cNvPr>
          <p:cNvSpPr>
            <a:spLocks noGrp="1"/>
          </p:cNvSpPr>
          <p:nvPr>
            <p:ph type="title"/>
          </p:nvPr>
        </p:nvSpPr>
        <p:spPr/>
        <p:txBody>
          <a:bodyPr/>
          <a:lstStyle/>
          <a:p>
            <a:r>
              <a:rPr lang="en-GB" dirty="0"/>
              <a:t>Environment Setup</a:t>
            </a:r>
            <a:endParaRPr lang="en-PK" dirty="0"/>
          </a:p>
        </p:txBody>
      </p:sp>
      <p:sp>
        <p:nvSpPr>
          <p:cNvPr id="3" name="Content Placeholder 2">
            <a:extLst>
              <a:ext uri="{FF2B5EF4-FFF2-40B4-BE49-F238E27FC236}">
                <a16:creationId xmlns:a16="http://schemas.microsoft.com/office/drawing/2014/main" id="{7E73418B-AF11-0AD0-7EDB-FFD8E53AAEBB}"/>
              </a:ext>
            </a:extLst>
          </p:cNvPr>
          <p:cNvSpPr>
            <a:spLocks noGrp="1"/>
          </p:cNvSpPr>
          <p:nvPr>
            <p:ph idx="1"/>
          </p:nvPr>
        </p:nvSpPr>
        <p:spPr/>
        <p:txBody>
          <a:bodyPr/>
          <a:lstStyle/>
          <a:p>
            <a:r>
              <a:rPr lang="en-GB" dirty="0" err="1"/>
              <a:t>Colab</a:t>
            </a:r>
            <a:r>
              <a:rPr lang="en-GB" dirty="0"/>
              <a:t> limitations (24h sessions)</a:t>
            </a:r>
          </a:p>
          <a:p>
            <a:r>
              <a:rPr lang="en-GB" dirty="0"/>
              <a:t>Use Google Drive for checkpoints</a:t>
            </a:r>
          </a:p>
          <a:p>
            <a:endParaRPr lang="en-GB" dirty="0"/>
          </a:p>
          <a:p>
            <a:endParaRPr lang="en-PK" dirty="0"/>
          </a:p>
        </p:txBody>
      </p:sp>
      <p:pic>
        <p:nvPicPr>
          <p:cNvPr id="5" name="Picture 4">
            <a:extLst>
              <a:ext uri="{FF2B5EF4-FFF2-40B4-BE49-F238E27FC236}">
                <a16:creationId xmlns:a16="http://schemas.microsoft.com/office/drawing/2014/main" id="{D5581C82-86C4-4CE0-4A86-444B5567E1DD}"/>
              </a:ext>
            </a:extLst>
          </p:cNvPr>
          <p:cNvPicPr>
            <a:picLocks noChangeAspect="1"/>
          </p:cNvPicPr>
          <p:nvPr/>
        </p:nvPicPr>
        <p:blipFill>
          <a:blip r:embed="rId2"/>
          <a:stretch>
            <a:fillRect/>
          </a:stretch>
        </p:blipFill>
        <p:spPr>
          <a:xfrm>
            <a:off x="1314690" y="3258988"/>
            <a:ext cx="7772400" cy="1333441"/>
          </a:xfrm>
          <a:prstGeom prst="rect">
            <a:avLst/>
          </a:prstGeom>
        </p:spPr>
      </p:pic>
    </p:spTree>
    <p:extLst>
      <p:ext uri="{BB962C8B-B14F-4D97-AF65-F5344CB8AC3E}">
        <p14:creationId xmlns:p14="http://schemas.microsoft.com/office/powerpoint/2010/main" val="41553384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50020-0A16-91D0-FED0-C57EF97A0F54}"/>
              </a:ext>
            </a:extLst>
          </p:cNvPr>
          <p:cNvSpPr>
            <a:spLocks noGrp="1"/>
          </p:cNvSpPr>
          <p:nvPr>
            <p:ph type="title"/>
          </p:nvPr>
        </p:nvSpPr>
        <p:spPr/>
        <p:txBody>
          <a:bodyPr/>
          <a:lstStyle/>
          <a:p>
            <a:r>
              <a:rPr lang="en-GB" dirty="0"/>
              <a:t>Dataset Pipeline</a:t>
            </a:r>
            <a:endParaRPr lang="en-PK" dirty="0"/>
          </a:p>
        </p:txBody>
      </p:sp>
      <p:sp>
        <p:nvSpPr>
          <p:cNvPr id="3" name="Content Placeholder 2">
            <a:extLst>
              <a:ext uri="{FF2B5EF4-FFF2-40B4-BE49-F238E27FC236}">
                <a16:creationId xmlns:a16="http://schemas.microsoft.com/office/drawing/2014/main" id="{397BC3A1-EC82-248C-2451-B12D59D4A8AA}"/>
              </a:ext>
            </a:extLst>
          </p:cNvPr>
          <p:cNvSpPr>
            <a:spLocks noGrp="1"/>
          </p:cNvSpPr>
          <p:nvPr>
            <p:ph idx="1"/>
          </p:nvPr>
        </p:nvSpPr>
        <p:spPr>
          <a:xfrm>
            <a:off x="838201" y="1391478"/>
            <a:ext cx="4605067" cy="4785485"/>
          </a:xfrm>
        </p:spPr>
        <p:txBody>
          <a:bodyPr/>
          <a:lstStyle/>
          <a:p>
            <a:r>
              <a:rPr lang="en-GB" dirty="0"/>
              <a:t>Parallel preprocessing with AUTOTUNE</a:t>
            </a:r>
          </a:p>
          <a:p>
            <a:r>
              <a:rPr lang="en-GB" dirty="0"/>
              <a:t>Cache + repeat for efficiency</a:t>
            </a:r>
          </a:p>
          <a:p>
            <a:r>
              <a:rPr lang="en-GB" dirty="0"/>
              <a:t>Shuffle with large buffer</a:t>
            </a:r>
          </a:p>
          <a:p>
            <a:endParaRPr lang="en-GB" dirty="0"/>
          </a:p>
          <a:p>
            <a:endParaRPr lang="en-PK" dirty="0"/>
          </a:p>
        </p:txBody>
      </p:sp>
      <p:pic>
        <p:nvPicPr>
          <p:cNvPr id="5" name="Picture 4">
            <a:extLst>
              <a:ext uri="{FF2B5EF4-FFF2-40B4-BE49-F238E27FC236}">
                <a16:creationId xmlns:a16="http://schemas.microsoft.com/office/drawing/2014/main" id="{4DA0B20E-C570-F1E0-252B-285323D4F315}"/>
              </a:ext>
            </a:extLst>
          </p:cNvPr>
          <p:cNvPicPr>
            <a:picLocks noChangeAspect="1"/>
          </p:cNvPicPr>
          <p:nvPr/>
        </p:nvPicPr>
        <p:blipFill>
          <a:blip r:embed="rId2"/>
          <a:stretch>
            <a:fillRect/>
          </a:stretch>
        </p:blipFill>
        <p:spPr>
          <a:xfrm>
            <a:off x="5443268" y="1510518"/>
            <a:ext cx="6461185" cy="4982357"/>
          </a:xfrm>
          <a:prstGeom prst="rect">
            <a:avLst/>
          </a:prstGeom>
        </p:spPr>
      </p:pic>
    </p:spTree>
    <p:extLst>
      <p:ext uri="{BB962C8B-B14F-4D97-AF65-F5344CB8AC3E}">
        <p14:creationId xmlns:p14="http://schemas.microsoft.com/office/powerpoint/2010/main" val="4066958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74588-C03F-8DAD-69B9-7339AC08A8E2}"/>
              </a:ext>
            </a:extLst>
          </p:cNvPr>
          <p:cNvSpPr>
            <a:spLocks noGrp="1"/>
          </p:cNvSpPr>
          <p:nvPr>
            <p:ph type="title"/>
          </p:nvPr>
        </p:nvSpPr>
        <p:spPr/>
        <p:txBody>
          <a:bodyPr/>
          <a:lstStyle/>
          <a:p>
            <a:r>
              <a:rPr lang="en-GB" dirty="0"/>
              <a:t>Evaluation Challenge</a:t>
            </a:r>
            <a:endParaRPr lang="en-PK" dirty="0"/>
          </a:p>
        </p:txBody>
      </p:sp>
      <p:sp>
        <p:nvSpPr>
          <p:cNvPr id="3" name="Content Placeholder 2">
            <a:extLst>
              <a:ext uri="{FF2B5EF4-FFF2-40B4-BE49-F238E27FC236}">
                <a16:creationId xmlns:a16="http://schemas.microsoft.com/office/drawing/2014/main" id="{7C387046-E2A4-E41C-FB14-6CACDC4EEF16}"/>
              </a:ext>
            </a:extLst>
          </p:cNvPr>
          <p:cNvSpPr>
            <a:spLocks noGrp="1"/>
          </p:cNvSpPr>
          <p:nvPr>
            <p:ph idx="1"/>
          </p:nvPr>
        </p:nvSpPr>
        <p:spPr/>
        <p:txBody>
          <a:bodyPr/>
          <a:lstStyle/>
          <a:p>
            <a:r>
              <a:rPr lang="en-GB" dirty="0"/>
              <a:t>Harder than classification</a:t>
            </a:r>
          </a:p>
          <a:p>
            <a:r>
              <a:rPr lang="en-GB" dirty="0"/>
              <a:t>Need measure of realism + diversity</a:t>
            </a:r>
          </a:p>
          <a:p>
            <a:r>
              <a:rPr lang="en-GB" dirty="0"/>
              <a:t>Kernel Inception Distance (KID)</a:t>
            </a:r>
          </a:p>
          <a:p>
            <a:r>
              <a:rPr lang="en-GB" dirty="0"/>
              <a:t>Uses pretrained InceptionV3</a:t>
            </a:r>
          </a:p>
          <a:p>
            <a:endParaRPr lang="en-PK" dirty="0"/>
          </a:p>
        </p:txBody>
      </p:sp>
    </p:spTree>
    <p:extLst>
      <p:ext uri="{BB962C8B-B14F-4D97-AF65-F5344CB8AC3E}">
        <p14:creationId xmlns:p14="http://schemas.microsoft.com/office/powerpoint/2010/main" val="34932859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E71E5-114E-E280-F191-CB55D00CF2FA}"/>
              </a:ext>
            </a:extLst>
          </p:cNvPr>
          <p:cNvSpPr>
            <a:spLocks noGrp="1"/>
          </p:cNvSpPr>
          <p:nvPr>
            <p:ph type="title"/>
          </p:nvPr>
        </p:nvSpPr>
        <p:spPr/>
        <p:txBody>
          <a:bodyPr/>
          <a:lstStyle/>
          <a:p>
            <a:r>
              <a:rPr lang="en-GB" dirty="0"/>
              <a:t>KID Metric</a:t>
            </a:r>
            <a:endParaRPr lang="en-PK" dirty="0"/>
          </a:p>
        </p:txBody>
      </p:sp>
      <p:sp>
        <p:nvSpPr>
          <p:cNvPr id="3" name="Content Placeholder 2">
            <a:extLst>
              <a:ext uri="{FF2B5EF4-FFF2-40B4-BE49-F238E27FC236}">
                <a16:creationId xmlns:a16="http://schemas.microsoft.com/office/drawing/2014/main" id="{8CD1D78A-19DE-F96B-C06B-C8EE9BF4E57C}"/>
              </a:ext>
            </a:extLst>
          </p:cNvPr>
          <p:cNvSpPr>
            <a:spLocks noGrp="1"/>
          </p:cNvSpPr>
          <p:nvPr>
            <p:ph idx="1"/>
          </p:nvPr>
        </p:nvSpPr>
        <p:spPr/>
        <p:txBody>
          <a:bodyPr/>
          <a:lstStyle/>
          <a:p>
            <a:r>
              <a:rPr lang="en-GB" dirty="0"/>
              <a:t>Compare features of real vs. generated images</a:t>
            </a:r>
          </a:p>
          <a:p>
            <a:r>
              <a:rPr lang="en-GB" dirty="0"/>
              <a:t>Polynomial kernel for distribution similarity</a:t>
            </a:r>
          </a:p>
          <a:p>
            <a:r>
              <a:rPr lang="en-GB" dirty="0"/>
              <a:t>Low KID = generated ~ real distribution</a:t>
            </a:r>
          </a:p>
          <a:p>
            <a:endParaRPr lang="en-GB" dirty="0"/>
          </a:p>
          <a:p>
            <a:endParaRPr lang="en-PK" dirty="0"/>
          </a:p>
        </p:txBody>
      </p:sp>
    </p:spTree>
    <p:extLst>
      <p:ext uri="{BB962C8B-B14F-4D97-AF65-F5344CB8AC3E}">
        <p14:creationId xmlns:p14="http://schemas.microsoft.com/office/powerpoint/2010/main" val="11149449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C96DBE-77F6-733D-71A7-A5924B1FAA25}"/>
              </a:ext>
            </a:extLst>
          </p:cNvPr>
          <p:cNvSpPr>
            <a:spLocks noGrp="1"/>
          </p:cNvSpPr>
          <p:nvPr>
            <p:ph type="title"/>
          </p:nvPr>
        </p:nvSpPr>
        <p:spPr/>
        <p:txBody>
          <a:bodyPr/>
          <a:lstStyle/>
          <a:p>
            <a:r>
              <a:rPr lang="en-PK" dirty="0"/>
              <a:t>KID </a:t>
            </a:r>
          </a:p>
        </p:txBody>
      </p:sp>
      <p:pic>
        <p:nvPicPr>
          <p:cNvPr id="9" name="Content Placeholder 8">
            <a:extLst>
              <a:ext uri="{FF2B5EF4-FFF2-40B4-BE49-F238E27FC236}">
                <a16:creationId xmlns:a16="http://schemas.microsoft.com/office/drawing/2014/main" id="{1279A95C-5C72-6E7A-2FB0-584C76557A5A}"/>
              </a:ext>
            </a:extLst>
          </p:cNvPr>
          <p:cNvPicPr>
            <a:picLocks noGrp="1" noChangeAspect="1"/>
          </p:cNvPicPr>
          <p:nvPr>
            <p:ph idx="1"/>
          </p:nvPr>
        </p:nvPicPr>
        <p:blipFill>
          <a:blip r:embed="rId2"/>
          <a:stretch>
            <a:fillRect/>
          </a:stretch>
        </p:blipFill>
        <p:spPr>
          <a:xfrm>
            <a:off x="769365" y="1409492"/>
            <a:ext cx="5540420" cy="3714600"/>
          </a:xfrm>
        </p:spPr>
      </p:pic>
      <p:pic>
        <p:nvPicPr>
          <p:cNvPr id="11" name="Picture 10">
            <a:extLst>
              <a:ext uri="{FF2B5EF4-FFF2-40B4-BE49-F238E27FC236}">
                <a16:creationId xmlns:a16="http://schemas.microsoft.com/office/drawing/2014/main" id="{00787832-2B6C-7029-ADD1-82CB8FE1191C}"/>
              </a:ext>
            </a:extLst>
          </p:cNvPr>
          <p:cNvPicPr>
            <a:picLocks noChangeAspect="1"/>
          </p:cNvPicPr>
          <p:nvPr/>
        </p:nvPicPr>
        <p:blipFill>
          <a:blip r:embed="rId3"/>
          <a:stretch>
            <a:fillRect/>
          </a:stretch>
        </p:blipFill>
        <p:spPr>
          <a:xfrm>
            <a:off x="6491138" y="1409492"/>
            <a:ext cx="5482503" cy="3215856"/>
          </a:xfrm>
          <a:prstGeom prst="rect">
            <a:avLst/>
          </a:prstGeom>
        </p:spPr>
      </p:pic>
    </p:spTree>
    <p:extLst>
      <p:ext uri="{BB962C8B-B14F-4D97-AF65-F5344CB8AC3E}">
        <p14:creationId xmlns:p14="http://schemas.microsoft.com/office/powerpoint/2010/main" val="12278537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AC390-8F70-50CF-5A72-D920FDCAA7ED}"/>
              </a:ext>
            </a:extLst>
          </p:cNvPr>
          <p:cNvSpPr>
            <a:spLocks noGrp="1"/>
          </p:cNvSpPr>
          <p:nvPr>
            <p:ph type="title"/>
          </p:nvPr>
        </p:nvSpPr>
        <p:spPr/>
        <p:txBody>
          <a:bodyPr/>
          <a:lstStyle/>
          <a:p>
            <a:r>
              <a:rPr lang="en-PK" dirty="0"/>
              <a:t>Updating KID S</a:t>
            </a:r>
            <a:r>
              <a:rPr lang="en-GB" dirty="0"/>
              <a:t>t</a:t>
            </a:r>
            <a:r>
              <a:rPr lang="en-PK" dirty="0"/>
              <a:t>ate </a:t>
            </a:r>
          </a:p>
        </p:txBody>
      </p:sp>
      <p:pic>
        <p:nvPicPr>
          <p:cNvPr id="5" name="Content Placeholder 4">
            <a:extLst>
              <a:ext uri="{FF2B5EF4-FFF2-40B4-BE49-F238E27FC236}">
                <a16:creationId xmlns:a16="http://schemas.microsoft.com/office/drawing/2014/main" id="{A4821095-6978-35B0-58FD-E523712723E2}"/>
              </a:ext>
            </a:extLst>
          </p:cNvPr>
          <p:cNvPicPr>
            <a:picLocks noGrp="1" noChangeAspect="1"/>
          </p:cNvPicPr>
          <p:nvPr>
            <p:ph idx="1"/>
          </p:nvPr>
        </p:nvPicPr>
        <p:blipFill>
          <a:blip r:embed="rId2"/>
          <a:stretch>
            <a:fillRect/>
          </a:stretch>
        </p:blipFill>
        <p:spPr>
          <a:xfrm>
            <a:off x="838201" y="1400866"/>
            <a:ext cx="5656558" cy="4318448"/>
          </a:xfrm>
        </p:spPr>
      </p:pic>
      <p:pic>
        <p:nvPicPr>
          <p:cNvPr id="7" name="Picture 6">
            <a:extLst>
              <a:ext uri="{FF2B5EF4-FFF2-40B4-BE49-F238E27FC236}">
                <a16:creationId xmlns:a16="http://schemas.microsoft.com/office/drawing/2014/main" id="{82F0328C-D3B5-4BF2-A950-5B8E72FA4950}"/>
              </a:ext>
            </a:extLst>
          </p:cNvPr>
          <p:cNvPicPr>
            <a:picLocks noChangeAspect="1"/>
          </p:cNvPicPr>
          <p:nvPr/>
        </p:nvPicPr>
        <p:blipFill>
          <a:blip r:embed="rId3"/>
          <a:stretch>
            <a:fillRect/>
          </a:stretch>
        </p:blipFill>
        <p:spPr>
          <a:xfrm>
            <a:off x="6928329" y="1400866"/>
            <a:ext cx="4285067" cy="2516757"/>
          </a:xfrm>
          <a:prstGeom prst="rect">
            <a:avLst/>
          </a:prstGeom>
        </p:spPr>
      </p:pic>
    </p:spTree>
    <p:extLst>
      <p:ext uri="{BB962C8B-B14F-4D97-AF65-F5344CB8AC3E}">
        <p14:creationId xmlns:p14="http://schemas.microsoft.com/office/powerpoint/2010/main" val="25875877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CA5CF0-25EC-0688-E41E-9D41288C524F}"/>
              </a:ext>
            </a:extLst>
          </p:cNvPr>
          <p:cNvSpPr>
            <a:spLocks noGrp="1"/>
          </p:cNvSpPr>
          <p:nvPr>
            <p:ph type="title"/>
          </p:nvPr>
        </p:nvSpPr>
        <p:spPr/>
        <p:txBody>
          <a:bodyPr/>
          <a:lstStyle/>
          <a:p>
            <a:r>
              <a:rPr lang="en-GB" dirty="0"/>
              <a:t>Time-Step Embeddings</a:t>
            </a:r>
            <a:endParaRPr lang="en-PK" dirty="0"/>
          </a:p>
        </p:txBody>
      </p:sp>
      <p:sp>
        <p:nvSpPr>
          <p:cNvPr id="3" name="Content Placeholder 2">
            <a:extLst>
              <a:ext uri="{FF2B5EF4-FFF2-40B4-BE49-F238E27FC236}">
                <a16:creationId xmlns:a16="http://schemas.microsoft.com/office/drawing/2014/main" id="{4B125B8F-7251-CA8B-7152-D1C91FC8596A}"/>
              </a:ext>
            </a:extLst>
          </p:cNvPr>
          <p:cNvSpPr>
            <a:spLocks noGrp="1"/>
          </p:cNvSpPr>
          <p:nvPr>
            <p:ph idx="1"/>
          </p:nvPr>
        </p:nvSpPr>
        <p:spPr>
          <a:xfrm>
            <a:off x="838201" y="1391478"/>
            <a:ext cx="4820728" cy="4785485"/>
          </a:xfrm>
        </p:spPr>
        <p:txBody>
          <a:bodyPr/>
          <a:lstStyle/>
          <a:p>
            <a:r>
              <a:rPr lang="en-GB" dirty="0"/>
              <a:t>Encode time with sinusoidal functions</a:t>
            </a:r>
          </a:p>
          <a:p>
            <a:r>
              <a:rPr lang="en-GB" dirty="0"/>
              <a:t>Provide temporal awareness to network</a:t>
            </a:r>
          </a:p>
          <a:p>
            <a:endParaRPr lang="en-GB" dirty="0"/>
          </a:p>
          <a:p>
            <a:endParaRPr lang="en-PK" dirty="0"/>
          </a:p>
        </p:txBody>
      </p:sp>
      <p:pic>
        <p:nvPicPr>
          <p:cNvPr id="5" name="Picture 4">
            <a:extLst>
              <a:ext uri="{FF2B5EF4-FFF2-40B4-BE49-F238E27FC236}">
                <a16:creationId xmlns:a16="http://schemas.microsoft.com/office/drawing/2014/main" id="{82339022-15AE-F043-0450-45C6C5B6C688}"/>
              </a:ext>
            </a:extLst>
          </p:cNvPr>
          <p:cNvPicPr>
            <a:picLocks noChangeAspect="1"/>
          </p:cNvPicPr>
          <p:nvPr/>
        </p:nvPicPr>
        <p:blipFill>
          <a:blip r:embed="rId2"/>
          <a:stretch>
            <a:fillRect/>
          </a:stretch>
        </p:blipFill>
        <p:spPr>
          <a:xfrm>
            <a:off x="6096000" y="1335468"/>
            <a:ext cx="5584875" cy="4841495"/>
          </a:xfrm>
          <a:prstGeom prst="rect">
            <a:avLst/>
          </a:prstGeom>
        </p:spPr>
      </p:pic>
    </p:spTree>
    <p:extLst>
      <p:ext uri="{BB962C8B-B14F-4D97-AF65-F5344CB8AC3E}">
        <p14:creationId xmlns:p14="http://schemas.microsoft.com/office/powerpoint/2010/main" val="37487037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C50AE-C56C-B748-B55C-2C78FF250514}"/>
              </a:ext>
            </a:extLst>
          </p:cNvPr>
          <p:cNvSpPr>
            <a:spLocks noGrp="1"/>
          </p:cNvSpPr>
          <p:nvPr>
            <p:ph type="title"/>
          </p:nvPr>
        </p:nvSpPr>
        <p:spPr/>
        <p:txBody>
          <a:bodyPr/>
          <a:lstStyle/>
          <a:p>
            <a:r>
              <a:rPr lang="en-GB" dirty="0"/>
              <a:t>Residual Blocks in U-Net</a:t>
            </a:r>
            <a:endParaRPr lang="en-PK" dirty="0"/>
          </a:p>
        </p:txBody>
      </p:sp>
      <p:sp>
        <p:nvSpPr>
          <p:cNvPr id="3" name="Content Placeholder 2">
            <a:extLst>
              <a:ext uri="{FF2B5EF4-FFF2-40B4-BE49-F238E27FC236}">
                <a16:creationId xmlns:a16="http://schemas.microsoft.com/office/drawing/2014/main" id="{1F17FC42-7C9E-C6E4-BDA0-62C9019CB12F}"/>
              </a:ext>
            </a:extLst>
          </p:cNvPr>
          <p:cNvSpPr>
            <a:spLocks noGrp="1"/>
          </p:cNvSpPr>
          <p:nvPr>
            <p:ph idx="1"/>
          </p:nvPr>
        </p:nvSpPr>
        <p:spPr>
          <a:xfrm>
            <a:off x="838201" y="1391478"/>
            <a:ext cx="4656826" cy="4785485"/>
          </a:xfrm>
        </p:spPr>
        <p:txBody>
          <a:bodyPr/>
          <a:lstStyle/>
          <a:p>
            <a:r>
              <a:rPr lang="en-GB" dirty="0"/>
              <a:t>Swish activation &gt; </a:t>
            </a:r>
            <a:r>
              <a:rPr lang="en-GB" dirty="0" err="1"/>
              <a:t>ReLU</a:t>
            </a:r>
            <a:endParaRPr lang="en-GB" dirty="0"/>
          </a:p>
          <a:p>
            <a:r>
              <a:rPr lang="en-GB" dirty="0"/>
              <a:t>Custom batch normalization</a:t>
            </a:r>
          </a:p>
          <a:p>
            <a:r>
              <a:rPr lang="en-GB" dirty="0"/>
              <a:t>Skip connections preserve details</a:t>
            </a:r>
          </a:p>
          <a:p>
            <a:endParaRPr lang="en-GB" dirty="0"/>
          </a:p>
          <a:p>
            <a:endParaRPr lang="en-PK" dirty="0"/>
          </a:p>
        </p:txBody>
      </p:sp>
      <p:pic>
        <p:nvPicPr>
          <p:cNvPr id="5" name="Picture 4">
            <a:extLst>
              <a:ext uri="{FF2B5EF4-FFF2-40B4-BE49-F238E27FC236}">
                <a16:creationId xmlns:a16="http://schemas.microsoft.com/office/drawing/2014/main" id="{64A474D9-6790-4A11-F67E-0F462892DD1A}"/>
              </a:ext>
            </a:extLst>
          </p:cNvPr>
          <p:cNvPicPr>
            <a:picLocks noChangeAspect="1"/>
          </p:cNvPicPr>
          <p:nvPr/>
        </p:nvPicPr>
        <p:blipFill>
          <a:blip r:embed="rId2"/>
          <a:stretch>
            <a:fillRect/>
          </a:stretch>
        </p:blipFill>
        <p:spPr>
          <a:xfrm>
            <a:off x="6050931" y="1226982"/>
            <a:ext cx="5302869" cy="4680549"/>
          </a:xfrm>
          <a:prstGeom prst="rect">
            <a:avLst/>
          </a:prstGeom>
        </p:spPr>
      </p:pic>
    </p:spTree>
    <p:extLst>
      <p:ext uri="{BB962C8B-B14F-4D97-AF65-F5344CB8AC3E}">
        <p14:creationId xmlns:p14="http://schemas.microsoft.com/office/powerpoint/2010/main" val="770085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938D8E-4468-5537-6C0A-0E18A45066FF}"/>
              </a:ext>
            </a:extLst>
          </p:cNvPr>
          <p:cNvSpPr>
            <a:spLocks noGrp="1"/>
          </p:cNvSpPr>
          <p:nvPr>
            <p:ph type="title"/>
          </p:nvPr>
        </p:nvSpPr>
        <p:spPr/>
        <p:txBody>
          <a:bodyPr/>
          <a:lstStyle/>
          <a:p>
            <a:r>
              <a:rPr lang="en-GB" dirty="0"/>
              <a:t>Limitations of Previous Models</a:t>
            </a:r>
            <a:endParaRPr lang="en-PK" dirty="0"/>
          </a:p>
        </p:txBody>
      </p:sp>
      <p:sp>
        <p:nvSpPr>
          <p:cNvPr id="3" name="Content Placeholder 2">
            <a:extLst>
              <a:ext uri="{FF2B5EF4-FFF2-40B4-BE49-F238E27FC236}">
                <a16:creationId xmlns:a16="http://schemas.microsoft.com/office/drawing/2014/main" id="{47D0B6C5-8E56-681F-266F-33AD747F8554}"/>
              </a:ext>
            </a:extLst>
          </p:cNvPr>
          <p:cNvSpPr>
            <a:spLocks noGrp="1"/>
          </p:cNvSpPr>
          <p:nvPr>
            <p:ph idx="1"/>
          </p:nvPr>
        </p:nvSpPr>
        <p:spPr/>
        <p:txBody>
          <a:bodyPr/>
          <a:lstStyle/>
          <a:p>
            <a:r>
              <a:rPr lang="en-GB" dirty="0"/>
              <a:t>Autoencoders → blurry outputs</a:t>
            </a:r>
          </a:p>
          <a:p>
            <a:r>
              <a:rPr lang="en-GB" dirty="0"/>
              <a:t>VAEs → reconstruction vs. latent structure </a:t>
            </a:r>
            <a:r>
              <a:rPr lang="en-GB" dirty="0" err="1"/>
              <a:t>tradeoff</a:t>
            </a:r>
            <a:endParaRPr lang="en-GB" dirty="0"/>
          </a:p>
          <a:p>
            <a:r>
              <a:rPr lang="en-GB" dirty="0"/>
              <a:t>GANs → mode collapse, training instability</a:t>
            </a:r>
          </a:p>
          <a:p>
            <a:r>
              <a:rPr lang="en-GB" dirty="0"/>
              <a:t>High-res image generation remained unsolved</a:t>
            </a:r>
          </a:p>
          <a:p>
            <a:endParaRPr lang="en-PK" dirty="0"/>
          </a:p>
        </p:txBody>
      </p:sp>
    </p:spTree>
    <p:extLst>
      <p:ext uri="{BB962C8B-B14F-4D97-AF65-F5344CB8AC3E}">
        <p14:creationId xmlns:p14="http://schemas.microsoft.com/office/powerpoint/2010/main" val="22671404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27B0B-5678-A10B-DF4B-D2FFD6838366}"/>
              </a:ext>
            </a:extLst>
          </p:cNvPr>
          <p:cNvSpPr>
            <a:spLocks noGrp="1"/>
          </p:cNvSpPr>
          <p:nvPr>
            <p:ph type="title"/>
          </p:nvPr>
        </p:nvSpPr>
        <p:spPr/>
        <p:txBody>
          <a:bodyPr/>
          <a:lstStyle/>
          <a:p>
            <a:r>
              <a:rPr lang="en-GB" dirty="0"/>
              <a:t>Assembling U-Net</a:t>
            </a:r>
            <a:endParaRPr lang="en-PK" dirty="0"/>
          </a:p>
        </p:txBody>
      </p:sp>
      <p:sp>
        <p:nvSpPr>
          <p:cNvPr id="3" name="Content Placeholder 2">
            <a:extLst>
              <a:ext uri="{FF2B5EF4-FFF2-40B4-BE49-F238E27FC236}">
                <a16:creationId xmlns:a16="http://schemas.microsoft.com/office/drawing/2014/main" id="{10C9066D-7211-33FD-F9BD-B3A67AD8A890}"/>
              </a:ext>
            </a:extLst>
          </p:cNvPr>
          <p:cNvSpPr>
            <a:spLocks noGrp="1"/>
          </p:cNvSpPr>
          <p:nvPr>
            <p:ph idx="1"/>
          </p:nvPr>
        </p:nvSpPr>
        <p:spPr>
          <a:xfrm>
            <a:off x="838201" y="1391478"/>
            <a:ext cx="4139242" cy="4785485"/>
          </a:xfrm>
        </p:spPr>
        <p:txBody>
          <a:bodyPr/>
          <a:lstStyle/>
          <a:p>
            <a:r>
              <a:rPr lang="en-GB" dirty="0"/>
              <a:t>Inputs: noisy image + time step</a:t>
            </a:r>
          </a:p>
          <a:p>
            <a:r>
              <a:rPr lang="en-GB" dirty="0"/>
              <a:t>Down blocks → bottleneck → up blocks</a:t>
            </a:r>
          </a:p>
          <a:p>
            <a:r>
              <a:rPr lang="en-GB" dirty="0"/>
              <a:t>Final conv outputs noise prediction</a:t>
            </a:r>
          </a:p>
          <a:p>
            <a:endParaRPr lang="en-GB" dirty="0"/>
          </a:p>
          <a:p>
            <a:endParaRPr lang="en-PK" dirty="0"/>
          </a:p>
        </p:txBody>
      </p:sp>
      <p:pic>
        <p:nvPicPr>
          <p:cNvPr id="5" name="Picture 4">
            <a:extLst>
              <a:ext uri="{FF2B5EF4-FFF2-40B4-BE49-F238E27FC236}">
                <a16:creationId xmlns:a16="http://schemas.microsoft.com/office/drawing/2014/main" id="{53539DB8-2394-13F1-4B37-38381206BD16}"/>
              </a:ext>
            </a:extLst>
          </p:cNvPr>
          <p:cNvPicPr>
            <a:picLocks noChangeAspect="1"/>
          </p:cNvPicPr>
          <p:nvPr/>
        </p:nvPicPr>
        <p:blipFill>
          <a:blip r:embed="rId2"/>
          <a:stretch>
            <a:fillRect/>
          </a:stretch>
        </p:blipFill>
        <p:spPr>
          <a:xfrm>
            <a:off x="5393005" y="1226982"/>
            <a:ext cx="6049261" cy="4884931"/>
          </a:xfrm>
          <a:prstGeom prst="rect">
            <a:avLst/>
          </a:prstGeom>
        </p:spPr>
      </p:pic>
    </p:spTree>
    <p:extLst>
      <p:ext uri="{BB962C8B-B14F-4D97-AF65-F5344CB8AC3E}">
        <p14:creationId xmlns:p14="http://schemas.microsoft.com/office/powerpoint/2010/main" val="23751794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384F7-2B69-F536-2775-D025428CC51C}"/>
              </a:ext>
            </a:extLst>
          </p:cNvPr>
          <p:cNvSpPr>
            <a:spLocks noGrp="1"/>
          </p:cNvSpPr>
          <p:nvPr>
            <p:ph type="title"/>
          </p:nvPr>
        </p:nvSpPr>
        <p:spPr/>
        <p:txBody>
          <a:bodyPr/>
          <a:lstStyle/>
          <a:p>
            <a:r>
              <a:rPr lang="en-PK" dirty="0"/>
              <a:t>Assembling the Model </a:t>
            </a:r>
          </a:p>
        </p:txBody>
      </p:sp>
      <p:pic>
        <p:nvPicPr>
          <p:cNvPr id="5" name="Content Placeholder 4">
            <a:extLst>
              <a:ext uri="{FF2B5EF4-FFF2-40B4-BE49-F238E27FC236}">
                <a16:creationId xmlns:a16="http://schemas.microsoft.com/office/drawing/2014/main" id="{15373D47-E362-DA7B-25A9-6E25E515E842}"/>
              </a:ext>
            </a:extLst>
          </p:cNvPr>
          <p:cNvPicPr>
            <a:picLocks noGrp="1" noChangeAspect="1"/>
          </p:cNvPicPr>
          <p:nvPr>
            <p:ph idx="1"/>
          </p:nvPr>
        </p:nvPicPr>
        <p:blipFill>
          <a:blip r:embed="rId2"/>
          <a:stretch>
            <a:fillRect/>
          </a:stretch>
        </p:blipFill>
        <p:spPr>
          <a:xfrm>
            <a:off x="838200" y="1374986"/>
            <a:ext cx="5261953" cy="4007897"/>
          </a:xfrm>
        </p:spPr>
      </p:pic>
      <p:pic>
        <p:nvPicPr>
          <p:cNvPr id="7" name="Picture 6">
            <a:extLst>
              <a:ext uri="{FF2B5EF4-FFF2-40B4-BE49-F238E27FC236}">
                <a16:creationId xmlns:a16="http://schemas.microsoft.com/office/drawing/2014/main" id="{399564BB-EFE2-70E5-A397-C3CE3E159F23}"/>
              </a:ext>
            </a:extLst>
          </p:cNvPr>
          <p:cNvPicPr>
            <a:picLocks noChangeAspect="1"/>
          </p:cNvPicPr>
          <p:nvPr/>
        </p:nvPicPr>
        <p:blipFill>
          <a:blip r:embed="rId3"/>
          <a:stretch>
            <a:fillRect/>
          </a:stretch>
        </p:blipFill>
        <p:spPr>
          <a:xfrm>
            <a:off x="6541818" y="1374986"/>
            <a:ext cx="5069090" cy="3045005"/>
          </a:xfrm>
          <a:prstGeom prst="rect">
            <a:avLst/>
          </a:prstGeom>
        </p:spPr>
      </p:pic>
    </p:spTree>
    <p:extLst>
      <p:ext uri="{BB962C8B-B14F-4D97-AF65-F5344CB8AC3E}">
        <p14:creationId xmlns:p14="http://schemas.microsoft.com/office/powerpoint/2010/main" val="35198877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CD0AA4-440A-7BEA-809E-F0490EB8D99D}"/>
              </a:ext>
            </a:extLst>
          </p:cNvPr>
          <p:cNvSpPr>
            <a:spLocks noGrp="1"/>
          </p:cNvSpPr>
          <p:nvPr>
            <p:ph type="title"/>
          </p:nvPr>
        </p:nvSpPr>
        <p:spPr/>
        <p:txBody>
          <a:bodyPr/>
          <a:lstStyle/>
          <a:p>
            <a:r>
              <a:rPr lang="en-GB" dirty="0" err="1"/>
              <a:t>DiffusionModel</a:t>
            </a:r>
            <a:r>
              <a:rPr lang="en-GB" dirty="0"/>
              <a:t> Class</a:t>
            </a:r>
            <a:endParaRPr lang="en-PK" dirty="0"/>
          </a:p>
        </p:txBody>
      </p:sp>
      <p:sp>
        <p:nvSpPr>
          <p:cNvPr id="3" name="Content Placeholder 2">
            <a:extLst>
              <a:ext uri="{FF2B5EF4-FFF2-40B4-BE49-F238E27FC236}">
                <a16:creationId xmlns:a16="http://schemas.microsoft.com/office/drawing/2014/main" id="{A63C295B-0633-9C67-339A-5B856B4B740C}"/>
              </a:ext>
            </a:extLst>
          </p:cNvPr>
          <p:cNvSpPr>
            <a:spLocks noGrp="1"/>
          </p:cNvSpPr>
          <p:nvPr>
            <p:ph idx="1"/>
          </p:nvPr>
        </p:nvSpPr>
        <p:spPr/>
        <p:txBody>
          <a:bodyPr/>
          <a:lstStyle/>
          <a:p>
            <a:r>
              <a:rPr lang="en-GB" dirty="0"/>
              <a:t>Wraps U-Net + EMA copy</a:t>
            </a:r>
          </a:p>
          <a:p>
            <a:r>
              <a:rPr lang="en-GB" dirty="0"/>
              <a:t>Tracks noise &amp; image loss</a:t>
            </a:r>
          </a:p>
          <a:p>
            <a:r>
              <a:rPr lang="en-GB" dirty="0"/>
              <a:t>Incorporates KID metric</a:t>
            </a:r>
          </a:p>
          <a:p>
            <a:endParaRPr lang="en-GB" dirty="0"/>
          </a:p>
          <a:p>
            <a:endParaRPr lang="en-PK" dirty="0"/>
          </a:p>
        </p:txBody>
      </p:sp>
    </p:spTree>
    <p:extLst>
      <p:ext uri="{BB962C8B-B14F-4D97-AF65-F5344CB8AC3E}">
        <p14:creationId xmlns:p14="http://schemas.microsoft.com/office/powerpoint/2010/main" val="33155784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2B708-1AFD-40CD-4D54-4B4F13AB805B}"/>
              </a:ext>
            </a:extLst>
          </p:cNvPr>
          <p:cNvSpPr>
            <a:spLocks noGrp="1"/>
          </p:cNvSpPr>
          <p:nvPr>
            <p:ph type="title"/>
          </p:nvPr>
        </p:nvSpPr>
        <p:spPr/>
        <p:txBody>
          <a:bodyPr/>
          <a:lstStyle/>
          <a:p>
            <a:r>
              <a:rPr lang="en-PK" dirty="0"/>
              <a:t>Merging Components</a:t>
            </a:r>
          </a:p>
        </p:txBody>
      </p:sp>
      <p:pic>
        <p:nvPicPr>
          <p:cNvPr id="5" name="Content Placeholder 4">
            <a:extLst>
              <a:ext uri="{FF2B5EF4-FFF2-40B4-BE49-F238E27FC236}">
                <a16:creationId xmlns:a16="http://schemas.microsoft.com/office/drawing/2014/main" id="{90E4C5B6-6F66-32AC-F976-0B7CA936009F}"/>
              </a:ext>
            </a:extLst>
          </p:cNvPr>
          <p:cNvPicPr>
            <a:picLocks noGrp="1" noChangeAspect="1"/>
          </p:cNvPicPr>
          <p:nvPr>
            <p:ph idx="1"/>
          </p:nvPr>
        </p:nvPicPr>
        <p:blipFill>
          <a:blip r:embed="rId2"/>
          <a:stretch>
            <a:fillRect/>
          </a:stretch>
        </p:blipFill>
        <p:spPr>
          <a:xfrm>
            <a:off x="838199" y="1357732"/>
            <a:ext cx="6069353" cy="4007897"/>
          </a:xfrm>
        </p:spPr>
      </p:pic>
      <p:pic>
        <p:nvPicPr>
          <p:cNvPr id="7" name="Picture 6">
            <a:extLst>
              <a:ext uri="{FF2B5EF4-FFF2-40B4-BE49-F238E27FC236}">
                <a16:creationId xmlns:a16="http://schemas.microsoft.com/office/drawing/2014/main" id="{26CD080A-7B9C-FFD4-358C-AABB64E21C2F}"/>
              </a:ext>
            </a:extLst>
          </p:cNvPr>
          <p:cNvPicPr>
            <a:picLocks noChangeAspect="1"/>
          </p:cNvPicPr>
          <p:nvPr/>
        </p:nvPicPr>
        <p:blipFill>
          <a:blip r:embed="rId3"/>
          <a:stretch>
            <a:fillRect/>
          </a:stretch>
        </p:blipFill>
        <p:spPr>
          <a:xfrm>
            <a:off x="6777233" y="1357732"/>
            <a:ext cx="5173227" cy="2670594"/>
          </a:xfrm>
          <a:prstGeom prst="rect">
            <a:avLst/>
          </a:prstGeom>
        </p:spPr>
      </p:pic>
    </p:spTree>
    <p:extLst>
      <p:ext uri="{BB962C8B-B14F-4D97-AF65-F5344CB8AC3E}">
        <p14:creationId xmlns:p14="http://schemas.microsoft.com/office/powerpoint/2010/main" val="28843090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0B43A-FB2C-BE8D-11B7-E04DE9EC2C96}"/>
              </a:ext>
            </a:extLst>
          </p:cNvPr>
          <p:cNvSpPr>
            <a:spLocks noGrp="1"/>
          </p:cNvSpPr>
          <p:nvPr>
            <p:ph type="title"/>
          </p:nvPr>
        </p:nvSpPr>
        <p:spPr/>
        <p:txBody>
          <a:bodyPr/>
          <a:lstStyle/>
          <a:p>
            <a:r>
              <a:rPr lang="en-GB" dirty="0"/>
              <a:t>Diffusion Schedule</a:t>
            </a:r>
            <a:endParaRPr lang="en-PK" dirty="0"/>
          </a:p>
        </p:txBody>
      </p:sp>
      <p:sp>
        <p:nvSpPr>
          <p:cNvPr id="3" name="Content Placeholder 2">
            <a:extLst>
              <a:ext uri="{FF2B5EF4-FFF2-40B4-BE49-F238E27FC236}">
                <a16:creationId xmlns:a16="http://schemas.microsoft.com/office/drawing/2014/main" id="{C54C07F0-B28B-F60E-A68C-174D64C1BC68}"/>
              </a:ext>
            </a:extLst>
          </p:cNvPr>
          <p:cNvSpPr>
            <a:spLocks noGrp="1"/>
          </p:cNvSpPr>
          <p:nvPr>
            <p:ph idx="1"/>
          </p:nvPr>
        </p:nvSpPr>
        <p:spPr>
          <a:xfrm>
            <a:off x="838200" y="1391479"/>
            <a:ext cx="9707217" cy="1504102"/>
          </a:xfrm>
        </p:spPr>
        <p:txBody>
          <a:bodyPr/>
          <a:lstStyle/>
          <a:p>
            <a:r>
              <a:rPr lang="en-GB" dirty="0"/>
              <a:t>Cosine schedule for smooth transitions</a:t>
            </a:r>
          </a:p>
          <a:p>
            <a:r>
              <a:rPr lang="en-GB" dirty="0"/>
              <a:t>Signal/noise rates complementary</a:t>
            </a:r>
          </a:p>
          <a:p>
            <a:endParaRPr lang="en-GB" dirty="0"/>
          </a:p>
          <a:p>
            <a:endParaRPr lang="en-PK" dirty="0"/>
          </a:p>
        </p:txBody>
      </p:sp>
      <p:pic>
        <p:nvPicPr>
          <p:cNvPr id="5" name="Picture 4">
            <a:extLst>
              <a:ext uri="{FF2B5EF4-FFF2-40B4-BE49-F238E27FC236}">
                <a16:creationId xmlns:a16="http://schemas.microsoft.com/office/drawing/2014/main" id="{91C205A9-9705-1E3D-A682-0D6CF58C1FF6}"/>
              </a:ext>
            </a:extLst>
          </p:cNvPr>
          <p:cNvPicPr>
            <a:picLocks noChangeAspect="1"/>
          </p:cNvPicPr>
          <p:nvPr/>
        </p:nvPicPr>
        <p:blipFill>
          <a:blip r:embed="rId2"/>
          <a:stretch>
            <a:fillRect/>
          </a:stretch>
        </p:blipFill>
        <p:spPr>
          <a:xfrm>
            <a:off x="1063206" y="2895580"/>
            <a:ext cx="5423859" cy="2570942"/>
          </a:xfrm>
          <a:prstGeom prst="rect">
            <a:avLst/>
          </a:prstGeom>
        </p:spPr>
      </p:pic>
      <p:pic>
        <p:nvPicPr>
          <p:cNvPr id="7" name="Picture 6">
            <a:extLst>
              <a:ext uri="{FF2B5EF4-FFF2-40B4-BE49-F238E27FC236}">
                <a16:creationId xmlns:a16="http://schemas.microsoft.com/office/drawing/2014/main" id="{C663A5F2-F5F4-5D2F-EC84-D5C638C880A1}"/>
              </a:ext>
            </a:extLst>
          </p:cNvPr>
          <p:cNvPicPr>
            <a:picLocks noChangeAspect="1"/>
          </p:cNvPicPr>
          <p:nvPr/>
        </p:nvPicPr>
        <p:blipFill>
          <a:blip r:embed="rId3"/>
          <a:stretch>
            <a:fillRect/>
          </a:stretch>
        </p:blipFill>
        <p:spPr>
          <a:xfrm>
            <a:off x="6422229" y="3250801"/>
            <a:ext cx="5769771" cy="2570942"/>
          </a:xfrm>
          <a:prstGeom prst="rect">
            <a:avLst/>
          </a:prstGeom>
        </p:spPr>
      </p:pic>
    </p:spTree>
    <p:extLst>
      <p:ext uri="{BB962C8B-B14F-4D97-AF65-F5344CB8AC3E}">
        <p14:creationId xmlns:p14="http://schemas.microsoft.com/office/powerpoint/2010/main" val="29943549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1D858A-D692-57A5-3A83-1F616D761414}"/>
              </a:ext>
            </a:extLst>
          </p:cNvPr>
          <p:cNvSpPr>
            <a:spLocks noGrp="1"/>
          </p:cNvSpPr>
          <p:nvPr>
            <p:ph type="title"/>
          </p:nvPr>
        </p:nvSpPr>
        <p:spPr/>
        <p:txBody>
          <a:bodyPr/>
          <a:lstStyle/>
          <a:p>
            <a:r>
              <a:rPr lang="en-GB" dirty="0"/>
              <a:t>Reverse Diffusion Method</a:t>
            </a:r>
            <a:endParaRPr lang="en-PK" dirty="0"/>
          </a:p>
        </p:txBody>
      </p:sp>
      <p:sp>
        <p:nvSpPr>
          <p:cNvPr id="3" name="Content Placeholder 2">
            <a:extLst>
              <a:ext uri="{FF2B5EF4-FFF2-40B4-BE49-F238E27FC236}">
                <a16:creationId xmlns:a16="http://schemas.microsoft.com/office/drawing/2014/main" id="{855A203E-5527-44F6-8ED6-FA7F73FDBFF4}"/>
              </a:ext>
            </a:extLst>
          </p:cNvPr>
          <p:cNvSpPr>
            <a:spLocks noGrp="1"/>
          </p:cNvSpPr>
          <p:nvPr>
            <p:ph idx="1"/>
          </p:nvPr>
        </p:nvSpPr>
        <p:spPr>
          <a:xfrm>
            <a:off x="838200" y="1391479"/>
            <a:ext cx="9707217" cy="1222326"/>
          </a:xfrm>
        </p:spPr>
        <p:txBody>
          <a:bodyPr>
            <a:normAutofit lnSpcReduction="10000"/>
          </a:bodyPr>
          <a:lstStyle/>
          <a:p>
            <a:r>
              <a:rPr lang="en-GB" dirty="0"/>
              <a:t>Iterative denoising from pure noise</a:t>
            </a:r>
          </a:p>
          <a:p>
            <a:r>
              <a:rPr lang="en-GB" dirty="0"/>
              <a:t>Step size controls refinement</a:t>
            </a:r>
          </a:p>
          <a:p>
            <a:endParaRPr lang="en-GB" dirty="0"/>
          </a:p>
          <a:p>
            <a:endParaRPr lang="en-PK" dirty="0"/>
          </a:p>
        </p:txBody>
      </p:sp>
      <p:pic>
        <p:nvPicPr>
          <p:cNvPr id="5" name="Picture 4">
            <a:extLst>
              <a:ext uri="{FF2B5EF4-FFF2-40B4-BE49-F238E27FC236}">
                <a16:creationId xmlns:a16="http://schemas.microsoft.com/office/drawing/2014/main" id="{AB60A9A8-952C-0AB1-CA81-9538465C242D}"/>
              </a:ext>
            </a:extLst>
          </p:cNvPr>
          <p:cNvPicPr>
            <a:picLocks noChangeAspect="1"/>
          </p:cNvPicPr>
          <p:nvPr/>
        </p:nvPicPr>
        <p:blipFill>
          <a:blip r:embed="rId2"/>
          <a:stretch>
            <a:fillRect/>
          </a:stretch>
        </p:blipFill>
        <p:spPr>
          <a:xfrm>
            <a:off x="1241246" y="2613805"/>
            <a:ext cx="5375215" cy="3820936"/>
          </a:xfrm>
          <a:prstGeom prst="rect">
            <a:avLst/>
          </a:prstGeom>
        </p:spPr>
      </p:pic>
      <p:pic>
        <p:nvPicPr>
          <p:cNvPr id="7" name="Picture 6">
            <a:extLst>
              <a:ext uri="{FF2B5EF4-FFF2-40B4-BE49-F238E27FC236}">
                <a16:creationId xmlns:a16="http://schemas.microsoft.com/office/drawing/2014/main" id="{A742DD6C-A0D4-0CEB-7924-ABE75ABC5845}"/>
              </a:ext>
            </a:extLst>
          </p:cNvPr>
          <p:cNvPicPr>
            <a:picLocks noChangeAspect="1"/>
          </p:cNvPicPr>
          <p:nvPr/>
        </p:nvPicPr>
        <p:blipFill>
          <a:blip r:embed="rId3"/>
          <a:stretch>
            <a:fillRect/>
          </a:stretch>
        </p:blipFill>
        <p:spPr>
          <a:xfrm>
            <a:off x="7373357" y="3175010"/>
            <a:ext cx="3577397" cy="1145756"/>
          </a:xfrm>
          <a:prstGeom prst="rect">
            <a:avLst/>
          </a:prstGeom>
        </p:spPr>
      </p:pic>
    </p:spTree>
    <p:extLst>
      <p:ext uri="{BB962C8B-B14F-4D97-AF65-F5344CB8AC3E}">
        <p14:creationId xmlns:p14="http://schemas.microsoft.com/office/powerpoint/2010/main" val="277659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51B5CA-04C6-7E30-918E-235E1B752029}"/>
              </a:ext>
            </a:extLst>
          </p:cNvPr>
          <p:cNvSpPr>
            <a:spLocks noGrp="1"/>
          </p:cNvSpPr>
          <p:nvPr>
            <p:ph type="title"/>
          </p:nvPr>
        </p:nvSpPr>
        <p:spPr/>
        <p:txBody>
          <a:bodyPr/>
          <a:lstStyle/>
          <a:p>
            <a:r>
              <a:rPr lang="en-GB" dirty="0"/>
              <a:t>Generate Function</a:t>
            </a:r>
            <a:endParaRPr lang="en-PK" dirty="0"/>
          </a:p>
        </p:txBody>
      </p:sp>
      <p:sp>
        <p:nvSpPr>
          <p:cNvPr id="3" name="Content Placeholder 2">
            <a:extLst>
              <a:ext uri="{FF2B5EF4-FFF2-40B4-BE49-F238E27FC236}">
                <a16:creationId xmlns:a16="http://schemas.microsoft.com/office/drawing/2014/main" id="{01A9AA19-37C1-EB8F-8F9B-754B2C0639CD}"/>
              </a:ext>
            </a:extLst>
          </p:cNvPr>
          <p:cNvSpPr>
            <a:spLocks noGrp="1"/>
          </p:cNvSpPr>
          <p:nvPr>
            <p:ph idx="1"/>
          </p:nvPr>
        </p:nvSpPr>
        <p:spPr/>
        <p:txBody>
          <a:bodyPr/>
          <a:lstStyle/>
          <a:p>
            <a:r>
              <a:rPr lang="en-GB" dirty="0"/>
              <a:t>Noise → reverse diffusion → </a:t>
            </a:r>
            <a:r>
              <a:rPr lang="en-GB" dirty="0" err="1"/>
              <a:t>denormalize</a:t>
            </a:r>
            <a:endParaRPr lang="en-GB" dirty="0"/>
          </a:p>
          <a:p>
            <a:r>
              <a:rPr lang="en-GB" dirty="0"/>
              <a:t>User-facing interface for generation</a:t>
            </a:r>
          </a:p>
          <a:p>
            <a:endParaRPr lang="en-PK" dirty="0"/>
          </a:p>
        </p:txBody>
      </p:sp>
      <p:pic>
        <p:nvPicPr>
          <p:cNvPr id="5" name="Picture 4">
            <a:extLst>
              <a:ext uri="{FF2B5EF4-FFF2-40B4-BE49-F238E27FC236}">
                <a16:creationId xmlns:a16="http://schemas.microsoft.com/office/drawing/2014/main" id="{CD1D958D-37BC-0221-D033-90A79E7BEAAE}"/>
              </a:ext>
            </a:extLst>
          </p:cNvPr>
          <p:cNvPicPr>
            <a:picLocks noChangeAspect="1"/>
          </p:cNvPicPr>
          <p:nvPr/>
        </p:nvPicPr>
        <p:blipFill>
          <a:blip r:embed="rId2"/>
          <a:stretch>
            <a:fillRect/>
          </a:stretch>
        </p:blipFill>
        <p:spPr>
          <a:xfrm>
            <a:off x="1151747" y="2863155"/>
            <a:ext cx="7772400" cy="3037762"/>
          </a:xfrm>
          <a:prstGeom prst="rect">
            <a:avLst/>
          </a:prstGeom>
        </p:spPr>
      </p:pic>
    </p:spTree>
    <p:extLst>
      <p:ext uri="{BB962C8B-B14F-4D97-AF65-F5344CB8AC3E}">
        <p14:creationId xmlns:p14="http://schemas.microsoft.com/office/powerpoint/2010/main" val="10496799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359AB-A6FF-654E-3BB5-3C9B4A6C4CF8}"/>
              </a:ext>
            </a:extLst>
          </p:cNvPr>
          <p:cNvSpPr>
            <a:spLocks noGrp="1"/>
          </p:cNvSpPr>
          <p:nvPr>
            <p:ph type="title"/>
          </p:nvPr>
        </p:nvSpPr>
        <p:spPr/>
        <p:txBody>
          <a:bodyPr/>
          <a:lstStyle/>
          <a:p>
            <a:r>
              <a:rPr lang="en-GB" dirty="0"/>
              <a:t>Training Step</a:t>
            </a:r>
            <a:endParaRPr lang="en-PK" dirty="0"/>
          </a:p>
        </p:txBody>
      </p:sp>
      <p:sp>
        <p:nvSpPr>
          <p:cNvPr id="3" name="Content Placeholder 2">
            <a:extLst>
              <a:ext uri="{FF2B5EF4-FFF2-40B4-BE49-F238E27FC236}">
                <a16:creationId xmlns:a16="http://schemas.microsoft.com/office/drawing/2014/main" id="{13058FB1-7624-D825-0F00-25989001ED1E}"/>
              </a:ext>
            </a:extLst>
          </p:cNvPr>
          <p:cNvSpPr>
            <a:spLocks noGrp="1"/>
          </p:cNvSpPr>
          <p:nvPr>
            <p:ph idx="1"/>
          </p:nvPr>
        </p:nvSpPr>
        <p:spPr/>
        <p:txBody>
          <a:bodyPr/>
          <a:lstStyle/>
          <a:p>
            <a:r>
              <a:rPr lang="en-GB" dirty="0"/>
              <a:t>Sample time step</a:t>
            </a:r>
          </a:p>
          <a:p>
            <a:r>
              <a:rPr lang="en-GB" dirty="0"/>
              <a:t>Add noise, create training pair</a:t>
            </a:r>
          </a:p>
          <a:p>
            <a:r>
              <a:rPr lang="en-GB" dirty="0"/>
              <a:t>Predict noise + reconstruct image</a:t>
            </a:r>
          </a:p>
          <a:p>
            <a:r>
              <a:rPr lang="en-GB" dirty="0"/>
              <a:t>EMA updates for stability</a:t>
            </a:r>
          </a:p>
          <a:p>
            <a:pPr marL="0" indent="0">
              <a:buNone/>
            </a:pPr>
            <a:endParaRPr lang="en-PK" dirty="0"/>
          </a:p>
        </p:txBody>
      </p:sp>
    </p:spTree>
    <p:extLst>
      <p:ext uri="{BB962C8B-B14F-4D97-AF65-F5344CB8AC3E}">
        <p14:creationId xmlns:p14="http://schemas.microsoft.com/office/powerpoint/2010/main" val="4714805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7E048-B6DF-3604-31A7-2A7E16BB5549}"/>
              </a:ext>
            </a:extLst>
          </p:cNvPr>
          <p:cNvSpPr>
            <a:spLocks noGrp="1"/>
          </p:cNvSpPr>
          <p:nvPr>
            <p:ph type="title"/>
          </p:nvPr>
        </p:nvSpPr>
        <p:spPr/>
        <p:txBody>
          <a:bodyPr/>
          <a:lstStyle/>
          <a:p>
            <a:r>
              <a:rPr lang="en-PK" dirty="0"/>
              <a:t>T</a:t>
            </a:r>
            <a:r>
              <a:rPr lang="en-GB" dirty="0"/>
              <a:t>r</a:t>
            </a:r>
            <a:r>
              <a:rPr lang="en-PK" dirty="0"/>
              <a:t>aining Step Code</a:t>
            </a:r>
          </a:p>
        </p:txBody>
      </p:sp>
      <p:pic>
        <p:nvPicPr>
          <p:cNvPr id="7" name="Content Placeholder 6">
            <a:extLst>
              <a:ext uri="{FF2B5EF4-FFF2-40B4-BE49-F238E27FC236}">
                <a16:creationId xmlns:a16="http://schemas.microsoft.com/office/drawing/2014/main" id="{169000E8-A5E6-6A25-17F8-B5241C5D354B}"/>
              </a:ext>
            </a:extLst>
          </p:cNvPr>
          <p:cNvPicPr>
            <a:picLocks noGrp="1" noChangeAspect="1"/>
          </p:cNvPicPr>
          <p:nvPr>
            <p:ph idx="1"/>
          </p:nvPr>
        </p:nvPicPr>
        <p:blipFill>
          <a:blip r:embed="rId2"/>
          <a:stretch>
            <a:fillRect/>
          </a:stretch>
        </p:blipFill>
        <p:spPr>
          <a:xfrm>
            <a:off x="738660" y="1400865"/>
            <a:ext cx="4952901" cy="3956140"/>
          </a:xfrm>
        </p:spPr>
      </p:pic>
      <p:pic>
        <p:nvPicPr>
          <p:cNvPr id="9" name="Picture 8">
            <a:extLst>
              <a:ext uri="{FF2B5EF4-FFF2-40B4-BE49-F238E27FC236}">
                <a16:creationId xmlns:a16="http://schemas.microsoft.com/office/drawing/2014/main" id="{0328CDB7-1B0A-EEA9-725D-534D1AB0EDD2}"/>
              </a:ext>
            </a:extLst>
          </p:cNvPr>
          <p:cNvPicPr>
            <a:picLocks noChangeAspect="1"/>
          </p:cNvPicPr>
          <p:nvPr/>
        </p:nvPicPr>
        <p:blipFill>
          <a:blip r:embed="rId3"/>
          <a:stretch>
            <a:fillRect/>
          </a:stretch>
        </p:blipFill>
        <p:spPr>
          <a:xfrm>
            <a:off x="6500441" y="1405178"/>
            <a:ext cx="5032243" cy="2817453"/>
          </a:xfrm>
          <a:prstGeom prst="rect">
            <a:avLst/>
          </a:prstGeom>
        </p:spPr>
      </p:pic>
    </p:spTree>
    <p:extLst>
      <p:ext uri="{BB962C8B-B14F-4D97-AF65-F5344CB8AC3E}">
        <p14:creationId xmlns:p14="http://schemas.microsoft.com/office/powerpoint/2010/main" val="96341232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22402-919A-C42D-9C4C-E6A6ED3BA9E3}"/>
              </a:ext>
            </a:extLst>
          </p:cNvPr>
          <p:cNvSpPr>
            <a:spLocks noGrp="1"/>
          </p:cNvSpPr>
          <p:nvPr>
            <p:ph type="title"/>
          </p:nvPr>
        </p:nvSpPr>
        <p:spPr/>
        <p:txBody>
          <a:bodyPr/>
          <a:lstStyle/>
          <a:p>
            <a:r>
              <a:rPr lang="en-GB" dirty="0"/>
              <a:t>Model Compilation</a:t>
            </a:r>
            <a:endParaRPr lang="en-PK" dirty="0"/>
          </a:p>
        </p:txBody>
      </p:sp>
      <p:sp>
        <p:nvSpPr>
          <p:cNvPr id="3" name="Content Placeholder 2">
            <a:extLst>
              <a:ext uri="{FF2B5EF4-FFF2-40B4-BE49-F238E27FC236}">
                <a16:creationId xmlns:a16="http://schemas.microsoft.com/office/drawing/2014/main" id="{49446369-52DE-1616-4669-0B49180DDAD6}"/>
              </a:ext>
            </a:extLst>
          </p:cNvPr>
          <p:cNvSpPr>
            <a:spLocks noGrp="1"/>
          </p:cNvSpPr>
          <p:nvPr>
            <p:ph idx="1"/>
          </p:nvPr>
        </p:nvSpPr>
        <p:spPr/>
        <p:txBody>
          <a:bodyPr/>
          <a:lstStyle/>
          <a:p>
            <a:r>
              <a:rPr lang="en-GB" dirty="0" err="1"/>
              <a:t>AdamW</a:t>
            </a:r>
            <a:r>
              <a:rPr lang="en-GB" dirty="0"/>
              <a:t> optimizer</a:t>
            </a:r>
          </a:p>
          <a:p>
            <a:r>
              <a:rPr lang="en-GB" dirty="0"/>
              <a:t>Weight decay for regularization</a:t>
            </a:r>
          </a:p>
          <a:p>
            <a:r>
              <a:rPr lang="en-GB" dirty="0"/>
              <a:t>Learning rate critical balance</a:t>
            </a:r>
          </a:p>
          <a:p>
            <a:endParaRPr lang="en-PK" dirty="0"/>
          </a:p>
        </p:txBody>
      </p:sp>
      <p:pic>
        <p:nvPicPr>
          <p:cNvPr id="5" name="Picture 4">
            <a:extLst>
              <a:ext uri="{FF2B5EF4-FFF2-40B4-BE49-F238E27FC236}">
                <a16:creationId xmlns:a16="http://schemas.microsoft.com/office/drawing/2014/main" id="{2D8A3F81-C549-488E-C7D9-3FB152C1C6FA}"/>
              </a:ext>
            </a:extLst>
          </p:cNvPr>
          <p:cNvPicPr>
            <a:picLocks noChangeAspect="1"/>
          </p:cNvPicPr>
          <p:nvPr/>
        </p:nvPicPr>
        <p:blipFill>
          <a:blip r:embed="rId2"/>
          <a:stretch>
            <a:fillRect/>
          </a:stretch>
        </p:blipFill>
        <p:spPr>
          <a:xfrm>
            <a:off x="1162409" y="3459192"/>
            <a:ext cx="6446089" cy="2576349"/>
          </a:xfrm>
          <a:prstGeom prst="rect">
            <a:avLst/>
          </a:prstGeom>
        </p:spPr>
      </p:pic>
    </p:spTree>
    <p:extLst>
      <p:ext uri="{BB962C8B-B14F-4D97-AF65-F5344CB8AC3E}">
        <p14:creationId xmlns:p14="http://schemas.microsoft.com/office/powerpoint/2010/main" val="4144790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78BA1-DBBD-AB74-4688-D44F7FC98801}"/>
              </a:ext>
            </a:extLst>
          </p:cNvPr>
          <p:cNvSpPr>
            <a:spLocks noGrp="1"/>
          </p:cNvSpPr>
          <p:nvPr>
            <p:ph type="title"/>
          </p:nvPr>
        </p:nvSpPr>
        <p:spPr/>
        <p:txBody>
          <a:bodyPr/>
          <a:lstStyle/>
          <a:p>
            <a:r>
              <a:rPr lang="en-GB" dirty="0"/>
              <a:t>Breakthrough Insight</a:t>
            </a:r>
            <a:endParaRPr lang="en-PK" dirty="0"/>
          </a:p>
        </p:txBody>
      </p:sp>
      <p:sp>
        <p:nvSpPr>
          <p:cNvPr id="3" name="Content Placeholder 2">
            <a:extLst>
              <a:ext uri="{FF2B5EF4-FFF2-40B4-BE49-F238E27FC236}">
                <a16:creationId xmlns:a16="http://schemas.microsoft.com/office/drawing/2014/main" id="{FC04789C-B7FF-A2D4-52DE-8F5AA6AB5769}"/>
              </a:ext>
            </a:extLst>
          </p:cNvPr>
          <p:cNvSpPr>
            <a:spLocks noGrp="1"/>
          </p:cNvSpPr>
          <p:nvPr>
            <p:ph idx="1"/>
          </p:nvPr>
        </p:nvSpPr>
        <p:spPr/>
        <p:txBody>
          <a:bodyPr/>
          <a:lstStyle/>
          <a:p>
            <a:r>
              <a:rPr lang="en-GB" dirty="0"/>
              <a:t>Combine latent representations + attention + optimization</a:t>
            </a:r>
          </a:p>
          <a:p>
            <a:r>
              <a:rPr lang="en-GB" dirty="0"/>
              <a:t>Generation as incremental refinement, not one leap</a:t>
            </a:r>
          </a:p>
          <a:p>
            <a:r>
              <a:rPr lang="en-GB" dirty="0"/>
              <a:t>Build step-by-step process</a:t>
            </a:r>
          </a:p>
          <a:p>
            <a:r>
              <a:rPr lang="en-GB" dirty="0"/>
              <a:t>Foundation for Stable Diffusion</a:t>
            </a:r>
          </a:p>
          <a:p>
            <a:endParaRPr lang="en-PK" dirty="0"/>
          </a:p>
        </p:txBody>
      </p:sp>
    </p:spTree>
    <p:extLst>
      <p:ext uri="{BB962C8B-B14F-4D97-AF65-F5344CB8AC3E}">
        <p14:creationId xmlns:p14="http://schemas.microsoft.com/office/powerpoint/2010/main" val="23838075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8667F-02EF-8089-1EF5-0F75FB097B11}"/>
              </a:ext>
            </a:extLst>
          </p:cNvPr>
          <p:cNvSpPr>
            <a:spLocks noGrp="1"/>
          </p:cNvSpPr>
          <p:nvPr>
            <p:ph type="title"/>
          </p:nvPr>
        </p:nvSpPr>
        <p:spPr/>
        <p:txBody>
          <a:bodyPr/>
          <a:lstStyle/>
          <a:p>
            <a:r>
              <a:rPr lang="en-GB" dirty="0"/>
              <a:t>Checkpointing</a:t>
            </a:r>
            <a:endParaRPr lang="en-PK" dirty="0"/>
          </a:p>
        </p:txBody>
      </p:sp>
      <p:sp>
        <p:nvSpPr>
          <p:cNvPr id="3" name="Content Placeholder 2">
            <a:extLst>
              <a:ext uri="{FF2B5EF4-FFF2-40B4-BE49-F238E27FC236}">
                <a16:creationId xmlns:a16="http://schemas.microsoft.com/office/drawing/2014/main" id="{EB72ADB2-4C82-3F14-BC84-E01B03FE1314}"/>
              </a:ext>
            </a:extLst>
          </p:cNvPr>
          <p:cNvSpPr>
            <a:spLocks noGrp="1"/>
          </p:cNvSpPr>
          <p:nvPr>
            <p:ph idx="1"/>
          </p:nvPr>
        </p:nvSpPr>
        <p:spPr>
          <a:xfrm>
            <a:off x="838200" y="1391479"/>
            <a:ext cx="9707217" cy="1612128"/>
          </a:xfrm>
        </p:spPr>
        <p:txBody>
          <a:bodyPr/>
          <a:lstStyle/>
          <a:p>
            <a:r>
              <a:rPr lang="en-GB" dirty="0"/>
              <a:t>Long training → persistent saves</a:t>
            </a:r>
          </a:p>
          <a:p>
            <a:pPr lvl="1"/>
            <a:r>
              <a:rPr lang="en-GB" dirty="0"/>
              <a:t>Callback system for Google Drive</a:t>
            </a:r>
          </a:p>
          <a:p>
            <a:pPr lvl="1"/>
            <a:r>
              <a:rPr lang="en-GB" dirty="0"/>
              <a:t>Protect against </a:t>
            </a:r>
            <a:r>
              <a:rPr lang="en-GB" dirty="0" err="1"/>
              <a:t>Colab</a:t>
            </a:r>
            <a:r>
              <a:rPr lang="en-GB" dirty="0"/>
              <a:t> resets</a:t>
            </a:r>
          </a:p>
          <a:p>
            <a:endParaRPr lang="en-GB" dirty="0"/>
          </a:p>
          <a:p>
            <a:endParaRPr lang="en-PK" dirty="0"/>
          </a:p>
        </p:txBody>
      </p:sp>
      <p:pic>
        <p:nvPicPr>
          <p:cNvPr id="5" name="Picture 4">
            <a:extLst>
              <a:ext uri="{FF2B5EF4-FFF2-40B4-BE49-F238E27FC236}">
                <a16:creationId xmlns:a16="http://schemas.microsoft.com/office/drawing/2014/main" id="{5A039674-8D3C-50C8-7A23-77A2F08B22B4}"/>
              </a:ext>
            </a:extLst>
          </p:cNvPr>
          <p:cNvPicPr>
            <a:picLocks noChangeAspect="1"/>
          </p:cNvPicPr>
          <p:nvPr/>
        </p:nvPicPr>
        <p:blipFill>
          <a:blip r:embed="rId2"/>
          <a:stretch>
            <a:fillRect/>
          </a:stretch>
        </p:blipFill>
        <p:spPr>
          <a:xfrm>
            <a:off x="1122633" y="3003606"/>
            <a:ext cx="6477240" cy="3337853"/>
          </a:xfrm>
          <a:prstGeom prst="rect">
            <a:avLst/>
          </a:prstGeom>
        </p:spPr>
      </p:pic>
    </p:spTree>
    <p:extLst>
      <p:ext uri="{BB962C8B-B14F-4D97-AF65-F5344CB8AC3E}">
        <p14:creationId xmlns:p14="http://schemas.microsoft.com/office/powerpoint/2010/main" val="26138329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3126D-2E7F-B673-B136-69B6530E8E75}"/>
              </a:ext>
            </a:extLst>
          </p:cNvPr>
          <p:cNvSpPr>
            <a:spLocks noGrp="1"/>
          </p:cNvSpPr>
          <p:nvPr>
            <p:ph type="title"/>
          </p:nvPr>
        </p:nvSpPr>
        <p:spPr/>
        <p:txBody>
          <a:bodyPr/>
          <a:lstStyle/>
          <a:p>
            <a:r>
              <a:rPr lang="en-GB" dirty="0"/>
              <a:t>Progression Across Epochs</a:t>
            </a:r>
            <a:endParaRPr lang="en-PK" dirty="0"/>
          </a:p>
        </p:txBody>
      </p:sp>
      <p:sp>
        <p:nvSpPr>
          <p:cNvPr id="3" name="Content Placeholder 2">
            <a:extLst>
              <a:ext uri="{FF2B5EF4-FFF2-40B4-BE49-F238E27FC236}">
                <a16:creationId xmlns:a16="http://schemas.microsoft.com/office/drawing/2014/main" id="{7CF7F57D-253E-45D6-B66F-297648545AF6}"/>
              </a:ext>
            </a:extLst>
          </p:cNvPr>
          <p:cNvSpPr>
            <a:spLocks noGrp="1"/>
          </p:cNvSpPr>
          <p:nvPr>
            <p:ph idx="1"/>
          </p:nvPr>
        </p:nvSpPr>
        <p:spPr/>
        <p:txBody>
          <a:bodyPr/>
          <a:lstStyle/>
          <a:p>
            <a:r>
              <a:rPr lang="en-GB" dirty="0"/>
              <a:t>Sample grids per epoch</a:t>
            </a:r>
          </a:p>
          <a:p>
            <a:r>
              <a:rPr lang="en-GB" dirty="0"/>
              <a:t>Animated progression of outputs</a:t>
            </a:r>
          </a:p>
          <a:p>
            <a:r>
              <a:rPr lang="en-GB" dirty="0"/>
              <a:t>Plot KID vs. epoch curve</a:t>
            </a:r>
          </a:p>
          <a:p>
            <a:r>
              <a:rPr lang="en-GB" dirty="0"/>
              <a:t>Gallery of representative results</a:t>
            </a:r>
          </a:p>
          <a:p>
            <a:endParaRPr lang="en-GB" dirty="0"/>
          </a:p>
          <a:p>
            <a:pPr marL="0" indent="0">
              <a:buNone/>
            </a:pPr>
            <a:endParaRPr lang="en-PK" dirty="0"/>
          </a:p>
        </p:txBody>
      </p:sp>
    </p:spTree>
    <p:extLst>
      <p:ext uri="{BB962C8B-B14F-4D97-AF65-F5344CB8AC3E}">
        <p14:creationId xmlns:p14="http://schemas.microsoft.com/office/powerpoint/2010/main" val="40234411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FCA8B-33BA-4BB2-A597-2649CA449618}"/>
              </a:ext>
            </a:extLst>
          </p:cNvPr>
          <p:cNvSpPr>
            <a:spLocks noGrp="1"/>
          </p:cNvSpPr>
          <p:nvPr>
            <p:ph type="title"/>
          </p:nvPr>
        </p:nvSpPr>
        <p:spPr/>
        <p:txBody>
          <a:bodyPr/>
          <a:lstStyle/>
          <a:p>
            <a:r>
              <a:rPr lang="en-PK" dirty="0"/>
              <a:t>Epoch 1</a:t>
            </a:r>
          </a:p>
        </p:txBody>
      </p:sp>
      <p:pic>
        <p:nvPicPr>
          <p:cNvPr id="6" name="Content Placeholder 5">
            <a:extLst>
              <a:ext uri="{FF2B5EF4-FFF2-40B4-BE49-F238E27FC236}">
                <a16:creationId xmlns:a16="http://schemas.microsoft.com/office/drawing/2014/main" id="{F507BD8C-AD95-3D7E-912B-B89E4B6DB83D}"/>
              </a:ext>
            </a:extLst>
          </p:cNvPr>
          <p:cNvPicPr>
            <a:picLocks noGrp="1" noChangeAspect="1"/>
          </p:cNvPicPr>
          <p:nvPr>
            <p:ph idx="1"/>
          </p:nvPr>
        </p:nvPicPr>
        <p:blipFill>
          <a:blip r:embed="rId2"/>
          <a:stretch>
            <a:fillRect/>
          </a:stretch>
        </p:blipFill>
        <p:spPr>
          <a:xfrm>
            <a:off x="1315111" y="1354328"/>
            <a:ext cx="8766684" cy="4321853"/>
          </a:xfrm>
        </p:spPr>
      </p:pic>
      <p:sp>
        <p:nvSpPr>
          <p:cNvPr id="4" name="TextBox 3">
            <a:extLst>
              <a:ext uri="{FF2B5EF4-FFF2-40B4-BE49-F238E27FC236}">
                <a16:creationId xmlns:a16="http://schemas.microsoft.com/office/drawing/2014/main" id="{192D696A-B83D-618C-2C5F-140BE6DFA2AE}"/>
              </a:ext>
            </a:extLst>
          </p:cNvPr>
          <p:cNvSpPr txBox="1"/>
          <p:nvPr/>
        </p:nvSpPr>
        <p:spPr>
          <a:xfrm>
            <a:off x="2649424" y="5888685"/>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12.3: Initial Generation After a Single Epoch of Training</a:t>
            </a:r>
          </a:p>
        </p:txBody>
      </p:sp>
    </p:spTree>
    <p:extLst>
      <p:ext uri="{BB962C8B-B14F-4D97-AF65-F5344CB8AC3E}">
        <p14:creationId xmlns:p14="http://schemas.microsoft.com/office/powerpoint/2010/main" val="36608330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907456-FEBD-D2DF-BEFE-F148AE7745BA}"/>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BA603AE1-E48D-C70F-3A42-78EF50DD164C}"/>
              </a:ext>
            </a:extLst>
          </p:cNvPr>
          <p:cNvPicPr>
            <a:picLocks noChangeAspect="1"/>
          </p:cNvPicPr>
          <p:nvPr/>
        </p:nvPicPr>
        <p:blipFill>
          <a:blip r:embed="rId2"/>
          <a:stretch>
            <a:fillRect/>
          </a:stretch>
        </p:blipFill>
        <p:spPr>
          <a:xfrm>
            <a:off x="1315110" y="1354328"/>
            <a:ext cx="8766683" cy="4321974"/>
          </a:xfrm>
          <a:prstGeom prst="rect">
            <a:avLst/>
          </a:prstGeom>
        </p:spPr>
      </p:pic>
      <p:sp>
        <p:nvSpPr>
          <p:cNvPr id="2" name="Title 1">
            <a:extLst>
              <a:ext uri="{FF2B5EF4-FFF2-40B4-BE49-F238E27FC236}">
                <a16:creationId xmlns:a16="http://schemas.microsoft.com/office/drawing/2014/main" id="{6428675E-9B50-21B9-D6F4-6AE904F4A0BF}"/>
              </a:ext>
            </a:extLst>
          </p:cNvPr>
          <p:cNvSpPr>
            <a:spLocks noGrp="1"/>
          </p:cNvSpPr>
          <p:nvPr>
            <p:ph type="title"/>
          </p:nvPr>
        </p:nvSpPr>
        <p:spPr/>
        <p:txBody>
          <a:bodyPr/>
          <a:lstStyle/>
          <a:p>
            <a:r>
              <a:rPr lang="en-PK" dirty="0"/>
              <a:t>Epoch 10</a:t>
            </a:r>
          </a:p>
        </p:txBody>
      </p:sp>
      <p:sp>
        <p:nvSpPr>
          <p:cNvPr id="4" name="TextBox 3">
            <a:extLst>
              <a:ext uri="{FF2B5EF4-FFF2-40B4-BE49-F238E27FC236}">
                <a16:creationId xmlns:a16="http://schemas.microsoft.com/office/drawing/2014/main" id="{80D9339A-6682-633C-C8A5-8AEC32AECEDB}"/>
              </a:ext>
            </a:extLst>
          </p:cNvPr>
          <p:cNvSpPr txBox="1"/>
          <p:nvPr/>
        </p:nvSpPr>
        <p:spPr>
          <a:xfrm>
            <a:off x="2649424" y="5888685"/>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12.4: Image Generation Results After 10 Epochs</a:t>
            </a:r>
          </a:p>
        </p:txBody>
      </p:sp>
    </p:spTree>
    <p:extLst>
      <p:ext uri="{BB962C8B-B14F-4D97-AF65-F5344CB8AC3E}">
        <p14:creationId xmlns:p14="http://schemas.microsoft.com/office/powerpoint/2010/main" val="21468902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06BC3C-A10F-F13D-C19F-2A9A5A22EEBC}"/>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FB04BCB4-1F48-E278-D45D-B43BC72CE03F}"/>
              </a:ext>
            </a:extLst>
          </p:cNvPr>
          <p:cNvPicPr>
            <a:picLocks noChangeAspect="1"/>
          </p:cNvPicPr>
          <p:nvPr/>
        </p:nvPicPr>
        <p:blipFill>
          <a:blip r:embed="rId2"/>
          <a:stretch>
            <a:fillRect/>
          </a:stretch>
        </p:blipFill>
        <p:spPr>
          <a:xfrm>
            <a:off x="1263964" y="1302589"/>
            <a:ext cx="8817829" cy="4373713"/>
          </a:xfrm>
          <a:prstGeom prst="rect">
            <a:avLst/>
          </a:prstGeom>
        </p:spPr>
      </p:pic>
      <p:sp>
        <p:nvSpPr>
          <p:cNvPr id="2" name="Title 1">
            <a:extLst>
              <a:ext uri="{FF2B5EF4-FFF2-40B4-BE49-F238E27FC236}">
                <a16:creationId xmlns:a16="http://schemas.microsoft.com/office/drawing/2014/main" id="{C51373BB-EC2F-B8BE-4691-44DC8D359878}"/>
              </a:ext>
            </a:extLst>
          </p:cNvPr>
          <p:cNvSpPr>
            <a:spLocks noGrp="1"/>
          </p:cNvSpPr>
          <p:nvPr>
            <p:ph type="title"/>
          </p:nvPr>
        </p:nvSpPr>
        <p:spPr/>
        <p:txBody>
          <a:bodyPr/>
          <a:lstStyle/>
          <a:p>
            <a:r>
              <a:rPr lang="en-PK" dirty="0"/>
              <a:t>Epoch 65</a:t>
            </a:r>
          </a:p>
        </p:txBody>
      </p:sp>
      <p:sp>
        <p:nvSpPr>
          <p:cNvPr id="4" name="TextBox 3">
            <a:extLst>
              <a:ext uri="{FF2B5EF4-FFF2-40B4-BE49-F238E27FC236}">
                <a16:creationId xmlns:a16="http://schemas.microsoft.com/office/drawing/2014/main" id="{FDF57788-643A-8ADE-F711-2DB3B88173E8}"/>
              </a:ext>
            </a:extLst>
          </p:cNvPr>
          <p:cNvSpPr txBox="1"/>
          <p:nvPr/>
        </p:nvSpPr>
        <p:spPr>
          <a:xfrm>
            <a:off x="2649424" y="5888685"/>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12.4: Image Generation Results After 65 Epochs</a:t>
            </a:r>
          </a:p>
        </p:txBody>
      </p:sp>
    </p:spTree>
    <p:extLst>
      <p:ext uri="{BB962C8B-B14F-4D97-AF65-F5344CB8AC3E}">
        <p14:creationId xmlns:p14="http://schemas.microsoft.com/office/powerpoint/2010/main" val="27799564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E3D147-4BF2-EA1E-5B0A-BD4E903656DA}"/>
              </a:ext>
            </a:extLst>
          </p:cNvPr>
          <p:cNvSpPr>
            <a:spLocks noGrp="1"/>
          </p:cNvSpPr>
          <p:nvPr>
            <p:ph type="title"/>
          </p:nvPr>
        </p:nvSpPr>
        <p:spPr/>
        <p:txBody>
          <a:bodyPr/>
          <a:lstStyle/>
          <a:p>
            <a:r>
              <a:rPr lang="en-GB" dirty="0"/>
              <a:t>Latent Interpolation</a:t>
            </a:r>
            <a:endParaRPr lang="en-PK" dirty="0"/>
          </a:p>
        </p:txBody>
      </p:sp>
      <p:sp>
        <p:nvSpPr>
          <p:cNvPr id="3" name="Content Placeholder 2">
            <a:extLst>
              <a:ext uri="{FF2B5EF4-FFF2-40B4-BE49-F238E27FC236}">
                <a16:creationId xmlns:a16="http://schemas.microsoft.com/office/drawing/2014/main" id="{4C6FAEB5-6FC7-F598-CB52-BC1F7575F828}"/>
              </a:ext>
            </a:extLst>
          </p:cNvPr>
          <p:cNvSpPr>
            <a:spLocks noGrp="1"/>
          </p:cNvSpPr>
          <p:nvPr>
            <p:ph idx="1"/>
          </p:nvPr>
        </p:nvSpPr>
        <p:spPr/>
        <p:txBody>
          <a:bodyPr/>
          <a:lstStyle/>
          <a:p>
            <a:r>
              <a:rPr lang="en-GB" dirty="0"/>
              <a:t>Interpolate between latent codes</a:t>
            </a:r>
          </a:p>
          <a:p>
            <a:r>
              <a:rPr lang="en-GB" dirty="0"/>
              <a:t>Visualize semantic transitions</a:t>
            </a:r>
          </a:p>
          <a:p>
            <a:r>
              <a:rPr lang="en-GB" dirty="0"/>
              <a:t>Debug coherence during training</a:t>
            </a:r>
          </a:p>
          <a:p>
            <a:endParaRPr lang="en-GB" dirty="0"/>
          </a:p>
          <a:p>
            <a:endParaRPr lang="en-PK" dirty="0"/>
          </a:p>
        </p:txBody>
      </p:sp>
      <p:pic>
        <p:nvPicPr>
          <p:cNvPr id="4" name="Content Placeholder 5">
            <a:extLst>
              <a:ext uri="{FF2B5EF4-FFF2-40B4-BE49-F238E27FC236}">
                <a16:creationId xmlns:a16="http://schemas.microsoft.com/office/drawing/2014/main" id="{892FB579-60D9-C842-380C-2324740B6CAD}"/>
              </a:ext>
            </a:extLst>
          </p:cNvPr>
          <p:cNvPicPr>
            <a:picLocks noChangeAspect="1"/>
          </p:cNvPicPr>
          <p:nvPr/>
        </p:nvPicPr>
        <p:blipFill>
          <a:blip r:embed="rId2"/>
          <a:stretch>
            <a:fillRect/>
          </a:stretch>
        </p:blipFill>
        <p:spPr>
          <a:xfrm>
            <a:off x="1117088" y="3952914"/>
            <a:ext cx="9957823" cy="1300573"/>
          </a:xfrm>
          <a:prstGeom prst="rect">
            <a:avLst/>
          </a:prstGeom>
        </p:spPr>
      </p:pic>
      <p:sp>
        <p:nvSpPr>
          <p:cNvPr id="5" name="TextBox 4">
            <a:extLst>
              <a:ext uri="{FF2B5EF4-FFF2-40B4-BE49-F238E27FC236}">
                <a16:creationId xmlns:a16="http://schemas.microsoft.com/office/drawing/2014/main" id="{20F94FE8-8A4D-4D00-8E75-3C4FA9E1689D}"/>
              </a:ext>
            </a:extLst>
          </p:cNvPr>
          <p:cNvSpPr txBox="1"/>
          <p:nvPr/>
        </p:nvSpPr>
        <p:spPr>
          <a:xfrm>
            <a:off x="2928658" y="5299979"/>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12.6: Progression from Noise to a Realistic Image in Stable Diffusion</a:t>
            </a:r>
          </a:p>
        </p:txBody>
      </p:sp>
    </p:spTree>
    <p:extLst>
      <p:ext uri="{BB962C8B-B14F-4D97-AF65-F5344CB8AC3E}">
        <p14:creationId xmlns:p14="http://schemas.microsoft.com/office/powerpoint/2010/main" val="21547320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4F1F0-0D3B-BB8B-0683-2C0351F57097}"/>
              </a:ext>
            </a:extLst>
          </p:cNvPr>
          <p:cNvSpPr>
            <a:spLocks noGrp="1"/>
          </p:cNvSpPr>
          <p:nvPr>
            <p:ph type="title"/>
          </p:nvPr>
        </p:nvSpPr>
        <p:spPr/>
        <p:txBody>
          <a:bodyPr/>
          <a:lstStyle/>
          <a:p>
            <a:r>
              <a:rPr lang="en-GB" dirty="0" err="1"/>
              <a:t>KerasHub</a:t>
            </a:r>
            <a:r>
              <a:rPr lang="en-GB" dirty="0"/>
              <a:t> Presets</a:t>
            </a:r>
            <a:endParaRPr lang="en-PK" dirty="0"/>
          </a:p>
        </p:txBody>
      </p:sp>
      <p:sp>
        <p:nvSpPr>
          <p:cNvPr id="3" name="Content Placeholder 2">
            <a:extLst>
              <a:ext uri="{FF2B5EF4-FFF2-40B4-BE49-F238E27FC236}">
                <a16:creationId xmlns:a16="http://schemas.microsoft.com/office/drawing/2014/main" id="{75F1367D-54CF-7C71-20CC-90C3A3A5C27A}"/>
              </a:ext>
            </a:extLst>
          </p:cNvPr>
          <p:cNvSpPr>
            <a:spLocks noGrp="1"/>
          </p:cNvSpPr>
          <p:nvPr>
            <p:ph idx="1"/>
          </p:nvPr>
        </p:nvSpPr>
        <p:spPr/>
        <p:txBody>
          <a:bodyPr/>
          <a:lstStyle/>
          <a:p>
            <a:r>
              <a:rPr lang="en-GB" dirty="0"/>
              <a:t>Unified pretrained library for </a:t>
            </a:r>
            <a:r>
              <a:rPr lang="en-GB" dirty="0" err="1"/>
              <a:t>Keras</a:t>
            </a:r>
            <a:r>
              <a:rPr lang="en-GB" dirty="0"/>
              <a:t> 3</a:t>
            </a:r>
          </a:p>
          <a:p>
            <a:r>
              <a:rPr lang="en-GB" dirty="0"/>
              <a:t>Presets = config + tokenizer + weights</a:t>
            </a:r>
          </a:p>
          <a:p>
            <a:r>
              <a:rPr lang="en-GB" dirty="0"/>
              <a:t>Instantiate with </a:t>
            </a:r>
            <a:r>
              <a:rPr lang="en-GB" dirty="0" err="1"/>
              <a:t>from_preset</a:t>
            </a:r>
            <a:r>
              <a:rPr lang="en-GB" dirty="0"/>
              <a:t>()</a:t>
            </a:r>
          </a:p>
          <a:p>
            <a:endParaRPr lang="en-PK" dirty="0"/>
          </a:p>
        </p:txBody>
      </p:sp>
      <p:pic>
        <p:nvPicPr>
          <p:cNvPr id="5" name="Picture 4">
            <a:extLst>
              <a:ext uri="{FF2B5EF4-FFF2-40B4-BE49-F238E27FC236}">
                <a16:creationId xmlns:a16="http://schemas.microsoft.com/office/drawing/2014/main" id="{6B35F4E7-514A-4827-7FE5-4F38F3E241C5}"/>
              </a:ext>
            </a:extLst>
          </p:cNvPr>
          <p:cNvPicPr>
            <a:picLocks noChangeAspect="1"/>
          </p:cNvPicPr>
          <p:nvPr/>
        </p:nvPicPr>
        <p:blipFill>
          <a:blip r:embed="rId2"/>
          <a:stretch>
            <a:fillRect/>
          </a:stretch>
        </p:blipFill>
        <p:spPr>
          <a:xfrm>
            <a:off x="1186252" y="3429000"/>
            <a:ext cx="7404100" cy="2540000"/>
          </a:xfrm>
          <a:prstGeom prst="rect">
            <a:avLst/>
          </a:prstGeom>
        </p:spPr>
      </p:pic>
    </p:spTree>
    <p:extLst>
      <p:ext uri="{BB962C8B-B14F-4D97-AF65-F5344CB8AC3E}">
        <p14:creationId xmlns:p14="http://schemas.microsoft.com/office/powerpoint/2010/main" val="270464380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51152-F3A7-F5C0-2CDF-2D1D7A9D8768}"/>
              </a:ext>
            </a:extLst>
          </p:cNvPr>
          <p:cNvSpPr>
            <a:spLocks noGrp="1"/>
          </p:cNvSpPr>
          <p:nvPr>
            <p:ph type="title"/>
          </p:nvPr>
        </p:nvSpPr>
        <p:spPr/>
        <p:txBody>
          <a:bodyPr/>
          <a:lstStyle/>
          <a:p>
            <a:r>
              <a:rPr lang="en-GB" dirty="0"/>
              <a:t>Stable Diffusion in </a:t>
            </a:r>
            <a:r>
              <a:rPr lang="en-GB" dirty="0" err="1"/>
              <a:t>KerasHub</a:t>
            </a:r>
            <a:endParaRPr lang="en-PK" dirty="0"/>
          </a:p>
        </p:txBody>
      </p:sp>
      <p:sp>
        <p:nvSpPr>
          <p:cNvPr id="3" name="Content Placeholder 2">
            <a:extLst>
              <a:ext uri="{FF2B5EF4-FFF2-40B4-BE49-F238E27FC236}">
                <a16:creationId xmlns:a16="http://schemas.microsoft.com/office/drawing/2014/main" id="{4CCB0C2E-EA6B-F3A1-D00C-891E1ED115DA}"/>
              </a:ext>
            </a:extLst>
          </p:cNvPr>
          <p:cNvSpPr>
            <a:spLocks noGrp="1"/>
          </p:cNvSpPr>
          <p:nvPr>
            <p:ph idx="1"/>
          </p:nvPr>
        </p:nvSpPr>
        <p:spPr>
          <a:xfrm>
            <a:off x="838200" y="1391478"/>
            <a:ext cx="4665453" cy="4785485"/>
          </a:xfrm>
        </p:spPr>
        <p:txBody>
          <a:bodyPr/>
          <a:lstStyle/>
          <a:p>
            <a:r>
              <a:rPr lang="en-GB" dirty="0"/>
              <a:t>StableDiffusion3 presets available</a:t>
            </a:r>
          </a:p>
          <a:p>
            <a:r>
              <a:rPr lang="en-GB" dirty="0"/>
              <a:t>Backbone or full model options</a:t>
            </a:r>
          </a:p>
          <a:p>
            <a:r>
              <a:rPr lang="en-GB" dirty="0"/>
              <a:t>Choose size vs. quality trade-off</a:t>
            </a:r>
          </a:p>
          <a:p>
            <a:endParaRPr lang="en-PK" dirty="0"/>
          </a:p>
        </p:txBody>
      </p:sp>
      <p:pic>
        <p:nvPicPr>
          <p:cNvPr id="5" name="Picture 4">
            <a:extLst>
              <a:ext uri="{FF2B5EF4-FFF2-40B4-BE49-F238E27FC236}">
                <a16:creationId xmlns:a16="http://schemas.microsoft.com/office/drawing/2014/main" id="{937BC10F-280E-9866-DD1A-8BE61C2259B1}"/>
              </a:ext>
            </a:extLst>
          </p:cNvPr>
          <p:cNvPicPr>
            <a:picLocks noChangeAspect="1"/>
          </p:cNvPicPr>
          <p:nvPr/>
        </p:nvPicPr>
        <p:blipFill>
          <a:blip r:embed="rId2"/>
          <a:stretch>
            <a:fillRect/>
          </a:stretch>
        </p:blipFill>
        <p:spPr>
          <a:xfrm>
            <a:off x="5503653" y="1226981"/>
            <a:ext cx="6378661" cy="4656233"/>
          </a:xfrm>
          <a:prstGeom prst="rect">
            <a:avLst/>
          </a:prstGeom>
        </p:spPr>
      </p:pic>
    </p:spTree>
    <p:extLst>
      <p:ext uri="{BB962C8B-B14F-4D97-AF65-F5344CB8AC3E}">
        <p14:creationId xmlns:p14="http://schemas.microsoft.com/office/powerpoint/2010/main" val="376656519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142A5-E6D2-1D1C-48E1-30D63886C152}"/>
              </a:ext>
            </a:extLst>
          </p:cNvPr>
          <p:cNvSpPr>
            <a:spLocks noGrp="1"/>
          </p:cNvSpPr>
          <p:nvPr>
            <p:ph type="title"/>
          </p:nvPr>
        </p:nvSpPr>
        <p:spPr/>
        <p:txBody>
          <a:bodyPr/>
          <a:lstStyle/>
          <a:p>
            <a:r>
              <a:rPr lang="en-GB" dirty="0"/>
              <a:t>Text-to-Image</a:t>
            </a:r>
            <a:endParaRPr lang="en-PK" dirty="0"/>
          </a:p>
        </p:txBody>
      </p:sp>
      <p:sp>
        <p:nvSpPr>
          <p:cNvPr id="3" name="Content Placeholder 2">
            <a:extLst>
              <a:ext uri="{FF2B5EF4-FFF2-40B4-BE49-F238E27FC236}">
                <a16:creationId xmlns:a16="http://schemas.microsoft.com/office/drawing/2014/main" id="{E7295100-230F-C793-8B60-455A8E8E3388}"/>
              </a:ext>
            </a:extLst>
          </p:cNvPr>
          <p:cNvSpPr>
            <a:spLocks noGrp="1"/>
          </p:cNvSpPr>
          <p:nvPr>
            <p:ph idx="1"/>
          </p:nvPr>
        </p:nvSpPr>
        <p:spPr/>
        <p:txBody>
          <a:bodyPr/>
          <a:lstStyle/>
          <a:p>
            <a:r>
              <a:rPr lang="en-GB" dirty="0"/>
              <a:t>Built-in text encoder included</a:t>
            </a:r>
          </a:p>
          <a:p>
            <a:r>
              <a:rPr lang="en-GB" dirty="0"/>
              <a:t>generate(prompt=…) for sampling</a:t>
            </a:r>
          </a:p>
          <a:p>
            <a:r>
              <a:rPr lang="en-GB" dirty="0"/>
              <a:t>Guidance scale controls fidelity</a:t>
            </a:r>
          </a:p>
          <a:p>
            <a:r>
              <a:rPr lang="en-GB" dirty="0"/>
              <a:t>Negative prompts supported</a:t>
            </a:r>
          </a:p>
          <a:p>
            <a:endParaRPr lang="en-GB" dirty="0"/>
          </a:p>
          <a:p>
            <a:endParaRPr lang="en-PK" dirty="0"/>
          </a:p>
        </p:txBody>
      </p:sp>
      <p:pic>
        <p:nvPicPr>
          <p:cNvPr id="5" name="Picture 4">
            <a:extLst>
              <a:ext uri="{FF2B5EF4-FFF2-40B4-BE49-F238E27FC236}">
                <a16:creationId xmlns:a16="http://schemas.microsoft.com/office/drawing/2014/main" id="{393AFF1D-3DDB-3F56-BB2A-A787BA3CA303}"/>
              </a:ext>
            </a:extLst>
          </p:cNvPr>
          <p:cNvPicPr>
            <a:picLocks noChangeAspect="1"/>
          </p:cNvPicPr>
          <p:nvPr/>
        </p:nvPicPr>
        <p:blipFill>
          <a:blip r:embed="rId2"/>
          <a:stretch>
            <a:fillRect/>
          </a:stretch>
        </p:blipFill>
        <p:spPr>
          <a:xfrm>
            <a:off x="1179542" y="4087543"/>
            <a:ext cx="6403076" cy="2180680"/>
          </a:xfrm>
          <a:prstGeom prst="rect">
            <a:avLst/>
          </a:prstGeom>
        </p:spPr>
      </p:pic>
    </p:spTree>
    <p:extLst>
      <p:ext uri="{BB962C8B-B14F-4D97-AF65-F5344CB8AC3E}">
        <p14:creationId xmlns:p14="http://schemas.microsoft.com/office/powerpoint/2010/main" val="190954114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BAA06-A1E3-C673-D6B2-9AE428D8C974}"/>
              </a:ext>
            </a:extLst>
          </p:cNvPr>
          <p:cNvSpPr>
            <a:spLocks noGrp="1"/>
          </p:cNvSpPr>
          <p:nvPr>
            <p:ph type="title"/>
          </p:nvPr>
        </p:nvSpPr>
        <p:spPr/>
        <p:txBody>
          <a:bodyPr/>
          <a:lstStyle/>
          <a:p>
            <a:r>
              <a:rPr lang="en-PK" dirty="0"/>
              <a:t>Text-to-Image</a:t>
            </a:r>
          </a:p>
        </p:txBody>
      </p:sp>
      <p:sp>
        <p:nvSpPr>
          <p:cNvPr id="4" name="TextBox 3">
            <a:extLst>
              <a:ext uri="{FF2B5EF4-FFF2-40B4-BE49-F238E27FC236}">
                <a16:creationId xmlns:a16="http://schemas.microsoft.com/office/drawing/2014/main" id="{1175A0D4-BA5F-5E6B-9F64-E12C99F5B011}"/>
              </a:ext>
            </a:extLst>
          </p:cNvPr>
          <p:cNvSpPr txBox="1"/>
          <p:nvPr/>
        </p:nvSpPr>
        <p:spPr>
          <a:xfrm>
            <a:off x="4234542" y="5761463"/>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12.7 : Result of Text-to-Image Generation</a:t>
            </a:r>
          </a:p>
        </p:txBody>
      </p:sp>
      <p:sp>
        <p:nvSpPr>
          <p:cNvPr id="8" name="Content Placeholder 7">
            <a:extLst>
              <a:ext uri="{FF2B5EF4-FFF2-40B4-BE49-F238E27FC236}">
                <a16:creationId xmlns:a16="http://schemas.microsoft.com/office/drawing/2014/main" id="{159159DA-025B-6B0F-8237-FD9F6CD8DB67}"/>
              </a:ext>
            </a:extLst>
          </p:cNvPr>
          <p:cNvSpPr>
            <a:spLocks noGrp="1"/>
          </p:cNvSpPr>
          <p:nvPr>
            <p:ph idx="1"/>
          </p:nvPr>
        </p:nvSpPr>
        <p:spPr>
          <a:xfrm>
            <a:off x="838201" y="1391478"/>
            <a:ext cx="4070230" cy="4785485"/>
          </a:xfrm>
        </p:spPr>
        <p:txBody>
          <a:bodyPr/>
          <a:lstStyle/>
          <a:p>
            <a:pPr marL="0" indent="0">
              <a:buNone/>
            </a:pPr>
            <a:r>
              <a:rPr lang="en-US" dirty="0"/>
              <a:t>“a beautiful landscape with lots of green grass</a:t>
            </a:r>
            <a:r>
              <a:rPr lang="en-PK" dirty="0"/>
              <a:t> </a:t>
            </a:r>
            <a:r>
              <a:rPr lang="en-US" dirty="0"/>
              <a:t>and a flowing river, wide view 4k</a:t>
            </a:r>
            <a:r>
              <a:rPr lang="en-PK" dirty="0"/>
              <a:t>"</a:t>
            </a:r>
          </a:p>
        </p:txBody>
      </p:sp>
      <p:pic>
        <p:nvPicPr>
          <p:cNvPr id="10" name="Picture 9">
            <a:extLst>
              <a:ext uri="{FF2B5EF4-FFF2-40B4-BE49-F238E27FC236}">
                <a16:creationId xmlns:a16="http://schemas.microsoft.com/office/drawing/2014/main" id="{83E74D61-C7CD-B58A-B6C2-B5AC38EE98BB}"/>
              </a:ext>
            </a:extLst>
          </p:cNvPr>
          <p:cNvPicPr>
            <a:picLocks noChangeAspect="1"/>
          </p:cNvPicPr>
          <p:nvPr/>
        </p:nvPicPr>
        <p:blipFill>
          <a:blip r:embed="rId2"/>
          <a:stretch>
            <a:fillRect/>
          </a:stretch>
        </p:blipFill>
        <p:spPr>
          <a:xfrm>
            <a:off x="5184991" y="1475880"/>
            <a:ext cx="4197160" cy="4175185"/>
          </a:xfrm>
          <a:prstGeom prst="rect">
            <a:avLst/>
          </a:prstGeom>
        </p:spPr>
      </p:pic>
    </p:spTree>
    <p:extLst>
      <p:ext uri="{BB962C8B-B14F-4D97-AF65-F5344CB8AC3E}">
        <p14:creationId xmlns:p14="http://schemas.microsoft.com/office/powerpoint/2010/main" val="19278115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5D7DA36-2335-3669-A822-6B53B942843E}"/>
              </a:ext>
            </a:extLst>
          </p:cNvPr>
          <p:cNvSpPr>
            <a:spLocks noGrp="1"/>
          </p:cNvSpPr>
          <p:nvPr>
            <p:ph type="title"/>
          </p:nvPr>
        </p:nvSpPr>
        <p:spPr/>
        <p:txBody>
          <a:bodyPr/>
          <a:lstStyle/>
          <a:p>
            <a:r>
              <a:rPr lang="en-GB" dirty="0"/>
              <a:t>Generation as gradual denoising instead of one-step creation</a:t>
            </a:r>
            <a:endParaRPr lang="en-PK" dirty="0"/>
          </a:p>
        </p:txBody>
      </p:sp>
      <p:sp>
        <p:nvSpPr>
          <p:cNvPr id="5" name="Text Placeholder 4">
            <a:extLst>
              <a:ext uri="{FF2B5EF4-FFF2-40B4-BE49-F238E27FC236}">
                <a16:creationId xmlns:a16="http://schemas.microsoft.com/office/drawing/2014/main" id="{1F3365BB-02D5-DA84-30C1-55D0776D697A}"/>
              </a:ext>
            </a:extLst>
          </p:cNvPr>
          <p:cNvSpPr>
            <a:spLocks noGrp="1"/>
          </p:cNvSpPr>
          <p:nvPr>
            <p:ph type="body" sz="quarter" idx="10"/>
          </p:nvPr>
        </p:nvSpPr>
        <p:spPr/>
        <p:txBody>
          <a:bodyPr/>
          <a:lstStyle/>
          <a:p>
            <a:pPr marL="0" indent="0">
              <a:buNone/>
            </a:pPr>
            <a:r>
              <a:rPr lang="en-PK" dirty="0"/>
              <a:t>Key Idea:</a:t>
            </a:r>
          </a:p>
        </p:txBody>
      </p:sp>
    </p:spTree>
    <p:extLst>
      <p:ext uri="{BB962C8B-B14F-4D97-AF65-F5344CB8AC3E}">
        <p14:creationId xmlns:p14="http://schemas.microsoft.com/office/powerpoint/2010/main" val="342571356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6C906-B334-B147-3A06-FF835F55D48F}"/>
              </a:ext>
            </a:extLst>
          </p:cNvPr>
          <p:cNvSpPr>
            <a:spLocks noGrp="1"/>
          </p:cNvSpPr>
          <p:nvPr>
            <p:ph type="title"/>
          </p:nvPr>
        </p:nvSpPr>
        <p:spPr/>
        <p:txBody>
          <a:bodyPr/>
          <a:lstStyle/>
          <a:p>
            <a:r>
              <a:rPr lang="en-GB" dirty="0"/>
              <a:t>Inpainting with Masks</a:t>
            </a:r>
            <a:endParaRPr lang="en-PK" dirty="0"/>
          </a:p>
        </p:txBody>
      </p:sp>
      <p:sp>
        <p:nvSpPr>
          <p:cNvPr id="3" name="Content Placeholder 2">
            <a:extLst>
              <a:ext uri="{FF2B5EF4-FFF2-40B4-BE49-F238E27FC236}">
                <a16:creationId xmlns:a16="http://schemas.microsoft.com/office/drawing/2014/main" id="{92406EDE-2424-CD09-4B59-D7D9C7F7F75C}"/>
              </a:ext>
            </a:extLst>
          </p:cNvPr>
          <p:cNvSpPr>
            <a:spLocks noGrp="1"/>
          </p:cNvSpPr>
          <p:nvPr>
            <p:ph idx="1"/>
          </p:nvPr>
        </p:nvSpPr>
        <p:spPr/>
        <p:txBody>
          <a:bodyPr/>
          <a:lstStyle/>
          <a:p>
            <a:r>
              <a:rPr lang="en-GB" dirty="0"/>
              <a:t>Use StableDiffusion3Inpaint preset</a:t>
            </a:r>
          </a:p>
          <a:p>
            <a:r>
              <a:rPr lang="en-GB" dirty="0"/>
              <a:t>Inputs: image, binary mask, prompt</a:t>
            </a:r>
          </a:p>
          <a:p>
            <a:r>
              <a:rPr lang="en-GB" dirty="0"/>
              <a:t>Match mask resolution to input</a:t>
            </a:r>
          </a:p>
          <a:p>
            <a:r>
              <a:rPr lang="en-GB" dirty="0"/>
              <a:t>Use soft edges for smooth blends</a:t>
            </a:r>
          </a:p>
          <a:p>
            <a:endParaRPr lang="en-GB" dirty="0"/>
          </a:p>
          <a:p>
            <a:endParaRPr lang="en-PK" dirty="0"/>
          </a:p>
        </p:txBody>
      </p:sp>
    </p:spTree>
    <p:extLst>
      <p:ext uri="{BB962C8B-B14F-4D97-AF65-F5344CB8AC3E}">
        <p14:creationId xmlns:p14="http://schemas.microsoft.com/office/powerpoint/2010/main" val="190188600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4600A-EAAC-1B9F-9D76-7F8456572E0A}"/>
              </a:ext>
            </a:extLst>
          </p:cNvPr>
          <p:cNvSpPr>
            <a:spLocks noGrp="1"/>
          </p:cNvSpPr>
          <p:nvPr>
            <p:ph type="title"/>
          </p:nvPr>
        </p:nvSpPr>
        <p:spPr/>
        <p:txBody>
          <a:bodyPr/>
          <a:lstStyle/>
          <a:p>
            <a:r>
              <a:rPr lang="en-PK" dirty="0"/>
              <a:t>Inpainting </a:t>
            </a:r>
          </a:p>
        </p:txBody>
      </p:sp>
      <p:pic>
        <p:nvPicPr>
          <p:cNvPr id="5" name="Content Placeholder 4">
            <a:extLst>
              <a:ext uri="{FF2B5EF4-FFF2-40B4-BE49-F238E27FC236}">
                <a16:creationId xmlns:a16="http://schemas.microsoft.com/office/drawing/2014/main" id="{8C0B618C-BD39-8BAC-AA86-E7E1C2557B35}"/>
              </a:ext>
            </a:extLst>
          </p:cNvPr>
          <p:cNvPicPr>
            <a:picLocks noGrp="1" noChangeAspect="1"/>
          </p:cNvPicPr>
          <p:nvPr>
            <p:ph idx="1"/>
          </p:nvPr>
        </p:nvPicPr>
        <p:blipFill>
          <a:blip r:embed="rId2"/>
          <a:stretch>
            <a:fillRect/>
          </a:stretch>
        </p:blipFill>
        <p:spPr>
          <a:xfrm>
            <a:off x="838201" y="1400864"/>
            <a:ext cx="6129748" cy="3783611"/>
          </a:xfrm>
        </p:spPr>
      </p:pic>
      <p:pic>
        <p:nvPicPr>
          <p:cNvPr id="7" name="Picture 6">
            <a:extLst>
              <a:ext uri="{FF2B5EF4-FFF2-40B4-BE49-F238E27FC236}">
                <a16:creationId xmlns:a16="http://schemas.microsoft.com/office/drawing/2014/main" id="{F39C8E4A-6852-EFE8-1E25-462C45649DA9}"/>
              </a:ext>
            </a:extLst>
          </p:cNvPr>
          <p:cNvPicPr>
            <a:picLocks noChangeAspect="1"/>
          </p:cNvPicPr>
          <p:nvPr/>
        </p:nvPicPr>
        <p:blipFill>
          <a:blip r:embed="rId3"/>
          <a:stretch>
            <a:fillRect/>
          </a:stretch>
        </p:blipFill>
        <p:spPr>
          <a:xfrm>
            <a:off x="7325458" y="1400864"/>
            <a:ext cx="3753426" cy="3123712"/>
          </a:xfrm>
          <a:prstGeom prst="rect">
            <a:avLst/>
          </a:prstGeom>
        </p:spPr>
      </p:pic>
    </p:spTree>
    <p:extLst>
      <p:ext uri="{BB962C8B-B14F-4D97-AF65-F5344CB8AC3E}">
        <p14:creationId xmlns:p14="http://schemas.microsoft.com/office/powerpoint/2010/main" val="259421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F50FD7-A66A-4CDD-C5F7-ACC1A42F85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28EBE9-BA53-80AB-9BCE-DBC3F63F5A4A}"/>
              </a:ext>
            </a:extLst>
          </p:cNvPr>
          <p:cNvSpPr>
            <a:spLocks noGrp="1"/>
          </p:cNvSpPr>
          <p:nvPr>
            <p:ph type="title"/>
          </p:nvPr>
        </p:nvSpPr>
        <p:spPr/>
        <p:txBody>
          <a:bodyPr/>
          <a:lstStyle/>
          <a:p>
            <a:r>
              <a:rPr lang="en-PK" dirty="0"/>
              <a:t>Text-to-Image</a:t>
            </a:r>
          </a:p>
        </p:txBody>
      </p:sp>
      <p:sp>
        <p:nvSpPr>
          <p:cNvPr id="4" name="TextBox 3">
            <a:extLst>
              <a:ext uri="{FF2B5EF4-FFF2-40B4-BE49-F238E27FC236}">
                <a16:creationId xmlns:a16="http://schemas.microsoft.com/office/drawing/2014/main" id="{3368A6D5-B78F-9D58-E3B1-84289D0F5DA1}"/>
              </a:ext>
            </a:extLst>
          </p:cNvPr>
          <p:cNvSpPr txBox="1"/>
          <p:nvPr/>
        </p:nvSpPr>
        <p:spPr>
          <a:xfrm>
            <a:off x="2647282" y="5761462"/>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12.8: Results of Inpainting with Stable Diffusion</a:t>
            </a:r>
          </a:p>
        </p:txBody>
      </p:sp>
      <p:sp>
        <p:nvSpPr>
          <p:cNvPr id="8" name="Content Placeholder 7">
            <a:extLst>
              <a:ext uri="{FF2B5EF4-FFF2-40B4-BE49-F238E27FC236}">
                <a16:creationId xmlns:a16="http://schemas.microsoft.com/office/drawing/2014/main" id="{EEB2A698-570D-DE22-4DAA-8665602E2778}"/>
              </a:ext>
            </a:extLst>
          </p:cNvPr>
          <p:cNvSpPr>
            <a:spLocks noGrp="1"/>
          </p:cNvSpPr>
          <p:nvPr>
            <p:ph idx="1"/>
          </p:nvPr>
        </p:nvSpPr>
        <p:spPr>
          <a:xfrm>
            <a:off x="838200" y="1391478"/>
            <a:ext cx="9599761" cy="1248205"/>
          </a:xfrm>
        </p:spPr>
        <p:txBody>
          <a:bodyPr>
            <a:normAutofit/>
          </a:bodyPr>
          <a:lstStyle/>
          <a:p>
            <a:pPr marL="0" indent="0">
              <a:buNone/>
            </a:pPr>
            <a:r>
              <a:rPr lang="en-US" dirty="0"/>
              <a:t>“photorealistic little tree with green leaves and a few berries, 4k”</a:t>
            </a:r>
            <a:endParaRPr lang="en-PK" dirty="0"/>
          </a:p>
        </p:txBody>
      </p:sp>
      <p:pic>
        <p:nvPicPr>
          <p:cNvPr id="5" name="Picture 4">
            <a:extLst>
              <a:ext uri="{FF2B5EF4-FFF2-40B4-BE49-F238E27FC236}">
                <a16:creationId xmlns:a16="http://schemas.microsoft.com/office/drawing/2014/main" id="{F4D3C943-3644-6A6D-B10F-832792CD3B28}"/>
              </a:ext>
            </a:extLst>
          </p:cNvPr>
          <p:cNvPicPr>
            <a:picLocks noChangeAspect="1"/>
          </p:cNvPicPr>
          <p:nvPr/>
        </p:nvPicPr>
        <p:blipFill>
          <a:blip r:embed="rId2"/>
          <a:stretch>
            <a:fillRect/>
          </a:stretch>
        </p:blipFill>
        <p:spPr>
          <a:xfrm>
            <a:off x="949626" y="2538561"/>
            <a:ext cx="9617062" cy="3058405"/>
          </a:xfrm>
          <a:prstGeom prst="rect">
            <a:avLst/>
          </a:prstGeom>
        </p:spPr>
      </p:pic>
    </p:spTree>
    <p:extLst>
      <p:ext uri="{BB962C8B-B14F-4D97-AF65-F5344CB8AC3E}">
        <p14:creationId xmlns:p14="http://schemas.microsoft.com/office/powerpoint/2010/main" val="33275184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015FE-E960-38CC-CC0F-AABC6B85A73D}"/>
              </a:ext>
            </a:extLst>
          </p:cNvPr>
          <p:cNvSpPr>
            <a:spLocks noGrp="1"/>
          </p:cNvSpPr>
          <p:nvPr>
            <p:ph type="title"/>
          </p:nvPr>
        </p:nvSpPr>
        <p:spPr/>
        <p:txBody>
          <a:bodyPr/>
          <a:lstStyle/>
          <a:p>
            <a:r>
              <a:rPr lang="en-GB" dirty="0"/>
              <a:t>Recommended Workflow</a:t>
            </a:r>
            <a:endParaRPr lang="en-PK" dirty="0"/>
          </a:p>
        </p:txBody>
      </p:sp>
      <p:sp>
        <p:nvSpPr>
          <p:cNvPr id="3" name="Content Placeholder 2">
            <a:extLst>
              <a:ext uri="{FF2B5EF4-FFF2-40B4-BE49-F238E27FC236}">
                <a16:creationId xmlns:a16="http://schemas.microsoft.com/office/drawing/2014/main" id="{43E5B71B-A07B-8EC3-80D5-3E5F4097FF71}"/>
              </a:ext>
            </a:extLst>
          </p:cNvPr>
          <p:cNvSpPr>
            <a:spLocks noGrp="1"/>
          </p:cNvSpPr>
          <p:nvPr>
            <p:ph idx="1"/>
          </p:nvPr>
        </p:nvSpPr>
        <p:spPr/>
        <p:txBody>
          <a:bodyPr/>
          <a:lstStyle/>
          <a:p>
            <a:r>
              <a:rPr lang="en-GB" dirty="0"/>
              <a:t>Pick preset and test inference</a:t>
            </a:r>
          </a:p>
          <a:p>
            <a:r>
              <a:rPr lang="en-GB" dirty="0"/>
              <a:t>Evaluate with KID + visual samples</a:t>
            </a:r>
          </a:p>
          <a:p>
            <a:r>
              <a:rPr lang="en-GB" dirty="0"/>
              <a:t>Align masks carefully for inpainting</a:t>
            </a:r>
          </a:p>
          <a:p>
            <a:r>
              <a:rPr lang="en-GB" dirty="0"/>
              <a:t>Save seeds, params, checkpoint IDs</a:t>
            </a:r>
          </a:p>
          <a:p>
            <a:endParaRPr lang="en-PK" dirty="0"/>
          </a:p>
        </p:txBody>
      </p:sp>
    </p:spTree>
    <p:extLst>
      <p:ext uri="{BB962C8B-B14F-4D97-AF65-F5344CB8AC3E}">
        <p14:creationId xmlns:p14="http://schemas.microsoft.com/office/powerpoint/2010/main" val="60849199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B1FFD-31FF-DC68-910B-61E447EB4472}"/>
            </a:ext>
          </a:extLst>
        </p:cNvPr>
        <p:cNvGrpSpPr/>
        <p:nvPr/>
      </p:nvGrpSpPr>
      <p:grpSpPr>
        <a:xfrm>
          <a:off x="0" y="0"/>
          <a:ext cx="0" cy="0"/>
          <a:chOff x="0" y="0"/>
          <a:chExt cx="0" cy="0"/>
        </a:xfrm>
      </p:grpSpPr>
      <p:pic>
        <p:nvPicPr>
          <p:cNvPr id="5" name="Picture 4" descr="A book with a cover&#10;&#10;AI-generated content may be incorrect.">
            <a:extLst>
              <a:ext uri="{FF2B5EF4-FFF2-40B4-BE49-F238E27FC236}">
                <a16:creationId xmlns:a16="http://schemas.microsoft.com/office/drawing/2014/main" id="{70F5EC83-215F-6E14-4928-A93436F58E63}"/>
              </a:ext>
            </a:extLst>
          </p:cNvPr>
          <p:cNvPicPr>
            <a:picLocks noChangeAspect="1"/>
          </p:cNvPicPr>
          <p:nvPr/>
        </p:nvPicPr>
        <p:blipFill>
          <a:blip r:embed="rId2"/>
          <a:stretch>
            <a:fillRect/>
          </a:stretch>
        </p:blipFill>
        <p:spPr>
          <a:xfrm>
            <a:off x="5853275" y="1391478"/>
            <a:ext cx="6338725" cy="4225816"/>
          </a:xfrm>
          <a:prstGeom prst="rect">
            <a:avLst/>
          </a:prstGeom>
        </p:spPr>
      </p:pic>
      <p:sp>
        <p:nvSpPr>
          <p:cNvPr id="2" name="Title 1">
            <a:extLst>
              <a:ext uri="{FF2B5EF4-FFF2-40B4-BE49-F238E27FC236}">
                <a16:creationId xmlns:a16="http://schemas.microsoft.com/office/drawing/2014/main" id="{09473D52-7DD2-005D-0399-2708679A8B90}"/>
              </a:ext>
            </a:extLst>
          </p:cNvPr>
          <p:cNvSpPr>
            <a:spLocks noGrp="1"/>
          </p:cNvSpPr>
          <p:nvPr>
            <p:ph type="title"/>
          </p:nvPr>
        </p:nvSpPr>
        <p:spPr/>
        <p:txBody>
          <a:bodyPr/>
          <a:lstStyle/>
          <a:p>
            <a:r>
              <a:rPr lang="en-PK" dirty="0"/>
              <a:t>Access the Resources</a:t>
            </a:r>
          </a:p>
        </p:txBody>
      </p:sp>
      <p:sp>
        <p:nvSpPr>
          <p:cNvPr id="3" name="Content Placeholder 2">
            <a:extLst>
              <a:ext uri="{FF2B5EF4-FFF2-40B4-BE49-F238E27FC236}">
                <a16:creationId xmlns:a16="http://schemas.microsoft.com/office/drawing/2014/main" id="{1AB45E9F-1FAF-FAE3-D1BC-F8B7CDABF08F}"/>
              </a:ext>
            </a:extLst>
          </p:cNvPr>
          <p:cNvSpPr>
            <a:spLocks noGrp="1"/>
          </p:cNvSpPr>
          <p:nvPr>
            <p:ph idx="1"/>
          </p:nvPr>
        </p:nvSpPr>
        <p:spPr>
          <a:xfrm>
            <a:off x="838201" y="1391478"/>
            <a:ext cx="6781799" cy="4456872"/>
          </a:xfrm>
        </p:spPr>
        <p:txBody>
          <a:bodyPr>
            <a:normAutofit/>
          </a:bodyPr>
          <a:lstStyle/>
          <a:p>
            <a:pPr marL="0" indent="0">
              <a:spcBef>
                <a:spcPts val="0"/>
              </a:spcBef>
              <a:buNone/>
            </a:pPr>
            <a:r>
              <a:rPr lang="en-GB" sz="1600" dirty="0">
                <a:solidFill>
                  <a:schemeClr val="bg2">
                    <a:lumMod val="50000"/>
                  </a:schemeClr>
                </a:solidFill>
              </a:rPr>
              <a:t>These slides are made available as part of the supporting resources for the book, </a:t>
            </a:r>
            <a:r>
              <a:rPr lang="en-GB" sz="1600" dirty="0">
                <a:solidFill>
                  <a:schemeClr val="bg2">
                    <a:lumMod val="50000"/>
                  </a:schemeClr>
                </a:solidFill>
                <a:latin typeface="Avenir Light" panose="020B0402020203020204" pitchFamily="34" charset="77"/>
              </a:rPr>
              <a:t>“</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3: The Comprehensive Guide to Deep Learning with the </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API and Python</a:t>
            </a:r>
            <a:r>
              <a:rPr lang="en-GB" sz="1600" dirty="0">
                <a:solidFill>
                  <a:schemeClr val="bg2">
                    <a:lumMod val="50000"/>
                  </a:schemeClr>
                </a:solidFill>
                <a:latin typeface="Avenir Light" panose="020B0402020203020204" pitchFamily="34" charset="77"/>
              </a:rPr>
              <a:t>” by Mohammad Nauman </a:t>
            </a:r>
          </a:p>
          <a:p>
            <a:pPr marL="0" indent="0">
              <a:spcBef>
                <a:spcPts val="0"/>
              </a:spcBef>
              <a:buNone/>
            </a:pPr>
            <a:endParaRPr lang="en-GB" sz="1600" dirty="0">
              <a:solidFill>
                <a:schemeClr val="bg2">
                  <a:lumMod val="50000"/>
                </a:schemeClr>
              </a:solidFill>
              <a:latin typeface="Avenir Light" panose="020B0402020203020204" pitchFamily="34" charset="77"/>
            </a:endParaRPr>
          </a:p>
          <a:p>
            <a:pPr marL="0" indent="0">
              <a:spcBef>
                <a:spcPts val="0"/>
              </a:spcBef>
              <a:buNone/>
            </a:pPr>
            <a:r>
              <a:rPr lang="en-GB" sz="1600" dirty="0">
                <a:solidFill>
                  <a:schemeClr val="bg2">
                    <a:lumMod val="50000"/>
                  </a:schemeClr>
                </a:solidFill>
              </a:rPr>
              <a:t>If you are interested in more information (or want to access the code listings in full), please visit the book page on the authors site at </a:t>
            </a:r>
            <a:r>
              <a:rPr lang="en-GB" sz="1600" dirty="0">
                <a:solidFill>
                  <a:schemeClr val="bg2">
                    <a:lumMod val="25000"/>
                  </a:schemeClr>
                </a:solidFill>
                <a:hlinkClick r:id="rId3">
                  <a:extLst>
                    <a:ext uri="{A12FA001-AC4F-418D-AE19-62706E023703}">
                      <ahyp:hlinkClr xmlns:ahyp="http://schemas.microsoft.com/office/drawing/2018/hyperlinkcolor" val="tx"/>
                    </a:ext>
                  </a:extLst>
                </a:hlinkClick>
              </a:rPr>
              <a:t>https://recluze.net/keras-book</a:t>
            </a:r>
            <a:r>
              <a:rPr lang="en-GB" sz="1600" dirty="0">
                <a:solidFill>
                  <a:schemeClr val="bg2">
                    <a:lumMod val="50000"/>
                  </a:schemeClr>
                </a:solidFill>
              </a:rPr>
              <a:t> or on the publisher’s official page at </a:t>
            </a:r>
            <a:r>
              <a:rPr lang="en-US" sz="1600" u="sng" dirty="0">
                <a:solidFill>
                  <a:schemeClr val="bg2">
                    <a:lumMod val="25000"/>
                  </a:schemeClr>
                </a:solidFill>
                <a:hlinkClick r:id="rId4">
                  <a:extLst>
                    <a:ext uri="{A12FA001-AC4F-418D-AE19-62706E023703}">
                      <ahyp:hlinkClr xmlns:ahyp="http://schemas.microsoft.com/office/drawing/2018/hyperlinkcolor" val="tx"/>
                    </a:ext>
                  </a:extLst>
                </a:hlinkClick>
              </a:rPr>
              <a:t>http://rheinwerk-computing.com/6142</a:t>
            </a: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r>
              <a:rPr lang="en-US" sz="1600" dirty="0">
                <a:solidFill>
                  <a:schemeClr val="bg2">
                    <a:lumMod val="25000"/>
                  </a:schemeClr>
                </a:solidFill>
              </a:rPr>
              <a:t> </a:t>
            </a:r>
          </a:p>
          <a:p>
            <a:pPr marL="0" indent="0">
              <a:spcBef>
                <a:spcPts val="0"/>
              </a:spcBef>
              <a:buNone/>
            </a:pPr>
            <a:r>
              <a:rPr lang="en-GB" sz="1200" dirty="0">
                <a:solidFill>
                  <a:schemeClr val="bg2">
                    <a:lumMod val="50000"/>
                  </a:schemeClr>
                </a:solidFill>
              </a:rPr>
              <a:t>Permission is granted to adapt these slides for non-commercial classroom use, provided the book title and author credit are retained. Figures and code listings must not be altered and may not be reproduced or used in any other print or electronic media. Any commercial use is strictly prohibited.</a:t>
            </a:r>
          </a:p>
          <a:p>
            <a:pPr marL="0" indent="0">
              <a:spcBef>
                <a:spcPts val="0"/>
              </a:spcBef>
              <a:buNone/>
            </a:pPr>
            <a:endParaRPr lang="en-PK" sz="1600" dirty="0">
              <a:solidFill>
                <a:schemeClr val="bg2">
                  <a:lumMod val="50000"/>
                </a:schemeClr>
              </a:solidFill>
            </a:endParaRPr>
          </a:p>
        </p:txBody>
      </p:sp>
    </p:spTree>
    <p:extLst>
      <p:ext uri="{BB962C8B-B14F-4D97-AF65-F5344CB8AC3E}">
        <p14:creationId xmlns:p14="http://schemas.microsoft.com/office/powerpoint/2010/main" val="41903359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457F0-8568-D47A-F51C-5001936F8604}"/>
              </a:ext>
            </a:extLst>
          </p:cNvPr>
          <p:cNvSpPr>
            <a:spLocks noGrp="1"/>
          </p:cNvSpPr>
          <p:nvPr>
            <p:ph type="title"/>
          </p:nvPr>
        </p:nvSpPr>
        <p:spPr/>
        <p:txBody>
          <a:bodyPr/>
          <a:lstStyle/>
          <a:p>
            <a:r>
              <a:rPr lang="en-GB" dirty="0"/>
              <a:t>Diffusion Model Intuition</a:t>
            </a:r>
            <a:endParaRPr lang="en-PK" dirty="0"/>
          </a:p>
        </p:txBody>
      </p:sp>
      <p:sp>
        <p:nvSpPr>
          <p:cNvPr id="3" name="Content Placeholder 2">
            <a:extLst>
              <a:ext uri="{FF2B5EF4-FFF2-40B4-BE49-F238E27FC236}">
                <a16:creationId xmlns:a16="http://schemas.microsoft.com/office/drawing/2014/main" id="{87FED559-F8F2-E841-3A8C-A4A527B7C0DD}"/>
              </a:ext>
            </a:extLst>
          </p:cNvPr>
          <p:cNvSpPr>
            <a:spLocks noGrp="1"/>
          </p:cNvSpPr>
          <p:nvPr>
            <p:ph idx="1"/>
          </p:nvPr>
        </p:nvSpPr>
        <p:spPr/>
        <p:txBody>
          <a:bodyPr/>
          <a:lstStyle/>
          <a:p>
            <a:r>
              <a:rPr lang="en-GB" dirty="0"/>
              <a:t>Start with noise → progressively denoise</a:t>
            </a:r>
          </a:p>
          <a:p>
            <a:r>
              <a:rPr lang="en-GB" dirty="0"/>
              <a:t>Forward: add noise systematically</a:t>
            </a:r>
          </a:p>
          <a:p>
            <a:r>
              <a:rPr lang="en-GB" dirty="0"/>
              <a:t>Reverse: learn to remove noise step by step</a:t>
            </a:r>
          </a:p>
          <a:p>
            <a:r>
              <a:rPr lang="en-GB" dirty="0"/>
              <a:t>Stable training compared to GANs</a:t>
            </a:r>
          </a:p>
          <a:p>
            <a:endParaRPr lang="en-PK" dirty="0"/>
          </a:p>
        </p:txBody>
      </p:sp>
    </p:spTree>
    <p:extLst>
      <p:ext uri="{BB962C8B-B14F-4D97-AF65-F5344CB8AC3E}">
        <p14:creationId xmlns:p14="http://schemas.microsoft.com/office/powerpoint/2010/main" val="31067989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5F808-0401-F797-2994-8189F6A997EC}"/>
              </a:ext>
            </a:extLst>
          </p:cNvPr>
          <p:cNvSpPr>
            <a:spLocks noGrp="1"/>
          </p:cNvSpPr>
          <p:nvPr>
            <p:ph type="title"/>
          </p:nvPr>
        </p:nvSpPr>
        <p:spPr/>
        <p:txBody>
          <a:bodyPr/>
          <a:lstStyle/>
          <a:p>
            <a:r>
              <a:rPr lang="en-GB" dirty="0"/>
              <a:t>From Generative Models to Diffusion</a:t>
            </a:r>
            <a:endParaRPr lang="en-PK" dirty="0"/>
          </a:p>
        </p:txBody>
      </p:sp>
      <p:sp>
        <p:nvSpPr>
          <p:cNvPr id="3" name="Content Placeholder 2">
            <a:extLst>
              <a:ext uri="{FF2B5EF4-FFF2-40B4-BE49-F238E27FC236}">
                <a16:creationId xmlns:a16="http://schemas.microsoft.com/office/drawing/2014/main" id="{B560D679-5CF0-4E84-DFCD-889FF0A66283}"/>
              </a:ext>
            </a:extLst>
          </p:cNvPr>
          <p:cNvSpPr>
            <a:spLocks noGrp="1"/>
          </p:cNvSpPr>
          <p:nvPr>
            <p:ph idx="1"/>
          </p:nvPr>
        </p:nvSpPr>
        <p:spPr/>
        <p:txBody>
          <a:bodyPr/>
          <a:lstStyle/>
          <a:p>
            <a:r>
              <a:rPr lang="en-GB" dirty="0"/>
              <a:t>Autoencoders: sparse latent space</a:t>
            </a:r>
          </a:p>
          <a:p>
            <a:r>
              <a:rPr lang="en-GB" dirty="0"/>
              <a:t>VAEs: smooth latent space, blurry reconstructions</a:t>
            </a:r>
          </a:p>
          <a:p>
            <a:r>
              <a:rPr lang="en-GB" dirty="0"/>
              <a:t>GANs: sharp images, unstable training</a:t>
            </a:r>
          </a:p>
          <a:p>
            <a:r>
              <a:rPr lang="en-GB" dirty="0"/>
              <a:t>Diffusion = synthesis, avoids pitfalls</a:t>
            </a:r>
          </a:p>
          <a:p>
            <a:endParaRPr lang="en-PK" dirty="0"/>
          </a:p>
        </p:txBody>
      </p:sp>
    </p:spTree>
    <p:extLst>
      <p:ext uri="{BB962C8B-B14F-4D97-AF65-F5344CB8AC3E}">
        <p14:creationId xmlns:p14="http://schemas.microsoft.com/office/powerpoint/2010/main" val="11752103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367CB-F9D3-0C3C-2193-D887CD314950}"/>
              </a:ext>
            </a:extLst>
          </p:cNvPr>
          <p:cNvSpPr>
            <a:spLocks noGrp="1"/>
          </p:cNvSpPr>
          <p:nvPr>
            <p:ph type="title"/>
          </p:nvPr>
        </p:nvSpPr>
        <p:spPr/>
        <p:txBody>
          <a:bodyPr/>
          <a:lstStyle/>
          <a:p>
            <a:r>
              <a:rPr lang="en-GB" dirty="0"/>
              <a:t>Forward Diffusion Process</a:t>
            </a:r>
            <a:endParaRPr lang="en-PK"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574D9ADE-9D5B-A248-D63E-1255BF39EDC8}"/>
                  </a:ext>
                </a:extLst>
              </p:cNvPr>
              <p:cNvSpPr>
                <a:spLocks noGrp="1"/>
              </p:cNvSpPr>
              <p:nvPr>
                <p:ph idx="1"/>
              </p:nvPr>
            </p:nvSpPr>
            <p:spPr/>
            <p:txBody>
              <a:bodyPr/>
              <a:lstStyle/>
              <a:p>
                <a:r>
                  <a:rPr lang="en-GB" dirty="0"/>
                  <a:t>Start with clean image</a:t>
                </a:r>
              </a:p>
              <a:p>
                <a:r>
                  <a:rPr lang="en-GB" dirty="0"/>
                  <a:t>Add Gaussian noise at each step</a:t>
                </a:r>
              </a:p>
              <a:p>
                <a:r>
                  <a:rPr lang="en-GB" dirty="0"/>
                  <a:t>Markov chain: each step depends only on previous</a:t>
                </a:r>
              </a:p>
              <a:p>
                <a:r>
                  <a:rPr lang="en-GB" dirty="0"/>
                  <a:t>By last step → pure Gaussian noise</a:t>
                </a:r>
              </a:p>
              <a:p>
                <a:pPr marL="0" indent="0">
                  <a:buNone/>
                </a:pPr>
                <a:endParaRPr lang="en-GB" dirty="0"/>
              </a:p>
              <a:p>
                <a:pPr marL="0" indent="0">
                  <a:buNone/>
                </a:pPr>
                <a14:m>
                  <m:oMathPara xmlns:m="http://schemas.openxmlformats.org/officeDocument/2006/math">
                    <m:oMathParaPr>
                      <m:jc m:val="centerGroup"/>
                    </m:oMathParaPr>
                    <m:oMath xmlns:m="http://schemas.openxmlformats.org/officeDocument/2006/math">
                      <m:sSub>
                        <m:sSubPr>
                          <m:ctrlPr>
                            <a:rPr lang="ar-AE" i="1">
                              <a:latin typeface="Cambria Math" panose="02040503050406030204" pitchFamily="18" charset="0"/>
                            </a:rPr>
                          </m:ctrlPr>
                        </m:sSubPr>
                        <m:e>
                          <m:r>
                            <a:rPr lang="ar-AE" i="1">
                              <a:latin typeface="Cambria Math" panose="02040503050406030204" pitchFamily="18" charset="0"/>
                            </a:rPr>
                            <m:t>𝑥</m:t>
                          </m:r>
                        </m:e>
                        <m:sub>
                          <m:r>
                            <a:rPr lang="ar-AE" i="1">
                              <a:latin typeface="Cambria Math" panose="02040503050406030204" pitchFamily="18" charset="0"/>
                            </a:rPr>
                            <m:t>𝑡</m:t>
                          </m:r>
                        </m:sub>
                      </m:sSub>
                      <m:r>
                        <a:rPr lang="ar-AE">
                          <a:latin typeface="Cambria Math" panose="02040503050406030204" pitchFamily="18" charset="0"/>
                        </a:rPr>
                        <m:t>=</m:t>
                      </m:r>
                      <m:rad>
                        <m:radPr>
                          <m:degHide m:val="on"/>
                          <m:ctrlPr>
                            <a:rPr lang="ar-AE" i="1">
                              <a:latin typeface="Cambria Math" panose="02040503050406030204" pitchFamily="18" charset="0"/>
                            </a:rPr>
                          </m:ctrlPr>
                        </m:radPr>
                        <m:deg/>
                        <m:e>
                          <m:sSub>
                            <m:sSubPr>
                              <m:ctrlPr>
                                <a:rPr lang="ar-AE" i="1">
                                  <a:latin typeface="Cambria Math" panose="02040503050406030204" pitchFamily="18" charset="0"/>
                                </a:rPr>
                              </m:ctrlPr>
                            </m:sSubPr>
                            <m:e>
                              <m:r>
                                <a:rPr lang="ar-AE" i="1">
                                  <a:latin typeface="Cambria Math" panose="02040503050406030204" pitchFamily="18" charset="0"/>
                                </a:rPr>
                                <m:t>𝛼</m:t>
                              </m:r>
                            </m:e>
                            <m:sub>
                              <m:r>
                                <a:rPr lang="ar-AE" i="1">
                                  <a:latin typeface="Cambria Math" panose="02040503050406030204" pitchFamily="18" charset="0"/>
                                </a:rPr>
                                <m:t>𝑡</m:t>
                              </m:r>
                            </m:sub>
                          </m:sSub>
                        </m:e>
                      </m:rad>
                      <m:sSub>
                        <m:sSubPr>
                          <m:ctrlPr>
                            <a:rPr lang="ar-AE" i="1">
                              <a:latin typeface="Cambria Math" panose="02040503050406030204" pitchFamily="18" charset="0"/>
                            </a:rPr>
                          </m:ctrlPr>
                        </m:sSubPr>
                        <m:e>
                          <m:r>
                            <a:rPr lang="ar-AE" i="1">
                              <a:latin typeface="Cambria Math" panose="02040503050406030204" pitchFamily="18" charset="0"/>
                            </a:rPr>
                            <m:t>𝑥</m:t>
                          </m:r>
                        </m:e>
                        <m:sub>
                          <m:r>
                            <a:rPr lang="ar-AE" i="1">
                              <a:latin typeface="Cambria Math" panose="02040503050406030204" pitchFamily="18" charset="0"/>
                            </a:rPr>
                            <m:t>𝑡</m:t>
                          </m:r>
                          <m:r>
                            <a:rPr lang="ar-AE">
                              <a:latin typeface="Cambria Math" panose="02040503050406030204" pitchFamily="18" charset="0"/>
                            </a:rPr>
                            <m:t>−1</m:t>
                          </m:r>
                        </m:sub>
                      </m:sSub>
                      <m:r>
                        <a:rPr lang="ar-AE">
                          <a:latin typeface="Cambria Math" panose="02040503050406030204" pitchFamily="18" charset="0"/>
                        </a:rPr>
                        <m:t>+</m:t>
                      </m:r>
                      <m:rad>
                        <m:radPr>
                          <m:degHide m:val="on"/>
                          <m:ctrlPr>
                            <a:rPr lang="ar-AE" i="1">
                              <a:latin typeface="Cambria Math" panose="02040503050406030204" pitchFamily="18" charset="0"/>
                            </a:rPr>
                          </m:ctrlPr>
                        </m:radPr>
                        <m:deg/>
                        <m:e>
                          <m:r>
                            <a:rPr lang="ar-AE">
                              <a:latin typeface="Cambria Math" panose="02040503050406030204" pitchFamily="18" charset="0"/>
                            </a:rPr>
                            <m:t>1−</m:t>
                          </m:r>
                          <m:sSub>
                            <m:sSubPr>
                              <m:ctrlPr>
                                <a:rPr lang="ar-AE" i="1">
                                  <a:latin typeface="Cambria Math" panose="02040503050406030204" pitchFamily="18" charset="0"/>
                                </a:rPr>
                              </m:ctrlPr>
                            </m:sSubPr>
                            <m:e>
                              <m:r>
                                <a:rPr lang="ar-AE" i="1">
                                  <a:latin typeface="Cambria Math" panose="02040503050406030204" pitchFamily="18" charset="0"/>
                                </a:rPr>
                                <m:t>𝛼</m:t>
                              </m:r>
                            </m:e>
                            <m:sub>
                              <m:r>
                                <a:rPr lang="ar-AE" i="1">
                                  <a:latin typeface="Cambria Math" panose="02040503050406030204" pitchFamily="18" charset="0"/>
                                </a:rPr>
                                <m:t>𝑡</m:t>
                              </m:r>
                            </m:sub>
                          </m:sSub>
                        </m:e>
                      </m:rad>
                      <m:r>
                        <a:rPr lang="ar-AE" i="1">
                          <a:latin typeface="Cambria Math" panose="02040503050406030204" pitchFamily="18" charset="0"/>
                        </a:rPr>
                        <m:t>𝜖</m:t>
                      </m:r>
                    </m:oMath>
                  </m:oMathPara>
                </a14:m>
                <a:endParaRPr lang="ar-AE" dirty="0"/>
              </a:p>
              <a:p>
                <a:endParaRPr lang="en-PK" dirty="0"/>
              </a:p>
            </p:txBody>
          </p:sp>
        </mc:Choice>
        <mc:Fallback xmlns="">
          <p:sp>
            <p:nvSpPr>
              <p:cNvPr id="3" name="Content Placeholder 2">
                <a:extLst>
                  <a:ext uri="{FF2B5EF4-FFF2-40B4-BE49-F238E27FC236}">
                    <a16:creationId xmlns:a16="http://schemas.microsoft.com/office/drawing/2014/main" id="{574D9ADE-9D5B-A248-D63E-1255BF39EDC8}"/>
                  </a:ext>
                </a:extLst>
              </p:cNvPr>
              <p:cNvSpPr>
                <a:spLocks noGrp="1" noRot="1" noChangeAspect="1" noMove="1" noResize="1" noEditPoints="1" noAdjustHandles="1" noChangeArrowheads="1" noChangeShapeType="1" noTextEdit="1"/>
              </p:cNvSpPr>
              <p:nvPr>
                <p:ph idx="1"/>
              </p:nvPr>
            </p:nvSpPr>
            <p:spPr>
              <a:blipFill>
                <a:blip r:embed="rId2"/>
                <a:stretch>
                  <a:fillRect l="-1830" t="-2381"/>
                </a:stretch>
              </a:blipFill>
            </p:spPr>
            <p:txBody>
              <a:bodyPr/>
              <a:lstStyle/>
              <a:p>
                <a:r>
                  <a:rPr lang="en-PK">
                    <a:noFill/>
                  </a:rPr>
                  <a:t> </a:t>
                </a:r>
              </a:p>
            </p:txBody>
          </p:sp>
        </mc:Fallback>
      </mc:AlternateContent>
    </p:spTree>
    <p:extLst>
      <p:ext uri="{BB962C8B-B14F-4D97-AF65-F5344CB8AC3E}">
        <p14:creationId xmlns:p14="http://schemas.microsoft.com/office/powerpoint/2010/main" val="36231785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256</TotalTime>
  <Words>1324</Words>
  <Application>Microsoft Macintosh PowerPoint</Application>
  <PresentationFormat>Widescreen</PresentationFormat>
  <Paragraphs>262</Paragraphs>
  <Slides>64</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64</vt:i4>
      </vt:variant>
    </vt:vector>
  </HeadingPairs>
  <TitlesOfParts>
    <vt:vector size="73" baseType="lpstr">
      <vt:lpstr>Arial</vt:lpstr>
      <vt:lpstr>Avenir Book</vt:lpstr>
      <vt:lpstr>Avenir Light</vt:lpstr>
      <vt:lpstr>Avenir Next</vt:lpstr>
      <vt:lpstr>Avenir Next Demi Bold</vt:lpstr>
      <vt:lpstr>Avenir Next Ultra Light</vt:lpstr>
      <vt:lpstr>Cambria Math</vt:lpstr>
      <vt:lpstr>System Font Regular</vt:lpstr>
      <vt:lpstr>Office Theme</vt:lpstr>
      <vt:lpstr>Chapter 12  Advanced Generative AI: Stable Diffusion</vt:lpstr>
      <vt:lpstr>Contents</vt:lpstr>
      <vt:lpstr>Generative Models Recap</vt:lpstr>
      <vt:lpstr>Limitations of Previous Models</vt:lpstr>
      <vt:lpstr>Breakthrough Insight</vt:lpstr>
      <vt:lpstr>Generation as gradual denoising instead of one-step creation</vt:lpstr>
      <vt:lpstr>Diffusion Model Intuition</vt:lpstr>
      <vt:lpstr>From Generative Models to Diffusion</vt:lpstr>
      <vt:lpstr>Forward Diffusion Process</vt:lpstr>
      <vt:lpstr>Noise Schedule</vt:lpstr>
      <vt:lpstr>Reverse Diffusion</vt:lpstr>
      <vt:lpstr>Training Objective</vt:lpstr>
      <vt:lpstr>Denoising Diffusion Probabilistic Models</vt:lpstr>
      <vt:lpstr>Stable Diffusion Architecture</vt:lpstr>
      <vt:lpstr>U-Net for Denoising</vt:lpstr>
      <vt:lpstr>Time-Step Conditioning</vt:lpstr>
      <vt:lpstr>Training Benefits of DDPM</vt:lpstr>
      <vt:lpstr>“Stable” in Stable Diffusion</vt:lpstr>
      <vt:lpstr>Latent Diffusion Motivation</vt:lpstr>
      <vt:lpstr>Stable Diffusion Workflow</vt:lpstr>
      <vt:lpstr>Generation in Latent Diffusion</vt:lpstr>
      <vt:lpstr>Three Components</vt:lpstr>
      <vt:lpstr>Why Latent Space Works</vt:lpstr>
      <vt:lpstr>Cross-Attention Basics</vt:lpstr>
      <vt:lpstr>Self-Attention in U-Net</vt:lpstr>
      <vt:lpstr>Attention Emergent Behavior</vt:lpstr>
      <vt:lpstr>Bridge between words and images</vt:lpstr>
      <vt:lpstr>Training Stable Diffusion</vt:lpstr>
      <vt:lpstr>Regularization in Diffusion</vt:lpstr>
      <vt:lpstr>Classifier-Free Guidance</vt:lpstr>
      <vt:lpstr>Implementation Plan</vt:lpstr>
      <vt:lpstr>Environment Setup</vt:lpstr>
      <vt:lpstr>Dataset Pipeline</vt:lpstr>
      <vt:lpstr>Evaluation Challenge</vt:lpstr>
      <vt:lpstr>KID Metric</vt:lpstr>
      <vt:lpstr>KID </vt:lpstr>
      <vt:lpstr>Updating KID State </vt:lpstr>
      <vt:lpstr>Time-Step Embeddings</vt:lpstr>
      <vt:lpstr>Residual Blocks in U-Net</vt:lpstr>
      <vt:lpstr>Assembling U-Net</vt:lpstr>
      <vt:lpstr>Assembling the Model </vt:lpstr>
      <vt:lpstr>DiffusionModel Class</vt:lpstr>
      <vt:lpstr>Merging Components</vt:lpstr>
      <vt:lpstr>Diffusion Schedule</vt:lpstr>
      <vt:lpstr>Reverse Diffusion Method</vt:lpstr>
      <vt:lpstr>Generate Function</vt:lpstr>
      <vt:lpstr>Training Step</vt:lpstr>
      <vt:lpstr>Training Step Code</vt:lpstr>
      <vt:lpstr>Model Compilation</vt:lpstr>
      <vt:lpstr>Checkpointing</vt:lpstr>
      <vt:lpstr>Progression Across Epochs</vt:lpstr>
      <vt:lpstr>Epoch 1</vt:lpstr>
      <vt:lpstr>Epoch 10</vt:lpstr>
      <vt:lpstr>Epoch 65</vt:lpstr>
      <vt:lpstr>Latent Interpolation</vt:lpstr>
      <vt:lpstr>KerasHub Presets</vt:lpstr>
      <vt:lpstr>Stable Diffusion in KerasHub</vt:lpstr>
      <vt:lpstr>Text-to-Image</vt:lpstr>
      <vt:lpstr>Text-to-Image</vt:lpstr>
      <vt:lpstr>Inpainting with Masks</vt:lpstr>
      <vt:lpstr>Inpainting </vt:lpstr>
      <vt:lpstr>Text-to-Image</vt:lpstr>
      <vt:lpstr>Recommended Workflow</vt:lpstr>
      <vt:lpstr>Access the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Mohammad Nauman, Ph.D</dc:creator>
  <cp:lastModifiedBy>Mohammad Nauman, Ph.D</cp:lastModifiedBy>
  <cp:revision>191</cp:revision>
  <dcterms:created xsi:type="dcterms:W3CDTF">2025-08-28T02:49:25Z</dcterms:created>
  <dcterms:modified xsi:type="dcterms:W3CDTF">2025-09-15T15:19:05Z</dcterms:modified>
</cp:coreProperties>
</file>