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0" r:id="rId4"/>
    <p:sldId id="311" r:id="rId5"/>
    <p:sldId id="312" r:id="rId6"/>
    <p:sldId id="313" r:id="rId7"/>
    <p:sldId id="314" r:id="rId8"/>
    <p:sldId id="368" r:id="rId9"/>
    <p:sldId id="315" r:id="rId10"/>
    <p:sldId id="369" r:id="rId11"/>
    <p:sldId id="370" r:id="rId12"/>
    <p:sldId id="316" r:id="rId13"/>
    <p:sldId id="371" r:id="rId14"/>
    <p:sldId id="317" r:id="rId15"/>
    <p:sldId id="318" r:id="rId16"/>
    <p:sldId id="360" r:id="rId17"/>
    <p:sldId id="319" r:id="rId18"/>
    <p:sldId id="320" r:id="rId19"/>
    <p:sldId id="321" r:id="rId20"/>
    <p:sldId id="372" r:id="rId21"/>
    <p:sldId id="373" r:id="rId22"/>
    <p:sldId id="361" r:id="rId23"/>
    <p:sldId id="323" r:id="rId24"/>
    <p:sldId id="324" r:id="rId25"/>
    <p:sldId id="325" r:id="rId26"/>
    <p:sldId id="326" r:id="rId27"/>
    <p:sldId id="327" r:id="rId28"/>
    <p:sldId id="362" r:id="rId29"/>
    <p:sldId id="328" r:id="rId30"/>
    <p:sldId id="363" r:id="rId31"/>
    <p:sldId id="329" r:id="rId32"/>
    <p:sldId id="330" r:id="rId33"/>
    <p:sldId id="331" r:id="rId34"/>
    <p:sldId id="332" r:id="rId35"/>
    <p:sldId id="333" r:id="rId36"/>
    <p:sldId id="334" r:id="rId37"/>
    <p:sldId id="336" r:id="rId38"/>
    <p:sldId id="337" r:id="rId39"/>
    <p:sldId id="355" r:id="rId40"/>
    <p:sldId id="338" r:id="rId41"/>
    <p:sldId id="339" r:id="rId42"/>
    <p:sldId id="340" r:id="rId43"/>
    <p:sldId id="342" r:id="rId44"/>
    <p:sldId id="343" r:id="rId45"/>
    <p:sldId id="344" r:id="rId46"/>
    <p:sldId id="345" r:id="rId47"/>
    <p:sldId id="346" r:id="rId48"/>
    <p:sldId id="347" r:id="rId49"/>
    <p:sldId id="375" r:id="rId50"/>
    <p:sldId id="348" r:id="rId51"/>
    <p:sldId id="376" r:id="rId52"/>
    <p:sldId id="349" r:id="rId53"/>
    <p:sldId id="374" r:id="rId54"/>
    <p:sldId id="377" r:id="rId55"/>
    <p:sldId id="378" r:id="rId56"/>
    <p:sldId id="350" r:id="rId57"/>
    <p:sldId id="379" r:id="rId58"/>
    <p:sldId id="351" r:id="rId59"/>
    <p:sldId id="367" r:id="rId60"/>
    <p:sldId id="352" r:id="rId61"/>
    <p:sldId id="356" r:id="rId62"/>
    <p:sldId id="357" r:id="rId63"/>
    <p:sldId id="359" r:id="rId64"/>
    <p:sldId id="364" r:id="rId65"/>
    <p:sldId id="365" r:id="rId66"/>
    <p:sldId id="366" r:id="rId67"/>
    <p:sldId id="353" r:id="rId68"/>
    <p:sldId id="354" r:id="rId69"/>
    <p:sldId id="309" r:id="rId70"/>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18"/>
    <p:restoredTop sz="94678"/>
  </p:normalViewPr>
  <p:slideViewPr>
    <p:cSldViewPr snapToGrid="0">
      <p:cViewPr varScale="1">
        <p:scale>
          <a:sx n="134" d="100"/>
          <a:sy n="134" d="100"/>
        </p:scale>
        <p:origin x="82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4D4A3CDC-6F57-FA0F-013E-87C3A992E2A0}"/>
              </a:ext>
            </a:extLst>
          </p:cNvPr>
          <p:cNvPicPr>
            <a:picLocks noChangeAspect="1"/>
          </p:cNvPicPr>
          <p:nvPr/>
        </p:nvPicPr>
        <p:blipFill>
          <a:blip r:embed="rId2"/>
          <a:stretch>
            <a:fillRect/>
          </a:stretch>
        </p:blipFill>
        <p:spPr>
          <a:xfrm>
            <a:off x="5853275" y="650170"/>
            <a:ext cx="6338725" cy="4225816"/>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a:xfrm>
            <a:off x="838200" y="1281043"/>
            <a:ext cx="7905750" cy="2387600"/>
          </a:xfrm>
        </p:spPr>
        <p:txBody>
          <a:bodyPr/>
          <a:lstStyle/>
          <a:p>
            <a:r>
              <a:rPr lang="en-PK" sz="4000" b="0" dirty="0">
                <a:solidFill>
                  <a:srgbClr val="00549D"/>
                </a:solidFill>
                <a:latin typeface="Avenir Next Ultra Light" panose="020B0203020202020204" pitchFamily="34" charset="77"/>
              </a:rPr>
              <a:t>Chapter 9 </a:t>
            </a:r>
            <a:br>
              <a:rPr lang="en-PK" b="0" dirty="0">
                <a:solidFill>
                  <a:srgbClr val="00549D"/>
                </a:solidFill>
                <a:latin typeface="Avenir Next Ultra Light" panose="020B0203020202020204" pitchFamily="34" charset="77"/>
              </a:rPr>
            </a:br>
            <a:r>
              <a:rPr lang="en-GB" dirty="0"/>
              <a:t>Understanding Transformers</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094922"/>
            <a:ext cx="9210261" cy="1832912"/>
          </a:xfrm>
        </p:spPr>
        <p:txBody>
          <a:bodyPr>
            <a:normAutofit/>
          </a:bodyPr>
          <a:lstStyle/>
          <a:p>
            <a:pPr>
              <a:lnSpc>
                <a:spcPct val="120000"/>
              </a:lnSpc>
            </a:pPr>
            <a:r>
              <a:rPr lang="en-GB" dirty="0">
                <a:latin typeface="Avenir Light" panose="020B0402020203020204" pitchFamily="34" charset="77"/>
              </a:rPr>
              <a:t>“</a:t>
            </a:r>
            <a:r>
              <a:rPr lang="en-GB" err="1">
                <a:latin typeface="Avenir Light" panose="020B0402020203020204" pitchFamily="34" charset="77"/>
              </a:rPr>
              <a:t>Keras</a:t>
            </a:r>
            <a:r>
              <a:rPr lang="en-GB">
                <a:latin typeface="Avenir Light" panose="020B0402020203020204" pitchFamily="34" charset="77"/>
              </a:rPr>
              <a:t> 3: </a:t>
            </a:r>
            <a:r>
              <a:rPr lang="en-GB" dirty="0">
                <a:latin typeface="Avenir Light" panose="020B0402020203020204" pitchFamily="34" charset="77"/>
              </a:rPr>
              <a:t>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6E570-98EF-2DF4-37B2-216D2FFC1C23}"/>
              </a:ext>
            </a:extLst>
          </p:cNvPr>
          <p:cNvSpPr>
            <a:spLocks noGrp="1"/>
          </p:cNvSpPr>
          <p:nvPr>
            <p:ph type="title"/>
          </p:nvPr>
        </p:nvSpPr>
        <p:spPr/>
        <p:txBody>
          <a:bodyPr/>
          <a:lstStyle/>
          <a:p>
            <a:r>
              <a:rPr lang="en-PK" dirty="0"/>
              <a:t>Modification to Data</a:t>
            </a:r>
          </a:p>
        </p:txBody>
      </p:sp>
      <p:pic>
        <p:nvPicPr>
          <p:cNvPr id="5" name="Content Placeholder 4" descr="A screenshot of a computer code&#10;&#10;AI-generated content may be incorrect.">
            <a:extLst>
              <a:ext uri="{FF2B5EF4-FFF2-40B4-BE49-F238E27FC236}">
                <a16:creationId xmlns:a16="http://schemas.microsoft.com/office/drawing/2014/main" id="{BAF6ADD9-9E03-7058-3C41-4F7C122C4AA3}"/>
              </a:ext>
            </a:extLst>
          </p:cNvPr>
          <p:cNvPicPr>
            <a:picLocks noGrp="1" noChangeAspect="1"/>
          </p:cNvPicPr>
          <p:nvPr>
            <p:ph idx="1"/>
          </p:nvPr>
        </p:nvPicPr>
        <p:blipFill>
          <a:blip r:embed="rId2"/>
          <a:stretch>
            <a:fillRect/>
          </a:stretch>
        </p:blipFill>
        <p:spPr>
          <a:xfrm>
            <a:off x="838200" y="1392238"/>
            <a:ext cx="6146531" cy="4784725"/>
          </a:xfrm>
        </p:spPr>
      </p:pic>
    </p:spTree>
    <p:extLst>
      <p:ext uri="{BB962C8B-B14F-4D97-AF65-F5344CB8AC3E}">
        <p14:creationId xmlns:p14="http://schemas.microsoft.com/office/powerpoint/2010/main" val="2270278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9B733-00ED-7709-F081-CA7D1F206127}"/>
              </a:ext>
            </a:extLst>
          </p:cNvPr>
          <p:cNvSpPr>
            <a:spLocks noGrp="1"/>
          </p:cNvSpPr>
          <p:nvPr>
            <p:ph type="title"/>
          </p:nvPr>
        </p:nvSpPr>
        <p:spPr/>
        <p:txBody>
          <a:bodyPr/>
          <a:lstStyle/>
          <a:p>
            <a:r>
              <a:rPr lang="en-PK" dirty="0"/>
              <a:t>Training and Testing Data Shapes</a:t>
            </a:r>
          </a:p>
        </p:txBody>
      </p:sp>
      <p:pic>
        <p:nvPicPr>
          <p:cNvPr id="5" name="Content Placeholder 4" descr="A computer screen shot of a program&#10;&#10;AI-generated content may be incorrect.">
            <a:extLst>
              <a:ext uri="{FF2B5EF4-FFF2-40B4-BE49-F238E27FC236}">
                <a16:creationId xmlns:a16="http://schemas.microsoft.com/office/drawing/2014/main" id="{A8AB9C78-D2D4-32B3-7B20-6C4F527B8525}"/>
              </a:ext>
            </a:extLst>
          </p:cNvPr>
          <p:cNvPicPr>
            <a:picLocks noGrp="1" noChangeAspect="1"/>
          </p:cNvPicPr>
          <p:nvPr>
            <p:ph idx="1"/>
          </p:nvPr>
        </p:nvPicPr>
        <p:blipFill>
          <a:blip r:embed="rId2"/>
          <a:stretch>
            <a:fillRect/>
          </a:stretch>
        </p:blipFill>
        <p:spPr>
          <a:xfrm>
            <a:off x="838200" y="1437071"/>
            <a:ext cx="5331372" cy="3112053"/>
          </a:xfrm>
        </p:spPr>
      </p:pic>
      <p:pic>
        <p:nvPicPr>
          <p:cNvPr id="7" name="Picture 6" descr="A screenshot of a computer&#10;&#10;AI-generated content may be incorrect.">
            <a:extLst>
              <a:ext uri="{FF2B5EF4-FFF2-40B4-BE49-F238E27FC236}">
                <a16:creationId xmlns:a16="http://schemas.microsoft.com/office/drawing/2014/main" id="{618A4F95-92E7-3CCB-59EF-812DB702C372}"/>
              </a:ext>
            </a:extLst>
          </p:cNvPr>
          <p:cNvPicPr>
            <a:picLocks noChangeAspect="1"/>
          </p:cNvPicPr>
          <p:nvPr/>
        </p:nvPicPr>
        <p:blipFill>
          <a:blip r:embed="rId3"/>
          <a:stretch>
            <a:fillRect/>
          </a:stretch>
        </p:blipFill>
        <p:spPr>
          <a:xfrm>
            <a:off x="7117990" y="1437071"/>
            <a:ext cx="3427427" cy="3856974"/>
          </a:xfrm>
          <a:prstGeom prst="rect">
            <a:avLst/>
          </a:prstGeom>
        </p:spPr>
      </p:pic>
    </p:spTree>
    <p:extLst>
      <p:ext uri="{BB962C8B-B14F-4D97-AF65-F5344CB8AC3E}">
        <p14:creationId xmlns:p14="http://schemas.microsoft.com/office/powerpoint/2010/main" val="1165111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C58A4-127F-BFEA-7FF3-1E301FEF3EBB}"/>
              </a:ext>
            </a:extLst>
          </p:cNvPr>
          <p:cNvSpPr>
            <a:spLocks noGrp="1"/>
          </p:cNvSpPr>
          <p:nvPr>
            <p:ph type="title"/>
          </p:nvPr>
        </p:nvSpPr>
        <p:spPr/>
        <p:txBody>
          <a:bodyPr/>
          <a:lstStyle/>
          <a:p>
            <a:r>
              <a:rPr lang="en-GB" dirty="0"/>
              <a:t>Training Data Example</a:t>
            </a:r>
            <a:endParaRPr lang="en-PK" dirty="0"/>
          </a:p>
        </p:txBody>
      </p:sp>
      <p:sp>
        <p:nvSpPr>
          <p:cNvPr id="3" name="Content Placeholder 2">
            <a:extLst>
              <a:ext uri="{FF2B5EF4-FFF2-40B4-BE49-F238E27FC236}">
                <a16:creationId xmlns:a16="http://schemas.microsoft.com/office/drawing/2014/main" id="{BE25E58D-D00E-C904-9B96-9B189109FF3C}"/>
              </a:ext>
            </a:extLst>
          </p:cNvPr>
          <p:cNvSpPr>
            <a:spLocks noGrp="1"/>
          </p:cNvSpPr>
          <p:nvPr>
            <p:ph idx="1"/>
          </p:nvPr>
        </p:nvSpPr>
        <p:spPr/>
        <p:txBody>
          <a:bodyPr/>
          <a:lstStyle/>
          <a:p>
            <a:r>
              <a:rPr lang="en-GB" dirty="0"/>
              <a:t>Shapes: (152, 10, 1) for training</a:t>
            </a:r>
          </a:p>
          <a:p>
            <a:r>
              <a:rPr lang="en-GB" dirty="0"/>
              <a:t>Each sample = 10 past steps → 1 prediction</a:t>
            </a:r>
          </a:p>
          <a:p>
            <a:r>
              <a:rPr lang="en-GB" dirty="0"/>
              <a:t>Demonstrates sequential dependency</a:t>
            </a:r>
          </a:p>
          <a:p>
            <a:r>
              <a:rPr lang="en-GB" dirty="0"/>
              <a:t>Prediction setup </a:t>
            </a:r>
          </a:p>
          <a:p>
            <a:endParaRPr lang="en-GB" dirty="0"/>
          </a:p>
          <a:p>
            <a:endParaRPr lang="en-PK" dirty="0"/>
          </a:p>
        </p:txBody>
      </p:sp>
    </p:spTree>
    <p:extLst>
      <p:ext uri="{BB962C8B-B14F-4D97-AF65-F5344CB8AC3E}">
        <p14:creationId xmlns:p14="http://schemas.microsoft.com/office/powerpoint/2010/main" val="322581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238C4-5723-197F-D64E-C64DB6DDA4E5}"/>
              </a:ext>
            </a:extLst>
          </p:cNvPr>
          <p:cNvSpPr>
            <a:spLocks noGrp="1"/>
          </p:cNvSpPr>
          <p:nvPr>
            <p:ph type="title"/>
          </p:nvPr>
        </p:nvSpPr>
        <p:spPr/>
        <p:txBody>
          <a:bodyPr/>
          <a:lstStyle/>
          <a:p>
            <a:r>
              <a:rPr lang="en-PK" dirty="0"/>
              <a:t>Timeseries Model</a:t>
            </a:r>
          </a:p>
        </p:txBody>
      </p:sp>
      <p:pic>
        <p:nvPicPr>
          <p:cNvPr id="5" name="Content Placeholder 4" descr="A screen shot of a computer program&#10;&#10;AI-generated content may be incorrect.">
            <a:extLst>
              <a:ext uri="{FF2B5EF4-FFF2-40B4-BE49-F238E27FC236}">
                <a16:creationId xmlns:a16="http://schemas.microsoft.com/office/drawing/2014/main" id="{BD4A61B1-6DFE-D19B-BA74-05C63F67968B}"/>
              </a:ext>
            </a:extLst>
          </p:cNvPr>
          <p:cNvPicPr>
            <a:picLocks noGrp="1" noChangeAspect="1"/>
          </p:cNvPicPr>
          <p:nvPr>
            <p:ph idx="1"/>
          </p:nvPr>
        </p:nvPicPr>
        <p:blipFill>
          <a:blip r:embed="rId2"/>
          <a:stretch>
            <a:fillRect/>
          </a:stretch>
        </p:blipFill>
        <p:spPr>
          <a:xfrm>
            <a:off x="838200" y="1603797"/>
            <a:ext cx="6407551" cy="3650405"/>
          </a:xfrm>
        </p:spPr>
      </p:pic>
      <p:pic>
        <p:nvPicPr>
          <p:cNvPr id="7" name="Picture 6" descr="A screenshot of a computer program&#10;&#10;AI-generated content may be incorrect.">
            <a:extLst>
              <a:ext uri="{FF2B5EF4-FFF2-40B4-BE49-F238E27FC236}">
                <a16:creationId xmlns:a16="http://schemas.microsoft.com/office/drawing/2014/main" id="{B34F2221-7846-9543-6717-EB8EE45EC368}"/>
              </a:ext>
            </a:extLst>
          </p:cNvPr>
          <p:cNvPicPr>
            <a:picLocks noChangeAspect="1"/>
          </p:cNvPicPr>
          <p:nvPr/>
        </p:nvPicPr>
        <p:blipFill>
          <a:blip r:embed="rId3"/>
          <a:stretch>
            <a:fillRect/>
          </a:stretch>
        </p:blipFill>
        <p:spPr>
          <a:xfrm>
            <a:off x="7679289" y="1603797"/>
            <a:ext cx="4131203" cy="2617647"/>
          </a:xfrm>
          <a:prstGeom prst="rect">
            <a:avLst/>
          </a:prstGeom>
        </p:spPr>
      </p:pic>
    </p:spTree>
    <p:extLst>
      <p:ext uri="{BB962C8B-B14F-4D97-AF65-F5344CB8AC3E}">
        <p14:creationId xmlns:p14="http://schemas.microsoft.com/office/powerpoint/2010/main" val="35332326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5BDA-4C02-7429-CB0E-3A5027061ECA}"/>
              </a:ext>
            </a:extLst>
          </p:cNvPr>
          <p:cNvSpPr>
            <a:spLocks noGrp="1"/>
          </p:cNvSpPr>
          <p:nvPr>
            <p:ph type="title"/>
          </p:nvPr>
        </p:nvSpPr>
        <p:spPr/>
        <p:txBody>
          <a:bodyPr/>
          <a:lstStyle/>
          <a:p>
            <a:r>
              <a:rPr lang="en-GB" dirty="0"/>
              <a:t>CNN for Time Series</a:t>
            </a:r>
            <a:endParaRPr lang="en-PK" dirty="0"/>
          </a:p>
        </p:txBody>
      </p:sp>
      <p:sp>
        <p:nvSpPr>
          <p:cNvPr id="3" name="Content Placeholder 2">
            <a:extLst>
              <a:ext uri="{FF2B5EF4-FFF2-40B4-BE49-F238E27FC236}">
                <a16:creationId xmlns:a16="http://schemas.microsoft.com/office/drawing/2014/main" id="{9B156852-EB14-D057-FC85-C3A0CEC95517}"/>
              </a:ext>
            </a:extLst>
          </p:cNvPr>
          <p:cNvSpPr>
            <a:spLocks noGrp="1"/>
          </p:cNvSpPr>
          <p:nvPr>
            <p:ph idx="1"/>
          </p:nvPr>
        </p:nvSpPr>
        <p:spPr/>
        <p:txBody>
          <a:bodyPr/>
          <a:lstStyle/>
          <a:p>
            <a:r>
              <a:rPr lang="en-GB" dirty="0"/>
              <a:t>1D Conv layers detect local patterns</a:t>
            </a:r>
          </a:p>
          <a:p>
            <a:r>
              <a:rPr lang="en-GB" dirty="0"/>
              <a:t>Pooling reduces noise</a:t>
            </a:r>
          </a:p>
          <a:p>
            <a:r>
              <a:rPr lang="en-GB" dirty="0"/>
              <a:t>Dense layer predicts next value</a:t>
            </a:r>
          </a:p>
          <a:p>
            <a:r>
              <a:rPr lang="en-GB" dirty="0"/>
              <a:t>Uses MSE loss for accuracy</a:t>
            </a:r>
          </a:p>
          <a:p>
            <a:endParaRPr lang="en-PK" dirty="0"/>
          </a:p>
        </p:txBody>
      </p:sp>
    </p:spTree>
    <p:extLst>
      <p:ext uri="{BB962C8B-B14F-4D97-AF65-F5344CB8AC3E}">
        <p14:creationId xmlns:p14="http://schemas.microsoft.com/office/powerpoint/2010/main" val="32346344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485C8-93D4-F5ED-85B3-051B7959657A}"/>
              </a:ext>
            </a:extLst>
          </p:cNvPr>
          <p:cNvSpPr>
            <a:spLocks noGrp="1"/>
          </p:cNvSpPr>
          <p:nvPr>
            <p:ph type="title"/>
          </p:nvPr>
        </p:nvSpPr>
        <p:spPr/>
        <p:txBody>
          <a:bodyPr/>
          <a:lstStyle/>
          <a:p>
            <a:r>
              <a:rPr lang="en-GB" dirty="0"/>
              <a:t>Limitation of Windows</a:t>
            </a:r>
            <a:endParaRPr lang="en-PK" dirty="0"/>
          </a:p>
        </p:txBody>
      </p:sp>
      <p:sp>
        <p:nvSpPr>
          <p:cNvPr id="3" name="Content Placeholder 2">
            <a:extLst>
              <a:ext uri="{FF2B5EF4-FFF2-40B4-BE49-F238E27FC236}">
                <a16:creationId xmlns:a16="http://schemas.microsoft.com/office/drawing/2014/main" id="{FADA289D-0229-5DF8-37D7-3962AFFF6FD6}"/>
              </a:ext>
            </a:extLst>
          </p:cNvPr>
          <p:cNvSpPr>
            <a:spLocks noGrp="1"/>
          </p:cNvSpPr>
          <p:nvPr>
            <p:ph idx="1"/>
          </p:nvPr>
        </p:nvSpPr>
        <p:spPr/>
        <p:txBody>
          <a:bodyPr/>
          <a:lstStyle/>
          <a:p>
            <a:r>
              <a:rPr lang="en-GB" dirty="0"/>
              <a:t>Only fixed-length context</a:t>
            </a:r>
          </a:p>
          <a:p>
            <a:r>
              <a:rPr lang="en-GB" dirty="0"/>
              <a:t>Misses long-range dependencies</a:t>
            </a:r>
          </a:p>
          <a:p>
            <a:r>
              <a:rPr lang="en-GB" dirty="0"/>
              <a:t>Errors compound over time</a:t>
            </a:r>
          </a:p>
          <a:p>
            <a:r>
              <a:rPr lang="en-GB" dirty="0"/>
              <a:t>Motivation for attention &amp; transformers </a:t>
            </a:r>
          </a:p>
          <a:p>
            <a:endParaRPr lang="en-GB" dirty="0"/>
          </a:p>
          <a:p>
            <a:pPr marL="0" indent="0">
              <a:buNone/>
            </a:pPr>
            <a:endParaRPr lang="en-PK" dirty="0"/>
          </a:p>
        </p:txBody>
      </p:sp>
    </p:spTree>
    <p:extLst>
      <p:ext uri="{BB962C8B-B14F-4D97-AF65-F5344CB8AC3E}">
        <p14:creationId xmlns:p14="http://schemas.microsoft.com/office/powerpoint/2010/main" val="4066503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18C88-22A2-2682-0C6E-21643A4178DD}"/>
              </a:ext>
            </a:extLst>
          </p:cNvPr>
          <p:cNvSpPr>
            <a:spLocks noGrp="1"/>
          </p:cNvSpPr>
          <p:nvPr>
            <p:ph type="title"/>
          </p:nvPr>
        </p:nvSpPr>
        <p:spPr/>
        <p:txBody>
          <a:bodyPr/>
          <a:lstStyle/>
          <a:p>
            <a:r>
              <a:rPr lang="en-PK" dirty="0"/>
              <a:t>Predicted V</a:t>
            </a:r>
            <a:r>
              <a:rPr lang="en-GB" dirty="0"/>
              <a:t>a</a:t>
            </a:r>
            <a:r>
              <a:rPr lang="en-PK" dirty="0"/>
              <a:t>lues </a:t>
            </a:r>
          </a:p>
        </p:txBody>
      </p:sp>
      <p:pic>
        <p:nvPicPr>
          <p:cNvPr id="5" name="Content Placeholder 4" descr="A graph with a line drawn on it&#10;&#10;AI-generated content may be incorrect.">
            <a:extLst>
              <a:ext uri="{FF2B5EF4-FFF2-40B4-BE49-F238E27FC236}">
                <a16:creationId xmlns:a16="http://schemas.microsoft.com/office/drawing/2014/main" id="{7757E6C5-EB90-1400-1AD5-5BBCEA18AE9D}"/>
              </a:ext>
            </a:extLst>
          </p:cNvPr>
          <p:cNvPicPr>
            <a:picLocks noGrp="1" noChangeAspect="1"/>
          </p:cNvPicPr>
          <p:nvPr>
            <p:ph idx="1"/>
          </p:nvPr>
        </p:nvPicPr>
        <p:blipFill>
          <a:blip r:embed="rId2"/>
          <a:stretch>
            <a:fillRect/>
          </a:stretch>
        </p:blipFill>
        <p:spPr>
          <a:xfrm>
            <a:off x="1795955" y="1424638"/>
            <a:ext cx="8600090" cy="4206380"/>
          </a:xfrm>
        </p:spPr>
      </p:pic>
      <p:sp>
        <p:nvSpPr>
          <p:cNvPr id="6" name="TextBox 5">
            <a:extLst>
              <a:ext uri="{FF2B5EF4-FFF2-40B4-BE49-F238E27FC236}">
                <a16:creationId xmlns:a16="http://schemas.microsoft.com/office/drawing/2014/main" id="{84393875-EB02-D815-BF3C-4EF58C858286}"/>
              </a:ext>
            </a:extLst>
          </p:cNvPr>
          <p:cNvSpPr txBox="1"/>
          <p:nvPr/>
        </p:nvSpPr>
        <p:spPr>
          <a:xfrm>
            <a:off x="3046971" y="5690174"/>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9.1: Predicted Values Based on the Learned Parameters</a:t>
            </a:r>
          </a:p>
        </p:txBody>
      </p:sp>
    </p:spTree>
    <p:extLst>
      <p:ext uri="{BB962C8B-B14F-4D97-AF65-F5344CB8AC3E}">
        <p14:creationId xmlns:p14="http://schemas.microsoft.com/office/powerpoint/2010/main" val="481479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2F0F2-F57E-87C2-4323-898AA141DEF2}"/>
              </a:ext>
            </a:extLst>
          </p:cNvPr>
          <p:cNvSpPr>
            <a:spLocks noGrp="1"/>
          </p:cNvSpPr>
          <p:nvPr>
            <p:ph type="title"/>
          </p:nvPr>
        </p:nvSpPr>
        <p:spPr/>
        <p:txBody>
          <a:bodyPr/>
          <a:lstStyle/>
          <a:p>
            <a:r>
              <a:rPr lang="en-GB" dirty="0"/>
              <a:t>From Numbers to Words</a:t>
            </a:r>
            <a:endParaRPr lang="en-PK" dirty="0"/>
          </a:p>
        </p:txBody>
      </p:sp>
      <p:sp>
        <p:nvSpPr>
          <p:cNvPr id="3" name="Content Placeholder 2">
            <a:extLst>
              <a:ext uri="{FF2B5EF4-FFF2-40B4-BE49-F238E27FC236}">
                <a16:creationId xmlns:a16="http://schemas.microsoft.com/office/drawing/2014/main" id="{EA307C35-BB9D-44CF-1538-7C5B3A7700F7}"/>
              </a:ext>
            </a:extLst>
          </p:cNvPr>
          <p:cNvSpPr>
            <a:spLocks noGrp="1"/>
          </p:cNvSpPr>
          <p:nvPr>
            <p:ph idx="1"/>
          </p:nvPr>
        </p:nvSpPr>
        <p:spPr/>
        <p:txBody>
          <a:bodyPr/>
          <a:lstStyle/>
          <a:p>
            <a:r>
              <a:rPr lang="en-GB" dirty="0"/>
              <a:t>ML models require numeric input</a:t>
            </a:r>
          </a:p>
          <a:p>
            <a:r>
              <a:rPr lang="en-GB" dirty="0"/>
              <a:t>Words → vectors</a:t>
            </a:r>
          </a:p>
          <a:p>
            <a:r>
              <a:rPr lang="en-GB" dirty="0"/>
              <a:t>One-hot encoding: sparse &amp; inefficient</a:t>
            </a:r>
          </a:p>
          <a:p>
            <a:r>
              <a:rPr lang="en-GB" dirty="0"/>
              <a:t>No semantic relationships</a:t>
            </a:r>
          </a:p>
          <a:p>
            <a:endParaRPr lang="en-PK" dirty="0"/>
          </a:p>
        </p:txBody>
      </p:sp>
    </p:spTree>
    <p:extLst>
      <p:ext uri="{BB962C8B-B14F-4D97-AF65-F5344CB8AC3E}">
        <p14:creationId xmlns:p14="http://schemas.microsoft.com/office/powerpoint/2010/main" val="734030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88C1E-3C76-2CE3-4944-0E20E90332DA}"/>
              </a:ext>
            </a:extLst>
          </p:cNvPr>
          <p:cNvSpPr>
            <a:spLocks noGrp="1"/>
          </p:cNvSpPr>
          <p:nvPr>
            <p:ph type="title"/>
          </p:nvPr>
        </p:nvSpPr>
        <p:spPr/>
        <p:txBody>
          <a:bodyPr>
            <a:normAutofit/>
          </a:bodyPr>
          <a:lstStyle/>
          <a:p>
            <a:r>
              <a:rPr lang="en-GB" dirty="0"/>
              <a:t>Word Embeddings</a:t>
            </a:r>
            <a:endParaRPr lang="en-PK" dirty="0"/>
          </a:p>
        </p:txBody>
      </p:sp>
      <p:sp>
        <p:nvSpPr>
          <p:cNvPr id="3" name="Content Placeholder 2">
            <a:extLst>
              <a:ext uri="{FF2B5EF4-FFF2-40B4-BE49-F238E27FC236}">
                <a16:creationId xmlns:a16="http://schemas.microsoft.com/office/drawing/2014/main" id="{9E775AE0-0E28-A60C-EABA-49321B0C117C}"/>
              </a:ext>
            </a:extLst>
          </p:cNvPr>
          <p:cNvSpPr>
            <a:spLocks noGrp="1"/>
          </p:cNvSpPr>
          <p:nvPr>
            <p:ph idx="1"/>
          </p:nvPr>
        </p:nvSpPr>
        <p:spPr/>
        <p:txBody>
          <a:bodyPr/>
          <a:lstStyle/>
          <a:p>
            <a:r>
              <a:rPr lang="en-GB" dirty="0"/>
              <a:t>Dense vectors capture meaning</a:t>
            </a:r>
          </a:p>
          <a:p>
            <a:r>
              <a:rPr lang="en-GB" dirty="0"/>
              <a:t>Semantic similarity preserved</a:t>
            </a:r>
          </a:p>
          <a:p>
            <a:r>
              <a:rPr lang="en-GB" dirty="0"/>
              <a:t>Analogical reasoning (king - man + woman ≈ queen)</a:t>
            </a:r>
          </a:p>
          <a:p>
            <a:r>
              <a:rPr lang="en-GB" dirty="0"/>
              <a:t>Embedding space: geometry of meaning</a:t>
            </a:r>
          </a:p>
          <a:p>
            <a:endParaRPr lang="en-PK" dirty="0"/>
          </a:p>
        </p:txBody>
      </p:sp>
    </p:spTree>
    <p:extLst>
      <p:ext uri="{BB962C8B-B14F-4D97-AF65-F5344CB8AC3E}">
        <p14:creationId xmlns:p14="http://schemas.microsoft.com/office/powerpoint/2010/main" val="2146794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972C7-FD0F-DC1B-7884-D7001208020C}"/>
              </a:ext>
            </a:extLst>
          </p:cNvPr>
          <p:cNvSpPr>
            <a:spLocks noGrp="1"/>
          </p:cNvSpPr>
          <p:nvPr>
            <p:ph type="title"/>
          </p:nvPr>
        </p:nvSpPr>
        <p:spPr/>
        <p:txBody>
          <a:bodyPr/>
          <a:lstStyle/>
          <a:p>
            <a:r>
              <a:rPr lang="en-GB" dirty="0" err="1"/>
              <a:t>GloVe</a:t>
            </a:r>
            <a:r>
              <a:rPr lang="en-GB" dirty="0"/>
              <a:t> Embeddings</a:t>
            </a:r>
            <a:endParaRPr lang="en-PK" dirty="0"/>
          </a:p>
        </p:txBody>
      </p:sp>
      <p:sp>
        <p:nvSpPr>
          <p:cNvPr id="3" name="Content Placeholder 2">
            <a:extLst>
              <a:ext uri="{FF2B5EF4-FFF2-40B4-BE49-F238E27FC236}">
                <a16:creationId xmlns:a16="http://schemas.microsoft.com/office/drawing/2014/main" id="{BFEA7C56-508C-C1C4-48AE-4B251A272FAF}"/>
              </a:ext>
            </a:extLst>
          </p:cNvPr>
          <p:cNvSpPr>
            <a:spLocks noGrp="1"/>
          </p:cNvSpPr>
          <p:nvPr>
            <p:ph idx="1"/>
          </p:nvPr>
        </p:nvSpPr>
        <p:spPr/>
        <p:txBody>
          <a:bodyPr/>
          <a:lstStyle/>
          <a:p>
            <a:r>
              <a:rPr lang="en-GB" dirty="0"/>
              <a:t>Trained on word co-occurrence</a:t>
            </a:r>
          </a:p>
          <a:p>
            <a:r>
              <a:rPr lang="en-GB" dirty="0"/>
              <a:t>Captures local &amp; global context</a:t>
            </a:r>
          </a:p>
          <a:p>
            <a:r>
              <a:rPr lang="en-GB" dirty="0"/>
              <a:t>Pretrained on large corpora</a:t>
            </a:r>
          </a:p>
          <a:p>
            <a:r>
              <a:rPr lang="en-GB" dirty="0"/>
              <a:t>Efficient transfer to new tasks</a:t>
            </a:r>
          </a:p>
          <a:p>
            <a:endParaRPr lang="en-PK" dirty="0"/>
          </a:p>
        </p:txBody>
      </p:sp>
    </p:spTree>
    <p:extLst>
      <p:ext uri="{BB962C8B-B14F-4D97-AF65-F5344CB8AC3E}">
        <p14:creationId xmlns:p14="http://schemas.microsoft.com/office/powerpoint/2010/main" val="3586155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fontScale="92500" lnSpcReduction="20000"/>
          </a:bodyPr>
          <a:lstStyle/>
          <a:p>
            <a:r>
              <a:rPr lang="en-GB" dirty="0"/>
              <a:t>Transformers overview &amp; importance</a:t>
            </a:r>
          </a:p>
          <a:p>
            <a:r>
              <a:rPr lang="en-GB" dirty="0"/>
              <a:t>Sequence data &amp; time series foundation</a:t>
            </a:r>
          </a:p>
          <a:p>
            <a:r>
              <a:rPr lang="en-GB" dirty="0"/>
              <a:t>Word embeddings &amp; </a:t>
            </a:r>
            <a:r>
              <a:rPr lang="en-GB" dirty="0" err="1"/>
              <a:t>GloVe</a:t>
            </a:r>
            <a:endParaRPr lang="en-GB" dirty="0"/>
          </a:p>
          <a:p>
            <a:r>
              <a:rPr lang="en-GB" dirty="0"/>
              <a:t>Attention &amp; self-attention</a:t>
            </a:r>
          </a:p>
          <a:p>
            <a:r>
              <a:rPr lang="en-GB" dirty="0"/>
              <a:t>Multi-head attention</a:t>
            </a:r>
          </a:p>
          <a:p>
            <a:r>
              <a:rPr lang="en-GB" dirty="0"/>
              <a:t>Positional encoding</a:t>
            </a:r>
          </a:p>
          <a:p>
            <a:r>
              <a:rPr lang="en-GB" dirty="0"/>
              <a:t>Encoder &amp; decoder architectures</a:t>
            </a:r>
          </a:p>
          <a:p>
            <a:r>
              <a:rPr lang="en-GB" dirty="0"/>
              <a:t>Full transformer model</a:t>
            </a:r>
          </a:p>
          <a:p>
            <a:r>
              <a:rPr lang="en-GB" dirty="0"/>
              <a:t>Pretrained models &amp; applications</a:t>
            </a:r>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0B833-6C90-5398-3768-DA737DC0A2AA}"/>
              </a:ext>
            </a:extLst>
          </p:cNvPr>
          <p:cNvSpPr>
            <a:spLocks noGrp="1"/>
          </p:cNvSpPr>
          <p:nvPr>
            <p:ph type="title"/>
          </p:nvPr>
        </p:nvSpPr>
        <p:spPr/>
        <p:txBody>
          <a:bodyPr/>
          <a:lstStyle/>
          <a:p>
            <a:r>
              <a:rPr lang="en-PK" dirty="0"/>
              <a:t>Loading GloVe Embeddings</a:t>
            </a:r>
          </a:p>
        </p:txBody>
      </p:sp>
      <p:pic>
        <p:nvPicPr>
          <p:cNvPr id="5" name="Content Placeholder 4" descr="A computer screen shot of text&#10;&#10;AI-generated content may be incorrect.">
            <a:extLst>
              <a:ext uri="{FF2B5EF4-FFF2-40B4-BE49-F238E27FC236}">
                <a16:creationId xmlns:a16="http://schemas.microsoft.com/office/drawing/2014/main" id="{1E51FF64-7206-E620-0697-38A4836F3218}"/>
              </a:ext>
            </a:extLst>
          </p:cNvPr>
          <p:cNvPicPr>
            <a:picLocks noGrp="1" noChangeAspect="1"/>
          </p:cNvPicPr>
          <p:nvPr>
            <p:ph idx="1"/>
          </p:nvPr>
        </p:nvPicPr>
        <p:blipFill>
          <a:blip r:embed="rId2"/>
          <a:stretch>
            <a:fillRect/>
          </a:stretch>
        </p:blipFill>
        <p:spPr>
          <a:xfrm>
            <a:off x="838200" y="1587555"/>
            <a:ext cx="9707563" cy="3682890"/>
          </a:xfrm>
        </p:spPr>
      </p:pic>
    </p:spTree>
    <p:extLst>
      <p:ext uri="{BB962C8B-B14F-4D97-AF65-F5344CB8AC3E}">
        <p14:creationId xmlns:p14="http://schemas.microsoft.com/office/powerpoint/2010/main" val="33022418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64663-D6B1-188E-2755-90600E99C70C}"/>
              </a:ext>
            </a:extLst>
          </p:cNvPr>
          <p:cNvSpPr>
            <a:spLocks noGrp="1"/>
          </p:cNvSpPr>
          <p:nvPr>
            <p:ph type="title"/>
          </p:nvPr>
        </p:nvSpPr>
        <p:spPr/>
        <p:txBody>
          <a:bodyPr/>
          <a:lstStyle/>
          <a:p>
            <a:r>
              <a:rPr lang="en-PK" dirty="0"/>
              <a:t>Example Embedding</a:t>
            </a:r>
          </a:p>
        </p:txBody>
      </p:sp>
      <p:pic>
        <p:nvPicPr>
          <p:cNvPr id="5" name="Content Placeholder 4" descr="A close-up of a computer code&#10;&#10;AI-generated content may be incorrect.">
            <a:extLst>
              <a:ext uri="{FF2B5EF4-FFF2-40B4-BE49-F238E27FC236}">
                <a16:creationId xmlns:a16="http://schemas.microsoft.com/office/drawing/2014/main" id="{F2736575-47E8-50AA-A9C1-98BE98BD8FFD}"/>
              </a:ext>
            </a:extLst>
          </p:cNvPr>
          <p:cNvPicPr>
            <a:picLocks noGrp="1" noChangeAspect="1"/>
          </p:cNvPicPr>
          <p:nvPr>
            <p:ph idx="1"/>
          </p:nvPr>
        </p:nvPicPr>
        <p:blipFill>
          <a:blip r:embed="rId2"/>
          <a:stretch>
            <a:fillRect/>
          </a:stretch>
        </p:blipFill>
        <p:spPr>
          <a:xfrm>
            <a:off x="744527" y="1553178"/>
            <a:ext cx="6515100" cy="2425700"/>
          </a:xfrm>
        </p:spPr>
      </p:pic>
    </p:spTree>
    <p:extLst>
      <p:ext uri="{BB962C8B-B14F-4D97-AF65-F5344CB8AC3E}">
        <p14:creationId xmlns:p14="http://schemas.microsoft.com/office/powerpoint/2010/main" val="3785341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58F96-12F3-B9A9-3823-58B2A0FCD9F6}"/>
              </a:ext>
            </a:extLst>
          </p:cNvPr>
          <p:cNvSpPr>
            <a:spLocks noGrp="1"/>
          </p:cNvSpPr>
          <p:nvPr>
            <p:ph type="title"/>
          </p:nvPr>
        </p:nvSpPr>
        <p:spPr/>
        <p:txBody>
          <a:bodyPr/>
          <a:lstStyle/>
          <a:p>
            <a:r>
              <a:rPr lang="en-PK" dirty="0"/>
              <a:t>2D Projections of Embeddings</a:t>
            </a:r>
          </a:p>
        </p:txBody>
      </p:sp>
      <p:pic>
        <p:nvPicPr>
          <p:cNvPr id="4" name="Picture 3">
            <a:extLst>
              <a:ext uri="{FF2B5EF4-FFF2-40B4-BE49-F238E27FC236}">
                <a16:creationId xmlns:a16="http://schemas.microsoft.com/office/drawing/2014/main" id="{0A525A80-CEA2-5642-C8F6-548C0CEC4BF3}"/>
              </a:ext>
            </a:extLst>
          </p:cNvPr>
          <p:cNvPicPr>
            <a:picLocks noChangeAspect="1"/>
          </p:cNvPicPr>
          <p:nvPr/>
        </p:nvPicPr>
        <p:blipFill>
          <a:blip r:embed="rId2"/>
          <a:stretch>
            <a:fillRect/>
          </a:stretch>
        </p:blipFill>
        <p:spPr>
          <a:xfrm>
            <a:off x="2209800" y="1551490"/>
            <a:ext cx="7772400" cy="3755020"/>
          </a:xfrm>
          <a:prstGeom prst="rect">
            <a:avLst/>
          </a:prstGeom>
        </p:spPr>
      </p:pic>
      <p:sp>
        <p:nvSpPr>
          <p:cNvPr id="5" name="TextBox 4">
            <a:extLst>
              <a:ext uri="{FF2B5EF4-FFF2-40B4-BE49-F238E27FC236}">
                <a16:creationId xmlns:a16="http://schemas.microsoft.com/office/drawing/2014/main" id="{C807FA1E-8EEB-EBE4-1BA8-1B7437D6FC72}"/>
              </a:ext>
            </a:extLst>
          </p:cNvPr>
          <p:cNvSpPr txBox="1"/>
          <p:nvPr/>
        </p:nvSpPr>
        <p:spPr>
          <a:xfrm>
            <a:off x="3046971" y="5631018"/>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9.2: 2D Projection of Word Embeddings of Related Words</a:t>
            </a:r>
          </a:p>
        </p:txBody>
      </p:sp>
    </p:spTree>
    <p:extLst>
      <p:ext uri="{BB962C8B-B14F-4D97-AF65-F5344CB8AC3E}">
        <p14:creationId xmlns:p14="http://schemas.microsoft.com/office/powerpoint/2010/main" val="35782839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E2D47-7532-568A-6251-095427426DBC}"/>
              </a:ext>
            </a:extLst>
          </p:cNvPr>
          <p:cNvSpPr>
            <a:spLocks noGrp="1"/>
          </p:cNvSpPr>
          <p:nvPr>
            <p:ph type="title"/>
          </p:nvPr>
        </p:nvSpPr>
        <p:spPr/>
        <p:txBody>
          <a:bodyPr/>
          <a:lstStyle/>
          <a:p>
            <a:r>
              <a:rPr lang="en-GB" dirty="0"/>
              <a:t>Embeddings Insights</a:t>
            </a:r>
            <a:endParaRPr lang="en-PK" dirty="0"/>
          </a:p>
        </p:txBody>
      </p:sp>
      <p:sp>
        <p:nvSpPr>
          <p:cNvPr id="3" name="Content Placeholder 2">
            <a:extLst>
              <a:ext uri="{FF2B5EF4-FFF2-40B4-BE49-F238E27FC236}">
                <a16:creationId xmlns:a16="http://schemas.microsoft.com/office/drawing/2014/main" id="{00571732-37FF-38CE-7BE9-DBE7E0D4A150}"/>
              </a:ext>
            </a:extLst>
          </p:cNvPr>
          <p:cNvSpPr>
            <a:spLocks noGrp="1"/>
          </p:cNvSpPr>
          <p:nvPr>
            <p:ph idx="1"/>
          </p:nvPr>
        </p:nvSpPr>
        <p:spPr/>
        <p:txBody>
          <a:bodyPr/>
          <a:lstStyle/>
          <a:p>
            <a:r>
              <a:rPr lang="en-GB" dirty="0"/>
              <a:t>Words cluster semantically</a:t>
            </a:r>
          </a:p>
          <a:p>
            <a:r>
              <a:rPr lang="en-GB" dirty="0"/>
              <a:t>Relationships become vectors</a:t>
            </a:r>
          </a:p>
          <a:p>
            <a:r>
              <a:rPr lang="en-GB" dirty="0"/>
              <a:t>Gender, tense, analogies encoded</a:t>
            </a:r>
          </a:p>
          <a:p>
            <a:r>
              <a:rPr lang="en-GB" dirty="0"/>
              <a:t>Basis for attention models</a:t>
            </a:r>
          </a:p>
          <a:p>
            <a:endParaRPr lang="en-PK" dirty="0"/>
          </a:p>
        </p:txBody>
      </p:sp>
    </p:spTree>
    <p:extLst>
      <p:ext uri="{BB962C8B-B14F-4D97-AF65-F5344CB8AC3E}">
        <p14:creationId xmlns:p14="http://schemas.microsoft.com/office/powerpoint/2010/main" val="27684898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887CF76-4D23-27A0-7C28-A9A6B21C1252}"/>
              </a:ext>
            </a:extLst>
          </p:cNvPr>
          <p:cNvSpPr>
            <a:spLocks noGrp="1"/>
          </p:cNvSpPr>
          <p:nvPr>
            <p:ph type="title"/>
          </p:nvPr>
        </p:nvSpPr>
        <p:spPr/>
        <p:txBody>
          <a:bodyPr/>
          <a:lstStyle/>
          <a:p>
            <a:r>
              <a:rPr lang="en-GB" dirty="0"/>
              <a:t>Embeddings transform language → numeric space enabling ML</a:t>
            </a:r>
            <a:br>
              <a:rPr lang="en-GB" dirty="0"/>
            </a:br>
            <a:endParaRPr lang="en-PK" dirty="0"/>
          </a:p>
        </p:txBody>
      </p:sp>
      <p:sp>
        <p:nvSpPr>
          <p:cNvPr id="5" name="Text Placeholder 4">
            <a:extLst>
              <a:ext uri="{FF2B5EF4-FFF2-40B4-BE49-F238E27FC236}">
                <a16:creationId xmlns:a16="http://schemas.microsoft.com/office/drawing/2014/main" id="{57712F2C-AE91-3D07-E340-B155D05B694D}"/>
              </a:ext>
            </a:extLst>
          </p:cNvPr>
          <p:cNvSpPr>
            <a:spLocks noGrp="1"/>
          </p:cNvSpPr>
          <p:nvPr>
            <p:ph type="body" sz="quarter" idx="10"/>
          </p:nvPr>
        </p:nvSpPr>
        <p:spPr/>
        <p:txBody>
          <a:bodyPr/>
          <a:lstStyle/>
          <a:p>
            <a:pPr marL="0" indent="0">
              <a:buNone/>
            </a:pPr>
            <a:r>
              <a:rPr lang="en-GB" dirty="0"/>
              <a:t>Importance of Embeddings</a:t>
            </a:r>
            <a:endParaRPr lang="en-PK" dirty="0"/>
          </a:p>
        </p:txBody>
      </p:sp>
    </p:spTree>
    <p:extLst>
      <p:ext uri="{BB962C8B-B14F-4D97-AF65-F5344CB8AC3E}">
        <p14:creationId xmlns:p14="http://schemas.microsoft.com/office/powerpoint/2010/main" val="3590793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76A22-551C-5BD8-CD64-EEAD86B16625}"/>
              </a:ext>
            </a:extLst>
          </p:cNvPr>
          <p:cNvSpPr>
            <a:spLocks noGrp="1"/>
          </p:cNvSpPr>
          <p:nvPr>
            <p:ph type="title"/>
          </p:nvPr>
        </p:nvSpPr>
        <p:spPr/>
        <p:txBody>
          <a:bodyPr/>
          <a:lstStyle/>
          <a:p>
            <a:r>
              <a:rPr lang="en-GB" dirty="0"/>
              <a:t>Introduction to Attention</a:t>
            </a:r>
            <a:endParaRPr lang="en-PK" dirty="0"/>
          </a:p>
        </p:txBody>
      </p:sp>
      <p:sp>
        <p:nvSpPr>
          <p:cNvPr id="3" name="Content Placeholder 2">
            <a:extLst>
              <a:ext uri="{FF2B5EF4-FFF2-40B4-BE49-F238E27FC236}">
                <a16:creationId xmlns:a16="http://schemas.microsoft.com/office/drawing/2014/main" id="{84D707DF-A19B-8619-5493-6C415481E4ED}"/>
              </a:ext>
            </a:extLst>
          </p:cNvPr>
          <p:cNvSpPr>
            <a:spLocks noGrp="1"/>
          </p:cNvSpPr>
          <p:nvPr>
            <p:ph idx="1"/>
          </p:nvPr>
        </p:nvSpPr>
        <p:spPr/>
        <p:txBody>
          <a:bodyPr/>
          <a:lstStyle/>
          <a:p>
            <a:r>
              <a:rPr lang="en-GB" dirty="0"/>
              <a:t>Words meaning depends on context</a:t>
            </a:r>
          </a:p>
          <a:p>
            <a:r>
              <a:rPr lang="en-GB" dirty="0"/>
              <a:t>Fixed embeddings fail for polysemy</a:t>
            </a:r>
          </a:p>
          <a:p>
            <a:r>
              <a:rPr lang="en-GB" dirty="0"/>
              <a:t>Example: "seal" → animal vs wax stamp</a:t>
            </a:r>
          </a:p>
          <a:p>
            <a:r>
              <a:rPr lang="en-GB" dirty="0"/>
              <a:t>Attention: focus on relevant words</a:t>
            </a:r>
          </a:p>
          <a:p>
            <a:endParaRPr lang="en-PK" dirty="0"/>
          </a:p>
        </p:txBody>
      </p:sp>
    </p:spTree>
    <p:extLst>
      <p:ext uri="{BB962C8B-B14F-4D97-AF65-F5344CB8AC3E}">
        <p14:creationId xmlns:p14="http://schemas.microsoft.com/office/powerpoint/2010/main" val="27178738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FF4CE-DC6E-F399-D9EC-C8121BED1D41}"/>
              </a:ext>
            </a:extLst>
          </p:cNvPr>
          <p:cNvSpPr>
            <a:spLocks noGrp="1"/>
          </p:cNvSpPr>
          <p:nvPr>
            <p:ph type="title"/>
          </p:nvPr>
        </p:nvSpPr>
        <p:spPr/>
        <p:txBody>
          <a:bodyPr/>
          <a:lstStyle/>
          <a:p>
            <a:r>
              <a:rPr lang="en-GB" dirty="0"/>
              <a:t>Context-Aware Representations</a:t>
            </a:r>
            <a:endParaRPr lang="en-PK" dirty="0"/>
          </a:p>
        </p:txBody>
      </p:sp>
      <p:sp>
        <p:nvSpPr>
          <p:cNvPr id="3" name="Content Placeholder 2">
            <a:extLst>
              <a:ext uri="{FF2B5EF4-FFF2-40B4-BE49-F238E27FC236}">
                <a16:creationId xmlns:a16="http://schemas.microsoft.com/office/drawing/2014/main" id="{98F30A6C-5D16-4639-F726-FE0BFA633D0D}"/>
              </a:ext>
            </a:extLst>
          </p:cNvPr>
          <p:cNvSpPr>
            <a:spLocks noGrp="1"/>
          </p:cNvSpPr>
          <p:nvPr>
            <p:ph idx="1"/>
          </p:nvPr>
        </p:nvSpPr>
        <p:spPr/>
        <p:txBody>
          <a:bodyPr/>
          <a:lstStyle/>
          <a:p>
            <a:r>
              <a:rPr lang="en-GB" dirty="0"/>
              <a:t>RNNs fail with long-range dependencies</a:t>
            </a:r>
          </a:p>
          <a:p>
            <a:r>
              <a:rPr lang="en-GB" dirty="0"/>
              <a:t>Attention allows direct connections</a:t>
            </a:r>
          </a:p>
          <a:p>
            <a:r>
              <a:rPr lang="en-GB" dirty="0"/>
              <a:t>Weighted sum of word vectors</a:t>
            </a:r>
          </a:p>
          <a:p>
            <a:r>
              <a:rPr lang="en-GB" dirty="0"/>
              <a:t>Representation shifts with context</a:t>
            </a:r>
          </a:p>
          <a:p>
            <a:endParaRPr lang="en-PK" dirty="0"/>
          </a:p>
        </p:txBody>
      </p:sp>
    </p:spTree>
    <p:extLst>
      <p:ext uri="{BB962C8B-B14F-4D97-AF65-F5344CB8AC3E}">
        <p14:creationId xmlns:p14="http://schemas.microsoft.com/office/powerpoint/2010/main" val="11747224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7BAAC-44BA-E18D-5925-035840A18DC3}"/>
              </a:ext>
            </a:extLst>
          </p:cNvPr>
          <p:cNvSpPr>
            <a:spLocks noGrp="1"/>
          </p:cNvSpPr>
          <p:nvPr>
            <p:ph type="title"/>
          </p:nvPr>
        </p:nvSpPr>
        <p:spPr/>
        <p:txBody>
          <a:bodyPr/>
          <a:lstStyle/>
          <a:p>
            <a:r>
              <a:rPr lang="en-GB" dirty="0"/>
              <a:t>Self-Attention</a:t>
            </a:r>
            <a:endParaRPr lang="en-PK" dirty="0"/>
          </a:p>
        </p:txBody>
      </p:sp>
      <p:sp>
        <p:nvSpPr>
          <p:cNvPr id="3" name="Content Placeholder 2">
            <a:extLst>
              <a:ext uri="{FF2B5EF4-FFF2-40B4-BE49-F238E27FC236}">
                <a16:creationId xmlns:a16="http://schemas.microsoft.com/office/drawing/2014/main" id="{75917E1A-565A-3056-3AD4-0B2299B5680E}"/>
              </a:ext>
            </a:extLst>
          </p:cNvPr>
          <p:cNvSpPr>
            <a:spLocks noGrp="1"/>
          </p:cNvSpPr>
          <p:nvPr>
            <p:ph idx="1"/>
          </p:nvPr>
        </p:nvSpPr>
        <p:spPr/>
        <p:txBody>
          <a:bodyPr/>
          <a:lstStyle/>
          <a:p>
            <a:r>
              <a:rPr lang="en-GB" dirty="0"/>
              <a:t>Each word attends to all others</a:t>
            </a:r>
          </a:p>
          <a:p>
            <a:r>
              <a:rPr lang="en-GB" dirty="0"/>
              <a:t>Context-aware embeddings created</a:t>
            </a:r>
          </a:p>
          <a:p>
            <a:r>
              <a:rPr lang="en-GB" dirty="0"/>
              <a:t>Visualization: "seal" enriched by zoo, ball, nose</a:t>
            </a:r>
          </a:p>
          <a:p>
            <a:r>
              <a:rPr lang="en-GB" dirty="0"/>
              <a:t>Dynamic meaning resolution</a:t>
            </a:r>
          </a:p>
          <a:p>
            <a:endParaRPr lang="en-GB" dirty="0"/>
          </a:p>
          <a:p>
            <a:pPr marL="0" indent="0">
              <a:buNone/>
            </a:pPr>
            <a:endParaRPr lang="en-PK" dirty="0"/>
          </a:p>
        </p:txBody>
      </p:sp>
    </p:spTree>
    <p:extLst>
      <p:ext uri="{BB962C8B-B14F-4D97-AF65-F5344CB8AC3E}">
        <p14:creationId xmlns:p14="http://schemas.microsoft.com/office/powerpoint/2010/main" val="283873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8150F-92C9-35B8-139C-0DEB299AF77A}"/>
              </a:ext>
            </a:extLst>
          </p:cNvPr>
          <p:cNvSpPr>
            <a:spLocks noGrp="1"/>
          </p:cNvSpPr>
          <p:nvPr>
            <p:ph type="title"/>
          </p:nvPr>
        </p:nvSpPr>
        <p:spPr/>
        <p:txBody>
          <a:bodyPr/>
          <a:lstStyle/>
          <a:p>
            <a:r>
              <a:rPr lang="en-PK" dirty="0"/>
              <a:t>Self-Attention</a:t>
            </a:r>
          </a:p>
        </p:txBody>
      </p:sp>
      <p:pic>
        <p:nvPicPr>
          <p:cNvPr id="5" name="Content Placeholder 4" descr="A diagram of a seal&#10;&#10;AI-generated content may be incorrect.">
            <a:extLst>
              <a:ext uri="{FF2B5EF4-FFF2-40B4-BE49-F238E27FC236}">
                <a16:creationId xmlns:a16="http://schemas.microsoft.com/office/drawing/2014/main" id="{BE2CBF00-2181-DDD0-54ED-E38440D2B3F1}"/>
              </a:ext>
            </a:extLst>
          </p:cNvPr>
          <p:cNvPicPr>
            <a:picLocks noGrp="1" noChangeAspect="1"/>
          </p:cNvPicPr>
          <p:nvPr>
            <p:ph idx="1"/>
          </p:nvPr>
        </p:nvPicPr>
        <p:blipFill>
          <a:blip r:embed="rId2"/>
          <a:stretch>
            <a:fillRect/>
          </a:stretch>
        </p:blipFill>
        <p:spPr>
          <a:xfrm>
            <a:off x="3249408" y="1385978"/>
            <a:ext cx="5386725" cy="4086044"/>
          </a:xfrm>
        </p:spPr>
      </p:pic>
      <p:sp>
        <p:nvSpPr>
          <p:cNvPr id="6" name="TextBox 5">
            <a:extLst>
              <a:ext uri="{FF2B5EF4-FFF2-40B4-BE49-F238E27FC236}">
                <a16:creationId xmlns:a16="http://schemas.microsoft.com/office/drawing/2014/main" id="{52B09FED-0A8E-0B69-3ADF-A9BBED8948E4}"/>
              </a:ext>
            </a:extLst>
          </p:cNvPr>
          <p:cNvSpPr txBox="1"/>
          <p:nvPr/>
        </p:nvSpPr>
        <p:spPr>
          <a:xfrm>
            <a:off x="2733507" y="5631018"/>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9.3: Self-Attention Between Words in a Sentence</a:t>
            </a:r>
          </a:p>
        </p:txBody>
      </p:sp>
    </p:spTree>
    <p:extLst>
      <p:ext uri="{BB962C8B-B14F-4D97-AF65-F5344CB8AC3E}">
        <p14:creationId xmlns:p14="http://schemas.microsoft.com/office/powerpoint/2010/main" val="38214489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1731B-0216-B4FA-64F6-B512F4624754}"/>
              </a:ext>
            </a:extLst>
          </p:cNvPr>
          <p:cNvSpPr>
            <a:spLocks noGrp="1"/>
          </p:cNvSpPr>
          <p:nvPr>
            <p:ph type="title"/>
          </p:nvPr>
        </p:nvSpPr>
        <p:spPr/>
        <p:txBody>
          <a:bodyPr/>
          <a:lstStyle/>
          <a:p>
            <a:r>
              <a:rPr lang="en-GB" dirty="0"/>
              <a:t>Attention Matrix</a:t>
            </a:r>
            <a:endParaRPr lang="en-PK" dirty="0"/>
          </a:p>
        </p:txBody>
      </p:sp>
      <p:sp>
        <p:nvSpPr>
          <p:cNvPr id="3" name="Content Placeholder 2">
            <a:extLst>
              <a:ext uri="{FF2B5EF4-FFF2-40B4-BE49-F238E27FC236}">
                <a16:creationId xmlns:a16="http://schemas.microsoft.com/office/drawing/2014/main" id="{723C5164-74EC-759B-654B-8B4BCBECFFD9}"/>
              </a:ext>
            </a:extLst>
          </p:cNvPr>
          <p:cNvSpPr>
            <a:spLocks noGrp="1"/>
          </p:cNvSpPr>
          <p:nvPr>
            <p:ph idx="1"/>
          </p:nvPr>
        </p:nvSpPr>
        <p:spPr/>
        <p:txBody>
          <a:bodyPr/>
          <a:lstStyle/>
          <a:p>
            <a:r>
              <a:rPr lang="en-GB" dirty="0"/>
              <a:t>Relationship map between words</a:t>
            </a:r>
          </a:p>
          <a:p>
            <a:r>
              <a:rPr lang="en-GB" dirty="0"/>
              <a:t>Darker = stronger attention</a:t>
            </a:r>
          </a:p>
          <a:p>
            <a:r>
              <a:rPr lang="en-GB" dirty="0"/>
              <a:t>Captures context explicitly</a:t>
            </a:r>
          </a:p>
          <a:p>
            <a:r>
              <a:rPr lang="en-GB" dirty="0"/>
              <a:t>Diagonal = self-attention</a:t>
            </a:r>
          </a:p>
          <a:p>
            <a:endParaRPr lang="en-GB" dirty="0"/>
          </a:p>
          <a:p>
            <a:pPr marL="0" indent="0">
              <a:buNone/>
            </a:pPr>
            <a:endParaRPr lang="en-GB" dirty="0"/>
          </a:p>
          <a:p>
            <a:endParaRPr lang="en-PK" dirty="0"/>
          </a:p>
        </p:txBody>
      </p:sp>
    </p:spTree>
    <p:extLst>
      <p:ext uri="{BB962C8B-B14F-4D97-AF65-F5344CB8AC3E}">
        <p14:creationId xmlns:p14="http://schemas.microsoft.com/office/powerpoint/2010/main" val="596732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A4A7B-4EC3-C646-1F13-8743FE0EBA86}"/>
              </a:ext>
            </a:extLst>
          </p:cNvPr>
          <p:cNvSpPr>
            <a:spLocks noGrp="1"/>
          </p:cNvSpPr>
          <p:nvPr>
            <p:ph type="title"/>
          </p:nvPr>
        </p:nvSpPr>
        <p:spPr/>
        <p:txBody>
          <a:bodyPr/>
          <a:lstStyle/>
          <a:p>
            <a:r>
              <a:rPr lang="en-GB" dirty="0"/>
              <a:t>Introduction to Transformers</a:t>
            </a:r>
            <a:endParaRPr lang="en-PK" dirty="0"/>
          </a:p>
        </p:txBody>
      </p:sp>
      <p:sp>
        <p:nvSpPr>
          <p:cNvPr id="3" name="Content Placeholder 2">
            <a:extLst>
              <a:ext uri="{FF2B5EF4-FFF2-40B4-BE49-F238E27FC236}">
                <a16:creationId xmlns:a16="http://schemas.microsoft.com/office/drawing/2014/main" id="{86B7FD73-CFF1-69CB-EBA0-842E4ADC556A}"/>
              </a:ext>
            </a:extLst>
          </p:cNvPr>
          <p:cNvSpPr>
            <a:spLocks noGrp="1"/>
          </p:cNvSpPr>
          <p:nvPr>
            <p:ph idx="1"/>
          </p:nvPr>
        </p:nvSpPr>
        <p:spPr/>
        <p:txBody>
          <a:bodyPr/>
          <a:lstStyle/>
          <a:p>
            <a:r>
              <a:rPr lang="en-GB" dirty="0"/>
              <a:t>Breakthrough in NLP &amp; beyond</a:t>
            </a:r>
          </a:p>
          <a:p>
            <a:r>
              <a:rPr lang="en-GB" dirty="0"/>
              <a:t>Foundation of modern LLMs (ChatGPT, BERT, etc.)</a:t>
            </a:r>
          </a:p>
          <a:p>
            <a:r>
              <a:rPr lang="en-GB" dirty="0"/>
              <a:t>Handle sequence data effectively</a:t>
            </a:r>
          </a:p>
          <a:p>
            <a:r>
              <a:rPr lang="en-GB" dirty="0"/>
              <a:t>Attention mechanism: focus on relevant parts</a:t>
            </a:r>
          </a:p>
          <a:p>
            <a:endParaRPr lang="en-PK" dirty="0"/>
          </a:p>
        </p:txBody>
      </p:sp>
    </p:spTree>
    <p:extLst>
      <p:ext uri="{BB962C8B-B14F-4D97-AF65-F5344CB8AC3E}">
        <p14:creationId xmlns:p14="http://schemas.microsoft.com/office/powerpoint/2010/main" val="25094687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433F5-9B67-1718-1AFD-0BED03DD3380}"/>
              </a:ext>
            </a:extLst>
          </p:cNvPr>
          <p:cNvSpPr>
            <a:spLocks noGrp="1"/>
          </p:cNvSpPr>
          <p:nvPr>
            <p:ph type="title"/>
          </p:nvPr>
        </p:nvSpPr>
        <p:spPr/>
        <p:txBody>
          <a:bodyPr/>
          <a:lstStyle/>
          <a:p>
            <a:r>
              <a:rPr lang="en-PK" dirty="0"/>
              <a:t>Self-Attention as a Matrix</a:t>
            </a:r>
          </a:p>
        </p:txBody>
      </p:sp>
      <p:pic>
        <p:nvPicPr>
          <p:cNvPr id="5" name="Content Placeholder 4" descr="A diagram of a graph&#10;&#10;AI-generated content may be incorrect.">
            <a:extLst>
              <a:ext uri="{FF2B5EF4-FFF2-40B4-BE49-F238E27FC236}">
                <a16:creationId xmlns:a16="http://schemas.microsoft.com/office/drawing/2014/main" id="{27C67108-F318-A356-5A5A-3D63F274A826}"/>
              </a:ext>
            </a:extLst>
          </p:cNvPr>
          <p:cNvPicPr>
            <a:picLocks noGrp="1" noChangeAspect="1"/>
          </p:cNvPicPr>
          <p:nvPr>
            <p:ph idx="1"/>
          </p:nvPr>
        </p:nvPicPr>
        <p:blipFill>
          <a:blip r:embed="rId2"/>
          <a:stretch>
            <a:fillRect/>
          </a:stretch>
        </p:blipFill>
        <p:spPr>
          <a:xfrm>
            <a:off x="3334275" y="1353107"/>
            <a:ext cx="4748180" cy="4775746"/>
          </a:xfrm>
        </p:spPr>
      </p:pic>
      <p:sp>
        <p:nvSpPr>
          <p:cNvPr id="6" name="TextBox 5">
            <a:extLst>
              <a:ext uri="{FF2B5EF4-FFF2-40B4-BE49-F238E27FC236}">
                <a16:creationId xmlns:a16="http://schemas.microsoft.com/office/drawing/2014/main" id="{25E4B95D-6DAD-E046-50D3-E0DA59AA728E}"/>
              </a:ext>
            </a:extLst>
          </p:cNvPr>
          <p:cNvSpPr txBox="1"/>
          <p:nvPr/>
        </p:nvSpPr>
        <p:spPr>
          <a:xfrm>
            <a:off x="2659935" y="6128853"/>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9.4: Self-Attention Represented as an Upper Triangular Matrix</a:t>
            </a:r>
          </a:p>
        </p:txBody>
      </p:sp>
    </p:spTree>
    <p:extLst>
      <p:ext uri="{BB962C8B-B14F-4D97-AF65-F5344CB8AC3E}">
        <p14:creationId xmlns:p14="http://schemas.microsoft.com/office/powerpoint/2010/main" val="38892203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7AB9-D722-8E32-6D7E-B258E6AA0E96}"/>
              </a:ext>
            </a:extLst>
          </p:cNvPr>
          <p:cNvSpPr>
            <a:spLocks noGrp="1"/>
          </p:cNvSpPr>
          <p:nvPr>
            <p:ph type="title"/>
          </p:nvPr>
        </p:nvSpPr>
        <p:spPr/>
        <p:txBody>
          <a:bodyPr/>
          <a:lstStyle/>
          <a:p>
            <a:r>
              <a:rPr lang="en-GB" dirty="0"/>
              <a:t>Iterative Deepening</a:t>
            </a:r>
            <a:endParaRPr lang="en-PK" dirty="0"/>
          </a:p>
        </p:txBody>
      </p:sp>
      <p:sp>
        <p:nvSpPr>
          <p:cNvPr id="3" name="Content Placeholder 2">
            <a:extLst>
              <a:ext uri="{FF2B5EF4-FFF2-40B4-BE49-F238E27FC236}">
                <a16:creationId xmlns:a16="http://schemas.microsoft.com/office/drawing/2014/main" id="{CED298ED-C53E-7DD8-4D90-FB3BF5E0DB9E}"/>
              </a:ext>
            </a:extLst>
          </p:cNvPr>
          <p:cNvSpPr>
            <a:spLocks noGrp="1"/>
          </p:cNvSpPr>
          <p:nvPr>
            <p:ph idx="1"/>
          </p:nvPr>
        </p:nvSpPr>
        <p:spPr/>
        <p:txBody>
          <a:bodyPr/>
          <a:lstStyle/>
          <a:p>
            <a:r>
              <a:rPr lang="en-GB" dirty="0"/>
              <a:t>Complex concept explained in layers</a:t>
            </a:r>
          </a:p>
          <a:p>
            <a:r>
              <a:rPr lang="en-GB" dirty="0"/>
              <a:t>Repeat core ideas for clarity</a:t>
            </a:r>
          </a:p>
          <a:p>
            <a:r>
              <a:rPr lang="en-GB" dirty="0"/>
              <a:t>Builds deeper understanding</a:t>
            </a:r>
          </a:p>
          <a:p>
            <a:r>
              <a:rPr lang="en-GB" dirty="0"/>
              <a:t>Approach used throughout chapter</a:t>
            </a:r>
          </a:p>
          <a:p>
            <a:endParaRPr lang="en-PK" dirty="0"/>
          </a:p>
        </p:txBody>
      </p:sp>
    </p:spTree>
    <p:extLst>
      <p:ext uri="{BB962C8B-B14F-4D97-AF65-F5344CB8AC3E}">
        <p14:creationId xmlns:p14="http://schemas.microsoft.com/office/powerpoint/2010/main" val="27219778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DD175-584E-7443-05CE-69BD340D442A}"/>
              </a:ext>
            </a:extLst>
          </p:cNvPr>
          <p:cNvSpPr>
            <a:spLocks noGrp="1"/>
          </p:cNvSpPr>
          <p:nvPr>
            <p:ph type="title"/>
          </p:nvPr>
        </p:nvSpPr>
        <p:spPr/>
        <p:txBody>
          <a:bodyPr/>
          <a:lstStyle/>
          <a:p>
            <a:r>
              <a:rPr lang="en-GB" dirty="0"/>
              <a:t>How Transformers Revolutionized NLP</a:t>
            </a:r>
            <a:endParaRPr lang="en-PK" dirty="0"/>
          </a:p>
        </p:txBody>
      </p:sp>
      <p:sp>
        <p:nvSpPr>
          <p:cNvPr id="3" name="Content Placeholder 2">
            <a:extLst>
              <a:ext uri="{FF2B5EF4-FFF2-40B4-BE49-F238E27FC236}">
                <a16:creationId xmlns:a16="http://schemas.microsoft.com/office/drawing/2014/main" id="{441E42B8-C45C-8C14-7520-32870D6A3CD8}"/>
              </a:ext>
            </a:extLst>
          </p:cNvPr>
          <p:cNvSpPr>
            <a:spLocks noGrp="1"/>
          </p:cNvSpPr>
          <p:nvPr>
            <p:ph idx="1"/>
          </p:nvPr>
        </p:nvSpPr>
        <p:spPr/>
        <p:txBody>
          <a:bodyPr/>
          <a:lstStyle/>
          <a:p>
            <a:r>
              <a:rPr lang="en-GB" dirty="0"/>
              <a:t>Break sequential bottleneck</a:t>
            </a:r>
          </a:p>
          <a:p>
            <a:r>
              <a:rPr lang="en-GB" dirty="0"/>
              <a:t>Parallelism across tokens</a:t>
            </a:r>
          </a:p>
          <a:p>
            <a:r>
              <a:rPr lang="en-GB" dirty="0"/>
              <a:t>Long-distance relationships captured</a:t>
            </a:r>
          </a:p>
          <a:p>
            <a:r>
              <a:rPr lang="en-GB" dirty="0"/>
              <a:t>Scalable improvements with model size</a:t>
            </a:r>
          </a:p>
          <a:p>
            <a:endParaRPr lang="en-PK" dirty="0"/>
          </a:p>
        </p:txBody>
      </p:sp>
    </p:spTree>
    <p:extLst>
      <p:ext uri="{BB962C8B-B14F-4D97-AF65-F5344CB8AC3E}">
        <p14:creationId xmlns:p14="http://schemas.microsoft.com/office/powerpoint/2010/main" val="28698647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88EA46D-E24A-8146-5AB0-9D86C6FBDA40}"/>
              </a:ext>
            </a:extLst>
          </p:cNvPr>
          <p:cNvSpPr>
            <a:spLocks noGrp="1"/>
          </p:cNvSpPr>
          <p:nvPr>
            <p:ph type="title"/>
          </p:nvPr>
        </p:nvSpPr>
        <p:spPr/>
        <p:txBody>
          <a:bodyPr/>
          <a:lstStyle/>
          <a:p>
            <a:r>
              <a:rPr lang="en-GB" dirty="0"/>
              <a:t>Transformers see entire sequence simultaneously, unlike RNNs</a:t>
            </a:r>
            <a:br>
              <a:rPr lang="en-GB" dirty="0"/>
            </a:br>
            <a:endParaRPr lang="en-PK" dirty="0"/>
          </a:p>
        </p:txBody>
      </p:sp>
      <p:sp>
        <p:nvSpPr>
          <p:cNvPr id="5" name="Text Placeholder 4">
            <a:extLst>
              <a:ext uri="{FF2B5EF4-FFF2-40B4-BE49-F238E27FC236}">
                <a16:creationId xmlns:a16="http://schemas.microsoft.com/office/drawing/2014/main" id="{281547FC-94C0-D1E0-68B6-4628483C57FC}"/>
              </a:ext>
            </a:extLst>
          </p:cNvPr>
          <p:cNvSpPr>
            <a:spLocks noGrp="1"/>
          </p:cNvSpPr>
          <p:nvPr>
            <p:ph type="body" sz="quarter" idx="10"/>
          </p:nvPr>
        </p:nvSpPr>
        <p:spPr/>
        <p:txBody>
          <a:bodyPr/>
          <a:lstStyle/>
          <a:p>
            <a:pPr marL="0" indent="0">
              <a:buNone/>
            </a:pPr>
            <a:r>
              <a:rPr lang="en-GB" dirty="0"/>
              <a:t>Parallel Processing</a:t>
            </a:r>
            <a:endParaRPr lang="en-PK" dirty="0"/>
          </a:p>
        </p:txBody>
      </p:sp>
    </p:spTree>
    <p:extLst>
      <p:ext uri="{BB962C8B-B14F-4D97-AF65-F5344CB8AC3E}">
        <p14:creationId xmlns:p14="http://schemas.microsoft.com/office/powerpoint/2010/main" val="40457106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2568F-70B5-9E2E-5360-ED3EA5B4B21F}"/>
              </a:ext>
            </a:extLst>
          </p:cNvPr>
          <p:cNvSpPr>
            <a:spLocks noGrp="1"/>
          </p:cNvSpPr>
          <p:nvPr>
            <p:ph type="title"/>
          </p:nvPr>
        </p:nvSpPr>
        <p:spPr/>
        <p:txBody>
          <a:bodyPr/>
          <a:lstStyle/>
          <a:p>
            <a:r>
              <a:rPr lang="en-GB" dirty="0"/>
              <a:t>Beyond Text</a:t>
            </a:r>
            <a:endParaRPr lang="en-PK" dirty="0"/>
          </a:p>
        </p:txBody>
      </p:sp>
      <p:sp>
        <p:nvSpPr>
          <p:cNvPr id="3" name="Content Placeholder 2">
            <a:extLst>
              <a:ext uri="{FF2B5EF4-FFF2-40B4-BE49-F238E27FC236}">
                <a16:creationId xmlns:a16="http://schemas.microsoft.com/office/drawing/2014/main" id="{9AA703FC-AEF2-BCF8-7F24-74109AE1AD78}"/>
              </a:ext>
            </a:extLst>
          </p:cNvPr>
          <p:cNvSpPr>
            <a:spLocks noGrp="1"/>
          </p:cNvSpPr>
          <p:nvPr>
            <p:ph idx="1"/>
          </p:nvPr>
        </p:nvSpPr>
        <p:spPr/>
        <p:txBody>
          <a:bodyPr/>
          <a:lstStyle/>
          <a:p>
            <a:r>
              <a:rPr lang="en-GB" dirty="0"/>
              <a:t>Transformers applied to images, audio, proteins</a:t>
            </a:r>
          </a:p>
          <a:p>
            <a:r>
              <a:rPr lang="en-GB" dirty="0"/>
              <a:t>Universal architecture for sequence &amp; pattern data</a:t>
            </a:r>
          </a:p>
          <a:p>
            <a:r>
              <a:rPr lang="en-GB" dirty="0"/>
              <a:t>Enabled multimodal AI</a:t>
            </a:r>
          </a:p>
          <a:p>
            <a:r>
              <a:rPr lang="en-GB" dirty="0"/>
              <a:t>Fast adoption in practice</a:t>
            </a:r>
          </a:p>
          <a:p>
            <a:endParaRPr lang="en-PK" dirty="0"/>
          </a:p>
        </p:txBody>
      </p:sp>
    </p:spTree>
    <p:extLst>
      <p:ext uri="{BB962C8B-B14F-4D97-AF65-F5344CB8AC3E}">
        <p14:creationId xmlns:p14="http://schemas.microsoft.com/office/powerpoint/2010/main" val="29799016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49DFF-FB05-6E53-ED49-4F5C91C467D8}"/>
              </a:ext>
            </a:extLst>
          </p:cNvPr>
          <p:cNvSpPr>
            <a:spLocks noGrp="1"/>
          </p:cNvSpPr>
          <p:nvPr>
            <p:ph type="title"/>
          </p:nvPr>
        </p:nvSpPr>
        <p:spPr/>
        <p:txBody>
          <a:bodyPr/>
          <a:lstStyle/>
          <a:p>
            <a:r>
              <a:rPr lang="en-GB" dirty="0"/>
              <a:t>Core Components</a:t>
            </a:r>
            <a:endParaRPr lang="en-PK" dirty="0"/>
          </a:p>
        </p:txBody>
      </p:sp>
      <p:sp>
        <p:nvSpPr>
          <p:cNvPr id="3" name="Content Placeholder 2">
            <a:extLst>
              <a:ext uri="{FF2B5EF4-FFF2-40B4-BE49-F238E27FC236}">
                <a16:creationId xmlns:a16="http://schemas.microsoft.com/office/drawing/2014/main" id="{4F558CA4-41D6-CF7F-C579-B08CE53477DD}"/>
              </a:ext>
            </a:extLst>
          </p:cNvPr>
          <p:cNvSpPr>
            <a:spLocks noGrp="1"/>
          </p:cNvSpPr>
          <p:nvPr>
            <p:ph idx="1"/>
          </p:nvPr>
        </p:nvSpPr>
        <p:spPr/>
        <p:txBody>
          <a:bodyPr/>
          <a:lstStyle/>
          <a:p>
            <a:r>
              <a:rPr lang="en-GB" dirty="0"/>
              <a:t>Attention (query, key, value)</a:t>
            </a:r>
          </a:p>
          <a:p>
            <a:r>
              <a:rPr lang="en-GB" dirty="0"/>
              <a:t>Positional encoding</a:t>
            </a:r>
          </a:p>
          <a:p>
            <a:r>
              <a:rPr lang="en-GB" dirty="0"/>
              <a:t>Encoder architecture</a:t>
            </a:r>
          </a:p>
          <a:p>
            <a:r>
              <a:rPr lang="en-GB" dirty="0"/>
              <a:t>Decoder architecture</a:t>
            </a:r>
          </a:p>
          <a:p>
            <a:r>
              <a:rPr lang="en-GB" dirty="0"/>
              <a:t>Multi-head attention</a:t>
            </a:r>
          </a:p>
          <a:p>
            <a:endParaRPr lang="en-PK" dirty="0"/>
          </a:p>
        </p:txBody>
      </p:sp>
    </p:spTree>
    <p:extLst>
      <p:ext uri="{BB962C8B-B14F-4D97-AF65-F5344CB8AC3E}">
        <p14:creationId xmlns:p14="http://schemas.microsoft.com/office/powerpoint/2010/main" val="2758846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D9F03-9DC7-4C95-8C63-6A4C34454E51}"/>
              </a:ext>
            </a:extLst>
          </p:cNvPr>
          <p:cNvSpPr>
            <a:spLocks noGrp="1"/>
          </p:cNvSpPr>
          <p:nvPr>
            <p:ph type="title"/>
          </p:nvPr>
        </p:nvSpPr>
        <p:spPr/>
        <p:txBody>
          <a:bodyPr/>
          <a:lstStyle/>
          <a:p>
            <a:r>
              <a:rPr lang="en-GB" dirty="0"/>
              <a:t>Conversation Between Words</a:t>
            </a:r>
            <a:endParaRPr lang="en-PK" dirty="0"/>
          </a:p>
        </p:txBody>
      </p:sp>
      <p:sp>
        <p:nvSpPr>
          <p:cNvPr id="3" name="Content Placeholder 2">
            <a:extLst>
              <a:ext uri="{FF2B5EF4-FFF2-40B4-BE49-F238E27FC236}">
                <a16:creationId xmlns:a16="http://schemas.microsoft.com/office/drawing/2014/main" id="{96DC5C61-2355-DD80-9CE3-B6C69A107C27}"/>
              </a:ext>
            </a:extLst>
          </p:cNvPr>
          <p:cNvSpPr>
            <a:spLocks noGrp="1"/>
          </p:cNvSpPr>
          <p:nvPr>
            <p:ph idx="1"/>
          </p:nvPr>
        </p:nvSpPr>
        <p:spPr/>
        <p:txBody>
          <a:bodyPr/>
          <a:lstStyle/>
          <a:p>
            <a:r>
              <a:rPr lang="en-GB" dirty="0"/>
              <a:t>Each word transformed into query (Q), key (K), value (V)</a:t>
            </a:r>
          </a:p>
          <a:p>
            <a:r>
              <a:rPr lang="en-GB" dirty="0"/>
              <a:t>Learned weight matrices</a:t>
            </a:r>
          </a:p>
          <a:p>
            <a:endParaRPr lang="en-GB" dirty="0"/>
          </a:p>
          <a:p>
            <a:endParaRPr lang="en-GB" dirty="0"/>
          </a:p>
          <a:p>
            <a:r>
              <a:rPr lang="en-GB" dirty="0"/>
              <a:t>All words act as questioner, responder, carrier</a:t>
            </a:r>
          </a:p>
          <a:p>
            <a:endParaRPr lang="en-PK" dirty="0"/>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6952AC5-98FA-B58F-340A-13E38DFA64F1}"/>
                  </a:ext>
                </a:extLst>
              </p:cNvPr>
              <p:cNvSpPr txBox="1"/>
              <p:nvPr/>
            </p:nvSpPr>
            <p:spPr>
              <a:xfrm>
                <a:off x="3048000" y="3009842"/>
                <a:ext cx="6096000" cy="52463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PK" sz="2800" i="1" smtClean="0">
                          <a:latin typeface="Cambria Math" panose="02040503050406030204" pitchFamily="18" charset="0"/>
                        </a:rPr>
                        <m:t>𝑄</m:t>
                      </m:r>
                      <m:r>
                        <a:rPr lang="en-PK" sz="2800" i="0">
                          <a:latin typeface="Cambria Math" panose="02040503050406030204" pitchFamily="18" charset="0"/>
                        </a:rPr>
                        <m:t>=</m:t>
                      </m:r>
                      <m:r>
                        <a:rPr lang="en-PK" sz="2800" i="1">
                          <a:latin typeface="Cambria Math" panose="02040503050406030204" pitchFamily="18" charset="0"/>
                        </a:rPr>
                        <m:t>𝑋</m:t>
                      </m:r>
                      <m:sSup>
                        <m:sSupPr>
                          <m:ctrlPr>
                            <a:rPr lang="en-PK" sz="2800" i="1">
                              <a:latin typeface="Cambria Math" panose="02040503050406030204" pitchFamily="18" charset="0"/>
                            </a:rPr>
                          </m:ctrlPr>
                        </m:sSupPr>
                        <m:e>
                          <m:r>
                            <a:rPr lang="en-PK" sz="2800" i="1">
                              <a:latin typeface="Cambria Math" panose="02040503050406030204" pitchFamily="18" charset="0"/>
                            </a:rPr>
                            <m:t>𝑊</m:t>
                          </m:r>
                        </m:e>
                        <m:sup>
                          <m:r>
                            <a:rPr lang="en-PK" sz="2800" i="1">
                              <a:latin typeface="Cambria Math" panose="02040503050406030204" pitchFamily="18" charset="0"/>
                            </a:rPr>
                            <m:t>𝑄</m:t>
                          </m:r>
                        </m:sup>
                      </m:sSup>
                      <m:r>
                        <a:rPr lang="en-PK" sz="2800" i="0">
                          <a:latin typeface="Cambria Math" panose="02040503050406030204" pitchFamily="18" charset="0"/>
                        </a:rPr>
                        <m:t>,</m:t>
                      </m:r>
                      <m:r>
                        <a:rPr lang="en-PK" sz="2800" i="1">
                          <a:latin typeface="Cambria Math" panose="02040503050406030204" pitchFamily="18" charset="0"/>
                        </a:rPr>
                        <m:t>𝐾</m:t>
                      </m:r>
                      <m:r>
                        <a:rPr lang="en-PK" sz="2800" i="0">
                          <a:latin typeface="Cambria Math" panose="02040503050406030204" pitchFamily="18" charset="0"/>
                        </a:rPr>
                        <m:t>=</m:t>
                      </m:r>
                      <m:r>
                        <a:rPr lang="en-PK" sz="2800" i="1">
                          <a:latin typeface="Cambria Math" panose="02040503050406030204" pitchFamily="18" charset="0"/>
                        </a:rPr>
                        <m:t>𝑋</m:t>
                      </m:r>
                      <m:sSup>
                        <m:sSupPr>
                          <m:ctrlPr>
                            <a:rPr lang="en-PK" sz="2800" i="1">
                              <a:latin typeface="Cambria Math" panose="02040503050406030204" pitchFamily="18" charset="0"/>
                            </a:rPr>
                          </m:ctrlPr>
                        </m:sSupPr>
                        <m:e>
                          <m:r>
                            <a:rPr lang="en-PK" sz="2800" i="1">
                              <a:latin typeface="Cambria Math" panose="02040503050406030204" pitchFamily="18" charset="0"/>
                            </a:rPr>
                            <m:t>𝑊</m:t>
                          </m:r>
                        </m:e>
                        <m:sup>
                          <m:r>
                            <a:rPr lang="en-PK" sz="2800" i="1">
                              <a:latin typeface="Cambria Math" panose="02040503050406030204" pitchFamily="18" charset="0"/>
                            </a:rPr>
                            <m:t>𝐾</m:t>
                          </m:r>
                        </m:sup>
                      </m:sSup>
                      <m:r>
                        <a:rPr lang="en-PK" sz="2800" i="0">
                          <a:latin typeface="Cambria Math" panose="02040503050406030204" pitchFamily="18" charset="0"/>
                        </a:rPr>
                        <m:t>,</m:t>
                      </m:r>
                      <m:r>
                        <a:rPr lang="en-PK" sz="2800" i="1">
                          <a:latin typeface="Cambria Math" panose="02040503050406030204" pitchFamily="18" charset="0"/>
                        </a:rPr>
                        <m:t>𝑉</m:t>
                      </m:r>
                      <m:r>
                        <a:rPr lang="en-PK" sz="2800" i="0">
                          <a:latin typeface="Cambria Math" panose="02040503050406030204" pitchFamily="18" charset="0"/>
                        </a:rPr>
                        <m:t>=</m:t>
                      </m:r>
                      <m:r>
                        <a:rPr lang="en-PK" sz="2800" i="1">
                          <a:latin typeface="Cambria Math" panose="02040503050406030204" pitchFamily="18" charset="0"/>
                        </a:rPr>
                        <m:t>𝑋</m:t>
                      </m:r>
                      <m:sSup>
                        <m:sSupPr>
                          <m:ctrlPr>
                            <a:rPr lang="en-PK" sz="2800" i="1">
                              <a:latin typeface="Cambria Math" panose="02040503050406030204" pitchFamily="18" charset="0"/>
                            </a:rPr>
                          </m:ctrlPr>
                        </m:sSupPr>
                        <m:e>
                          <m:r>
                            <a:rPr lang="en-PK" sz="2800" i="1">
                              <a:latin typeface="Cambria Math" panose="02040503050406030204" pitchFamily="18" charset="0"/>
                            </a:rPr>
                            <m:t>𝑊</m:t>
                          </m:r>
                        </m:e>
                        <m:sup>
                          <m:r>
                            <a:rPr lang="en-PK" sz="2800" i="1">
                              <a:latin typeface="Cambria Math" panose="02040503050406030204" pitchFamily="18" charset="0"/>
                            </a:rPr>
                            <m:t>𝑉</m:t>
                          </m:r>
                        </m:sup>
                      </m:sSup>
                    </m:oMath>
                  </m:oMathPara>
                </a14:m>
                <a:endParaRPr lang="en-PK" dirty="0"/>
              </a:p>
            </p:txBody>
          </p:sp>
        </mc:Choice>
        <mc:Fallback xmlns="">
          <p:sp>
            <p:nvSpPr>
              <p:cNvPr id="7" name="TextBox 6">
                <a:extLst>
                  <a:ext uri="{FF2B5EF4-FFF2-40B4-BE49-F238E27FC236}">
                    <a16:creationId xmlns:a16="http://schemas.microsoft.com/office/drawing/2014/main" id="{36952AC5-98FA-B58F-340A-13E38DFA64F1}"/>
                  </a:ext>
                </a:extLst>
              </p:cNvPr>
              <p:cNvSpPr txBox="1">
                <a:spLocks noRot="1" noChangeAspect="1" noMove="1" noResize="1" noEditPoints="1" noAdjustHandles="1" noChangeArrowheads="1" noChangeShapeType="1" noTextEdit="1"/>
              </p:cNvSpPr>
              <p:nvPr/>
            </p:nvSpPr>
            <p:spPr>
              <a:xfrm>
                <a:off x="3048000" y="3009842"/>
                <a:ext cx="6096000" cy="524631"/>
              </a:xfrm>
              <a:prstGeom prst="rect">
                <a:avLst/>
              </a:prstGeom>
              <a:blipFill>
                <a:blip r:embed="rId2"/>
                <a:stretch>
                  <a:fillRect b="-11905"/>
                </a:stretch>
              </a:blipFill>
            </p:spPr>
            <p:txBody>
              <a:bodyPr/>
              <a:lstStyle/>
              <a:p>
                <a:r>
                  <a:rPr lang="en-PK">
                    <a:noFill/>
                  </a:rPr>
                  <a:t> </a:t>
                </a:r>
              </a:p>
            </p:txBody>
          </p:sp>
        </mc:Fallback>
      </mc:AlternateContent>
    </p:spTree>
    <p:extLst>
      <p:ext uri="{BB962C8B-B14F-4D97-AF65-F5344CB8AC3E}">
        <p14:creationId xmlns:p14="http://schemas.microsoft.com/office/powerpoint/2010/main" val="27728280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8942D-0271-F127-714A-D0D7921EF822}"/>
              </a:ext>
            </a:extLst>
          </p:cNvPr>
          <p:cNvSpPr>
            <a:spLocks noGrp="1"/>
          </p:cNvSpPr>
          <p:nvPr>
            <p:ph type="title"/>
          </p:nvPr>
        </p:nvSpPr>
        <p:spPr/>
        <p:txBody>
          <a:bodyPr/>
          <a:lstStyle/>
          <a:p>
            <a:r>
              <a:rPr lang="en-GB" dirty="0"/>
              <a:t>Scaled Dot-Product Attention</a:t>
            </a:r>
            <a:endParaRPr lang="en-PK" dirty="0"/>
          </a:p>
        </p:txBody>
      </p:sp>
      <p:sp>
        <p:nvSpPr>
          <p:cNvPr id="3" name="Content Placeholder 2">
            <a:extLst>
              <a:ext uri="{FF2B5EF4-FFF2-40B4-BE49-F238E27FC236}">
                <a16:creationId xmlns:a16="http://schemas.microsoft.com/office/drawing/2014/main" id="{7DE304F9-8291-4EB1-9EE7-19D987AF2B41}"/>
              </a:ext>
            </a:extLst>
          </p:cNvPr>
          <p:cNvSpPr>
            <a:spLocks noGrp="1"/>
          </p:cNvSpPr>
          <p:nvPr>
            <p:ph idx="1"/>
          </p:nvPr>
        </p:nvSpPr>
        <p:spPr/>
        <p:txBody>
          <a:bodyPr/>
          <a:lstStyle/>
          <a:p>
            <a:r>
              <a:rPr lang="en-GB" dirty="0"/>
              <a:t>Core attention mechanism</a:t>
            </a:r>
          </a:p>
          <a:p>
            <a:r>
              <a:rPr lang="en-GB" dirty="0"/>
              <a:t>Equation:</a:t>
            </a:r>
            <a:br>
              <a:rPr lang="en-GB" dirty="0"/>
            </a:br>
            <a:endParaRPr lang="en-GB" dirty="0"/>
          </a:p>
          <a:p>
            <a:endParaRPr lang="en-GB" dirty="0"/>
          </a:p>
          <a:p>
            <a:endParaRPr lang="en-GB" dirty="0"/>
          </a:p>
          <a:p>
            <a:r>
              <a:rPr lang="en-GB" dirty="0"/>
              <a:t>Scaling avoids extreme values</a:t>
            </a:r>
          </a:p>
          <a:p>
            <a:r>
              <a:rPr lang="en-GB" dirty="0" err="1"/>
              <a:t>Softmax</a:t>
            </a:r>
            <a:r>
              <a:rPr lang="en-GB" dirty="0"/>
              <a:t> normalizes to probabilities</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7FC628D-5F1E-A2AE-2F5B-7ED489CEEB6E}"/>
                  </a:ext>
                </a:extLst>
              </p:cNvPr>
              <p:cNvSpPr txBox="1"/>
              <p:nvPr/>
            </p:nvSpPr>
            <p:spPr>
              <a:xfrm>
                <a:off x="2764971" y="2859966"/>
                <a:ext cx="6096000" cy="11380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en-PK" sz="2800" b="0" smtClean="0"/>
                        <m:t>Attention</m:t>
                      </m:r>
                      <m:d>
                        <m:dPr>
                          <m:ctrlPr>
                            <a:rPr lang="en-PK" sz="2800" b="0" i="1">
                              <a:latin typeface="Cambria Math" panose="02040503050406030204" pitchFamily="18" charset="0"/>
                            </a:rPr>
                          </m:ctrlPr>
                        </m:dPr>
                        <m:e>
                          <m:r>
                            <a:rPr lang="en-PK" sz="2800" b="0" i="1">
                              <a:latin typeface="Cambria Math" panose="02040503050406030204" pitchFamily="18" charset="0"/>
                            </a:rPr>
                            <m:t>𝑄</m:t>
                          </m:r>
                          <m:r>
                            <a:rPr lang="en-PK" sz="2800" b="0" i="0">
                              <a:latin typeface="Cambria Math" panose="02040503050406030204" pitchFamily="18" charset="0"/>
                            </a:rPr>
                            <m:t>,</m:t>
                          </m:r>
                          <m:r>
                            <a:rPr lang="en-PK" sz="2800" b="0" i="1">
                              <a:latin typeface="Cambria Math" panose="02040503050406030204" pitchFamily="18" charset="0"/>
                            </a:rPr>
                            <m:t>𝐾</m:t>
                          </m:r>
                          <m:r>
                            <a:rPr lang="en-PK" sz="2800" b="0" i="0">
                              <a:latin typeface="Cambria Math" panose="02040503050406030204" pitchFamily="18" charset="0"/>
                            </a:rPr>
                            <m:t>,</m:t>
                          </m:r>
                          <m:r>
                            <a:rPr lang="en-PK" sz="2800" b="0" i="1">
                              <a:latin typeface="Cambria Math" panose="02040503050406030204" pitchFamily="18" charset="0"/>
                            </a:rPr>
                            <m:t>𝑉</m:t>
                          </m:r>
                        </m:e>
                      </m:d>
                      <m:r>
                        <a:rPr lang="en-PK" sz="2800" b="0" i="0">
                          <a:latin typeface="Cambria Math" panose="02040503050406030204" pitchFamily="18" charset="0"/>
                        </a:rPr>
                        <m:t>=</m:t>
                      </m:r>
                      <m:r>
                        <m:rPr>
                          <m:nor/>
                        </m:rPr>
                        <a:rPr lang="en-PK" sz="2800" b="0" i="1">
                          <a:latin typeface="Cambria Math" panose="02040503050406030204" pitchFamily="18" charset="0"/>
                        </a:rPr>
                        <m:t>softmax</m:t>
                      </m:r>
                      <m:d>
                        <m:dPr>
                          <m:ctrlPr>
                            <a:rPr lang="en-PK" sz="2800" b="0" i="1">
                              <a:latin typeface="Cambria Math" panose="02040503050406030204" pitchFamily="18" charset="0"/>
                            </a:rPr>
                          </m:ctrlPr>
                        </m:dPr>
                        <m:e>
                          <m:f>
                            <m:fPr>
                              <m:ctrlPr>
                                <a:rPr lang="en-PK" sz="2800" b="0" i="1">
                                  <a:latin typeface="Cambria Math" panose="02040503050406030204" pitchFamily="18" charset="0"/>
                                </a:rPr>
                              </m:ctrlPr>
                            </m:fPr>
                            <m:num>
                              <m:r>
                                <a:rPr lang="en-PK" sz="2800" b="0" i="1">
                                  <a:latin typeface="Cambria Math" panose="02040503050406030204" pitchFamily="18" charset="0"/>
                                </a:rPr>
                                <m:t>𝑄</m:t>
                              </m:r>
                              <m:sSup>
                                <m:sSupPr>
                                  <m:ctrlPr>
                                    <a:rPr lang="en-PK" sz="2800" b="0" i="1">
                                      <a:latin typeface="Cambria Math" panose="02040503050406030204" pitchFamily="18" charset="0"/>
                                    </a:rPr>
                                  </m:ctrlPr>
                                </m:sSupPr>
                                <m:e>
                                  <m:r>
                                    <a:rPr lang="en-PK" sz="2800" b="0" i="1">
                                      <a:latin typeface="Cambria Math" panose="02040503050406030204" pitchFamily="18" charset="0"/>
                                    </a:rPr>
                                    <m:t>𝐾</m:t>
                                  </m:r>
                                </m:e>
                                <m:sup>
                                  <m:r>
                                    <a:rPr lang="en-PK" sz="2800" b="0" i="1">
                                      <a:latin typeface="Cambria Math" panose="02040503050406030204" pitchFamily="18" charset="0"/>
                                    </a:rPr>
                                    <m:t>𝑇</m:t>
                                  </m:r>
                                </m:sup>
                              </m:sSup>
                            </m:num>
                            <m:den>
                              <m:rad>
                                <m:radPr>
                                  <m:degHide m:val="on"/>
                                  <m:ctrlPr>
                                    <a:rPr lang="en-PK" sz="2800" b="0" i="1">
                                      <a:latin typeface="Cambria Math" panose="02040503050406030204" pitchFamily="18" charset="0"/>
                                    </a:rPr>
                                  </m:ctrlPr>
                                </m:radPr>
                                <m:deg/>
                                <m:e>
                                  <m:sSub>
                                    <m:sSubPr>
                                      <m:ctrlPr>
                                        <a:rPr lang="en-PK" sz="2800" b="0" i="1">
                                          <a:latin typeface="Cambria Math" panose="02040503050406030204" pitchFamily="18" charset="0"/>
                                        </a:rPr>
                                      </m:ctrlPr>
                                    </m:sSubPr>
                                    <m:e>
                                      <m:r>
                                        <a:rPr lang="en-PK" sz="2800" b="0" i="1">
                                          <a:latin typeface="Cambria Math" panose="02040503050406030204" pitchFamily="18" charset="0"/>
                                        </a:rPr>
                                        <m:t>𝑑</m:t>
                                      </m:r>
                                    </m:e>
                                    <m:sub>
                                      <m:r>
                                        <a:rPr lang="en-PK" sz="2800" b="0" i="1">
                                          <a:latin typeface="Cambria Math" panose="02040503050406030204" pitchFamily="18" charset="0"/>
                                        </a:rPr>
                                        <m:t>𝑘</m:t>
                                      </m:r>
                                    </m:sub>
                                  </m:sSub>
                                </m:e>
                              </m:rad>
                            </m:den>
                          </m:f>
                        </m:e>
                      </m:d>
                      <m:r>
                        <a:rPr lang="en-PK" sz="2800" b="0" i="1">
                          <a:latin typeface="Cambria Math" panose="02040503050406030204" pitchFamily="18" charset="0"/>
                        </a:rPr>
                        <m:t>𝑉</m:t>
                      </m:r>
                    </m:oMath>
                  </m:oMathPara>
                </a14:m>
                <a:endParaRPr lang="en-PK" dirty="0"/>
              </a:p>
            </p:txBody>
          </p:sp>
        </mc:Choice>
        <mc:Fallback xmlns="">
          <p:sp>
            <p:nvSpPr>
              <p:cNvPr id="5" name="TextBox 4">
                <a:extLst>
                  <a:ext uri="{FF2B5EF4-FFF2-40B4-BE49-F238E27FC236}">
                    <a16:creationId xmlns:a16="http://schemas.microsoft.com/office/drawing/2014/main" id="{C7FC628D-5F1E-A2AE-2F5B-7ED489CEEB6E}"/>
                  </a:ext>
                </a:extLst>
              </p:cNvPr>
              <p:cNvSpPr txBox="1">
                <a:spLocks noRot="1" noChangeAspect="1" noMove="1" noResize="1" noEditPoints="1" noAdjustHandles="1" noChangeArrowheads="1" noChangeShapeType="1" noTextEdit="1"/>
              </p:cNvSpPr>
              <p:nvPr/>
            </p:nvSpPr>
            <p:spPr>
              <a:xfrm>
                <a:off x="2764971" y="2859966"/>
                <a:ext cx="6096000" cy="1138068"/>
              </a:xfrm>
              <a:prstGeom prst="rect">
                <a:avLst/>
              </a:prstGeom>
              <a:blipFill>
                <a:blip r:embed="rId2"/>
                <a:stretch>
                  <a:fillRect/>
                </a:stretch>
              </a:blipFill>
            </p:spPr>
            <p:txBody>
              <a:bodyPr/>
              <a:lstStyle/>
              <a:p>
                <a:r>
                  <a:rPr lang="en-PK">
                    <a:noFill/>
                  </a:rPr>
                  <a:t> </a:t>
                </a:r>
              </a:p>
            </p:txBody>
          </p:sp>
        </mc:Fallback>
      </mc:AlternateContent>
    </p:spTree>
    <p:extLst>
      <p:ext uri="{BB962C8B-B14F-4D97-AF65-F5344CB8AC3E}">
        <p14:creationId xmlns:p14="http://schemas.microsoft.com/office/powerpoint/2010/main" val="20406995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1A9DC-68F5-0CF6-83C6-3BC08AD19CA4}"/>
              </a:ext>
            </a:extLst>
          </p:cNvPr>
          <p:cNvSpPr>
            <a:spLocks noGrp="1"/>
          </p:cNvSpPr>
          <p:nvPr>
            <p:ph type="title"/>
          </p:nvPr>
        </p:nvSpPr>
        <p:spPr/>
        <p:txBody>
          <a:bodyPr>
            <a:normAutofit/>
          </a:bodyPr>
          <a:lstStyle/>
          <a:p>
            <a:r>
              <a:rPr lang="en-GB" dirty="0"/>
              <a:t>Multi-Head Attention</a:t>
            </a:r>
            <a:endParaRPr lang="en-PK" dirty="0"/>
          </a:p>
        </p:txBody>
      </p:sp>
      <p:sp>
        <p:nvSpPr>
          <p:cNvPr id="3" name="Content Placeholder 2">
            <a:extLst>
              <a:ext uri="{FF2B5EF4-FFF2-40B4-BE49-F238E27FC236}">
                <a16:creationId xmlns:a16="http://schemas.microsoft.com/office/drawing/2014/main" id="{0D34AD4D-384F-EEDA-0A2E-588E0A2955D2}"/>
              </a:ext>
            </a:extLst>
          </p:cNvPr>
          <p:cNvSpPr>
            <a:spLocks noGrp="1"/>
          </p:cNvSpPr>
          <p:nvPr>
            <p:ph idx="1"/>
          </p:nvPr>
        </p:nvSpPr>
        <p:spPr/>
        <p:txBody>
          <a:bodyPr/>
          <a:lstStyle/>
          <a:p>
            <a:r>
              <a:rPr lang="en-GB" dirty="0"/>
              <a:t>Multiple heads process input in parallel</a:t>
            </a:r>
          </a:p>
          <a:p>
            <a:r>
              <a:rPr lang="en-GB" dirty="0"/>
              <a:t>Equation:</a:t>
            </a:r>
            <a:br>
              <a:rPr lang="en-GB" dirty="0"/>
            </a:br>
            <a:endParaRPr lang="en-GB" dirty="0"/>
          </a:p>
          <a:p>
            <a:endParaRPr lang="en-GB" dirty="0"/>
          </a:p>
          <a:p>
            <a:endParaRPr lang="en-GB" dirty="0"/>
          </a:p>
          <a:p>
            <a:endParaRPr lang="en-GB" dirty="0"/>
          </a:p>
          <a:p>
            <a:r>
              <a:rPr lang="en-GB" dirty="0"/>
              <a:t>Each head learns different relations</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039538A-BBFE-6EC7-D1A9-15D7CFF6C3DE}"/>
                  </a:ext>
                </a:extLst>
              </p:cNvPr>
              <p:cNvSpPr txBox="1"/>
              <p:nvPr/>
            </p:nvSpPr>
            <p:spPr>
              <a:xfrm>
                <a:off x="3048000" y="2667130"/>
                <a:ext cx="6096000" cy="60862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PK" sz="2800" b="0" i="1" smtClean="0">
                              <a:latin typeface="Cambria Math" panose="02040503050406030204" pitchFamily="18" charset="0"/>
                            </a:rPr>
                          </m:ctrlPr>
                        </m:sSubPr>
                        <m:e>
                          <m:r>
                            <m:rPr>
                              <m:nor/>
                            </m:rPr>
                            <a:rPr lang="en-PK" sz="2800" b="0"/>
                            <m:t>head</m:t>
                          </m:r>
                        </m:e>
                        <m:sub>
                          <m:r>
                            <a:rPr lang="en-PK" sz="2800" b="0" i="1">
                              <a:latin typeface="Cambria Math" panose="02040503050406030204" pitchFamily="18" charset="0"/>
                            </a:rPr>
                            <m:t>𝑖</m:t>
                          </m:r>
                        </m:sub>
                      </m:sSub>
                      <m:r>
                        <a:rPr lang="en-PK" sz="2800" b="0" i="0">
                          <a:latin typeface="Cambria Math" panose="02040503050406030204" pitchFamily="18" charset="0"/>
                        </a:rPr>
                        <m:t>=</m:t>
                      </m:r>
                      <m:r>
                        <m:rPr>
                          <m:nor/>
                        </m:rPr>
                        <a:rPr lang="en-PK" sz="2800" b="0" i="1">
                          <a:latin typeface="Cambria Math" panose="02040503050406030204" pitchFamily="18" charset="0"/>
                        </a:rPr>
                        <m:t>Attention</m:t>
                      </m:r>
                      <m:d>
                        <m:dPr>
                          <m:ctrlPr>
                            <a:rPr lang="en-PK" sz="2800" b="0" i="1">
                              <a:latin typeface="Cambria Math" panose="02040503050406030204" pitchFamily="18" charset="0"/>
                            </a:rPr>
                          </m:ctrlPr>
                        </m:dPr>
                        <m:e>
                          <m:r>
                            <a:rPr lang="en-PK" sz="2800" b="0" i="1">
                              <a:latin typeface="Cambria Math" panose="02040503050406030204" pitchFamily="18" charset="0"/>
                            </a:rPr>
                            <m:t>𝑄</m:t>
                          </m:r>
                          <m:sSubSup>
                            <m:sSubSupPr>
                              <m:ctrlPr>
                                <a:rPr lang="en-PK" sz="2800" b="0" i="1">
                                  <a:latin typeface="Cambria Math" panose="02040503050406030204" pitchFamily="18" charset="0"/>
                                </a:rPr>
                              </m:ctrlPr>
                            </m:sSubSupPr>
                            <m:e>
                              <m:r>
                                <a:rPr lang="en-PK" sz="2800" b="0" i="1">
                                  <a:latin typeface="Cambria Math" panose="02040503050406030204" pitchFamily="18" charset="0"/>
                                </a:rPr>
                                <m:t>𝑊</m:t>
                              </m:r>
                            </m:e>
                            <m:sub>
                              <m:r>
                                <a:rPr lang="en-PK" sz="2800" b="0" i="1">
                                  <a:latin typeface="Cambria Math" panose="02040503050406030204" pitchFamily="18" charset="0"/>
                                </a:rPr>
                                <m:t>𝑖</m:t>
                              </m:r>
                            </m:sub>
                            <m:sup>
                              <m:r>
                                <a:rPr lang="en-PK" sz="2800" b="0" i="1">
                                  <a:latin typeface="Cambria Math" panose="02040503050406030204" pitchFamily="18" charset="0"/>
                                </a:rPr>
                                <m:t>𝑄</m:t>
                              </m:r>
                            </m:sup>
                          </m:sSubSup>
                          <m:r>
                            <a:rPr lang="en-PK" sz="2800" b="0" i="0">
                              <a:latin typeface="Cambria Math" panose="02040503050406030204" pitchFamily="18" charset="0"/>
                            </a:rPr>
                            <m:t>,</m:t>
                          </m:r>
                          <m:r>
                            <a:rPr lang="en-PK" sz="2800" b="0" i="1">
                              <a:latin typeface="Cambria Math" panose="02040503050406030204" pitchFamily="18" charset="0"/>
                            </a:rPr>
                            <m:t>𝐾</m:t>
                          </m:r>
                          <m:sSubSup>
                            <m:sSubSupPr>
                              <m:ctrlPr>
                                <a:rPr lang="en-PK" sz="2800" b="0" i="1">
                                  <a:latin typeface="Cambria Math" panose="02040503050406030204" pitchFamily="18" charset="0"/>
                                </a:rPr>
                              </m:ctrlPr>
                            </m:sSubSupPr>
                            <m:e>
                              <m:r>
                                <a:rPr lang="en-PK" sz="2800" b="0" i="1">
                                  <a:latin typeface="Cambria Math" panose="02040503050406030204" pitchFamily="18" charset="0"/>
                                </a:rPr>
                                <m:t>𝑊</m:t>
                              </m:r>
                            </m:e>
                            <m:sub>
                              <m:r>
                                <a:rPr lang="en-PK" sz="2800" b="0" i="1">
                                  <a:latin typeface="Cambria Math" panose="02040503050406030204" pitchFamily="18" charset="0"/>
                                </a:rPr>
                                <m:t>𝑖</m:t>
                              </m:r>
                            </m:sub>
                            <m:sup>
                              <m:r>
                                <a:rPr lang="en-PK" sz="2800" b="0" i="1">
                                  <a:latin typeface="Cambria Math" panose="02040503050406030204" pitchFamily="18" charset="0"/>
                                </a:rPr>
                                <m:t>𝐾</m:t>
                              </m:r>
                            </m:sup>
                          </m:sSubSup>
                          <m:r>
                            <a:rPr lang="en-PK" sz="2800" b="0" i="0">
                              <a:latin typeface="Cambria Math" panose="02040503050406030204" pitchFamily="18" charset="0"/>
                            </a:rPr>
                            <m:t>,</m:t>
                          </m:r>
                          <m:r>
                            <a:rPr lang="en-PK" sz="2800" b="0" i="1">
                              <a:latin typeface="Cambria Math" panose="02040503050406030204" pitchFamily="18" charset="0"/>
                            </a:rPr>
                            <m:t>𝑉</m:t>
                          </m:r>
                          <m:sSubSup>
                            <m:sSubSupPr>
                              <m:ctrlPr>
                                <a:rPr lang="en-PK" sz="2800" b="0" i="1">
                                  <a:latin typeface="Cambria Math" panose="02040503050406030204" pitchFamily="18" charset="0"/>
                                </a:rPr>
                              </m:ctrlPr>
                            </m:sSubSupPr>
                            <m:e>
                              <m:r>
                                <a:rPr lang="en-PK" sz="2800" b="0" i="1">
                                  <a:latin typeface="Cambria Math" panose="02040503050406030204" pitchFamily="18" charset="0"/>
                                </a:rPr>
                                <m:t>𝑊</m:t>
                              </m:r>
                            </m:e>
                            <m:sub>
                              <m:r>
                                <a:rPr lang="en-PK" sz="2800" b="0" i="1">
                                  <a:latin typeface="Cambria Math" panose="02040503050406030204" pitchFamily="18" charset="0"/>
                                </a:rPr>
                                <m:t>𝑖</m:t>
                              </m:r>
                            </m:sub>
                            <m:sup>
                              <m:r>
                                <a:rPr lang="en-PK" sz="2800" b="0" i="1">
                                  <a:latin typeface="Cambria Math" panose="02040503050406030204" pitchFamily="18" charset="0"/>
                                </a:rPr>
                                <m:t>𝑉</m:t>
                              </m:r>
                            </m:sup>
                          </m:sSubSup>
                        </m:e>
                      </m:d>
                    </m:oMath>
                  </m:oMathPara>
                </a14:m>
                <a:endParaRPr lang="en-PK" sz="2800" dirty="0"/>
              </a:p>
            </p:txBody>
          </p:sp>
        </mc:Choice>
        <mc:Fallback xmlns="">
          <p:sp>
            <p:nvSpPr>
              <p:cNvPr id="5" name="TextBox 4">
                <a:extLst>
                  <a:ext uri="{FF2B5EF4-FFF2-40B4-BE49-F238E27FC236}">
                    <a16:creationId xmlns:a16="http://schemas.microsoft.com/office/drawing/2014/main" id="{C039538A-BBFE-6EC7-D1A9-15D7CFF6C3DE}"/>
                  </a:ext>
                </a:extLst>
              </p:cNvPr>
              <p:cNvSpPr txBox="1">
                <a:spLocks noRot="1" noChangeAspect="1" noMove="1" noResize="1" noEditPoints="1" noAdjustHandles="1" noChangeArrowheads="1" noChangeShapeType="1" noTextEdit="1"/>
              </p:cNvSpPr>
              <p:nvPr/>
            </p:nvSpPr>
            <p:spPr>
              <a:xfrm>
                <a:off x="3048000" y="2667130"/>
                <a:ext cx="6096000" cy="608628"/>
              </a:xfrm>
              <a:prstGeom prst="rect">
                <a:avLst/>
              </a:prstGeom>
              <a:blipFill>
                <a:blip r:embed="rId2"/>
                <a:stretch>
                  <a:fillRect b="-10417"/>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A8109FA-6E1C-D405-54ED-D04417EB063E}"/>
                  </a:ext>
                </a:extLst>
              </p:cNvPr>
              <p:cNvSpPr txBox="1"/>
              <p:nvPr/>
            </p:nvSpPr>
            <p:spPr>
              <a:xfrm>
                <a:off x="1023257" y="4054869"/>
                <a:ext cx="9707217" cy="52463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en-PK" sz="2800" b="0" smtClean="0"/>
                        <m:t>MultiHead</m:t>
                      </m:r>
                      <m:d>
                        <m:dPr>
                          <m:ctrlPr>
                            <a:rPr lang="en-PK" sz="2800" b="0" i="1">
                              <a:latin typeface="Cambria Math" panose="02040503050406030204" pitchFamily="18" charset="0"/>
                            </a:rPr>
                          </m:ctrlPr>
                        </m:dPr>
                        <m:e>
                          <m:r>
                            <a:rPr lang="en-PK" sz="2800" b="0" i="1">
                              <a:latin typeface="Cambria Math" panose="02040503050406030204" pitchFamily="18" charset="0"/>
                            </a:rPr>
                            <m:t>𝑄</m:t>
                          </m:r>
                          <m:r>
                            <a:rPr lang="en-PK" sz="2800" b="0" i="0">
                              <a:latin typeface="Cambria Math" panose="02040503050406030204" pitchFamily="18" charset="0"/>
                            </a:rPr>
                            <m:t>,</m:t>
                          </m:r>
                          <m:r>
                            <a:rPr lang="en-PK" sz="2800" b="0" i="1">
                              <a:latin typeface="Cambria Math" panose="02040503050406030204" pitchFamily="18" charset="0"/>
                            </a:rPr>
                            <m:t>𝐾</m:t>
                          </m:r>
                          <m:r>
                            <a:rPr lang="en-PK" sz="2800" b="0" i="0">
                              <a:latin typeface="Cambria Math" panose="02040503050406030204" pitchFamily="18" charset="0"/>
                            </a:rPr>
                            <m:t>,</m:t>
                          </m:r>
                          <m:r>
                            <a:rPr lang="en-PK" sz="2800" b="0" i="1">
                              <a:latin typeface="Cambria Math" panose="02040503050406030204" pitchFamily="18" charset="0"/>
                            </a:rPr>
                            <m:t>𝑉</m:t>
                          </m:r>
                        </m:e>
                      </m:d>
                      <m:r>
                        <a:rPr lang="en-PK" sz="2800" b="0" i="0">
                          <a:latin typeface="Cambria Math" panose="02040503050406030204" pitchFamily="18" charset="0"/>
                        </a:rPr>
                        <m:t>=</m:t>
                      </m:r>
                      <m:r>
                        <m:rPr>
                          <m:nor/>
                        </m:rPr>
                        <a:rPr lang="en-PK" sz="2800" b="0" i="1">
                          <a:latin typeface="Cambria Math" panose="02040503050406030204" pitchFamily="18" charset="0"/>
                        </a:rPr>
                        <m:t>Concat</m:t>
                      </m:r>
                      <m:d>
                        <m:dPr>
                          <m:ctrlPr>
                            <a:rPr lang="en-PK" sz="2800" b="0" i="1">
                              <a:latin typeface="Cambria Math" panose="02040503050406030204" pitchFamily="18" charset="0"/>
                            </a:rPr>
                          </m:ctrlPr>
                        </m:dPr>
                        <m:e>
                          <m:sSub>
                            <m:sSubPr>
                              <m:ctrlPr>
                                <a:rPr lang="en-PK" sz="2800" b="0" i="1">
                                  <a:latin typeface="Cambria Math" panose="02040503050406030204" pitchFamily="18" charset="0"/>
                                </a:rPr>
                              </m:ctrlPr>
                            </m:sSubPr>
                            <m:e>
                              <m:r>
                                <m:rPr>
                                  <m:nor/>
                                </m:rPr>
                                <a:rPr lang="en-PK" sz="2800" b="0" i="1">
                                  <a:latin typeface="Cambria Math" panose="02040503050406030204" pitchFamily="18" charset="0"/>
                                </a:rPr>
                                <m:t>head</m:t>
                              </m:r>
                            </m:e>
                            <m:sub>
                              <m:r>
                                <a:rPr lang="en-PK" sz="2800" b="0" i="0">
                                  <a:latin typeface="Cambria Math" panose="02040503050406030204" pitchFamily="18" charset="0"/>
                                </a:rPr>
                                <m:t>1</m:t>
                              </m:r>
                            </m:sub>
                          </m:sSub>
                          <m:r>
                            <a:rPr lang="en-PK" sz="2800" b="0" i="0">
                              <a:latin typeface="Cambria Math" panose="02040503050406030204" pitchFamily="18" charset="0"/>
                            </a:rPr>
                            <m:t>,</m:t>
                          </m:r>
                          <m:sSub>
                            <m:sSubPr>
                              <m:ctrlPr>
                                <a:rPr lang="en-PK" sz="2800" b="0" i="1">
                                  <a:latin typeface="Cambria Math" panose="02040503050406030204" pitchFamily="18" charset="0"/>
                                </a:rPr>
                              </m:ctrlPr>
                            </m:sSubPr>
                            <m:e>
                              <m:r>
                                <m:rPr>
                                  <m:nor/>
                                </m:rPr>
                                <a:rPr lang="en-PK" sz="2800" b="0" i="1">
                                  <a:latin typeface="Cambria Math" panose="02040503050406030204" pitchFamily="18" charset="0"/>
                                </a:rPr>
                                <m:t>head</m:t>
                              </m:r>
                            </m:e>
                            <m:sub>
                              <m:r>
                                <a:rPr lang="en-PK" sz="2800" b="0" i="0">
                                  <a:latin typeface="Cambria Math" panose="02040503050406030204" pitchFamily="18" charset="0"/>
                                </a:rPr>
                                <m:t>2</m:t>
                              </m:r>
                            </m:sub>
                          </m:sSub>
                          <m:r>
                            <a:rPr lang="en-PK" sz="2800" b="0" i="0">
                              <a:latin typeface="Cambria Math" panose="02040503050406030204" pitchFamily="18" charset="0"/>
                            </a:rPr>
                            <m:t>,…,</m:t>
                          </m:r>
                          <m:sSub>
                            <m:sSubPr>
                              <m:ctrlPr>
                                <a:rPr lang="en-PK" sz="2800" b="0" i="1">
                                  <a:latin typeface="Cambria Math" panose="02040503050406030204" pitchFamily="18" charset="0"/>
                                </a:rPr>
                              </m:ctrlPr>
                            </m:sSubPr>
                            <m:e>
                              <m:r>
                                <m:rPr>
                                  <m:nor/>
                                </m:rPr>
                                <a:rPr lang="en-PK" sz="2800" b="0" i="1">
                                  <a:latin typeface="Cambria Math" panose="02040503050406030204" pitchFamily="18" charset="0"/>
                                </a:rPr>
                                <m:t>head</m:t>
                              </m:r>
                            </m:e>
                            <m:sub>
                              <m:r>
                                <a:rPr lang="en-PK" sz="2800" b="0" i="1">
                                  <a:latin typeface="Cambria Math" panose="02040503050406030204" pitchFamily="18" charset="0"/>
                                </a:rPr>
                                <m:t>h</m:t>
                              </m:r>
                            </m:sub>
                          </m:sSub>
                        </m:e>
                      </m:d>
                      <m:sSup>
                        <m:sSupPr>
                          <m:ctrlPr>
                            <a:rPr lang="en-PK" sz="2800" b="0" i="1">
                              <a:latin typeface="Cambria Math" panose="02040503050406030204" pitchFamily="18" charset="0"/>
                            </a:rPr>
                          </m:ctrlPr>
                        </m:sSupPr>
                        <m:e>
                          <m:r>
                            <a:rPr lang="en-PK" sz="2800" b="0" i="1">
                              <a:latin typeface="Cambria Math" panose="02040503050406030204" pitchFamily="18" charset="0"/>
                            </a:rPr>
                            <m:t>𝑊</m:t>
                          </m:r>
                        </m:e>
                        <m:sup>
                          <m:r>
                            <a:rPr lang="en-PK" sz="2800" b="0" i="1">
                              <a:latin typeface="Cambria Math" panose="02040503050406030204" pitchFamily="18" charset="0"/>
                            </a:rPr>
                            <m:t>𝑂</m:t>
                          </m:r>
                        </m:sup>
                      </m:sSup>
                    </m:oMath>
                  </m:oMathPara>
                </a14:m>
                <a:endParaRPr lang="en-PK" sz="2800" dirty="0"/>
              </a:p>
            </p:txBody>
          </p:sp>
        </mc:Choice>
        <mc:Fallback xmlns="">
          <p:sp>
            <p:nvSpPr>
              <p:cNvPr id="7" name="TextBox 6">
                <a:extLst>
                  <a:ext uri="{FF2B5EF4-FFF2-40B4-BE49-F238E27FC236}">
                    <a16:creationId xmlns:a16="http://schemas.microsoft.com/office/drawing/2014/main" id="{9A8109FA-6E1C-D405-54ED-D04417EB063E}"/>
                  </a:ext>
                </a:extLst>
              </p:cNvPr>
              <p:cNvSpPr txBox="1">
                <a:spLocks noRot="1" noChangeAspect="1" noMove="1" noResize="1" noEditPoints="1" noAdjustHandles="1" noChangeArrowheads="1" noChangeShapeType="1" noTextEdit="1"/>
              </p:cNvSpPr>
              <p:nvPr/>
            </p:nvSpPr>
            <p:spPr>
              <a:xfrm>
                <a:off x="1023257" y="4054869"/>
                <a:ext cx="9707217" cy="524631"/>
              </a:xfrm>
              <a:prstGeom prst="rect">
                <a:avLst/>
              </a:prstGeom>
              <a:blipFill>
                <a:blip r:embed="rId3"/>
                <a:stretch>
                  <a:fillRect b="-14286"/>
                </a:stretch>
              </a:blipFill>
            </p:spPr>
            <p:txBody>
              <a:bodyPr/>
              <a:lstStyle/>
              <a:p>
                <a:r>
                  <a:rPr lang="en-PK">
                    <a:noFill/>
                  </a:rPr>
                  <a:t> </a:t>
                </a:r>
              </a:p>
            </p:txBody>
          </p:sp>
        </mc:Fallback>
      </mc:AlternateContent>
    </p:spTree>
    <p:extLst>
      <p:ext uri="{BB962C8B-B14F-4D97-AF65-F5344CB8AC3E}">
        <p14:creationId xmlns:p14="http://schemas.microsoft.com/office/powerpoint/2010/main" val="7748065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A4A70-C022-B4FE-4828-2C0D9106302D}"/>
              </a:ext>
            </a:extLst>
          </p:cNvPr>
          <p:cNvSpPr>
            <a:spLocks noGrp="1"/>
          </p:cNvSpPr>
          <p:nvPr>
            <p:ph type="title"/>
          </p:nvPr>
        </p:nvSpPr>
        <p:spPr/>
        <p:txBody>
          <a:bodyPr/>
          <a:lstStyle/>
          <a:p>
            <a:r>
              <a:rPr lang="en-PK" dirty="0"/>
              <a:t>Encoder Architecture</a:t>
            </a:r>
          </a:p>
        </p:txBody>
      </p:sp>
      <p:pic>
        <p:nvPicPr>
          <p:cNvPr id="6" name="Content Placeholder 5" descr="A diagram of a process&#10;&#10;AI-generated content may be incorrect.">
            <a:extLst>
              <a:ext uri="{FF2B5EF4-FFF2-40B4-BE49-F238E27FC236}">
                <a16:creationId xmlns:a16="http://schemas.microsoft.com/office/drawing/2014/main" id="{77F809E8-A2CD-B906-31CD-2FB08968E1A8}"/>
              </a:ext>
            </a:extLst>
          </p:cNvPr>
          <p:cNvPicPr>
            <a:picLocks noGrp="1" noChangeAspect="1"/>
          </p:cNvPicPr>
          <p:nvPr>
            <p:ph idx="1"/>
          </p:nvPr>
        </p:nvPicPr>
        <p:blipFill>
          <a:blip r:embed="rId2"/>
          <a:stretch>
            <a:fillRect/>
          </a:stretch>
        </p:blipFill>
        <p:spPr>
          <a:xfrm>
            <a:off x="2250163" y="1392239"/>
            <a:ext cx="6336789" cy="4404618"/>
          </a:xfrm>
        </p:spPr>
      </p:pic>
      <p:sp>
        <p:nvSpPr>
          <p:cNvPr id="4" name="TextBox 3">
            <a:extLst>
              <a:ext uri="{FF2B5EF4-FFF2-40B4-BE49-F238E27FC236}">
                <a16:creationId xmlns:a16="http://schemas.microsoft.com/office/drawing/2014/main" id="{F8E1A6B9-69C7-3C1B-18EF-D684EB6E2C7F}"/>
              </a:ext>
            </a:extLst>
          </p:cNvPr>
          <p:cNvSpPr txBox="1"/>
          <p:nvPr/>
        </p:nvSpPr>
        <p:spPr>
          <a:xfrm>
            <a:off x="2369528" y="5962114"/>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9.5: Encoder Architecture</a:t>
            </a:r>
          </a:p>
        </p:txBody>
      </p:sp>
    </p:spTree>
    <p:extLst>
      <p:ext uri="{BB962C8B-B14F-4D97-AF65-F5344CB8AC3E}">
        <p14:creationId xmlns:p14="http://schemas.microsoft.com/office/powerpoint/2010/main" val="2698629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2E5BD-4298-AC03-52C8-0BE7187655B5}"/>
              </a:ext>
            </a:extLst>
          </p:cNvPr>
          <p:cNvSpPr>
            <a:spLocks noGrp="1"/>
          </p:cNvSpPr>
          <p:nvPr>
            <p:ph type="title"/>
          </p:nvPr>
        </p:nvSpPr>
        <p:spPr/>
        <p:txBody>
          <a:bodyPr>
            <a:normAutofit/>
          </a:bodyPr>
          <a:lstStyle/>
          <a:p>
            <a:r>
              <a:rPr lang="en-GB" dirty="0"/>
              <a:t>Significance of Transformers</a:t>
            </a:r>
            <a:endParaRPr lang="en-PK" dirty="0"/>
          </a:p>
        </p:txBody>
      </p:sp>
      <p:sp>
        <p:nvSpPr>
          <p:cNvPr id="3" name="Content Placeholder 2">
            <a:extLst>
              <a:ext uri="{FF2B5EF4-FFF2-40B4-BE49-F238E27FC236}">
                <a16:creationId xmlns:a16="http://schemas.microsoft.com/office/drawing/2014/main" id="{FA59594B-5BE7-7A4C-7AD1-222A370FBD6B}"/>
              </a:ext>
            </a:extLst>
          </p:cNvPr>
          <p:cNvSpPr>
            <a:spLocks noGrp="1"/>
          </p:cNvSpPr>
          <p:nvPr>
            <p:ph idx="1"/>
          </p:nvPr>
        </p:nvSpPr>
        <p:spPr/>
        <p:txBody>
          <a:bodyPr/>
          <a:lstStyle/>
          <a:p>
            <a:r>
              <a:rPr lang="en-GB" dirty="0"/>
              <a:t>Parallel sequence processing</a:t>
            </a:r>
          </a:p>
          <a:p>
            <a:r>
              <a:rPr lang="en-GB" dirty="0"/>
              <a:t>Overcome RNN/LSTM bottlenecks</a:t>
            </a:r>
          </a:p>
          <a:p>
            <a:r>
              <a:rPr lang="en-GB" dirty="0"/>
              <a:t>Long-range dependencies handled</a:t>
            </a:r>
          </a:p>
          <a:p>
            <a:r>
              <a:rPr lang="en-GB" dirty="0"/>
              <a:t>Scalable → larger models = new abilities</a:t>
            </a:r>
          </a:p>
          <a:p>
            <a:endParaRPr lang="en-PK" dirty="0"/>
          </a:p>
        </p:txBody>
      </p:sp>
    </p:spTree>
    <p:extLst>
      <p:ext uri="{BB962C8B-B14F-4D97-AF65-F5344CB8AC3E}">
        <p14:creationId xmlns:p14="http://schemas.microsoft.com/office/powerpoint/2010/main" val="10573939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204D2-108E-AE6F-07E5-AC122E35B81D}"/>
              </a:ext>
            </a:extLst>
          </p:cNvPr>
          <p:cNvSpPr>
            <a:spLocks noGrp="1"/>
          </p:cNvSpPr>
          <p:nvPr>
            <p:ph type="title"/>
          </p:nvPr>
        </p:nvSpPr>
        <p:spPr/>
        <p:txBody>
          <a:bodyPr/>
          <a:lstStyle/>
          <a:p>
            <a:r>
              <a:rPr lang="en-GB" dirty="0"/>
              <a:t>Sinusoidal Encoding</a:t>
            </a:r>
            <a:endParaRPr lang="en-PK" dirty="0"/>
          </a:p>
        </p:txBody>
      </p:sp>
      <p:sp>
        <p:nvSpPr>
          <p:cNvPr id="3" name="Content Placeholder 2">
            <a:extLst>
              <a:ext uri="{FF2B5EF4-FFF2-40B4-BE49-F238E27FC236}">
                <a16:creationId xmlns:a16="http://schemas.microsoft.com/office/drawing/2014/main" id="{DF0C8319-AD8D-BF19-0F31-C5CB0EFD9978}"/>
              </a:ext>
            </a:extLst>
          </p:cNvPr>
          <p:cNvSpPr>
            <a:spLocks noGrp="1"/>
          </p:cNvSpPr>
          <p:nvPr>
            <p:ph idx="1"/>
          </p:nvPr>
        </p:nvSpPr>
        <p:spPr/>
        <p:txBody>
          <a:bodyPr>
            <a:normAutofit lnSpcReduction="10000"/>
          </a:bodyPr>
          <a:lstStyle/>
          <a:p>
            <a:r>
              <a:rPr lang="en-GB" dirty="0"/>
              <a:t>Fixed position representation</a:t>
            </a:r>
          </a:p>
          <a:p>
            <a:r>
              <a:rPr lang="en-GB" dirty="0"/>
              <a:t>Equation:</a:t>
            </a:r>
            <a:br>
              <a:rPr lang="en-GB" dirty="0"/>
            </a:br>
            <a:endParaRPr lang="en-GB" dirty="0"/>
          </a:p>
          <a:p>
            <a:endParaRPr lang="en-GB" dirty="0"/>
          </a:p>
          <a:p>
            <a:endParaRPr lang="en-GB" dirty="0"/>
          </a:p>
          <a:p>
            <a:endParaRPr lang="en-GB" dirty="0"/>
          </a:p>
          <a:p>
            <a:r>
              <a:rPr lang="en-GB" dirty="0"/>
              <a:t>Preserves relative positions</a:t>
            </a:r>
          </a:p>
          <a:p>
            <a:r>
              <a:rPr lang="en-GB" dirty="0"/>
              <a:t>Generalizes beyond training length</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DC26183-EE40-64AB-9A75-AB1DE5F6E3A7}"/>
                  </a:ext>
                </a:extLst>
              </p:cNvPr>
              <p:cNvSpPr txBox="1"/>
              <p:nvPr/>
            </p:nvSpPr>
            <p:spPr>
              <a:xfrm>
                <a:off x="2862943" y="2398461"/>
                <a:ext cx="6096000" cy="20610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z="2800" smtClean="0">
                          <a:latin typeface="Cambria Math" panose="02040503050406030204" pitchFamily="18" charset="0"/>
                        </a:rPr>
                        <m:t>P</m:t>
                      </m:r>
                      <m:sSub>
                        <m:sSubPr>
                          <m:ctrlPr>
                            <a:rPr lang="en-PK" sz="2800" i="1">
                              <a:latin typeface="Cambria Math" panose="02040503050406030204" pitchFamily="18" charset="0"/>
                            </a:rPr>
                          </m:ctrlPr>
                        </m:sSubPr>
                        <m:e>
                          <m:r>
                            <a:rPr lang="en-PK" sz="2800" i="1">
                              <a:latin typeface="Cambria Math" panose="02040503050406030204" pitchFamily="18" charset="0"/>
                            </a:rPr>
                            <m:t>𝐸</m:t>
                          </m:r>
                        </m:e>
                        <m:sub>
                          <m:d>
                            <m:dPr>
                              <m:ctrlPr>
                                <a:rPr lang="en-PK" sz="2800" i="1">
                                  <a:latin typeface="Cambria Math" panose="02040503050406030204" pitchFamily="18" charset="0"/>
                                </a:rPr>
                              </m:ctrlPr>
                            </m:dPr>
                            <m:e>
                              <m:r>
                                <a:rPr lang="en-PK" sz="2800" i="1">
                                  <a:latin typeface="Cambria Math" panose="02040503050406030204" pitchFamily="18" charset="0"/>
                                </a:rPr>
                                <m:t>𝑝𝑜𝑠</m:t>
                              </m:r>
                              <m:r>
                                <a:rPr lang="en-PK" sz="2800" i="0">
                                  <a:latin typeface="Cambria Math" panose="02040503050406030204" pitchFamily="18" charset="0"/>
                                </a:rPr>
                                <m:t>,2</m:t>
                              </m:r>
                              <m:r>
                                <a:rPr lang="en-PK" sz="2800" i="1">
                                  <a:latin typeface="Cambria Math" panose="02040503050406030204" pitchFamily="18" charset="0"/>
                                </a:rPr>
                                <m:t>𝑖</m:t>
                              </m:r>
                            </m:e>
                          </m:d>
                        </m:sub>
                      </m:sSub>
                      <m:r>
                        <a:rPr lang="en-PK" sz="2800" i="0">
                          <a:latin typeface="Cambria Math" panose="02040503050406030204" pitchFamily="18" charset="0"/>
                        </a:rPr>
                        <m:t>=</m:t>
                      </m:r>
                      <m:func>
                        <m:funcPr>
                          <m:ctrlPr>
                            <a:rPr lang="en-PK" sz="2800" i="1">
                              <a:latin typeface="Cambria Math" panose="02040503050406030204" pitchFamily="18" charset="0"/>
                            </a:rPr>
                          </m:ctrlPr>
                        </m:funcPr>
                        <m:fName>
                          <m:r>
                            <m:rPr>
                              <m:sty m:val="p"/>
                            </m:rPr>
                            <a:rPr lang="en-PK" sz="2800" i="0">
                              <a:latin typeface="Cambria Math" panose="02040503050406030204" pitchFamily="18" charset="0"/>
                            </a:rPr>
                            <m:t>sin</m:t>
                          </m:r>
                        </m:fName>
                        <m:e>
                          <m:d>
                            <m:dPr>
                              <m:ctrlPr>
                                <a:rPr lang="en-PK" sz="2800" i="1">
                                  <a:latin typeface="Cambria Math" panose="02040503050406030204" pitchFamily="18" charset="0"/>
                                </a:rPr>
                              </m:ctrlPr>
                            </m:dPr>
                            <m:e>
                              <m:f>
                                <m:fPr>
                                  <m:ctrlPr>
                                    <a:rPr lang="en-PK" sz="2800" i="1">
                                      <a:latin typeface="Cambria Math" panose="02040503050406030204" pitchFamily="18" charset="0"/>
                                    </a:rPr>
                                  </m:ctrlPr>
                                </m:fPr>
                                <m:num>
                                  <m:r>
                                    <a:rPr lang="en-PK" sz="2800" i="1">
                                      <a:latin typeface="Cambria Math" panose="02040503050406030204" pitchFamily="18" charset="0"/>
                                    </a:rPr>
                                    <m:t>𝑝𝑜𝑠</m:t>
                                  </m:r>
                                </m:num>
                                <m:den>
                                  <m:sSup>
                                    <m:sSupPr>
                                      <m:ctrlPr>
                                        <a:rPr lang="en-PK" sz="2800" i="1">
                                          <a:latin typeface="Cambria Math" panose="02040503050406030204" pitchFamily="18" charset="0"/>
                                        </a:rPr>
                                      </m:ctrlPr>
                                    </m:sSupPr>
                                    <m:e>
                                      <m:r>
                                        <a:rPr lang="en-PK" sz="2800" i="0">
                                          <a:latin typeface="Cambria Math" panose="02040503050406030204" pitchFamily="18" charset="0"/>
                                        </a:rPr>
                                        <m:t>10000</m:t>
                                      </m:r>
                                    </m:e>
                                    <m:sup>
                                      <m:r>
                                        <a:rPr lang="en-PK" sz="2800" i="0">
                                          <a:latin typeface="Cambria Math" panose="02040503050406030204" pitchFamily="18" charset="0"/>
                                        </a:rPr>
                                        <m:t>2</m:t>
                                      </m:r>
                                      <m:f>
                                        <m:fPr>
                                          <m:type m:val="lin"/>
                                          <m:ctrlPr>
                                            <a:rPr lang="en-PK" sz="2800" i="1">
                                              <a:latin typeface="Cambria Math" panose="02040503050406030204" pitchFamily="18" charset="0"/>
                                            </a:rPr>
                                          </m:ctrlPr>
                                        </m:fPr>
                                        <m:num>
                                          <m:r>
                                            <a:rPr lang="en-PK" sz="2800" i="1">
                                              <a:latin typeface="Cambria Math" panose="02040503050406030204" pitchFamily="18" charset="0"/>
                                            </a:rPr>
                                            <m:t>𝑖</m:t>
                                          </m:r>
                                        </m:num>
                                        <m:den>
                                          <m:r>
                                            <a:rPr lang="en-PK" sz="2800" i="1">
                                              <a:latin typeface="Cambria Math" panose="02040503050406030204" pitchFamily="18" charset="0"/>
                                            </a:rPr>
                                            <m:t>𝑑</m:t>
                                          </m:r>
                                        </m:den>
                                      </m:f>
                                    </m:sup>
                                  </m:sSup>
                                </m:den>
                              </m:f>
                            </m:e>
                          </m:d>
                        </m:e>
                      </m:func>
                      <m:r>
                        <a:rPr lang="en-PK" sz="2800" i="0">
                          <a:latin typeface="Cambria Math" panose="02040503050406030204" pitchFamily="18" charset="0"/>
                        </a:rPr>
                        <m:t>,</m:t>
                      </m:r>
                    </m:oMath>
                  </m:oMathPara>
                </a14:m>
                <a:endParaRPr lang="en-US" sz="2800" i="0" dirty="0">
                  <a:latin typeface="Cambria Math" panose="02040503050406030204" pitchFamily="18" charset="0"/>
                </a:endParaRPr>
              </a:p>
              <a:p>
                <a:endParaRPr lang="en-PK" sz="2800"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PK" sz="2800" i="0">
                          <a:latin typeface="Cambria Math" panose="02040503050406030204" pitchFamily="18" charset="0"/>
                        </a:rPr>
                        <m:t>  </m:t>
                      </m:r>
                      <m:r>
                        <m:rPr>
                          <m:sty m:val="p"/>
                        </m:rPr>
                        <a:rPr lang="en-PK" sz="2800" i="0">
                          <a:latin typeface="Cambria Math" panose="02040503050406030204" pitchFamily="18" charset="0"/>
                        </a:rPr>
                        <m:t>P</m:t>
                      </m:r>
                      <m:sSub>
                        <m:sSubPr>
                          <m:ctrlPr>
                            <a:rPr lang="en-PK" sz="2800" i="1">
                              <a:latin typeface="Cambria Math" panose="02040503050406030204" pitchFamily="18" charset="0"/>
                            </a:rPr>
                          </m:ctrlPr>
                        </m:sSubPr>
                        <m:e>
                          <m:r>
                            <a:rPr lang="en-PK" sz="2800" i="1">
                              <a:latin typeface="Cambria Math" panose="02040503050406030204" pitchFamily="18" charset="0"/>
                            </a:rPr>
                            <m:t>𝐸</m:t>
                          </m:r>
                        </m:e>
                        <m:sub>
                          <m:d>
                            <m:dPr>
                              <m:ctrlPr>
                                <a:rPr lang="en-PK" sz="2800" i="1">
                                  <a:latin typeface="Cambria Math" panose="02040503050406030204" pitchFamily="18" charset="0"/>
                                </a:rPr>
                              </m:ctrlPr>
                            </m:dPr>
                            <m:e>
                              <m:r>
                                <a:rPr lang="en-PK" sz="2800" i="1">
                                  <a:latin typeface="Cambria Math" panose="02040503050406030204" pitchFamily="18" charset="0"/>
                                </a:rPr>
                                <m:t>𝑝𝑜𝑠</m:t>
                              </m:r>
                              <m:r>
                                <a:rPr lang="en-PK" sz="2800" i="0">
                                  <a:latin typeface="Cambria Math" panose="02040503050406030204" pitchFamily="18" charset="0"/>
                                </a:rPr>
                                <m:t>,2</m:t>
                              </m:r>
                              <m:r>
                                <a:rPr lang="en-PK" sz="2800" i="1">
                                  <a:latin typeface="Cambria Math" panose="02040503050406030204" pitchFamily="18" charset="0"/>
                                </a:rPr>
                                <m:t>𝑖</m:t>
                              </m:r>
                              <m:r>
                                <a:rPr lang="en-PK" sz="2800" i="0">
                                  <a:latin typeface="Cambria Math" panose="02040503050406030204" pitchFamily="18" charset="0"/>
                                </a:rPr>
                                <m:t>+1</m:t>
                              </m:r>
                            </m:e>
                          </m:d>
                        </m:sub>
                      </m:sSub>
                      <m:r>
                        <a:rPr lang="en-PK" sz="2800" i="0">
                          <a:latin typeface="Cambria Math" panose="02040503050406030204" pitchFamily="18" charset="0"/>
                        </a:rPr>
                        <m:t>=</m:t>
                      </m:r>
                      <m:func>
                        <m:funcPr>
                          <m:ctrlPr>
                            <a:rPr lang="en-PK" sz="2800" i="1">
                              <a:latin typeface="Cambria Math" panose="02040503050406030204" pitchFamily="18" charset="0"/>
                            </a:rPr>
                          </m:ctrlPr>
                        </m:funcPr>
                        <m:fName>
                          <m:r>
                            <m:rPr>
                              <m:sty m:val="p"/>
                            </m:rPr>
                            <a:rPr lang="en-PK" sz="2800" i="0">
                              <a:latin typeface="Cambria Math" panose="02040503050406030204" pitchFamily="18" charset="0"/>
                            </a:rPr>
                            <m:t>cos</m:t>
                          </m:r>
                        </m:fName>
                        <m:e>
                          <m:d>
                            <m:dPr>
                              <m:ctrlPr>
                                <a:rPr lang="en-PK" sz="2800" i="1">
                                  <a:latin typeface="Cambria Math" panose="02040503050406030204" pitchFamily="18" charset="0"/>
                                </a:rPr>
                              </m:ctrlPr>
                            </m:dPr>
                            <m:e>
                              <m:f>
                                <m:fPr>
                                  <m:ctrlPr>
                                    <a:rPr lang="en-PK" sz="2800" i="1">
                                      <a:latin typeface="Cambria Math" panose="02040503050406030204" pitchFamily="18" charset="0"/>
                                    </a:rPr>
                                  </m:ctrlPr>
                                </m:fPr>
                                <m:num>
                                  <m:r>
                                    <a:rPr lang="en-PK" sz="2800" i="1">
                                      <a:latin typeface="Cambria Math" panose="02040503050406030204" pitchFamily="18" charset="0"/>
                                    </a:rPr>
                                    <m:t>𝑝𝑜𝑠</m:t>
                                  </m:r>
                                </m:num>
                                <m:den>
                                  <m:sSup>
                                    <m:sSupPr>
                                      <m:ctrlPr>
                                        <a:rPr lang="en-PK" sz="2800" i="1">
                                          <a:latin typeface="Cambria Math" panose="02040503050406030204" pitchFamily="18" charset="0"/>
                                        </a:rPr>
                                      </m:ctrlPr>
                                    </m:sSupPr>
                                    <m:e>
                                      <m:r>
                                        <a:rPr lang="en-PK" sz="2800" i="0">
                                          <a:latin typeface="Cambria Math" panose="02040503050406030204" pitchFamily="18" charset="0"/>
                                        </a:rPr>
                                        <m:t>10000</m:t>
                                      </m:r>
                                    </m:e>
                                    <m:sup>
                                      <m:r>
                                        <a:rPr lang="en-PK" sz="2800" i="0">
                                          <a:latin typeface="Cambria Math" panose="02040503050406030204" pitchFamily="18" charset="0"/>
                                        </a:rPr>
                                        <m:t>2</m:t>
                                      </m:r>
                                      <m:f>
                                        <m:fPr>
                                          <m:type m:val="lin"/>
                                          <m:ctrlPr>
                                            <a:rPr lang="en-PK" sz="2800" i="1">
                                              <a:latin typeface="Cambria Math" panose="02040503050406030204" pitchFamily="18" charset="0"/>
                                            </a:rPr>
                                          </m:ctrlPr>
                                        </m:fPr>
                                        <m:num>
                                          <m:r>
                                            <a:rPr lang="en-PK" sz="2800" i="1">
                                              <a:latin typeface="Cambria Math" panose="02040503050406030204" pitchFamily="18" charset="0"/>
                                            </a:rPr>
                                            <m:t>𝑖</m:t>
                                          </m:r>
                                        </m:num>
                                        <m:den>
                                          <m:r>
                                            <a:rPr lang="en-PK" sz="2800" i="1">
                                              <a:latin typeface="Cambria Math" panose="02040503050406030204" pitchFamily="18" charset="0"/>
                                            </a:rPr>
                                            <m:t>𝑑</m:t>
                                          </m:r>
                                        </m:den>
                                      </m:f>
                                    </m:sup>
                                  </m:sSup>
                                </m:den>
                              </m:f>
                            </m:e>
                          </m:d>
                        </m:e>
                      </m:func>
                    </m:oMath>
                  </m:oMathPara>
                </a14:m>
                <a:endParaRPr lang="en-PK" dirty="0"/>
              </a:p>
            </p:txBody>
          </p:sp>
        </mc:Choice>
        <mc:Fallback xmlns="">
          <p:sp>
            <p:nvSpPr>
              <p:cNvPr id="5" name="TextBox 4">
                <a:extLst>
                  <a:ext uri="{FF2B5EF4-FFF2-40B4-BE49-F238E27FC236}">
                    <a16:creationId xmlns:a16="http://schemas.microsoft.com/office/drawing/2014/main" id="{CDC26183-EE40-64AB-9A75-AB1DE5F6E3A7}"/>
                  </a:ext>
                </a:extLst>
              </p:cNvPr>
              <p:cNvSpPr txBox="1">
                <a:spLocks noRot="1" noChangeAspect="1" noMove="1" noResize="1" noEditPoints="1" noAdjustHandles="1" noChangeArrowheads="1" noChangeShapeType="1" noTextEdit="1"/>
              </p:cNvSpPr>
              <p:nvPr/>
            </p:nvSpPr>
            <p:spPr>
              <a:xfrm>
                <a:off x="2862943" y="2398461"/>
                <a:ext cx="6096000" cy="2061077"/>
              </a:xfrm>
              <a:prstGeom prst="rect">
                <a:avLst/>
              </a:prstGeom>
              <a:blipFill>
                <a:blip r:embed="rId2"/>
                <a:stretch>
                  <a:fillRect t="-3049" b="-31707"/>
                </a:stretch>
              </a:blipFill>
            </p:spPr>
            <p:txBody>
              <a:bodyPr/>
              <a:lstStyle/>
              <a:p>
                <a:r>
                  <a:rPr lang="en-PK">
                    <a:noFill/>
                  </a:rPr>
                  <a:t> </a:t>
                </a:r>
              </a:p>
            </p:txBody>
          </p:sp>
        </mc:Fallback>
      </mc:AlternateContent>
    </p:spTree>
    <p:extLst>
      <p:ext uri="{BB962C8B-B14F-4D97-AF65-F5344CB8AC3E}">
        <p14:creationId xmlns:p14="http://schemas.microsoft.com/office/powerpoint/2010/main" val="27192048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C6476-4161-BFBD-7337-24CF3D6C7F54}"/>
              </a:ext>
            </a:extLst>
          </p:cNvPr>
          <p:cNvSpPr>
            <a:spLocks noGrp="1"/>
          </p:cNvSpPr>
          <p:nvPr>
            <p:ph type="title"/>
          </p:nvPr>
        </p:nvSpPr>
        <p:spPr/>
        <p:txBody>
          <a:bodyPr/>
          <a:lstStyle/>
          <a:p>
            <a:r>
              <a:rPr lang="en-GB" dirty="0"/>
              <a:t>Feed-Forward Networks</a:t>
            </a:r>
            <a:endParaRPr lang="en-PK" dirty="0"/>
          </a:p>
        </p:txBody>
      </p:sp>
      <p:sp>
        <p:nvSpPr>
          <p:cNvPr id="3" name="Content Placeholder 2">
            <a:extLst>
              <a:ext uri="{FF2B5EF4-FFF2-40B4-BE49-F238E27FC236}">
                <a16:creationId xmlns:a16="http://schemas.microsoft.com/office/drawing/2014/main" id="{95568715-EFB7-3A36-F890-4904653E19E6}"/>
              </a:ext>
            </a:extLst>
          </p:cNvPr>
          <p:cNvSpPr>
            <a:spLocks noGrp="1"/>
          </p:cNvSpPr>
          <p:nvPr>
            <p:ph idx="1"/>
          </p:nvPr>
        </p:nvSpPr>
        <p:spPr/>
        <p:txBody>
          <a:bodyPr/>
          <a:lstStyle/>
          <a:p>
            <a:r>
              <a:rPr lang="en-GB" dirty="0"/>
              <a:t>Applied independently per token</a:t>
            </a:r>
          </a:p>
          <a:p>
            <a:endParaRPr lang="en-GB" dirty="0"/>
          </a:p>
          <a:p>
            <a:endParaRPr lang="en-GB" dirty="0"/>
          </a:p>
          <a:p>
            <a:r>
              <a:rPr lang="en-GB" dirty="0"/>
              <a:t>Expands dimension then projects back</a:t>
            </a:r>
          </a:p>
          <a:p>
            <a:r>
              <a:rPr lang="en-GB" dirty="0"/>
              <a:t>Adds nonlinearity and complexity</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5A86718-124A-1EF2-CA79-F4E5FAA3E751}"/>
                  </a:ext>
                </a:extLst>
              </p:cNvPr>
              <p:cNvSpPr txBox="1"/>
              <p:nvPr/>
            </p:nvSpPr>
            <p:spPr>
              <a:xfrm>
                <a:off x="3048000" y="2346261"/>
                <a:ext cx="6096000" cy="5232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en-PK" sz="2800" b="0" smtClean="0"/>
                        <m:t>FFN</m:t>
                      </m:r>
                      <m:d>
                        <m:dPr>
                          <m:ctrlPr>
                            <a:rPr lang="en-PK" sz="2800" b="0" i="1">
                              <a:latin typeface="Cambria Math" panose="02040503050406030204" pitchFamily="18" charset="0"/>
                            </a:rPr>
                          </m:ctrlPr>
                        </m:dPr>
                        <m:e>
                          <m:r>
                            <a:rPr lang="en-PK" sz="2800" b="0" i="1">
                              <a:latin typeface="Cambria Math" panose="02040503050406030204" pitchFamily="18" charset="0"/>
                            </a:rPr>
                            <m:t>𝑥</m:t>
                          </m:r>
                        </m:e>
                      </m:d>
                      <m:r>
                        <a:rPr lang="en-PK" sz="2800" b="0" i="0">
                          <a:latin typeface="Cambria Math" panose="02040503050406030204" pitchFamily="18" charset="0"/>
                        </a:rPr>
                        <m:t>=</m:t>
                      </m:r>
                      <m:func>
                        <m:funcPr>
                          <m:ctrlPr>
                            <a:rPr lang="en-PK" sz="2800" b="0" i="1">
                              <a:latin typeface="Cambria Math" panose="02040503050406030204" pitchFamily="18" charset="0"/>
                            </a:rPr>
                          </m:ctrlPr>
                        </m:funcPr>
                        <m:fName>
                          <m:r>
                            <m:rPr>
                              <m:sty m:val="p"/>
                            </m:rPr>
                            <a:rPr lang="en-PK" sz="2800" b="0" i="0">
                              <a:latin typeface="Cambria Math" panose="02040503050406030204" pitchFamily="18" charset="0"/>
                            </a:rPr>
                            <m:t>max</m:t>
                          </m:r>
                        </m:fName>
                        <m:e>
                          <m:d>
                            <m:dPr>
                              <m:ctrlPr>
                                <a:rPr lang="en-PK" sz="2800" b="0" i="1">
                                  <a:latin typeface="Cambria Math" panose="02040503050406030204" pitchFamily="18" charset="0"/>
                                </a:rPr>
                              </m:ctrlPr>
                            </m:dPr>
                            <m:e>
                              <m:r>
                                <a:rPr lang="en-PK" sz="2800" b="0" i="0">
                                  <a:latin typeface="Cambria Math" panose="02040503050406030204" pitchFamily="18" charset="0"/>
                                </a:rPr>
                                <m:t>0,</m:t>
                              </m:r>
                              <m:r>
                                <a:rPr lang="en-PK" sz="2800" b="0" i="1">
                                  <a:latin typeface="Cambria Math" panose="02040503050406030204" pitchFamily="18" charset="0"/>
                                </a:rPr>
                                <m:t>𝑥</m:t>
                              </m:r>
                              <m:sSub>
                                <m:sSubPr>
                                  <m:ctrlPr>
                                    <a:rPr lang="en-PK" sz="2800" b="0" i="1">
                                      <a:latin typeface="Cambria Math" panose="02040503050406030204" pitchFamily="18" charset="0"/>
                                    </a:rPr>
                                  </m:ctrlPr>
                                </m:sSubPr>
                                <m:e>
                                  <m:r>
                                    <a:rPr lang="en-PK" sz="2800" b="0" i="1">
                                      <a:latin typeface="Cambria Math" panose="02040503050406030204" pitchFamily="18" charset="0"/>
                                    </a:rPr>
                                    <m:t>𝑊</m:t>
                                  </m:r>
                                </m:e>
                                <m:sub>
                                  <m:r>
                                    <a:rPr lang="en-PK" sz="2800" b="0" i="0">
                                      <a:latin typeface="Cambria Math" panose="02040503050406030204" pitchFamily="18" charset="0"/>
                                    </a:rPr>
                                    <m:t>1</m:t>
                                  </m:r>
                                </m:sub>
                              </m:sSub>
                              <m:r>
                                <a:rPr lang="en-PK" sz="2800" b="0" i="0">
                                  <a:latin typeface="Cambria Math" panose="02040503050406030204" pitchFamily="18" charset="0"/>
                                </a:rPr>
                                <m:t>+</m:t>
                              </m:r>
                              <m:sSub>
                                <m:sSubPr>
                                  <m:ctrlPr>
                                    <a:rPr lang="en-PK" sz="2800" b="0" i="1">
                                      <a:latin typeface="Cambria Math" panose="02040503050406030204" pitchFamily="18" charset="0"/>
                                    </a:rPr>
                                  </m:ctrlPr>
                                </m:sSubPr>
                                <m:e>
                                  <m:r>
                                    <a:rPr lang="en-PK" sz="2800" b="0" i="1">
                                      <a:latin typeface="Cambria Math" panose="02040503050406030204" pitchFamily="18" charset="0"/>
                                    </a:rPr>
                                    <m:t>𝑏</m:t>
                                  </m:r>
                                </m:e>
                                <m:sub>
                                  <m:r>
                                    <a:rPr lang="en-PK" sz="2800" b="0" i="0">
                                      <a:latin typeface="Cambria Math" panose="02040503050406030204" pitchFamily="18" charset="0"/>
                                    </a:rPr>
                                    <m:t>1</m:t>
                                  </m:r>
                                </m:sub>
                              </m:sSub>
                            </m:e>
                          </m:d>
                        </m:e>
                      </m:func>
                      <m:sSub>
                        <m:sSubPr>
                          <m:ctrlPr>
                            <a:rPr lang="en-PK" sz="2800" b="0" i="1">
                              <a:latin typeface="Cambria Math" panose="02040503050406030204" pitchFamily="18" charset="0"/>
                            </a:rPr>
                          </m:ctrlPr>
                        </m:sSubPr>
                        <m:e>
                          <m:r>
                            <a:rPr lang="en-PK" sz="2800" b="0" i="1">
                              <a:latin typeface="Cambria Math" panose="02040503050406030204" pitchFamily="18" charset="0"/>
                            </a:rPr>
                            <m:t>𝑊</m:t>
                          </m:r>
                        </m:e>
                        <m:sub>
                          <m:r>
                            <a:rPr lang="en-PK" sz="2800" b="0" i="0">
                              <a:latin typeface="Cambria Math" panose="02040503050406030204" pitchFamily="18" charset="0"/>
                            </a:rPr>
                            <m:t>2</m:t>
                          </m:r>
                        </m:sub>
                      </m:sSub>
                      <m:r>
                        <a:rPr lang="en-PK" sz="2800" b="0" i="0">
                          <a:latin typeface="Cambria Math" panose="02040503050406030204" pitchFamily="18" charset="0"/>
                        </a:rPr>
                        <m:t>+</m:t>
                      </m:r>
                      <m:sSub>
                        <m:sSubPr>
                          <m:ctrlPr>
                            <a:rPr lang="en-PK" sz="2800" b="0" i="1">
                              <a:latin typeface="Cambria Math" panose="02040503050406030204" pitchFamily="18" charset="0"/>
                            </a:rPr>
                          </m:ctrlPr>
                        </m:sSubPr>
                        <m:e>
                          <m:r>
                            <a:rPr lang="en-PK" sz="2800" b="0" i="1">
                              <a:latin typeface="Cambria Math" panose="02040503050406030204" pitchFamily="18" charset="0"/>
                            </a:rPr>
                            <m:t>𝑏</m:t>
                          </m:r>
                        </m:e>
                        <m:sub>
                          <m:r>
                            <a:rPr lang="en-PK" sz="2800" b="0" i="0">
                              <a:latin typeface="Cambria Math" panose="02040503050406030204" pitchFamily="18" charset="0"/>
                            </a:rPr>
                            <m:t>2</m:t>
                          </m:r>
                        </m:sub>
                      </m:sSub>
                    </m:oMath>
                  </m:oMathPara>
                </a14:m>
                <a:endParaRPr lang="en-PK" sz="2800" dirty="0"/>
              </a:p>
            </p:txBody>
          </p:sp>
        </mc:Choice>
        <mc:Fallback xmlns="">
          <p:sp>
            <p:nvSpPr>
              <p:cNvPr id="5" name="TextBox 4">
                <a:extLst>
                  <a:ext uri="{FF2B5EF4-FFF2-40B4-BE49-F238E27FC236}">
                    <a16:creationId xmlns:a16="http://schemas.microsoft.com/office/drawing/2014/main" id="{C5A86718-124A-1EF2-CA79-F4E5FAA3E751}"/>
                  </a:ext>
                </a:extLst>
              </p:cNvPr>
              <p:cNvSpPr txBox="1">
                <a:spLocks noRot="1" noChangeAspect="1" noMove="1" noResize="1" noEditPoints="1" noAdjustHandles="1" noChangeArrowheads="1" noChangeShapeType="1" noTextEdit="1"/>
              </p:cNvSpPr>
              <p:nvPr/>
            </p:nvSpPr>
            <p:spPr>
              <a:xfrm>
                <a:off x="3048000" y="2346261"/>
                <a:ext cx="6096000" cy="523220"/>
              </a:xfrm>
              <a:prstGeom prst="rect">
                <a:avLst/>
              </a:prstGeom>
              <a:blipFill>
                <a:blip r:embed="rId2"/>
                <a:stretch>
                  <a:fillRect/>
                </a:stretch>
              </a:blipFill>
            </p:spPr>
            <p:txBody>
              <a:bodyPr/>
              <a:lstStyle/>
              <a:p>
                <a:r>
                  <a:rPr lang="en-PK">
                    <a:noFill/>
                  </a:rPr>
                  <a:t> </a:t>
                </a:r>
              </a:p>
            </p:txBody>
          </p:sp>
        </mc:Fallback>
      </mc:AlternateContent>
    </p:spTree>
    <p:extLst>
      <p:ext uri="{BB962C8B-B14F-4D97-AF65-F5344CB8AC3E}">
        <p14:creationId xmlns:p14="http://schemas.microsoft.com/office/powerpoint/2010/main" val="8901368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03D50-575D-11B5-CE0B-31A50C10D1DD}"/>
              </a:ext>
            </a:extLst>
          </p:cNvPr>
          <p:cNvSpPr>
            <a:spLocks noGrp="1"/>
          </p:cNvSpPr>
          <p:nvPr>
            <p:ph type="title"/>
          </p:nvPr>
        </p:nvSpPr>
        <p:spPr/>
        <p:txBody>
          <a:bodyPr/>
          <a:lstStyle/>
          <a:p>
            <a:r>
              <a:rPr lang="en-GB" dirty="0"/>
              <a:t>Layer Normalization</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1DEC6E5-FB7E-017F-1170-E1C4E6E8F713}"/>
                  </a:ext>
                </a:extLst>
              </p:cNvPr>
              <p:cNvSpPr>
                <a:spLocks noGrp="1"/>
              </p:cNvSpPr>
              <p:nvPr>
                <p:ph idx="1"/>
              </p:nvPr>
            </p:nvSpPr>
            <p:spPr/>
            <p:txBody>
              <a:bodyPr/>
              <a:lstStyle/>
              <a:p>
                <a:r>
                  <a:rPr lang="en-GB" dirty="0"/>
                  <a:t>Stabilizes training</a:t>
                </a:r>
              </a:p>
              <a:p>
                <a:endParaRPr lang="en-GB" dirty="0"/>
              </a:p>
              <a:p>
                <a:endParaRPr lang="en-GB" dirty="0"/>
              </a:p>
              <a:p>
                <a14:m>
                  <m:oMath xmlns:m="http://schemas.openxmlformats.org/officeDocument/2006/math">
                    <m:r>
                      <m:rPr>
                        <m:sty m:val="p"/>
                      </m:rPr>
                      <a:rPr lang="en-PK">
                        <a:latin typeface="Cambria Math" panose="02040503050406030204" pitchFamily="18" charset="0"/>
                      </a:rPr>
                      <m:t>μ</m:t>
                    </m:r>
                  </m:oMath>
                </a14:m>
                <a:r>
                  <a:rPr lang="en-GB" dirty="0"/>
                  <a:t>, </a:t>
                </a:r>
                <a14:m>
                  <m:oMath xmlns:m="http://schemas.openxmlformats.org/officeDocument/2006/math">
                    <m:r>
                      <m:rPr>
                        <m:sty m:val="p"/>
                      </m:rPr>
                      <a:rPr lang="en-PK">
                        <a:latin typeface="Cambria Math" panose="02040503050406030204" pitchFamily="18" charset="0"/>
                      </a:rPr>
                      <m:t>σ</m:t>
                    </m:r>
                    <m:r>
                      <a:rPr lang="en-PK" i="1">
                        <a:latin typeface="Cambria Math" panose="02040503050406030204" pitchFamily="18" charset="0"/>
                      </a:rPr>
                      <m:t> </m:t>
                    </m:r>
                  </m:oMath>
                </a14:m>
                <a:r>
                  <a:rPr lang="en-GB" dirty="0"/>
                  <a:t>are computed over features</a:t>
                </a:r>
              </a:p>
              <a:p>
                <a14:m>
                  <m:oMath xmlns:m="http://schemas.openxmlformats.org/officeDocument/2006/math">
                    <m:r>
                      <m:rPr>
                        <m:sty m:val="p"/>
                      </m:rPr>
                      <a:rPr lang="en-PK">
                        <a:latin typeface="Cambria Math" panose="02040503050406030204" pitchFamily="18" charset="0"/>
                      </a:rPr>
                      <m:t>γ</m:t>
                    </m:r>
                  </m:oMath>
                </a14:m>
                <a:r>
                  <a:rPr lang="en-GB" dirty="0"/>
                  <a:t>, </a:t>
                </a:r>
                <a14:m>
                  <m:oMath xmlns:m="http://schemas.openxmlformats.org/officeDocument/2006/math">
                    <m:r>
                      <m:rPr>
                        <m:sty m:val="p"/>
                      </m:rPr>
                      <a:rPr lang="en-PK">
                        <a:latin typeface="Cambria Math" panose="02040503050406030204" pitchFamily="18" charset="0"/>
                      </a:rPr>
                      <m:t>ϵ</m:t>
                    </m:r>
                    <m:r>
                      <a:rPr lang="en-PK" i="1">
                        <a:latin typeface="Cambria Math" panose="02040503050406030204" pitchFamily="18" charset="0"/>
                      </a:rPr>
                      <m:t> </m:t>
                    </m:r>
                  </m:oMath>
                </a14:m>
                <a:r>
                  <a:rPr lang="en-GB" dirty="0"/>
                  <a:t>are learned parameters</a:t>
                </a:r>
              </a:p>
              <a:p>
                <a:endParaRPr lang="en-PK" dirty="0"/>
              </a:p>
            </p:txBody>
          </p:sp>
        </mc:Choice>
        <mc:Fallback xmlns="">
          <p:sp>
            <p:nvSpPr>
              <p:cNvPr id="3" name="Content Placeholder 2">
                <a:extLst>
                  <a:ext uri="{FF2B5EF4-FFF2-40B4-BE49-F238E27FC236}">
                    <a16:creationId xmlns:a16="http://schemas.microsoft.com/office/drawing/2014/main" id="{E1DEC6E5-FB7E-017F-1170-E1C4E6E8F713}"/>
                  </a:ext>
                </a:extLst>
              </p:cNvPr>
              <p:cNvSpPr>
                <a:spLocks noGrp="1" noRot="1" noChangeAspect="1" noMove="1" noResize="1" noEditPoints="1" noAdjustHandles="1" noChangeArrowheads="1" noChangeShapeType="1" noTextEdit="1"/>
              </p:cNvSpPr>
              <p:nvPr>
                <p:ph idx="1"/>
              </p:nvPr>
            </p:nvSpPr>
            <p:spPr>
              <a:blipFill>
                <a:blip r:embed="rId2"/>
                <a:stretch>
                  <a:fillRect l="-1830" t="-2381"/>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8DA4E82-0D99-92F3-1E19-6EA418E5F861}"/>
                  </a:ext>
                </a:extLst>
              </p:cNvPr>
              <p:cNvSpPr txBox="1"/>
              <p:nvPr/>
            </p:nvSpPr>
            <p:spPr>
              <a:xfrm>
                <a:off x="3048000" y="2341388"/>
                <a:ext cx="6096000" cy="91082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en-PK" sz="2800" b="0" smtClean="0"/>
                        <m:t>LayerNorm</m:t>
                      </m:r>
                      <m:d>
                        <m:dPr>
                          <m:ctrlPr>
                            <a:rPr lang="en-PK" sz="2800" b="0" i="1">
                              <a:latin typeface="Cambria Math" panose="02040503050406030204" pitchFamily="18" charset="0"/>
                            </a:rPr>
                          </m:ctrlPr>
                        </m:dPr>
                        <m:e>
                          <m:r>
                            <a:rPr lang="en-PK" sz="2800" b="0" i="1">
                              <a:latin typeface="Cambria Math" panose="02040503050406030204" pitchFamily="18" charset="0"/>
                            </a:rPr>
                            <m:t>𝑥</m:t>
                          </m:r>
                        </m:e>
                      </m:d>
                      <m:r>
                        <a:rPr lang="en-PK" sz="2800" b="0" i="0">
                          <a:latin typeface="Cambria Math" panose="02040503050406030204" pitchFamily="18" charset="0"/>
                        </a:rPr>
                        <m:t>=</m:t>
                      </m:r>
                      <m:r>
                        <m:rPr>
                          <m:sty m:val="p"/>
                        </m:rPr>
                        <a:rPr lang="en-PK" sz="2800" b="0" i="0">
                          <a:latin typeface="Cambria Math" panose="02040503050406030204" pitchFamily="18" charset="0"/>
                        </a:rPr>
                        <m:t>γ</m:t>
                      </m:r>
                      <m:r>
                        <a:rPr lang="en-PK" sz="2800" b="0" i="0">
                          <a:latin typeface="Cambria Math" panose="02040503050406030204" pitchFamily="18" charset="0"/>
                        </a:rPr>
                        <m:t>⋅</m:t>
                      </m:r>
                      <m:f>
                        <m:fPr>
                          <m:ctrlPr>
                            <a:rPr lang="en-PK" sz="2800" b="0" i="1">
                              <a:latin typeface="Cambria Math" panose="02040503050406030204" pitchFamily="18" charset="0"/>
                            </a:rPr>
                          </m:ctrlPr>
                        </m:fPr>
                        <m:num>
                          <m:r>
                            <a:rPr lang="en-PK" sz="2800" b="0" i="1">
                              <a:latin typeface="Cambria Math" panose="02040503050406030204" pitchFamily="18" charset="0"/>
                            </a:rPr>
                            <m:t>𝑥</m:t>
                          </m:r>
                          <m:r>
                            <a:rPr lang="en-PK" sz="2800" b="0" i="0">
                              <a:latin typeface="Cambria Math" panose="02040503050406030204" pitchFamily="18" charset="0"/>
                            </a:rPr>
                            <m:t>−</m:t>
                          </m:r>
                          <m:r>
                            <m:rPr>
                              <m:sty m:val="p"/>
                            </m:rPr>
                            <a:rPr lang="en-PK" sz="2800" b="0" i="0">
                              <a:latin typeface="Cambria Math" panose="02040503050406030204" pitchFamily="18" charset="0"/>
                            </a:rPr>
                            <m:t>μ</m:t>
                          </m:r>
                        </m:num>
                        <m:den>
                          <m:rad>
                            <m:radPr>
                              <m:degHide m:val="on"/>
                              <m:ctrlPr>
                                <a:rPr lang="en-PK" sz="2800" b="0" i="1">
                                  <a:latin typeface="Cambria Math" panose="02040503050406030204" pitchFamily="18" charset="0"/>
                                </a:rPr>
                              </m:ctrlPr>
                            </m:radPr>
                            <m:deg/>
                            <m:e>
                              <m:sSup>
                                <m:sSupPr>
                                  <m:ctrlPr>
                                    <a:rPr lang="en-PK" sz="2800" b="0" i="1">
                                      <a:latin typeface="Cambria Math" panose="02040503050406030204" pitchFamily="18" charset="0"/>
                                    </a:rPr>
                                  </m:ctrlPr>
                                </m:sSupPr>
                                <m:e>
                                  <m:r>
                                    <m:rPr>
                                      <m:sty m:val="p"/>
                                    </m:rPr>
                                    <a:rPr lang="en-PK" sz="2800" b="0" i="0">
                                      <a:latin typeface="Cambria Math" panose="02040503050406030204" pitchFamily="18" charset="0"/>
                                    </a:rPr>
                                    <m:t>σ</m:t>
                                  </m:r>
                                </m:e>
                                <m:sup>
                                  <m:r>
                                    <a:rPr lang="en-PK" sz="2800" b="0" i="0">
                                      <a:latin typeface="Cambria Math" panose="02040503050406030204" pitchFamily="18" charset="0"/>
                                    </a:rPr>
                                    <m:t>2</m:t>
                                  </m:r>
                                </m:sup>
                              </m:sSup>
                              <m:r>
                                <a:rPr lang="en-PK" sz="2800" b="0" i="0">
                                  <a:latin typeface="Cambria Math" panose="02040503050406030204" pitchFamily="18" charset="0"/>
                                </a:rPr>
                                <m:t>+</m:t>
                              </m:r>
                              <m:r>
                                <m:rPr>
                                  <m:sty m:val="p"/>
                                </m:rPr>
                                <a:rPr lang="en-PK" sz="2800" b="0" i="0">
                                  <a:latin typeface="Cambria Math" panose="02040503050406030204" pitchFamily="18" charset="0"/>
                                </a:rPr>
                                <m:t>ϵ</m:t>
                              </m:r>
                            </m:e>
                          </m:rad>
                        </m:den>
                      </m:f>
                    </m:oMath>
                  </m:oMathPara>
                </a14:m>
                <a:endParaRPr lang="en-PK" dirty="0"/>
              </a:p>
            </p:txBody>
          </p:sp>
        </mc:Choice>
        <mc:Fallback xmlns="">
          <p:sp>
            <p:nvSpPr>
              <p:cNvPr id="5" name="TextBox 4">
                <a:extLst>
                  <a:ext uri="{FF2B5EF4-FFF2-40B4-BE49-F238E27FC236}">
                    <a16:creationId xmlns:a16="http://schemas.microsoft.com/office/drawing/2014/main" id="{78DA4E82-0D99-92F3-1E19-6EA418E5F861}"/>
                  </a:ext>
                </a:extLst>
              </p:cNvPr>
              <p:cNvSpPr txBox="1">
                <a:spLocks noRot="1" noChangeAspect="1" noMove="1" noResize="1" noEditPoints="1" noAdjustHandles="1" noChangeArrowheads="1" noChangeShapeType="1" noTextEdit="1"/>
              </p:cNvSpPr>
              <p:nvPr/>
            </p:nvSpPr>
            <p:spPr>
              <a:xfrm>
                <a:off x="3048000" y="2341388"/>
                <a:ext cx="6096000" cy="910827"/>
              </a:xfrm>
              <a:prstGeom prst="rect">
                <a:avLst/>
              </a:prstGeom>
              <a:blipFill>
                <a:blip r:embed="rId3"/>
                <a:stretch>
                  <a:fillRect b="-8333"/>
                </a:stretch>
              </a:blipFill>
            </p:spPr>
            <p:txBody>
              <a:bodyPr/>
              <a:lstStyle/>
              <a:p>
                <a:r>
                  <a:rPr lang="en-PK">
                    <a:noFill/>
                  </a:rPr>
                  <a:t> </a:t>
                </a:r>
              </a:p>
            </p:txBody>
          </p:sp>
        </mc:Fallback>
      </mc:AlternateContent>
    </p:spTree>
    <p:extLst>
      <p:ext uri="{BB962C8B-B14F-4D97-AF65-F5344CB8AC3E}">
        <p14:creationId xmlns:p14="http://schemas.microsoft.com/office/powerpoint/2010/main" val="1048815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336A9-9E6B-6DA2-6A67-024D630246A0}"/>
              </a:ext>
            </a:extLst>
          </p:cNvPr>
          <p:cNvSpPr>
            <a:spLocks noGrp="1"/>
          </p:cNvSpPr>
          <p:nvPr>
            <p:ph type="title"/>
          </p:nvPr>
        </p:nvSpPr>
        <p:spPr/>
        <p:txBody>
          <a:bodyPr/>
          <a:lstStyle/>
          <a:p>
            <a:r>
              <a:rPr lang="en-GB" dirty="0"/>
              <a:t>Cross-Attention</a:t>
            </a:r>
            <a:endParaRPr lang="en-PK" dirty="0"/>
          </a:p>
        </p:txBody>
      </p:sp>
      <p:sp>
        <p:nvSpPr>
          <p:cNvPr id="3" name="Content Placeholder 2">
            <a:extLst>
              <a:ext uri="{FF2B5EF4-FFF2-40B4-BE49-F238E27FC236}">
                <a16:creationId xmlns:a16="http://schemas.microsoft.com/office/drawing/2014/main" id="{4813BFE7-4035-0488-E079-78D12D342CFC}"/>
              </a:ext>
            </a:extLst>
          </p:cNvPr>
          <p:cNvSpPr>
            <a:spLocks noGrp="1"/>
          </p:cNvSpPr>
          <p:nvPr>
            <p:ph idx="1"/>
          </p:nvPr>
        </p:nvSpPr>
        <p:spPr/>
        <p:txBody>
          <a:bodyPr/>
          <a:lstStyle/>
          <a:p>
            <a:r>
              <a:rPr lang="en-GB" dirty="0"/>
              <a:t>Decoder queries, encoder provides keys &amp; values</a:t>
            </a:r>
          </a:p>
          <a:p>
            <a:endParaRPr lang="en-GB" dirty="0"/>
          </a:p>
          <a:p>
            <a:endParaRPr lang="en-GB" dirty="0"/>
          </a:p>
          <a:p>
            <a:endParaRPr lang="en-GB" dirty="0"/>
          </a:p>
          <a:p>
            <a:r>
              <a:rPr lang="en-GB" dirty="0"/>
              <a:t>Enables alignment in translation</a:t>
            </a:r>
          </a:p>
          <a:p>
            <a:r>
              <a:rPr lang="en-GB" dirty="0"/>
              <a:t>Bridges input understanding &amp; output generation</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C756F83-5479-F2B5-77BC-77E7775DCC00}"/>
                  </a:ext>
                </a:extLst>
              </p:cNvPr>
              <p:cNvSpPr txBox="1"/>
              <p:nvPr/>
            </p:nvSpPr>
            <p:spPr>
              <a:xfrm>
                <a:off x="2265648" y="2290932"/>
                <a:ext cx="7660703" cy="11380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en-PK" sz="2800" b="0" smtClean="0"/>
                        <m:t>CrossAttention</m:t>
                      </m:r>
                      <m:d>
                        <m:dPr>
                          <m:ctrlPr>
                            <a:rPr lang="en-PK" sz="2800" b="0" i="1">
                              <a:latin typeface="Cambria Math" panose="02040503050406030204" pitchFamily="18" charset="0"/>
                            </a:rPr>
                          </m:ctrlPr>
                        </m:dPr>
                        <m:e>
                          <m:r>
                            <a:rPr lang="en-PK" sz="2800" b="0" i="1">
                              <a:latin typeface="Cambria Math" panose="02040503050406030204" pitchFamily="18" charset="0"/>
                            </a:rPr>
                            <m:t>𝑄</m:t>
                          </m:r>
                          <m:r>
                            <a:rPr lang="en-PK" sz="2800" b="0" i="0">
                              <a:latin typeface="Cambria Math" panose="02040503050406030204" pitchFamily="18" charset="0"/>
                            </a:rPr>
                            <m:t>,</m:t>
                          </m:r>
                          <m:r>
                            <a:rPr lang="en-PK" sz="2800" b="0" i="1">
                              <a:latin typeface="Cambria Math" panose="02040503050406030204" pitchFamily="18" charset="0"/>
                            </a:rPr>
                            <m:t>𝐾</m:t>
                          </m:r>
                          <m:r>
                            <a:rPr lang="en-PK" sz="2800" b="0" i="0">
                              <a:latin typeface="Cambria Math" panose="02040503050406030204" pitchFamily="18" charset="0"/>
                            </a:rPr>
                            <m:t>,</m:t>
                          </m:r>
                          <m:r>
                            <a:rPr lang="en-PK" sz="2800" b="0" i="1">
                              <a:latin typeface="Cambria Math" panose="02040503050406030204" pitchFamily="18" charset="0"/>
                            </a:rPr>
                            <m:t>𝑉</m:t>
                          </m:r>
                        </m:e>
                      </m:d>
                      <m:r>
                        <a:rPr lang="en-PK" sz="2800" b="0" i="0">
                          <a:latin typeface="Cambria Math" panose="02040503050406030204" pitchFamily="18" charset="0"/>
                        </a:rPr>
                        <m:t>=</m:t>
                      </m:r>
                      <m:r>
                        <m:rPr>
                          <m:nor/>
                        </m:rPr>
                        <a:rPr lang="en-PK" sz="2800" b="0" i="1">
                          <a:latin typeface="Cambria Math" panose="02040503050406030204" pitchFamily="18" charset="0"/>
                        </a:rPr>
                        <m:t>softmax</m:t>
                      </m:r>
                      <m:d>
                        <m:dPr>
                          <m:ctrlPr>
                            <a:rPr lang="en-PK" sz="2800" b="0" i="1">
                              <a:latin typeface="Cambria Math" panose="02040503050406030204" pitchFamily="18" charset="0"/>
                            </a:rPr>
                          </m:ctrlPr>
                        </m:dPr>
                        <m:e>
                          <m:f>
                            <m:fPr>
                              <m:ctrlPr>
                                <a:rPr lang="en-PK" sz="2800" b="0" i="1">
                                  <a:latin typeface="Cambria Math" panose="02040503050406030204" pitchFamily="18" charset="0"/>
                                </a:rPr>
                              </m:ctrlPr>
                            </m:fPr>
                            <m:num>
                              <m:r>
                                <a:rPr lang="en-PK" sz="2800" b="0" i="1">
                                  <a:latin typeface="Cambria Math" panose="02040503050406030204" pitchFamily="18" charset="0"/>
                                </a:rPr>
                                <m:t>𝑄</m:t>
                              </m:r>
                              <m:sSup>
                                <m:sSupPr>
                                  <m:ctrlPr>
                                    <a:rPr lang="en-PK" sz="2800" b="0" i="1">
                                      <a:latin typeface="Cambria Math" panose="02040503050406030204" pitchFamily="18" charset="0"/>
                                    </a:rPr>
                                  </m:ctrlPr>
                                </m:sSupPr>
                                <m:e>
                                  <m:r>
                                    <a:rPr lang="en-PK" sz="2800" b="0" i="1">
                                      <a:latin typeface="Cambria Math" panose="02040503050406030204" pitchFamily="18" charset="0"/>
                                    </a:rPr>
                                    <m:t>𝐾</m:t>
                                  </m:r>
                                </m:e>
                                <m:sup>
                                  <m:r>
                                    <a:rPr lang="en-PK" sz="2800" b="0" i="1">
                                      <a:latin typeface="Cambria Math" panose="02040503050406030204" pitchFamily="18" charset="0"/>
                                    </a:rPr>
                                    <m:t>𝑇</m:t>
                                  </m:r>
                                </m:sup>
                              </m:sSup>
                            </m:num>
                            <m:den>
                              <m:rad>
                                <m:radPr>
                                  <m:degHide m:val="on"/>
                                  <m:ctrlPr>
                                    <a:rPr lang="en-PK" sz="2800" b="0" i="1">
                                      <a:latin typeface="Cambria Math" panose="02040503050406030204" pitchFamily="18" charset="0"/>
                                    </a:rPr>
                                  </m:ctrlPr>
                                </m:radPr>
                                <m:deg/>
                                <m:e>
                                  <m:sSub>
                                    <m:sSubPr>
                                      <m:ctrlPr>
                                        <a:rPr lang="en-PK" sz="2800" b="0" i="1">
                                          <a:latin typeface="Cambria Math" panose="02040503050406030204" pitchFamily="18" charset="0"/>
                                        </a:rPr>
                                      </m:ctrlPr>
                                    </m:sSubPr>
                                    <m:e>
                                      <m:r>
                                        <a:rPr lang="en-PK" sz="2800" b="0" i="1">
                                          <a:latin typeface="Cambria Math" panose="02040503050406030204" pitchFamily="18" charset="0"/>
                                        </a:rPr>
                                        <m:t>𝑑</m:t>
                                      </m:r>
                                    </m:e>
                                    <m:sub>
                                      <m:r>
                                        <a:rPr lang="en-PK" sz="2800" b="0" i="1">
                                          <a:latin typeface="Cambria Math" panose="02040503050406030204" pitchFamily="18" charset="0"/>
                                        </a:rPr>
                                        <m:t>𝑘</m:t>
                                      </m:r>
                                    </m:sub>
                                  </m:sSub>
                                </m:e>
                              </m:rad>
                            </m:den>
                          </m:f>
                        </m:e>
                      </m:d>
                      <m:r>
                        <a:rPr lang="en-PK" sz="2800" b="0" i="1">
                          <a:latin typeface="Cambria Math" panose="02040503050406030204" pitchFamily="18" charset="0"/>
                        </a:rPr>
                        <m:t>𝑉</m:t>
                      </m:r>
                    </m:oMath>
                  </m:oMathPara>
                </a14:m>
                <a:endParaRPr lang="en-PK" sz="2800" dirty="0"/>
              </a:p>
            </p:txBody>
          </p:sp>
        </mc:Choice>
        <mc:Fallback xmlns="">
          <p:sp>
            <p:nvSpPr>
              <p:cNvPr id="5" name="TextBox 4">
                <a:extLst>
                  <a:ext uri="{FF2B5EF4-FFF2-40B4-BE49-F238E27FC236}">
                    <a16:creationId xmlns:a16="http://schemas.microsoft.com/office/drawing/2014/main" id="{DC756F83-5479-F2B5-77BC-77E7775DCC00}"/>
                  </a:ext>
                </a:extLst>
              </p:cNvPr>
              <p:cNvSpPr txBox="1">
                <a:spLocks noRot="1" noChangeAspect="1" noMove="1" noResize="1" noEditPoints="1" noAdjustHandles="1" noChangeArrowheads="1" noChangeShapeType="1" noTextEdit="1"/>
              </p:cNvSpPr>
              <p:nvPr/>
            </p:nvSpPr>
            <p:spPr>
              <a:xfrm>
                <a:off x="2265648" y="2290932"/>
                <a:ext cx="7660703" cy="1138068"/>
              </a:xfrm>
              <a:prstGeom prst="rect">
                <a:avLst/>
              </a:prstGeom>
              <a:blipFill>
                <a:blip r:embed="rId2"/>
                <a:stretch>
                  <a:fillRect/>
                </a:stretch>
              </a:blipFill>
            </p:spPr>
            <p:txBody>
              <a:bodyPr/>
              <a:lstStyle/>
              <a:p>
                <a:r>
                  <a:rPr lang="en-PK">
                    <a:noFill/>
                  </a:rPr>
                  <a:t> </a:t>
                </a:r>
              </a:p>
            </p:txBody>
          </p:sp>
        </mc:Fallback>
      </mc:AlternateContent>
    </p:spTree>
    <p:extLst>
      <p:ext uri="{BB962C8B-B14F-4D97-AF65-F5344CB8AC3E}">
        <p14:creationId xmlns:p14="http://schemas.microsoft.com/office/powerpoint/2010/main" val="29346182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63D71-EDC1-8590-9EE9-B419017FD71F}"/>
              </a:ext>
            </a:extLst>
          </p:cNvPr>
          <p:cNvSpPr>
            <a:spLocks noGrp="1"/>
          </p:cNvSpPr>
          <p:nvPr>
            <p:ph type="title"/>
          </p:nvPr>
        </p:nvSpPr>
        <p:spPr/>
        <p:txBody>
          <a:bodyPr/>
          <a:lstStyle/>
          <a:p>
            <a:r>
              <a:rPr lang="en-GB" dirty="0"/>
              <a:t>Full Transformer Model</a:t>
            </a:r>
            <a:endParaRPr lang="en-PK" dirty="0"/>
          </a:p>
        </p:txBody>
      </p:sp>
      <p:sp>
        <p:nvSpPr>
          <p:cNvPr id="3" name="Content Placeholder 2">
            <a:extLst>
              <a:ext uri="{FF2B5EF4-FFF2-40B4-BE49-F238E27FC236}">
                <a16:creationId xmlns:a16="http://schemas.microsoft.com/office/drawing/2014/main" id="{3CFF167B-8EBE-1517-9848-F3BD0C1CA6DA}"/>
              </a:ext>
            </a:extLst>
          </p:cNvPr>
          <p:cNvSpPr>
            <a:spLocks noGrp="1"/>
          </p:cNvSpPr>
          <p:nvPr>
            <p:ph idx="1"/>
          </p:nvPr>
        </p:nvSpPr>
        <p:spPr/>
        <p:txBody>
          <a:bodyPr/>
          <a:lstStyle/>
          <a:p>
            <a:r>
              <a:rPr lang="en-GB" dirty="0"/>
              <a:t>Encoder + Decoder stacks</a:t>
            </a:r>
          </a:p>
          <a:p>
            <a:r>
              <a:rPr lang="en-GB" dirty="0"/>
              <a:t>Final linear layer + </a:t>
            </a:r>
            <a:r>
              <a:rPr lang="en-GB" dirty="0" err="1"/>
              <a:t>softmax</a:t>
            </a:r>
            <a:endParaRPr lang="en-GB" dirty="0"/>
          </a:p>
          <a:p>
            <a:r>
              <a:rPr lang="en-GB" dirty="0"/>
              <a:t>Generalizable across tasks</a:t>
            </a:r>
          </a:p>
          <a:p>
            <a:endParaRPr lang="en-PK" dirty="0"/>
          </a:p>
        </p:txBody>
      </p:sp>
    </p:spTree>
    <p:extLst>
      <p:ext uri="{BB962C8B-B14F-4D97-AF65-F5344CB8AC3E}">
        <p14:creationId xmlns:p14="http://schemas.microsoft.com/office/powerpoint/2010/main" val="11511258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DEDA7-78F1-D72E-004F-6A403DF38804}"/>
              </a:ext>
            </a:extLst>
          </p:cNvPr>
          <p:cNvSpPr>
            <a:spLocks noGrp="1"/>
          </p:cNvSpPr>
          <p:nvPr>
            <p:ph type="title"/>
          </p:nvPr>
        </p:nvSpPr>
        <p:spPr/>
        <p:txBody>
          <a:bodyPr/>
          <a:lstStyle/>
          <a:p>
            <a:r>
              <a:rPr lang="en-GB" dirty="0"/>
              <a:t>Encoder Block in </a:t>
            </a:r>
            <a:r>
              <a:rPr lang="en-GB" dirty="0" err="1"/>
              <a:t>Keras</a:t>
            </a:r>
            <a:endParaRPr lang="en-PK" dirty="0"/>
          </a:p>
        </p:txBody>
      </p:sp>
      <p:sp>
        <p:nvSpPr>
          <p:cNvPr id="3" name="Content Placeholder 2">
            <a:extLst>
              <a:ext uri="{FF2B5EF4-FFF2-40B4-BE49-F238E27FC236}">
                <a16:creationId xmlns:a16="http://schemas.microsoft.com/office/drawing/2014/main" id="{FB2D3D63-4E53-299D-5801-8658B8932496}"/>
              </a:ext>
            </a:extLst>
          </p:cNvPr>
          <p:cNvSpPr>
            <a:spLocks noGrp="1"/>
          </p:cNvSpPr>
          <p:nvPr>
            <p:ph idx="1"/>
          </p:nvPr>
        </p:nvSpPr>
        <p:spPr/>
        <p:txBody>
          <a:bodyPr/>
          <a:lstStyle/>
          <a:p>
            <a:r>
              <a:rPr lang="en-GB" dirty="0"/>
              <a:t>Implements multi-head attention</a:t>
            </a:r>
          </a:p>
          <a:p>
            <a:r>
              <a:rPr lang="en-GB" dirty="0"/>
              <a:t>Residual + normalization</a:t>
            </a:r>
          </a:p>
          <a:p>
            <a:r>
              <a:rPr lang="en-GB" dirty="0"/>
              <a:t>Maps directly to code </a:t>
            </a:r>
          </a:p>
          <a:p>
            <a:endParaRPr lang="en-GB" dirty="0"/>
          </a:p>
          <a:p>
            <a:endParaRPr lang="en-PK" dirty="0"/>
          </a:p>
        </p:txBody>
      </p:sp>
    </p:spTree>
    <p:extLst>
      <p:ext uri="{BB962C8B-B14F-4D97-AF65-F5344CB8AC3E}">
        <p14:creationId xmlns:p14="http://schemas.microsoft.com/office/powerpoint/2010/main" val="42314087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5D33F-C3BD-7775-181E-AABB43AD1F02}"/>
              </a:ext>
            </a:extLst>
          </p:cNvPr>
          <p:cNvSpPr>
            <a:spLocks noGrp="1"/>
          </p:cNvSpPr>
          <p:nvPr>
            <p:ph type="title"/>
          </p:nvPr>
        </p:nvSpPr>
        <p:spPr/>
        <p:txBody>
          <a:bodyPr/>
          <a:lstStyle/>
          <a:p>
            <a:r>
              <a:rPr lang="en-GB" dirty="0"/>
              <a:t>Decoder Block in </a:t>
            </a:r>
            <a:r>
              <a:rPr lang="en-GB" dirty="0" err="1"/>
              <a:t>Keras</a:t>
            </a:r>
            <a:endParaRPr lang="en-PK" dirty="0"/>
          </a:p>
        </p:txBody>
      </p:sp>
      <p:sp>
        <p:nvSpPr>
          <p:cNvPr id="3" name="Content Placeholder 2">
            <a:extLst>
              <a:ext uri="{FF2B5EF4-FFF2-40B4-BE49-F238E27FC236}">
                <a16:creationId xmlns:a16="http://schemas.microsoft.com/office/drawing/2014/main" id="{08A8AB5B-464A-D39F-1F10-C4342F141AD3}"/>
              </a:ext>
            </a:extLst>
          </p:cNvPr>
          <p:cNvSpPr>
            <a:spLocks noGrp="1"/>
          </p:cNvSpPr>
          <p:nvPr>
            <p:ph idx="1"/>
          </p:nvPr>
        </p:nvSpPr>
        <p:spPr/>
        <p:txBody>
          <a:bodyPr/>
          <a:lstStyle/>
          <a:p>
            <a:r>
              <a:rPr lang="en-GB" dirty="0"/>
              <a:t>Masked attention</a:t>
            </a:r>
          </a:p>
          <a:p>
            <a:endParaRPr lang="en-GB" dirty="0"/>
          </a:p>
          <a:p>
            <a:endParaRPr lang="en-GB" dirty="0"/>
          </a:p>
          <a:p>
            <a:endParaRPr lang="en-GB" dirty="0"/>
          </a:p>
          <a:p>
            <a:r>
              <a:rPr lang="en-GB" dirty="0"/>
              <a:t>M = mask matrix </a:t>
            </a:r>
          </a:p>
          <a:p>
            <a:r>
              <a:rPr lang="en-GB" dirty="0"/>
              <a:t>Cross-attention uses encoder outputs</a:t>
            </a:r>
          </a:p>
          <a:p>
            <a:r>
              <a:rPr lang="en-GB" dirty="0"/>
              <a:t>Preserves autoregressive property</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E0415A4-0B2B-4A42-6545-37FC1F96F46A}"/>
                  </a:ext>
                </a:extLst>
              </p:cNvPr>
              <p:cNvSpPr txBox="1"/>
              <p:nvPr/>
            </p:nvSpPr>
            <p:spPr>
              <a:xfrm>
                <a:off x="1923931" y="2094214"/>
                <a:ext cx="8621486" cy="11380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en-PK" sz="2800" b="0" smtClean="0"/>
                        <m:t>MaskedAttention</m:t>
                      </m:r>
                      <m:d>
                        <m:dPr>
                          <m:ctrlPr>
                            <a:rPr lang="en-PK" sz="2800" b="0" i="1">
                              <a:latin typeface="Cambria Math" panose="02040503050406030204" pitchFamily="18" charset="0"/>
                            </a:rPr>
                          </m:ctrlPr>
                        </m:dPr>
                        <m:e>
                          <m:r>
                            <a:rPr lang="en-PK" sz="2800" b="0" i="1">
                              <a:latin typeface="Cambria Math" panose="02040503050406030204" pitchFamily="18" charset="0"/>
                            </a:rPr>
                            <m:t>𝑄</m:t>
                          </m:r>
                          <m:r>
                            <a:rPr lang="en-PK" sz="2800" b="0" i="0">
                              <a:latin typeface="Cambria Math" panose="02040503050406030204" pitchFamily="18" charset="0"/>
                            </a:rPr>
                            <m:t>,</m:t>
                          </m:r>
                          <m:r>
                            <a:rPr lang="en-PK" sz="2800" b="0" i="1">
                              <a:latin typeface="Cambria Math" panose="02040503050406030204" pitchFamily="18" charset="0"/>
                            </a:rPr>
                            <m:t>𝐾</m:t>
                          </m:r>
                          <m:r>
                            <a:rPr lang="en-PK" sz="2800" b="0" i="0">
                              <a:latin typeface="Cambria Math" panose="02040503050406030204" pitchFamily="18" charset="0"/>
                            </a:rPr>
                            <m:t>,</m:t>
                          </m:r>
                          <m:r>
                            <a:rPr lang="en-PK" sz="2800" b="0" i="1">
                              <a:latin typeface="Cambria Math" panose="02040503050406030204" pitchFamily="18" charset="0"/>
                            </a:rPr>
                            <m:t>𝑉</m:t>
                          </m:r>
                        </m:e>
                      </m:d>
                      <m:r>
                        <a:rPr lang="en-PK" sz="2800" b="0" i="0">
                          <a:latin typeface="Cambria Math" panose="02040503050406030204" pitchFamily="18" charset="0"/>
                        </a:rPr>
                        <m:t>=</m:t>
                      </m:r>
                      <m:r>
                        <m:rPr>
                          <m:nor/>
                        </m:rPr>
                        <a:rPr lang="en-PK" sz="2800" b="0" i="1">
                          <a:latin typeface="Cambria Math" panose="02040503050406030204" pitchFamily="18" charset="0"/>
                        </a:rPr>
                        <m:t>softmax</m:t>
                      </m:r>
                      <m:d>
                        <m:dPr>
                          <m:ctrlPr>
                            <a:rPr lang="en-PK" sz="2800" b="0" i="1">
                              <a:latin typeface="Cambria Math" panose="02040503050406030204" pitchFamily="18" charset="0"/>
                            </a:rPr>
                          </m:ctrlPr>
                        </m:dPr>
                        <m:e>
                          <m:f>
                            <m:fPr>
                              <m:ctrlPr>
                                <a:rPr lang="en-PK" sz="2800" b="0" i="1">
                                  <a:latin typeface="Cambria Math" panose="02040503050406030204" pitchFamily="18" charset="0"/>
                                </a:rPr>
                              </m:ctrlPr>
                            </m:fPr>
                            <m:num>
                              <m:r>
                                <a:rPr lang="en-PK" sz="2800" b="0" i="1">
                                  <a:latin typeface="Cambria Math" panose="02040503050406030204" pitchFamily="18" charset="0"/>
                                </a:rPr>
                                <m:t>𝑄</m:t>
                              </m:r>
                              <m:sSup>
                                <m:sSupPr>
                                  <m:ctrlPr>
                                    <a:rPr lang="en-PK" sz="2800" b="0" i="1">
                                      <a:latin typeface="Cambria Math" panose="02040503050406030204" pitchFamily="18" charset="0"/>
                                    </a:rPr>
                                  </m:ctrlPr>
                                </m:sSupPr>
                                <m:e>
                                  <m:r>
                                    <a:rPr lang="en-PK" sz="2800" b="0" i="1">
                                      <a:latin typeface="Cambria Math" panose="02040503050406030204" pitchFamily="18" charset="0"/>
                                    </a:rPr>
                                    <m:t>𝐾</m:t>
                                  </m:r>
                                </m:e>
                                <m:sup>
                                  <m:r>
                                    <a:rPr lang="en-PK" sz="2800" b="0" i="1">
                                      <a:latin typeface="Cambria Math" panose="02040503050406030204" pitchFamily="18" charset="0"/>
                                    </a:rPr>
                                    <m:t>𝑇</m:t>
                                  </m:r>
                                </m:sup>
                              </m:sSup>
                              <m:r>
                                <a:rPr lang="en-PK" sz="2800" b="0" i="0">
                                  <a:latin typeface="Cambria Math" panose="02040503050406030204" pitchFamily="18" charset="0"/>
                                </a:rPr>
                                <m:t>+</m:t>
                              </m:r>
                              <m:r>
                                <m:rPr>
                                  <m:nor/>
                                </m:rPr>
                                <a:rPr lang="en-PK" sz="2800" b="0" i="1">
                                  <a:latin typeface="Cambria Math" panose="02040503050406030204" pitchFamily="18" charset="0"/>
                                </a:rPr>
                                <m:t>Mask</m:t>
                              </m:r>
                            </m:num>
                            <m:den>
                              <m:rad>
                                <m:radPr>
                                  <m:degHide m:val="on"/>
                                  <m:ctrlPr>
                                    <a:rPr lang="en-PK" sz="2800" b="0" i="1">
                                      <a:latin typeface="Cambria Math" panose="02040503050406030204" pitchFamily="18" charset="0"/>
                                    </a:rPr>
                                  </m:ctrlPr>
                                </m:radPr>
                                <m:deg/>
                                <m:e>
                                  <m:sSub>
                                    <m:sSubPr>
                                      <m:ctrlPr>
                                        <a:rPr lang="en-PK" sz="2800" b="0" i="1">
                                          <a:latin typeface="Cambria Math" panose="02040503050406030204" pitchFamily="18" charset="0"/>
                                        </a:rPr>
                                      </m:ctrlPr>
                                    </m:sSubPr>
                                    <m:e>
                                      <m:r>
                                        <a:rPr lang="en-PK" sz="2800" b="0" i="1">
                                          <a:latin typeface="Cambria Math" panose="02040503050406030204" pitchFamily="18" charset="0"/>
                                        </a:rPr>
                                        <m:t>𝑑</m:t>
                                      </m:r>
                                    </m:e>
                                    <m:sub>
                                      <m:r>
                                        <a:rPr lang="en-PK" sz="2800" b="0" i="1">
                                          <a:latin typeface="Cambria Math" panose="02040503050406030204" pitchFamily="18" charset="0"/>
                                        </a:rPr>
                                        <m:t>𝑘</m:t>
                                      </m:r>
                                    </m:sub>
                                  </m:sSub>
                                </m:e>
                              </m:rad>
                            </m:den>
                          </m:f>
                        </m:e>
                      </m:d>
                      <m:r>
                        <a:rPr lang="en-PK" sz="2800" b="0" i="1">
                          <a:latin typeface="Cambria Math" panose="02040503050406030204" pitchFamily="18" charset="0"/>
                        </a:rPr>
                        <m:t>𝑉</m:t>
                      </m:r>
                    </m:oMath>
                  </m:oMathPara>
                </a14:m>
                <a:endParaRPr lang="en-PK" sz="2800" dirty="0"/>
              </a:p>
            </p:txBody>
          </p:sp>
        </mc:Choice>
        <mc:Fallback xmlns="">
          <p:sp>
            <p:nvSpPr>
              <p:cNvPr id="5" name="TextBox 4">
                <a:extLst>
                  <a:ext uri="{FF2B5EF4-FFF2-40B4-BE49-F238E27FC236}">
                    <a16:creationId xmlns:a16="http://schemas.microsoft.com/office/drawing/2014/main" id="{6E0415A4-0B2B-4A42-6545-37FC1F96F46A}"/>
                  </a:ext>
                </a:extLst>
              </p:cNvPr>
              <p:cNvSpPr txBox="1">
                <a:spLocks noRot="1" noChangeAspect="1" noMove="1" noResize="1" noEditPoints="1" noAdjustHandles="1" noChangeArrowheads="1" noChangeShapeType="1" noTextEdit="1"/>
              </p:cNvSpPr>
              <p:nvPr/>
            </p:nvSpPr>
            <p:spPr>
              <a:xfrm>
                <a:off x="1923931" y="2094214"/>
                <a:ext cx="8621486" cy="1138068"/>
              </a:xfrm>
              <a:prstGeom prst="rect">
                <a:avLst/>
              </a:prstGeom>
              <a:blipFill>
                <a:blip r:embed="rId2"/>
                <a:stretch>
                  <a:fillRect/>
                </a:stretch>
              </a:blipFill>
            </p:spPr>
            <p:txBody>
              <a:bodyPr/>
              <a:lstStyle/>
              <a:p>
                <a:r>
                  <a:rPr lang="en-PK">
                    <a:noFill/>
                  </a:rPr>
                  <a:t> </a:t>
                </a:r>
              </a:p>
            </p:txBody>
          </p:sp>
        </mc:Fallback>
      </mc:AlternateContent>
    </p:spTree>
    <p:extLst>
      <p:ext uri="{BB962C8B-B14F-4D97-AF65-F5344CB8AC3E}">
        <p14:creationId xmlns:p14="http://schemas.microsoft.com/office/powerpoint/2010/main" val="12449519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17D7196-A9BF-3D43-FEC8-0E3B03A393E4}"/>
              </a:ext>
            </a:extLst>
          </p:cNvPr>
          <p:cNvSpPr>
            <a:spLocks noGrp="1"/>
          </p:cNvSpPr>
          <p:nvPr>
            <p:ph type="title"/>
          </p:nvPr>
        </p:nvSpPr>
        <p:spPr/>
        <p:txBody>
          <a:bodyPr/>
          <a:lstStyle/>
          <a:p>
            <a:r>
              <a:rPr lang="en-GB" dirty="0"/>
              <a:t>Larger transformers → emergent abilities not explicitly trained</a:t>
            </a:r>
            <a:br>
              <a:rPr lang="en-GB" dirty="0"/>
            </a:br>
            <a:endParaRPr lang="en-PK" dirty="0"/>
          </a:p>
        </p:txBody>
      </p:sp>
      <p:sp>
        <p:nvSpPr>
          <p:cNvPr id="5" name="Text Placeholder 4">
            <a:extLst>
              <a:ext uri="{FF2B5EF4-FFF2-40B4-BE49-F238E27FC236}">
                <a16:creationId xmlns:a16="http://schemas.microsoft.com/office/drawing/2014/main" id="{E74F1B1A-3A25-0CAD-3379-0ED65725EDC5}"/>
              </a:ext>
            </a:extLst>
          </p:cNvPr>
          <p:cNvSpPr>
            <a:spLocks noGrp="1"/>
          </p:cNvSpPr>
          <p:nvPr>
            <p:ph type="body" sz="quarter" idx="10"/>
          </p:nvPr>
        </p:nvSpPr>
        <p:spPr/>
        <p:txBody>
          <a:bodyPr/>
          <a:lstStyle/>
          <a:p>
            <a:pPr marL="0" indent="0">
              <a:buNone/>
            </a:pPr>
            <a:r>
              <a:rPr lang="en-GB" dirty="0"/>
              <a:t>Scaling</a:t>
            </a:r>
            <a:endParaRPr lang="en-PK" dirty="0"/>
          </a:p>
        </p:txBody>
      </p:sp>
    </p:spTree>
    <p:extLst>
      <p:ext uri="{BB962C8B-B14F-4D97-AF65-F5344CB8AC3E}">
        <p14:creationId xmlns:p14="http://schemas.microsoft.com/office/powerpoint/2010/main" val="20936131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AC317-2A5F-8D74-0F71-8263EF1F109B}"/>
              </a:ext>
            </a:extLst>
          </p:cNvPr>
          <p:cNvSpPr>
            <a:spLocks noGrp="1"/>
          </p:cNvSpPr>
          <p:nvPr>
            <p:ph type="title"/>
          </p:nvPr>
        </p:nvSpPr>
        <p:spPr/>
        <p:txBody>
          <a:bodyPr/>
          <a:lstStyle/>
          <a:p>
            <a:r>
              <a:rPr lang="en-GB" dirty="0" err="1"/>
              <a:t>Keras</a:t>
            </a:r>
            <a:r>
              <a:rPr lang="en-GB" dirty="0"/>
              <a:t> Implementation Setup</a:t>
            </a:r>
            <a:endParaRPr lang="en-PK" dirty="0"/>
          </a:p>
        </p:txBody>
      </p:sp>
      <p:sp>
        <p:nvSpPr>
          <p:cNvPr id="3" name="Content Placeholder 2">
            <a:extLst>
              <a:ext uri="{FF2B5EF4-FFF2-40B4-BE49-F238E27FC236}">
                <a16:creationId xmlns:a16="http://schemas.microsoft.com/office/drawing/2014/main" id="{7F89D6F9-D95A-8F7A-D5B7-849D18721250}"/>
              </a:ext>
            </a:extLst>
          </p:cNvPr>
          <p:cNvSpPr>
            <a:spLocks noGrp="1"/>
          </p:cNvSpPr>
          <p:nvPr>
            <p:ph idx="1"/>
          </p:nvPr>
        </p:nvSpPr>
        <p:spPr/>
        <p:txBody>
          <a:bodyPr/>
          <a:lstStyle/>
          <a:p>
            <a:r>
              <a:rPr lang="en-GB" dirty="0"/>
              <a:t>Use Functional API</a:t>
            </a:r>
          </a:p>
          <a:p>
            <a:r>
              <a:rPr lang="en-GB" dirty="0"/>
              <a:t>Define hyperparameters</a:t>
            </a:r>
          </a:p>
          <a:p>
            <a:r>
              <a:rPr lang="en-GB" dirty="0"/>
              <a:t>Encoder/decoder layers built as functions</a:t>
            </a:r>
          </a:p>
          <a:p>
            <a:r>
              <a:rPr lang="en-GB" dirty="0"/>
              <a:t>Dropout for regularization</a:t>
            </a:r>
          </a:p>
          <a:p>
            <a:endParaRPr lang="en-PK" dirty="0"/>
          </a:p>
        </p:txBody>
      </p:sp>
    </p:spTree>
    <p:extLst>
      <p:ext uri="{BB962C8B-B14F-4D97-AF65-F5344CB8AC3E}">
        <p14:creationId xmlns:p14="http://schemas.microsoft.com/office/powerpoint/2010/main" val="33782972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5AF3F-4E5E-CA41-4EB0-4F4ED64E2DB3}"/>
              </a:ext>
            </a:extLst>
          </p:cNvPr>
          <p:cNvSpPr>
            <a:spLocks noGrp="1"/>
          </p:cNvSpPr>
          <p:nvPr>
            <p:ph type="title"/>
          </p:nvPr>
        </p:nvSpPr>
        <p:spPr/>
        <p:txBody>
          <a:bodyPr/>
          <a:lstStyle/>
          <a:p>
            <a:r>
              <a:rPr lang="en-PK" dirty="0"/>
              <a:t>Hyperparameter Settings</a:t>
            </a:r>
          </a:p>
        </p:txBody>
      </p:sp>
      <p:pic>
        <p:nvPicPr>
          <p:cNvPr id="5" name="Content Placeholder 4" descr="A screenshot of a computer&#10;&#10;AI-generated content may be incorrect.">
            <a:extLst>
              <a:ext uri="{FF2B5EF4-FFF2-40B4-BE49-F238E27FC236}">
                <a16:creationId xmlns:a16="http://schemas.microsoft.com/office/drawing/2014/main" id="{D7D165B7-5AC2-7AFB-8CF3-554D60EF1411}"/>
              </a:ext>
            </a:extLst>
          </p:cNvPr>
          <p:cNvPicPr>
            <a:picLocks noGrp="1" noChangeAspect="1"/>
          </p:cNvPicPr>
          <p:nvPr>
            <p:ph idx="1"/>
          </p:nvPr>
        </p:nvPicPr>
        <p:blipFill>
          <a:blip r:embed="rId2"/>
          <a:stretch>
            <a:fillRect/>
          </a:stretch>
        </p:blipFill>
        <p:spPr>
          <a:xfrm>
            <a:off x="838200" y="1607755"/>
            <a:ext cx="7155194" cy="3042675"/>
          </a:xfrm>
        </p:spPr>
      </p:pic>
    </p:spTree>
    <p:extLst>
      <p:ext uri="{BB962C8B-B14F-4D97-AF65-F5344CB8AC3E}">
        <p14:creationId xmlns:p14="http://schemas.microsoft.com/office/powerpoint/2010/main" val="3181711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DE1C1-75FC-7B66-C7D2-566CE68653EF}"/>
              </a:ext>
            </a:extLst>
          </p:cNvPr>
          <p:cNvSpPr>
            <a:spLocks noGrp="1"/>
          </p:cNvSpPr>
          <p:nvPr>
            <p:ph type="title"/>
          </p:nvPr>
        </p:nvSpPr>
        <p:spPr/>
        <p:txBody>
          <a:bodyPr/>
          <a:lstStyle/>
          <a:p>
            <a:r>
              <a:rPr lang="en-GB" dirty="0"/>
              <a:t>Sequence Data</a:t>
            </a:r>
            <a:endParaRPr lang="en-PK" dirty="0"/>
          </a:p>
        </p:txBody>
      </p:sp>
      <p:sp>
        <p:nvSpPr>
          <p:cNvPr id="3" name="Content Placeholder 2">
            <a:extLst>
              <a:ext uri="{FF2B5EF4-FFF2-40B4-BE49-F238E27FC236}">
                <a16:creationId xmlns:a16="http://schemas.microsoft.com/office/drawing/2014/main" id="{79E4901F-E9DF-8A10-2456-53B0DD02C6C8}"/>
              </a:ext>
            </a:extLst>
          </p:cNvPr>
          <p:cNvSpPr>
            <a:spLocks noGrp="1"/>
          </p:cNvSpPr>
          <p:nvPr>
            <p:ph idx="1"/>
          </p:nvPr>
        </p:nvSpPr>
        <p:spPr/>
        <p:txBody>
          <a:bodyPr/>
          <a:lstStyle/>
          <a:p>
            <a:r>
              <a:rPr lang="en-GB" dirty="0"/>
              <a:t>Sequential nature: text, stock prices, weather</a:t>
            </a:r>
          </a:p>
          <a:p>
            <a:r>
              <a:rPr lang="en-GB" dirty="0"/>
              <a:t>Order carries meaning</a:t>
            </a:r>
          </a:p>
          <a:p>
            <a:r>
              <a:rPr lang="en-GB" dirty="0"/>
              <a:t>Context builds across elements</a:t>
            </a:r>
          </a:p>
          <a:p>
            <a:r>
              <a:rPr lang="en-GB" dirty="0"/>
              <a:t>Challenge for traditional ML methods</a:t>
            </a:r>
          </a:p>
          <a:p>
            <a:endParaRPr lang="en-PK" dirty="0"/>
          </a:p>
        </p:txBody>
      </p:sp>
    </p:spTree>
    <p:extLst>
      <p:ext uri="{BB962C8B-B14F-4D97-AF65-F5344CB8AC3E}">
        <p14:creationId xmlns:p14="http://schemas.microsoft.com/office/powerpoint/2010/main" val="35495847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2940A-D73C-64A8-4C0E-A1D2E30EFFC6}"/>
              </a:ext>
            </a:extLst>
          </p:cNvPr>
          <p:cNvSpPr>
            <a:spLocks noGrp="1"/>
          </p:cNvSpPr>
          <p:nvPr>
            <p:ph type="title"/>
          </p:nvPr>
        </p:nvSpPr>
        <p:spPr/>
        <p:txBody>
          <a:bodyPr/>
          <a:lstStyle/>
          <a:p>
            <a:r>
              <a:rPr lang="en-GB" dirty="0"/>
              <a:t>Positional Encoding in </a:t>
            </a:r>
            <a:r>
              <a:rPr lang="en-GB" dirty="0" err="1"/>
              <a:t>Keras</a:t>
            </a:r>
            <a:endParaRPr lang="en-PK" dirty="0"/>
          </a:p>
        </p:txBody>
      </p:sp>
      <p:sp>
        <p:nvSpPr>
          <p:cNvPr id="3" name="Content Placeholder 2">
            <a:extLst>
              <a:ext uri="{FF2B5EF4-FFF2-40B4-BE49-F238E27FC236}">
                <a16:creationId xmlns:a16="http://schemas.microsoft.com/office/drawing/2014/main" id="{2789C721-E095-7501-B055-5640994B57B1}"/>
              </a:ext>
            </a:extLst>
          </p:cNvPr>
          <p:cNvSpPr>
            <a:spLocks noGrp="1"/>
          </p:cNvSpPr>
          <p:nvPr>
            <p:ph idx="1"/>
          </p:nvPr>
        </p:nvSpPr>
        <p:spPr/>
        <p:txBody>
          <a:bodyPr/>
          <a:lstStyle/>
          <a:p>
            <a:r>
              <a:rPr lang="en-GB" dirty="0"/>
              <a:t>Implement sine/cosine functions</a:t>
            </a:r>
          </a:p>
          <a:p>
            <a:r>
              <a:rPr lang="en-GB" dirty="0"/>
              <a:t>Precompute encoding matrix</a:t>
            </a:r>
          </a:p>
          <a:p>
            <a:r>
              <a:rPr lang="en-GB" dirty="0"/>
              <a:t>Added to embeddings</a:t>
            </a:r>
          </a:p>
          <a:p>
            <a:r>
              <a:rPr lang="en-GB" dirty="0"/>
              <a:t>Handles variable sequence length</a:t>
            </a:r>
          </a:p>
          <a:p>
            <a:endParaRPr lang="en-PK" dirty="0"/>
          </a:p>
        </p:txBody>
      </p:sp>
    </p:spTree>
    <p:extLst>
      <p:ext uri="{BB962C8B-B14F-4D97-AF65-F5344CB8AC3E}">
        <p14:creationId xmlns:p14="http://schemas.microsoft.com/office/powerpoint/2010/main" val="2373806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0B897-84C1-78E3-3ABD-1D07EE634C77}"/>
              </a:ext>
            </a:extLst>
          </p:cNvPr>
          <p:cNvSpPr>
            <a:spLocks noGrp="1"/>
          </p:cNvSpPr>
          <p:nvPr>
            <p:ph type="title"/>
          </p:nvPr>
        </p:nvSpPr>
        <p:spPr/>
        <p:txBody>
          <a:bodyPr/>
          <a:lstStyle/>
          <a:p>
            <a:r>
              <a:rPr lang="en-PK" dirty="0"/>
              <a:t>Positional Encodings</a:t>
            </a:r>
          </a:p>
        </p:txBody>
      </p:sp>
      <p:pic>
        <p:nvPicPr>
          <p:cNvPr id="5" name="Content Placeholder 4" descr="A screenshot of a computer code&#10;&#10;AI-generated content may be incorrect.">
            <a:extLst>
              <a:ext uri="{FF2B5EF4-FFF2-40B4-BE49-F238E27FC236}">
                <a16:creationId xmlns:a16="http://schemas.microsoft.com/office/drawing/2014/main" id="{0954076D-8261-01F4-EBCF-6C973FC26DBA}"/>
              </a:ext>
            </a:extLst>
          </p:cNvPr>
          <p:cNvPicPr>
            <a:picLocks noGrp="1" noChangeAspect="1"/>
          </p:cNvPicPr>
          <p:nvPr>
            <p:ph idx="1"/>
          </p:nvPr>
        </p:nvPicPr>
        <p:blipFill>
          <a:blip r:embed="rId2"/>
          <a:stretch>
            <a:fillRect/>
          </a:stretch>
        </p:blipFill>
        <p:spPr>
          <a:xfrm>
            <a:off x="838199" y="1403813"/>
            <a:ext cx="5727935" cy="2913544"/>
          </a:xfrm>
        </p:spPr>
      </p:pic>
      <p:pic>
        <p:nvPicPr>
          <p:cNvPr id="7" name="Picture 6" descr="A screen shot of a computer code&#10;&#10;AI-generated content may be incorrect.">
            <a:extLst>
              <a:ext uri="{FF2B5EF4-FFF2-40B4-BE49-F238E27FC236}">
                <a16:creationId xmlns:a16="http://schemas.microsoft.com/office/drawing/2014/main" id="{D3184DDC-99DE-0F68-EF32-22C545A62D24}"/>
              </a:ext>
            </a:extLst>
          </p:cNvPr>
          <p:cNvPicPr>
            <a:picLocks noChangeAspect="1"/>
          </p:cNvPicPr>
          <p:nvPr/>
        </p:nvPicPr>
        <p:blipFill>
          <a:blip r:embed="rId3"/>
          <a:stretch>
            <a:fillRect/>
          </a:stretch>
        </p:blipFill>
        <p:spPr>
          <a:xfrm>
            <a:off x="6866762" y="1403813"/>
            <a:ext cx="4696356" cy="2913544"/>
          </a:xfrm>
          <a:prstGeom prst="rect">
            <a:avLst/>
          </a:prstGeom>
        </p:spPr>
      </p:pic>
    </p:spTree>
    <p:extLst>
      <p:ext uri="{BB962C8B-B14F-4D97-AF65-F5344CB8AC3E}">
        <p14:creationId xmlns:p14="http://schemas.microsoft.com/office/powerpoint/2010/main" val="29828444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6F784-053F-14BC-FDD3-FC0EEACDB4DD}"/>
              </a:ext>
            </a:extLst>
          </p:cNvPr>
          <p:cNvSpPr>
            <a:spLocks noGrp="1"/>
          </p:cNvSpPr>
          <p:nvPr>
            <p:ph type="title"/>
          </p:nvPr>
        </p:nvSpPr>
        <p:spPr/>
        <p:txBody>
          <a:bodyPr/>
          <a:lstStyle/>
          <a:p>
            <a:r>
              <a:rPr lang="en-GB" dirty="0"/>
              <a:t>Encoder Block in </a:t>
            </a:r>
            <a:r>
              <a:rPr lang="en-GB" dirty="0" err="1"/>
              <a:t>Keras</a:t>
            </a:r>
            <a:endParaRPr lang="en-PK" dirty="0"/>
          </a:p>
        </p:txBody>
      </p:sp>
      <p:sp>
        <p:nvSpPr>
          <p:cNvPr id="3" name="Content Placeholder 2">
            <a:extLst>
              <a:ext uri="{FF2B5EF4-FFF2-40B4-BE49-F238E27FC236}">
                <a16:creationId xmlns:a16="http://schemas.microsoft.com/office/drawing/2014/main" id="{77EB33CA-4E54-549D-0F5A-FD07D2B731F0}"/>
              </a:ext>
            </a:extLst>
          </p:cNvPr>
          <p:cNvSpPr>
            <a:spLocks noGrp="1"/>
          </p:cNvSpPr>
          <p:nvPr>
            <p:ph idx="1"/>
          </p:nvPr>
        </p:nvSpPr>
        <p:spPr/>
        <p:txBody>
          <a:bodyPr/>
          <a:lstStyle/>
          <a:p>
            <a:r>
              <a:rPr lang="en-GB" dirty="0" err="1"/>
              <a:t>MultiHeadAttention</a:t>
            </a:r>
            <a:r>
              <a:rPr lang="en-GB" dirty="0"/>
              <a:t> layer</a:t>
            </a:r>
          </a:p>
          <a:p>
            <a:r>
              <a:rPr lang="en-GB" dirty="0"/>
              <a:t>Residual connections</a:t>
            </a:r>
          </a:p>
          <a:p>
            <a:r>
              <a:rPr lang="en-GB" dirty="0"/>
              <a:t>Layer norm</a:t>
            </a:r>
          </a:p>
          <a:p>
            <a:r>
              <a:rPr lang="en-GB" dirty="0"/>
              <a:t>Feed-forward applied to each token </a:t>
            </a:r>
          </a:p>
          <a:p>
            <a:endParaRPr lang="en-GB" dirty="0"/>
          </a:p>
          <a:p>
            <a:endParaRPr lang="en-PK" dirty="0"/>
          </a:p>
        </p:txBody>
      </p:sp>
    </p:spTree>
    <p:extLst>
      <p:ext uri="{BB962C8B-B14F-4D97-AF65-F5344CB8AC3E}">
        <p14:creationId xmlns:p14="http://schemas.microsoft.com/office/powerpoint/2010/main" val="14540428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DD698-7EF2-687C-2F23-BB20F59BBF62}"/>
              </a:ext>
            </a:extLst>
          </p:cNvPr>
          <p:cNvSpPr>
            <a:spLocks noGrp="1"/>
          </p:cNvSpPr>
          <p:nvPr>
            <p:ph type="title"/>
          </p:nvPr>
        </p:nvSpPr>
        <p:spPr/>
        <p:txBody>
          <a:bodyPr/>
          <a:lstStyle/>
          <a:p>
            <a:r>
              <a:rPr lang="en-PK" dirty="0"/>
              <a:t>Encoder Block Implementation</a:t>
            </a:r>
          </a:p>
        </p:txBody>
      </p:sp>
      <p:pic>
        <p:nvPicPr>
          <p:cNvPr id="9" name="Content Placeholder 8" descr="A screen shot of a computer code&#10;&#10;AI-generated content may be incorrect.">
            <a:extLst>
              <a:ext uri="{FF2B5EF4-FFF2-40B4-BE49-F238E27FC236}">
                <a16:creationId xmlns:a16="http://schemas.microsoft.com/office/drawing/2014/main" id="{9DF402B7-2F9E-832F-2032-034BD527B088}"/>
              </a:ext>
            </a:extLst>
          </p:cNvPr>
          <p:cNvPicPr>
            <a:picLocks noGrp="1" noChangeAspect="1"/>
          </p:cNvPicPr>
          <p:nvPr>
            <p:ph idx="1"/>
          </p:nvPr>
        </p:nvPicPr>
        <p:blipFill>
          <a:blip r:embed="rId2"/>
          <a:stretch>
            <a:fillRect/>
          </a:stretch>
        </p:blipFill>
        <p:spPr>
          <a:xfrm>
            <a:off x="838199" y="1403813"/>
            <a:ext cx="5551025" cy="4370887"/>
          </a:xfrm>
        </p:spPr>
      </p:pic>
      <p:pic>
        <p:nvPicPr>
          <p:cNvPr id="11" name="Picture 10" descr="A screen shot of a computer code&#10;&#10;AI-generated content may be incorrect.">
            <a:extLst>
              <a:ext uri="{FF2B5EF4-FFF2-40B4-BE49-F238E27FC236}">
                <a16:creationId xmlns:a16="http://schemas.microsoft.com/office/drawing/2014/main" id="{ED551BF2-EDE7-EB75-B240-065CEF78BEC1}"/>
              </a:ext>
            </a:extLst>
          </p:cNvPr>
          <p:cNvPicPr>
            <a:picLocks noChangeAspect="1"/>
          </p:cNvPicPr>
          <p:nvPr/>
        </p:nvPicPr>
        <p:blipFill>
          <a:blip r:embed="rId3"/>
          <a:stretch>
            <a:fillRect/>
          </a:stretch>
        </p:blipFill>
        <p:spPr>
          <a:xfrm>
            <a:off x="7053323" y="1403813"/>
            <a:ext cx="4717166" cy="3351253"/>
          </a:xfrm>
          <a:prstGeom prst="rect">
            <a:avLst/>
          </a:prstGeom>
        </p:spPr>
      </p:pic>
    </p:spTree>
    <p:extLst>
      <p:ext uri="{BB962C8B-B14F-4D97-AF65-F5344CB8AC3E}">
        <p14:creationId xmlns:p14="http://schemas.microsoft.com/office/powerpoint/2010/main" val="36117584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53238-B418-9359-AB6A-AB067370E462}"/>
              </a:ext>
            </a:extLst>
          </p:cNvPr>
          <p:cNvSpPr>
            <a:spLocks noGrp="1"/>
          </p:cNvSpPr>
          <p:nvPr>
            <p:ph type="title"/>
          </p:nvPr>
        </p:nvSpPr>
        <p:spPr/>
        <p:txBody>
          <a:bodyPr/>
          <a:lstStyle/>
          <a:p>
            <a:r>
              <a:rPr lang="en-PK" dirty="0"/>
              <a:t>Use Blocks to Build Encoder</a:t>
            </a:r>
          </a:p>
        </p:txBody>
      </p:sp>
      <p:pic>
        <p:nvPicPr>
          <p:cNvPr id="5" name="Content Placeholder 4" descr="A screenshot of a computer program&#10;&#10;AI-generated content may be incorrect.">
            <a:extLst>
              <a:ext uri="{FF2B5EF4-FFF2-40B4-BE49-F238E27FC236}">
                <a16:creationId xmlns:a16="http://schemas.microsoft.com/office/drawing/2014/main" id="{4E667160-E025-E988-2899-38D25627D481}"/>
              </a:ext>
            </a:extLst>
          </p:cNvPr>
          <p:cNvPicPr>
            <a:picLocks noGrp="1" noChangeAspect="1"/>
          </p:cNvPicPr>
          <p:nvPr>
            <p:ph idx="1"/>
          </p:nvPr>
        </p:nvPicPr>
        <p:blipFill>
          <a:blip r:embed="rId2"/>
          <a:stretch>
            <a:fillRect/>
          </a:stretch>
        </p:blipFill>
        <p:spPr>
          <a:xfrm>
            <a:off x="838200" y="1403813"/>
            <a:ext cx="4966450" cy="4221483"/>
          </a:xfrm>
        </p:spPr>
      </p:pic>
      <p:pic>
        <p:nvPicPr>
          <p:cNvPr id="7" name="Picture 6" descr="A screen shot of a computer code&#10;&#10;AI-generated content may be incorrect.">
            <a:extLst>
              <a:ext uri="{FF2B5EF4-FFF2-40B4-BE49-F238E27FC236}">
                <a16:creationId xmlns:a16="http://schemas.microsoft.com/office/drawing/2014/main" id="{C11C8C19-8331-1543-A06D-C868CADB0195}"/>
              </a:ext>
            </a:extLst>
          </p:cNvPr>
          <p:cNvPicPr>
            <a:picLocks noChangeAspect="1"/>
          </p:cNvPicPr>
          <p:nvPr/>
        </p:nvPicPr>
        <p:blipFill>
          <a:blip r:embed="rId3"/>
          <a:stretch>
            <a:fillRect/>
          </a:stretch>
        </p:blipFill>
        <p:spPr>
          <a:xfrm>
            <a:off x="6178470" y="1403813"/>
            <a:ext cx="4804026" cy="3380611"/>
          </a:xfrm>
          <a:prstGeom prst="rect">
            <a:avLst/>
          </a:prstGeom>
        </p:spPr>
      </p:pic>
    </p:spTree>
    <p:extLst>
      <p:ext uri="{BB962C8B-B14F-4D97-AF65-F5344CB8AC3E}">
        <p14:creationId xmlns:p14="http://schemas.microsoft.com/office/powerpoint/2010/main" val="373335434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36615-81BF-E78E-E2D5-A97A67A46570}"/>
              </a:ext>
            </a:extLst>
          </p:cNvPr>
          <p:cNvSpPr>
            <a:spLocks noGrp="1"/>
          </p:cNvSpPr>
          <p:nvPr>
            <p:ph type="title"/>
          </p:nvPr>
        </p:nvSpPr>
        <p:spPr/>
        <p:txBody>
          <a:bodyPr>
            <a:normAutofit/>
          </a:bodyPr>
          <a:lstStyle/>
          <a:p>
            <a:r>
              <a:rPr lang="en-US" dirty="0"/>
              <a:t>The Encoder Model</a:t>
            </a:r>
            <a:endParaRPr lang="en-PK" dirty="0"/>
          </a:p>
        </p:txBody>
      </p:sp>
      <p:pic>
        <p:nvPicPr>
          <p:cNvPr id="5" name="Content Placeholder 4" descr="A screenshot of a computer program&#10;&#10;AI-generated content may be incorrect.">
            <a:extLst>
              <a:ext uri="{FF2B5EF4-FFF2-40B4-BE49-F238E27FC236}">
                <a16:creationId xmlns:a16="http://schemas.microsoft.com/office/drawing/2014/main" id="{8FC57403-1526-D0A7-9F6D-336B0EB7428F}"/>
              </a:ext>
            </a:extLst>
          </p:cNvPr>
          <p:cNvPicPr>
            <a:picLocks noGrp="1" noChangeAspect="1"/>
          </p:cNvPicPr>
          <p:nvPr>
            <p:ph idx="1"/>
          </p:nvPr>
        </p:nvPicPr>
        <p:blipFill>
          <a:blip r:embed="rId2"/>
          <a:stretch>
            <a:fillRect/>
          </a:stretch>
        </p:blipFill>
        <p:spPr>
          <a:xfrm>
            <a:off x="838200" y="1392238"/>
            <a:ext cx="7103702" cy="4784725"/>
          </a:xfrm>
        </p:spPr>
      </p:pic>
    </p:spTree>
    <p:extLst>
      <p:ext uri="{BB962C8B-B14F-4D97-AF65-F5344CB8AC3E}">
        <p14:creationId xmlns:p14="http://schemas.microsoft.com/office/powerpoint/2010/main" val="33685153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4489F-CD8E-855E-4526-39B8DF1839BB}"/>
              </a:ext>
            </a:extLst>
          </p:cNvPr>
          <p:cNvSpPr>
            <a:spLocks noGrp="1"/>
          </p:cNvSpPr>
          <p:nvPr>
            <p:ph type="title"/>
          </p:nvPr>
        </p:nvSpPr>
        <p:spPr/>
        <p:txBody>
          <a:bodyPr/>
          <a:lstStyle/>
          <a:p>
            <a:r>
              <a:rPr lang="en-GB" dirty="0"/>
              <a:t>Decoder Block in </a:t>
            </a:r>
            <a:r>
              <a:rPr lang="en-GB" dirty="0" err="1"/>
              <a:t>Keras</a:t>
            </a:r>
            <a:endParaRPr lang="en-PK" dirty="0"/>
          </a:p>
        </p:txBody>
      </p:sp>
      <p:sp>
        <p:nvSpPr>
          <p:cNvPr id="3" name="Content Placeholder 2">
            <a:extLst>
              <a:ext uri="{FF2B5EF4-FFF2-40B4-BE49-F238E27FC236}">
                <a16:creationId xmlns:a16="http://schemas.microsoft.com/office/drawing/2014/main" id="{8BABBEAE-AB57-3DF5-8B43-966420FC8B9B}"/>
              </a:ext>
            </a:extLst>
          </p:cNvPr>
          <p:cNvSpPr>
            <a:spLocks noGrp="1"/>
          </p:cNvSpPr>
          <p:nvPr>
            <p:ph idx="1"/>
          </p:nvPr>
        </p:nvSpPr>
        <p:spPr/>
        <p:txBody>
          <a:bodyPr/>
          <a:lstStyle/>
          <a:p>
            <a:r>
              <a:rPr lang="en-GB" dirty="0"/>
              <a:t>Masked self-attention</a:t>
            </a:r>
          </a:p>
          <a:p>
            <a:r>
              <a:rPr lang="en-GB" dirty="0"/>
              <a:t>Cross-attention with encoder output</a:t>
            </a:r>
          </a:p>
          <a:p>
            <a:r>
              <a:rPr lang="en-GB" dirty="0"/>
              <a:t>Feed-forward network</a:t>
            </a:r>
          </a:p>
          <a:p>
            <a:r>
              <a:rPr lang="en-GB" dirty="0"/>
              <a:t>Assembled via Functional API</a:t>
            </a:r>
          </a:p>
          <a:p>
            <a:endParaRPr lang="en-GB" dirty="0"/>
          </a:p>
          <a:p>
            <a:endParaRPr lang="en-PK" dirty="0"/>
          </a:p>
        </p:txBody>
      </p:sp>
    </p:spTree>
    <p:extLst>
      <p:ext uri="{BB962C8B-B14F-4D97-AF65-F5344CB8AC3E}">
        <p14:creationId xmlns:p14="http://schemas.microsoft.com/office/powerpoint/2010/main" val="5197950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25496-1680-FCED-D4F3-24BC416191C8}"/>
              </a:ext>
            </a:extLst>
          </p:cNvPr>
          <p:cNvSpPr>
            <a:spLocks noGrp="1"/>
          </p:cNvSpPr>
          <p:nvPr>
            <p:ph type="title"/>
          </p:nvPr>
        </p:nvSpPr>
        <p:spPr/>
        <p:txBody>
          <a:bodyPr/>
          <a:lstStyle/>
          <a:p>
            <a:r>
              <a:rPr lang="en-PK" dirty="0"/>
              <a:t>Decoder Block</a:t>
            </a:r>
          </a:p>
        </p:txBody>
      </p:sp>
      <p:pic>
        <p:nvPicPr>
          <p:cNvPr id="5" name="Content Placeholder 4" descr="A screenshot of a computer code&#10;&#10;AI-generated content may be incorrect.">
            <a:extLst>
              <a:ext uri="{FF2B5EF4-FFF2-40B4-BE49-F238E27FC236}">
                <a16:creationId xmlns:a16="http://schemas.microsoft.com/office/drawing/2014/main" id="{0E4BE79E-D453-6004-DD26-B3019C9182DE}"/>
              </a:ext>
            </a:extLst>
          </p:cNvPr>
          <p:cNvPicPr>
            <a:picLocks noGrp="1" noChangeAspect="1"/>
          </p:cNvPicPr>
          <p:nvPr>
            <p:ph idx="1"/>
          </p:nvPr>
        </p:nvPicPr>
        <p:blipFill>
          <a:blip r:embed="rId2"/>
          <a:stretch>
            <a:fillRect/>
          </a:stretch>
        </p:blipFill>
        <p:spPr>
          <a:xfrm>
            <a:off x="838200" y="1382713"/>
            <a:ext cx="4584167" cy="4784725"/>
          </a:xfrm>
        </p:spPr>
      </p:pic>
      <p:pic>
        <p:nvPicPr>
          <p:cNvPr id="7" name="Picture 6" descr="A screenshot of a computer program&#10;&#10;AI-generated content may be incorrect.">
            <a:extLst>
              <a:ext uri="{FF2B5EF4-FFF2-40B4-BE49-F238E27FC236}">
                <a16:creationId xmlns:a16="http://schemas.microsoft.com/office/drawing/2014/main" id="{DFC50229-F301-2309-078C-475DCD2B231B}"/>
              </a:ext>
            </a:extLst>
          </p:cNvPr>
          <p:cNvPicPr>
            <a:picLocks noChangeAspect="1"/>
          </p:cNvPicPr>
          <p:nvPr/>
        </p:nvPicPr>
        <p:blipFill>
          <a:blip r:embed="rId3"/>
          <a:stretch>
            <a:fillRect/>
          </a:stretch>
        </p:blipFill>
        <p:spPr>
          <a:xfrm>
            <a:off x="6171752" y="1071562"/>
            <a:ext cx="4611737" cy="4714875"/>
          </a:xfrm>
          <a:prstGeom prst="rect">
            <a:avLst/>
          </a:prstGeom>
        </p:spPr>
      </p:pic>
      <p:pic>
        <p:nvPicPr>
          <p:cNvPr id="9" name="Picture 8">
            <a:extLst>
              <a:ext uri="{FF2B5EF4-FFF2-40B4-BE49-F238E27FC236}">
                <a16:creationId xmlns:a16="http://schemas.microsoft.com/office/drawing/2014/main" id="{945C6D14-C0DA-F1AD-A9C1-3B7A84820DE9}"/>
              </a:ext>
            </a:extLst>
          </p:cNvPr>
          <p:cNvPicPr>
            <a:picLocks noChangeAspect="1"/>
          </p:cNvPicPr>
          <p:nvPr/>
        </p:nvPicPr>
        <p:blipFill>
          <a:blip r:embed="rId4"/>
          <a:stretch>
            <a:fillRect/>
          </a:stretch>
        </p:blipFill>
        <p:spPr>
          <a:xfrm>
            <a:off x="6459227" y="6022145"/>
            <a:ext cx="4036786" cy="290586"/>
          </a:xfrm>
          <a:prstGeom prst="rect">
            <a:avLst/>
          </a:prstGeom>
        </p:spPr>
      </p:pic>
    </p:spTree>
    <p:extLst>
      <p:ext uri="{BB962C8B-B14F-4D97-AF65-F5344CB8AC3E}">
        <p14:creationId xmlns:p14="http://schemas.microsoft.com/office/powerpoint/2010/main" val="3749094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5ABC9-3A62-D1BC-DCB6-321B9F1501D8}"/>
              </a:ext>
            </a:extLst>
          </p:cNvPr>
          <p:cNvSpPr>
            <a:spLocks noGrp="1"/>
          </p:cNvSpPr>
          <p:nvPr>
            <p:ph type="title"/>
          </p:nvPr>
        </p:nvSpPr>
        <p:spPr/>
        <p:txBody>
          <a:bodyPr/>
          <a:lstStyle/>
          <a:p>
            <a:r>
              <a:rPr lang="en-GB" dirty="0"/>
              <a:t>Assembling Transformer</a:t>
            </a:r>
            <a:endParaRPr lang="en-PK" dirty="0"/>
          </a:p>
        </p:txBody>
      </p:sp>
      <p:sp>
        <p:nvSpPr>
          <p:cNvPr id="3" name="Content Placeholder 2">
            <a:extLst>
              <a:ext uri="{FF2B5EF4-FFF2-40B4-BE49-F238E27FC236}">
                <a16:creationId xmlns:a16="http://schemas.microsoft.com/office/drawing/2014/main" id="{CBC32541-7DC0-178B-8BD7-B9BC8728B37D}"/>
              </a:ext>
            </a:extLst>
          </p:cNvPr>
          <p:cNvSpPr>
            <a:spLocks noGrp="1"/>
          </p:cNvSpPr>
          <p:nvPr>
            <p:ph idx="1"/>
          </p:nvPr>
        </p:nvSpPr>
        <p:spPr/>
        <p:txBody>
          <a:bodyPr/>
          <a:lstStyle/>
          <a:p>
            <a:r>
              <a:rPr lang="en-GB" dirty="0"/>
              <a:t>Stack multiple encoder blocks</a:t>
            </a:r>
          </a:p>
          <a:p>
            <a:r>
              <a:rPr lang="en-GB" dirty="0"/>
              <a:t>Stack multiple decoder blocks</a:t>
            </a:r>
          </a:p>
          <a:p>
            <a:r>
              <a:rPr lang="en-GB" dirty="0"/>
              <a:t>Final dense layer → vocab </a:t>
            </a:r>
            <a:r>
              <a:rPr lang="en-GB" dirty="0" err="1"/>
              <a:t>softmax</a:t>
            </a:r>
            <a:endParaRPr lang="en-GB" dirty="0"/>
          </a:p>
          <a:p>
            <a:r>
              <a:rPr lang="en-GB" dirty="0"/>
              <a:t>Training setup with loss, optimizer</a:t>
            </a:r>
          </a:p>
          <a:p>
            <a:endParaRPr lang="en-PK" dirty="0"/>
          </a:p>
        </p:txBody>
      </p:sp>
    </p:spTree>
    <p:extLst>
      <p:ext uri="{BB962C8B-B14F-4D97-AF65-F5344CB8AC3E}">
        <p14:creationId xmlns:p14="http://schemas.microsoft.com/office/powerpoint/2010/main" val="36060763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7278B-D2AE-6FEE-4971-B199500E5793}"/>
              </a:ext>
            </a:extLst>
          </p:cNvPr>
          <p:cNvSpPr>
            <a:spLocks noGrp="1"/>
          </p:cNvSpPr>
          <p:nvPr>
            <p:ph type="title"/>
          </p:nvPr>
        </p:nvSpPr>
        <p:spPr/>
        <p:txBody>
          <a:bodyPr/>
          <a:lstStyle/>
          <a:p>
            <a:r>
              <a:rPr lang="en-PK" dirty="0"/>
              <a:t>Assembling the Transformer</a:t>
            </a:r>
          </a:p>
        </p:txBody>
      </p:sp>
      <p:sp>
        <p:nvSpPr>
          <p:cNvPr id="3" name="Content Placeholder 2">
            <a:extLst>
              <a:ext uri="{FF2B5EF4-FFF2-40B4-BE49-F238E27FC236}">
                <a16:creationId xmlns:a16="http://schemas.microsoft.com/office/drawing/2014/main" id="{6BBA8A6A-8C50-9D59-688D-EFD684B40CDF}"/>
              </a:ext>
            </a:extLst>
          </p:cNvPr>
          <p:cNvSpPr>
            <a:spLocks noGrp="1"/>
          </p:cNvSpPr>
          <p:nvPr>
            <p:ph idx="1"/>
          </p:nvPr>
        </p:nvSpPr>
        <p:spPr/>
        <p:txBody>
          <a:bodyPr/>
          <a:lstStyle/>
          <a:p>
            <a:endParaRPr lang="en-PK" dirty="0"/>
          </a:p>
          <a:p>
            <a:endParaRPr lang="en-PK" dirty="0"/>
          </a:p>
        </p:txBody>
      </p:sp>
      <p:pic>
        <p:nvPicPr>
          <p:cNvPr id="5" name="Picture 4" descr="A screenshot of a computer program&#10;&#10;AI-generated content may be incorrect.">
            <a:extLst>
              <a:ext uri="{FF2B5EF4-FFF2-40B4-BE49-F238E27FC236}">
                <a16:creationId xmlns:a16="http://schemas.microsoft.com/office/drawing/2014/main" id="{ECD1F153-CB55-97D1-838C-3AA0B7032100}"/>
              </a:ext>
            </a:extLst>
          </p:cNvPr>
          <p:cNvPicPr>
            <a:picLocks noChangeAspect="1"/>
          </p:cNvPicPr>
          <p:nvPr/>
        </p:nvPicPr>
        <p:blipFill>
          <a:blip r:embed="rId2"/>
          <a:stretch>
            <a:fillRect/>
          </a:stretch>
        </p:blipFill>
        <p:spPr>
          <a:xfrm>
            <a:off x="838200" y="1275063"/>
            <a:ext cx="4515697" cy="5018314"/>
          </a:xfrm>
          <a:prstGeom prst="rect">
            <a:avLst/>
          </a:prstGeom>
        </p:spPr>
      </p:pic>
      <p:pic>
        <p:nvPicPr>
          <p:cNvPr id="7" name="Picture 6" descr="A screenshot of a computer program&#10;&#10;AI-generated content may be incorrect.">
            <a:extLst>
              <a:ext uri="{FF2B5EF4-FFF2-40B4-BE49-F238E27FC236}">
                <a16:creationId xmlns:a16="http://schemas.microsoft.com/office/drawing/2014/main" id="{215E40CB-758F-EE69-4926-2B3A0F8D4EEA}"/>
              </a:ext>
            </a:extLst>
          </p:cNvPr>
          <p:cNvPicPr>
            <a:picLocks noChangeAspect="1"/>
          </p:cNvPicPr>
          <p:nvPr/>
        </p:nvPicPr>
        <p:blipFill>
          <a:blip r:embed="rId3"/>
          <a:stretch>
            <a:fillRect/>
          </a:stretch>
        </p:blipFill>
        <p:spPr>
          <a:xfrm>
            <a:off x="6287050" y="1707390"/>
            <a:ext cx="4569418" cy="4785485"/>
          </a:xfrm>
          <a:prstGeom prst="rect">
            <a:avLst/>
          </a:prstGeom>
        </p:spPr>
      </p:pic>
    </p:spTree>
    <p:extLst>
      <p:ext uri="{BB962C8B-B14F-4D97-AF65-F5344CB8AC3E}">
        <p14:creationId xmlns:p14="http://schemas.microsoft.com/office/powerpoint/2010/main" val="2754035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19D57-BA5A-40C1-4EE9-7CECB260F44B}"/>
              </a:ext>
            </a:extLst>
          </p:cNvPr>
          <p:cNvSpPr>
            <a:spLocks noGrp="1"/>
          </p:cNvSpPr>
          <p:nvPr>
            <p:ph type="title"/>
          </p:nvPr>
        </p:nvSpPr>
        <p:spPr/>
        <p:txBody>
          <a:bodyPr/>
          <a:lstStyle/>
          <a:p>
            <a:r>
              <a:rPr lang="en-GB" dirty="0"/>
              <a:t>Example: Ambiguity in Words</a:t>
            </a:r>
            <a:endParaRPr lang="en-PK" dirty="0"/>
          </a:p>
        </p:txBody>
      </p:sp>
      <p:sp>
        <p:nvSpPr>
          <p:cNvPr id="3" name="Content Placeholder 2">
            <a:extLst>
              <a:ext uri="{FF2B5EF4-FFF2-40B4-BE49-F238E27FC236}">
                <a16:creationId xmlns:a16="http://schemas.microsoft.com/office/drawing/2014/main" id="{60BE3615-D44D-D209-DF22-BFCB128C32AB}"/>
              </a:ext>
            </a:extLst>
          </p:cNvPr>
          <p:cNvSpPr>
            <a:spLocks noGrp="1"/>
          </p:cNvSpPr>
          <p:nvPr>
            <p:ph idx="1"/>
          </p:nvPr>
        </p:nvSpPr>
        <p:spPr/>
        <p:txBody>
          <a:bodyPr/>
          <a:lstStyle/>
          <a:p>
            <a:r>
              <a:rPr lang="en-GB" dirty="0"/>
              <a:t>“Bank” → riverside vs financial</a:t>
            </a:r>
          </a:p>
          <a:p>
            <a:r>
              <a:rPr lang="en-GB" dirty="0"/>
              <a:t>Context determines meaning</a:t>
            </a:r>
          </a:p>
          <a:p>
            <a:r>
              <a:rPr lang="en-GB" dirty="0"/>
              <a:t>Traditional models forget distant context</a:t>
            </a:r>
          </a:p>
          <a:p>
            <a:r>
              <a:rPr lang="en-GB" dirty="0"/>
              <a:t>Need for robust sequence </a:t>
            </a:r>
            <a:r>
              <a:rPr lang="en-GB" dirty="0" err="1"/>
              <a:t>modeling</a:t>
            </a:r>
            <a:endParaRPr lang="en-GB" dirty="0"/>
          </a:p>
          <a:p>
            <a:endParaRPr lang="en-PK" dirty="0"/>
          </a:p>
        </p:txBody>
      </p:sp>
    </p:spTree>
    <p:extLst>
      <p:ext uri="{BB962C8B-B14F-4D97-AF65-F5344CB8AC3E}">
        <p14:creationId xmlns:p14="http://schemas.microsoft.com/office/powerpoint/2010/main" val="22169415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E0651-53EE-870C-C1F0-0619400CE80B}"/>
              </a:ext>
            </a:extLst>
          </p:cNvPr>
          <p:cNvSpPr>
            <a:spLocks noGrp="1"/>
          </p:cNvSpPr>
          <p:nvPr>
            <p:ph type="title"/>
          </p:nvPr>
        </p:nvSpPr>
        <p:spPr/>
        <p:txBody>
          <a:bodyPr/>
          <a:lstStyle/>
          <a:p>
            <a:r>
              <a:rPr lang="en-GB" dirty="0"/>
              <a:t>Using Pretrained Models</a:t>
            </a:r>
            <a:endParaRPr lang="en-PK" dirty="0"/>
          </a:p>
        </p:txBody>
      </p:sp>
      <p:sp>
        <p:nvSpPr>
          <p:cNvPr id="3" name="Content Placeholder 2">
            <a:extLst>
              <a:ext uri="{FF2B5EF4-FFF2-40B4-BE49-F238E27FC236}">
                <a16:creationId xmlns:a16="http://schemas.microsoft.com/office/drawing/2014/main" id="{AAEDF47C-1BB0-672C-070A-83A02D2EF3C8}"/>
              </a:ext>
            </a:extLst>
          </p:cNvPr>
          <p:cNvSpPr>
            <a:spLocks noGrp="1"/>
          </p:cNvSpPr>
          <p:nvPr>
            <p:ph idx="1"/>
          </p:nvPr>
        </p:nvSpPr>
        <p:spPr/>
        <p:txBody>
          <a:bodyPr/>
          <a:lstStyle/>
          <a:p>
            <a:r>
              <a:rPr lang="en-GB" dirty="0"/>
              <a:t>Hugging Face / </a:t>
            </a:r>
            <a:r>
              <a:rPr lang="en-GB" dirty="0" err="1"/>
              <a:t>Keras</a:t>
            </a:r>
            <a:r>
              <a:rPr lang="en-GB" dirty="0"/>
              <a:t> Hub access</a:t>
            </a:r>
          </a:p>
          <a:p>
            <a:r>
              <a:rPr lang="en-GB" dirty="0"/>
              <a:t>Load pretrained embeddings</a:t>
            </a:r>
          </a:p>
          <a:p>
            <a:r>
              <a:rPr lang="en-GB" dirty="0"/>
              <a:t>Minimal code to apply</a:t>
            </a:r>
          </a:p>
          <a:p>
            <a:r>
              <a:rPr lang="en-GB" dirty="0"/>
              <a:t>Example: chatbot, summarizer</a:t>
            </a:r>
          </a:p>
          <a:p>
            <a:endParaRPr lang="en-PK" dirty="0"/>
          </a:p>
        </p:txBody>
      </p:sp>
    </p:spTree>
    <p:extLst>
      <p:ext uri="{BB962C8B-B14F-4D97-AF65-F5344CB8AC3E}">
        <p14:creationId xmlns:p14="http://schemas.microsoft.com/office/powerpoint/2010/main" val="24144772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CC899-1725-0FE5-86CB-A51E43F40AEC}"/>
              </a:ext>
            </a:extLst>
          </p:cNvPr>
          <p:cNvSpPr>
            <a:spLocks noGrp="1"/>
          </p:cNvSpPr>
          <p:nvPr>
            <p:ph type="title"/>
          </p:nvPr>
        </p:nvSpPr>
        <p:spPr/>
        <p:txBody>
          <a:bodyPr/>
          <a:lstStyle/>
          <a:p>
            <a:r>
              <a:rPr lang="en-PK" dirty="0"/>
              <a:t>LLM Components in Keras</a:t>
            </a:r>
          </a:p>
        </p:txBody>
      </p:sp>
      <p:pic>
        <p:nvPicPr>
          <p:cNvPr id="6" name="Content Placeholder 5" descr="A diagram of a process&#10;&#10;AI-generated content may be incorrect.">
            <a:extLst>
              <a:ext uri="{FF2B5EF4-FFF2-40B4-BE49-F238E27FC236}">
                <a16:creationId xmlns:a16="http://schemas.microsoft.com/office/drawing/2014/main" id="{CDB5603E-008F-8549-3EEF-222589B15D31}"/>
              </a:ext>
            </a:extLst>
          </p:cNvPr>
          <p:cNvPicPr>
            <a:picLocks noGrp="1" noChangeAspect="1"/>
          </p:cNvPicPr>
          <p:nvPr>
            <p:ph idx="1"/>
          </p:nvPr>
        </p:nvPicPr>
        <p:blipFill>
          <a:blip r:embed="rId2"/>
          <a:stretch>
            <a:fillRect/>
          </a:stretch>
        </p:blipFill>
        <p:spPr>
          <a:xfrm>
            <a:off x="1554149" y="1280495"/>
            <a:ext cx="8275318" cy="4784725"/>
          </a:xfrm>
        </p:spPr>
      </p:pic>
      <p:sp>
        <p:nvSpPr>
          <p:cNvPr id="4" name="TextBox 3">
            <a:extLst>
              <a:ext uri="{FF2B5EF4-FFF2-40B4-BE49-F238E27FC236}">
                <a16:creationId xmlns:a16="http://schemas.microsoft.com/office/drawing/2014/main" id="{3D5D9420-639C-1368-784F-D4F658F6D27A}"/>
              </a:ext>
            </a:extLst>
          </p:cNvPr>
          <p:cNvSpPr txBox="1"/>
          <p:nvPr/>
        </p:nvSpPr>
        <p:spPr>
          <a:xfrm>
            <a:off x="2744018" y="6065220"/>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9.6: Components Used for Building a LLM in </a:t>
            </a:r>
            <a:r>
              <a:rPr lang="en-GB" sz="1200" dirty="0" err="1">
                <a:solidFill>
                  <a:srgbClr val="00549D"/>
                </a:solidFill>
                <a:latin typeface="Avenir Book" panose="02000503020000020003" pitchFamily="2" charset="0"/>
              </a:rPr>
              <a:t>Keras</a:t>
            </a:r>
            <a:endParaRPr lang="en-GB" sz="1200" dirty="0">
              <a:solidFill>
                <a:srgbClr val="00549D"/>
              </a:solidFill>
              <a:latin typeface="Avenir Book" panose="02000503020000020003" pitchFamily="2" charset="0"/>
            </a:endParaRPr>
          </a:p>
        </p:txBody>
      </p:sp>
    </p:spTree>
    <p:extLst>
      <p:ext uri="{BB962C8B-B14F-4D97-AF65-F5344CB8AC3E}">
        <p14:creationId xmlns:p14="http://schemas.microsoft.com/office/powerpoint/2010/main" val="45795437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55BFA-3BCA-D72F-B889-4C5AD9AD8739}"/>
              </a:ext>
            </a:extLst>
          </p:cNvPr>
          <p:cNvSpPr>
            <a:spLocks noGrp="1"/>
          </p:cNvSpPr>
          <p:nvPr>
            <p:ph type="title"/>
          </p:nvPr>
        </p:nvSpPr>
        <p:spPr/>
        <p:txBody>
          <a:bodyPr/>
          <a:lstStyle/>
          <a:p>
            <a:r>
              <a:rPr lang="en-PK" dirty="0"/>
              <a:t>Kaggle Hub and Keras</a:t>
            </a:r>
          </a:p>
        </p:txBody>
      </p:sp>
      <p:pic>
        <p:nvPicPr>
          <p:cNvPr id="6" name="Content Placeholder 5" descr="A screenshot of a login page&#10;&#10;AI-generated content may be incorrect.">
            <a:extLst>
              <a:ext uri="{FF2B5EF4-FFF2-40B4-BE49-F238E27FC236}">
                <a16:creationId xmlns:a16="http://schemas.microsoft.com/office/drawing/2014/main" id="{E4D9B93E-1622-3BCE-F1E0-95BEE1131B01}"/>
              </a:ext>
            </a:extLst>
          </p:cNvPr>
          <p:cNvPicPr>
            <a:picLocks noGrp="1" noChangeAspect="1"/>
          </p:cNvPicPr>
          <p:nvPr>
            <p:ph idx="1"/>
          </p:nvPr>
        </p:nvPicPr>
        <p:blipFill>
          <a:blip r:embed="rId2"/>
          <a:stretch>
            <a:fillRect/>
          </a:stretch>
        </p:blipFill>
        <p:spPr>
          <a:xfrm>
            <a:off x="1940801" y="1402749"/>
            <a:ext cx="7497489" cy="4278168"/>
          </a:xfrm>
        </p:spPr>
      </p:pic>
      <p:sp>
        <p:nvSpPr>
          <p:cNvPr id="4" name="TextBox 3">
            <a:extLst>
              <a:ext uri="{FF2B5EF4-FFF2-40B4-BE49-F238E27FC236}">
                <a16:creationId xmlns:a16="http://schemas.microsoft.com/office/drawing/2014/main" id="{151EAEF8-5BE4-1B76-E3B8-668B40906FB2}"/>
              </a:ext>
            </a:extLst>
          </p:cNvPr>
          <p:cNvSpPr txBox="1"/>
          <p:nvPr/>
        </p:nvSpPr>
        <p:spPr>
          <a:xfrm>
            <a:off x="2640516" y="5856684"/>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9.7: Kaggle Hub Login Screen</a:t>
            </a:r>
          </a:p>
        </p:txBody>
      </p:sp>
    </p:spTree>
    <p:extLst>
      <p:ext uri="{BB962C8B-B14F-4D97-AF65-F5344CB8AC3E}">
        <p14:creationId xmlns:p14="http://schemas.microsoft.com/office/powerpoint/2010/main" val="26871837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FF61D-4562-B329-DB30-CB3772C6E717}"/>
              </a:ext>
            </a:extLst>
          </p:cNvPr>
          <p:cNvSpPr>
            <a:spLocks noGrp="1"/>
          </p:cNvSpPr>
          <p:nvPr>
            <p:ph type="title"/>
          </p:nvPr>
        </p:nvSpPr>
        <p:spPr/>
        <p:txBody>
          <a:bodyPr/>
          <a:lstStyle/>
          <a:p>
            <a:r>
              <a:rPr lang="en-PK" dirty="0"/>
              <a:t>Permissions on Kaggle Hub</a:t>
            </a:r>
          </a:p>
        </p:txBody>
      </p:sp>
      <p:pic>
        <p:nvPicPr>
          <p:cNvPr id="6" name="Content Placeholder 5" descr="A screenshot of a computer&#10;&#10;AI-generated content may be incorrect.">
            <a:extLst>
              <a:ext uri="{FF2B5EF4-FFF2-40B4-BE49-F238E27FC236}">
                <a16:creationId xmlns:a16="http://schemas.microsoft.com/office/drawing/2014/main" id="{8E8B4241-1842-D23F-C208-FEAAB6A862F3}"/>
              </a:ext>
            </a:extLst>
          </p:cNvPr>
          <p:cNvPicPr>
            <a:picLocks noGrp="1" noChangeAspect="1"/>
          </p:cNvPicPr>
          <p:nvPr>
            <p:ph idx="1"/>
          </p:nvPr>
        </p:nvPicPr>
        <p:blipFill>
          <a:blip r:embed="rId2"/>
          <a:stretch>
            <a:fillRect/>
          </a:stretch>
        </p:blipFill>
        <p:spPr>
          <a:xfrm>
            <a:off x="1914648" y="1386708"/>
            <a:ext cx="8362703" cy="4451310"/>
          </a:xfrm>
        </p:spPr>
      </p:pic>
      <p:sp>
        <p:nvSpPr>
          <p:cNvPr id="4" name="TextBox 3">
            <a:extLst>
              <a:ext uri="{FF2B5EF4-FFF2-40B4-BE49-F238E27FC236}">
                <a16:creationId xmlns:a16="http://schemas.microsoft.com/office/drawing/2014/main" id="{15C8D2AA-D170-934E-1553-5681F0FE7F6D}"/>
              </a:ext>
            </a:extLst>
          </p:cNvPr>
          <p:cNvSpPr txBox="1"/>
          <p:nvPr/>
        </p:nvSpPr>
        <p:spPr>
          <a:xfrm>
            <a:off x="3046970" y="5997744"/>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9.9: Requesting Access on Kaggle Hub</a:t>
            </a:r>
          </a:p>
        </p:txBody>
      </p:sp>
    </p:spTree>
    <p:extLst>
      <p:ext uri="{BB962C8B-B14F-4D97-AF65-F5344CB8AC3E}">
        <p14:creationId xmlns:p14="http://schemas.microsoft.com/office/powerpoint/2010/main" val="25688529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B699A-F5B0-D3B5-E489-98969CE6FF34}"/>
              </a:ext>
            </a:extLst>
          </p:cNvPr>
          <p:cNvSpPr>
            <a:spLocks noGrp="1"/>
          </p:cNvSpPr>
          <p:nvPr>
            <p:ph type="title"/>
          </p:nvPr>
        </p:nvSpPr>
        <p:spPr/>
        <p:txBody>
          <a:bodyPr/>
          <a:lstStyle/>
          <a:p>
            <a:r>
              <a:rPr lang="en-PK" dirty="0"/>
              <a:t>Loading a CausalLM Model</a:t>
            </a:r>
          </a:p>
        </p:txBody>
      </p:sp>
      <p:sp>
        <p:nvSpPr>
          <p:cNvPr id="3" name="Content Placeholder 2">
            <a:extLst>
              <a:ext uri="{FF2B5EF4-FFF2-40B4-BE49-F238E27FC236}">
                <a16:creationId xmlns:a16="http://schemas.microsoft.com/office/drawing/2014/main" id="{60AABFA4-489C-76AF-3AC0-F831F5FAC55E}"/>
              </a:ext>
            </a:extLst>
          </p:cNvPr>
          <p:cNvSpPr>
            <a:spLocks noGrp="1"/>
          </p:cNvSpPr>
          <p:nvPr>
            <p:ph idx="1"/>
          </p:nvPr>
        </p:nvSpPr>
        <p:spPr/>
        <p:txBody>
          <a:bodyPr/>
          <a:lstStyle/>
          <a:p>
            <a:endParaRPr lang="en-PK" dirty="0"/>
          </a:p>
          <a:p>
            <a:endParaRPr lang="en-PK" dirty="0"/>
          </a:p>
        </p:txBody>
      </p:sp>
      <p:pic>
        <p:nvPicPr>
          <p:cNvPr id="5" name="Picture 4" descr="A screen shot of a computer&#10;&#10;AI-generated content may be incorrect.">
            <a:extLst>
              <a:ext uri="{FF2B5EF4-FFF2-40B4-BE49-F238E27FC236}">
                <a16:creationId xmlns:a16="http://schemas.microsoft.com/office/drawing/2014/main" id="{86565AFF-086D-CCB1-3F30-626382005CF1}"/>
              </a:ext>
            </a:extLst>
          </p:cNvPr>
          <p:cNvPicPr>
            <a:picLocks noChangeAspect="1"/>
          </p:cNvPicPr>
          <p:nvPr/>
        </p:nvPicPr>
        <p:blipFill>
          <a:blip r:embed="rId2"/>
          <a:stretch>
            <a:fillRect/>
          </a:stretch>
        </p:blipFill>
        <p:spPr>
          <a:xfrm>
            <a:off x="838200" y="1935764"/>
            <a:ext cx="5693229" cy="2446836"/>
          </a:xfrm>
          <a:prstGeom prst="rect">
            <a:avLst/>
          </a:prstGeom>
        </p:spPr>
      </p:pic>
    </p:spTree>
    <p:extLst>
      <p:ext uri="{BB962C8B-B14F-4D97-AF65-F5344CB8AC3E}">
        <p14:creationId xmlns:p14="http://schemas.microsoft.com/office/powerpoint/2010/main" val="11821481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B1D82-54AB-130E-0163-A4681E93D005}"/>
              </a:ext>
            </a:extLst>
          </p:cNvPr>
          <p:cNvSpPr>
            <a:spLocks noGrp="1"/>
          </p:cNvSpPr>
          <p:nvPr>
            <p:ph type="title"/>
          </p:nvPr>
        </p:nvSpPr>
        <p:spPr/>
        <p:txBody>
          <a:bodyPr/>
          <a:lstStyle/>
          <a:p>
            <a:r>
              <a:rPr lang="en-PK" dirty="0"/>
              <a:t>Genering Tokens</a:t>
            </a:r>
          </a:p>
        </p:txBody>
      </p:sp>
      <p:sp>
        <p:nvSpPr>
          <p:cNvPr id="3" name="Content Placeholder 2">
            <a:extLst>
              <a:ext uri="{FF2B5EF4-FFF2-40B4-BE49-F238E27FC236}">
                <a16:creationId xmlns:a16="http://schemas.microsoft.com/office/drawing/2014/main" id="{986D9373-B59E-0310-B9EA-891662E76210}"/>
              </a:ext>
            </a:extLst>
          </p:cNvPr>
          <p:cNvSpPr>
            <a:spLocks noGrp="1"/>
          </p:cNvSpPr>
          <p:nvPr>
            <p:ph idx="1"/>
          </p:nvPr>
        </p:nvSpPr>
        <p:spPr/>
        <p:txBody>
          <a:bodyPr/>
          <a:lstStyle/>
          <a:p>
            <a:endParaRPr lang="en-PK" dirty="0"/>
          </a:p>
          <a:p>
            <a:endParaRPr lang="en-PK" dirty="0"/>
          </a:p>
        </p:txBody>
      </p:sp>
      <p:pic>
        <p:nvPicPr>
          <p:cNvPr id="5" name="Picture 4" descr="A screenshot of a computer code&#10;&#10;AI-generated content may be incorrect.">
            <a:extLst>
              <a:ext uri="{FF2B5EF4-FFF2-40B4-BE49-F238E27FC236}">
                <a16:creationId xmlns:a16="http://schemas.microsoft.com/office/drawing/2014/main" id="{96C96FEC-6F02-D72C-575E-4A3FAB7BFD8A}"/>
              </a:ext>
            </a:extLst>
          </p:cNvPr>
          <p:cNvPicPr>
            <a:picLocks noChangeAspect="1"/>
          </p:cNvPicPr>
          <p:nvPr/>
        </p:nvPicPr>
        <p:blipFill>
          <a:blip r:embed="rId2"/>
          <a:stretch>
            <a:fillRect/>
          </a:stretch>
        </p:blipFill>
        <p:spPr>
          <a:xfrm>
            <a:off x="838200" y="1795236"/>
            <a:ext cx="7772400" cy="2922422"/>
          </a:xfrm>
          <a:prstGeom prst="rect">
            <a:avLst/>
          </a:prstGeom>
        </p:spPr>
      </p:pic>
    </p:spTree>
    <p:extLst>
      <p:ext uri="{BB962C8B-B14F-4D97-AF65-F5344CB8AC3E}">
        <p14:creationId xmlns:p14="http://schemas.microsoft.com/office/powerpoint/2010/main" val="12619877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E936B-8351-154B-CBC9-9E257E6F2EF7}"/>
              </a:ext>
            </a:extLst>
          </p:cNvPr>
          <p:cNvSpPr>
            <a:spLocks noGrp="1"/>
          </p:cNvSpPr>
          <p:nvPr>
            <p:ph type="title"/>
          </p:nvPr>
        </p:nvSpPr>
        <p:spPr/>
        <p:txBody>
          <a:bodyPr/>
          <a:lstStyle/>
          <a:p>
            <a:r>
              <a:rPr lang="en-PK" dirty="0"/>
              <a:t>A Simple ChatBot with CausalLM</a:t>
            </a:r>
          </a:p>
        </p:txBody>
      </p:sp>
      <p:sp>
        <p:nvSpPr>
          <p:cNvPr id="3" name="Content Placeholder 2">
            <a:extLst>
              <a:ext uri="{FF2B5EF4-FFF2-40B4-BE49-F238E27FC236}">
                <a16:creationId xmlns:a16="http://schemas.microsoft.com/office/drawing/2014/main" id="{B99D49A0-8DE5-8A56-CCB5-FBBAEBA727F0}"/>
              </a:ext>
            </a:extLst>
          </p:cNvPr>
          <p:cNvSpPr>
            <a:spLocks noGrp="1"/>
          </p:cNvSpPr>
          <p:nvPr>
            <p:ph idx="1"/>
          </p:nvPr>
        </p:nvSpPr>
        <p:spPr/>
        <p:txBody>
          <a:bodyPr/>
          <a:lstStyle/>
          <a:p>
            <a:endParaRPr lang="en-PK" dirty="0"/>
          </a:p>
          <a:p>
            <a:endParaRPr lang="en-PK" dirty="0"/>
          </a:p>
          <a:p>
            <a:endParaRPr lang="en-PK" dirty="0"/>
          </a:p>
        </p:txBody>
      </p:sp>
      <p:pic>
        <p:nvPicPr>
          <p:cNvPr id="5" name="Picture 4" descr="A screenshot of a computer program&#10;&#10;AI-generated content may be incorrect.">
            <a:extLst>
              <a:ext uri="{FF2B5EF4-FFF2-40B4-BE49-F238E27FC236}">
                <a16:creationId xmlns:a16="http://schemas.microsoft.com/office/drawing/2014/main" id="{771A4364-E0AF-B075-0A81-36D8DF48C471}"/>
              </a:ext>
            </a:extLst>
          </p:cNvPr>
          <p:cNvPicPr>
            <a:picLocks noChangeAspect="1"/>
          </p:cNvPicPr>
          <p:nvPr/>
        </p:nvPicPr>
        <p:blipFill>
          <a:blip r:embed="rId2"/>
          <a:stretch>
            <a:fillRect/>
          </a:stretch>
        </p:blipFill>
        <p:spPr>
          <a:xfrm>
            <a:off x="838200" y="1529947"/>
            <a:ext cx="6422571" cy="4133043"/>
          </a:xfrm>
          <a:prstGeom prst="rect">
            <a:avLst/>
          </a:prstGeom>
        </p:spPr>
      </p:pic>
    </p:spTree>
    <p:extLst>
      <p:ext uri="{BB962C8B-B14F-4D97-AF65-F5344CB8AC3E}">
        <p14:creationId xmlns:p14="http://schemas.microsoft.com/office/powerpoint/2010/main" val="40521190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F8A3A-5E52-7981-90B3-050D98DFFD32}"/>
              </a:ext>
            </a:extLst>
          </p:cNvPr>
          <p:cNvSpPr>
            <a:spLocks noGrp="1"/>
          </p:cNvSpPr>
          <p:nvPr>
            <p:ph type="title"/>
          </p:nvPr>
        </p:nvSpPr>
        <p:spPr/>
        <p:txBody>
          <a:bodyPr/>
          <a:lstStyle/>
          <a:p>
            <a:r>
              <a:rPr lang="en-GB" dirty="0"/>
              <a:t>Practical Applications</a:t>
            </a:r>
            <a:endParaRPr lang="en-PK" dirty="0"/>
          </a:p>
        </p:txBody>
      </p:sp>
      <p:sp>
        <p:nvSpPr>
          <p:cNvPr id="3" name="Content Placeholder 2">
            <a:extLst>
              <a:ext uri="{FF2B5EF4-FFF2-40B4-BE49-F238E27FC236}">
                <a16:creationId xmlns:a16="http://schemas.microsoft.com/office/drawing/2014/main" id="{006F4823-3BD1-6B6E-2E2D-F1ED9313760E}"/>
              </a:ext>
            </a:extLst>
          </p:cNvPr>
          <p:cNvSpPr>
            <a:spLocks noGrp="1"/>
          </p:cNvSpPr>
          <p:nvPr>
            <p:ph idx="1"/>
          </p:nvPr>
        </p:nvSpPr>
        <p:spPr/>
        <p:txBody>
          <a:bodyPr/>
          <a:lstStyle/>
          <a:p>
            <a:r>
              <a:rPr lang="en-GB" dirty="0"/>
              <a:t>Translation &amp; summarization</a:t>
            </a:r>
          </a:p>
          <a:p>
            <a:r>
              <a:rPr lang="en-GB" dirty="0"/>
              <a:t>Code generation &amp; completion</a:t>
            </a:r>
          </a:p>
          <a:p>
            <a:r>
              <a:rPr lang="en-GB" dirty="0"/>
              <a:t>Multimodal AI (text + image)</a:t>
            </a:r>
          </a:p>
          <a:p>
            <a:r>
              <a:rPr lang="en-GB" dirty="0"/>
              <a:t>Everyday tools: assistants, search</a:t>
            </a:r>
          </a:p>
          <a:p>
            <a:endParaRPr lang="en-PK" dirty="0"/>
          </a:p>
        </p:txBody>
      </p:sp>
    </p:spTree>
    <p:extLst>
      <p:ext uri="{BB962C8B-B14F-4D97-AF65-F5344CB8AC3E}">
        <p14:creationId xmlns:p14="http://schemas.microsoft.com/office/powerpoint/2010/main" val="29933016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0A1D6-8043-3AA1-F93B-A3245537CA78}"/>
              </a:ext>
            </a:extLst>
          </p:cNvPr>
          <p:cNvSpPr>
            <a:spLocks noGrp="1"/>
          </p:cNvSpPr>
          <p:nvPr>
            <p:ph type="title"/>
          </p:nvPr>
        </p:nvSpPr>
        <p:spPr/>
        <p:txBody>
          <a:bodyPr/>
          <a:lstStyle/>
          <a:p>
            <a:r>
              <a:rPr lang="en-GB" dirty="0"/>
              <a:t>Takeaways</a:t>
            </a:r>
            <a:endParaRPr lang="en-PK" dirty="0"/>
          </a:p>
        </p:txBody>
      </p:sp>
      <p:sp>
        <p:nvSpPr>
          <p:cNvPr id="3" name="Content Placeholder 2">
            <a:extLst>
              <a:ext uri="{FF2B5EF4-FFF2-40B4-BE49-F238E27FC236}">
                <a16:creationId xmlns:a16="http://schemas.microsoft.com/office/drawing/2014/main" id="{20D770DA-D482-990F-BC39-D197CE8BFD3D}"/>
              </a:ext>
            </a:extLst>
          </p:cNvPr>
          <p:cNvSpPr>
            <a:spLocks noGrp="1"/>
          </p:cNvSpPr>
          <p:nvPr>
            <p:ph idx="1"/>
          </p:nvPr>
        </p:nvSpPr>
        <p:spPr/>
        <p:txBody>
          <a:bodyPr/>
          <a:lstStyle/>
          <a:p>
            <a:r>
              <a:rPr lang="en-GB" dirty="0"/>
              <a:t>Transformers revolutionized sequence </a:t>
            </a:r>
            <a:r>
              <a:rPr lang="en-GB" dirty="0" err="1"/>
              <a:t>modeling</a:t>
            </a:r>
            <a:endParaRPr lang="en-GB" dirty="0"/>
          </a:p>
          <a:p>
            <a:r>
              <a:rPr lang="en-GB" dirty="0"/>
              <a:t>Attention enables context-aware learning</a:t>
            </a:r>
          </a:p>
          <a:p>
            <a:r>
              <a:rPr lang="en-GB" dirty="0"/>
              <a:t>Encoder/decoder = flexible architecture</a:t>
            </a:r>
          </a:p>
          <a:p>
            <a:r>
              <a:rPr lang="en-GB" dirty="0" err="1"/>
              <a:t>Keras</a:t>
            </a:r>
            <a:r>
              <a:rPr lang="en-GB" dirty="0"/>
              <a:t> enables practical implementation</a:t>
            </a:r>
          </a:p>
          <a:p>
            <a:r>
              <a:rPr lang="en-GB" dirty="0"/>
              <a:t>Pretrained models make transformers accessible</a:t>
            </a:r>
          </a:p>
          <a:p>
            <a:endParaRPr lang="en-PK" dirty="0"/>
          </a:p>
        </p:txBody>
      </p:sp>
    </p:spTree>
    <p:extLst>
      <p:ext uri="{BB962C8B-B14F-4D97-AF65-F5344CB8AC3E}">
        <p14:creationId xmlns:p14="http://schemas.microsoft.com/office/powerpoint/2010/main" val="8057004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8C6FA-A667-8529-1C88-94C07D9D8E5D}"/>
              </a:ext>
            </a:extLst>
          </p:cNvPr>
          <p:cNvSpPr>
            <a:spLocks noGrp="1"/>
          </p:cNvSpPr>
          <p:nvPr>
            <p:ph type="title"/>
          </p:nvPr>
        </p:nvSpPr>
        <p:spPr/>
        <p:txBody>
          <a:bodyPr/>
          <a:lstStyle/>
          <a:p>
            <a:r>
              <a:rPr lang="en-GB" dirty="0"/>
              <a:t>Simple Time Series Example</a:t>
            </a:r>
            <a:endParaRPr lang="en-PK" dirty="0"/>
          </a:p>
        </p:txBody>
      </p:sp>
      <p:sp>
        <p:nvSpPr>
          <p:cNvPr id="3" name="Content Placeholder 2">
            <a:extLst>
              <a:ext uri="{FF2B5EF4-FFF2-40B4-BE49-F238E27FC236}">
                <a16:creationId xmlns:a16="http://schemas.microsoft.com/office/drawing/2014/main" id="{69B11A6C-BFE4-453B-A98A-1D1DE0C8D7CE}"/>
              </a:ext>
            </a:extLst>
          </p:cNvPr>
          <p:cNvSpPr>
            <a:spLocks noGrp="1"/>
          </p:cNvSpPr>
          <p:nvPr>
            <p:ph idx="1"/>
          </p:nvPr>
        </p:nvSpPr>
        <p:spPr>
          <a:xfrm>
            <a:off x="838200" y="1391478"/>
            <a:ext cx="9707217" cy="4785485"/>
          </a:xfrm>
        </p:spPr>
        <p:txBody>
          <a:bodyPr/>
          <a:lstStyle/>
          <a:p>
            <a:r>
              <a:rPr lang="en-GB" dirty="0"/>
              <a:t>Synthetic linear time series with noise</a:t>
            </a:r>
          </a:p>
          <a:p>
            <a:r>
              <a:rPr lang="en-GB" dirty="0"/>
              <a:t>Lookback window for context</a:t>
            </a:r>
          </a:p>
          <a:p>
            <a:r>
              <a:rPr lang="en-GB" dirty="0"/>
              <a:t>Convert to supervised dataset</a:t>
            </a:r>
          </a:p>
          <a:p>
            <a:r>
              <a:rPr lang="en-GB" dirty="0"/>
              <a:t>Predict next value based on past steps</a:t>
            </a:r>
          </a:p>
          <a:p>
            <a:endParaRPr lang="en-PK" dirty="0"/>
          </a:p>
        </p:txBody>
      </p:sp>
    </p:spTree>
    <p:extLst>
      <p:ext uri="{BB962C8B-B14F-4D97-AF65-F5344CB8AC3E}">
        <p14:creationId xmlns:p14="http://schemas.microsoft.com/office/powerpoint/2010/main" val="3700777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E7649-5163-2BF3-1A95-599696CC6EA6}"/>
              </a:ext>
            </a:extLst>
          </p:cNvPr>
          <p:cNvSpPr>
            <a:spLocks noGrp="1"/>
          </p:cNvSpPr>
          <p:nvPr>
            <p:ph type="title"/>
          </p:nvPr>
        </p:nvSpPr>
        <p:spPr/>
        <p:txBody>
          <a:bodyPr/>
          <a:lstStyle/>
          <a:p>
            <a:r>
              <a:rPr lang="en-PK" dirty="0"/>
              <a:t>Generating Timeseries Data</a:t>
            </a:r>
          </a:p>
        </p:txBody>
      </p:sp>
      <p:pic>
        <p:nvPicPr>
          <p:cNvPr id="5" name="Content Placeholder 4" descr="A screenshot of a computer code&#10;&#10;AI-generated content may be incorrect.">
            <a:extLst>
              <a:ext uri="{FF2B5EF4-FFF2-40B4-BE49-F238E27FC236}">
                <a16:creationId xmlns:a16="http://schemas.microsoft.com/office/drawing/2014/main" id="{99955890-0609-4AB7-5C5A-16590B17BD95}"/>
              </a:ext>
            </a:extLst>
          </p:cNvPr>
          <p:cNvPicPr>
            <a:picLocks noGrp="1" noChangeAspect="1"/>
          </p:cNvPicPr>
          <p:nvPr>
            <p:ph idx="1"/>
          </p:nvPr>
        </p:nvPicPr>
        <p:blipFill>
          <a:blip r:embed="rId2"/>
          <a:stretch>
            <a:fillRect/>
          </a:stretch>
        </p:blipFill>
        <p:spPr>
          <a:xfrm>
            <a:off x="838200" y="1392238"/>
            <a:ext cx="8061933" cy="4784725"/>
          </a:xfrm>
        </p:spPr>
      </p:pic>
    </p:spTree>
    <p:extLst>
      <p:ext uri="{BB962C8B-B14F-4D97-AF65-F5344CB8AC3E}">
        <p14:creationId xmlns:p14="http://schemas.microsoft.com/office/powerpoint/2010/main" val="1148353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26F07-FD59-4E92-5714-BE6484572A59}"/>
              </a:ext>
            </a:extLst>
          </p:cNvPr>
          <p:cNvSpPr>
            <a:spLocks noGrp="1"/>
          </p:cNvSpPr>
          <p:nvPr>
            <p:ph type="title"/>
          </p:nvPr>
        </p:nvSpPr>
        <p:spPr/>
        <p:txBody>
          <a:bodyPr/>
          <a:lstStyle/>
          <a:p>
            <a:r>
              <a:rPr lang="en-GB" dirty="0"/>
              <a:t>Creating Windows</a:t>
            </a:r>
            <a:endParaRPr lang="en-PK" dirty="0"/>
          </a:p>
        </p:txBody>
      </p:sp>
      <p:sp>
        <p:nvSpPr>
          <p:cNvPr id="3" name="Content Placeholder 2">
            <a:extLst>
              <a:ext uri="{FF2B5EF4-FFF2-40B4-BE49-F238E27FC236}">
                <a16:creationId xmlns:a16="http://schemas.microsoft.com/office/drawing/2014/main" id="{190149C3-06E8-0147-E4DA-4A8CF95DAA78}"/>
              </a:ext>
            </a:extLst>
          </p:cNvPr>
          <p:cNvSpPr>
            <a:spLocks noGrp="1"/>
          </p:cNvSpPr>
          <p:nvPr>
            <p:ph idx="1"/>
          </p:nvPr>
        </p:nvSpPr>
        <p:spPr/>
        <p:txBody>
          <a:bodyPr/>
          <a:lstStyle/>
          <a:p>
            <a:r>
              <a:rPr lang="en-GB" dirty="0"/>
              <a:t>Sliding window approach</a:t>
            </a:r>
          </a:p>
          <a:p>
            <a:r>
              <a:rPr lang="en-GB" dirty="0"/>
              <a:t>Inputs: past n values</a:t>
            </a:r>
          </a:p>
          <a:p>
            <a:r>
              <a:rPr lang="en-GB" dirty="0"/>
              <a:t>Output: next value</a:t>
            </a:r>
          </a:p>
          <a:p>
            <a:r>
              <a:rPr lang="en-GB" dirty="0"/>
              <a:t>Converts 1D series → ML-friendly dataset</a:t>
            </a:r>
          </a:p>
          <a:p>
            <a:endParaRPr lang="en-PK" dirty="0"/>
          </a:p>
        </p:txBody>
      </p:sp>
    </p:spTree>
    <p:extLst>
      <p:ext uri="{BB962C8B-B14F-4D97-AF65-F5344CB8AC3E}">
        <p14:creationId xmlns:p14="http://schemas.microsoft.com/office/powerpoint/2010/main" val="28123318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342</TotalTime>
  <Words>1250</Words>
  <Application>Microsoft Macintosh PowerPoint</Application>
  <PresentationFormat>Widescreen</PresentationFormat>
  <Paragraphs>282</Paragraphs>
  <Slides>69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69</vt:i4>
      </vt:variant>
    </vt:vector>
  </HeadingPairs>
  <TitlesOfParts>
    <vt:vector size="78" baseType="lpstr">
      <vt:lpstr>Arial</vt:lpstr>
      <vt:lpstr>Avenir Book</vt:lpstr>
      <vt:lpstr>Avenir Light</vt:lpstr>
      <vt:lpstr>Avenir Next</vt:lpstr>
      <vt:lpstr>Avenir Next Demi Bold</vt:lpstr>
      <vt:lpstr>Avenir Next Ultra Light</vt:lpstr>
      <vt:lpstr>Cambria Math</vt:lpstr>
      <vt:lpstr>System Font Regular</vt:lpstr>
      <vt:lpstr>Office Theme</vt:lpstr>
      <vt:lpstr>Chapter 9  Understanding Transformers</vt:lpstr>
      <vt:lpstr>Contents</vt:lpstr>
      <vt:lpstr>Introduction to Transformers</vt:lpstr>
      <vt:lpstr>Significance of Transformers</vt:lpstr>
      <vt:lpstr>Sequence Data</vt:lpstr>
      <vt:lpstr>Example: Ambiguity in Words</vt:lpstr>
      <vt:lpstr>Simple Time Series Example</vt:lpstr>
      <vt:lpstr>Generating Timeseries Data</vt:lpstr>
      <vt:lpstr>Creating Windows</vt:lpstr>
      <vt:lpstr>Modification to Data</vt:lpstr>
      <vt:lpstr>Training and Testing Data Shapes</vt:lpstr>
      <vt:lpstr>Training Data Example</vt:lpstr>
      <vt:lpstr>Timeseries Model</vt:lpstr>
      <vt:lpstr>CNN for Time Series</vt:lpstr>
      <vt:lpstr>Limitation of Windows</vt:lpstr>
      <vt:lpstr>Predicted Values </vt:lpstr>
      <vt:lpstr>From Numbers to Words</vt:lpstr>
      <vt:lpstr>Word Embeddings</vt:lpstr>
      <vt:lpstr>GloVe Embeddings</vt:lpstr>
      <vt:lpstr>Loading GloVe Embeddings</vt:lpstr>
      <vt:lpstr>Example Embedding</vt:lpstr>
      <vt:lpstr>2D Projections of Embeddings</vt:lpstr>
      <vt:lpstr>Embeddings Insights</vt:lpstr>
      <vt:lpstr>Embeddings transform language → numeric space enabling ML </vt:lpstr>
      <vt:lpstr>Introduction to Attention</vt:lpstr>
      <vt:lpstr>Context-Aware Representations</vt:lpstr>
      <vt:lpstr>Self-Attention</vt:lpstr>
      <vt:lpstr>Self-Attention</vt:lpstr>
      <vt:lpstr>Attention Matrix</vt:lpstr>
      <vt:lpstr>Self-Attention as a Matrix</vt:lpstr>
      <vt:lpstr>Iterative Deepening</vt:lpstr>
      <vt:lpstr>How Transformers Revolutionized NLP</vt:lpstr>
      <vt:lpstr>Transformers see entire sequence simultaneously, unlike RNNs </vt:lpstr>
      <vt:lpstr>Beyond Text</vt:lpstr>
      <vt:lpstr>Core Components</vt:lpstr>
      <vt:lpstr>Conversation Between Words</vt:lpstr>
      <vt:lpstr>Scaled Dot-Product Attention</vt:lpstr>
      <vt:lpstr>Multi-Head Attention</vt:lpstr>
      <vt:lpstr>Encoder Architecture</vt:lpstr>
      <vt:lpstr>Sinusoidal Encoding</vt:lpstr>
      <vt:lpstr>Feed-Forward Networks</vt:lpstr>
      <vt:lpstr>Layer Normalization</vt:lpstr>
      <vt:lpstr>Cross-Attention</vt:lpstr>
      <vt:lpstr>Full Transformer Model</vt:lpstr>
      <vt:lpstr>Encoder Block in Keras</vt:lpstr>
      <vt:lpstr>Decoder Block in Keras</vt:lpstr>
      <vt:lpstr>Larger transformers → emergent abilities not explicitly trained </vt:lpstr>
      <vt:lpstr>Keras Implementation Setup</vt:lpstr>
      <vt:lpstr>Hyperparameter Settings</vt:lpstr>
      <vt:lpstr>Positional Encoding in Keras</vt:lpstr>
      <vt:lpstr>Positional Encodings</vt:lpstr>
      <vt:lpstr>Encoder Block in Keras</vt:lpstr>
      <vt:lpstr>Encoder Block Implementation</vt:lpstr>
      <vt:lpstr>Use Blocks to Build Encoder</vt:lpstr>
      <vt:lpstr>The Encoder Model</vt:lpstr>
      <vt:lpstr>Decoder Block in Keras</vt:lpstr>
      <vt:lpstr>Decoder Block</vt:lpstr>
      <vt:lpstr>Assembling Transformer</vt:lpstr>
      <vt:lpstr>Assembling the Transformer</vt:lpstr>
      <vt:lpstr>Using Pretrained Models</vt:lpstr>
      <vt:lpstr>LLM Components in Keras</vt:lpstr>
      <vt:lpstr>Kaggle Hub and Keras</vt:lpstr>
      <vt:lpstr>Permissions on Kaggle Hub</vt:lpstr>
      <vt:lpstr>Loading a CausalLM Model</vt:lpstr>
      <vt:lpstr>Genering Tokens</vt:lpstr>
      <vt:lpstr>A Simple ChatBot with CausalLM</vt:lpstr>
      <vt:lpstr>Practical Applications</vt:lpstr>
      <vt:lpstr>Takeaways</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179</cp:revision>
  <dcterms:created xsi:type="dcterms:W3CDTF">2025-08-28T02:49:25Z</dcterms:created>
  <dcterms:modified xsi:type="dcterms:W3CDTF">2025-09-15T15:18:47Z</dcterms:modified>
</cp:coreProperties>
</file>