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310" r:id="rId4"/>
    <p:sldId id="311" r:id="rId5"/>
    <p:sldId id="312" r:id="rId6"/>
    <p:sldId id="313" r:id="rId7"/>
    <p:sldId id="314" r:id="rId8"/>
    <p:sldId id="315" r:id="rId9"/>
    <p:sldId id="316" r:id="rId10"/>
    <p:sldId id="317" r:id="rId11"/>
    <p:sldId id="318" r:id="rId12"/>
    <p:sldId id="319" r:id="rId13"/>
    <p:sldId id="320" r:id="rId14"/>
    <p:sldId id="321" r:id="rId15"/>
    <p:sldId id="322" r:id="rId16"/>
    <p:sldId id="263" r:id="rId17"/>
    <p:sldId id="324" r:id="rId18"/>
    <p:sldId id="325" r:id="rId19"/>
    <p:sldId id="326" r:id="rId20"/>
    <p:sldId id="327" r:id="rId21"/>
    <p:sldId id="328" r:id="rId22"/>
    <p:sldId id="329" r:id="rId23"/>
    <p:sldId id="330" r:id="rId24"/>
    <p:sldId id="331" r:id="rId25"/>
    <p:sldId id="332" r:id="rId26"/>
    <p:sldId id="333" r:id="rId27"/>
    <p:sldId id="336" r:id="rId28"/>
    <p:sldId id="360" r:id="rId29"/>
    <p:sldId id="334" r:id="rId30"/>
    <p:sldId id="335" r:id="rId31"/>
    <p:sldId id="323" r:id="rId32"/>
    <p:sldId id="337" r:id="rId33"/>
    <p:sldId id="361" r:id="rId34"/>
    <p:sldId id="338" r:id="rId35"/>
    <p:sldId id="339" r:id="rId36"/>
    <p:sldId id="362" r:id="rId37"/>
    <p:sldId id="363" r:id="rId38"/>
    <p:sldId id="340" r:id="rId39"/>
    <p:sldId id="341" r:id="rId40"/>
    <p:sldId id="342" r:id="rId41"/>
    <p:sldId id="343" r:id="rId42"/>
    <p:sldId id="344" r:id="rId43"/>
    <p:sldId id="345" r:id="rId44"/>
    <p:sldId id="364" r:id="rId45"/>
    <p:sldId id="346" r:id="rId46"/>
    <p:sldId id="347" r:id="rId47"/>
    <p:sldId id="348" r:id="rId48"/>
    <p:sldId id="349" r:id="rId49"/>
    <p:sldId id="350" r:id="rId50"/>
    <p:sldId id="351" r:id="rId51"/>
    <p:sldId id="352" r:id="rId52"/>
    <p:sldId id="353" r:id="rId53"/>
    <p:sldId id="354" r:id="rId54"/>
    <p:sldId id="355" r:id="rId55"/>
    <p:sldId id="356" r:id="rId56"/>
    <p:sldId id="357" r:id="rId57"/>
    <p:sldId id="365" r:id="rId58"/>
    <p:sldId id="366" r:id="rId59"/>
    <p:sldId id="367" r:id="rId60"/>
    <p:sldId id="368" r:id="rId61"/>
    <p:sldId id="370" r:id="rId62"/>
    <p:sldId id="369" r:id="rId63"/>
    <p:sldId id="371" r:id="rId64"/>
    <p:sldId id="372" r:id="rId65"/>
    <p:sldId id="373" r:id="rId66"/>
    <p:sldId id="374" r:id="rId67"/>
    <p:sldId id="375" r:id="rId68"/>
    <p:sldId id="376" r:id="rId69"/>
    <p:sldId id="377" r:id="rId70"/>
    <p:sldId id="378" r:id="rId71"/>
    <p:sldId id="379" r:id="rId72"/>
    <p:sldId id="309" r:id="rId73"/>
  </p:sldIdLst>
  <p:sldSz cx="12192000" cy="6858000"/>
  <p:notesSz cx="6858000" cy="9144000"/>
  <p:defaultTextStyle>
    <a:defPPr>
      <a:defRPr lang="en-P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49D"/>
    <a:srgbClr val="AFC2E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621"/>
    <p:restoredTop sz="94747"/>
  </p:normalViewPr>
  <p:slideViewPr>
    <p:cSldViewPr snapToGrid="0">
      <p:cViewPr varScale="1">
        <p:scale>
          <a:sx n="134" d="100"/>
          <a:sy n="134" d="100"/>
        </p:scale>
        <p:origin x="1024"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CFFD6E-E314-4DD9-0E47-E6A449717ACB}"/>
              </a:ext>
            </a:extLst>
          </p:cNvPr>
          <p:cNvSpPr>
            <a:spLocks noGrp="1"/>
          </p:cNvSpPr>
          <p:nvPr>
            <p:ph type="ctrTitle"/>
          </p:nvPr>
        </p:nvSpPr>
        <p:spPr>
          <a:xfrm>
            <a:off x="838200" y="1281043"/>
            <a:ext cx="9210261" cy="2387600"/>
          </a:xfrm>
        </p:spPr>
        <p:txBody>
          <a:bodyPr lIns="90000" anchor="t" anchorCtr="0">
            <a:noAutofit/>
          </a:bodyPr>
          <a:lstStyle>
            <a:lvl1pPr algn="l">
              <a:defRPr sz="6000"/>
            </a:lvl1pPr>
          </a:lstStyle>
          <a:p>
            <a:r>
              <a:rPr lang="en-GB"/>
              <a:t>Click to edit Master title style</a:t>
            </a:r>
            <a:endParaRPr lang="en-PK"/>
          </a:p>
        </p:txBody>
      </p:sp>
      <p:sp>
        <p:nvSpPr>
          <p:cNvPr id="3" name="Subtitle 2">
            <a:extLst>
              <a:ext uri="{FF2B5EF4-FFF2-40B4-BE49-F238E27FC236}">
                <a16:creationId xmlns:a16="http://schemas.microsoft.com/office/drawing/2014/main" id="{C0837447-574E-5AE9-7F74-9CDAE8821B31}"/>
              </a:ext>
            </a:extLst>
          </p:cNvPr>
          <p:cNvSpPr>
            <a:spLocks noGrp="1"/>
          </p:cNvSpPr>
          <p:nvPr>
            <p:ph type="subTitle" idx="1"/>
          </p:nvPr>
        </p:nvSpPr>
        <p:spPr>
          <a:xfrm>
            <a:off x="838200" y="4094922"/>
            <a:ext cx="9210261" cy="1162878"/>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PK" dirty="0"/>
          </a:p>
        </p:txBody>
      </p:sp>
    </p:spTree>
    <p:extLst>
      <p:ext uri="{BB962C8B-B14F-4D97-AF65-F5344CB8AC3E}">
        <p14:creationId xmlns:p14="http://schemas.microsoft.com/office/powerpoint/2010/main" val="4424667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6E0F37-796B-6E33-E154-7190DD5C68A0}"/>
              </a:ext>
            </a:extLst>
          </p:cNvPr>
          <p:cNvSpPr>
            <a:spLocks noGrp="1"/>
          </p:cNvSpPr>
          <p:nvPr>
            <p:ph type="title"/>
          </p:nvPr>
        </p:nvSpPr>
        <p:spPr/>
        <p:txBody>
          <a:bodyPr/>
          <a:lstStyle/>
          <a:p>
            <a:r>
              <a:rPr lang="en-GB"/>
              <a:t>Click to edit Master title style</a:t>
            </a:r>
            <a:endParaRPr lang="en-PK"/>
          </a:p>
        </p:txBody>
      </p:sp>
      <p:sp>
        <p:nvSpPr>
          <p:cNvPr id="3" name="Vertical Text Placeholder 2">
            <a:extLst>
              <a:ext uri="{FF2B5EF4-FFF2-40B4-BE49-F238E27FC236}">
                <a16:creationId xmlns:a16="http://schemas.microsoft.com/office/drawing/2014/main" id="{F8F3EC33-10E5-3F81-6310-0D168B970DE2}"/>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4" name="Date Placeholder 3">
            <a:extLst>
              <a:ext uri="{FF2B5EF4-FFF2-40B4-BE49-F238E27FC236}">
                <a16:creationId xmlns:a16="http://schemas.microsoft.com/office/drawing/2014/main" id="{C0AB8289-EDC0-5F60-0940-4124B9D87A2A}"/>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5" name="Footer Placeholder 4">
            <a:extLst>
              <a:ext uri="{FF2B5EF4-FFF2-40B4-BE49-F238E27FC236}">
                <a16:creationId xmlns:a16="http://schemas.microsoft.com/office/drawing/2014/main" id="{71458609-9F85-32D0-0C7B-C3C5E2D887F2}"/>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6" name="Slide Number Placeholder 5">
            <a:extLst>
              <a:ext uri="{FF2B5EF4-FFF2-40B4-BE49-F238E27FC236}">
                <a16:creationId xmlns:a16="http://schemas.microsoft.com/office/drawing/2014/main" id="{43C76CF1-5A24-AC9E-3878-5DB01CDBE401}"/>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8658521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5FFD37B-5DA2-FBD9-A492-C524704A4D84}"/>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PK"/>
          </a:p>
        </p:txBody>
      </p:sp>
      <p:sp>
        <p:nvSpPr>
          <p:cNvPr id="3" name="Vertical Text Placeholder 2">
            <a:extLst>
              <a:ext uri="{FF2B5EF4-FFF2-40B4-BE49-F238E27FC236}">
                <a16:creationId xmlns:a16="http://schemas.microsoft.com/office/drawing/2014/main" id="{78230C24-FE26-F397-FA5C-345A10743F7D}"/>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4" name="Date Placeholder 3">
            <a:extLst>
              <a:ext uri="{FF2B5EF4-FFF2-40B4-BE49-F238E27FC236}">
                <a16:creationId xmlns:a16="http://schemas.microsoft.com/office/drawing/2014/main" id="{1A2BCC47-E199-E695-696B-76F8D66762B0}"/>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5" name="Footer Placeholder 4">
            <a:extLst>
              <a:ext uri="{FF2B5EF4-FFF2-40B4-BE49-F238E27FC236}">
                <a16:creationId xmlns:a16="http://schemas.microsoft.com/office/drawing/2014/main" id="{2E72E5FA-1469-04CA-9486-B9E515617D3D}"/>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6" name="Slide Number Placeholder 5">
            <a:extLst>
              <a:ext uri="{FF2B5EF4-FFF2-40B4-BE49-F238E27FC236}">
                <a16:creationId xmlns:a16="http://schemas.microsoft.com/office/drawing/2014/main" id="{31C7A16B-481A-B23F-EAE9-2926CCA8FF72}"/>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2872293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63381B-046A-8CE9-973B-EB1F702440E9}"/>
              </a:ext>
            </a:extLst>
          </p:cNvPr>
          <p:cNvSpPr>
            <a:spLocks noGrp="1"/>
          </p:cNvSpPr>
          <p:nvPr>
            <p:ph type="title"/>
          </p:nvPr>
        </p:nvSpPr>
        <p:spPr/>
        <p:txBody>
          <a:bodyPr/>
          <a:lstStyle/>
          <a:p>
            <a:r>
              <a:rPr lang="en-GB"/>
              <a:t>Click to edit Master title style</a:t>
            </a:r>
            <a:endParaRPr lang="en-PK"/>
          </a:p>
        </p:txBody>
      </p:sp>
      <p:sp>
        <p:nvSpPr>
          <p:cNvPr id="3" name="Content Placeholder 2">
            <a:extLst>
              <a:ext uri="{FF2B5EF4-FFF2-40B4-BE49-F238E27FC236}">
                <a16:creationId xmlns:a16="http://schemas.microsoft.com/office/drawing/2014/main" id="{F84A73CF-1499-EBB3-0698-82CB0C2FFC29}"/>
              </a:ext>
            </a:extLst>
          </p:cNvPr>
          <p:cNvSpPr>
            <a:spLocks noGrp="1"/>
          </p:cNvSpPr>
          <p:nvPr>
            <p:ph idx="1"/>
          </p:nvPr>
        </p:nvSpPr>
        <p:spPr>
          <a:xfrm>
            <a:off x="838200" y="1391478"/>
            <a:ext cx="9707217" cy="4785485"/>
          </a:xfrm>
        </p:spPr>
        <p:txBody>
          <a:bodyPr/>
          <a:lstStyle>
            <a:lvl1pPr>
              <a:lnSpc>
                <a:spcPct val="120000"/>
              </a:lnSpc>
              <a:defRPr/>
            </a:lvl1pPr>
            <a:lvl2pPr>
              <a:lnSpc>
                <a:spcPct val="120000"/>
              </a:lnSpc>
              <a:defRPr/>
            </a:lvl2pPr>
            <a:lvl3pPr>
              <a:lnSpc>
                <a:spcPct val="120000"/>
              </a:lnSpc>
              <a:defRPr/>
            </a:lvl3pPr>
            <a:lvl4pPr>
              <a:lnSpc>
                <a:spcPct val="120000"/>
              </a:lnSpc>
              <a:defRPr/>
            </a:lvl4pPr>
            <a:lvl5pPr>
              <a:lnSpc>
                <a:spcPct val="120000"/>
              </a:lnSpc>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PK" dirty="0"/>
          </a:p>
        </p:txBody>
      </p:sp>
      <p:sp>
        <p:nvSpPr>
          <p:cNvPr id="7" name="Rectangle 6">
            <a:extLst>
              <a:ext uri="{FF2B5EF4-FFF2-40B4-BE49-F238E27FC236}">
                <a16:creationId xmlns:a16="http://schemas.microsoft.com/office/drawing/2014/main" id="{E32AE2F7-B618-E329-6038-DBD9D3B305D7}"/>
              </a:ext>
            </a:extLst>
          </p:cNvPr>
          <p:cNvSpPr/>
          <p:nvPr userDrawn="1"/>
        </p:nvSpPr>
        <p:spPr>
          <a:xfrm>
            <a:off x="10802570" y="6503787"/>
            <a:ext cx="1295401" cy="365126"/>
          </a:xfrm>
          <a:prstGeom prst="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fld id="{794C55AC-E5E5-7D42-B866-4DBFB76092CF}" type="slidenum">
              <a:rPr lang="en-PK" sz="1200" i="0" smtClean="0">
                <a:solidFill>
                  <a:srgbClr val="00549D"/>
                </a:solidFill>
                <a:latin typeface="Avenir Book" panose="02000503020000020003" pitchFamily="2" charset="0"/>
              </a:rPr>
              <a:t>‹#›</a:t>
            </a:fld>
            <a:endParaRPr lang="en-PK" sz="1200" i="0" dirty="0">
              <a:solidFill>
                <a:srgbClr val="00549D"/>
              </a:solidFill>
              <a:latin typeface="Avenir Book" panose="02000503020000020003" pitchFamily="2" charset="0"/>
            </a:endParaRPr>
          </a:p>
        </p:txBody>
      </p:sp>
      <p:sp>
        <p:nvSpPr>
          <p:cNvPr id="10" name="Rectangle 9">
            <a:extLst>
              <a:ext uri="{FF2B5EF4-FFF2-40B4-BE49-F238E27FC236}">
                <a16:creationId xmlns:a16="http://schemas.microsoft.com/office/drawing/2014/main" id="{AE843384-C9A5-6588-20E3-D1A715AF4887}"/>
              </a:ext>
            </a:extLst>
          </p:cNvPr>
          <p:cNvSpPr/>
          <p:nvPr userDrawn="1"/>
        </p:nvSpPr>
        <p:spPr>
          <a:xfrm rot="5400000">
            <a:off x="-1035720" y="1050234"/>
            <a:ext cx="2289312" cy="168967"/>
          </a:xfrm>
          <a:prstGeom prst="rect">
            <a:avLst/>
          </a:prstGeom>
          <a:solidFill>
            <a:srgbClr val="00549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1" name="Rectangle 10">
            <a:extLst>
              <a:ext uri="{FF2B5EF4-FFF2-40B4-BE49-F238E27FC236}">
                <a16:creationId xmlns:a16="http://schemas.microsoft.com/office/drawing/2014/main" id="{6388FD20-84F2-AADD-1A71-01C5D0689D25}"/>
              </a:ext>
            </a:extLst>
          </p:cNvPr>
          <p:cNvSpPr/>
          <p:nvPr userDrawn="1"/>
        </p:nvSpPr>
        <p:spPr>
          <a:xfrm rot="5400000">
            <a:off x="-202490" y="2506319"/>
            <a:ext cx="622852" cy="168965"/>
          </a:xfrm>
          <a:prstGeom prst="rect">
            <a:avLst/>
          </a:prstGeom>
          <a:solidFill>
            <a:schemeClr val="tx2">
              <a:lumMod val="25000"/>
              <a:lumOff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2" name="Rectangle 11">
            <a:extLst>
              <a:ext uri="{FF2B5EF4-FFF2-40B4-BE49-F238E27FC236}">
                <a16:creationId xmlns:a16="http://schemas.microsoft.com/office/drawing/2014/main" id="{197310CA-54A2-2033-D480-50864AF00744}"/>
              </a:ext>
            </a:extLst>
          </p:cNvPr>
          <p:cNvSpPr/>
          <p:nvPr userDrawn="1"/>
        </p:nvSpPr>
        <p:spPr>
          <a:xfrm rot="5400000">
            <a:off x="-522198" y="3448880"/>
            <a:ext cx="1262270" cy="168965"/>
          </a:xfrm>
          <a:prstGeom prst="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3" name="Rectangle 12">
            <a:extLst>
              <a:ext uri="{FF2B5EF4-FFF2-40B4-BE49-F238E27FC236}">
                <a16:creationId xmlns:a16="http://schemas.microsoft.com/office/drawing/2014/main" id="{D8650188-3CE0-5CD1-8E7A-8B2A6871DE7D}"/>
              </a:ext>
            </a:extLst>
          </p:cNvPr>
          <p:cNvSpPr/>
          <p:nvPr userDrawn="1"/>
        </p:nvSpPr>
        <p:spPr>
          <a:xfrm rot="5400000">
            <a:off x="-1242786" y="5431735"/>
            <a:ext cx="2703443" cy="168965"/>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Tree>
    <p:extLst>
      <p:ext uri="{BB962C8B-B14F-4D97-AF65-F5344CB8AC3E}">
        <p14:creationId xmlns:p14="http://schemas.microsoft.com/office/powerpoint/2010/main" val="372617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F1831-0B46-5EEE-7325-6371E859A3CA}"/>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PK"/>
          </a:p>
        </p:txBody>
      </p:sp>
      <p:sp>
        <p:nvSpPr>
          <p:cNvPr id="3" name="Text Placeholder 2">
            <a:extLst>
              <a:ext uri="{FF2B5EF4-FFF2-40B4-BE49-F238E27FC236}">
                <a16:creationId xmlns:a16="http://schemas.microsoft.com/office/drawing/2014/main" id="{FA91C0E8-6FF1-0370-8CA5-F2A21E64D72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6" name="Slide Number Placeholder 5">
            <a:extLst>
              <a:ext uri="{FF2B5EF4-FFF2-40B4-BE49-F238E27FC236}">
                <a16:creationId xmlns:a16="http://schemas.microsoft.com/office/drawing/2014/main" id="{CCD8AF40-2A03-3276-5D55-EA4FA726104F}"/>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27934599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F9CCF-C28C-E154-B8B8-D1FDB43B9342}"/>
              </a:ext>
            </a:extLst>
          </p:cNvPr>
          <p:cNvSpPr>
            <a:spLocks noGrp="1"/>
          </p:cNvSpPr>
          <p:nvPr>
            <p:ph type="title"/>
          </p:nvPr>
        </p:nvSpPr>
        <p:spPr/>
        <p:txBody>
          <a:bodyPr/>
          <a:lstStyle/>
          <a:p>
            <a:r>
              <a:rPr lang="en-GB"/>
              <a:t>Click to edit Master title style</a:t>
            </a:r>
            <a:endParaRPr lang="en-PK"/>
          </a:p>
        </p:txBody>
      </p:sp>
      <p:sp>
        <p:nvSpPr>
          <p:cNvPr id="3" name="Content Placeholder 2">
            <a:extLst>
              <a:ext uri="{FF2B5EF4-FFF2-40B4-BE49-F238E27FC236}">
                <a16:creationId xmlns:a16="http://schemas.microsoft.com/office/drawing/2014/main" id="{FE0F6472-118D-BF4C-25E9-70EA3DB073E3}"/>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4" name="Content Placeholder 3">
            <a:extLst>
              <a:ext uri="{FF2B5EF4-FFF2-40B4-BE49-F238E27FC236}">
                <a16:creationId xmlns:a16="http://schemas.microsoft.com/office/drawing/2014/main" id="{2D39E305-1A90-7E0E-A893-F68B3151D92C}"/>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6" name="Footer Placeholder 5">
            <a:extLst>
              <a:ext uri="{FF2B5EF4-FFF2-40B4-BE49-F238E27FC236}">
                <a16:creationId xmlns:a16="http://schemas.microsoft.com/office/drawing/2014/main" id="{A218A215-FE87-40F7-1666-228A7148F303}"/>
              </a:ext>
            </a:extLst>
          </p:cNvPr>
          <p:cNvSpPr>
            <a:spLocks noGrp="1"/>
          </p:cNvSpPr>
          <p:nvPr>
            <p:ph type="ftr" sz="quarter" idx="11"/>
          </p:nvPr>
        </p:nvSpPr>
        <p:spPr>
          <a:xfrm>
            <a:off x="838200" y="6376228"/>
            <a:ext cx="7315200" cy="365125"/>
          </a:xfrm>
          <a:prstGeom prst="rect">
            <a:avLst/>
          </a:prstGeom>
        </p:spPr>
        <p:txBody>
          <a:bodyPr/>
          <a:lstStyle/>
          <a:p>
            <a:r>
              <a:rPr lang="en-PK" dirty="0"/>
              <a:t>Copyright Author | Rheinwerk Publishing 2025</a:t>
            </a:r>
          </a:p>
        </p:txBody>
      </p:sp>
      <p:sp>
        <p:nvSpPr>
          <p:cNvPr id="7" name="Slide Number Placeholder 6">
            <a:extLst>
              <a:ext uri="{FF2B5EF4-FFF2-40B4-BE49-F238E27FC236}">
                <a16:creationId xmlns:a16="http://schemas.microsoft.com/office/drawing/2014/main" id="{0A30E175-30A3-B05B-9805-3F3612829766}"/>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13286177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372130-A968-DCCD-9517-DB93C07975DB}"/>
              </a:ext>
            </a:extLst>
          </p:cNvPr>
          <p:cNvSpPr>
            <a:spLocks noGrp="1"/>
          </p:cNvSpPr>
          <p:nvPr>
            <p:ph type="title"/>
          </p:nvPr>
        </p:nvSpPr>
        <p:spPr>
          <a:xfrm>
            <a:off x="839788" y="365125"/>
            <a:ext cx="10515600" cy="1325563"/>
          </a:xfrm>
        </p:spPr>
        <p:txBody>
          <a:bodyPr/>
          <a:lstStyle/>
          <a:p>
            <a:r>
              <a:rPr lang="en-GB"/>
              <a:t>Click to edit Master title style</a:t>
            </a:r>
            <a:endParaRPr lang="en-PK"/>
          </a:p>
        </p:txBody>
      </p:sp>
      <p:sp>
        <p:nvSpPr>
          <p:cNvPr id="3" name="Text Placeholder 2">
            <a:extLst>
              <a:ext uri="{FF2B5EF4-FFF2-40B4-BE49-F238E27FC236}">
                <a16:creationId xmlns:a16="http://schemas.microsoft.com/office/drawing/2014/main" id="{0BBA3F33-5915-C359-233C-24354D05198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7AF73220-9334-8D7B-526C-F687A71170A6}"/>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5" name="Text Placeholder 4">
            <a:extLst>
              <a:ext uri="{FF2B5EF4-FFF2-40B4-BE49-F238E27FC236}">
                <a16:creationId xmlns:a16="http://schemas.microsoft.com/office/drawing/2014/main" id="{5021D9F5-4764-9A76-B255-C4AABC35A24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3091D524-6250-BCA2-07EE-ACD91766B804}"/>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7" name="Date Placeholder 6">
            <a:extLst>
              <a:ext uri="{FF2B5EF4-FFF2-40B4-BE49-F238E27FC236}">
                <a16:creationId xmlns:a16="http://schemas.microsoft.com/office/drawing/2014/main" id="{151B326E-05DA-52B7-2925-C4353A26C37E}"/>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8" name="Footer Placeholder 7">
            <a:extLst>
              <a:ext uri="{FF2B5EF4-FFF2-40B4-BE49-F238E27FC236}">
                <a16:creationId xmlns:a16="http://schemas.microsoft.com/office/drawing/2014/main" id="{D6E220AC-D8D0-05FB-6D93-DE9E9B1E32E3}"/>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9" name="Slide Number Placeholder 8">
            <a:extLst>
              <a:ext uri="{FF2B5EF4-FFF2-40B4-BE49-F238E27FC236}">
                <a16:creationId xmlns:a16="http://schemas.microsoft.com/office/drawing/2014/main" id="{0DD0ABA8-2758-7E94-ADCF-1E53F5BECE87}"/>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14979229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DB2D52-9B83-6FCF-0176-9D8AFA48233B}"/>
              </a:ext>
            </a:extLst>
          </p:cNvPr>
          <p:cNvSpPr>
            <a:spLocks noGrp="1"/>
          </p:cNvSpPr>
          <p:nvPr>
            <p:ph type="title"/>
          </p:nvPr>
        </p:nvSpPr>
        <p:spPr>
          <a:xfrm>
            <a:off x="977348" y="2848984"/>
            <a:ext cx="9707217" cy="861857"/>
          </a:xfrm>
        </p:spPr>
        <p:txBody>
          <a:bodyPr anchor="t" anchorCtr="0">
            <a:noAutofit/>
          </a:bodyPr>
          <a:lstStyle>
            <a:lvl1pPr>
              <a:defRPr sz="5400" b="0" i="0">
                <a:latin typeface="Avenir Light" panose="020B0402020203020204" pitchFamily="34" charset="77"/>
              </a:defRPr>
            </a:lvl1pPr>
          </a:lstStyle>
          <a:p>
            <a:r>
              <a:rPr lang="en-GB" dirty="0"/>
              <a:t>Click to edit Master title style</a:t>
            </a:r>
            <a:endParaRPr lang="en-PK" dirty="0"/>
          </a:p>
        </p:txBody>
      </p:sp>
      <p:sp>
        <p:nvSpPr>
          <p:cNvPr id="6" name="Rectangle 5">
            <a:extLst>
              <a:ext uri="{FF2B5EF4-FFF2-40B4-BE49-F238E27FC236}">
                <a16:creationId xmlns:a16="http://schemas.microsoft.com/office/drawing/2014/main" id="{78CF156D-6079-07CD-7B26-52A751C09A05}"/>
              </a:ext>
            </a:extLst>
          </p:cNvPr>
          <p:cNvSpPr/>
          <p:nvPr userDrawn="1"/>
        </p:nvSpPr>
        <p:spPr>
          <a:xfrm>
            <a:off x="10802570" y="6512752"/>
            <a:ext cx="1295401" cy="365126"/>
          </a:xfrm>
          <a:prstGeom prst="rect">
            <a:avLst/>
          </a:prstGeom>
          <a:solidFill>
            <a:srgbClr val="AFC2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fld id="{794C55AC-E5E5-7D42-B866-4DBFB76092CF}" type="slidenum">
              <a:rPr lang="en-PK" sz="1200" i="0" smtClean="0">
                <a:solidFill>
                  <a:srgbClr val="00549D"/>
                </a:solidFill>
                <a:latin typeface="Avenir Book" panose="02000503020000020003" pitchFamily="2" charset="0"/>
              </a:rPr>
              <a:t>‹#›</a:t>
            </a:fld>
            <a:endParaRPr lang="en-PK" sz="1200" i="0" dirty="0">
              <a:solidFill>
                <a:srgbClr val="00549D"/>
              </a:solidFill>
              <a:latin typeface="Avenir Book" panose="02000503020000020003" pitchFamily="2" charset="0"/>
            </a:endParaRPr>
          </a:p>
        </p:txBody>
      </p:sp>
      <p:sp>
        <p:nvSpPr>
          <p:cNvPr id="7" name="Rectangle 6">
            <a:extLst>
              <a:ext uri="{FF2B5EF4-FFF2-40B4-BE49-F238E27FC236}">
                <a16:creationId xmlns:a16="http://schemas.microsoft.com/office/drawing/2014/main" id="{20034387-1015-BC5B-0355-823E1DADF404}"/>
              </a:ext>
            </a:extLst>
          </p:cNvPr>
          <p:cNvSpPr/>
          <p:nvPr userDrawn="1"/>
        </p:nvSpPr>
        <p:spPr>
          <a:xfrm>
            <a:off x="-19878" y="1063489"/>
            <a:ext cx="1570382" cy="168965"/>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8" name="Rectangle 7">
            <a:extLst>
              <a:ext uri="{FF2B5EF4-FFF2-40B4-BE49-F238E27FC236}">
                <a16:creationId xmlns:a16="http://schemas.microsoft.com/office/drawing/2014/main" id="{CEAFC8C5-D30E-7AAE-1E07-AF60EDF48BE3}"/>
              </a:ext>
            </a:extLst>
          </p:cNvPr>
          <p:cNvSpPr/>
          <p:nvPr userDrawn="1"/>
        </p:nvSpPr>
        <p:spPr>
          <a:xfrm>
            <a:off x="977348" y="1063488"/>
            <a:ext cx="5118652" cy="168963"/>
          </a:xfrm>
          <a:prstGeom prst="rect">
            <a:avLst/>
          </a:prstGeom>
          <a:solidFill>
            <a:srgbClr val="00549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9" name="Rectangle 8">
            <a:extLst>
              <a:ext uri="{FF2B5EF4-FFF2-40B4-BE49-F238E27FC236}">
                <a16:creationId xmlns:a16="http://schemas.microsoft.com/office/drawing/2014/main" id="{93AD45D2-B7F1-18D5-B6B3-B083EA8BFF20}"/>
              </a:ext>
            </a:extLst>
          </p:cNvPr>
          <p:cNvSpPr/>
          <p:nvPr userDrawn="1"/>
        </p:nvSpPr>
        <p:spPr>
          <a:xfrm>
            <a:off x="6096000" y="1063487"/>
            <a:ext cx="622852" cy="168965"/>
          </a:xfrm>
          <a:prstGeom prst="rect">
            <a:avLst/>
          </a:prstGeom>
          <a:solidFill>
            <a:schemeClr val="tx2">
              <a:lumMod val="25000"/>
              <a:lumOff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0" name="Rectangle 9">
            <a:extLst>
              <a:ext uri="{FF2B5EF4-FFF2-40B4-BE49-F238E27FC236}">
                <a16:creationId xmlns:a16="http://schemas.microsoft.com/office/drawing/2014/main" id="{43A52405-62DC-D1A5-354D-01981BB0D817}"/>
              </a:ext>
            </a:extLst>
          </p:cNvPr>
          <p:cNvSpPr/>
          <p:nvPr userDrawn="1"/>
        </p:nvSpPr>
        <p:spPr>
          <a:xfrm>
            <a:off x="6718852" y="1063486"/>
            <a:ext cx="1262270" cy="168965"/>
          </a:xfrm>
          <a:prstGeom prst="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1" name="Rectangle 10">
            <a:extLst>
              <a:ext uri="{FF2B5EF4-FFF2-40B4-BE49-F238E27FC236}">
                <a16:creationId xmlns:a16="http://schemas.microsoft.com/office/drawing/2014/main" id="{7BD0CF6D-857E-0EB9-CA0D-1C173C2C2B5E}"/>
              </a:ext>
            </a:extLst>
          </p:cNvPr>
          <p:cNvSpPr/>
          <p:nvPr userDrawn="1"/>
        </p:nvSpPr>
        <p:spPr>
          <a:xfrm>
            <a:off x="7981121" y="1063486"/>
            <a:ext cx="2703443" cy="168965"/>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6" name="Text Placeholder 15">
            <a:extLst>
              <a:ext uri="{FF2B5EF4-FFF2-40B4-BE49-F238E27FC236}">
                <a16:creationId xmlns:a16="http://schemas.microsoft.com/office/drawing/2014/main" id="{BAB8BA09-2D76-867F-64A4-E78717E5144F}"/>
              </a:ext>
            </a:extLst>
          </p:cNvPr>
          <p:cNvSpPr>
            <a:spLocks noGrp="1"/>
          </p:cNvSpPr>
          <p:nvPr>
            <p:ph type="body" sz="quarter" idx="10"/>
          </p:nvPr>
        </p:nvSpPr>
        <p:spPr>
          <a:xfrm>
            <a:off x="978589" y="1822416"/>
            <a:ext cx="9705975" cy="656859"/>
          </a:xfrm>
        </p:spPr>
        <p:txBody>
          <a:bodyPr>
            <a:normAutofit/>
          </a:bodyPr>
          <a:lstStyle>
            <a:lvl1pPr>
              <a:defRPr sz="3200" b="0" i="0">
                <a:solidFill>
                  <a:srgbClr val="00549D"/>
                </a:solidFill>
                <a:latin typeface="Avenir Light" panose="020B0402020203020204" pitchFamily="34" charset="77"/>
              </a:defRPr>
            </a:lvl1pPr>
            <a:lvl2pPr marL="457200" indent="0">
              <a:buNone/>
              <a:defRPr sz="2000"/>
            </a:lvl2pPr>
          </a:lstStyle>
          <a:p>
            <a:pPr lvl="0"/>
            <a:r>
              <a:rPr lang="en-GB" dirty="0"/>
              <a:t>Click to edit Master text styles</a:t>
            </a:r>
          </a:p>
        </p:txBody>
      </p:sp>
    </p:spTree>
    <p:extLst>
      <p:ext uri="{BB962C8B-B14F-4D97-AF65-F5344CB8AC3E}">
        <p14:creationId xmlns:p14="http://schemas.microsoft.com/office/powerpoint/2010/main" val="17752158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F7644F7-0AC4-25AF-135E-7E0B60238C9E}"/>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3" name="Footer Placeholder 2">
            <a:extLst>
              <a:ext uri="{FF2B5EF4-FFF2-40B4-BE49-F238E27FC236}">
                <a16:creationId xmlns:a16="http://schemas.microsoft.com/office/drawing/2014/main" id="{F24504F3-7831-2FDD-E836-FDD1F3B6DE8A}"/>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4" name="Slide Number Placeholder 3">
            <a:extLst>
              <a:ext uri="{FF2B5EF4-FFF2-40B4-BE49-F238E27FC236}">
                <a16:creationId xmlns:a16="http://schemas.microsoft.com/office/drawing/2014/main" id="{7B09FCCC-7DCF-1912-6F84-9BF04ECD0443}"/>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506499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A623DB-45C4-C4CC-532F-D7F4C7189D5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PK"/>
          </a:p>
        </p:txBody>
      </p:sp>
      <p:sp>
        <p:nvSpPr>
          <p:cNvPr id="3" name="Content Placeholder 2">
            <a:extLst>
              <a:ext uri="{FF2B5EF4-FFF2-40B4-BE49-F238E27FC236}">
                <a16:creationId xmlns:a16="http://schemas.microsoft.com/office/drawing/2014/main" id="{18F0879A-CFAE-B9E1-3FBA-D295E2234BF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4" name="Text Placeholder 3">
            <a:extLst>
              <a:ext uri="{FF2B5EF4-FFF2-40B4-BE49-F238E27FC236}">
                <a16:creationId xmlns:a16="http://schemas.microsoft.com/office/drawing/2014/main" id="{76C675A7-61BE-7F8E-4652-ABBBF1713A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9EFB9EA-ED36-20B2-61CD-3AD699059C05}"/>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6" name="Footer Placeholder 5">
            <a:extLst>
              <a:ext uri="{FF2B5EF4-FFF2-40B4-BE49-F238E27FC236}">
                <a16:creationId xmlns:a16="http://schemas.microsoft.com/office/drawing/2014/main" id="{1BE00F40-9DC7-AA4B-F1DF-8AB29AD5A890}"/>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7" name="Slide Number Placeholder 6">
            <a:extLst>
              <a:ext uri="{FF2B5EF4-FFF2-40B4-BE49-F238E27FC236}">
                <a16:creationId xmlns:a16="http://schemas.microsoft.com/office/drawing/2014/main" id="{8AA751DA-5B01-BBCA-0837-2DC657AD718F}"/>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16452662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3B33E0-84A2-35F7-6162-29A254555D17}"/>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PK"/>
          </a:p>
        </p:txBody>
      </p:sp>
      <p:sp>
        <p:nvSpPr>
          <p:cNvPr id="3" name="Picture Placeholder 2">
            <a:extLst>
              <a:ext uri="{FF2B5EF4-FFF2-40B4-BE49-F238E27FC236}">
                <a16:creationId xmlns:a16="http://schemas.microsoft.com/office/drawing/2014/main" id="{D0AF0D84-C551-D10B-4B57-1F325DFD984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PK"/>
          </a:p>
        </p:txBody>
      </p:sp>
      <p:sp>
        <p:nvSpPr>
          <p:cNvPr id="4" name="Text Placeholder 3">
            <a:extLst>
              <a:ext uri="{FF2B5EF4-FFF2-40B4-BE49-F238E27FC236}">
                <a16:creationId xmlns:a16="http://schemas.microsoft.com/office/drawing/2014/main" id="{47031D34-67A3-7836-C5F2-2295FDEEED2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2A5F4161-4A2D-B377-DED2-CB3FB89894D0}"/>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6" name="Footer Placeholder 5">
            <a:extLst>
              <a:ext uri="{FF2B5EF4-FFF2-40B4-BE49-F238E27FC236}">
                <a16:creationId xmlns:a16="http://schemas.microsoft.com/office/drawing/2014/main" id="{61651A56-064B-252B-AB18-F1F468E7E070}"/>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7" name="Slide Number Placeholder 6">
            <a:extLst>
              <a:ext uri="{FF2B5EF4-FFF2-40B4-BE49-F238E27FC236}">
                <a16:creationId xmlns:a16="http://schemas.microsoft.com/office/drawing/2014/main" id="{88C7C405-901F-80FE-4CEB-65315CC850F3}"/>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27112611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B167890-FE06-E433-7559-00055DC89653}"/>
              </a:ext>
            </a:extLst>
          </p:cNvPr>
          <p:cNvSpPr>
            <a:spLocks noGrp="1"/>
          </p:cNvSpPr>
          <p:nvPr>
            <p:ph type="title"/>
          </p:nvPr>
        </p:nvSpPr>
        <p:spPr>
          <a:xfrm>
            <a:off x="838200" y="365125"/>
            <a:ext cx="9707217" cy="861857"/>
          </a:xfrm>
          <a:prstGeom prst="rect">
            <a:avLst/>
          </a:prstGeom>
        </p:spPr>
        <p:txBody>
          <a:bodyPr vert="horz" lIns="91440" tIns="45720" rIns="91440" bIns="45720" rtlCol="0" anchor="ctr">
            <a:normAutofit/>
          </a:bodyPr>
          <a:lstStyle/>
          <a:p>
            <a:r>
              <a:rPr lang="en-GB" dirty="0"/>
              <a:t>Click to edit Master title style</a:t>
            </a:r>
            <a:endParaRPr lang="en-PK" dirty="0"/>
          </a:p>
        </p:txBody>
      </p:sp>
      <p:sp>
        <p:nvSpPr>
          <p:cNvPr id="3" name="Text Placeholder 2">
            <a:extLst>
              <a:ext uri="{FF2B5EF4-FFF2-40B4-BE49-F238E27FC236}">
                <a16:creationId xmlns:a16="http://schemas.microsoft.com/office/drawing/2014/main" id="{9315A844-6810-620A-D8AB-11A5FD5E494D}"/>
              </a:ext>
            </a:extLst>
          </p:cNvPr>
          <p:cNvSpPr>
            <a:spLocks noGrp="1"/>
          </p:cNvSpPr>
          <p:nvPr>
            <p:ph type="body" idx="1"/>
          </p:nvPr>
        </p:nvSpPr>
        <p:spPr>
          <a:xfrm>
            <a:off x="838200" y="1825625"/>
            <a:ext cx="9707217"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PK" dirty="0"/>
          </a:p>
        </p:txBody>
      </p:sp>
      <p:sp>
        <p:nvSpPr>
          <p:cNvPr id="16" name="TextBox 15">
            <a:extLst>
              <a:ext uri="{FF2B5EF4-FFF2-40B4-BE49-F238E27FC236}">
                <a16:creationId xmlns:a16="http://schemas.microsoft.com/office/drawing/2014/main" id="{0B9BD744-73DE-A4EC-80FC-2A2AFC306B84}"/>
              </a:ext>
            </a:extLst>
          </p:cNvPr>
          <p:cNvSpPr txBox="1"/>
          <p:nvPr userDrawn="1"/>
        </p:nvSpPr>
        <p:spPr>
          <a:xfrm>
            <a:off x="838200" y="6512752"/>
            <a:ext cx="8754035" cy="276999"/>
          </a:xfrm>
          <a:prstGeom prst="rect">
            <a:avLst/>
          </a:prstGeom>
          <a:noFill/>
        </p:spPr>
        <p:txBody>
          <a:bodyPr wrap="square" rtlCol="0">
            <a:spAutoFit/>
          </a:bodyPr>
          <a:lstStyle/>
          <a:p>
            <a:r>
              <a:rPr lang="en-GB" sz="1200" i="0" dirty="0">
                <a:solidFill>
                  <a:schemeClr val="tx2">
                    <a:lumMod val="50000"/>
                    <a:lumOff val="50000"/>
                  </a:schemeClr>
                </a:solidFill>
                <a:latin typeface="Avenir Book" panose="02000503020000020003" pitchFamily="2" charset="0"/>
              </a:rPr>
              <a:t>All Rights Reserved | Copyright © 2025 Mohammad Nauman | Rheinwerk Publishing </a:t>
            </a:r>
            <a:r>
              <a:rPr lang="en-PK" sz="1200" i="0" dirty="0">
                <a:solidFill>
                  <a:schemeClr val="tx2">
                    <a:lumMod val="50000"/>
                    <a:lumOff val="50000"/>
                  </a:schemeClr>
                </a:solidFill>
                <a:latin typeface="Avenir Book" panose="02000503020000020003" pitchFamily="2" charset="0"/>
              </a:rPr>
              <a:t>| </a:t>
            </a:r>
            <a:r>
              <a:rPr lang="en-PK" sz="1200" i="0" dirty="0">
                <a:solidFill>
                  <a:srgbClr val="00549D"/>
                </a:solidFill>
                <a:latin typeface="Avenir Book" panose="02000503020000020003" pitchFamily="2" charset="0"/>
              </a:rPr>
              <a:t> https://recluze.net/keras-book</a:t>
            </a:r>
          </a:p>
        </p:txBody>
      </p:sp>
      <p:pic>
        <p:nvPicPr>
          <p:cNvPr id="5" name="Picture 4" descr="A blue and white text on a black background&#10;&#10;AI-generated content may be incorrect.">
            <a:extLst>
              <a:ext uri="{FF2B5EF4-FFF2-40B4-BE49-F238E27FC236}">
                <a16:creationId xmlns:a16="http://schemas.microsoft.com/office/drawing/2014/main" id="{590ECAA4-EB82-4DE6-8EDD-31489661548C}"/>
              </a:ext>
            </a:extLst>
          </p:cNvPr>
          <p:cNvPicPr>
            <a:picLocks noChangeAspect="1"/>
          </p:cNvPicPr>
          <p:nvPr userDrawn="1"/>
        </p:nvPicPr>
        <p:blipFill>
          <a:blip r:embed="rId13"/>
          <a:stretch>
            <a:fillRect/>
          </a:stretch>
        </p:blipFill>
        <p:spPr>
          <a:xfrm>
            <a:off x="10793505" y="181252"/>
            <a:ext cx="1231835" cy="359739"/>
          </a:xfrm>
          <a:prstGeom prst="rect">
            <a:avLst/>
          </a:prstGeom>
        </p:spPr>
      </p:pic>
    </p:spTree>
    <p:extLst>
      <p:ext uri="{BB962C8B-B14F-4D97-AF65-F5344CB8AC3E}">
        <p14:creationId xmlns:p14="http://schemas.microsoft.com/office/powerpoint/2010/main" val="16656000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000" b="1" i="0" kern="1200">
          <a:solidFill>
            <a:schemeClr val="tx1"/>
          </a:solidFill>
          <a:latin typeface="Avenir Next Demi Bold" panose="020B0503020202020204" pitchFamily="34" charset="0"/>
          <a:ea typeface="+mj-ea"/>
          <a:cs typeface="+mj-cs"/>
        </a:defRPr>
      </a:lvl1pPr>
    </p:titleStyle>
    <p:bodyStyle>
      <a:lvl1pPr marL="360000" indent="-360000" algn="l" defTabSz="914400" rtl="0" eaLnBrk="1" latinLnBrk="0" hangingPunct="1">
        <a:lnSpc>
          <a:spcPct val="90000"/>
        </a:lnSpc>
        <a:spcBef>
          <a:spcPts val="1000"/>
        </a:spcBef>
        <a:buClrTx/>
        <a:buSzPct val="120000"/>
        <a:buFont typeface="System Font Regular"/>
        <a:buChar char="-"/>
        <a:defRPr sz="2800" kern="1200">
          <a:solidFill>
            <a:schemeClr val="tx1"/>
          </a:solidFill>
          <a:latin typeface="Avenir Next" panose="020B0503020202020204" pitchFamily="34" charset="0"/>
          <a:ea typeface="+mn-ea"/>
          <a:cs typeface="+mn-cs"/>
        </a:defRPr>
      </a:lvl1pPr>
      <a:lvl2pPr marL="685800" indent="-228600" algn="l" defTabSz="914400" rtl="0" eaLnBrk="1" latinLnBrk="0" hangingPunct="1">
        <a:lnSpc>
          <a:spcPct val="90000"/>
        </a:lnSpc>
        <a:spcBef>
          <a:spcPts val="500"/>
        </a:spcBef>
        <a:buSzPct val="60000"/>
        <a:buFont typeface="Arial" panose="020B0604020202020204" pitchFamily="34" charset="0"/>
        <a:buChar char="•"/>
        <a:defRPr sz="2400" kern="1200">
          <a:solidFill>
            <a:schemeClr val="tx1"/>
          </a:solidFill>
          <a:latin typeface="Avenir Next" panose="020B0503020202020204" pitchFamily="34" charset="0"/>
          <a:ea typeface="+mn-ea"/>
          <a:cs typeface="+mn-cs"/>
        </a:defRPr>
      </a:lvl2pPr>
      <a:lvl3pPr marL="1143000" indent="-228600" algn="l" defTabSz="914400" rtl="0" eaLnBrk="1" latinLnBrk="0" hangingPunct="1">
        <a:lnSpc>
          <a:spcPct val="90000"/>
        </a:lnSpc>
        <a:spcBef>
          <a:spcPts val="500"/>
        </a:spcBef>
        <a:buSzPct val="60000"/>
        <a:buFont typeface="Arial" panose="020B0604020202020204" pitchFamily="34" charset="0"/>
        <a:buChar char="•"/>
        <a:defRPr sz="2000" kern="1200">
          <a:solidFill>
            <a:schemeClr val="tx1"/>
          </a:solidFill>
          <a:latin typeface="Avenir Next" panose="020B0503020202020204" pitchFamily="34" charset="0"/>
          <a:ea typeface="+mn-ea"/>
          <a:cs typeface="+mn-cs"/>
        </a:defRPr>
      </a:lvl3pPr>
      <a:lvl4pPr marL="1600200" indent="-228600" algn="l" defTabSz="914400" rtl="0" eaLnBrk="1" latinLnBrk="0" hangingPunct="1">
        <a:lnSpc>
          <a:spcPct val="90000"/>
        </a:lnSpc>
        <a:spcBef>
          <a:spcPts val="500"/>
        </a:spcBef>
        <a:buSzPct val="60000"/>
        <a:buFont typeface="Arial" panose="020B0604020202020204" pitchFamily="34" charset="0"/>
        <a:buChar char="•"/>
        <a:defRPr sz="1800" kern="1200">
          <a:solidFill>
            <a:schemeClr val="tx1"/>
          </a:solidFill>
          <a:latin typeface="Avenir Next" panose="020B0503020202020204" pitchFamily="34" charset="0"/>
          <a:ea typeface="+mn-ea"/>
          <a:cs typeface="+mn-cs"/>
        </a:defRPr>
      </a:lvl4pPr>
      <a:lvl5pPr marL="2057400" indent="-228600" algn="l" defTabSz="914400" rtl="0" eaLnBrk="1" latinLnBrk="0" hangingPunct="1">
        <a:lnSpc>
          <a:spcPct val="90000"/>
        </a:lnSpc>
        <a:spcBef>
          <a:spcPts val="500"/>
        </a:spcBef>
        <a:buSzPct val="60000"/>
        <a:buFont typeface="Arial" panose="020B0604020202020204" pitchFamily="34" charset="0"/>
        <a:buChar char="•"/>
        <a:defRPr sz="1800" kern="1200">
          <a:solidFill>
            <a:schemeClr val="tx1"/>
          </a:solidFill>
          <a:latin typeface="Avenir Next" panose="020B0503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P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50.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hyperlink" Target="https://recluze.net/keras-book"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rheinwerk-computing.com/6142"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book with a cover&#10;&#10;AI-generated content may be incorrect.">
            <a:extLst>
              <a:ext uri="{FF2B5EF4-FFF2-40B4-BE49-F238E27FC236}">
                <a16:creationId xmlns:a16="http://schemas.microsoft.com/office/drawing/2014/main" id="{C185767B-6B96-6B86-9944-5438EA5B1D4D}"/>
              </a:ext>
            </a:extLst>
          </p:cNvPr>
          <p:cNvPicPr>
            <a:picLocks noChangeAspect="1"/>
          </p:cNvPicPr>
          <p:nvPr/>
        </p:nvPicPr>
        <p:blipFill>
          <a:blip r:embed="rId2"/>
          <a:stretch>
            <a:fillRect/>
          </a:stretch>
        </p:blipFill>
        <p:spPr>
          <a:xfrm>
            <a:off x="6369467" y="930166"/>
            <a:ext cx="5822533" cy="3881688"/>
          </a:xfrm>
          <a:prstGeom prst="rect">
            <a:avLst/>
          </a:prstGeom>
        </p:spPr>
      </p:pic>
      <p:sp>
        <p:nvSpPr>
          <p:cNvPr id="2" name="Title 1">
            <a:extLst>
              <a:ext uri="{FF2B5EF4-FFF2-40B4-BE49-F238E27FC236}">
                <a16:creationId xmlns:a16="http://schemas.microsoft.com/office/drawing/2014/main" id="{756823F6-FFB0-05B1-70D0-8F3DF0547D29}"/>
              </a:ext>
            </a:extLst>
          </p:cNvPr>
          <p:cNvSpPr>
            <a:spLocks noGrp="1"/>
          </p:cNvSpPr>
          <p:nvPr>
            <p:ph type="ctrTitle"/>
          </p:nvPr>
        </p:nvSpPr>
        <p:spPr/>
        <p:txBody>
          <a:bodyPr/>
          <a:lstStyle/>
          <a:p>
            <a:r>
              <a:rPr lang="en-PK" sz="4000" b="0" dirty="0">
                <a:solidFill>
                  <a:srgbClr val="00549D"/>
                </a:solidFill>
                <a:latin typeface="Avenir Next Ultra Light" panose="020B0203020202020204" pitchFamily="34" charset="77"/>
              </a:rPr>
              <a:t>Chapter 5 </a:t>
            </a:r>
            <a:br>
              <a:rPr lang="en-PK" b="0" dirty="0">
                <a:solidFill>
                  <a:srgbClr val="00549D"/>
                </a:solidFill>
                <a:latin typeface="Avenir Next Ultra Light" panose="020B0203020202020204" pitchFamily="34" charset="77"/>
              </a:rPr>
            </a:br>
            <a:r>
              <a:rPr lang="en-GB" dirty="0"/>
              <a:t>Deep Dive into </a:t>
            </a:r>
            <a:r>
              <a:rPr lang="en-GB" dirty="0" err="1"/>
              <a:t>Keras</a:t>
            </a:r>
            <a:endParaRPr lang="en-PK" dirty="0"/>
          </a:p>
        </p:txBody>
      </p:sp>
      <p:sp>
        <p:nvSpPr>
          <p:cNvPr id="3" name="Subtitle 2">
            <a:extLst>
              <a:ext uri="{FF2B5EF4-FFF2-40B4-BE49-F238E27FC236}">
                <a16:creationId xmlns:a16="http://schemas.microsoft.com/office/drawing/2014/main" id="{E58AC2CD-B405-2FC9-E175-DFAD227AE311}"/>
              </a:ext>
            </a:extLst>
          </p:cNvPr>
          <p:cNvSpPr>
            <a:spLocks noGrp="1"/>
          </p:cNvSpPr>
          <p:nvPr>
            <p:ph type="subTitle" idx="1"/>
          </p:nvPr>
        </p:nvSpPr>
        <p:spPr>
          <a:xfrm>
            <a:off x="838200" y="4094922"/>
            <a:ext cx="9210261" cy="1832912"/>
          </a:xfrm>
        </p:spPr>
        <p:txBody>
          <a:bodyPr>
            <a:normAutofit/>
          </a:bodyPr>
          <a:lstStyle/>
          <a:p>
            <a:pPr>
              <a:lnSpc>
                <a:spcPct val="120000"/>
              </a:lnSpc>
            </a:pPr>
            <a:r>
              <a:rPr lang="en-GB" dirty="0">
                <a:latin typeface="Avenir Light" panose="020B0402020203020204" pitchFamily="34" charset="77"/>
              </a:rPr>
              <a:t>“</a:t>
            </a:r>
            <a:r>
              <a:rPr lang="en-GB" dirty="0" err="1">
                <a:latin typeface="Avenir Light" panose="020B0402020203020204" pitchFamily="34" charset="77"/>
              </a:rPr>
              <a:t>Keras</a:t>
            </a:r>
            <a:r>
              <a:rPr lang="en-GB">
                <a:latin typeface="Avenir Light" panose="020B0402020203020204" pitchFamily="34" charset="77"/>
              </a:rPr>
              <a:t> 3: </a:t>
            </a:r>
            <a:r>
              <a:rPr lang="en-GB" dirty="0">
                <a:latin typeface="Avenir Light" panose="020B0402020203020204" pitchFamily="34" charset="77"/>
              </a:rPr>
              <a:t>The Comprehensive Guide to Deep Learning with the </a:t>
            </a:r>
            <a:r>
              <a:rPr lang="en-GB" dirty="0" err="1">
                <a:latin typeface="Avenir Light" panose="020B0402020203020204" pitchFamily="34" charset="77"/>
              </a:rPr>
              <a:t>Keras</a:t>
            </a:r>
            <a:r>
              <a:rPr lang="en-GB" dirty="0">
                <a:latin typeface="Avenir Light" panose="020B0402020203020204" pitchFamily="34" charset="77"/>
              </a:rPr>
              <a:t> API and Python” </a:t>
            </a:r>
            <a:r>
              <a:rPr lang="en-GB" dirty="0">
                <a:solidFill>
                  <a:schemeClr val="bg1">
                    <a:lumMod val="50000"/>
                  </a:schemeClr>
                </a:solidFill>
                <a:latin typeface="Avenir Light" panose="020B0402020203020204" pitchFamily="34" charset="77"/>
              </a:rPr>
              <a:t>by Mohammad Nauman </a:t>
            </a:r>
          </a:p>
          <a:p>
            <a:r>
              <a:rPr lang="en-GB" sz="1800" dirty="0">
                <a:solidFill>
                  <a:schemeClr val="bg1">
                    <a:lumMod val="50000"/>
                  </a:schemeClr>
                </a:solidFill>
                <a:latin typeface="Avenir Light" panose="020B0402020203020204" pitchFamily="34" charset="77"/>
              </a:rPr>
              <a:t>https://</a:t>
            </a:r>
            <a:r>
              <a:rPr lang="en-GB" sz="1800" dirty="0" err="1">
                <a:solidFill>
                  <a:schemeClr val="bg1">
                    <a:lumMod val="50000"/>
                  </a:schemeClr>
                </a:solidFill>
                <a:latin typeface="Avenir Light" panose="020B0402020203020204" pitchFamily="34" charset="77"/>
              </a:rPr>
              <a:t>recluze.net</a:t>
            </a:r>
            <a:r>
              <a:rPr lang="en-GB" sz="1800" dirty="0">
                <a:solidFill>
                  <a:schemeClr val="bg1">
                    <a:lumMod val="50000"/>
                  </a:schemeClr>
                </a:solidFill>
                <a:latin typeface="Avenir Light" panose="020B0402020203020204" pitchFamily="34" charset="77"/>
              </a:rPr>
              <a:t>/</a:t>
            </a:r>
            <a:r>
              <a:rPr lang="en-GB" sz="1800" dirty="0" err="1">
                <a:solidFill>
                  <a:schemeClr val="bg1">
                    <a:lumMod val="50000"/>
                  </a:schemeClr>
                </a:solidFill>
                <a:latin typeface="Avenir Light" panose="020B0402020203020204" pitchFamily="34" charset="77"/>
              </a:rPr>
              <a:t>keras</a:t>
            </a:r>
            <a:r>
              <a:rPr lang="en-GB" sz="1800" dirty="0">
                <a:solidFill>
                  <a:schemeClr val="bg1">
                    <a:lumMod val="50000"/>
                  </a:schemeClr>
                </a:solidFill>
                <a:latin typeface="Avenir Light" panose="020B0402020203020204" pitchFamily="34" charset="77"/>
              </a:rPr>
              <a:t>-book  </a:t>
            </a:r>
          </a:p>
        </p:txBody>
      </p:sp>
    </p:spTree>
    <p:extLst>
      <p:ext uri="{BB962C8B-B14F-4D97-AF65-F5344CB8AC3E}">
        <p14:creationId xmlns:p14="http://schemas.microsoft.com/office/powerpoint/2010/main" val="35754572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905A43-F4A1-6799-45FE-CE73185D35E7}"/>
              </a:ext>
            </a:extLst>
          </p:cNvPr>
          <p:cNvSpPr>
            <a:spLocks noGrp="1"/>
          </p:cNvSpPr>
          <p:nvPr>
            <p:ph type="title"/>
          </p:nvPr>
        </p:nvSpPr>
        <p:spPr/>
        <p:txBody>
          <a:bodyPr/>
          <a:lstStyle/>
          <a:p>
            <a:r>
              <a:rPr lang="en-GB" dirty="0" err="1"/>
              <a:t>Keras</a:t>
            </a:r>
            <a:r>
              <a:rPr lang="en-GB" dirty="0"/>
              <a:t> 3.0 Multi-Engine Framework</a:t>
            </a:r>
            <a:endParaRPr lang="en-PK" dirty="0"/>
          </a:p>
        </p:txBody>
      </p:sp>
      <p:sp>
        <p:nvSpPr>
          <p:cNvPr id="3" name="Content Placeholder 2">
            <a:extLst>
              <a:ext uri="{FF2B5EF4-FFF2-40B4-BE49-F238E27FC236}">
                <a16:creationId xmlns:a16="http://schemas.microsoft.com/office/drawing/2014/main" id="{9B1BFF8A-5950-F7C3-5DC9-7B2DEC4FB6A7}"/>
              </a:ext>
            </a:extLst>
          </p:cNvPr>
          <p:cNvSpPr>
            <a:spLocks noGrp="1"/>
          </p:cNvSpPr>
          <p:nvPr>
            <p:ph idx="1"/>
          </p:nvPr>
        </p:nvSpPr>
        <p:spPr/>
        <p:txBody>
          <a:bodyPr/>
          <a:lstStyle/>
          <a:p>
            <a:r>
              <a:rPr lang="en-GB" dirty="0"/>
              <a:t>Works with TensorFlow, </a:t>
            </a:r>
            <a:r>
              <a:rPr lang="en-GB" dirty="0" err="1"/>
              <a:t>PyTorch</a:t>
            </a:r>
            <a:r>
              <a:rPr lang="en-GB" dirty="0"/>
              <a:t>, JAX</a:t>
            </a:r>
          </a:p>
          <a:p>
            <a:r>
              <a:rPr lang="en-GB" dirty="0"/>
              <a:t>Write once, run anywhere</a:t>
            </a:r>
          </a:p>
          <a:p>
            <a:r>
              <a:rPr lang="en-GB" dirty="0"/>
              <a:t>Backend-neutral design</a:t>
            </a:r>
          </a:p>
          <a:p>
            <a:r>
              <a:rPr lang="en-GB" dirty="0"/>
              <a:t>Preserves investment in code</a:t>
            </a:r>
          </a:p>
          <a:p>
            <a:endParaRPr lang="en-PK" dirty="0"/>
          </a:p>
        </p:txBody>
      </p:sp>
    </p:spTree>
    <p:extLst>
      <p:ext uri="{BB962C8B-B14F-4D97-AF65-F5344CB8AC3E}">
        <p14:creationId xmlns:p14="http://schemas.microsoft.com/office/powerpoint/2010/main" val="22125118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D341C5-53AD-E38B-33EA-155452B62CA9}"/>
              </a:ext>
            </a:extLst>
          </p:cNvPr>
          <p:cNvSpPr>
            <a:spLocks noGrp="1"/>
          </p:cNvSpPr>
          <p:nvPr>
            <p:ph type="title"/>
          </p:nvPr>
        </p:nvSpPr>
        <p:spPr/>
        <p:txBody>
          <a:bodyPr/>
          <a:lstStyle/>
          <a:p>
            <a:r>
              <a:rPr lang="en-GB" dirty="0"/>
              <a:t>TensorFlow Backend</a:t>
            </a:r>
            <a:endParaRPr lang="en-PK" dirty="0"/>
          </a:p>
        </p:txBody>
      </p:sp>
      <p:sp>
        <p:nvSpPr>
          <p:cNvPr id="3" name="Content Placeholder 2">
            <a:extLst>
              <a:ext uri="{FF2B5EF4-FFF2-40B4-BE49-F238E27FC236}">
                <a16:creationId xmlns:a16="http://schemas.microsoft.com/office/drawing/2014/main" id="{0A7BDDA5-E4F0-60B4-6BD6-425AEC0C2796}"/>
              </a:ext>
            </a:extLst>
          </p:cNvPr>
          <p:cNvSpPr>
            <a:spLocks noGrp="1"/>
          </p:cNvSpPr>
          <p:nvPr>
            <p:ph idx="1"/>
          </p:nvPr>
        </p:nvSpPr>
        <p:spPr/>
        <p:txBody>
          <a:bodyPr/>
          <a:lstStyle/>
          <a:p>
            <a:r>
              <a:rPr lang="en-GB" dirty="0"/>
              <a:t>Production-ready, scalable</a:t>
            </a:r>
          </a:p>
          <a:p>
            <a:r>
              <a:rPr lang="en-GB" dirty="0"/>
              <a:t>Static computation graphs + eager execution</a:t>
            </a:r>
          </a:p>
          <a:p>
            <a:r>
              <a:rPr lang="en-GB" dirty="0"/>
              <a:t>Rich ecosystem (Serving, Lite, Board)</a:t>
            </a:r>
          </a:p>
          <a:p>
            <a:r>
              <a:rPr lang="en-GB" dirty="0"/>
              <a:t>Strong in deployment/distributed training</a:t>
            </a:r>
          </a:p>
          <a:p>
            <a:endParaRPr lang="en-PK" dirty="0"/>
          </a:p>
        </p:txBody>
      </p:sp>
    </p:spTree>
    <p:extLst>
      <p:ext uri="{BB962C8B-B14F-4D97-AF65-F5344CB8AC3E}">
        <p14:creationId xmlns:p14="http://schemas.microsoft.com/office/powerpoint/2010/main" val="17571758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1BE681-453D-B0B8-1EB8-1DFB43E1D433}"/>
              </a:ext>
            </a:extLst>
          </p:cNvPr>
          <p:cNvSpPr>
            <a:spLocks noGrp="1"/>
          </p:cNvSpPr>
          <p:nvPr>
            <p:ph type="title"/>
          </p:nvPr>
        </p:nvSpPr>
        <p:spPr/>
        <p:txBody>
          <a:bodyPr/>
          <a:lstStyle/>
          <a:p>
            <a:r>
              <a:rPr lang="en-GB" dirty="0" err="1"/>
              <a:t>PyTorch</a:t>
            </a:r>
            <a:r>
              <a:rPr lang="en-GB" dirty="0"/>
              <a:t> Backend</a:t>
            </a:r>
            <a:endParaRPr lang="en-PK" dirty="0"/>
          </a:p>
        </p:txBody>
      </p:sp>
      <p:sp>
        <p:nvSpPr>
          <p:cNvPr id="3" name="Content Placeholder 2">
            <a:extLst>
              <a:ext uri="{FF2B5EF4-FFF2-40B4-BE49-F238E27FC236}">
                <a16:creationId xmlns:a16="http://schemas.microsoft.com/office/drawing/2014/main" id="{847A0B3F-5B85-E411-76C7-E51721357549}"/>
              </a:ext>
            </a:extLst>
          </p:cNvPr>
          <p:cNvSpPr>
            <a:spLocks noGrp="1"/>
          </p:cNvSpPr>
          <p:nvPr>
            <p:ph idx="1"/>
          </p:nvPr>
        </p:nvSpPr>
        <p:spPr/>
        <p:txBody>
          <a:bodyPr/>
          <a:lstStyle/>
          <a:p>
            <a:r>
              <a:rPr lang="en-GB" dirty="0"/>
              <a:t>Dynamic computation graph</a:t>
            </a:r>
          </a:p>
          <a:p>
            <a:r>
              <a:rPr lang="en-GB" dirty="0"/>
              <a:t>Intuitive Pythonic design</a:t>
            </a:r>
          </a:p>
          <a:p>
            <a:r>
              <a:rPr lang="en-GB" dirty="0"/>
              <a:t>Popular in research (NLP, vision)</a:t>
            </a:r>
          </a:p>
          <a:p>
            <a:r>
              <a:rPr lang="en-GB" dirty="0"/>
              <a:t>Strong debugging and flexibility</a:t>
            </a:r>
          </a:p>
          <a:p>
            <a:endParaRPr lang="en-PK" dirty="0"/>
          </a:p>
        </p:txBody>
      </p:sp>
    </p:spTree>
    <p:extLst>
      <p:ext uri="{BB962C8B-B14F-4D97-AF65-F5344CB8AC3E}">
        <p14:creationId xmlns:p14="http://schemas.microsoft.com/office/powerpoint/2010/main" val="10099675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061272-30A3-DEA7-AC22-CA7937CD0E72}"/>
              </a:ext>
            </a:extLst>
          </p:cNvPr>
          <p:cNvSpPr>
            <a:spLocks noGrp="1"/>
          </p:cNvSpPr>
          <p:nvPr>
            <p:ph type="title"/>
          </p:nvPr>
        </p:nvSpPr>
        <p:spPr/>
        <p:txBody>
          <a:bodyPr/>
          <a:lstStyle/>
          <a:p>
            <a:r>
              <a:rPr lang="en-GB" dirty="0"/>
              <a:t>JAX Backend</a:t>
            </a:r>
            <a:endParaRPr lang="en-PK" dirty="0"/>
          </a:p>
        </p:txBody>
      </p:sp>
      <p:sp>
        <p:nvSpPr>
          <p:cNvPr id="3" name="Content Placeholder 2">
            <a:extLst>
              <a:ext uri="{FF2B5EF4-FFF2-40B4-BE49-F238E27FC236}">
                <a16:creationId xmlns:a16="http://schemas.microsoft.com/office/drawing/2014/main" id="{0FBC388D-A0D2-6D10-BA0F-631463B69E83}"/>
              </a:ext>
            </a:extLst>
          </p:cNvPr>
          <p:cNvSpPr>
            <a:spLocks noGrp="1"/>
          </p:cNvSpPr>
          <p:nvPr>
            <p:ph idx="1"/>
          </p:nvPr>
        </p:nvSpPr>
        <p:spPr/>
        <p:txBody>
          <a:bodyPr/>
          <a:lstStyle/>
          <a:p>
            <a:r>
              <a:rPr lang="en-GB" dirty="0" err="1"/>
              <a:t>Autograd</a:t>
            </a:r>
            <a:r>
              <a:rPr lang="en-GB" dirty="0"/>
              <a:t> + XLA compilation</a:t>
            </a:r>
          </a:p>
          <a:p>
            <a:r>
              <a:rPr lang="en-GB" dirty="0"/>
              <a:t>Advanced research use (differentiable sims, RL)</a:t>
            </a:r>
          </a:p>
          <a:p>
            <a:r>
              <a:rPr lang="en-GB" dirty="0"/>
              <a:t>Functional, vectorized design</a:t>
            </a:r>
          </a:p>
          <a:p>
            <a:r>
              <a:rPr lang="en-GB" dirty="0"/>
              <a:t>Extremely fast on specialized workloads</a:t>
            </a:r>
          </a:p>
          <a:p>
            <a:endParaRPr lang="en-PK" dirty="0"/>
          </a:p>
        </p:txBody>
      </p:sp>
    </p:spTree>
    <p:extLst>
      <p:ext uri="{BB962C8B-B14F-4D97-AF65-F5344CB8AC3E}">
        <p14:creationId xmlns:p14="http://schemas.microsoft.com/office/powerpoint/2010/main" val="30249107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279083-A48A-E582-E742-F6786358A649}"/>
              </a:ext>
            </a:extLst>
          </p:cNvPr>
          <p:cNvSpPr>
            <a:spLocks noGrp="1"/>
          </p:cNvSpPr>
          <p:nvPr>
            <p:ph type="title"/>
          </p:nvPr>
        </p:nvSpPr>
        <p:spPr/>
        <p:txBody>
          <a:bodyPr/>
          <a:lstStyle/>
          <a:p>
            <a:r>
              <a:rPr lang="en-GB" dirty="0"/>
              <a:t>Importance of </a:t>
            </a:r>
            <a:r>
              <a:rPr lang="en-GB" dirty="0" err="1"/>
              <a:t>Keras</a:t>
            </a:r>
            <a:r>
              <a:rPr lang="en-GB" dirty="0"/>
              <a:t> 3.0</a:t>
            </a:r>
            <a:endParaRPr lang="en-PK" dirty="0"/>
          </a:p>
        </p:txBody>
      </p:sp>
      <p:sp>
        <p:nvSpPr>
          <p:cNvPr id="3" name="Content Placeholder 2">
            <a:extLst>
              <a:ext uri="{FF2B5EF4-FFF2-40B4-BE49-F238E27FC236}">
                <a16:creationId xmlns:a16="http://schemas.microsoft.com/office/drawing/2014/main" id="{3EB446DC-A6FF-C730-FCD0-1B310366B7E2}"/>
              </a:ext>
            </a:extLst>
          </p:cNvPr>
          <p:cNvSpPr>
            <a:spLocks noGrp="1"/>
          </p:cNvSpPr>
          <p:nvPr>
            <p:ph idx="1"/>
          </p:nvPr>
        </p:nvSpPr>
        <p:spPr/>
        <p:txBody>
          <a:bodyPr/>
          <a:lstStyle/>
          <a:p>
            <a:r>
              <a:rPr lang="en-GB" dirty="0"/>
              <a:t>Backend independence future-proofs skills</a:t>
            </a:r>
          </a:p>
          <a:p>
            <a:r>
              <a:rPr lang="en-GB" dirty="0"/>
              <a:t>Easy migration between frameworks</a:t>
            </a:r>
          </a:p>
          <a:p>
            <a:r>
              <a:rPr lang="en-GB" dirty="0"/>
              <a:t>Configurable through a simple API</a:t>
            </a:r>
          </a:p>
          <a:p>
            <a:r>
              <a:rPr lang="en-GB" dirty="0"/>
              <a:t>Reduces lock-in to specific tools</a:t>
            </a:r>
          </a:p>
          <a:p>
            <a:endParaRPr lang="en-PK" dirty="0"/>
          </a:p>
        </p:txBody>
      </p:sp>
    </p:spTree>
    <p:extLst>
      <p:ext uri="{BB962C8B-B14F-4D97-AF65-F5344CB8AC3E}">
        <p14:creationId xmlns:p14="http://schemas.microsoft.com/office/powerpoint/2010/main" val="786148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21B4A3-663C-27B6-3267-52804E460F94}"/>
              </a:ext>
            </a:extLst>
          </p:cNvPr>
          <p:cNvSpPr>
            <a:spLocks noGrp="1"/>
          </p:cNvSpPr>
          <p:nvPr>
            <p:ph type="title"/>
          </p:nvPr>
        </p:nvSpPr>
        <p:spPr/>
        <p:txBody>
          <a:bodyPr/>
          <a:lstStyle/>
          <a:p>
            <a:r>
              <a:rPr lang="en-GB" dirty="0"/>
              <a:t>Key Strengths of </a:t>
            </a:r>
            <a:r>
              <a:rPr lang="en-GB" dirty="0" err="1"/>
              <a:t>Keras</a:t>
            </a:r>
            <a:endParaRPr lang="en-PK" dirty="0"/>
          </a:p>
        </p:txBody>
      </p:sp>
      <p:sp>
        <p:nvSpPr>
          <p:cNvPr id="3" name="Content Placeholder 2">
            <a:extLst>
              <a:ext uri="{FF2B5EF4-FFF2-40B4-BE49-F238E27FC236}">
                <a16:creationId xmlns:a16="http://schemas.microsoft.com/office/drawing/2014/main" id="{D4510B33-3D1A-DC46-8AA7-20124AF372BD}"/>
              </a:ext>
            </a:extLst>
          </p:cNvPr>
          <p:cNvSpPr>
            <a:spLocks noGrp="1"/>
          </p:cNvSpPr>
          <p:nvPr>
            <p:ph idx="1"/>
          </p:nvPr>
        </p:nvSpPr>
        <p:spPr/>
        <p:txBody>
          <a:bodyPr/>
          <a:lstStyle/>
          <a:p>
            <a:r>
              <a:rPr lang="en-GB" dirty="0"/>
              <a:t>Intuitive API design</a:t>
            </a:r>
          </a:p>
          <a:p>
            <a:r>
              <a:rPr lang="en-GB" dirty="0"/>
              <a:t>Consistency across backends</a:t>
            </a:r>
          </a:p>
          <a:p>
            <a:r>
              <a:rPr lang="en-GB" dirty="0"/>
              <a:t>Rapid prototyping capability</a:t>
            </a:r>
          </a:p>
          <a:p>
            <a:r>
              <a:rPr lang="en-GB" dirty="0"/>
              <a:t>Production readiness</a:t>
            </a:r>
          </a:p>
          <a:p>
            <a:r>
              <a:rPr lang="en-GB" dirty="0"/>
              <a:t>Modular and extensible</a:t>
            </a:r>
          </a:p>
          <a:p>
            <a:endParaRPr lang="en-PK" dirty="0"/>
          </a:p>
        </p:txBody>
      </p:sp>
    </p:spTree>
    <p:extLst>
      <p:ext uri="{BB962C8B-B14F-4D97-AF65-F5344CB8AC3E}">
        <p14:creationId xmlns:p14="http://schemas.microsoft.com/office/powerpoint/2010/main" val="16755569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44DCE60-C676-EAD2-2DF2-87CA6D644C17}"/>
              </a:ext>
            </a:extLst>
          </p:cNvPr>
          <p:cNvSpPr>
            <a:spLocks noGrp="1"/>
          </p:cNvSpPr>
          <p:nvPr>
            <p:ph type="title"/>
          </p:nvPr>
        </p:nvSpPr>
        <p:spPr>
          <a:xfrm>
            <a:off x="977348" y="2848984"/>
            <a:ext cx="9707217" cy="2180216"/>
          </a:xfrm>
        </p:spPr>
        <p:txBody>
          <a:bodyPr anchor="t" anchorCtr="0">
            <a:noAutofit/>
          </a:bodyPr>
          <a:lstStyle/>
          <a:p>
            <a:r>
              <a:rPr lang="en-GB" sz="4400" b="1" dirty="0"/>
              <a:t>Progressive disclosure of complexity</a:t>
            </a:r>
            <a:r>
              <a:rPr lang="en-GB" sz="4400" dirty="0"/>
              <a:t> – keeps simple things simple while enabling complex models.</a:t>
            </a:r>
            <a:br>
              <a:rPr lang="en-GB" sz="4400" dirty="0"/>
            </a:br>
            <a:br>
              <a:rPr lang="en-PK" sz="4400" dirty="0"/>
            </a:br>
            <a:endParaRPr lang="en-PK" sz="4400" dirty="0"/>
          </a:p>
        </p:txBody>
      </p:sp>
      <p:sp>
        <p:nvSpPr>
          <p:cNvPr id="7" name="Text Placeholder 6">
            <a:extLst>
              <a:ext uri="{FF2B5EF4-FFF2-40B4-BE49-F238E27FC236}">
                <a16:creationId xmlns:a16="http://schemas.microsoft.com/office/drawing/2014/main" id="{576ADEA7-2A54-DAA2-75B2-130ADE176770}"/>
              </a:ext>
            </a:extLst>
          </p:cNvPr>
          <p:cNvSpPr>
            <a:spLocks noGrp="1"/>
          </p:cNvSpPr>
          <p:nvPr>
            <p:ph type="body" sz="quarter" idx="10"/>
          </p:nvPr>
        </p:nvSpPr>
        <p:spPr/>
        <p:txBody>
          <a:bodyPr/>
          <a:lstStyle/>
          <a:p>
            <a:pPr marL="0" indent="0">
              <a:buNone/>
            </a:pPr>
            <a:r>
              <a:rPr lang="en-GB" dirty="0"/>
              <a:t>Most Important Strength</a:t>
            </a:r>
            <a:endParaRPr lang="en-PK" dirty="0"/>
          </a:p>
        </p:txBody>
      </p:sp>
    </p:spTree>
    <p:extLst>
      <p:ext uri="{BB962C8B-B14F-4D97-AF65-F5344CB8AC3E}">
        <p14:creationId xmlns:p14="http://schemas.microsoft.com/office/powerpoint/2010/main" val="9507696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BE7434B1-55BF-89A7-3547-64FF389FA6BF}"/>
              </a:ext>
            </a:extLst>
          </p:cNvPr>
          <p:cNvSpPr>
            <a:spLocks noGrp="1"/>
          </p:cNvSpPr>
          <p:nvPr>
            <p:ph type="title"/>
          </p:nvPr>
        </p:nvSpPr>
        <p:spPr/>
        <p:txBody>
          <a:bodyPr/>
          <a:lstStyle/>
          <a:p>
            <a:r>
              <a:rPr lang="en-GB" dirty="0" err="1"/>
              <a:t>Keras</a:t>
            </a:r>
            <a:r>
              <a:rPr lang="en-GB" dirty="0"/>
              <a:t> in the Real World</a:t>
            </a:r>
            <a:endParaRPr lang="en-PK" dirty="0"/>
          </a:p>
        </p:txBody>
      </p:sp>
      <p:sp>
        <p:nvSpPr>
          <p:cNvPr id="7" name="Content Placeholder 6">
            <a:extLst>
              <a:ext uri="{FF2B5EF4-FFF2-40B4-BE49-F238E27FC236}">
                <a16:creationId xmlns:a16="http://schemas.microsoft.com/office/drawing/2014/main" id="{F093CD88-2698-475C-BEE0-93EA04B5F87E}"/>
              </a:ext>
            </a:extLst>
          </p:cNvPr>
          <p:cNvSpPr>
            <a:spLocks noGrp="1"/>
          </p:cNvSpPr>
          <p:nvPr>
            <p:ph idx="1"/>
          </p:nvPr>
        </p:nvSpPr>
        <p:spPr/>
        <p:txBody>
          <a:bodyPr/>
          <a:lstStyle/>
          <a:p>
            <a:r>
              <a:rPr lang="en-GB" dirty="0"/>
              <a:t>Healthcare: skin cancer detection (Stanford)</a:t>
            </a:r>
          </a:p>
          <a:p>
            <a:r>
              <a:rPr lang="en-GB" dirty="0"/>
              <a:t>Netflix: recommendation engine</a:t>
            </a:r>
          </a:p>
          <a:p>
            <a:r>
              <a:rPr lang="en-GB" dirty="0"/>
              <a:t>Conservation: audio monitoring in rainforests</a:t>
            </a:r>
          </a:p>
          <a:p>
            <a:r>
              <a:rPr lang="en-GB" dirty="0"/>
              <a:t>Automotive: driver assistance systems</a:t>
            </a:r>
          </a:p>
          <a:p>
            <a:endParaRPr lang="en-PK" dirty="0"/>
          </a:p>
        </p:txBody>
      </p:sp>
    </p:spTree>
    <p:extLst>
      <p:ext uri="{BB962C8B-B14F-4D97-AF65-F5344CB8AC3E}">
        <p14:creationId xmlns:p14="http://schemas.microsoft.com/office/powerpoint/2010/main" val="13529246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61C093-E325-D860-99E8-1D737AD1125D}"/>
              </a:ext>
            </a:extLst>
          </p:cNvPr>
          <p:cNvSpPr>
            <a:spLocks noGrp="1"/>
          </p:cNvSpPr>
          <p:nvPr>
            <p:ph type="title"/>
          </p:nvPr>
        </p:nvSpPr>
        <p:spPr/>
        <p:txBody>
          <a:bodyPr/>
          <a:lstStyle/>
          <a:p>
            <a:r>
              <a:rPr lang="en-GB" dirty="0"/>
              <a:t>Takeaway from Applications</a:t>
            </a:r>
            <a:endParaRPr lang="en-PK" dirty="0"/>
          </a:p>
        </p:txBody>
      </p:sp>
      <p:sp>
        <p:nvSpPr>
          <p:cNvPr id="3" name="Content Placeholder 2">
            <a:extLst>
              <a:ext uri="{FF2B5EF4-FFF2-40B4-BE49-F238E27FC236}">
                <a16:creationId xmlns:a16="http://schemas.microsoft.com/office/drawing/2014/main" id="{92D894F2-B558-034C-32C4-0C7945A83B8D}"/>
              </a:ext>
            </a:extLst>
          </p:cNvPr>
          <p:cNvSpPr>
            <a:spLocks noGrp="1"/>
          </p:cNvSpPr>
          <p:nvPr>
            <p:ph idx="1"/>
          </p:nvPr>
        </p:nvSpPr>
        <p:spPr/>
        <p:txBody>
          <a:bodyPr/>
          <a:lstStyle/>
          <a:p>
            <a:r>
              <a:rPr lang="en-GB" dirty="0"/>
              <a:t>Removes barriers between domain experts &amp; AI</a:t>
            </a:r>
          </a:p>
          <a:p>
            <a:r>
              <a:rPr lang="en-GB" dirty="0"/>
              <a:t>Bridges medicine, science, engineering with ML</a:t>
            </a:r>
          </a:p>
          <a:p>
            <a:r>
              <a:rPr lang="en-GB" dirty="0"/>
              <a:t>Enables practical deployment on real devices</a:t>
            </a:r>
          </a:p>
          <a:p>
            <a:endParaRPr lang="en-PK" dirty="0"/>
          </a:p>
        </p:txBody>
      </p:sp>
    </p:spTree>
    <p:extLst>
      <p:ext uri="{BB962C8B-B14F-4D97-AF65-F5344CB8AC3E}">
        <p14:creationId xmlns:p14="http://schemas.microsoft.com/office/powerpoint/2010/main" val="32804269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D3075D-25AA-E5EA-D394-FB144764DBD1}"/>
              </a:ext>
            </a:extLst>
          </p:cNvPr>
          <p:cNvSpPr>
            <a:spLocks noGrp="1"/>
          </p:cNvSpPr>
          <p:nvPr>
            <p:ph type="title"/>
          </p:nvPr>
        </p:nvSpPr>
        <p:spPr/>
        <p:txBody>
          <a:bodyPr/>
          <a:lstStyle/>
          <a:p>
            <a:r>
              <a:rPr lang="en-GB" dirty="0"/>
              <a:t>Setting Up </a:t>
            </a:r>
            <a:r>
              <a:rPr lang="en-GB" dirty="0" err="1"/>
              <a:t>Keras</a:t>
            </a:r>
            <a:r>
              <a:rPr lang="en-GB" dirty="0"/>
              <a:t>: Overview Only</a:t>
            </a:r>
            <a:endParaRPr lang="en-PK" dirty="0"/>
          </a:p>
        </p:txBody>
      </p:sp>
      <p:sp>
        <p:nvSpPr>
          <p:cNvPr id="3" name="Content Placeholder 2">
            <a:extLst>
              <a:ext uri="{FF2B5EF4-FFF2-40B4-BE49-F238E27FC236}">
                <a16:creationId xmlns:a16="http://schemas.microsoft.com/office/drawing/2014/main" id="{BC1103CD-18B7-A33E-C87C-C5C88A1B8986}"/>
              </a:ext>
            </a:extLst>
          </p:cNvPr>
          <p:cNvSpPr>
            <a:spLocks noGrp="1"/>
          </p:cNvSpPr>
          <p:nvPr>
            <p:ph idx="1"/>
          </p:nvPr>
        </p:nvSpPr>
        <p:spPr/>
        <p:txBody>
          <a:bodyPr/>
          <a:lstStyle/>
          <a:p>
            <a:r>
              <a:rPr lang="en-GB" dirty="0"/>
              <a:t>Required components:</a:t>
            </a:r>
          </a:p>
          <a:p>
            <a:pPr lvl="1"/>
            <a:r>
              <a:rPr lang="en-GB" dirty="0"/>
              <a:t>Python 3.9+</a:t>
            </a:r>
          </a:p>
          <a:p>
            <a:pPr lvl="1"/>
            <a:r>
              <a:rPr lang="en-GB" dirty="0"/>
              <a:t>Backend (TensorFlow/</a:t>
            </a:r>
            <a:r>
              <a:rPr lang="en-GB" dirty="0" err="1"/>
              <a:t>PyTorch</a:t>
            </a:r>
            <a:r>
              <a:rPr lang="en-GB" dirty="0"/>
              <a:t>/JAX)</a:t>
            </a:r>
          </a:p>
          <a:p>
            <a:pPr lvl="1"/>
            <a:r>
              <a:rPr lang="en-GB" dirty="0"/>
              <a:t>CUDA/</a:t>
            </a:r>
            <a:r>
              <a:rPr lang="en-GB" dirty="0" err="1"/>
              <a:t>cuDNN</a:t>
            </a:r>
            <a:r>
              <a:rPr lang="en-GB" dirty="0"/>
              <a:t> (for GPU)</a:t>
            </a:r>
          </a:p>
          <a:p>
            <a:pPr lvl="1"/>
            <a:r>
              <a:rPr lang="en-GB" dirty="0" err="1"/>
              <a:t>Keras</a:t>
            </a:r>
            <a:r>
              <a:rPr lang="en-GB" dirty="0"/>
              <a:t> library</a:t>
            </a:r>
          </a:p>
          <a:p>
            <a:pPr lvl="1"/>
            <a:r>
              <a:rPr lang="en-GB" dirty="0"/>
              <a:t>Supporting libs: NumPy, matplotlib</a:t>
            </a:r>
          </a:p>
          <a:p>
            <a:endParaRPr lang="en-PK" dirty="0"/>
          </a:p>
        </p:txBody>
      </p:sp>
    </p:spTree>
    <p:extLst>
      <p:ext uri="{BB962C8B-B14F-4D97-AF65-F5344CB8AC3E}">
        <p14:creationId xmlns:p14="http://schemas.microsoft.com/office/powerpoint/2010/main" val="30352822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16CA00-B345-2F46-951C-C75721F32389}"/>
              </a:ext>
            </a:extLst>
          </p:cNvPr>
          <p:cNvSpPr>
            <a:spLocks noGrp="1"/>
          </p:cNvSpPr>
          <p:nvPr>
            <p:ph type="title"/>
          </p:nvPr>
        </p:nvSpPr>
        <p:spPr/>
        <p:txBody>
          <a:bodyPr>
            <a:normAutofit/>
          </a:bodyPr>
          <a:lstStyle/>
          <a:p>
            <a:r>
              <a:rPr lang="en-GB" dirty="0"/>
              <a:t>Contents</a:t>
            </a:r>
            <a:endParaRPr lang="en-PK" dirty="0"/>
          </a:p>
        </p:txBody>
      </p:sp>
      <p:sp>
        <p:nvSpPr>
          <p:cNvPr id="3" name="Content Placeholder 2">
            <a:extLst>
              <a:ext uri="{FF2B5EF4-FFF2-40B4-BE49-F238E27FC236}">
                <a16:creationId xmlns:a16="http://schemas.microsoft.com/office/drawing/2014/main" id="{708D18BD-D075-6B0A-484A-34767EADE548}"/>
              </a:ext>
            </a:extLst>
          </p:cNvPr>
          <p:cNvSpPr>
            <a:spLocks noGrp="1"/>
          </p:cNvSpPr>
          <p:nvPr>
            <p:ph idx="1"/>
          </p:nvPr>
        </p:nvSpPr>
        <p:spPr/>
        <p:txBody>
          <a:bodyPr>
            <a:normAutofit fontScale="77500" lnSpcReduction="20000"/>
          </a:bodyPr>
          <a:lstStyle/>
          <a:p>
            <a:r>
              <a:rPr lang="en-GB" dirty="0"/>
              <a:t>Introduction to </a:t>
            </a:r>
            <a:r>
              <a:rPr lang="en-GB" dirty="0" err="1"/>
              <a:t>Keras</a:t>
            </a:r>
            <a:endParaRPr lang="en-GB" dirty="0"/>
          </a:p>
          <a:p>
            <a:r>
              <a:rPr lang="en-GB" dirty="0"/>
              <a:t>Philosophy &amp; Evolution</a:t>
            </a:r>
          </a:p>
          <a:p>
            <a:r>
              <a:rPr lang="en-GB" dirty="0" err="1"/>
              <a:t>Keras</a:t>
            </a:r>
            <a:r>
              <a:rPr lang="en-GB" dirty="0"/>
              <a:t> 3.0 and Multi-Engine Support</a:t>
            </a:r>
          </a:p>
          <a:p>
            <a:r>
              <a:rPr lang="en-GB" dirty="0"/>
              <a:t>Key Strengths &amp; Community</a:t>
            </a:r>
          </a:p>
          <a:p>
            <a:r>
              <a:rPr lang="en-GB" dirty="0"/>
              <a:t>Real-World Applications</a:t>
            </a:r>
          </a:p>
          <a:p>
            <a:r>
              <a:rPr lang="en-GB" dirty="0"/>
              <a:t>Environment Setup Overview</a:t>
            </a:r>
          </a:p>
          <a:p>
            <a:r>
              <a:rPr lang="en-GB" dirty="0"/>
              <a:t>Using GPU in </a:t>
            </a:r>
            <a:r>
              <a:rPr lang="en-GB" dirty="0" err="1"/>
              <a:t>Colab</a:t>
            </a:r>
            <a:endParaRPr lang="en-GB" dirty="0"/>
          </a:p>
          <a:p>
            <a:r>
              <a:rPr lang="en-GB" dirty="0"/>
              <a:t>NumPy Foundations for </a:t>
            </a:r>
            <a:r>
              <a:rPr lang="en-GB" dirty="0" err="1"/>
              <a:t>Keras</a:t>
            </a:r>
            <a:endParaRPr lang="en-GB" dirty="0"/>
          </a:p>
          <a:p>
            <a:r>
              <a:rPr lang="en-GB" dirty="0"/>
              <a:t>Symbolic Computation &amp; Automatic Differentiation</a:t>
            </a:r>
          </a:p>
          <a:p>
            <a:r>
              <a:rPr lang="en-GB" dirty="0"/>
              <a:t>Takeaways</a:t>
            </a:r>
          </a:p>
        </p:txBody>
      </p:sp>
    </p:spTree>
    <p:extLst>
      <p:ext uri="{BB962C8B-B14F-4D97-AF65-F5344CB8AC3E}">
        <p14:creationId xmlns:p14="http://schemas.microsoft.com/office/powerpoint/2010/main" val="19208839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EC65EF-1C2A-EA89-1F7F-1BD0A1F6491A}"/>
              </a:ext>
            </a:extLst>
          </p:cNvPr>
          <p:cNvSpPr>
            <a:spLocks noGrp="1"/>
          </p:cNvSpPr>
          <p:nvPr>
            <p:ph type="title"/>
          </p:nvPr>
        </p:nvSpPr>
        <p:spPr/>
        <p:txBody>
          <a:bodyPr/>
          <a:lstStyle/>
          <a:p>
            <a:r>
              <a:rPr lang="en-GB" dirty="0"/>
              <a:t>Using GPU in Google </a:t>
            </a:r>
            <a:r>
              <a:rPr lang="en-GB" dirty="0" err="1"/>
              <a:t>Colab</a:t>
            </a:r>
            <a:endParaRPr lang="en-PK" dirty="0"/>
          </a:p>
        </p:txBody>
      </p:sp>
      <p:sp>
        <p:nvSpPr>
          <p:cNvPr id="3" name="Content Placeholder 2">
            <a:extLst>
              <a:ext uri="{FF2B5EF4-FFF2-40B4-BE49-F238E27FC236}">
                <a16:creationId xmlns:a16="http://schemas.microsoft.com/office/drawing/2014/main" id="{BB1557E9-A9F3-6884-178D-861DCEF292EA}"/>
              </a:ext>
            </a:extLst>
          </p:cNvPr>
          <p:cNvSpPr>
            <a:spLocks noGrp="1"/>
          </p:cNvSpPr>
          <p:nvPr>
            <p:ph idx="1"/>
          </p:nvPr>
        </p:nvSpPr>
        <p:spPr>
          <a:xfrm>
            <a:off x="838201" y="1391478"/>
            <a:ext cx="5553456" cy="4785485"/>
          </a:xfrm>
        </p:spPr>
        <p:txBody>
          <a:bodyPr/>
          <a:lstStyle/>
          <a:p>
            <a:r>
              <a:rPr lang="en-GB" dirty="0"/>
              <a:t>No need for local GPU setup</a:t>
            </a:r>
          </a:p>
          <a:p>
            <a:r>
              <a:rPr lang="en-GB" dirty="0"/>
              <a:t>Pre-installed </a:t>
            </a:r>
            <a:r>
              <a:rPr lang="en-GB" dirty="0" err="1"/>
              <a:t>Keras</a:t>
            </a:r>
            <a:r>
              <a:rPr lang="en-GB" dirty="0"/>
              <a:t>/TensorFlow environment</a:t>
            </a:r>
          </a:p>
          <a:p>
            <a:r>
              <a:rPr lang="en-GB" dirty="0"/>
              <a:t>Access to NVIDIA T4 GPUs</a:t>
            </a:r>
          </a:p>
          <a:p>
            <a:r>
              <a:rPr lang="en-GB" dirty="0"/>
              <a:t>Easy runtime configuration</a:t>
            </a:r>
          </a:p>
          <a:p>
            <a:endParaRPr lang="en-PK" dirty="0"/>
          </a:p>
        </p:txBody>
      </p:sp>
      <p:sp>
        <p:nvSpPr>
          <p:cNvPr id="4" name="TextBox 3">
            <a:extLst>
              <a:ext uri="{FF2B5EF4-FFF2-40B4-BE49-F238E27FC236}">
                <a16:creationId xmlns:a16="http://schemas.microsoft.com/office/drawing/2014/main" id="{554B0EC7-EEF3-8FE6-FC47-38160017C5ED}"/>
              </a:ext>
            </a:extLst>
          </p:cNvPr>
          <p:cNvSpPr txBox="1"/>
          <p:nvPr/>
        </p:nvSpPr>
        <p:spPr>
          <a:xfrm>
            <a:off x="6655412" y="5492631"/>
            <a:ext cx="4180228"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5.2: Changing the Runtime Type in </a:t>
            </a:r>
            <a:r>
              <a:rPr lang="en-GB" sz="1200" dirty="0" err="1">
                <a:solidFill>
                  <a:srgbClr val="00549D"/>
                </a:solidFill>
                <a:latin typeface="Avenir Book" panose="02000503020000020003" pitchFamily="2" charset="0"/>
              </a:rPr>
              <a:t>Colab</a:t>
            </a:r>
            <a:r>
              <a:rPr lang="en-GB" sz="1200" dirty="0">
                <a:solidFill>
                  <a:srgbClr val="00549D"/>
                </a:solidFill>
                <a:latin typeface="Avenir Book" panose="02000503020000020003" pitchFamily="2" charset="0"/>
              </a:rPr>
              <a:t> </a:t>
            </a:r>
          </a:p>
        </p:txBody>
      </p:sp>
      <p:pic>
        <p:nvPicPr>
          <p:cNvPr id="5" name="Picture 4" descr="A screenshot of a computer&#10;&#10;AI-generated content may be incorrect.">
            <a:extLst>
              <a:ext uri="{FF2B5EF4-FFF2-40B4-BE49-F238E27FC236}">
                <a16:creationId xmlns:a16="http://schemas.microsoft.com/office/drawing/2014/main" id="{9F863D16-933E-90D8-C7CC-A26D414E27C3}"/>
              </a:ext>
            </a:extLst>
          </p:cNvPr>
          <p:cNvPicPr>
            <a:picLocks noChangeAspect="1"/>
          </p:cNvPicPr>
          <p:nvPr/>
        </p:nvPicPr>
        <p:blipFill>
          <a:blip r:embed="rId2"/>
          <a:stretch>
            <a:fillRect/>
          </a:stretch>
        </p:blipFill>
        <p:spPr>
          <a:xfrm>
            <a:off x="7020239" y="1153717"/>
            <a:ext cx="4516441" cy="4035806"/>
          </a:xfrm>
          <a:prstGeom prst="rect">
            <a:avLst/>
          </a:prstGeom>
        </p:spPr>
      </p:pic>
    </p:spTree>
    <p:extLst>
      <p:ext uri="{BB962C8B-B14F-4D97-AF65-F5344CB8AC3E}">
        <p14:creationId xmlns:p14="http://schemas.microsoft.com/office/powerpoint/2010/main" val="40854442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E8663C-2F87-7756-DD90-6C150C1F8ED0}"/>
              </a:ext>
            </a:extLst>
          </p:cNvPr>
          <p:cNvSpPr>
            <a:spLocks noGrp="1"/>
          </p:cNvSpPr>
          <p:nvPr>
            <p:ph type="title"/>
          </p:nvPr>
        </p:nvSpPr>
        <p:spPr/>
        <p:txBody>
          <a:bodyPr/>
          <a:lstStyle/>
          <a:p>
            <a:r>
              <a:rPr lang="en-GB" dirty="0"/>
              <a:t>Using GPU in Google </a:t>
            </a:r>
            <a:r>
              <a:rPr lang="en-GB" dirty="0" err="1"/>
              <a:t>Colab</a:t>
            </a:r>
            <a:endParaRPr lang="en-PK" dirty="0"/>
          </a:p>
        </p:txBody>
      </p:sp>
      <p:sp>
        <p:nvSpPr>
          <p:cNvPr id="3" name="Content Placeholder 2">
            <a:extLst>
              <a:ext uri="{FF2B5EF4-FFF2-40B4-BE49-F238E27FC236}">
                <a16:creationId xmlns:a16="http://schemas.microsoft.com/office/drawing/2014/main" id="{1DED6362-67D9-B5DE-0F70-6DE2A4342837}"/>
              </a:ext>
            </a:extLst>
          </p:cNvPr>
          <p:cNvSpPr>
            <a:spLocks noGrp="1"/>
          </p:cNvSpPr>
          <p:nvPr>
            <p:ph idx="1"/>
          </p:nvPr>
        </p:nvSpPr>
        <p:spPr>
          <a:xfrm>
            <a:off x="838200" y="1400622"/>
            <a:ext cx="5983224" cy="4785485"/>
          </a:xfrm>
        </p:spPr>
        <p:txBody>
          <a:bodyPr/>
          <a:lstStyle/>
          <a:p>
            <a:r>
              <a:rPr lang="en-GB" dirty="0"/>
              <a:t>Steps: Runtime → Change runtime type → GPU</a:t>
            </a:r>
          </a:p>
          <a:p>
            <a:r>
              <a:rPr lang="en-GB" dirty="0"/>
              <a:t>Session limits (6 hours free tier)</a:t>
            </a:r>
          </a:p>
          <a:p>
            <a:r>
              <a:rPr lang="en-GB" dirty="0"/>
              <a:t>Can save model weights &amp; resume later</a:t>
            </a:r>
          </a:p>
          <a:p>
            <a:r>
              <a:rPr lang="en-GB" dirty="0"/>
              <a:t>TPUs available but not beginner-friendly</a:t>
            </a:r>
          </a:p>
          <a:p>
            <a:endParaRPr lang="en-PK" dirty="0"/>
          </a:p>
        </p:txBody>
      </p:sp>
      <p:sp>
        <p:nvSpPr>
          <p:cNvPr id="5" name="TextBox 4">
            <a:extLst>
              <a:ext uri="{FF2B5EF4-FFF2-40B4-BE49-F238E27FC236}">
                <a16:creationId xmlns:a16="http://schemas.microsoft.com/office/drawing/2014/main" id="{75B258FE-ECA7-CCBE-AB83-A21ECBA9311C}"/>
              </a:ext>
            </a:extLst>
          </p:cNvPr>
          <p:cNvSpPr txBox="1"/>
          <p:nvPr/>
        </p:nvSpPr>
        <p:spPr>
          <a:xfrm>
            <a:off x="6756432" y="5010934"/>
            <a:ext cx="3311112"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5.3: Setting </a:t>
            </a:r>
            <a:r>
              <a:rPr lang="en-GB" sz="1200" dirty="0" err="1">
                <a:solidFill>
                  <a:srgbClr val="00549D"/>
                </a:solidFill>
                <a:latin typeface="Avenir Book" panose="02000503020000020003" pitchFamily="2" charset="0"/>
              </a:rPr>
              <a:t>Colab</a:t>
            </a:r>
            <a:r>
              <a:rPr lang="en-GB" sz="1200" dirty="0">
                <a:solidFill>
                  <a:srgbClr val="00549D"/>
                </a:solidFill>
                <a:latin typeface="Avenir Book" panose="02000503020000020003" pitchFamily="2" charset="0"/>
              </a:rPr>
              <a:t> to Use a GPU</a:t>
            </a:r>
          </a:p>
        </p:txBody>
      </p:sp>
      <p:pic>
        <p:nvPicPr>
          <p:cNvPr id="9" name="Picture 8" descr="A screenshot of a computer program&#10;&#10;AI-generated content may be incorrect.">
            <a:extLst>
              <a:ext uri="{FF2B5EF4-FFF2-40B4-BE49-F238E27FC236}">
                <a16:creationId xmlns:a16="http://schemas.microsoft.com/office/drawing/2014/main" id="{D7FC2807-D301-5F0C-0025-1F5F468A97A3}"/>
              </a:ext>
            </a:extLst>
          </p:cNvPr>
          <p:cNvPicPr>
            <a:picLocks noChangeAspect="1"/>
          </p:cNvPicPr>
          <p:nvPr/>
        </p:nvPicPr>
        <p:blipFill>
          <a:blip r:embed="rId2"/>
          <a:stretch>
            <a:fillRect/>
          </a:stretch>
        </p:blipFill>
        <p:spPr>
          <a:xfrm>
            <a:off x="7024486" y="1545336"/>
            <a:ext cx="4410593" cy="3285744"/>
          </a:xfrm>
          <a:prstGeom prst="rect">
            <a:avLst/>
          </a:prstGeom>
        </p:spPr>
      </p:pic>
    </p:spTree>
    <p:extLst>
      <p:ext uri="{BB962C8B-B14F-4D97-AF65-F5344CB8AC3E}">
        <p14:creationId xmlns:p14="http://schemas.microsoft.com/office/powerpoint/2010/main" val="40462516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4B1CA6-08AE-F1DD-CC42-CB5D2622A658}"/>
              </a:ext>
            </a:extLst>
          </p:cNvPr>
          <p:cNvSpPr>
            <a:spLocks noGrp="1"/>
          </p:cNvSpPr>
          <p:nvPr>
            <p:ph type="title"/>
          </p:nvPr>
        </p:nvSpPr>
        <p:spPr/>
        <p:txBody>
          <a:bodyPr/>
          <a:lstStyle/>
          <a:p>
            <a:r>
              <a:rPr lang="en-GB" dirty="0"/>
              <a:t>NumPy Foundations</a:t>
            </a:r>
            <a:endParaRPr lang="en-PK" dirty="0"/>
          </a:p>
        </p:txBody>
      </p:sp>
      <p:sp>
        <p:nvSpPr>
          <p:cNvPr id="3" name="Content Placeholder 2">
            <a:extLst>
              <a:ext uri="{FF2B5EF4-FFF2-40B4-BE49-F238E27FC236}">
                <a16:creationId xmlns:a16="http://schemas.microsoft.com/office/drawing/2014/main" id="{619C0F83-D5AB-B7B6-4284-B8B4DE88E36D}"/>
              </a:ext>
            </a:extLst>
          </p:cNvPr>
          <p:cNvSpPr>
            <a:spLocks noGrp="1"/>
          </p:cNvSpPr>
          <p:nvPr>
            <p:ph idx="1"/>
          </p:nvPr>
        </p:nvSpPr>
        <p:spPr/>
        <p:txBody>
          <a:bodyPr/>
          <a:lstStyle/>
          <a:p>
            <a:r>
              <a:rPr lang="en-GB" dirty="0"/>
              <a:t>NumPy = foundation of </a:t>
            </a:r>
            <a:r>
              <a:rPr lang="en-GB" dirty="0" err="1"/>
              <a:t>Keras</a:t>
            </a:r>
            <a:r>
              <a:rPr lang="en-GB" dirty="0"/>
              <a:t> operations</a:t>
            </a:r>
          </a:p>
          <a:p>
            <a:r>
              <a:rPr lang="en-GB" dirty="0"/>
              <a:t>Fast C-based numerical computations</a:t>
            </a:r>
          </a:p>
          <a:p>
            <a:r>
              <a:rPr lang="en-GB" dirty="0"/>
              <a:t>Supports vectors, matrices, tensors</a:t>
            </a:r>
          </a:p>
          <a:p>
            <a:r>
              <a:rPr lang="en-GB" dirty="0"/>
              <a:t>Underpins gradient descent &amp; optimization</a:t>
            </a:r>
          </a:p>
          <a:p>
            <a:endParaRPr lang="en-PK" dirty="0"/>
          </a:p>
        </p:txBody>
      </p:sp>
    </p:spTree>
    <p:extLst>
      <p:ext uri="{BB962C8B-B14F-4D97-AF65-F5344CB8AC3E}">
        <p14:creationId xmlns:p14="http://schemas.microsoft.com/office/powerpoint/2010/main" val="36515868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243FEB-1013-83E0-04A1-CEAD7FE6D937}"/>
              </a:ext>
            </a:extLst>
          </p:cNvPr>
          <p:cNvSpPr>
            <a:spLocks noGrp="1"/>
          </p:cNvSpPr>
          <p:nvPr>
            <p:ph type="title"/>
          </p:nvPr>
        </p:nvSpPr>
        <p:spPr/>
        <p:txBody>
          <a:bodyPr/>
          <a:lstStyle/>
          <a:p>
            <a:r>
              <a:rPr lang="en-GB" dirty="0"/>
              <a:t>Arrays &amp; Matrices</a:t>
            </a:r>
            <a:endParaRPr lang="en-PK" dirty="0"/>
          </a:p>
        </p:txBody>
      </p:sp>
      <p:sp>
        <p:nvSpPr>
          <p:cNvPr id="3" name="Content Placeholder 2">
            <a:extLst>
              <a:ext uri="{FF2B5EF4-FFF2-40B4-BE49-F238E27FC236}">
                <a16:creationId xmlns:a16="http://schemas.microsoft.com/office/drawing/2014/main" id="{D3B9F721-13DD-7609-9FD1-13E726C42795}"/>
              </a:ext>
            </a:extLst>
          </p:cNvPr>
          <p:cNvSpPr>
            <a:spLocks noGrp="1"/>
          </p:cNvSpPr>
          <p:nvPr>
            <p:ph idx="1"/>
          </p:nvPr>
        </p:nvSpPr>
        <p:spPr/>
        <p:txBody>
          <a:bodyPr/>
          <a:lstStyle/>
          <a:p>
            <a:r>
              <a:rPr lang="en-GB" dirty="0"/>
              <a:t>Homogeneous data storage</a:t>
            </a:r>
          </a:p>
          <a:p>
            <a:r>
              <a:rPr lang="en-GB" dirty="0"/>
              <a:t>Efficient vector/matrix representation</a:t>
            </a:r>
          </a:p>
          <a:p>
            <a:r>
              <a:rPr lang="en-GB" dirty="0"/>
              <a:t>Core of neural network layers</a:t>
            </a:r>
          </a:p>
          <a:p>
            <a:r>
              <a:rPr lang="en-GB" dirty="0"/>
              <a:t>Input, weights, outputs all arrays</a:t>
            </a:r>
          </a:p>
          <a:p>
            <a:endParaRPr lang="en-PK" dirty="0"/>
          </a:p>
        </p:txBody>
      </p:sp>
    </p:spTree>
    <p:extLst>
      <p:ext uri="{BB962C8B-B14F-4D97-AF65-F5344CB8AC3E}">
        <p14:creationId xmlns:p14="http://schemas.microsoft.com/office/powerpoint/2010/main" val="9140670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C78966-B837-9F79-4474-DC32A25D3C56}"/>
              </a:ext>
            </a:extLst>
          </p:cNvPr>
          <p:cNvSpPr>
            <a:spLocks noGrp="1"/>
          </p:cNvSpPr>
          <p:nvPr>
            <p:ph type="title"/>
          </p:nvPr>
        </p:nvSpPr>
        <p:spPr/>
        <p:txBody>
          <a:bodyPr/>
          <a:lstStyle/>
          <a:p>
            <a:r>
              <a:rPr lang="en-PK" dirty="0"/>
              <a:t>Data Representation in numpy</a:t>
            </a:r>
          </a:p>
        </p:txBody>
      </p:sp>
      <p:pic>
        <p:nvPicPr>
          <p:cNvPr id="5" name="Picture 4" descr="A screenshot of a computer program&#10;&#10;AI-generated content may be incorrect.">
            <a:extLst>
              <a:ext uri="{FF2B5EF4-FFF2-40B4-BE49-F238E27FC236}">
                <a16:creationId xmlns:a16="http://schemas.microsoft.com/office/drawing/2014/main" id="{8F80D0EF-DEBE-0864-5B9C-2B2D2CD196DF}"/>
              </a:ext>
            </a:extLst>
          </p:cNvPr>
          <p:cNvPicPr>
            <a:picLocks noChangeAspect="1"/>
          </p:cNvPicPr>
          <p:nvPr/>
        </p:nvPicPr>
        <p:blipFill>
          <a:blip r:embed="rId2"/>
          <a:stretch>
            <a:fillRect/>
          </a:stretch>
        </p:blipFill>
        <p:spPr>
          <a:xfrm>
            <a:off x="838200" y="1473774"/>
            <a:ext cx="5186466" cy="4333240"/>
          </a:xfrm>
          <a:prstGeom prst="rect">
            <a:avLst/>
          </a:prstGeom>
        </p:spPr>
      </p:pic>
    </p:spTree>
    <p:extLst>
      <p:ext uri="{BB962C8B-B14F-4D97-AF65-F5344CB8AC3E}">
        <p14:creationId xmlns:p14="http://schemas.microsoft.com/office/powerpoint/2010/main" val="12279330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994DDC-16B6-EEBC-3BB3-CCA2D817287F}"/>
              </a:ext>
            </a:extLst>
          </p:cNvPr>
          <p:cNvSpPr>
            <a:spLocks noGrp="1"/>
          </p:cNvSpPr>
          <p:nvPr>
            <p:ph type="title"/>
          </p:nvPr>
        </p:nvSpPr>
        <p:spPr/>
        <p:txBody>
          <a:bodyPr/>
          <a:lstStyle/>
          <a:p>
            <a:r>
              <a:rPr lang="en-GB" dirty="0"/>
              <a:t>Broadcasting</a:t>
            </a:r>
            <a:endParaRPr lang="en-PK" dirty="0"/>
          </a:p>
        </p:txBody>
      </p:sp>
      <p:sp>
        <p:nvSpPr>
          <p:cNvPr id="3" name="Content Placeholder 2">
            <a:extLst>
              <a:ext uri="{FF2B5EF4-FFF2-40B4-BE49-F238E27FC236}">
                <a16:creationId xmlns:a16="http://schemas.microsoft.com/office/drawing/2014/main" id="{C05B2559-D8C7-F94E-6EC8-3C125AADF360}"/>
              </a:ext>
            </a:extLst>
          </p:cNvPr>
          <p:cNvSpPr>
            <a:spLocks noGrp="1"/>
          </p:cNvSpPr>
          <p:nvPr>
            <p:ph idx="1"/>
          </p:nvPr>
        </p:nvSpPr>
        <p:spPr/>
        <p:txBody>
          <a:bodyPr/>
          <a:lstStyle/>
          <a:p>
            <a:r>
              <a:rPr lang="en-GB" dirty="0"/>
              <a:t>Automatic alignment of shapes</a:t>
            </a:r>
          </a:p>
          <a:p>
            <a:r>
              <a:rPr lang="en-GB" dirty="0"/>
              <a:t>Simplifies adding biases, scaling inputs</a:t>
            </a:r>
          </a:p>
          <a:p>
            <a:r>
              <a:rPr lang="en-GB" dirty="0"/>
              <a:t>Reduces code complexity</a:t>
            </a:r>
          </a:p>
          <a:p>
            <a:r>
              <a:rPr lang="en-GB" dirty="0"/>
              <a:t>Improves computational efficiency</a:t>
            </a:r>
          </a:p>
          <a:p>
            <a:r>
              <a:rPr lang="en-GB" dirty="0"/>
              <a:t>Without it: loops or reshaping needed</a:t>
            </a:r>
          </a:p>
          <a:p>
            <a:r>
              <a:rPr lang="en-GB" dirty="0"/>
              <a:t>Inefficient and error-prone</a:t>
            </a:r>
          </a:p>
          <a:p>
            <a:r>
              <a:rPr lang="en-GB" dirty="0"/>
              <a:t>Critical for neural network training</a:t>
            </a:r>
          </a:p>
          <a:p>
            <a:endParaRPr lang="en-GB" dirty="0"/>
          </a:p>
          <a:p>
            <a:endParaRPr lang="en-PK" dirty="0"/>
          </a:p>
        </p:txBody>
      </p:sp>
    </p:spTree>
    <p:extLst>
      <p:ext uri="{BB962C8B-B14F-4D97-AF65-F5344CB8AC3E}">
        <p14:creationId xmlns:p14="http://schemas.microsoft.com/office/powerpoint/2010/main" val="15488068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52CDCD-2972-3AD5-585D-0EB41F690F9E}"/>
              </a:ext>
            </a:extLst>
          </p:cNvPr>
          <p:cNvSpPr>
            <a:spLocks noGrp="1"/>
          </p:cNvSpPr>
          <p:nvPr>
            <p:ph type="title"/>
          </p:nvPr>
        </p:nvSpPr>
        <p:spPr/>
        <p:txBody>
          <a:bodyPr/>
          <a:lstStyle/>
          <a:p>
            <a:r>
              <a:rPr lang="en-PK" dirty="0"/>
              <a:t>Broadcasting Basics</a:t>
            </a:r>
          </a:p>
        </p:txBody>
      </p:sp>
      <p:pic>
        <p:nvPicPr>
          <p:cNvPr id="7" name="Content Placeholder 6" descr="A screenshot of a computer program&#10;&#10;AI-generated content may be incorrect.">
            <a:extLst>
              <a:ext uri="{FF2B5EF4-FFF2-40B4-BE49-F238E27FC236}">
                <a16:creationId xmlns:a16="http://schemas.microsoft.com/office/drawing/2014/main" id="{76E96260-F6C0-C1BB-BAEC-D118B675BE1E}"/>
              </a:ext>
            </a:extLst>
          </p:cNvPr>
          <p:cNvPicPr>
            <a:picLocks noGrp="1" noChangeAspect="1"/>
          </p:cNvPicPr>
          <p:nvPr>
            <p:ph idx="1"/>
          </p:nvPr>
        </p:nvPicPr>
        <p:blipFill>
          <a:blip r:embed="rId2"/>
          <a:stretch>
            <a:fillRect/>
          </a:stretch>
        </p:blipFill>
        <p:spPr>
          <a:xfrm>
            <a:off x="838200" y="1401382"/>
            <a:ext cx="7193143" cy="4784725"/>
          </a:xfrm>
        </p:spPr>
      </p:pic>
    </p:spTree>
    <p:extLst>
      <p:ext uri="{BB962C8B-B14F-4D97-AF65-F5344CB8AC3E}">
        <p14:creationId xmlns:p14="http://schemas.microsoft.com/office/powerpoint/2010/main" val="2170860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1C5CD5-0575-79C4-F2B6-4C343C7215D6}"/>
              </a:ext>
            </a:extLst>
          </p:cNvPr>
          <p:cNvSpPr>
            <a:spLocks noGrp="1"/>
          </p:cNvSpPr>
          <p:nvPr>
            <p:ph type="title"/>
          </p:nvPr>
        </p:nvSpPr>
        <p:spPr/>
        <p:txBody>
          <a:bodyPr/>
          <a:lstStyle/>
          <a:p>
            <a:r>
              <a:rPr lang="en-PK" dirty="0"/>
              <a:t>Broadcasting Speed</a:t>
            </a:r>
          </a:p>
        </p:txBody>
      </p:sp>
      <p:sp>
        <p:nvSpPr>
          <p:cNvPr id="3" name="Content Placeholder 2">
            <a:extLst>
              <a:ext uri="{FF2B5EF4-FFF2-40B4-BE49-F238E27FC236}">
                <a16:creationId xmlns:a16="http://schemas.microsoft.com/office/drawing/2014/main" id="{9DADB0CA-AACA-25C4-7757-B980BC1BD444}"/>
              </a:ext>
            </a:extLst>
          </p:cNvPr>
          <p:cNvSpPr>
            <a:spLocks noGrp="1"/>
          </p:cNvSpPr>
          <p:nvPr>
            <p:ph idx="1"/>
          </p:nvPr>
        </p:nvSpPr>
        <p:spPr/>
        <p:txBody>
          <a:bodyPr/>
          <a:lstStyle/>
          <a:p>
            <a:r>
              <a:rPr lang="en-GB" dirty="0"/>
              <a:t>L</a:t>
            </a:r>
            <a:r>
              <a:rPr lang="en-PK" dirty="0"/>
              <a:t>isting 1.10 </a:t>
            </a:r>
          </a:p>
        </p:txBody>
      </p:sp>
      <p:pic>
        <p:nvPicPr>
          <p:cNvPr id="5" name="Picture 4" descr="A screenshot of a computer program&#10;&#10;AI-generated content may be incorrect.">
            <a:extLst>
              <a:ext uri="{FF2B5EF4-FFF2-40B4-BE49-F238E27FC236}">
                <a16:creationId xmlns:a16="http://schemas.microsoft.com/office/drawing/2014/main" id="{E7BA7FED-40A8-CEC6-FA79-F036CD2EE60A}"/>
              </a:ext>
            </a:extLst>
          </p:cNvPr>
          <p:cNvPicPr>
            <a:picLocks noChangeAspect="1"/>
          </p:cNvPicPr>
          <p:nvPr/>
        </p:nvPicPr>
        <p:blipFill>
          <a:blip r:embed="rId2"/>
          <a:stretch>
            <a:fillRect/>
          </a:stretch>
        </p:blipFill>
        <p:spPr>
          <a:xfrm>
            <a:off x="838200" y="1499616"/>
            <a:ext cx="7772400" cy="5267083"/>
          </a:xfrm>
          <a:prstGeom prst="rect">
            <a:avLst/>
          </a:prstGeom>
        </p:spPr>
      </p:pic>
    </p:spTree>
    <p:extLst>
      <p:ext uri="{BB962C8B-B14F-4D97-AF65-F5344CB8AC3E}">
        <p14:creationId xmlns:p14="http://schemas.microsoft.com/office/powerpoint/2010/main" val="40513846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C70106-F211-02D5-376F-C290191909E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5A56D02-13C8-1303-EEA2-661B0367FACD}"/>
              </a:ext>
            </a:extLst>
          </p:cNvPr>
          <p:cNvSpPr>
            <a:spLocks noGrp="1"/>
          </p:cNvSpPr>
          <p:nvPr>
            <p:ph type="title"/>
          </p:nvPr>
        </p:nvSpPr>
        <p:spPr/>
        <p:txBody>
          <a:bodyPr/>
          <a:lstStyle/>
          <a:p>
            <a:r>
              <a:rPr lang="en-PK" dirty="0"/>
              <a:t>Broadcasting Speed (contd.) </a:t>
            </a:r>
          </a:p>
        </p:txBody>
      </p:sp>
      <p:pic>
        <p:nvPicPr>
          <p:cNvPr id="6" name="Picture 5" descr="A screen shot of a computer program&#10;&#10;AI-generated content may be incorrect.">
            <a:extLst>
              <a:ext uri="{FF2B5EF4-FFF2-40B4-BE49-F238E27FC236}">
                <a16:creationId xmlns:a16="http://schemas.microsoft.com/office/drawing/2014/main" id="{0D6529AB-7691-337F-988E-FC5C401D84BF}"/>
              </a:ext>
            </a:extLst>
          </p:cNvPr>
          <p:cNvPicPr>
            <a:picLocks noChangeAspect="1"/>
          </p:cNvPicPr>
          <p:nvPr/>
        </p:nvPicPr>
        <p:blipFill>
          <a:blip r:embed="rId2"/>
          <a:stretch>
            <a:fillRect/>
          </a:stretch>
        </p:blipFill>
        <p:spPr>
          <a:xfrm>
            <a:off x="838200" y="1526794"/>
            <a:ext cx="7772400" cy="3070200"/>
          </a:xfrm>
          <a:prstGeom prst="rect">
            <a:avLst/>
          </a:prstGeom>
        </p:spPr>
      </p:pic>
    </p:spTree>
    <p:extLst>
      <p:ext uri="{BB962C8B-B14F-4D97-AF65-F5344CB8AC3E}">
        <p14:creationId xmlns:p14="http://schemas.microsoft.com/office/powerpoint/2010/main" val="20269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00573D-7D81-C086-1C1C-E99D5C687DDD}"/>
              </a:ext>
            </a:extLst>
          </p:cNvPr>
          <p:cNvSpPr>
            <a:spLocks noGrp="1"/>
          </p:cNvSpPr>
          <p:nvPr>
            <p:ph type="title"/>
          </p:nvPr>
        </p:nvSpPr>
        <p:spPr/>
        <p:txBody>
          <a:bodyPr/>
          <a:lstStyle/>
          <a:p>
            <a:r>
              <a:rPr lang="en-GB" dirty="0"/>
              <a:t>Vectorization</a:t>
            </a:r>
            <a:endParaRPr lang="en-PK" dirty="0"/>
          </a:p>
        </p:txBody>
      </p:sp>
      <p:sp>
        <p:nvSpPr>
          <p:cNvPr id="3" name="Content Placeholder 2">
            <a:extLst>
              <a:ext uri="{FF2B5EF4-FFF2-40B4-BE49-F238E27FC236}">
                <a16:creationId xmlns:a16="http://schemas.microsoft.com/office/drawing/2014/main" id="{7F566236-07E8-0604-80D6-E18CD2B090EB}"/>
              </a:ext>
            </a:extLst>
          </p:cNvPr>
          <p:cNvSpPr>
            <a:spLocks noGrp="1"/>
          </p:cNvSpPr>
          <p:nvPr>
            <p:ph idx="1"/>
          </p:nvPr>
        </p:nvSpPr>
        <p:spPr/>
        <p:txBody>
          <a:bodyPr/>
          <a:lstStyle/>
          <a:p>
            <a:r>
              <a:rPr lang="en-GB" dirty="0"/>
              <a:t>Replaces loops with array ops</a:t>
            </a:r>
          </a:p>
          <a:p>
            <a:r>
              <a:rPr lang="en-GB" dirty="0"/>
              <a:t>Leverages CPU SIMD + GPU parallelism</a:t>
            </a:r>
          </a:p>
          <a:p>
            <a:r>
              <a:rPr lang="en-GB" dirty="0"/>
              <a:t>100x faster in large-scale training</a:t>
            </a:r>
          </a:p>
          <a:p>
            <a:r>
              <a:rPr lang="en-GB" dirty="0"/>
              <a:t>Makes deep learning feasible</a:t>
            </a:r>
          </a:p>
          <a:p>
            <a:endParaRPr lang="en-PK" dirty="0"/>
          </a:p>
        </p:txBody>
      </p:sp>
    </p:spTree>
    <p:extLst>
      <p:ext uri="{BB962C8B-B14F-4D97-AF65-F5344CB8AC3E}">
        <p14:creationId xmlns:p14="http://schemas.microsoft.com/office/powerpoint/2010/main" val="36726114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070641-9B76-71FA-6ABF-273D7E9476F1}"/>
              </a:ext>
            </a:extLst>
          </p:cNvPr>
          <p:cNvSpPr>
            <a:spLocks noGrp="1"/>
          </p:cNvSpPr>
          <p:nvPr>
            <p:ph type="title"/>
          </p:nvPr>
        </p:nvSpPr>
        <p:spPr/>
        <p:txBody>
          <a:bodyPr/>
          <a:lstStyle/>
          <a:p>
            <a:r>
              <a:rPr lang="en-GB" dirty="0"/>
              <a:t>Introduction to </a:t>
            </a:r>
            <a:r>
              <a:rPr lang="en-GB" dirty="0" err="1"/>
              <a:t>Keras</a:t>
            </a:r>
            <a:endParaRPr lang="en-PK" dirty="0"/>
          </a:p>
        </p:txBody>
      </p:sp>
      <p:sp>
        <p:nvSpPr>
          <p:cNvPr id="3" name="Content Placeholder 2">
            <a:extLst>
              <a:ext uri="{FF2B5EF4-FFF2-40B4-BE49-F238E27FC236}">
                <a16:creationId xmlns:a16="http://schemas.microsoft.com/office/drawing/2014/main" id="{0CC1F90D-56D2-70D3-C52B-8E1DBF41198D}"/>
              </a:ext>
            </a:extLst>
          </p:cNvPr>
          <p:cNvSpPr>
            <a:spLocks noGrp="1"/>
          </p:cNvSpPr>
          <p:nvPr>
            <p:ph idx="1"/>
          </p:nvPr>
        </p:nvSpPr>
        <p:spPr/>
        <p:txBody>
          <a:bodyPr/>
          <a:lstStyle/>
          <a:p>
            <a:r>
              <a:rPr lang="en-GB" dirty="0"/>
              <a:t>High-level framework for deep learning</a:t>
            </a:r>
          </a:p>
          <a:p>
            <a:r>
              <a:rPr lang="en-GB" dirty="0"/>
              <a:t>Translator across multiple backends</a:t>
            </a:r>
          </a:p>
          <a:p>
            <a:r>
              <a:rPr lang="en-GB" dirty="0"/>
              <a:t>Simplifies building/training neural networks</a:t>
            </a:r>
          </a:p>
          <a:p>
            <a:r>
              <a:rPr lang="en-GB" dirty="0"/>
              <a:t>Shields users from low-level complexity</a:t>
            </a:r>
          </a:p>
          <a:p>
            <a:endParaRPr lang="en-PK" dirty="0"/>
          </a:p>
        </p:txBody>
      </p:sp>
    </p:spTree>
    <p:extLst>
      <p:ext uri="{BB962C8B-B14F-4D97-AF65-F5344CB8AC3E}">
        <p14:creationId xmlns:p14="http://schemas.microsoft.com/office/powerpoint/2010/main" val="6267040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651EBD-2D41-575E-6597-42BB899101BD}"/>
              </a:ext>
            </a:extLst>
          </p:cNvPr>
          <p:cNvSpPr>
            <a:spLocks noGrp="1"/>
          </p:cNvSpPr>
          <p:nvPr>
            <p:ph type="title"/>
          </p:nvPr>
        </p:nvSpPr>
        <p:spPr/>
        <p:txBody>
          <a:bodyPr/>
          <a:lstStyle/>
          <a:p>
            <a:r>
              <a:rPr lang="en-PK" dirty="0"/>
              <a:t>Vectorization Speed</a:t>
            </a:r>
          </a:p>
        </p:txBody>
      </p:sp>
      <p:pic>
        <p:nvPicPr>
          <p:cNvPr id="5" name="Picture 4" descr="A screenshot of a computer code&#10;&#10;AI-generated content may be incorrect.">
            <a:extLst>
              <a:ext uri="{FF2B5EF4-FFF2-40B4-BE49-F238E27FC236}">
                <a16:creationId xmlns:a16="http://schemas.microsoft.com/office/drawing/2014/main" id="{255FFA12-AF35-9673-4D73-8685760781DF}"/>
              </a:ext>
            </a:extLst>
          </p:cNvPr>
          <p:cNvPicPr>
            <a:picLocks noChangeAspect="1"/>
          </p:cNvPicPr>
          <p:nvPr/>
        </p:nvPicPr>
        <p:blipFill>
          <a:blip r:embed="rId2"/>
          <a:stretch>
            <a:fillRect/>
          </a:stretch>
        </p:blipFill>
        <p:spPr>
          <a:xfrm>
            <a:off x="838200" y="1226982"/>
            <a:ext cx="7772400" cy="4693874"/>
          </a:xfrm>
          <a:prstGeom prst="rect">
            <a:avLst/>
          </a:prstGeom>
        </p:spPr>
      </p:pic>
    </p:spTree>
    <p:extLst>
      <p:ext uri="{BB962C8B-B14F-4D97-AF65-F5344CB8AC3E}">
        <p14:creationId xmlns:p14="http://schemas.microsoft.com/office/powerpoint/2010/main" val="407102642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130345-4F65-61C0-8530-410AF8F15300}"/>
              </a:ext>
            </a:extLst>
          </p:cNvPr>
          <p:cNvSpPr>
            <a:spLocks noGrp="1"/>
          </p:cNvSpPr>
          <p:nvPr>
            <p:ph type="title"/>
          </p:nvPr>
        </p:nvSpPr>
        <p:spPr/>
        <p:txBody>
          <a:bodyPr/>
          <a:lstStyle/>
          <a:p>
            <a:r>
              <a:rPr lang="en-GB" dirty="0"/>
              <a:t>Linear Algebra in ML</a:t>
            </a:r>
            <a:endParaRPr lang="en-PK" dirty="0"/>
          </a:p>
        </p:txBody>
      </p:sp>
      <p:sp>
        <p:nvSpPr>
          <p:cNvPr id="3" name="Content Placeholder 2">
            <a:extLst>
              <a:ext uri="{FF2B5EF4-FFF2-40B4-BE49-F238E27FC236}">
                <a16:creationId xmlns:a16="http://schemas.microsoft.com/office/drawing/2014/main" id="{8E8F73B5-8C2B-7A59-938D-4FF5569D2E8E}"/>
              </a:ext>
            </a:extLst>
          </p:cNvPr>
          <p:cNvSpPr>
            <a:spLocks noGrp="1"/>
          </p:cNvSpPr>
          <p:nvPr>
            <p:ph idx="1"/>
          </p:nvPr>
        </p:nvSpPr>
        <p:spPr/>
        <p:txBody>
          <a:bodyPr/>
          <a:lstStyle/>
          <a:p>
            <a:r>
              <a:rPr lang="en-GB" dirty="0"/>
              <a:t>Dot product = weighted sum</a:t>
            </a:r>
          </a:p>
          <a:p>
            <a:r>
              <a:rPr lang="en-GB" dirty="0"/>
              <a:t>Basis of feedforward computation</a:t>
            </a:r>
          </a:p>
          <a:p>
            <a:r>
              <a:rPr lang="en-GB" dirty="0"/>
              <a:t>Matrix multiplication handles full layers</a:t>
            </a:r>
          </a:p>
          <a:p>
            <a:r>
              <a:rPr lang="en-GB" dirty="0"/>
              <a:t>Efficient forward passes</a:t>
            </a:r>
          </a:p>
          <a:p>
            <a:endParaRPr lang="en-PK" dirty="0"/>
          </a:p>
        </p:txBody>
      </p:sp>
    </p:spTree>
    <p:extLst>
      <p:ext uri="{BB962C8B-B14F-4D97-AF65-F5344CB8AC3E}">
        <p14:creationId xmlns:p14="http://schemas.microsoft.com/office/powerpoint/2010/main" val="6783752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AE373E-E137-E220-9089-95C4218A44EB}"/>
              </a:ext>
            </a:extLst>
          </p:cNvPr>
          <p:cNvSpPr>
            <a:spLocks noGrp="1"/>
          </p:cNvSpPr>
          <p:nvPr>
            <p:ph type="title"/>
          </p:nvPr>
        </p:nvSpPr>
        <p:spPr/>
        <p:txBody>
          <a:bodyPr/>
          <a:lstStyle/>
          <a:p>
            <a:r>
              <a:rPr lang="en-PK" dirty="0"/>
              <a:t>Dot Operation </a:t>
            </a:r>
          </a:p>
        </p:txBody>
      </p:sp>
      <p:pic>
        <p:nvPicPr>
          <p:cNvPr id="5" name="Picture 4" descr="A screenshot of a computer code&#10;&#10;AI-generated content may be incorrect.">
            <a:extLst>
              <a:ext uri="{FF2B5EF4-FFF2-40B4-BE49-F238E27FC236}">
                <a16:creationId xmlns:a16="http://schemas.microsoft.com/office/drawing/2014/main" id="{970A52A2-69F8-FD3D-B491-DE3D8FC19C09}"/>
              </a:ext>
            </a:extLst>
          </p:cNvPr>
          <p:cNvPicPr>
            <a:picLocks noChangeAspect="1"/>
          </p:cNvPicPr>
          <p:nvPr/>
        </p:nvPicPr>
        <p:blipFill>
          <a:blip r:embed="rId2"/>
          <a:stretch>
            <a:fillRect/>
          </a:stretch>
        </p:blipFill>
        <p:spPr>
          <a:xfrm>
            <a:off x="838200" y="1445065"/>
            <a:ext cx="5534406" cy="3967870"/>
          </a:xfrm>
          <a:prstGeom prst="rect">
            <a:avLst/>
          </a:prstGeom>
        </p:spPr>
      </p:pic>
    </p:spTree>
    <p:extLst>
      <p:ext uri="{BB962C8B-B14F-4D97-AF65-F5344CB8AC3E}">
        <p14:creationId xmlns:p14="http://schemas.microsoft.com/office/powerpoint/2010/main" val="271203115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7396AC-8AB5-927E-4459-D11AB7AB335C}"/>
              </a:ext>
            </a:extLst>
          </p:cNvPr>
          <p:cNvSpPr>
            <a:spLocks noGrp="1"/>
          </p:cNvSpPr>
          <p:nvPr>
            <p:ph type="title"/>
          </p:nvPr>
        </p:nvSpPr>
        <p:spPr/>
        <p:txBody>
          <a:bodyPr/>
          <a:lstStyle/>
          <a:p>
            <a:r>
              <a:rPr lang="en-PK" dirty="0"/>
              <a:t>Dot Operation  (contd.) </a:t>
            </a:r>
          </a:p>
        </p:txBody>
      </p:sp>
      <p:pic>
        <p:nvPicPr>
          <p:cNvPr id="5" name="Content Placeholder 4" descr="A screenshot of a computer code&#10;&#10;AI-generated content may be incorrect.">
            <a:extLst>
              <a:ext uri="{FF2B5EF4-FFF2-40B4-BE49-F238E27FC236}">
                <a16:creationId xmlns:a16="http://schemas.microsoft.com/office/drawing/2014/main" id="{02ADE388-FD98-F03E-439F-FCEEC1D26012}"/>
              </a:ext>
            </a:extLst>
          </p:cNvPr>
          <p:cNvPicPr>
            <a:picLocks noGrp="1" noChangeAspect="1"/>
          </p:cNvPicPr>
          <p:nvPr>
            <p:ph idx="1"/>
          </p:nvPr>
        </p:nvPicPr>
        <p:blipFill>
          <a:blip r:embed="rId2"/>
          <a:stretch>
            <a:fillRect/>
          </a:stretch>
        </p:blipFill>
        <p:spPr>
          <a:xfrm>
            <a:off x="838200" y="1383094"/>
            <a:ext cx="4346744" cy="4784725"/>
          </a:xfrm>
        </p:spPr>
      </p:pic>
    </p:spTree>
    <p:extLst>
      <p:ext uri="{BB962C8B-B14F-4D97-AF65-F5344CB8AC3E}">
        <p14:creationId xmlns:p14="http://schemas.microsoft.com/office/powerpoint/2010/main" val="401579297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777C14-2098-F637-2383-C7601CC149B6}"/>
              </a:ext>
            </a:extLst>
          </p:cNvPr>
          <p:cNvSpPr>
            <a:spLocks noGrp="1"/>
          </p:cNvSpPr>
          <p:nvPr>
            <p:ph type="title"/>
          </p:nvPr>
        </p:nvSpPr>
        <p:spPr/>
        <p:txBody>
          <a:bodyPr/>
          <a:lstStyle/>
          <a:p>
            <a:r>
              <a:rPr lang="en-GB" dirty="0"/>
              <a:t>Loops vs Matrix Multiplication</a:t>
            </a:r>
            <a:endParaRPr lang="en-PK" dirty="0"/>
          </a:p>
        </p:txBody>
      </p:sp>
      <p:sp>
        <p:nvSpPr>
          <p:cNvPr id="3" name="Content Placeholder 2">
            <a:extLst>
              <a:ext uri="{FF2B5EF4-FFF2-40B4-BE49-F238E27FC236}">
                <a16:creationId xmlns:a16="http://schemas.microsoft.com/office/drawing/2014/main" id="{63DD8AA6-D080-8414-F280-58B493B48806}"/>
              </a:ext>
            </a:extLst>
          </p:cNvPr>
          <p:cNvSpPr>
            <a:spLocks noGrp="1"/>
          </p:cNvSpPr>
          <p:nvPr>
            <p:ph idx="1"/>
          </p:nvPr>
        </p:nvSpPr>
        <p:spPr/>
        <p:txBody>
          <a:bodyPr/>
          <a:lstStyle/>
          <a:p>
            <a:r>
              <a:rPr lang="en-GB" dirty="0"/>
              <a:t>Nested loops slow &amp; verbose</a:t>
            </a:r>
          </a:p>
          <a:p>
            <a:r>
              <a:rPr lang="en-GB" dirty="0" err="1"/>
              <a:t>Matmul</a:t>
            </a:r>
            <a:r>
              <a:rPr lang="en-GB" dirty="0"/>
              <a:t>/@ operator concise, optimized</a:t>
            </a:r>
          </a:p>
          <a:p>
            <a:r>
              <a:rPr lang="en-GB" dirty="0"/>
              <a:t>Scales to batches of data</a:t>
            </a:r>
          </a:p>
          <a:p>
            <a:r>
              <a:rPr lang="en-GB" dirty="0"/>
              <a:t>Uses BLAS libraries for performance</a:t>
            </a:r>
          </a:p>
          <a:p>
            <a:endParaRPr lang="en-PK" dirty="0"/>
          </a:p>
        </p:txBody>
      </p:sp>
    </p:spTree>
    <p:extLst>
      <p:ext uri="{BB962C8B-B14F-4D97-AF65-F5344CB8AC3E}">
        <p14:creationId xmlns:p14="http://schemas.microsoft.com/office/powerpoint/2010/main" val="193551754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E168B6-E996-774D-8027-ED288BD91D8D}"/>
              </a:ext>
            </a:extLst>
          </p:cNvPr>
          <p:cNvSpPr>
            <a:spLocks noGrp="1"/>
          </p:cNvSpPr>
          <p:nvPr>
            <p:ph type="title"/>
          </p:nvPr>
        </p:nvSpPr>
        <p:spPr/>
        <p:txBody>
          <a:bodyPr/>
          <a:lstStyle/>
          <a:p>
            <a:r>
              <a:rPr lang="en-PK" dirty="0"/>
              <a:t>Forward Pass </a:t>
            </a:r>
          </a:p>
        </p:txBody>
      </p:sp>
      <p:pic>
        <p:nvPicPr>
          <p:cNvPr id="5" name="Picture 4" descr="A screenshot of a computer program&#10;&#10;AI-generated content may be incorrect.">
            <a:extLst>
              <a:ext uri="{FF2B5EF4-FFF2-40B4-BE49-F238E27FC236}">
                <a16:creationId xmlns:a16="http://schemas.microsoft.com/office/drawing/2014/main" id="{D69E7AB3-9FBB-CEEE-4E9E-C05376EA5E6D}"/>
              </a:ext>
            </a:extLst>
          </p:cNvPr>
          <p:cNvPicPr>
            <a:picLocks noChangeAspect="1"/>
          </p:cNvPicPr>
          <p:nvPr/>
        </p:nvPicPr>
        <p:blipFill>
          <a:blip r:embed="rId2"/>
          <a:stretch>
            <a:fillRect/>
          </a:stretch>
        </p:blipFill>
        <p:spPr>
          <a:xfrm>
            <a:off x="838200" y="1330610"/>
            <a:ext cx="7772400" cy="5162265"/>
          </a:xfrm>
          <a:prstGeom prst="rect">
            <a:avLst/>
          </a:prstGeom>
        </p:spPr>
      </p:pic>
    </p:spTree>
    <p:extLst>
      <p:ext uri="{BB962C8B-B14F-4D97-AF65-F5344CB8AC3E}">
        <p14:creationId xmlns:p14="http://schemas.microsoft.com/office/powerpoint/2010/main" val="77098797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0FEF5-9CCF-BA1B-DE71-746B2D57B0B1}"/>
              </a:ext>
            </a:extLst>
          </p:cNvPr>
          <p:cNvSpPr>
            <a:spLocks noGrp="1"/>
          </p:cNvSpPr>
          <p:nvPr>
            <p:ph type="title"/>
          </p:nvPr>
        </p:nvSpPr>
        <p:spPr/>
        <p:txBody>
          <a:bodyPr/>
          <a:lstStyle/>
          <a:p>
            <a:r>
              <a:rPr lang="en-PK" dirty="0"/>
              <a:t>Forward Pass (contd.) </a:t>
            </a:r>
          </a:p>
        </p:txBody>
      </p:sp>
      <p:pic>
        <p:nvPicPr>
          <p:cNvPr id="5" name="Content Placeholder 4" descr="A screenshot of a computer program&#10;&#10;AI-generated content may be incorrect.">
            <a:extLst>
              <a:ext uri="{FF2B5EF4-FFF2-40B4-BE49-F238E27FC236}">
                <a16:creationId xmlns:a16="http://schemas.microsoft.com/office/drawing/2014/main" id="{3294FDBF-737E-322D-9930-37D0057867B2}"/>
              </a:ext>
            </a:extLst>
          </p:cNvPr>
          <p:cNvPicPr>
            <a:picLocks noGrp="1" noChangeAspect="1"/>
          </p:cNvPicPr>
          <p:nvPr>
            <p:ph idx="1"/>
          </p:nvPr>
        </p:nvPicPr>
        <p:blipFill>
          <a:blip r:embed="rId2"/>
          <a:stretch>
            <a:fillRect/>
          </a:stretch>
        </p:blipFill>
        <p:spPr>
          <a:xfrm>
            <a:off x="1054933" y="1392238"/>
            <a:ext cx="9274096" cy="4784725"/>
          </a:xfrm>
        </p:spPr>
      </p:pic>
    </p:spTree>
    <p:extLst>
      <p:ext uri="{BB962C8B-B14F-4D97-AF65-F5344CB8AC3E}">
        <p14:creationId xmlns:p14="http://schemas.microsoft.com/office/powerpoint/2010/main" val="194063851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C87CB0-4B7E-BE5C-A796-0E7C8B396BA5}"/>
              </a:ext>
            </a:extLst>
          </p:cNvPr>
          <p:cNvSpPr>
            <a:spLocks noGrp="1"/>
          </p:cNvSpPr>
          <p:nvPr>
            <p:ph type="title"/>
          </p:nvPr>
        </p:nvSpPr>
        <p:spPr/>
        <p:txBody>
          <a:bodyPr/>
          <a:lstStyle/>
          <a:p>
            <a:r>
              <a:rPr lang="en-PK" dirty="0"/>
              <a:t>Forward Pass – Alternative Approach</a:t>
            </a:r>
          </a:p>
        </p:txBody>
      </p:sp>
      <p:pic>
        <p:nvPicPr>
          <p:cNvPr id="5" name="Content Placeholder 4" descr="A screenshot of a computer code&#10;&#10;AI-generated content may be incorrect.">
            <a:extLst>
              <a:ext uri="{FF2B5EF4-FFF2-40B4-BE49-F238E27FC236}">
                <a16:creationId xmlns:a16="http://schemas.microsoft.com/office/drawing/2014/main" id="{803A8284-4A14-CB6B-1041-559CE1FBE97F}"/>
              </a:ext>
            </a:extLst>
          </p:cNvPr>
          <p:cNvPicPr>
            <a:picLocks noGrp="1" noChangeAspect="1"/>
          </p:cNvPicPr>
          <p:nvPr>
            <p:ph idx="1"/>
          </p:nvPr>
        </p:nvPicPr>
        <p:blipFill>
          <a:blip r:embed="rId2"/>
          <a:stretch>
            <a:fillRect/>
          </a:stretch>
        </p:blipFill>
        <p:spPr>
          <a:xfrm>
            <a:off x="838200" y="1808941"/>
            <a:ext cx="9707563" cy="3951319"/>
          </a:xfrm>
        </p:spPr>
      </p:pic>
    </p:spTree>
    <p:extLst>
      <p:ext uri="{BB962C8B-B14F-4D97-AF65-F5344CB8AC3E}">
        <p14:creationId xmlns:p14="http://schemas.microsoft.com/office/powerpoint/2010/main" val="8956681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56FFAD-F1A7-E80B-FDD4-9427919FBE9A}"/>
              </a:ext>
            </a:extLst>
          </p:cNvPr>
          <p:cNvSpPr>
            <a:spLocks noGrp="1"/>
          </p:cNvSpPr>
          <p:nvPr>
            <p:ph type="title"/>
          </p:nvPr>
        </p:nvSpPr>
        <p:spPr/>
        <p:txBody>
          <a:bodyPr/>
          <a:lstStyle/>
          <a:p>
            <a:r>
              <a:rPr lang="en-GB" dirty="0"/>
              <a:t>Random Initialization</a:t>
            </a:r>
            <a:endParaRPr lang="en-PK" dirty="0"/>
          </a:p>
        </p:txBody>
      </p:sp>
      <p:sp>
        <p:nvSpPr>
          <p:cNvPr id="3" name="Content Placeholder 2">
            <a:extLst>
              <a:ext uri="{FF2B5EF4-FFF2-40B4-BE49-F238E27FC236}">
                <a16:creationId xmlns:a16="http://schemas.microsoft.com/office/drawing/2014/main" id="{F1CAAE7C-80A1-6E47-94FC-8D8B510A7C62}"/>
              </a:ext>
            </a:extLst>
          </p:cNvPr>
          <p:cNvSpPr>
            <a:spLocks noGrp="1"/>
          </p:cNvSpPr>
          <p:nvPr>
            <p:ph idx="1"/>
          </p:nvPr>
        </p:nvSpPr>
        <p:spPr/>
        <p:txBody>
          <a:bodyPr/>
          <a:lstStyle/>
          <a:p>
            <a:r>
              <a:rPr lang="en-GB" dirty="0"/>
              <a:t>Breaks symmetry between neurons</a:t>
            </a:r>
          </a:p>
          <a:p>
            <a:r>
              <a:rPr lang="en-GB" dirty="0"/>
              <a:t>Prevents identical learning</a:t>
            </a:r>
          </a:p>
          <a:p>
            <a:r>
              <a:rPr lang="en-GB" dirty="0"/>
              <a:t>Helps avoid vanishing/exploding gradients</a:t>
            </a:r>
          </a:p>
          <a:p>
            <a:r>
              <a:rPr lang="en-GB" dirty="0"/>
              <a:t>Different strategies (</a:t>
            </a:r>
            <a:r>
              <a:rPr lang="en-GB" dirty="0" err="1"/>
              <a:t>Glorot</a:t>
            </a:r>
            <a:r>
              <a:rPr lang="en-GB" dirty="0"/>
              <a:t>, etc.)</a:t>
            </a:r>
          </a:p>
          <a:p>
            <a:endParaRPr lang="en-PK" dirty="0"/>
          </a:p>
        </p:txBody>
      </p:sp>
    </p:spTree>
    <p:extLst>
      <p:ext uri="{BB962C8B-B14F-4D97-AF65-F5344CB8AC3E}">
        <p14:creationId xmlns:p14="http://schemas.microsoft.com/office/powerpoint/2010/main" val="90680011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CA49A-78BF-C213-62C3-5B570EFBFF6F}"/>
              </a:ext>
            </a:extLst>
          </p:cNvPr>
          <p:cNvSpPr>
            <a:spLocks noGrp="1"/>
          </p:cNvSpPr>
          <p:nvPr>
            <p:ph type="title"/>
          </p:nvPr>
        </p:nvSpPr>
        <p:spPr/>
        <p:txBody>
          <a:bodyPr/>
          <a:lstStyle/>
          <a:p>
            <a:r>
              <a:rPr lang="en-PK" dirty="0"/>
              <a:t>Creating Random Values</a:t>
            </a:r>
          </a:p>
        </p:txBody>
      </p:sp>
      <p:pic>
        <p:nvPicPr>
          <p:cNvPr id="5" name="Picture 4" descr="A screenshot of a computer code&#10;&#10;AI-generated content may be incorrect.">
            <a:extLst>
              <a:ext uri="{FF2B5EF4-FFF2-40B4-BE49-F238E27FC236}">
                <a16:creationId xmlns:a16="http://schemas.microsoft.com/office/drawing/2014/main" id="{A9423F29-1934-D3D7-7052-442136178EE9}"/>
              </a:ext>
            </a:extLst>
          </p:cNvPr>
          <p:cNvPicPr>
            <a:picLocks noChangeAspect="1"/>
          </p:cNvPicPr>
          <p:nvPr/>
        </p:nvPicPr>
        <p:blipFill>
          <a:blip r:embed="rId2"/>
          <a:stretch>
            <a:fillRect/>
          </a:stretch>
        </p:blipFill>
        <p:spPr>
          <a:xfrm>
            <a:off x="838200" y="1310386"/>
            <a:ext cx="5379030" cy="5182489"/>
          </a:xfrm>
          <a:prstGeom prst="rect">
            <a:avLst/>
          </a:prstGeom>
        </p:spPr>
      </p:pic>
    </p:spTree>
    <p:extLst>
      <p:ext uri="{BB962C8B-B14F-4D97-AF65-F5344CB8AC3E}">
        <p14:creationId xmlns:p14="http://schemas.microsoft.com/office/powerpoint/2010/main" val="8626837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966E21-C597-537E-272A-E25025338C19}"/>
              </a:ext>
            </a:extLst>
          </p:cNvPr>
          <p:cNvSpPr>
            <a:spLocks noGrp="1"/>
          </p:cNvSpPr>
          <p:nvPr>
            <p:ph type="title"/>
          </p:nvPr>
        </p:nvSpPr>
        <p:spPr/>
        <p:txBody>
          <a:bodyPr/>
          <a:lstStyle/>
          <a:p>
            <a:r>
              <a:rPr lang="en-GB" dirty="0"/>
              <a:t>Importance of Learning </a:t>
            </a:r>
            <a:r>
              <a:rPr lang="en-GB" dirty="0" err="1"/>
              <a:t>Keras</a:t>
            </a:r>
            <a:endParaRPr lang="en-PK" dirty="0"/>
          </a:p>
        </p:txBody>
      </p:sp>
      <p:sp>
        <p:nvSpPr>
          <p:cNvPr id="3" name="Content Placeholder 2">
            <a:extLst>
              <a:ext uri="{FF2B5EF4-FFF2-40B4-BE49-F238E27FC236}">
                <a16:creationId xmlns:a16="http://schemas.microsoft.com/office/drawing/2014/main" id="{2405B572-D6DD-7431-D14E-86DB2E141426}"/>
              </a:ext>
            </a:extLst>
          </p:cNvPr>
          <p:cNvSpPr>
            <a:spLocks noGrp="1"/>
          </p:cNvSpPr>
          <p:nvPr>
            <p:ph idx="1"/>
          </p:nvPr>
        </p:nvSpPr>
        <p:spPr/>
        <p:txBody>
          <a:bodyPr/>
          <a:lstStyle/>
          <a:p>
            <a:r>
              <a:rPr lang="en-GB" dirty="0"/>
              <a:t>Builds on earlier neural network fundamentals</a:t>
            </a:r>
          </a:p>
          <a:p>
            <a:r>
              <a:rPr lang="en-GB" dirty="0"/>
              <a:t>Productivity boost without losing understanding</a:t>
            </a:r>
          </a:p>
          <a:p>
            <a:r>
              <a:rPr lang="en-GB" dirty="0"/>
              <a:t>Combines intuition + abstraction</a:t>
            </a:r>
          </a:p>
          <a:p>
            <a:r>
              <a:rPr lang="en-GB" dirty="0"/>
              <a:t>Essential tool for modern ML projects</a:t>
            </a:r>
          </a:p>
          <a:p>
            <a:endParaRPr lang="en-PK" dirty="0"/>
          </a:p>
        </p:txBody>
      </p:sp>
    </p:spTree>
    <p:extLst>
      <p:ext uri="{BB962C8B-B14F-4D97-AF65-F5344CB8AC3E}">
        <p14:creationId xmlns:p14="http://schemas.microsoft.com/office/powerpoint/2010/main" val="342072625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261599-7E97-B2F9-A56E-FC5A13952B52}"/>
              </a:ext>
            </a:extLst>
          </p:cNvPr>
          <p:cNvSpPr>
            <a:spLocks noGrp="1"/>
          </p:cNvSpPr>
          <p:nvPr>
            <p:ph type="title"/>
          </p:nvPr>
        </p:nvSpPr>
        <p:spPr/>
        <p:txBody>
          <a:bodyPr/>
          <a:lstStyle/>
          <a:p>
            <a:r>
              <a:rPr lang="en-GB" dirty="0"/>
              <a:t>Reshaping Data</a:t>
            </a:r>
            <a:endParaRPr lang="en-PK" dirty="0"/>
          </a:p>
        </p:txBody>
      </p:sp>
      <p:sp>
        <p:nvSpPr>
          <p:cNvPr id="3" name="Content Placeholder 2">
            <a:extLst>
              <a:ext uri="{FF2B5EF4-FFF2-40B4-BE49-F238E27FC236}">
                <a16:creationId xmlns:a16="http://schemas.microsoft.com/office/drawing/2014/main" id="{7F7837E7-6E9D-9E26-B569-DEE113A7D24A}"/>
              </a:ext>
            </a:extLst>
          </p:cNvPr>
          <p:cNvSpPr>
            <a:spLocks noGrp="1"/>
          </p:cNvSpPr>
          <p:nvPr>
            <p:ph idx="1"/>
          </p:nvPr>
        </p:nvSpPr>
        <p:spPr/>
        <p:txBody>
          <a:bodyPr/>
          <a:lstStyle/>
          <a:p>
            <a:r>
              <a:rPr lang="en-GB" dirty="0"/>
              <a:t>Critical for neural network pipelines</a:t>
            </a:r>
          </a:p>
          <a:p>
            <a:r>
              <a:rPr lang="en-GB" dirty="0"/>
              <a:t>Flattening for dense layers</a:t>
            </a:r>
          </a:p>
          <a:p>
            <a:r>
              <a:rPr lang="en-GB" dirty="0"/>
              <a:t>Reshape outputs for loss functions</a:t>
            </a:r>
          </a:p>
          <a:p>
            <a:r>
              <a:rPr lang="en-GB" dirty="0"/>
              <a:t>Translator between layers</a:t>
            </a:r>
          </a:p>
          <a:p>
            <a:endParaRPr lang="en-PK" dirty="0"/>
          </a:p>
        </p:txBody>
      </p:sp>
    </p:spTree>
    <p:extLst>
      <p:ext uri="{BB962C8B-B14F-4D97-AF65-F5344CB8AC3E}">
        <p14:creationId xmlns:p14="http://schemas.microsoft.com/office/powerpoint/2010/main" val="351915296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703D5B-350A-9CC1-D41B-84A638F2512E}"/>
              </a:ext>
            </a:extLst>
          </p:cNvPr>
          <p:cNvSpPr>
            <a:spLocks noGrp="1"/>
          </p:cNvSpPr>
          <p:nvPr>
            <p:ph type="title"/>
          </p:nvPr>
        </p:nvSpPr>
        <p:spPr/>
        <p:txBody>
          <a:bodyPr/>
          <a:lstStyle/>
          <a:p>
            <a:r>
              <a:rPr lang="en-PK" dirty="0"/>
              <a:t>Reshaping </a:t>
            </a:r>
          </a:p>
        </p:txBody>
      </p:sp>
      <p:pic>
        <p:nvPicPr>
          <p:cNvPr id="5" name="Picture 4" descr="A screenshot of a computer screen&#10;&#10;AI-generated content may be incorrect.">
            <a:extLst>
              <a:ext uri="{FF2B5EF4-FFF2-40B4-BE49-F238E27FC236}">
                <a16:creationId xmlns:a16="http://schemas.microsoft.com/office/drawing/2014/main" id="{FCF86EE7-CF18-F964-F317-03AC00530F18}"/>
              </a:ext>
            </a:extLst>
          </p:cNvPr>
          <p:cNvPicPr>
            <a:picLocks noChangeAspect="1"/>
          </p:cNvPicPr>
          <p:nvPr/>
        </p:nvPicPr>
        <p:blipFill>
          <a:blip r:embed="rId2"/>
          <a:stretch>
            <a:fillRect/>
          </a:stretch>
        </p:blipFill>
        <p:spPr>
          <a:xfrm>
            <a:off x="838200" y="1435608"/>
            <a:ext cx="6658822" cy="4893564"/>
          </a:xfrm>
          <a:prstGeom prst="rect">
            <a:avLst/>
          </a:prstGeom>
        </p:spPr>
      </p:pic>
    </p:spTree>
    <p:extLst>
      <p:ext uri="{BB962C8B-B14F-4D97-AF65-F5344CB8AC3E}">
        <p14:creationId xmlns:p14="http://schemas.microsoft.com/office/powerpoint/2010/main" val="362730179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6BE007-BB20-F444-9DBD-C2263F278B53}"/>
              </a:ext>
            </a:extLst>
          </p:cNvPr>
          <p:cNvSpPr>
            <a:spLocks noGrp="1"/>
          </p:cNvSpPr>
          <p:nvPr>
            <p:ph type="title"/>
          </p:nvPr>
        </p:nvSpPr>
        <p:spPr/>
        <p:txBody>
          <a:bodyPr/>
          <a:lstStyle/>
          <a:p>
            <a:r>
              <a:rPr lang="en-GB" dirty="0"/>
              <a:t>Tensors &amp; Higher Dimensions</a:t>
            </a:r>
            <a:endParaRPr lang="en-PK" dirty="0"/>
          </a:p>
        </p:txBody>
      </p:sp>
      <p:sp>
        <p:nvSpPr>
          <p:cNvPr id="3" name="Content Placeholder 2">
            <a:extLst>
              <a:ext uri="{FF2B5EF4-FFF2-40B4-BE49-F238E27FC236}">
                <a16:creationId xmlns:a16="http://schemas.microsoft.com/office/drawing/2014/main" id="{086DFFD1-0445-ED82-9C7F-39AD1AD3C582}"/>
              </a:ext>
            </a:extLst>
          </p:cNvPr>
          <p:cNvSpPr>
            <a:spLocks noGrp="1"/>
          </p:cNvSpPr>
          <p:nvPr>
            <p:ph idx="1"/>
          </p:nvPr>
        </p:nvSpPr>
        <p:spPr/>
        <p:txBody>
          <a:bodyPr/>
          <a:lstStyle/>
          <a:p>
            <a:r>
              <a:rPr lang="en-GB" dirty="0"/>
              <a:t>Scalars, vectors, matrices, tensors</a:t>
            </a:r>
          </a:p>
          <a:p>
            <a:r>
              <a:rPr lang="en-GB" dirty="0"/>
              <a:t>Dense layers expect 2D tensors</a:t>
            </a:r>
          </a:p>
          <a:p>
            <a:r>
              <a:rPr lang="en-GB" dirty="0"/>
              <a:t>CNNs expect 4D tensors (batch, h, w, c)</a:t>
            </a:r>
          </a:p>
          <a:p>
            <a:r>
              <a:rPr lang="en-GB" dirty="0"/>
              <a:t>RNNs expect 3D tensors (batch, </a:t>
            </a:r>
            <a:r>
              <a:rPr lang="en-GB" dirty="0" err="1"/>
              <a:t>seq</a:t>
            </a:r>
            <a:r>
              <a:rPr lang="en-GB" dirty="0"/>
              <a:t>, features)</a:t>
            </a:r>
          </a:p>
          <a:p>
            <a:endParaRPr lang="en-PK" dirty="0"/>
          </a:p>
        </p:txBody>
      </p:sp>
    </p:spTree>
    <p:extLst>
      <p:ext uri="{BB962C8B-B14F-4D97-AF65-F5344CB8AC3E}">
        <p14:creationId xmlns:p14="http://schemas.microsoft.com/office/powerpoint/2010/main" val="170373270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057A65-2B74-1101-7304-F1FE8B492DA7}"/>
              </a:ext>
            </a:extLst>
          </p:cNvPr>
          <p:cNvSpPr>
            <a:spLocks noGrp="1"/>
          </p:cNvSpPr>
          <p:nvPr>
            <p:ph type="title"/>
          </p:nvPr>
        </p:nvSpPr>
        <p:spPr/>
        <p:txBody>
          <a:bodyPr/>
          <a:lstStyle/>
          <a:p>
            <a:r>
              <a:rPr lang="en-PK" dirty="0"/>
              <a:t>0D and 1D</a:t>
            </a:r>
          </a:p>
        </p:txBody>
      </p:sp>
      <p:pic>
        <p:nvPicPr>
          <p:cNvPr id="9" name="Picture 8" descr="A screenshot of a computer code&#10;&#10;AI-generated content may be incorrect.">
            <a:extLst>
              <a:ext uri="{FF2B5EF4-FFF2-40B4-BE49-F238E27FC236}">
                <a16:creationId xmlns:a16="http://schemas.microsoft.com/office/drawing/2014/main" id="{32E4DB1D-C67B-EEBC-EAEB-4BF9066A77DB}"/>
              </a:ext>
            </a:extLst>
          </p:cNvPr>
          <p:cNvPicPr>
            <a:picLocks noChangeAspect="1"/>
          </p:cNvPicPr>
          <p:nvPr/>
        </p:nvPicPr>
        <p:blipFill>
          <a:blip r:embed="rId2"/>
          <a:stretch>
            <a:fillRect/>
          </a:stretch>
        </p:blipFill>
        <p:spPr>
          <a:xfrm>
            <a:off x="838201" y="1226983"/>
            <a:ext cx="6511442" cy="4744050"/>
          </a:xfrm>
          <a:prstGeom prst="rect">
            <a:avLst/>
          </a:prstGeom>
        </p:spPr>
      </p:pic>
    </p:spTree>
    <p:extLst>
      <p:ext uri="{BB962C8B-B14F-4D97-AF65-F5344CB8AC3E}">
        <p14:creationId xmlns:p14="http://schemas.microsoft.com/office/powerpoint/2010/main" val="232495412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2E199E-9045-7575-6769-959B885868AC}"/>
              </a:ext>
            </a:extLst>
          </p:cNvPr>
          <p:cNvSpPr>
            <a:spLocks noGrp="1"/>
          </p:cNvSpPr>
          <p:nvPr>
            <p:ph type="title"/>
          </p:nvPr>
        </p:nvSpPr>
        <p:spPr/>
        <p:txBody>
          <a:bodyPr/>
          <a:lstStyle/>
          <a:p>
            <a:r>
              <a:rPr lang="en-PK" dirty="0"/>
              <a:t>3D and nD</a:t>
            </a:r>
          </a:p>
        </p:txBody>
      </p:sp>
      <p:pic>
        <p:nvPicPr>
          <p:cNvPr id="5" name="Content Placeholder 4" descr="A screenshot of a computer program&#10;&#10;AI-generated content may be incorrect.">
            <a:extLst>
              <a:ext uri="{FF2B5EF4-FFF2-40B4-BE49-F238E27FC236}">
                <a16:creationId xmlns:a16="http://schemas.microsoft.com/office/drawing/2014/main" id="{32B726C4-8A4E-BC5F-AE40-01AF2393F783}"/>
              </a:ext>
            </a:extLst>
          </p:cNvPr>
          <p:cNvPicPr>
            <a:picLocks noGrp="1" noChangeAspect="1"/>
          </p:cNvPicPr>
          <p:nvPr>
            <p:ph idx="1"/>
          </p:nvPr>
        </p:nvPicPr>
        <p:blipFill>
          <a:blip r:embed="rId2"/>
          <a:stretch>
            <a:fillRect/>
          </a:stretch>
        </p:blipFill>
        <p:spPr>
          <a:xfrm>
            <a:off x="838200" y="1226982"/>
            <a:ext cx="6092952" cy="4883594"/>
          </a:xfrm>
        </p:spPr>
      </p:pic>
    </p:spTree>
    <p:extLst>
      <p:ext uri="{BB962C8B-B14F-4D97-AF65-F5344CB8AC3E}">
        <p14:creationId xmlns:p14="http://schemas.microsoft.com/office/powerpoint/2010/main" val="191530878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10D2BF-C415-5D8C-BF10-56FF43DD4F65}"/>
              </a:ext>
            </a:extLst>
          </p:cNvPr>
          <p:cNvSpPr>
            <a:spLocks noGrp="1"/>
          </p:cNvSpPr>
          <p:nvPr>
            <p:ph type="title"/>
          </p:nvPr>
        </p:nvSpPr>
        <p:spPr/>
        <p:txBody>
          <a:bodyPr/>
          <a:lstStyle/>
          <a:p>
            <a:r>
              <a:rPr lang="en-GB" dirty="0"/>
              <a:t>Axis-Based Operations</a:t>
            </a:r>
            <a:endParaRPr lang="en-PK" dirty="0"/>
          </a:p>
        </p:txBody>
      </p:sp>
      <p:sp>
        <p:nvSpPr>
          <p:cNvPr id="3" name="Content Placeholder 2">
            <a:extLst>
              <a:ext uri="{FF2B5EF4-FFF2-40B4-BE49-F238E27FC236}">
                <a16:creationId xmlns:a16="http://schemas.microsoft.com/office/drawing/2014/main" id="{B462A41A-95B9-FB20-B8CF-7460150E9DF5}"/>
              </a:ext>
            </a:extLst>
          </p:cNvPr>
          <p:cNvSpPr>
            <a:spLocks noGrp="1"/>
          </p:cNvSpPr>
          <p:nvPr>
            <p:ph idx="1"/>
          </p:nvPr>
        </p:nvSpPr>
        <p:spPr/>
        <p:txBody>
          <a:bodyPr/>
          <a:lstStyle/>
          <a:p>
            <a:r>
              <a:rPr lang="en-GB" dirty="0"/>
              <a:t>Means/standardization across features</a:t>
            </a:r>
          </a:p>
          <a:p>
            <a:r>
              <a:rPr lang="en-GB" dirty="0"/>
              <a:t>Summations across examples</a:t>
            </a:r>
          </a:p>
          <a:p>
            <a:r>
              <a:rPr lang="en-GB" dirty="0"/>
              <a:t>Essential for normalization, pooling, loss</a:t>
            </a:r>
          </a:p>
          <a:p>
            <a:r>
              <a:rPr lang="en-GB" dirty="0"/>
              <a:t>Enables flexible data manipulation</a:t>
            </a:r>
          </a:p>
          <a:p>
            <a:endParaRPr lang="en-PK" dirty="0"/>
          </a:p>
        </p:txBody>
      </p:sp>
    </p:spTree>
    <p:extLst>
      <p:ext uri="{BB962C8B-B14F-4D97-AF65-F5344CB8AC3E}">
        <p14:creationId xmlns:p14="http://schemas.microsoft.com/office/powerpoint/2010/main" val="172185500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ACECC1-64C7-EE09-AC2D-BEF0166E68DA}"/>
              </a:ext>
            </a:extLst>
          </p:cNvPr>
          <p:cNvSpPr>
            <a:spLocks noGrp="1"/>
          </p:cNvSpPr>
          <p:nvPr>
            <p:ph type="title"/>
          </p:nvPr>
        </p:nvSpPr>
        <p:spPr/>
        <p:txBody>
          <a:bodyPr/>
          <a:lstStyle/>
          <a:p>
            <a:r>
              <a:rPr lang="en-PK" dirty="0"/>
              <a:t>Axis-Based Operations (contd.) </a:t>
            </a:r>
          </a:p>
        </p:txBody>
      </p:sp>
      <p:pic>
        <p:nvPicPr>
          <p:cNvPr id="9" name="Picture 8" descr="A close-up of a math equation&#10;&#10;AI-generated content may be incorrect.">
            <a:extLst>
              <a:ext uri="{FF2B5EF4-FFF2-40B4-BE49-F238E27FC236}">
                <a16:creationId xmlns:a16="http://schemas.microsoft.com/office/drawing/2014/main" id="{32509B01-28C4-29AD-00C9-DA3CDEA49EF1}"/>
              </a:ext>
            </a:extLst>
          </p:cNvPr>
          <p:cNvPicPr>
            <a:picLocks noChangeAspect="1"/>
          </p:cNvPicPr>
          <p:nvPr/>
        </p:nvPicPr>
        <p:blipFill>
          <a:blip r:embed="rId2"/>
          <a:stretch>
            <a:fillRect/>
          </a:stretch>
        </p:blipFill>
        <p:spPr>
          <a:xfrm>
            <a:off x="7269480" y="1772886"/>
            <a:ext cx="3795268" cy="1268268"/>
          </a:xfrm>
          <a:prstGeom prst="rect">
            <a:avLst/>
          </a:prstGeom>
        </p:spPr>
      </p:pic>
      <p:pic>
        <p:nvPicPr>
          <p:cNvPr id="11" name="Picture 10" descr="A screenshot of a computer code&#10;&#10;AI-generated content may be incorrect.">
            <a:extLst>
              <a:ext uri="{FF2B5EF4-FFF2-40B4-BE49-F238E27FC236}">
                <a16:creationId xmlns:a16="http://schemas.microsoft.com/office/drawing/2014/main" id="{A864E4A4-DFD5-9DE7-0603-FDD6C0914C33}"/>
              </a:ext>
            </a:extLst>
          </p:cNvPr>
          <p:cNvPicPr>
            <a:picLocks noChangeAspect="1"/>
          </p:cNvPicPr>
          <p:nvPr/>
        </p:nvPicPr>
        <p:blipFill>
          <a:blip r:embed="rId3"/>
          <a:stretch>
            <a:fillRect/>
          </a:stretch>
        </p:blipFill>
        <p:spPr>
          <a:xfrm>
            <a:off x="838200" y="1226982"/>
            <a:ext cx="5803392" cy="4896612"/>
          </a:xfrm>
          <a:prstGeom prst="rect">
            <a:avLst/>
          </a:prstGeom>
        </p:spPr>
      </p:pic>
    </p:spTree>
    <p:extLst>
      <p:ext uri="{BB962C8B-B14F-4D97-AF65-F5344CB8AC3E}">
        <p14:creationId xmlns:p14="http://schemas.microsoft.com/office/powerpoint/2010/main" val="138731616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B304F2-3A55-41D9-C1D7-B913A947044B}"/>
              </a:ext>
            </a:extLst>
          </p:cNvPr>
          <p:cNvSpPr>
            <a:spLocks noGrp="1"/>
          </p:cNvSpPr>
          <p:nvPr>
            <p:ph type="title"/>
          </p:nvPr>
        </p:nvSpPr>
        <p:spPr/>
        <p:txBody>
          <a:bodyPr/>
          <a:lstStyle/>
          <a:p>
            <a:r>
              <a:rPr lang="en-GB" dirty="0"/>
              <a:t>Importance of NumPy Foundations</a:t>
            </a:r>
            <a:endParaRPr lang="en-PK" dirty="0"/>
          </a:p>
        </p:txBody>
      </p:sp>
      <p:sp>
        <p:nvSpPr>
          <p:cNvPr id="3" name="Content Placeholder 2">
            <a:extLst>
              <a:ext uri="{FF2B5EF4-FFF2-40B4-BE49-F238E27FC236}">
                <a16:creationId xmlns:a16="http://schemas.microsoft.com/office/drawing/2014/main" id="{6C3AAB7A-B2B1-BB09-88CA-8A0B7CEADA0D}"/>
              </a:ext>
            </a:extLst>
          </p:cNvPr>
          <p:cNvSpPr>
            <a:spLocks noGrp="1"/>
          </p:cNvSpPr>
          <p:nvPr>
            <p:ph idx="1"/>
          </p:nvPr>
        </p:nvSpPr>
        <p:spPr/>
        <p:txBody>
          <a:bodyPr/>
          <a:lstStyle/>
          <a:p>
            <a:r>
              <a:rPr lang="en-GB" dirty="0"/>
              <a:t>Every </a:t>
            </a:r>
            <a:r>
              <a:rPr lang="en-GB" dirty="0" err="1"/>
              <a:t>Keras</a:t>
            </a:r>
            <a:r>
              <a:rPr lang="en-GB" dirty="0"/>
              <a:t> op translates to NumPy-like ops</a:t>
            </a:r>
          </a:p>
          <a:p>
            <a:r>
              <a:rPr lang="en-GB" dirty="0"/>
              <a:t>Enables efficiency + conceptual clarity</a:t>
            </a:r>
          </a:p>
          <a:p>
            <a:r>
              <a:rPr lang="en-GB" dirty="0"/>
              <a:t>Provides insight into neural network internals</a:t>
            </a:r>
          </a:p>
          <a:p>
            <a:endParaRPr lang="en-PK" dirty="0"/>
          </a:p>
        </p:txBody>
      </p:sp>
    </p:spTree>
    <p:extLst>
      <p:ext uri="{BB962C8B-B14F-4D97-AF65-F5344CB8AC3E}">
        <p14:creationId xmlns:p14="http://schemas.microsoft.com/office/powerpoint/2010/main" val="163314157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60AAE0-D0F6-6AB1-9A2A-873F14CEE9F7}"/>
              </a:ext>
            </a:extLst>
          </p:cNvPr>
          <p:cNvSpPr>
            <a:spLocks noGrp="1"/>
          </p:cNvSpPr>
          <p:nvPr>
            <p:ph type="title"/>
          </p:nvPr>
        </p:nvSpPr>
        <p:spPr/>
        <p:txBody>
          <a:bodyPr/>
          <a:lstStyle/>
          <a:p>
            <a:r>
              <a:rPr lang="en-GB" dirty="0"/>
              <a:t>Symbolic Computation: Introduction</a:t>
            </a:r>
            <a:endParaRPr lang="en-PK" dirty="0"/>
          </a:p>
        </p:txBody>
      </p:sp>
      <p:sp>
        <p:nvSpPr>
          <p:cNvPr id="3" name="Content Placeholder 2">
            <a:extLst>
              <a:ext uri="{FF2B5EF4-FFF2-40B4-BE49-F238E27FC236}">
                <a16:creationId xmlns:a16="http://schemas.microsoft.com/office/drawing/2014/main" id="{C143C007-BEFA-A373-C44C-972262CB43FF}"/>
              </a:ext>
            </a:extLst>
          </p:cNvPr>
          <p:cNvSpPr>
            <a:spLocks noGrp="1"/>
          </p:cNvSpPr>
          <p:nvPr>
            <p:ph idx="1"/>
          </p:nvPr>
        </p:nvSpPr>
        <p:spPr/>
        <p:txBody>
          <a:bodyPr/>
          <a:lstStyle/>
          <a:p>
            <a:r>
              <a:rPr lang="en-GB" dirty="0"/>
              <a:t>Works with symbols, not numbers</a:t>
            </a:r>
          </a:p>
          <a:p>
            <a:r>
              <a:rPr lang="en-GB" dirty="0"/>
              <a:t>Manipulates expressions directly</a:t>
            </a:r>
          </a:p>
          <a:p>
            <a:r>
              <a:rPr lang="en-GB" dirty="0"/>
              <a:t>Enables simplification &amp; optimization</a:t>
            </a:r>
          </a:p>
          <a:p>
            <a:r>
              <a:rPr lang="en-GB" dirty="0"/>
              <a:t>Backbone of frameworks like TensorFlow</a:t>
            </a:r>
          </a:p>
          <a:p>
            <a:endParaRPr lang="en-PK" dirty="0"/>
          </a:p>
        </p:txBody>
      </p:sp>
    </p:spTree>
    <p:extLst>
      <p:ext uri="{BB962C8B-B14F-4D97-AF65-F5344CB8AC3E}">
        <p14:creationId xmlns:p14="http://schemas.microsoft.com/office/powerpoint/2010/main" val="138905740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EA3769-F147-4DA9-66AE-97FBF2B4BE30}"/>
              </a:ext>
            </a:extLst>
          </p:cNvPr>
          <p:cNvSpPr>
            <a:spLocks noGrp="1"/>
          </p:cNvSpPr>
          <p:nvPr>
            <p:ph type="title"/>
          </p:nvPr>
        </p:nvSpPr>
        <p:spPr/>
        <p:txBody>
          <a:bodyPr/>
          <a:lstStyle/>
          <a:p>
            <a:r>
              <a:rPr lang="en-GB" dirty="0"/>
              <a:t>Symbolic vs Numerical Computation</a:t>
            </a:r>
            <a:endParaRPr lang="en-PK" dirty="0"/>
          </a:p>
        </p:txBody>
      </p:sp>
      <p:sp>
        <p:nvSpPr>
          <p:cNvPr id="3" name="Content Placeholder 2">
            <a:extLst>
              <a:ext uri="{FF2B5EF4-FFF2-40B4-BE49-F238E27FC236}">
                <a16:creationId xmlns:a16="http://schemas.microsoft.com/office/drawing/2014/main" id="{4D7BB6C7-F5FF-CE5F-9928-898E424CB517}"/>
              </a:ext>
            </a:extLst>
          </p:cNvPr>
          <p:cNvSpPr>
            <a:spLocks noGrp="1"/>
          </p:cNvSpPr>
          <p:nvPr>
            <p:ph idx="1"/>
          </p:nvPr>
        </p:nvSpPr>
        <p:spPr/>
        <p:txBody>
          <a:bodyPr/>
          <a:lstStyle/>
          <a:p>
            <a:r>
              <a:rPr lang="en-GB" dirty="0"/>
              <a:t>Numerical = concrete values</a:t>
            </a:r>
          </a:p>
          <a:p>
            <a:r>
              <a:rPr lang="en-GB" dirty="0"/>
              <a:t>Symbolic = abstract variables</a:t>
            </a:r>
          </a:p>
          <a:p>
            <a:r>
              <a:rPr lang="en-GB" dirty="0"/>
              <a:t>Symbolic enables exact derivatives</a:t>
            </a:r>
          </a:p>
          <a:p>
            <a:r>
              <a:rPr lang="en-GB" dirty="0"/>
              <a:t>Reduces errors, improves optimization</a:t>
            </a:r>
          </a:p>
          <a:p>
            <a:endParaRPr lang="en-PK" dirty="0"/>
          </a:p>
        </p:txBody>
      </p:sp>
    </p:spTree>
    <p:extLst>
      <p:ext uri="{BB962C8B-B14F-4D97-AF65-F5344CB8AC3E}">
        <p14:creationId xmlns:p14="http://schemas.microsoft.com/office/powerpoint/2010/main" val="4540645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E9C2D0-01F4-882B-D703-6988E080009A}"/>
              </a:ext>
            </a:extLst>
          </p:cNvPr>
          <p:cNvSpPr>
            <a:spLocks noGrp="1"/>
          </p:cNvSpPr>
          <p:nvPr>
            <p:ph type="title"/>
          </p:nvPr>
        </p:nvSpPr>
        <p:spPr/>
        <p:txBody>
          <a:bodyPr/>
          <a:lstStyle/>
          <a:p>
            <a:r>
              <a:rPr lang="en-GB" dirty="0"/>
              <a:t>Philosophy Behind </a:t>
            </a:r>
            <a:r>
              <a:rPr lang="en-GB" dirty="0" err="1"/>
              <a:t>Keras</a:t>
            </a:r>
            <a:endParaRPr lang="en-PK" dirty="0"/>
          </a:p>
        </p:txBody>
      </p:sp>
      <p:sp>
        <p:nvSpPr>
          <p:cNvPr id="3" name="Content Placeholder 2">
            <a:extLst>
              <a:ext uri="{FF2B5EF4-FFF2-40B4-BE49-F238E27FC236}">
                <a16:creationId xmlns:a16="http://schemas.microsoft.com/office/drawing/2014/main" id="{EC8AE185-6D06-A26D-CA02-47504333DB72}"/>
              </a:ext>
            </a:extLst>
          </p:cNvPr>
          <p:cNvSpPr>
            <a:spLocks noGrp="1"/>
          </p:cNvSpPr>
          <p:nvPr>
            <p:ph idx="1"/>
          </p:nvPr>
        </p:nvSpPr>
        <p:spPr/>
        <p:txBody>
          <a:bodyPr/>
          <a:lstStyle/>
          <a:p>
            <a:r>
              <a:rPr lang="en-GB" dirty="0"/>
              <a:t>Democratizing deep learning (François Chollet)</a:t>
            </a:r>
          </a:p>
          <a:p>
            <a:r>
              <a:rPr lang="en-GB" dirty="0"/>
              <a:t>Progressive disclosure of complexity</a:t>
            </a:r>
          </a:p>
          <a:p>
            <a:r>
              <a:rPr lang="en-GB" dirty="0"/>
              <a:t>Simple for beginners, extensible for experts</a:t>
            </a:r>
          </a:p>
          <a:p>
            <a:r>
              <a:rPr lang="en-GB" dirty="0"/>
              <a:t>Human-friendly design principles</a:t>
            </a:r>
          </a:p>
          <a:p>
            <a:endParaRPr lang="en-PK" dirty="0"/>
          </a:p>
        </p:txBody>
      </p:sp>
    </p:spTree>
    <p:extLst>
      <p:ext uri="{BB962C8B-B14F-4D97-AF65-F5344CB8AC3E}">
        <p14:creationId xmlns:p14="http://schemas.microsoft.com/office/powerpoint/2010/main" val="142217152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CA4CA4-D552-2B03-4DD9-3540F4945564}"/>
              </a:ext>
            </a:extLst>
          </p:cNvPr>
          <p:cNvSpPr>
            <a:spLocks noGrp="1"/>
          </p:cNvSpPr>
          <p:nvPr>
            <p:ph type="title"/>
          </p:nvPr>
        </p:nvSpPr>
        <p:spPr/>
        <p:txBody>
          <a:bodyPr/>
          <a:lstStyle/>
          <a:p>
            <a:r>
              <a:rPr lang="en-GB" dirty="0"/>
              <a:t>Symbolic Computation in TensorFlow</a:t>
            </a:r>
            <a:endParaRPr lang="en-PK" dirty="0"/>
          </a:p>
        </p:txBody>
      </p:sp>
      <p:sp>
        <p:nvSpPr>
          <p:cNvPr id="3" name="Content Placeholder 2">
            <a:extLst>
              <a:ext uri="{FF2B5EF4-FFF2-40B4-BE49-F238E27FC236}">
                <a16:creationId xmlns:a16="http://schemas.microsoft.com/office/drawing/2014/main" id="{EDAD2A14-1CA8-74A5-D229-6F3839908CC5}"/>
              </a:ext>
            </a:extLst>
          </p:cNvPr>
          <p:cNvSpPr>
            <a:spLocks noGrp="1"/>
          </p:cNvSpPr>
          <p:nvPr>
            <p:ph idx="1"/>
          </p:nvPr>
        </p:nvSpPr>
        <p:spPr/>
        <p:txBody>
          <a:bodyPr/>
          <a:lstStyle/>
          <a:p>
            <a:r>
              <a:rPr lang="en-GB" dirty="0"/>
              <a:t>Constants and variables define equations</a:t>
            </a:r>
          </a:p>
          <a:p>
            <a:r>
              <a:rPr lang="en-GB" dirty="0"/>
              <a:t>TensorFlow builds computational graphs</a:t>
            </a:r>
          </a:p>
          <a:p>
            <a:r>
              <a:rPr lang="en-GB" dirty="0"/>
              <a:t>Tracks dependencies for optimization</a:t>
            </a:r>
          </a:p>
          <a:p>
            <a:r>
              <a:rPr lang="en-GB" dirty="0"/>
              <a:t>Executes only when values are fed</a:t>
            </a:r>
          </a:p>
          <a:p>
            <a:endParaRPr lang="en-PK" dirty="0"/>
          </a:p>
        </p:txBody>
      </p:sp>
    </p:spTree>
    <p:extLst>
      <p:ext uri="{BB962C8B-B14F-4D97-AF65-F5344CB8AC3E}">
        <p14:creationId xmlns:p14="http://schemas.microsoft.com/office/powerpoint/2010/main" val="327478657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117706-38B3-6CA5-2469-A6C0DCC7D9C5}"/>
              </a:ext>
            </a:extLst>
          </p:cNvPr>
          <p:cNvSpPr>
            <a:spLocks noGrp="1"/>
          </p:cNvSpPr>
          <p:nvPr>
            <p:ph type="title"/>
          </p:nvPr>
        </p:nvSpPr>
        <p:spPr/>
        <p:txBody>
          <a:bodyPr/>
          <a:lstStyle/>
          <a:p>
            <a:r>
              <a:rPr lang="en-PK" dirty="0"/>
              <a:t>Symbolic Computation in Code</a:t>
            </a:r>
          </a:p>
        </p:txBody>
      </p:sp>
      <p:pic>
        <p:nvPicPr>
          <p:cNvPr id="5" name="Picture 4" descr="A screenshot of a computer program&#10;&#10;AI-generated content may be incorrect.">
            <a:extLst>
              <a:ext uri="{FF2B5EF4-FFF2-40B4-BE49-F238E27FC236}">
                <a16:creationId xmlns:a16="http://schemas.microsoft.com/office/drawing/2014/main" id="{44540490-987C-E35F-1371-D8A503F5AEEC}"/>
              </a:ext>
            </a:extLst>
          </p:cNvPr>
          <p:cNvPicPr>
            <a:picLocks noChangeAspect="1"/>
          </p:cNvPicPr>
          <p:nvPr/>
        </p:nvPicPr>
        <p:blipFill>
          <a:blip r:embed="rId2"/>
          <a:stretch>
            <a:fillRect/>
          </a:stretch>
        </p:blipFill>
        <p:spPr>
          <a:xfrm>
            <a:off x="838200" y="1591310"/>
            <a:ext cx="7772400" cy="4732637"/>
          </a:xfrm>
          <a:prstGeom prst="rect">
            <a:avLst/>
          </a:prstGeom>
        </p:spPr>
      </p:pic>
    </p:spTree>
    <p:extLst>
      <p:ext uri="{BB962C8B-B14F-4D97-AF65-F5344CB8AC3E}">
        <p14:creationId xmlns:p14="http://schemas.microsoft.com/office/powerpoint/2010/main" val="334412204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62C9A7-4C23-19CA-120C-ED76F0170257}"/>
              </a:ext>
            </a:extLst>
          </p:cNvPr>
          <p:cNvSpPr>
            <a:spLocks noGrp="1"/>
          </p:cNvSpPr>
          <p:nvPr>
            <p:ph type="title"/>
          </p:nvPr>
        </p:nvSpPr>
        <p:spPr/>
        <p:txBody>
          <a:bodyPr/>
          <a:lstStyle/>
          <a:p>
            <a:r>
              <a:rPr lang="en-GB" dirty="0"/>
              <a:t>Executing Symbolic Graph</a:t>
            </a:r>
            <a:endParaRPr lang="en-PK" dirty="0"/>
          </a:p>
        </p:txBody>
      </p:sp>
      <p:sp>
        <p:nvSpPr>
          <p:cNvPr id="3" name="Content Placeholder 2">
            <a:extLst>
              <a:ext uri="{FF2B5EF4-FFF2-40B4-BE49-F238E27FC236}">
                <a16:creationId xmlns:a16="http://schemas.microsoft.com/office/drawing/2014/main" id="{83E010EC-C643-49FD-8E30-F2E597843CB1}"/>
              </a:ext>
            </a:extLst>
          </p:cNvPr>
          <p:cNvSpPr>
            <a:spLocks noGrp="1"/>
          </p:cNvSpPr>
          <p:nvPr>
            <p:ph idx="1"/>
          </p:nvPr>
        </p:nvSpPr>
        <p:spPr/>
        <p:txBody>
          <a:bodyPr/>
          <a:lstStyle/>
          <a:p>
            <a:r>
              <a:rPr lang="en-GB" dirty="0"/>
              <a:t>Assign variable values</a:t>
            </a:r>
          </a:p>
          <a:p>
            <a:r>
              <a:rPr lang="en-GB" dirty="0"/>
              <a:t>Compute outputs from defined graph</a:t>
            </a:r>
          </a:p>
          <a:p>
            <a:r>
              <a:rPr lang="en-GB" dirty="0"/>
              <a:t>Provides both abstraction &amp; execution</a:t>
            </a:r>
          </a:p>
          <a:p>
            <a:endParaRPr lang="en-PK" dirty="0"/>
          </a:p>
        </p:txBody>
      </p:sp>
    </p:spTree>
    <p:extLst>
      <p:ext uri="{BB962C8B-B14F-4D97-AF65-F5344CB8AC3E}">
        <p14:creationId xmlns:p14="http://schemas.microsoft.com/office/powerpoint/2010/main" val="252190886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783F68-7F9F-BCC5-460B-9662DDEC0847}"/>
              </a:ext>
            </a:extLst>
          </p:cNvPr>
          <p:cNvSpPr>
            <a:spLocks noGrp="1"/>
          </p:cNvSpPr>
          <p:nvPr>
            <p:ph type="title"/>
          </p:nvPr>
        </p:nvSpPr>
        <p:spPr/>
        <p:txBody>
          <a:bodyPr/>
          <a:lstStyle/>
          <a:p>
            <a:r>
              <a:rPr lang="en-PK" dirty="0"/>
              <a:t>Computation Graph Execution</a:t>
            </a:r>
          </a:p>
        </p:txBody>
      </p:sp>
      <p:pic>
        <p:nvPicPr>
          <p:cNvPr id="5" name="Picture 4" descr="A screenshot of a computer program&#10;&#10;AI-generated content may be incorrect.">
            <a:extLst>
              <a:ext uri="{FF2B5EF4-FFF2-40B4-BE49-F238E27FC236}">
                <a16:creationId xmlns:a16="http://schemas.microsoft.com/office/drawing/2014/main" id="{7012B9F5-0954-32AB-2A4A-D3C265194177}"/>
              </a:ext>
            </a:extLst>
          </p:cNvPr>
          <p:cNvPicPr>
            <a:picLocks noChangeAspect="1"/>
          </p:cNvPicPr>
          <p:nvPr/>
        </p:nvPicPr>
        <p:blipFill>
          <a:blip r:embed="rId2"/>
          <a:stretch>
            <a:fillRect/>
          </a:stretch>
        </p:blipFill>
        <p:spPr>
          <a:xfrm>
            <a:off x="838200" y="1801876"/>
            <a:ext cx="7188200" cy="3784600"/>
          </a:xfrm>
          <a:prstGeom prst="rect">
            <a:avLst/>
          </a:prstGeom>
        </p:spPr>
      </p:pic>
    </p:spTree>
    <p:extLst>
      <p:ext uri="{BB962C8B-B14F-4D97-AF65-F5344CB8AC3E}">
        <p14:creationId xmlns:p14="http://schemas.microsoft.com/office/powerpoint/2010/main" val="228711386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A85014-A5BC-FFB0-7411-F3FCDCA8EEB2}"/>
              </a:ext>
            </a:extLst>
          </p:cNvPr>
          <p:cNvSpPr>
            <a:spLocks noGrp="1"/>
          </p:cNvSpPr>
          <p:nvPr>
            <p:ph type="title"/>
          </p:nvPr>
        </p:nvSpPr>
        <p:spPr/>
        <p:txBody>
          <a:bodyPr/>
          <a:lstStyle/>
          <a:p>
            <a:r>
              <a:rPr lang="en-GB" dirty="0"/>
              <a:t>Automatic Differentiation</a:t>
            </a:r>
            <a:endParaRPr lang="en-PK" dirty="0"/>
          </a:p>
        </p:txBody>
      </p:sp>
      <p:sp>
        <p:nvSpPr>
          <p:cNvPr id="3" name="Content Placeholder 2">
            <a:extLst>
              <a:ext uri="{FF2B5EF4-FFF2-40B4-BE49-F238E27FC236}">
                <a16:creationId xmlns:a16="http://schemas.microsoft.com/office/drawing/2014/main" id="{DE43547D-3708-0CFB-474F-B146D7FA3BE9}"/>
              </a:ext>
            </a:extLst>
          </p:cNvPr>
          <p:cNvSpPr>
            <a:spLocks noGrp="1"/>
          </p:cNvSpPr>
          <p:nvPr>
            <p:ph idx="1"/>
          </p:nvPr>
        </p:nvSpPr>
        <p:spPr/>
        <p:txBody>
          <a:bodyPr/>
          <a:lstStyle/>
          <a:p>
            <a:r>
              <a:rPr lang="en-GB" dirty="0" err="1"/>
              <a:t>GradientTape</a:t>
            </a:r>
            <a:r>
              <a:rPr lang="en-GB" dirty="0"/>
              <a:t> records operations</a:t>
            </a:r>
          </a:p>
          <a:p>
            <a:r>
              <a:rPr lang="en-GB" dirty="0"/>
              <a:t>Reverse mode differentiation</a:t>
            </a:r>
          </a:p>
          <a:p>
            <a:r>
              <a:rPr lang="en-GB" dirty="0"/>
              <a:t>Applies chain rule automatically</a:t>
            </a:r>
          </a:p>
          <a:p>
            <a:r>
              <a:rPr lang="en-GB" dirty="0"/>
              <a:t>Critical for training neural networks</a:t>
            </a:r>
          </a:p>
          <a:p>
            <a:endParaRPr lang="en-PK" dirty="0"/>
          </a:p>
        </p:txBody>
      </p:sp>
    </p:spTree>
    <p:extLst>
      <p:ext uri="{BB962C8B-B14F-4D97-AF65-F5344CB8AC3E}">
        <p14:creationId xmlns:p14="http://schemas.microsoft.com/office/powerpoint/2010/main" val="338948354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67106B-1113-0004-1418-8AE6CDA3135C}"/>
              </a:ext>
            </a:extLst>
          </p:cNvPr>
          <p:cNvSpPr>
            <a:spLocks noGrp="1"/>
          </p:cNvSpPr>
          <p:nvPr>
            <p:ph type="title"/>
          </p:nvPr>
        </p:nvSpPr>
        <p:spPr/>
        <p:txBody>
          <a:bodyPr/>
          <a:lstStyle/>
          <a:p>
            <a:r>
              <a:rPr lang="en-PK" dirty="0"/>
              <a:t>Automatic Gradient Calcuation</a:t>
            </a:r>
          </a:p>
        </p:txBody>
      </p:sp>
      <p:pic>
        <p:nvPicPr>
          <p:cNvPr id="9" name="Picture 8" descr="A screenshot of a computer program&#10;&#10;AI-generated content may be incorrect.">
            <a:extLst>
              <a:ext uri="{FF2B5EF4-FFF2-40B4-BE49-F238E27FC236}">
                <a16:creationId xmlns:a16="http://schemas.microsoft.com/office/drawing/2014/main" id="{46A1DBCC-D53C-623B-16D8-1622DE56D51A}"/>
              </a:ext>
            </a:extLst>
          </p:cNvPr>
          <p:cNvPicPr>
            <a:picLocks noChangeAspect="1"/>
          </p:cNvPicPr>
          <p:nvPr/>
        </p:nvPicPr>
        <p:blipFill>
          <a:blip r:embed="rId2"/>
          <a:stretch>
            <a:fillRect/>
          </a:stretch>
        </p:blipFill>
        <p:spPr>
          <a:xfrm>
            <a:off x="749300" y="1582420"/>
            <a:ext cx="7772400" cy="4098174"/>
          </a:xfrm>
          <a:prstGeom prst="rect">
            <a:avLst/>
          </a:prstGeom>
        </p:spPr>
      </p:pic>
    </p:spTree>
    <p:extLst>
      <p:ext uri="{BB962C8B-B14F-4D97-AF65-F5344CB8AC3E}">
        <p14:creationId xmlns:p14="http://schemas.microsoft.com/office/powerpoint/2010/main" val="369049443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A0A9D36-AA57-EFAD-CAF9-69937CB40F1F}"/>
              </a:ext>
            </a:extLst>
          </p:cNvPr>
          <p:cNvSpPr>
            <a:spLocks noGrp="1"/>
          </p:cNvSpPr>
          <p:nvPr>
            <p:ph type="title"/>
          </p:nvPr>
        </p:nvSpPr>
        <p:spPr/>
        <p:txBody>
          <a:bodyPr/>
          <a:lstStyle/>
          <a:p>
            <a:r>
              <a:rPr lang="en-GB" b="1" dirty="0"/>
              <a:t>Automatic differentiation is the secret that makes deep learning scalable.</a:t>
            </a:r>
            <a:br>
              <a:rPr lang="en-GB" dirty="0"/>
            </a:br>
            <a:endParaRPr lang="en-PK" dirty="0"/>
          </a:p>
        </p:txBody>
      </p:sp>
      <p:sp>
        <p:nvSpPr>
          <p:cNvPr id="5" name="Text Placeholder 4">
            <a:extLst>
              <a:ext uri="{FF2B5EF4-FFF2-40B4-BE49-F238E27FC236}">
                <a16:creationId xmlns:a16="http://schemas.microsoft.com/office/drawing/2014/main" id="{A0EA0C47-E6A9-0C5B-F7FC-66171B247B54}"/>
              </a:ext>
            </a:extLst>
          </p:cNvPr>
          <p:cNvSpPr>
            <a:spLocks noGrp="1"/>
          </p:cNvSpPr>
          <p:nvPr>
            <p:ph type="body" sz="quarter" idx="10"/>
          </p:nvPr>
        </p:nvSpPr>
        <p:spPr/>
        <p:txBody>
          <a:bodyPr/>
          <a:lstStyle/>
          <a:p>
            <a:pPr marL="0" indent="0">
              <a:buNone/>
            </a:pPr>
            <a:r>
              <a:rPr lang="en-PK" dirty="0"/>
              <a:t>Core Idea: </a:t>
            </a:r>
          </a:p>
        </p:txBody>
      </p:sp>
    </p:spTree>
    <p:extLst>
      <p:ext uri="{BB962C8B-B14F-4D97-AF65-F5344CB8AC3E}">
        <p14:creationId xmlns:p14="http://schemas.microsoft.com/office/powerpoint/2010/main" val="248288194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EDAB38-A399-7A19-F4CB-56EEF38E8819}"/>
              </a:ext>
            </a:extLst>
          </p:cNvPr>
          <p:cNvSpPr>
            <a:spLocks noGrp="1"/>
          </p:cNvSpPr>
          <p:nvPr>
            <p:ph type="title"/>
          </p:nvPr>
        </p:nvSpPr>
        <p:spPr/>
        <p:txBody>
          <a:bodyPr/>
          <a:lstStyle/>
          <a:p>
            <a:r>
              <a:rPr lang="en-PK" dirty="0"/>
              <a:t>Training Evaluating Models</a:t>
            </a:r>
          </a:p>
        </p:txBody>
      </p:sp>
      <p:sp>
        <p:nvSpPr>
          <p:cNvPr id="3" name="Content Placeholder 2">
            <a:extLst>
              <a:ext uri="{FF2B5EF4-FFF2-40B4-BE49-F238E27FC236}">
                <a16:creationId xmlns:a16="http://schemas.microsoft.com/office/drawing/2014/main" id="{CDA6AFDE-92AD-B9AE-547C-4777AFC752F4}"/>
              </a:ext>
            </a:extLst>
          </p:cNvPr>
          <p:cNvSpPr>
            <a:spLocks noGrp="1"/>
          </p:cNvSpPr>
          <p:nvPr>
            <p:ph idx="1"/>
          </p:nvPr>
        </p:nvSpPr>
        <p:spPr/>
        <p:txBody>
          <a:bodyPr/>
          <a:lstStyle/>
          <a:p>
            <a:r>
              <a:rPr lang="en-GB" dirty="0"/>
              <a:t>Case Study: Cats vs Dogs Classifier</a:t>
            </a:r>
          </a:p>
          <a:p>
            <a:r>
              <a:rPr lang="en-GB" dirty="0"/>
              <a:t>Classic binary classification example</a:t>
            </a:r>
          </a:p>
          <a:p>
            <a:r>
              <a:rPr lang="en-GB" dirty="0"/>
              <a:t>Input: </a:t>
            </a:r>
            <a:r>
              <a:rPr lang="en-GB" dirty="0" err="1"/>
              <a:t>labeled</a:t>
            </a:r>
            <a:r>
              <a:rPr lang="en-GB" dirty="0"/>
              <a:t> images of cats and dogs</a:t>
            </a:r>
          </a:p>
          <a:p>
            <a:r>
              <a:rPr lang="en-GB" dirty="0"/>
              <a:t>Goal: build a </a:t>
            </a:r>
            <a:r>
              <a:rPr lang="en-GB" dirty="0" err="1"/>
              <a:t>modelwith</a:t>
            </a:r>
            <a:r>
              <a:rPr lang="en-GB" dirty="0"/>
              <a:t> </a:t>
            </a:r>
            <a:r>
              <a:rPr lang="en-GB" dirty="0" err="1"/>
              <a:t>Keras</a:t>
            </a:r>
            <a:r>
              <a:rPr lang="en-GB" dirty="0"/>
              <a:t> to distinguish classes</a:t>
            </a:r>
          </a:p>
          <a:p>
            <a:r>
              <a:rPr lang="en-GB" dirty="0"/>
              <a:t>Demonstrates data prep, model design, training, evaluation</a:t>
            </a:r>
          </a:p>
          <a:p>
            <a:r>
              <a:rPr lang="en-GB" dirty="0"/>
              <a:t>Code is similar to previous chapters … but … </a:t>
            </a:r>
          </a:p>
          <a:p>
            <a:endParaRPr lang="en-PK" dirty="0"/>
          </a:p>
        </p:txBody>
      </p:sp>
    </p:spTree>
    <p:extLst>
      <p:ext uri="{BB962C8B-B14F-4D97-AF65-F5344CB8AC3E}">
        <p14:creationId xmlns:p14="http://schemas.microsoft.com/office/powerpoint/2010/main" val="274087210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C73A4B-1F94-07CB-FC52-789A084F503A}"/>
              </a:ext>
            </a:extLst>
          </p:cNvPr>
          <p:cNvSpPr>
            <a:spLocks noGrp="1"/>
          </p:cNvSpPr>
          <p:nvPr>
            <p:ph type="title"/>
          </p:nvPr>
        </p:nvSpPr>
        <p:spPr/>
        <p:txBody>
          <a:bodyPr/>
          <a:lstStyle/>
          <a:p>
            <a:r>
              <a:rPr lang="en-PK" dirty="0"/>
              <a:t>Evaluation Metrics </a:t>
            </a:r>
          </a:p>
        </p:txBody>
      </p:sp>
      <p:sp>
        <p:nvSpPr>
          <p:cNvPr id="3" name="Content Placeholder 2">
            <a:extLst>
              <a:ext uri="{FF2B5EF4-FFF2-40B4-BE49-F238E27FC236}">
                <a16:creationId xmlns:a16="http://schemas.microsoft.com/office/drawing/2014/main" id="{06F2CDD2-E7A0-1033-DA54-895AE1036203}"/>
              </a:ext>
            </a:extLst>
          </p:cNvPr>
          <p:cNvSpPr>
            <a:spLocks noGrp="1"/>
          </p:cNvSpPr>
          <p:nvPr>
            <p:ph idx="1"/>
          </p:nvPr>
        </p:nvSpPr>
        <p:spPr/>
        <p:txBody>
          <a:bodyPr/>
          <a:lstStyle/>
          <a:p>
            <a:r>
              <a:rPr lang="en-GB" dirty="0"/>
              <a:t>Measure generalization on unseen data</a:t>
            </a:r>
          </a:p>
          <a:p>
            <a:r>
              <a:rPr lang="en-GB" dirty="0"/>
              <a:t>Beyond “right/wrong”; diagnose error types</a:t>
            </a:r>
          </a:p>
          <a:p>
            <a:r>
              <a:rPr lang="en-GB" dirty="0"/>
              <a:t>Choose metric by cost of errors</a:t>
            </a:r>
          </a:p>
          <a:p>
            <a:r>
              <a:rPr lang="en-GB" dirty="0"/>
              <a:t>Guide training choices, early stopping, deployment </a:t>
            </a:r>
          </a:p>
          <a:p>
            <a:endParaRPr lang="en-PK" dirty="0"/>
          </a:p>
        </p:txBody>
      </p:sp>
    </p:spTree>
    <p:extLst>
      <p:ext uri="{BB962C8B-B14F-4D97-AF65-F5344CB8AC3E}">
        <p14:creationId xmlns:p14="http://schemas.microsoft.com/office/powerpoint/2010/main" val="278728916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E4FD98-EDE0-1257-DB91-FE83932837F6}"/>
              </a:ext>
            </a:extLst>
          </p:cNvPr>
          <p:cNvSpPr>
            <a:spLocks noGrp="1"/>
          </p:cNvSpPr>
          <p:nvPr>
            <p:ph type="title"/>
          </p:nvPr>
        </p:nvSpPr>
        <p:spPr/>
        <p:txBody>
          <a:bodyPr/>
          <a:lstStyle/>
          <a:p>
            <a:r>
              <a:rPr lang="en-GB" dirty="0"/>
              <a:t>Confusion Matrix (binary)</a:t>
            </a:r>
            <a:endParaRPr lang="en-PK" dirty="0"/>
          </a:p>
        </p:txBody>
      </p:sp>
      <p:sp>
        <p:nvSpPr>
          <p:cNvPr id="3" name="Content Placeholder 2">
            <a:extLst>
              <a:ext uri="{FF2B5EF4-FFF2-40B4-BE49-F238E27FC236}">
                <a16:creationId xmlns:a16="http://schemas.microsoft.com/office/drawing/2014/main" id="{DFE0677C-BB72-83F0-8AFA-4D3AA5768C20}"/>
              </a:ext>
            </a:extLst>
          </p:cNvPr>
          <p:cNvSpPr>
            <a:spLocks noGrp="1"/>
          </p:cNvSpPr>
          <p:nvPr>
            <p:ph idx="1"/>
          </p:nvPr>
        </p:nvSpPr>
        <p:spPr>
          <a:xfrm>
            <a:off x="838201" y="1391478"/>
            <a:ext cx="5480303" cy="4785485"/>
          </a:xfrm>
        </p:spPr>
        <p:txBody>
          <a:bodyPr/>
          <a:lstStyle/>
          <a:p>
            <a:r>
              <a:rPr lang="en-GB" dirty="0"/>
              <a:t>Four cells: TP, TN, FP, FN</a:t>
            </a:r>
          </a:p>
          <a:p>
            <a:r>
              <a:rPr lang="en-GB" dirty="0"/>
              <a:t>“Positive” = target class present (e.g., “cat”)</a:t>
            </a:r>
          </a:p>
          <a:p>
            <a:r>
              <a:rPr lang="en-GB" dirty="0"/>
              <a:t>Foundation for accuracy, precision, recall, F1</a:t>
            </a:r>
          </a:p>
          <a:p>
            <a:pPr marL="0" indent="0">
              <a:buNone/>
            </a:pPr>
            <a:endParaRPr lang="en-PK" dirty="0"/>
          </a:p>
        </p:txBody>
      </p:sp>
      <p:pic>
        <p:nvPicPr>
          <p:cNvPr id="7" name="Picture 6" descr="A screenshot of a test&#10;&#10;AI-generated content may be incorrect.">
            <a:extLst>
              <a:ext uri="{FF2B5EF4-FFF2-40B4-BE49-F238E27FC236}">
                <a16:creationId xmlns:a16="http://schemas.microsoft.com/office/drawing/2014/main" id="{FB0D7A96-C418-C061-7E3B-0AEE2A45AB7A}"/>
              </a:ext>
            </a:extLst>
          </p:cNvPr>
          <p:cNvPicPr>
            <a:picLocks noChangeAspect="1"/>
          </p:cNvPicPr>
          <p:nvPr/>
        </p:nvPicPr>
        <p:blipFill>
          <a:blip r:embed="rId2"/>
          <a:srcRect t="9578"/>
          <a:stretch>
            <a:fillRect/>
          </a:stretch>
        </p:blipFill>
        <p:spPr>
          <a:xfrm>
            <a:off x="6231301" y="1391478"/>
            <a:ext cx="5449397" cy="1552890"/>
          </a:xfrm>
          <a:prstGeom prst="rect">
            <a:avLst/>
          </a:prstGeom>
        </p:spPr>
      </p:pic>
    </p:spTree>
    <p:extLst>
      <p:ext uri="{BB962C8B-B14F-4D97-AF65-F5344CB8AC3E}">
        <p14:creationId xmlns:p14="http://schemas.microsoft.com/office/powerpoint/2010/main" val="2748429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B95A24-01C1-B20D-B330-C36FB895783A}"/>
              </a:ext>
            </a:extLst>
          </p:cNvPr>
          <p:cNvSpPr>
            <a:spLocks noGrp="1"/>
          </p:cNvSpPr>
          <p:nvPr>
            <p:ph type="title"/>
          </p:nvPr>
        </p:nvSpPr>
        <p:spPr/>
        <p:txBody>
          <a:bodyPr/>
          <a:lstStyle/>
          <a:p>
            <a:r>
              <a:rPr lang="en-GB" dirty="0"/>
              <a:t>Core Principles of </a:t>
            </a:r>
            <a:r>
              <a:rPr lang="en-GB" dirty="0" err="1"/>
              <a:t>Keras</a:t>
            </a:r>
            <a:endParaRPr lang="en-PK" dirty="0"/>
          </a:p>
        </p:txBody>
      </p:sp>
      <p:sp>
        <p:nvSpPr>
          <p:cNvPr id="3" name="Content Placeholder 2">
            <a:extLst>
              <a:ext uri="{FF2B5EF4-FFF2-40B4-BE49-F238E27FC236}">
                <a16:creationId xmlns:a16="http://schemas.microsoft.com/office/drawing/2014/main" id="{390C24CC-7331-0B39-FA5F-7E61384F4705}"/>
              </a:ext>
            </a:extLst>
          </p:cNvPr>
          <p:cNvSpPr>
            <a:spLocks noGrp="1"/>
          </p:cNvSpPr>
          <p:nvPr>
            <p:ph idx="1"/>
          </p:nvPr>
        </p:nvSpPr>
        <p:spPr/>
        <p:txBody>
          <a:bodyPr/>
          <a:lstStyle/>
          <a:p>
            <a:r>
              <a:rPr lang="en-GB" dirty="0"/>
              <a:t>Simplicity</a:t>
            </a:r>
          </a:p>
          <a:p>
            <a:r>
              <a:rPr lang="en-GB" dirty="0"/>
              <a:t>Modularity</a:t>
            </a:r>
          </a:p>
          <a:p>
            <a:r>
              <a:rPr lang="en-GB" dirty="0"/>
              <a:t>Extensibility</a:t>
            </a:r>
          </a:p>
          <a:p>
            <a:r>
              <a:rPr lang="en-GB" dirty="0"/>
              <a:t>Human-</a:t>
            </a:r>
            <a:r>
              <a:rPr lang="en-GB" dirty="0" err="1"/>
              <a:t>centered</a:t>
            </a:r>
            <a:r>
              <a:rPr lang="en-GB" dirty="0"/>
              <a:t> developer experience</a:t>
            </a:r>
          </a:p>
          <a:p>
            <a:endParaRPr lang="en-PK" dirty="0"/>
          </a:p>
        </p:txBody>
      </p:sp>
    </p:spTree>
    <p:extLst>
      <p:ext uri="{BB962C8B-B14F-4D97-AF65-F5344CB8AC3E}">
        <p14:creationId xmlns:p14="http://schemas.microsoft.com/office/powerpoint/2010/main" val="91783314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77249F-58F1-E336-C7A7-48D841EB49C4}"/>
              </a:ext>
            </a:extLst>
          </p:cNvPr>
          <p:cNvSpPr>
            <a:spLocks noGrp="1"/>
          </p:cNvSpPr>
          <p:nvPr>
            <p:ph type="title"/>
          </p:nvPr>
        </p:nvSpPr>
        <p:spPr/>
        <p:txBody>
          <a:bodyPr/>
          <a:lstStyle/>
          <a:p>
            <a:r>
              <a:rPr lang="en-GB" dirty="0"/>
              <a:t>Accuracy</a:t>
            </a:r>
            <a:endParaRPr lang="en-PK" dirty="0"/>
          </a:p>
        </p:txBody>
      </p:sp>
      <p:sp>
        <p:nvSpPr>
          <p:cNvPr id="3" name="Content Placeholder 2">
            <a:extLst>
              <a:ext uri="{FF2B5EF4-FFF2-40B4-BE49-F238E27FC236}">
                <a16:creationId xmlns:a16="http://schemas.microsoft.com/office/drawing/2014/main" id="{A11E5B49-DBA9-5627-A3F8-AABFD0AB506E}"/>
              </a:ext>
            </a:extLst>
          </p:cNvPr>
          <p:cNvSpPr>
            <a:spLocks noGrp="1"/>
          </p:cNvSpPr>
          <p:nvPr>
            <p:ph idx="1"/>
          </p:nvPr>
        </p:nvSpPr>
        <p:spPr/>
        <p:txBody>
          <a:bodyPr/>
          <a:lstStyle/>
          <a:p>
            <a:r>
              <a:rPr lang="en-GB" dirty="0"/>
              <a:t>Definition: </a:t>
            </a:r>
          </a:p>
          <a:p>
            <a:endParaRPr lang="en-GB" dirty="0"/>
          </a:p>
          <a:p>
            <a:endParaRPr lang="en-GB" dirty="0"/>
          </a:p>
          <a:p>
            <a:r>
              <a:rPr lang="en-GB" dirty="0"/>
              <a:t>Intuitive overall correctness</a:t>
            </a:r>
          </a:p>
          <a:p>
            <a:r>
              <a:rPr lang="en-GB" dirty="0"/>
              <a:t>Fine when classes balanced, costs symmetric</a:t>
            </a:r>
          </a:p>
          <a:p>
            <a:r>
              <a:rPr lang="en-GB" dirty="0"/>
              <a:t>Can mislead on rare positives (accuracy paradox) </a:t>
            </a:r>
          </a:p>
          <a:p>
            <a:endParaRPr lang="en-PK" dirty="0"/>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1847777E-8D38-B425-4AF9-B61C6034487E}"/>
                  </a:ext>
                </a:extLst>
              </p:cNvPr>
              <p:cNvSpPr txBox="1"/>
              <p:nvPr/>
            </p:nvSpPr>
            <p:spPr>
              <a:xfrm>
                <a:off x="2141982" y="2211427"/>
                <a:ext cx="6094476" cy="78996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PK" sz="2400" i="1" smtClean="0">
                          <a:latin typeface="Cambria Math" panose="02040503050406030204" pitchFamily="18" charset="0"/>
                        </a:rPr>
                        <m:t>𝐴𝑐𝑐𝑢𝑟𝑎𝑐𝑦</m:t>
                      </m:r>
                      <m:r>
                        <a:rPr lang="en-PK" sz="2400" i="0">
                          <a:latin typeface="Cambria Math" panose="02040503050406030204" pitchFamily="18" charset="0"/>
                        </a:rPr>
                        <m:t>=</m:t>
                      </m:r>
                      <m:f>
                        <m:fPr>
                          <m:ctrlPr>
                            <a:rPr lang="en-PK" sz="2400" i="1">
                              <a:latin typeface="Cambria Math" panose="02040503050406030204" pitchFamily="18" charset="0"/>
                            </a:rPr>
                          </m:ctrlPr>
                        </m:fPr>
                        <m:num>
                          <m:r>
                            <a:rPr lang="en-PK" sz="2400" i="1">
                              <a:latin typeface="Cambria Math" panose="02040503050406030204" pitchFamily="18" charset="0"/>
                            </a:rPr>
                            <m:t>𝑇𝑃</m:t>
                          </m:r>
                          <m:r>
                            <a:rPr lang="en-PK" sz="2400" i="0">
                              <a:latin typeface="Cambria Math" panose="02040503050406030204" pitchFamily="18" charset="0"/>
                            </a:rPr>
                            <m:t> + </m:t>
                          </m:r>
                          <m:r>
                            <a:rPr lang="en-PK" sz="2400" i="1">
                              <a:latin typeface="Cambria Math" panose="02040503050406030204" pitchFamily="18" charset="0"/>
                            </a:rPr>
                            <m:t>𝑇𝑁</m:t>
                          </m:r>
                        </m:num>
                        <m:den>
                          <m:r>
                            <a:rPr lang="en-PK" sz="2400" i="1">
                              <a:latin typeface="Cambria Math" panose="02040503050406030204" pitchFamily="18" charset="0"/>
                            </a:rPr>
                            <m:t>𝑇𝑃</m:t>
                          </m:r>
                          <m:r>
                            <a:rPr lang="en-PK" sz="2400" i="0">
                              <a:latin typeface="Cambria Math" panose="02040503050406030204" pitchFamily="18" charset="0"/>
                            </a:rPr>
                            <m:t> + </m:t>
                          </m:r>
                          <m:r>
                            <a:rPr lang="en-PK" sz="2400" i="1">
                              <a:latin typeface="Cambria Math" panose="02040503050406030204" pitchFamily="18" charset="0"/>
                            </a:rPr>
                            <m:t>𝑇𝑁</m:t>
                          </m:r>
                          <m:r>
                            <a:rPr lang="en-PK" sz="2400" i="0">
                              <a:latin typeface="Cambria Math" panose="02040503050406030204" pitchFamily="18" charset="0"/>
                            </a:rPr>
                            <m:t> + </m:t>
                          </m:r>
                          <m:r>
                            <a:rPr lang="en-PK" sz="2400" i="1">
                              <a:latin typeface="Cambria Math" panose="02040503050406030204" pitchFamily="18" charset="0"/>
                            </a:rPr>
                            <m:t>𝐹𝑃</m:t>
                          </m:r>
                          <m:r>
                            <a:rPr lang="en-PK" sz="2400" i="0">
                              <a:latin typeface="Cambria Math" panose="02040503050406030204" pitchFamily="18" charset="0"/>
                            </a:rPr>
                            <m:t> + </m:t>
                          </m:r>
                          <m:r>
                            <a:rPr lang="en-PK" sz="2400" i="1">
                              <a:latin typeface="Cambria Math" panose="02040503050406030204" pitchFamily="18" charset="0"/>
                            </a:rPr>
                            <m:t>𝐹𝑁</m:t>
                          </m:r>
                        </m:den>
                      </m:f>
                    </m:oMath>
                  </m:oMathPara>
                </a14:m>
                <a:endParaRPr lang="en-PK" sz="2400" dirty="0"/>
              </a:p>
            </p:txBody>
          </p:sp>
        </mc:Choice>
        <mc:Fallback xmlns="">
          <p:sp>
            <p:nvSpPr>
              <p:cNvPr id="5" name="TextBox 4">
                <a:extLst>
                  <a:ext uri="{FF2B5EF4-FFF2-40B4-BE49-F238E27FC236}">
                    <a16:creationId xmlns:a16="http://schemas.microsoft.com/office/drawing/2014/main" id="{1847777E-8D38-B425-4AF9-B61C6034487E}"/>
                  </a:ext>
                </a:extLst>
              </p:cNvPr>
              <p:cNvSpPr txBox="1">
                <a:spLocks noRot="1" noChangeAspect="1" noMove="1" noResize="1" noEditPoints="1" noAdjustHandles="1" noChangeArrowheads="1" noChangeShapeType="1" noTextEdit="1"/>
              </p:cNvSpPr>
              <p:nvPr/>
            </p:nvSpPr>
            <p:spPr>
              <a:xfrm>
                <a:off x="2141982" y="2211427"/>
                <a:ext cx="6094476" cy="789960"/>
              </a:xfrm>
              <a:prstGeom prst="rect">
                <a:avLst/>
              </a:prstGeom>
              <a:blipFill>
                <a:blip r:embed="rId2"/>
                <a:stretch>
                  <a:fillRect t="-3175" b="-20635"/>
                </a:stretch>
              </a:blipFill>
            </p:spPr>
            <p:txBody>
              <a:bodyPr/>
              <a:lstStyle/>
              <a:p>
                <a:r>
                  <a:rPr lang="en-PK">
                    <a:noFill/>
                  </a:rPr>
                  <a:t> </a:t>
                </a:r>
              </a:p>
            </p:txBody>
          </p:sp>
        </mc:Fallback>
      </mc:AlternateContent>
    </p:spTree>
    <p:extLst>
      <p:ext uri="{BB962C8B-B14F-4D97-AF65-F5344CB8AC3E}">
        <p14:creationId xmlns:p14="http://schemas.microsoft.com/office/powerpoint/2010/main" val="175745425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CE82181-E944-3550-3C35-AD5AF311F233}"/>
              </a:ext>
            </a:extLst>
          </p:cNvPr>
          <p:cNvSpPr>
            <a:spLocks noGrp="1"/>
          </p:cNvSpPr>
          <p:nvPr>
            <p:ph type="title"/>
          </p:nvPr>
        </p:nvSpPr>
        <p:spPr/>
        <p:txBody>
          <a:bodyPr/>
          <a:lstStyle/>
          <a:p>
            <a:r>
              <a:rPr lang="en-GB" dirty="0"/>
              <a:t>High accuracy can be useless on imbalanced data.</a:t>
            </a:r>
            <a:br>
              <a:rPr lang="en-GB" dirty="0"/>
            </a:br>
            <a:endParaRPr lang="en-PK" dirty="0"/>
          </a:p>
        </p:txBody>
      </p:sp>
      <p:sp>
        <p:nvSpPr>
          <p:cNvPr id="5" name="Text Placeholder 4">
            <a:extLst>
              <a:ext uri="{FF2B5EF4-FFF2-40B4-BE49-F238E27FC236}">
                <a16:creationId xmlns:a16="http://schemas.microsoft.com/office/drawing/2014/main" id="{46EE0A10-D352-8D2D-059C-2268937FD554}"/>
              </a:ext>
            </a:extLst>
          </p:cNvPr>
          <p:cNvSpPr>
            <a:spLocks noGrp="1"/>
          </p:cNvSpPr>
          <p:nvPr>
            <p:ph type="body" sz="quarter" idx="10"/>
          </p:nvPr>
        </p:nvSpPr>
        <p:spPr/>
        <p:txBody>
          <a:bodyPr/>
          <a:lstStyle/>
          <a:p>
            <a:pPr marL="0" indent="0">
              <a:buNone/>
            </a:pPr>
            <a:r>
              <a:rPr lang="en-GB" dirty="0"/>
              <a:t>Accuracy Paradox</a:t>
            </a:r>
            <a:endParaRPr lang="en-PK" dirty="0"/>
          </a:p>
        </p:txBody>
      </p:sp>
    </p:spTree>
    <p:extLst>
      <p:ext uri="{BB962C8B-B14F-4D97-AF65-F5344CB8AC3E}">
        <p14:creationId xmlns:p14="http://schemas.microsoft.com/office/powerpoint/2010/main" val="307436509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DAF9B-7AFA-875F-A0F5-6740C64B419D}"/>
              </a:ext>
            </a:extLst>
          </p:cNvPr>
          <p:cNvSpPr>
            <a:spLocks noGrp="1"/>
          </p:cNvSpPr>
          <p:nvPr>
            <p:ph type="title"/>
          </p:nvPr>
        </p:nvSpPr>
        <p:spPr/>
        <p:txBody>
          <a:bodyPr>
            <a:normAutofit/>
          </a:bodyPr>
          <a:lstStyle/>
          <a:p>
            <a:r>
              <a:rPr lang="en-GB" dirty="0"/>
              <a:t>Precision</a:t>
            </a:r>
            <a:endParaRPr lang="en-PK" dirty="0"/>
          </a:p>
        </p:txBody>
      </p:sp>
      <p:sp>
        <p:nvSpPr>
          <p:cNvPr id="3" name="Content Placeholder 2">
            <a:extLst>
              <a:ext uri="{FF2B5EF4-FFF2-40B4-BE49-F238E27FC236}">
                <a16:creationId xmlns:a16="http://schemas.microsoft.com/office/drawing/2014/main" id="{022DF5BD-AD11-C9D0-6474-FBCF56F1C7D7}"/>
              </a:ext>
            </a:extLst>
          </p:cNvPr>
          <p:cNvSpPr>
            <a:spLocks noGrp="1"/>
          </p:cNvSpPr>
          <p:nvPr>
            <p:ph idx="1"/>
          </p:nvPr>
        </p:nvSpPr>
        <p:spPr/>
        <p:txBody>
          <a:bodyPr/>
          <a:lstStyle/>
          <a:p>
            <a:r>
              <a:rPr lang="en-GB" dirty="0"/>
              <a:t>“When we predict positive, how often correct?”</a:t>
            </a:r>
          </a:p>
          <a:p>
            <a:r>
              <a:rPr lang="en-GB" dirty="0"/>
              <a:t>Formula: </a:t>
            </a:r>
          </a:p>
          <a:p>
            <a:endParaRPr lang="en-GB" dirty="0"/>
          </a:p>
          <a:p>
            <a:endParaRPr lang="en-GB" dirty="0"/>
          </a:p>
          <a:p>
            <a:r>
              <a:rPr lang="en-GB" dirty="0"/>
              <a:t>High precision ⇒ few false alarms</a:t>
            </a:r>
          </a:p>
          <a:p>
            <a:r>
              <a:rPr lang="en-GB" dirty="0"/>
              <a:t>Useful when FP costly (e.g., medical positives) </a:t>
            </a:r>
          </a:p>
          <a:p>
            <a:endParaRPr lang="en-PK" dirty="0"/>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A0A5BEDC-C936-C60A-A46E-F6B48919493B}"/>
                  </a:ext>
                </a:extLst>
              </p:cNvPr>
              <p:cNvSpPr txBox="1"/>
              <p:nvPr/>
            </p:nvSpPr>
            <p:spPr>
              <a:xfrm>
                <a:off x="2160270" y="2750923"/>
                <a:ext cx="6094476" cy="78996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m:rPr>
                          <m:sty m:val="p"/>
                        </m:rPr>
                        <a:rPr lang="en-PK" sz="2400" smtClean="0">
                          <a:latin typeface="Cambria Math" panose="02040503050406030204" pitchFamily="18" charset="0"/>
                        </a:rPr>
                        <m:t>P</m:t>
                      </m:r>
                      <m:r>
                        <m:rPr>
                          <m:sty m:val="p"/>
                        </m:rPr>
                        <a:rPr lang="en-PK" sz="2400" i="0">
                          <a:latin typeface="Cambria Math" panose="02040503050406030204" pitchFamily="18" charset="0"/>
                        </a:rPr>
                        <m:t>recision</m:t>
                      </m:r>
                      <m:r>
                        <a:rPr lang="en-PK" sz="2400" i="0">
                          <a:latin typeface="Cambria Math" panose="02040503050406030204" pitchFamily="18" charset="0"/>
                        </a:rPr>
                        <m:t>=</m:t>
                      </m:r>
                      <m:f>
                        <m:fPr>
                          <m:ctrlPr>
                            <a:rPr lang="en-PK" sz="2400" i="1">
                              <a:latin typeface="Cambria Math" panose="02040503050406030204" pitchFamily="18" charset="0"/>
                            </a:rPr>
                          </m:ctrlPr>
                        </m:fPr>
                        <m:num>
                          <m:r>
                            <m:rPr>
                              <m:sty m:val="p"/>
                            </m:rPr>
                            <a:rPr lang="en-PK" sz="2400" i="0">
                              <a:latin typeface="Cambria Math" panose="02040503050406030204" pitchFamily="18" charset="0"/>
                            </a:rPr>
                            <m:t>TP</m:t>
                          </m:r>
                        </m:num>
                        <m:den>
                          <m:r>
                            <m:rPr>
                              <m:sty m:val="p"/>
                            </m:rPr>
                            <a:rPr lang="en-PK" sz="2400" i="0">
                              <a:latin typeface="Cambria Math" panose="02040503050406030204" pitchFamily="18" charset="0"/>
                            </a:rPr>
                            <m:t>TP</m:t>
                          </m:r>
                          <m:r>
                            <a:rPr lang="en-PK" sz="2400" i="0">
                              <a:latin typeface="Cambria Math" panose="02040503050406030204" pitchFamily="18" charset="0"/>
                            </a:rPr>
                            <m:t> + </m:t>
                          </m:r>
                          <m:r>
                            <m:rPr>
                              <m:sty m:val="p"/>
                            </m:rPr>
                            <a:rPr lang="en-PK" sz="2400" i="0">
                              <a:latin typeface="Cambria Math" panose="02040503050406030204" pitchFamily="18" charset="0"/>
                            </a:rPr>
                            <m:t>FP</m:t>
                          </m:r>
                        </m:den>
                      </m:f>
                    </m:oMath>
                  </m:oMathPara>
                </a14:m>
                <a:endParaRPr lang="en-PK" dirty="0"/>
              </a:p>
            </p:txBody>
          </p:sp>
        </mc:Choice>
        <mc:Fallback xmlns="">
          <p:sp>
            <p:nvSpPr>
              <p:cNvPr id="5" name="TextBox 4">
                <a:extLst>
                  <a:ext uri="{FF2B5EF4-FFF2-40B4-BE49-F238E27FC236}">
                    <a16:creationId xmlns:a16="http://schemas.microsoft.com/office/drawing/2014/main" id="{A0A5BEDC-C936-C60A-A46E-F6B48919493B}"/>
                  </a:ext>
                </a:extLst>
              </p:cNvPr>
              <p:cNvSpPr txBox="1">
                <a:spLocks noRot="1" noChangeAspect="1" noMove="1" noResize="1" noEditPoints="1" noAdjustHandles="1" noChangeArrowheads="1" noChangeShapeType="1" noTextEdit="1"/>
              </p:cNvSpPr>
              <p:nvPr/>
            </p:nvSpPr>
            <p:spPr>
              <a:xfrm>
                <a:off x="2160270" y="2750923"/>
                <a:ext cx="6094476" cy="789960"/>
              </a:xfrm>
              <a:prstGeom prst="rect">
                <a:avLst/>
              </a:prstGeom>
              <a:blipFill>
                <a:blip r:embed="rId2"/>
                <a:stretch>
                  <a:fillRect b="-7937"/>
                </a:stretch>
              </a:blipFill>
            </p:spPr>
            <p:txBody>
              <a:bodyPr/>
              <a:lstStyle/>
              <a:p>
                <a:r>
                  <a:rPr lang="en-PK">
                    <a:noFill/>
                  </a:rPr>
                  <a:t> </a:t>
                </a:r>
              </a:p>
            </p:txBody>
          </p:sp>
        </mc:Fallback>
      </mc:AlternateContent>
    </p:spTree>
    <p:extLst>
      <p:ext uri="{BB962C8B-B14F-4D97-AF65-F5344CB8AC3E}">
        <p14:creationId xmlns:p14="http://schemas.microsoft.com/office/powerpoint/2010/main" val="133378474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16486B-C773-E73F-E93F-0CCBB0CE2C45}"/>
              </a:ext>
            </a:extLst>
          </p:cNvPr>
          <p:cNvSpPr>
            <a:spLocks noGrp="1"/>
          </p:cNvSpPr>
          <p:nvPr>
            <p:ph type="title"/>
          </p:nvPr>
        </p:nvSpPr>
        <p:spPr/>
        <p:txBody>
          <a:bodyPr/>
          <a:lstStyle/>
          <a:p>
            <a:r>
              <a:rPr lang="en-GB" dirty="0"/>
              <a:t>Recall (Sensitivity/TPR)</a:t>
            </a:r>
            <a:endParaRPr lang="en-PK" dirty="0"/>
          </a:p>
        </p:txBody>
      </p:sp>
      <p:sp>
        <p:nvSpPr>
          <p:cNvPr id="3" name="Content Placeholder 2">
            <a:extLst>
              <a:ext uri="{FF2B5EF4-FFF2-40B4-BE49-F238E27FC236}">
                <a16:creationId xmlns:a16="http://schemas.microsoft.com/office/drawing/2014/main" id="{0340A6AF-105F-FD8B-412A-ADF69E77DD31}"/>
              </a:ext>
            </a:extLst>
          </p:cNvPr>
          <p:cNvSpPr>
            <a:spLocks noGrp="1"/>
          </p:cNvSpPr>
          <p:nvPr>
            <p:ph idx="1"/>
          </p:nvPr>
        </p:nvSpPr>
        <p:spPr/>
        <p:txBody>
          <a:bodyPr/>
          <a:lstStyle/>
          <a:p>
            <a:r>
              <a:rPr lang="en-GB" dirty="0"/>
              <a:t>“Of actual positives, how many found?”</a:t>
            </a:r>
          </a:p>
          <a:p>
            <a:r>
              <a:rPr lang="en-GB" dirty="0"/>
              <a:t>Formula: </a:t>
            </a:r>
          </a:p>
          <a:p>
            <a:endParaRPr lang="en-GB" dirty="0"/>
          </a:p>
          <a:p>
            <a:endParaRPr lang="en-GB" dirty="0"/>
          </a:p>
          <a:p>
            <a:r>
              <a:rPr lang="en-GB" dirty="0"/>
              <a:t>High recall ⇒ few misses</a:t>
            </a:r>
          </a:p>
          <a:p>
            <a:r>
              <a:rPr lang="en-GB" dirty="0"/>
              <a:t>Critical when FN costly (screening tasks) </a:t>
            </a:r>
          </a:p>
          <a:p>
            <a:endParaRPr lang="en-PK" dirty="0"/>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65A5E322-4998-B82C-8E4E-37E77445B5F2}"/>
                  </a:ext>
                </a:extLst>
              </p:cNvPr>
              <p:cNvSpPr txBox="1"/>
              <p:nvPr/>
            </p:nvSpPr>
            <p:spPr>
              <a:xfrm>
                <a:off x="1614247" y="2741779"/>
                <a:ext cx="6094476" cy="78996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m:rPr>
                          <m:sty m:val="p"/>
                        </m:rPr>
                        <a:rPr lang="en-PK" sz="2400" smtClean="0">
                          <a:latin typeface="Cambria Math" panose="02040503050406030204" pitchFamily="18" charset="0"/>
                        </a:rPr>
                        <m:t>R</m:t>
                      </m:r>
                      <m:r>
                        <m:rPr>
                          <m:sty m:val="p"/>
                        </m:rPr>
                        <a:rPr lang="en-PK" sz="2400" i="0">
                          <a:latin typeface="Cambria Math" panose="02040503050406030204" pitchFamily="18" charset="0"/>
                        </a:rPr>
                        <m:t>ecall</m:t>
                      </m:r>
                      <m:r>
                        <a:rPr lang="en-PK" sz="2400" i="0">
                          <a:latin typeface="Cambria Math" panose="02040503050406030204" pitchFamily="18" charset="0"/>
                        </a:rPr>
                        <m:t>=</m:t>
                      </m:r>
                      <m:f>
                        <m:fPr>
                          <m:ctrlPr>
                            <a:rPr lang="en-PK" sz="2400" i="1">
                              <a:latin typeface="Cambria Math" panose="02040503050406030204" pitchFamily="18" charset="0"/>
                            </a:rPr>
                          </m:ctrlPr>
                        </m:fPr>
                        <m:num>
                          <m:r>
                            <m:rPr>
                              <m:sty m:val="p"/>
                            </m:rPr>
                            <a:rPr lang="en-PK" sz="2400" i="0">
                              <a:latin typeface="Cambria Math" panose="02040503050406030204" pitchFamily="18" charset="0"/>
                            </a:rPr>
                            <m:t>TP</m:t>
                          </m:r>
                        </m:num>
                        <m:den>
                          <m:r>
                            <m:rPr>
                              <m:sty m:val="p"/>
                            </m:rPr>
                            <a:rPr lang="en-PK" sz="2400" i="0">
                              <a:latin typeface="Cambria Math" panose="02040503050406030204" pitchFamily="18" charset="0"/>
                            </a:rPr>
                            <m:t>TP</m:t>
                          </m:r>
                          <m:r>
                            <a:rPr lang="en-PK" sz="2400" i="0">
                              <a:latin typeface="Cambria Math" panose="02040503050406030204" pitchFamily="18" charset="0"/>
                            </a:rPr>
                            <m:t> + </m:t>
                          </m:r>
                          <m:r>
                            <m:rPr>
                              <m:sty m:val="p"/>
                            </m:rPr>
                            <a:rPr lang="en-PK" sz="2400" i="0">
                              <a:latin typeface="Cambria Math" panose="02040503050406030204" pitchFamily="18" charset="0"/>
                            </a:rPr>
                            <m:t>FN</m:t>
                          </m:r>
                        </m:den>
                      </m:f>
                    </m:oMath>
                  </m:oMathPara>
                </a14:m>
                <a:endParaRPr lang="en-PK" dirty="0"/>
              </a:p>
            </p:txBody>
          </p:sp>
        </mc:Choice>
        <mc:Fallback xmlns="">
          <p:sp>
            <p:nvSpPr>
              <p:cNvPr id="5" name="TextBox 4">
                <a:extLst>
                  <a:ext uri="{FF2B5EF4-FFF2-40B4-BE49-F238E27FC236}">
                    <a16:creationId xmlns:a16="http://schemas.microsoft.com/office/drawing/2014/main" id="{65A5E322-4998-B82C-8E4E-37E77445B5F2}"/>
                  </a:ext>
                </a:extLst>
              </p:cNvPr>
              <p:cNvSpPr txBox="1">
                <a:spLocks noRot="1" noChangeAspect="1" noMove="1" noResize="1" noEditPoints="1" noAdjustHandles="1" noChangeArrowheads="1" noChangeShapeType="1" noTextEdit="1"/>
              </p:cNvSpPr>
              <p:nvPr/>
            </p:nvSpPr>
            <p:spPr>
              <a:xfrm>
                <a:off x="1614247" y="2741779"/>
                <a:ext cx="6094476" cy="789960"/>
              </a:xfrm>
              <a:prstGeom prst="rect">
                <a:avLst/>
              </a:prstGeom>
              <a:blipFill>
                <a:blip r:embed="rId2"/>
                <a:stretch>
                  <a:fillRect b="-8065"/>
                </a:stretch>
              </a:blipFill>
            </p:spPr>
            <p:txBody>
              <a:bodyPr/>
              <a:lstStyle/>
              <a:p>
                <a:r>
                  <a:rPr lang="en-PK">
                    <a:noFill/>
                  </a:rPr>
                  <a:t> </a:t>
                </a:r>
              </a:p>
            </p:txBody>
          </p:sp>
        </mc:Fallback>
      </mc:AlternateContent>
    </p:spTree>
    <p:extLst>
      <p:ext uri="{BB962C8B-B14F-4D97-AF65-F5344CB8AC3E}">
        <p14:creationId xmlns:p14="http://schemas.microsoft.com/office/powerpoint/2010/main" val="340996934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58A5E7-F0F0-E571-645B-03D09D6098DD}"/>
              </a:ext>
            </a:extLst>
          </p:cNvPr>
          <p:cNvSpPr>
            <a:spLocks noGrp="1"/>
          </p:cNvSpPr>
          <p:nvPr>
            <p:ph type="title"/>
          </p:nvPr>
        </p:nvSpPr>
        <p:spPr/>
        <p:txBody>
          <a:bodyPr>
            <a:normAutofit/>
          </a:bodyPr>
          <a:lstStyle/>
          <a:p>
            <a:r>
              <a:rPr lang="en-GB" dirty="0"/>
              <a:t>Threshold Trade-off (Precision vs Recall)</a:t>
            </a:r>
            <a:endParaRPr lang="en-PK" dirty="0"/>
          </a:p>
        </p:txBody>
      </p:sp>
      <p:sp>
        <p:nvSpPr>
          <p:cNvPr id="3" name="Content Placeholder 2">
            <a:extLst>
              <a:ext uri="{FF2B5EF4-FFF2-40B4-BE49-F238E27FC236}">
                <a16:creationId xmlns:a16="http://schemas.microsoft.com/office/drawing/2014/main" id="{7F717373-AD9C-5CC5-0573-E6FB7A42FB28}"/>
              </a:ext>
            </a:extLst>
          </p:cNvPr>
          <p:cNvSpPr>
            <a:spLocks noGrp="1"/>
          </p:cNvSpPr>
          <p:nvPr>
            <p:ph idx="1"/>
          </p:nvPr>
        </p:nvSpPr>
        <p:spPr/>
        <p:txBody>
          <a:bodyPr/>
          <a:lstStyle/>
          <a:p>
            <a:r>
              <a:rPr lang="en-GB" dirty="0"/>
              <a:t>Decision threshold (e.g., 0.5 sigmoid) controls balance</a:t>
            </a:r>
          </a:p>
          <a:p>
            <a:r>
              <a:rPr lang="en-GB" dirty="0"/>
              <a:t>Raise threshold ⇒ ↑ precision, ↓ recall</a:t>
            </a:r>
          </a:p>
          <a:p>
            <a:r>
              <a:rPr lang="en-GB" dirty="0"/>
              <a:t>Lower threshold ⇒ ↑ recall, ↓ precision</a:t>
            </a:r>
          </a:p>
          <a:p>
            <a:r>
              <a:rPr lang="en-GB" dirty="0"/>
              <a:t>Tune per application; report both metrics </a:t>
            </a:r>
          </a:p>
          <a:p>
            <a:endParaRPr lang="en-PK" dirty="0"/>
          </a:p>
        </p:txBody>
      </p:sp>
    </p:spTree>
    <p:extLst>
      <p:ext uri="{BB962C8B-B14F-4D97-AF65-F5344CB8AC3E}">
        <p14:creationId xmlns:p14="http://schemas.microsoft.com/office/powerpoint/2010/main" val="130951126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B53EFB-4DD1-71CC-4A20-402F8D4686C3}"/>
              </a:ext>
            </a:extLst>
          </p:cNvPr>
          <p:cNvSpPr>
            <a:spLocks noGrp="1"/>
          </p:cNvSpPr>
          <p:nvPr>
            <p:ph type="title"/>
          </p:nvPr>
        </p:nvSpPr>
        <p:spPr/>
        <p:txBody>
          <a:bodyPr/>
          <a:lstStyle/>
          <a:p>
            <a:r>
              <a:rPr lang="en-GB" dirty="0"/>
              <a:t>F1 Score (harmonic mean)</a:t>
            </a:r>
            <a:endParaRPr lang="en-PK" dirty="0"/>
          </a:p>
        </p:txBody>
      </p:sp>
      <p:sp>
        <p:nvSpPr>
          <p:cNvPr id="3" name="Content Placeholder 2">
            <a:extLst>
              <a:ext uri="{FF2B5EF4-FFF2-40B4-BE49-F238E27FC236}">
                <a16:creationId xmlns:a16="http://schemas.microsoft.com/office/drawing/2014/main" id="{DBBDEDC9-54AE-F1A5-2C6C-0FF89C1CE898}"/>
              </a:ext>
            </a:extLst>
          </p:cNvPr>
          <p:cNvSpPr>
            <a:spLocks noGrp="1"/>
          </p:cNvSpPr>
          <p:nvPr>
            <p:ph idx="1"/>
          </p:nvPr>
        </p:nvSpPr>
        <p:spPr/>
        <p:txBody>
          <a:bodyPr/>
          <a:lstStyle/>
          <a:p>
            <a:r>
              <a:rPr lang="en-GB" dirty="0"/>
              <a:t>Formula: </a:t>
            </a:r>
          </a:p>
          <a:p>
            <a:endParaRPr lang="en-GB" dirty="0"/>
          </a:p>
          <a:p>
            <a:endParaRPr lang="en-GB" dirty="0"/>
          </a:p>
          <a:p>
            <a:r>
              <a:rPr lang="en-GB" dirty="0"/>
              <a:t>Penalizes imbalance between P/R</a:t>
            </a:r>
          </a:p>
          <a:p>
            <a:r>
              <a:rPr lang="en-GB" dirty="0"/>
              <a:t>Best = 1, worst = 0</a:t>
            </a:r>
          </a:p>
          <a:p>
            <a:r>
              <a:rPr lang="en-GB" dirty="0"/>
              <a:t>Prefer when classes imbalanced; need balanced performance</a:t>
            </a:r>
          </a:p>
          <a:p>
            <a:endParaRPr lang="en-PK" dirty="0"/>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F9A39CD9-23D5-8E13-9F7B-8477D1926E1E}"/>
                  </a:ext>
                </a:extLst>
              </p:cNvPr>
              <p:cNvSpPr txBox="1"/>
              <p:nvPr/>
            </p:nvSpPr>
            <p:spPr>
              <a:xfrm>
                <a:off x="1785366" y="2207709"/>
                <a:ext cx="6094476" cy="7998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PK" sz="2400" i="1" smtClean="0">
                              <a:latin typeface="Cambria Math" panose="02040503050406030204" pitchFamily="18" charset="0"/>
                            </a:rPr>
                          </m:ctrlPr>
                        </m:sSubPr>
                        <m:e>
                          <m:r>
                            <m:rPr>
                              <m:sty m:val="p"/>
                            </m:rPr>
                            <a:rPr lang="en-PK" sz="2400">
                              <a:latin typeface="Cambria Math" panose="02040503050406030204" pitchFamily="18" charset="0"/>
                            </a:rPr>
                            <m:t>F</m:t>
                          </m:r>
                        </m:e>
                        <m:sub>
                          <m:r>
                            <a:rPr lang="en-PK" sz="2400" i="0">
                              <a:latin typeface="Cambria Math" panose="02040503050406030204" pitchFamily="18" charset="0"/>
                            </a:rPr>
                            <m:t>1</m:t>
                          </m:r>
                        </m:sub>
                      </m:sSub>
                      <m:r>
                        <a:rPr lang="en-PK" sz="2400" i="0">
                          <a:latin typeface="Cambria Math" panose="02040503050406030204" pitchFamily="18" charset="0"/>
                        </a:rPr>
                        <m:t>=2×</m:t>
                      </m:r>
                      <m:f>
                        <m:fPr>
                          <m:ctrlPr>
                            <a:rPr lang="en-PK" sz="2400" i="1">
                              <a:latin typeface="Cambria Math" panose="02040503050406030204" pitchFamily="18" charset="0"/>
                            </a:rPr>
                          </m:ctrlPr>
                        </m:fPr>
                        <m:num>
                          <m:r>
                            <m:rPr>
                              <m:sty m:val="p"/>
                            </m:rPr>
                            <a:rPr lang="en-PK" sz="2400" i="0">
                              <a:latin typeface="Cambria Math" panose="02040503050406030204" pitchFamily="18" charset="0"/>
                            </a:rPr>
                            <m:t>Precision</m:t>
                          </m:r>
                          <m:r>
                            <a:rPr lang="en-PK" sz="2400" i="0">
                              <a:latin typeface="Cambria Math" panose="02040503050406030204" pitchFamily="18" charset="0"/>
                            </a:rPr>
                            <m:t>×</m:t>
                          </m:r>
                          <m:r>
                            <m:rPr>
                              <m:sty m:val="p"/>
                            </m:rPr>
                            <a:rPr lang="en-PK" sz="2400" i="0">
                              <a:latin typeface="Cambria Math" panose="02040503050406030204" pitchFamily="18" charset="0"/>
                            </a:rPr>
                            <m:t>Recall</m:t>
                          </m:r>
                        </m:num>
                        <m:den>
                          <m:r>
                            <m:rPr>
                              <m:sty m:val="p"/>
                            </m:rPr>
                            <a:rPr lang="en-PK" sz="2400" i="0">
                              <a:latin typeface="Cambria Math" panose="02040503050406030204" pitchFamily="18" charset="0"/>
                            </a:rPr>
                            <m:t>Precision</m:t>
                          </m:r>
                          <m:r>
                            <a:rPr lang="en-PK" sz="2400" i="0">
                              <a:latin typeface="Cambria Math" panose="02040503050406030204" pitchFamily="18" charset="0"/>
                            </a:rPr>
                            <m:t>+</m:t>
                          </m:r>
                          <m:r>
                            <m:rPr>
                              <m:sty m:val="p"/>
                            </m:rPr>
                            <a:rPr lang="en-PK" sz="2400" i="0">
                              <a:latin typeface="Cambria Math" panose="02040503050406030204" pitchFamily="18" charset="0"/>
                            </a:rPr>
                            <m:t>Recall</m:t>
                          </m:r>
                        </m:den>
                      </m:f>
                    </m:oMath>
                  </m:oMathPara>
                </a14:m>
                <a:endParaRPr lang="en-PK" sz="2400" dirty="0"/>
              </a:p>
            </p:txBody>
          </p:sp>
        </mc:Choice>
        <mc:Fallback xmlns="">
          <p:sp>
            <p:nvSpPr>
              <p:cNvPr id="5" name="TextBox 4">
                <a:extLst>
                  <a:ext uri="{FF2B5EF4-FFF2-40B4-BE49-F238E27FC236}">
                    <a16:creationId xmlns:a16="http://schemas.microsoft.com/office/drawing/2014/main" id="{F9A39CD9-23D5-8E13-9F7B-8477D1926E1E}"/>
                  </a:ext>
                </a:extLst>
              </p:cNvPr>
              <p:cNvSpPr txBox="1">
                <a:spLocks noRot="1" noChangeAspect="1" noMove="1" noResize="1" noEditPoints="1" noAdjustHandles="1" noChangeArrowheads="1" noChangeShapeType="1" noTextEdit="1"/>
              </p:cNvSpPr>
              <p:nvPr/>
            </p:nvSpPr>
            <p:spPr>
              <a:xfrm>
                <a:off x="1785366" y="2207709"/>
                <a:ext cx="6094476" cy="799899"/>
              </a:xfrm>
              <a:prstGeom prst="rect">
                <a:avLst/>
              </a:prstGeom>
              <a:blipFill>
                <a:blip r:embed="rId2"/>
                <a:stretch>
                  <a:fillRect b="-6250"/>
                </a:stretch>
              </a:blipFill>
            </p:spPr>
            <p:txBody>
              <a:bodyPr/>
              <a:lstStyle/>
              <a:p>
                <a:r>
                  <a:rPr lang="en-PK">
                    <a:noFill/>
                  </a:rPr>
                  <a:t> </a:t>
                </a:r>
              </a:p>
            </p:txBody>
          </p:sp>
        </mc:Fallback>
      </mc:AlternateContent>
    </p:spTree>
    <p:extLst>
      <p:ext uri="{BB962C8B-B14F-4D97-AF65-F5344CB8AC3E}">
        <p14:creationId xmlns:p14="http://schemas.microsoft.com/office/powerpoint/2010/main" val="205745043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BA4371-99BF-4D5D-3D9F-D1113203419F}"/>
              </a:ext>
            </a:extLst>
          </p:cNvPr>
          <p:cNvSpPr>
            <a:spLocks noGrp="1"/>
          </p:cNvSpPr>
          <p:nvPr>
            <p:ph type="title"/>
          </p:nvPr>
        </p:nvSpPr>
        <p:spPr/>
        <p:txBody>
          <a:bodyPr/>
          <a:lstStyle/>
          <a:p>
            <a:r>
              <a:rPr lang="en-GB" dirty="0"/>
              <a:t>Accuracy vs F1</a:t>
            </a:r>
            <a:endParaRPr lang="en-PK" dirty="0"/>
          </a:p>
        </p:txBody>
      </p:sp>
      <p:sp>
        <p:nvSpPr>
          <p:cNvPr id="3" name="Content Placeholder 2">
            <a:extLst>
              <a:ext uri="{FF2B5EF4-FFF2-40B4-BE49-F238E27FC236}">
                <a16:creationId xmlns:a16="http://schemas.microsoft.com/office/drawing/2014/main" id="{805351E3-01E2-7DF0-D183-78293CFAE688}"/>
              </a:ext>
            </a:extLst>
          </p:cNvPr>
          <p:cNvSpPr>
            <a:spLocks noGrp="1"/>
          </p:cNvSpPr>
          <p:nvPr>
            <p:ph idx="1"/>
          </p:nvPr>
        </p:nvSpPr>
        <p:spPr/>
        <p:txBody>
          <a:bodyPr/>
          <a:lstStyle/>
          <a:p>
            <a:r>
              <a:rPr lang="en-GB" dirty="0"/>
              <a:t>High accuracy can hide poor minority-class performance</a:t>
            </a:r>
          </a:p>
          <a:p>
            <a:r>
              <a:rPr lang="en-GB" dirty="0"/>
              <a:t>F1 more informative under imbalance</a:t>
            </a:r>
          </a:p>
          <a:p>
            <a:r>
              <a:rPr lang="en-GB" dirty="0"/>
              <a:t>Compare models fairly when P/R trade-off exists</a:t>
            </a:r>
          </a:p>
          <a:p>
            <a:r>
              <a:rPr lang="en-GB" dirty="0"/>
              <a:t>State class balance when reporting metrics </a:t>
            </a:r>
          </a:p>
          <a:p>
            <a:endParaRPr lang="en-PK" dirty="0"/>
          </a:p>
        </p:txBody>
      </p:sp>
    </p:spTree>
    <p:extLst>
      <p:ext uri="{BB962C8B-B14F-4D97-AF65-F5344CB8AC3E}">
        <p14:creationId xmlns:p14="http://schemas.microsoft.com/office/powerpoint/2010/main" val="328438585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CE1C5F-85D6-E0E5-4F96-F01890A899CF}"/>
              </a:ext>
            </a:extLst>
          </p:cNvPr>
          <p:cNvSpPr>
            <a:spLocks noGrp="1"/>
          </p:cNvSpPr>
          <p:nvPr>
            <p:ph type="title"/>
          </p:nvPr>
        </p:nvSpPr>
        <p:spPr/>
        <p:txBody>
          <a:bodyPr/>
          <a:lstStyle/>
          <a:p>
            <a:r>
              <a:rPr lang="en-GB" dirty="0"/>
              <a:t>Metrics During Training (</a:t>
            </a:r>
            <a:r>
              <a:rPr lang="en-GB" dirty="0" err="1"/>
              <a:t>Keras</a:t>
            </a:r>
            <a:r>
              <a:rPr lang="en-GB" dirty="0"/>
              <a:t>)</a:t>
            </a:r>
            <a:endParaRPr lang="en-PK" dirty="0"/>
          </a:p>
        </p:txBody>
      </p:sp>
      <p:sp>
        <p:nvSpPr>
          <p:cNvPr id="3" name="Content Placeholder 2">
            <a:extLst>
              <a:ext uri="{FF2B5EF4-FFF2-40B4-BE49-F238E27FC236}">
                <a16:creationId xmlns:a16="http://schemas.microsoft.com/office/drawing/2014/main" id="{54997787-082C-9580-EFBA-0879ADF288D8}"/>
              </a:ext>
            </a:extLst>
          </p:cNvPr>
          <p:cNvSpPr>
            <a:spLocks noGrp="1"/>
          </p:cNvSpPr>
          <p:nvPr>
            <p:ph idx="1"/>
          </p:nvPr>
        </p:nvSpPr>
        <p:spPr>
          <a:xfrm>
            <a:off x="838200" y="1391479"/>
            <a:ext cx="9707217" cy="2037522"/>
          </a:xfrm>
        </p:spPr>
        <p:txBody>
          <a:bodyPr/>
          <a:lstStyle/>
          <a:p>
            <a:r>
              <a:rPr lang="en-GB" dirty="0"/>
              <a:t>Add metrics in compile</a:t>
            </a:r>
          </a:p>
          <a:p>
            <a:r>
              <a:rPr lang="en-GB" dirty="0"/>
              <a:t>Monitor train vs </a:t>
            </a:r>
            <a:r>
              <a:rPr lang="en-GB" dirty="0" err="1"/>
              <a:t>val</a:t>
            </a:r>
            <a:r>
              <a:rPr lang="en-GB" dirty="0"/>
              <a:t> metrics each epoch</a:t>
            </a:r>
          </a:p>
          <a:p>
            <a:r>
              <a:rPr lang="en-GB" dirty="0"/>
              <a:t>Track progress beyond loss alone</a:t>
            </a:r>
          </a:p>
        </p:txBody>
      </p:sp>
      <p:pic>
        <p:nvPicPr>
          <p:cNvPr id="5" name="Picture 4" descr="A computer code with text&#10;&#10;AI-generated content may be incorrect.">
            <a:extLst>
              <a:ext uri="{FF2B5EF4-FFF2-40B4-BE49-F238E27FC236}">
                <a16:creationId xmlns:a16="http://schemas.microsoft.com/office/drawing/2014/main" id="{544842A4-5FAD-040D-B677-F1D452B358A6}"/>
              </a:ext>
            </a:extLst>
          </p:cNvPr>
          <p:cNvPicPr>
            <a:picLocks noChangeAspect="1"/>
          </p:cNvPicPr>
          <p:nvPr/>
        </p:nvPicPr>
        <p:blipFill>
          <a:blip r:embed="rId2"/>
          <a:stretch>
            <a:fillRect/>
          </a:stretch>
        </p:blipFill>
        <p:spPr>
          <a:xfrm>
            <a:off x="1168146" y="3508678"/>
            <a:ext cx="6412230" cy="2585035"/>
          </a:xfrm>
          <a:prstGeom prst="rect">
            <a:avLst/>
          </a:prstGeom>
        </p:spPr>
      </p:pic>
    </p:spTree>
    <p:extLst>
      <p:ext uri="{BB962C8B-B14F-4D97-AF65-F5344CB8AC3E}">
        <p14:creationId xmlns:p14="http://schemas.microsoft.com/office/powerpoint/2010/main" val="320578625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AB23BF-D99C-0C45-E500-BE3215B2C944}"/>
              </a:ext>
            </a:extLst>
          </p:cNvPr>
          <p:cNvSpPr>
            <a:spLocks noGrp="1"/>
          </p:cNvSpPr>
          <p:nvPr>
            <p:ph type="title"/>
          </p:nvPr>
        </p:nvSpPr>
        <p:spPr/>
        <p:txBody>
          <a:bodyPr/>
          <a:lstStyle/>
          <a:p>
            <a:r>
              <a:rPr lang="en-GB" dirty="0"/>
              <a:t>Checkpointing Best Validation Metric</a:t>
            </a:r>
            <a:endParaRPr lang="en-PK" dirty="0"/>
          </a:p>
        </p:txBody>
      </p:sp>
      <p:sp>
        <p:nvSpPr>
          <p:cNvPr id="3" name="Content Placeholder 2">
            <a:extLst>
              <a:ext uri="{FF2B5EF4-FFF2-40B4-BE49-F238E27FC236}">
                <a16:creationId xmlns:a16="http://schemas.microsoft.com/office/drawing/2014/main" id="{49AAF3E0-ECD4-E2EE-0BCD-C243B0996423}"/>
              </a:ext>
            </a:extLst>
          </p:cNvPr>
          <p:cNvSpPr>
            <a:spLocks noGrp="1"/>
          </p:cNvSpPr>
          <p:nvPr>
            <p:ph idx="1"/>
          </p:nvPr>
        </p:nvSpPr>
        <p:spPr>
          <a:xfrm>
            <a:off x="838201" y="1391478"/>
            <a:ext cx="4533596" cy="4149785"/>
          </a:xfrm>
        </p:spPr>
        <p:txBody>
          <a:bodyPr>
            <a:normAutofit/>
          </a:bodyPr>
          <a:lstStyle/>
          <a:p>
            <a:r>
              <a:rPr lang="en-GB" dirty="0"/>
              <a:t>Captures best epoch (not necessarily last)</a:t>
            </a:r>
          </a:p>
          <a:p>
            <a:r>
              <a:rPr lang="en-GB" dirty="0"/>
              <a:t>Use mode='max' for accuracy; verbose for logs</a:t>
            </a:r>
          </a:p>
          <a:p>
            <a:endParaRPr lang="en-PK" dirty="0"/>
          </a:p>
        </p:txBody>
      </p:sp>
      <p:pic>
        <p:nvPicPr>
          <p:cNvPr id="5" name="Picture 4" descr="A screenshot of a computer code&#10;&#10;AI-generated content may be incorrect.">
            <a:extLst>
              <a:ext uri="{FF2B5EF4-FFF2-40B4-BE49-F238E27FC236}">
                <a16:creationId xmlns:a16="http://schemas.microsoft.com/office/drawing/2014/main" id="{7C41D7AE-C9E2-63C8-8EE7-F2FC975EA5E4}"/>
              </a:ext>
            </a:extLst>
          </p:cNvPr>
          <p:cNvPicPr>
            <a:picLocks noChangeAspect="1"/>
          </p:cNvPicPr>
          <p:nvPr/>
        </p:nvPicPr>
        <p:blipFill>
          <a:blip r:embed="rId2"/>
          <a:stretch>
            <a:fillRect/>
          </a:stretch>
        </p:blipFill>
        <p:spPr>
          <a:xfrm>
            <a:off x="6298997" y="1153829"/>
            <a:ext cx="4756099" cy="5141729"/>
          </a:xfrm>
          <a:prstGeom prst="rect">
            <a:avLst/>
          </a:prstGeom>
        </p:spPr>
      </p:pic>
    </p:spTree>
    <p:extLst>
      <p:ext uri="{BB962C8B-B14F-4D97-AF65-F5344CB8AC3E}">
        <p14:creationId xmlns:p14="http://schemas.microsoft.com/office/powerpoint/2010/main" val="278383452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15E2FC-572A-A454-B6D9-B98870476780}"/>
              </a:ext>
            </a:extLst>
          </p:cNvPr>
          <p:cNvSpPr>
            <a:spLocks noGrp="1"/>
          </p:cNvSpPr>
          <p:nvPr>
            <p:ph type="title"/>
          </p:nvPr>
        </p:nvSpPr>
        <p:spPr/>
        <p:txBody>
          <a:bodyPr/>
          <a:lstStyle/>
          <a:p>
            <a:r>
              <a:rPr lang="en-GB" dirty="0"/>
              <a:t>Evaluate with Best Weights</a:t>
            </a:r>
            <a:endParaRPr lang="en-PK" dirty="0"/>
          </a:p>
        </p:txBody>
      </p:sp>
      <p:pic>
        <p:nvPicPr>
          <p:cNvPr id="5" name="Content Placeholder 4" descr="A screen shot of a computer code&#10;&#10;AI-generated content may be incorrect.">
            <a:extLst>
              <a:ext uri="{FF2B5EF4-FFF2-40B4-BE49-F238E27FC236}">
                <a16:creationId xmlns:a16="http://schemas.microsoft.com/office/drawing/2014/main" id="{7939CA1F-4FC0-36FD-3B89-667E84BFFF14}"/>
              </a:ext>
            </a:extLst>
          </p:cNvPr>
          <p:cNvPicPr>
            <a:picLocks noGrp="1" noChangeAspect="1"/>
          </p:cNvPicPr>
          <p:nvPr>
            <p:ph idx="1"/>
          </p:nvPr>
        </p:nvPicPr>
        <p:blipFill>
          <a:blip r:embed="rId2"/>
          <a:stretch>
            <a:fillRect/>
          </a:stretch>
        </p:blipFill>
        <p:spPr>
          <a:xfrm>
            <a:off x="838200" y="1226982"/>
            <a:ext cx="6637579" cy="4784725"/>
          </a:xfrm>
        </p:spPr>
      </p:pic>
    </p:spTree>
    <p:extLst>
      <p:ext uri="{BB962C8B-B14F-4D97-AF65-F5344CB8AC3E}">
        <p14:creationId xmlns:p14="http://schemas.microsoft.com/office/powerpoint/2010/main" val="4952022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4CB770-DCFF-318D-ADEB-5D338922503A}"/>
              </a:ext>
            </a:extLst>
          </p:cNvPr>
          <p:cNvSpPr>
            <a:spLocks noGrp="1"/>
          </p:cNvSpPr>
          <p:nvPr>
            <p:ph type="title"/>
          </p:nvPr>
        </p:nvSpPr>
        <p:spPr/>
        <p:txBody>
          <a:bodyPr/>
          <a:lstStyle/>
          <a:p>
            <a:r>
              <a:rPr lang="en-GB" dirty="0"/>
              <a:t>Evolution of </a:t>
            </a:r>
            <a:r>
              <a:rPr lang="en-GB" dirty="0" err="1"/>
              <a:t>Keras</a:t>
            </a:r>
            <a:endParaRPr lang="en-PK" dirty="0"/>
          </a:p>
        </p:txBody>
      </p:sp>
      <p:sp>
        <p:nvSpPr>
          <p:cNvPr id="3" name="Content Placeholder 2">
            <a:extLst>
              <a:ext uri="{FF2B5EF4-FFF2-40B4-BE49-F238E27FC236}">
                <a16:creationId xmlns:a16="http://schemas.microsoft.com/office/drawing/2014/main" id="{2866BD23-A5AE-14A1-11FD-44F919E33B9F}"/>
              </a:ext>
            </a:extLst>
          </p:cNvPr>
          <p:cNvSpPr>
            <a:spLocks noGrp="1"/>
          </p:cNvSpPr>
          <p:nvPr>
            <p:ph idx="1"/>
          </p:nvPr>
        </p:nvSpPr>
        <p:spPr/>
        <p:txBody>
          <a:bodyPr/>
          <a:lstStyle/>
          <a:p>
            <a:r>
              <a:rPr lang="en-GB" dirty="0"/>
              <a:t>Initially built on Theano</a:t>
            </a:r>
          </a:p>
          <a:p>
            <a:r>
              <a:rPr lang="en-GB" dirty="0"/>
              <a:t>Transition to TensorFlow</a:t>
            </a:r>
          </a:p>
          <a:p>
            <a:r>
              <a:rPr lang="en-GB" dirty="0"/>
              <a:t>Eventually integrated into </a:t>
            </a:r>
            <a:r>
              <a:rPr lang="en-GB" dirty="0" err="1"/>
              <a:t>tf.keras</a:t>
            </a:r>
            <a:endParaRPr lang="en-GB" dirty="0"/>
          </a:p>
          <a:p>
            <a:r>
              <a:rPr lang="en-GB" dirty="0"/>
              <a:t>Retains framework independence</a:t>
            </a:r>
          </a:p>
          <a:p>
            <a:endParaRPr lang="en-PK" dirty="0"/>
          </a:p>
        </p:txBody>
      </p:sp>
    </p:spTree>
    <p:extLst>
      <p:ext uri="{BB962C8B-B14F-4D97-AF65-F5344CB8AC3E}">
        <p14:creationId xmlns:p14="http://schemas.microsoft.com/office/powerpoint/2010/main" val="102337888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9BA8D-C610-CA80-34CB-DE16841B6C90}"/>
              </a:ext>
            </a:extLst>
          </p:cNvPr>
          <p:cNvSpPr>
            <a:spLocks noGrp="1"/>
          </p:cNvSpPr>
          <p:nvPr>
            <p:ph type="title"/>
          </p:nvPr>
        </p:nvSpPr>
        <p:spPr/>
        <p:txBody>
          <a:bodyPr/>
          <a:lstStyle/>
          <a:p>
            <a:r>
              <a:rPr lang="en-GB" dirty="0"/>
              <a:t>Post-training Metrics</a:t>
            </a:r>
            <a:endParaRPr lang="en-PK" dirty="0"/>
          </a:p>
        </p:txBody>
      </p:sp>
      <p:pic>
        <p:nvPicPr>
          <p:cNvPr id="5" name="Content Placeholder 4" descr="A screenshot of a computer program&#10;&#10;AI-generated content may be incorrect.">
            <a:extLst>
              <a:ext uri="{FF2B5EF4-FFF2-40B4-BE49-F238E27FC236}">
                <a16:creationId xmlns:a16="http://schemas.microsoft.com/office/drawing/2014/main" id="{C5A017D1-8762-98F2-420D-F5926740BF53}"/>
              </a:ext>
            </a:extLst>
          </p:cNvPr>
          <p:cNvPicPr>
            <a:picLocks noGrp="1" noChangeAspect="1"/>
          </p:cNvPicPr>
          <p:nvPr>
            <p:ph idx="1"/>
          </p:nvPr>
        </p:nvPicPr>
        <p:blipFill>
          <a:blip r:embed="rId2"/>
          <a:stretch>
            <a:fillRect/>
          </a:stretch>
        </p:blipFill>
        <p:spPr>
          <a:xfrm>
            <a:off x="709382" y="1355662"/>
            <a:ext cx="7313439" cy="4784725"/>
          </a:xfrm>
        </p:spPr>
      </p:pic>
    </p:spTree>
    <p:extLst>
      <p:ext uri="{BB962C8B-B14F-4D97-AF65-F5344CB8AC3E}">
        <p14:creationId xmlns:p14="http://schemas.microsoft.com/office/powerpoint/2010/main" val="49790724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556FDC-1541-783E-2DA2-1AAAD455FE8E}"/>
              </a:ext>
            </a:extLst>
          </p:cNvPr>
          <p:cNvSpPr>
            <a:spLocks noGrp="1"/>
          </p:cNvSpPr>
          <p:nvPr>
            <p:ph type="title"/>
          </p:nvPr>
        </p:nvSpPr>
        <p:spPr/>
        <p:txBody>
          <a:bodyPr>
            <a:normAutofit/>
          </a:bodyPr>
          <a:lstStyle/>
          <a:p>
            <a:r>
              <a:rPr lang="en-GB" dirty="0"/>
              <a:t>Visualizing Training Metrics</a:t>
            </a:r>
            <a:endParaRPr lang="en-PK" dirty="0"/>
          </a:p>
        </p:txBody>
      </p:sp>
      <p:sp>
        <p:nvSpPr>
          <p:cNvPr id="3" name="Content Placeholder 2">
            <a:extLst>
              <a:ext uri="{FF2B5EF4-FFF2-40B4-BE49-F238E27FC236}">
                <a16:creationId xmlns:a16="http://schemas.microsoft.com/office/drawing/2014/main" id="{AE39B20A-907D-C2DB-BE0F-CC2A451FF14E}"/>
              </a:ext>
            </a:extLst>
          </p:cNvPr>
          <p:cNvSpPr>
            <a:spLocks noGrp="1"/>
          </p:cNvSpPr>
          <p:nvPr>
            <p:ph idx="1"/>
          </p:nvPr>
        </p:nvSpPr>
        <p:spPr/>
        <p:txBody>
          <a:bodyPr/>
          <a:lstStyle/>
          <a:p>
            <a:r>
              <a:rPr lang="en-GB" dirty="0"/>
              <a:t>Plot accuracy (train/</a:t>
            </a:r>
            <a:r>
              <a:rPr lang="en-GB" dirty="0" err="1"/>
              <a:t>val</a:t>
            </a:r>
            <a:r>
              <a:rPr lang="en-GB" dirty="0"/>
              <a:t>) vs epochs</a:t>
            </a:r>
          </a:p>
          <a:p>
            <a:r>
              <a:rPr lang="en-GB" dirty="0"/>
              <a:t>Plot loss (train/</a:t>
            </a:r>
            <a:r>
              <a:rPr lang="en-GB" dirty="0" err="1"/>
              <a:t>val</a:t>
            </a:r>
            <a:r>
              <a:rPr lang="en-GB" dirty="0"/>
              <a:t>) vs epochs</a:t>
            </a:r>
          </a:p>
          <a:p>
            <a:r>
              <a:rPr lang="en-GB" dirty="0"/>
              <a:t>Look for divergence/overfitting patterns</a:t>
            </a:r>
          </a:p>
          <a:p>
            <a:r>
              <a:rPr lang="en-GB" dirty="0"/>
              <a:t>More on these in later chapters</a:t>
            </a:r>
          </a:p>
          <a:p>
            <a:endParaRPr lang="en-PK" dirty="0"/>
          </a:p>
        </p:txBody>
      </p:sp>
    </p:spTree>
    <p:extLst>
      <p:ext uri="{BB962C8B-B14F-4D97-AF65-F5344CB8AC3E}">
        <p14:creationId xmlns:p14="http://schemas.microsoft.com/office/powerpoint/2010/main" val="165172388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DB1FFD-31FF-DC68-910B-61E447EB4472}"/>
            </a:ext>
          </a:extLst>
        </p:cNvPr>
        <p:cNvGrpSpPr/>
        <p:nvPr/>
      </p:nvGrpSpPr>
      <p:grpSpPr>
        <a:xfrm>
          <a:off x="0" y="0"/>
          <a:ext cx="0" cy="0"/>
          <a:chOff x="0" y="0"/>
          <a:chExt cx="0" cy="0"/>
        </a:xfrm>
      </p:grpSpPr>
      <p:pic>
        <p:nvPicPr>
          <p:cNvPr id="5" name="Picture 4" descr="A book with a cover&#10;&#10;AI-generated content may be incorrect.">
            <a:extLst>
              <a:ext uri="{FF2B5EF4-FFF2-40B4-BE49-F238E27FC236}">
                <a16:creationId xmlns:a16="http://schemas.microsoft.com/office/drawing/2014/main" id="{70F5EC83-215F-6E14-4928-A93436F58E63}"/>
              </a:ext>
            </a:extLst>
          </p:cNvPr>
          <p:cNvPicPr>
            <a:picLocks noChangeAspect="1"/>
          </p:cNvPicPr>
          <p:nvPr/>
        </p:nvPicPr>
        <p:blipFill>
          <a:blip r:embed="rId2"/>
          <a:stretch>
            <a:fillRect/>
          </a:stretch>
        </p:blipFill>
        <p:spPr>
          <a:xfrm>
            <a:off x="5853275" y="1391478"/>
            <a:ext cx="6338725" cy="4225816"/>
          </a:xfrm>
          <a:prstGeom prst="rect">
            <a:avLst/>
          </a:prstGeom>
        </p:spPr>
      </p:pic>
      <p:sp>
        <p:nvSpPr>
          <p:cNvPr id="2" name="Title 1">
            <a:extLst>
              <a:ext uri="{FF2B5EF4-FFF2-40B4-BE49-F238E27FC236}">
                <a16:creationId xmlns:a16="http://schemas.microsoft.com/office/drawing/2014/main" id="{09473D52-7DD2-005D-0399-2708679A8B90}"/>
              </a:ext>
            </a:extLst>
          </p:cNvPr>
          <p:cNvSpPr>
            <a:spLocks noGrp="1"/>
          </p:cNvSpPr>
          <p:nvPr>
            <p:ph type="title"/>
          </p:nvPr>
        </p:nvSpPr>
        <p:spPr/>
        <p:txBody>
          <a:bodyPr/>
          <a:lstStyle/>
          <a:p>
            <a:r>
              <a:rPr lang="en-PK" dirty="0"/>
              <a:t>Access the Resources</a:t>
            </a:r>
          </a:p>
        </p:txBody>
      </p:sp>
      <p:sp>
        <p:nvSpPr>
          <p:cNvPr id="3" name="Content Placeholder 2">
            <a:extLst>
              <a:ext uri="{FF2B5EF4-FFF2-40B4-BE49-F238E27FC236}">
                <a16:creationId xmlns:a16="http://schemas.microsoft.com/office/drawing/2014/main" id="{1AB45E9F-1FAF-FAE3-D1BC-F8B7CDABF08F}"/>
              </a:ext>
            </a:extLst>
          </p:cNvPr>
          <p:cNvSpPr>
            <a:spLocks noGrp="1"/>
          </p:cNvSpPr>
          <p:nvPr>
            <p:ph idx="1"/>
          </p:nvPr>
        </p:nvSpPr>
        <p:spPr>
          <a:xfrm>
            <a:off x="838201" y="1391478"/>
            <a:ext cx="6781799" cy="4456872"/>
          </a:xfrm>
        </p:spPr>
        <p:txBody>
          <a:bodyPr>
            <a:normAutofit/>
          </a:bodyPr>
          <a:lstStyle/>
          <a:p>
            <a:pPr marL="0" indent="0">
              <a:spcBef>
                <a:spcPts val="0"/>
              </a:spcBef>
              <a:buNone/>
            </a:pPr>
            <a:r>
              <a:rPr lang="en-GB" sz="1600" dirty="0">
                <a:solidFill>
                  <a:schemeClr val="bg2">
                    <a:lumMod val="50000"/>
                  </a:schemeClr>
                </a:solidFill>
              </a:rPr>
              <a:t>These slides are made available as part of the supporting resources for the book, </a:t>
            </a:r>
            <a:r>
              <a:rPr lang="en-GB" sz="1600" dirty="0">
                <a:solidFill>
                  <a:schemeClr val="bg2">
                    <a:lumMod val="50000"/>
                  </a:schemeClr>
                </a:solidFill>
                <a:latin typeface="Avenir Light" panose="020B0402020203020204" pitchFamily="34" charset="77"/>
              </a:rPr>
              <a:t>“</a:t>
            </a:r>
            <a:r>
              <a:rPr lang="en-GB" sz="1600" dirty="0" err="1">
                <a:solidFill>
                  <a:schemeClr val="bg2">
                    <a:lumMod val="25000"/>
                  </a:schemeClr>
                </a:solidFill>
                <a:latin typeface="Avenir Light" panose="020B0402020203020204" pitchFamily="34" charset="77"/>
              </a:rPr>
              <a:t>Keras</a:t>
            </a:r>
            <a:r>
              <a:rPr lang="en-GB" sz="1600" dirty="0">
                <a:solidFill>
                  <a:schemeClr val="bg2">
                    <a:lumMod val="25000"/>
                  </a:schemeClr>
                </a:solidFill>
                <a:latin typeface="Avenir Light" panose="020B0402020203020204" pitchFamily="34" charset="77"/>
              </a:rPr>
              <a:t> 3: The Comprehensive Guide to Deep Learning with the </a:t>
            </a:r>
            <a:r>
              <a:rPr lang="en-GB" sz="1600" dirty="0" err="1">
                <a:solidFill>
                  <a:schemeClr val="bg2">
                    <a:lumMod val="25000"/>
                  </a:schemeClr>
                </a:solidFill>
                <a:latin typeface="Avenir Light" panose="020B0402020203020204" pitchFamily="34" charset="77"/>
              </a:rPr>
              <a:t>Keras</a:t>
            </a:r>
            <a:r>
              <a:rPr lang="en-GB" sz="1600" dirty="0">
                <a:solidFill>
                  <a:schemeClr val="bg2">
                    <a:lumMod val="25000"/>
                  </a:schemeClr>
                </a:solidFill>
                <a:latin typeface="Avenir Light" panose="020B0402020203020204" pitchFamily="34" charset="77"/>
              </a:rPr>
              <a:t> API and Python</a:t>
            </a:r>
            <a:r>
              <a:rPr lang="en-GB" sz="1600" dirty="0">
                <a:solidFill>
                  <a:schemeClr val="bg2">
                    <a:lumMod val="50000"/>
                  </a:schemeClr>
                </a:solidFill>
                <a:latin typeface="Avenir Light" panose="020B0402020203020204" pitchFamily="34" charset="77"/>
              </a:rPr>
              <a:t>” by Mohammad Nauman </a:t>
            </a:r>
          </a:p>
          <a:p>
            <a:pPr marL="0" indent="0">
              <a:spcBef>
                <a:spcPts val="0"/>
              </a:spcBef>
              <a:buNone/>
            </a:pPr>
            <a:endParaRPr lang="en-GB" sz="1600" dirty="0">
              <a:solidFill>
                <a:schemeClr val="bg2">
                  <a:lumMod val="50000"/>
                </a:schemeClr>
              </a:solidFill>
              <a:latin typeface="Avenir Light" panose="020B0402020203020204" pitchFamily="34" charset="77"/>
            </a:endParaRPr>
          </a:p>
          <a:p>
            <a:pPr marL="0" indent="0">
              <a:spcBef>
                <a:spcPts val="0"/>
              </a:spcBef>
              <a:buNone/>
            </a:pPr>
            <a:r>
              <a:rPr lang="en-GB" sz="1600" dirty="0">
                <a:solidFill>
                  <a:schemeClr val="bg2">
                    <a:lumMod val="50000"/>
                  </a:schemeClr>
                </a:solidFill>
              </a:rPr>
              <a:t>If you are interested in more information (or want to access the code listings in full), please visit the book page on the authors site at </a:t>
            </a:r>
            <a:r>
              <a:rPr lang="en-GB" sz="1600" dirty="0">
                <a:solidFill>
                  <a:schemeClr val="bg2">
                    <a:lumMod val="25000"/>
                  </a:schemeClr>
                </a:solidFill>
                <a:hlinkClick r:id="rId3">
                  <a:extLst>
                    <a:ext uri="{A12FA001-AC4F-418D-AE19-62706E023703}">
                      <ahyp:hlinkClr xmlns:ahyp="http://schemas.microsoft.com/office/drawing/2018/hyperlinkcolor" val="tx"/>
                    </a:ext>
                  </a:extLst>
                </a:hlinkClick>
              </a:rPr>
              <a:t>https://recluze.net/keras-book</a:t>
            </a:r>
            <a:r>
              <a:rPr lang="en-GB" sz="1600" dirty="0">
                <a:solidFill>
                  <a:schemeClr val="bg2">
                    <a:lumMod val="50000"/>
                  </a:schemeClr>
                </a:solidFill>
              </a:rPr>
              <a:t> or on the publisher’s official page at </a:t>
            </a:r>
            <a:r>
              <a:rPr lang="en-US" sz="1600" u="sng" dirty="0">
                <a:solidFill>
                  <a:schemeClr val="bg2">
                    <a:lumMod val="25000"/>
                  </a:schemeClr>
                </a:solidFill>
                <a:hlinkClick r:id="rId4">
                  <a:extLst>
                    <a:ext uri="{A12FA001-AC4F-418D-AE19-62706E023703}">
                      <ahyp:hlinkClr xmlns:ahyp="http://schemas.microsoft.com/office/drawing/2018/hyperlinkcolor" val="tx"/>
                    </a:ext>
                  </a:extLst>
                </a:hlinkClick>
              </a:rPr>
              <a:t>http://rheinwerk-computing.com/6142</a:t>
            </a:r>
            <a:endParaRPr lang="en-US" sz="1600" u="sng" dirty="0">
              <a:solidFill>
                <a:schemeClr val="bg2">
                  <a:lumMod val="25000"/>
                </a:schemeClr>
              </a:solidFill>
            </a:endParaRPr>
          </a:p>
          <a:p>
            <a:pPr marL="0" indent="0">
              <a:spcBef>
                <a:spcPts val="0"/>
              </a:spcBef>
              <a:buNone/>
            </a:pPr>
            <a:endParaRPr lang="en-US" sz="1600" u="sng" dirty="0">
              <a:solidFill>
                <a:schemeClr val="bg2">
                  <a:lumMod val="25000"/>
                </a:schemeClr>
              </a:solidFill>
            </a:endParaRPr>
          </a:p>
          <a:p>
            <a:pPr marL="0" indent="0">
              <a:spcBef>
                <a:spcPts val="0"/>
              </a:spcBef>
              <a:buNone/>
            </a:pPr>
            <a:endParaRPr lang="en-US" sz="1600" u="sng" dirty="0">
              <a:solidFill>
                <a:schemeClr val="bg2">
                  <a:lumMod val="25000"/>
                </a:schemeClr>
              </a:solidFill>
            </a:endParaRPr>
          </a:p>
          <a:p>
            <a:pPr marL="0" indent="0">
              <a:spcBef>
                <a:spcPts val="0"/>
              </a:spcBef>
              <a:buNone/>
            </a:pPr>
            <a:r>
              <a:rPr lang="en-US" sz="1600" dirty="0">
                <a:solidFill>
                  <a:schemeClr val="bg2">
                    <a:lumMod val="25000"/>
                  </a:schemeClr>
                </a:solidFill>
              </a:rPr>
              <a:t> </a:t>
            </a:r>
          </a:p>
          <a:p>
            <a:pPr marL="0" indent="0">
              <a:spcBef>
                <a:spcPts val="0"/>
              </a:spcBef>
              <a:buNone/>
            </a:pPr>
            <a:r>
              <a:rPr lang="en-GB" sz="1200" dirty="0">
                <a:solidFill>
                  <a:schemeClr val="bg2">
                    <a:lumMod val="50000"/>
                  </a:schemeClr>
                </a:solidFill>
              </a:rPr>
              <a:t>Permission is granted to adapt these slides for non-commercial classroom use, provided the book title and author credit are retained. Figures and code listings must not be altered and may not be reproduced or used in any other print or electronic media. Any commercial use is strictly prohibited.</a:t>
            </a:r>
          </a:p>
          <a:p>
            <a:pPr marL="0" indent="0">
              <a:spcBef>
                <a:spcPts val="0"/>
              </a:spcBef>
              <a:buNone/>
            </a:pPr>
            <a:endParaRPr lang="en-PK" sz="1600" dirty="0">
              <a:solidFill>
                <a:schemeClr val="bg2">
                  <a:lumMod val="50000"/>
                </a:schemeClr>
              </a:solidFill>
            </a:endParaRPr>
          </a:p>
        </p:txBody>
      </p:sp>
    </p:spTree>
    <p:extLst>
      <p:ext uri="{BB962C8B-B14F-4D97-AF65-F5344CB8AC3E}">
        <p14:creationId xmlns:p14="http://schemas.microsoft.com/office/powerpoint/2010/main" val="41903359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221CFA-2516-B37E-9496-631BA7186194}"/>
              </a:ext>
            </a:extLst>
          </p:cNvPr>
          <p:cNvSpPr>
            <a:spLocks noGrp="1"/>
          </p:cNvSpPr>
          <p:nvPr>
            <p:ph type="title"/>
          </p:nvPr>
        </p:nvSpPr>
        <p:spPr/>
        <p:txBody>
          <a:bodyPr/>
          <a:lstStyle/>
          <a:p>
            <a:r>
              <a:rPr lang="en-GB" dirty="0" err="1"/>
              <a:t>Keras</a:t>
            </a:r>
            <a:r>
              <a:rPr lang="en-GB" dirty="0"/>
              <a:t> Ecosystem</a:t>
            </a:r>
            <a:endParaRPr lang="en-PK" dirty="0"/>
          </a:p>
        </p:txBody>
      </p:sp>
      <p:sp>
        <p:nvSpPr>
          <p:cNvPr id="3" name="Content Placeholder 2">
            <a:extLst>
              <a:ext uri="{FF2B5EF4-FFF2-40B4-BE49-F238E27FC236}">
                <a16:creationId xmlns:a16="http://schemas.microsoft.com/office/drawing/2014/main" id="{1DE32373-D8C7-4F68-9096-A92D8F7654D8}"/>
              </a:ext>
            </a:extLst>
          </p:cNvPr>
          <p:cNvSpPr>
            <a:spLocks noGrp="1"/>
          </p:cNvSpPr>
          <p:nvPr>
            <p:ph idx="1"/>
          </p:nvPr>
        </p:nvSpPr>
        <p:spPr/>
        <p:txBody>
          <a:bodyPr/>
          <a:lstStyle/>
          <a:p>
            <a:r>
              <a:rPr lang="en-GB" dirty="0"/>
              <a:t>Layers = building blocks of models</a:t>
            </a:r>
          </a:p>
          <a:p>
            <a:r>
              <a:rPr lang="en-GB" dirty="0"/>
              <a:t>Optimizers = control learning</a:t>
            </a:r>
          </a:p>
          <a:p>
            <a:r>
              <a:rPr lang="en-GB" dirty="0"/>
              <a:t>Loss functions = measure error</a:t>
            </a:r>
          </a:p>
          <a:p>
            <a:r>
              <a:rPr lang="en-GB" dirty="0"/>
              <a:t>Callbacks, metrics, storage support</a:t>
            </a:r>
          </a:p>
          <a:p>
            <a:r>
              <a:rPr lang="en-GB" dirty="0"/>
              <a:t>Backends: TensorFlow, </a:t>
            </a:r>
            <a:r>
              <a:rPr lang="en-GB" dirty="0" err="1"/>
              <a:t>PyTorch</a:t>
            </a:r>
            <a:r>
              <a:rPr lang="en-GB" dirty="0"/>
              <a:t>, JAX</a:t>
            </a:r>
          </a:p>
          <a:p>
            <a:r>
              <a:rPr lang="en-GB" dirty="0"/>
              <a:t>Supporting libs: NumPy, scikit-learn, HDF5</a:t>
            </a:r>
          </a:p>
          <a:p>
            <a:endParaRPr lang="en-PK" dirty="0"/>
          </a:p>
        </p:txBody>
      </p:sp>
    </p:spTree>
    <p:extLst>
      <p:ext uri="{BB962C8B-B14F-4D97-AF65-F5344CB8AC3E}">
        <p14:creationId xmlns:p14="http://schemas.microsoft.com/office/powerpoint/2010/main" val="20202057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DDDE9A-1BF8-6F88-0714-D26CD662322E}"/>
              </a:ext>
            </a:extLst>
          </p:cNvPr>
          <p:cNvSpPr>
            <a:spLocks noGrp="1"/>
          </p:cNvSpPr>
          <p:nvPr>
            <p:ph type="title"/>
          </p:nvPr>
        </p:nvSpPr>
        <p:spPr/>
        <p:txBody>
          <a:bodyPr/>
          <a:lstStyle/>
          <a:p>
            <a:r>
              <a:rPr lang="en-PK" dirty="0"/>
              <a:t>Ecosystem</a:t>
            </a:r>
          </a:p>
        </p:txBody>
      </p:sp>
      <p:pic>
        <p:nvPicPr>
          <p:cNvPr id="6" name="Content Placeholder 5" descr="A diagram of a computer component&#10;&#10;AI-generated content may be incorrect.">
            <a:extLst>
              <a:ext uri="{FF2B5EF4-FFF2-40B4-BE49-F238E27FC236}">
                <a16:creationId xmlns:a16="http://schemas.microsoft.com/office/drawing/2014/main" id="{2B749BFC-BE60-0BD0-C496-2CD885A87C15}"/>
              </a:ext>
            </a:extLst>
          </p:cNvPr>
          <p:cNvPicPr>
            <a:picLocks noGrp="1" noChangeAspect="1"/>
          </p:cNvPicPr>
          <p:nvPr>
            <p:ph idx="1"/>
          </p:nvPr>
        </p:nvPicPr>
        <p:blipFill>
          <a:blip r:embed="rId2"/>
          <a:stretch>
            <a:fillRect/>
          </a:stretch>
        </p:blipFill>
        <p:spPr>
          <a:xfrm>
            <a:off x="1246300" y="1468484"/>
            <a:ext cx="8891015" cy="4320784"/>
          </a:xfrm>
        </p:spPr>
      </p:pic>
      <p:sp>
        <p:nvSpPr>
          <p:cNvPr id="4" name="TextBox 3">
            <a:extLst>
              <a:ext uri="{FF2B5EF4-FFF2-40B4-BE49-F238E27FC236}">
                <a16:creationId xmlns:a16="http://schemas.microsoft.com/office/drawing/2014/main" id="{EA0C0DB3-1E67-48B7-F35E-80B7DCFD5C5C}"/>
              </a:ext>
            </a:extLst>
          </p:cNvPr>
          <p:cNvSpPr txBox="1"/>
          <p:nvPr/>
        </p:nvSpPr>
        <p:spPr>
          <a:xfrm>
            <a:off x="3046971" y="5892270"/>
            <a:ext cx="6098058"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5.1: </a:t>
            </a:r>
            <a:r>
              <a:rPr lang="en-GB" sz="1200" dirty="0" err="1">
                <a:solidFill>
                  <a:srgbClr val="00549D"/>
                </a:solidFill>
                <a:latin typeface="Avenir Book" panose="02000503020000020003" pitchFamily="2" charset="0"/>
              </a:rPr>
              <a:t>Keras</a:t>
            </a:r>
            <a:r>
              <a:rPr lang="en-GB" sz="1200" dirty="0">
                <a:solidFill>
                  <a:srgbClr val="00549D"/>
                </a:solidFill>
                <a:latin typeface="Avenir Book" panose="02000503020000020003" pitchFamily="2" charset="0"/>
              </a:rPr>
              <a:t> Components and Ecosystem</a:t>
            </a:r>
          </a:p>
        </p:txBody>
      </p:sp>
    </p:spTree>
    <p:extLst>
      <p:ext uri="{BB962C8B-B14F-4D97-AF65-F5344CB8AC3E}">
        <p14:creationId xmlns:p14="http://schemas.microsoft.com/office/powerpoint/2010/main" val="233990700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260</TotalTime>
  <Words>1528</Words>
  <Application>Microsoft Macintosh PowerPoint</Application>
  <PresentationFormat>Widescreen</PresentationFormat>
  <Paragraphs>293</Paragraphs>
  <Slides>72</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72</vt:i4>
      </vt:variant>
    </vt:vector>
  </HeadingPairs>
  <TitlesOfParts>
    <vt:vector size="81" baseType="lpstr">
      <vt:lpstr>Arial</vt:lpstr>
      <vt:lpstr>Avenir Book</vt:lpstr>
      <vt:lpstr>Avenir Light</vt:lpstr>
      <vt:lpstr>Avenir Next</vt:lpstr>
      <vt:lpstr>Avenir Next Demi Bold</vt:lpstr>
      <vt:lpstr>Avenir Next Ultra Light</vt:lpstr>
      <vt:lpstr>Cambria Math</vt:lpstr>
      <vt:lpstr>System Font Regular</vt:lpstr>
      <vt:lpstr>Office Theme</vt:lpstr>
      <vt:lpstr>Chapter 5  Deep Dive into Keras</vt:lpstr>
      <vt:lpstr>Contents</vt:lpstr>
      <vt:lpstr>Introduction to Keras</vt:lpstr>
      <vt:lpstr>Importance of Learning Keras</vt:lpstr>
      <vt:lpstr>Philosophy Behind Keras</vt:lpstr>
      <vt:lpstr>Core Principles of Keras</vt:lpstr>
      <vt:lpstr>Evolution of Keras</vt:lpstr>
      <vt:lpstr>Keras Ecosystem</vt:lpstr>
      <vt:lpstr>Ecosystem</vt:lpstr>
      <vt:lpstr>Keras 3.0 Multi-Engine Framework</vt:lpstr>
      <vt:lpstr>TensorFlow Backend</vt:lpstr>
      <vt:lpstr>PyTorch Backend</vt:lpstr>
      <vt:lpstr>JAX Backend</vt:lpstr>
      <vt:lpstr>Importance of Keras 3.0</vt:lpstr>
      <vt:lpstr>Key Strengths of Keras</vt:lpstr>
      <vt:lpstr>Progressive disclosure of complexity – keeps simple things simple while enabling complex models.  </vt:lpstr>
      <vt:lpstr>Keras in the Real World</vt:lpstr>
      <vt:lpstr>Takeaway from Applications</vt:lpstr>
      <vt:lpstr>Setting Up Keras: Overview Only</vt:lpstr>
      <vt:lpstr>Using GPU in Google Colab</vt:lpstr>
      <vt:lpstr>Using GPU in Google Colab</vt:lpstr>
      <vt:lpstr>NumPy Foundations</vt:lpstr>
      <vt:lpstr>Arrays &amp; Matrices</vt:lpstr>
      <vt:lpstr>Data Representation in numpy</vt:lpstr>
      <vt:lpstr>Broadcasting</vt:lpstr>
      <vt:lpstr>Broadcasting Basics</vt:lpstr>
      <vt:lpstr>Broadcasting Speed</vt:lpstr>
      <vt:lpstr>Broadcasting Speed (contd.) </vt:lpstr>
      <vt:lpstr>Vectorization</vt:lpstr>
      <vt:lpstr>Vectorization Speed</vt:lpstr>
      <vt:lpstr>Linear Algebra in ML</vt:lpstr>
      <vt:lpstr>Dot Operation </vt:lpstr>
      <vt:lpstr>Dot Operation  (contd.) </vt:lpstr>
      <vt:lpstr>Loops vs Matrix Multiplication</vt:lpstr>
      <vt:lpstr>Forward Pass </vt:lpstr>
      <vt:lpstr>Forward Pass (contd.) </vt:lpstr>
      <vt:lpstr>Forward Pass – Alternative Approach</vt:lpstr>
      <vt:lpstr>Random Initialization</vt:lpstr>
      <vt:lpstr>Creating Random Values</vt:lpstr>
      <vt:lpstr>Reshaping Data</vt:lpstr>
      <vt:lpstr>Reshaping </vt:lpstr>
      <vt:lpstr>Tensors &amp; Higher Dimensions</vt:lpstr>
      <vt:lpstr>0D and 1D</vt:lpstr>
      <vt:lpstr>3D and nD</vt:lpstr>
      <vt:lpstr>Axis-Based Operations</vt:lpstr>
      <vt:lpstr>Axis-Based Operations (contd.) </vt:lpstr>
      <vt:lpstr>Importance of NumPy Foundations</vt:lpstr>
      <vt:lpstr>Symbolic Computation: Introduction</vt:lpstr>
      <vt:lpstr>Symbolic vs Numerical Computation</vt:lpstr>
      <vt:lpstr>Symbolic Computation in TensorFlow</vt:lpstr>
      <vt:lpstr>Symbolic Computation in Code</vt:lpstr>
      <vt:lpstr>Executing Symbolic Graph</vt:lpstr>
      <vt:lpstr>Computation Graph Execution</vt:lpstr>
      <vt:lpstr>Automatic Differentiation</vt:lpstr>
      <vt:lpstr>Automatic Gradient Calcuation</vt:lpstr>
      <vt:lpstr>Automatic differentiation is the secret that makes deep learning scalable. </vt:lpstr>
      <vt:lpstr>Training Evaluating Models</vt:lpstr>
      <vt:lpstr>Evaluation Metrics </vt:lpstr>
      <vt:lpstr>Confusion Matrix (binary)</vt:lpstr>
      <vt:lpstr>Accuracy</vt:lpstr>
      <vt:lpstr>High accuracy can be useless on imbalanced data. </vt:lpstr>
      <vt:lpstr>Precision</vt:lpstr>
      <vt:lpstr>Recall (Sensitivity/TPR)</vt:lpstr>
      <vt:lpstr>Threshold Trade-off (Precision vs Recall)</vt:lpstr>
      <vt:lpstr>F1 Score (harmonic mean)</vt:lpstr>
      <vt:lpstr>Accuracy vs F1</vt:lpstr>
      <vt:lpstr>Metrics During Training (Keras)</vt:lpstr>
      <vt:lpstr>Checkpointing Best Validation Metric</vt:lpstr>
      <vt:lpstr>Evaluate with Best Weights</vt:lpstr>
      <vt:lpstr>Post-training Metrics</vt:lpstr>
      <vt:lpstr>Visualizing Training Metrics</vt:lpstr>
      <vt:lpstr>Access the Resources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Mohammad Nauman, Ph.D</dc:creator>
  <cp:lastModifiedBy>Mohammad Nauman, Ph.D</cp:lastModifiedBy>
  <cp:revision>200</cp:revision>
  <dcterms:created xsi:type="dcterms:W3CDTF">2025-08-28T02:49:25Z</dcterms:created>
  <dcterms:modified xsi:type="dcterms:W3CDTF">2025-09-15T15:18:20Z</dcterms:modified>
</cp:coreProperties>
</file>