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310" r:id="rId4"/>
    <p:sldId id="311" r:id="rId5"/>
    <p:sldId id="312" r:id="rId6"/>
    <p:sldId id="313" r:id="rId7"/>
    <p:sldId id="314" r:id="rId8"/>
    <p:sldId id="315" r:id="rId9"/>
    <p:sldId id="316" r:id="rId10"/>
    <p:sldId id="317" r:id="rId11"/>
    <p:sldId id="318" r:id="rId12"/>
    <p:sldId id="319" r:id="rId13"/>
    <p:sldId id="320" r:id="rId14"/>
    <p:sldId id="321" r:id="rId15"/>
    <p:sldId id="322" r:id="rId16"/>
    <p:sldId id="323" r:id="rId17"/>
    <p:sldId id="324" r:id="rId18"/>
    <p:sldId id="263" r:id="rId19"/>
    <p:sldId id="309" r:id="rId20"/>
  </p:sldIdLst>
  <p:sldSz cx="12192000" cy="6858000"/>
  <p:notesSz cx="6858000" cy="9144000"/>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49D"/>
    <a:srgbClr val="AFC2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57"/>
    <p:restoredTop sz="94685"/>
  </p:normalViewPr>
  <p:slideViewPr>
    <p:cSldViewPr snapToGrid="0">
      <p:cViewPr varScale="1">
        <p:scale>
          <a:sx n="134" d="100"/>
          <a:sy n="134" d="100"/>
        </p:scale>
        <p:origin x="928"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FFD6E-E314-4DD9-0E47-E6A449717ACB}"/>
              </a:ext>
            </a:extLst>
          </p:cNvPr>
          <p:cNvSpPr>
            <a:spLocks noGrp="1"/>
          </p:cNvSpPr>
          <p:nvPr>
            <p:ph type="ctrTitle"/>
          </p:nvPr>
        </p:nvSpPr>
        <p:spPr>
          <a:xfrm>
            <a:off x="838200" y="1281043"/>
            <a:ext cx="9210261" cy="2387600"/>
          </a:xfrm>
        </p:spPr>
        <p:txBody>
          <a:bodyPr lIns="90000" anchor="t" anchorCtr="0">
            <a:noAutofit/>
          </a:bodyPr>
          <a:lstStyle>
            <a:lvl1pPr algn="l">
              <a:defRPr sz="6000"/>
            </a:lvl1pPr>
          </a:lstStyle>
          <a:p>
            <a:r>
              <a:rPr lang="en-GB"/>
              <a:t>Click to edit Master title style</a:t>
            </a:r>
            <a:endParaRPr lang="en-PK"/>
          </a:p>
        </p:txBody>
      </p:sp>
      <p:sp>
        <p:nvSpPr>
          <p:cNvPr id="3" name="Subtitle 2">
            <a:extLst>
              <a:ext uri="{FF2B5EF4-FFF2-40B4-BE49-F238E27FC236}">
                <a16:creationId xmlns:a16="http://schemas.microsoft.com/office/drawing/2014/main" id="{C0837447-574E-5AE9-7F74-9CDAE8821B31}"/>
              </a:ext>
            </a:extLst>
          </p:cNvPr>
          <p:cNvSpPr>
            <a:spLocks noGrp="1"/>
          </p:cNvSpPr>
          <p:nvPr>
            <p:ph type="subTitle" idx="1"/>
          </p:nvPr>
        </p:nvSpPr>
        <p:spPr>
          <a:xfrm>
            <a:off x="838200" y="4094922"/>
            <a:ext cx="9210261" cy="116287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PK" dirty="0"/>
          </a:p>
        </p:txBody>
      </p:sp>
    </p:spTree>
    <p:extLst>
      <p:ext uri="{BB962C8B-B14F-4D97-AF65-F5344CB8AC3E}">
        <p14:creationId xmlns:p14="http://schemas.microsoft.com/office/powerpoint/2010/main" val="442466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E0F37-796B-6E33-E154-7190DD5C68A0}"/>
              </a:ext>
            </a:extLst>
          </p:cNvPr>
          <p:cNvSpPr>
            <a:spLocks noGrp="1"/>
          </p:cNvSpPr>
          <p:nvPr>
            <p:ph type="title"/>
          </p:nvPr>
        </p:nvSpPr>
        <p:spPr/>
        <p:txBody>
          <a:bodyPr/>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F8F3EC33-10E5-3F81-6310-0D168B970DE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C0AB8289-EDC0-5F60-0940-4124B9D87A2A}"/>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71458609-9F85-32D0-0C7B-C3C5E2D887F2}"/>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43C76CF1-5A24-AC9E-3878-5DB01CDBE401}"/>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865852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FFD37B-5DA2-FBD9-A492-C524704A4D8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78230C24-FE26-F397-FA5C-345A10743F7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1A2BCC47-E199-E695-696B-76F8D66762B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2E72E5FA-1469-04CA-9486-B9E515617D3D}"/>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31C7A16B-481A-B23F-EAE9-2926CCA8FF72}"/>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872293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3381B-046A-8CE9-973B-EB1F702440E9}"/>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84A73CF-1499-EBB3-0698-82CB0C2FFC29}"/>
              </a:ext>
            </a:extLst>
          </p:cNvPr>
          <p:cNvSpPr>
            <a:spLocks noGrp="1"/>
          </p:cNvSpPr>
          <p:nvPr>
            <p:ph idx="1"/>
          </p:nvPr>
        </p:nvSpPr>
        <p:spPr>
          <a:xfrm>
            <a:off x="838200" y="1391478"/>
            <a:ext cx="9707217" cy="4785485"/>
          </a:xfrm>
        </p:spPr>
        <p:txBody>
          <a:bodyPr/>
          <a:lstStyle>
            <a:lvl1pPr>
              <a:lnSpc>
                <a:spcPct val="120000"/>
              </a:lnSpc>
              <a:defRPr/>
            </a:lvl1pPr>
            <a:lvl2pPr>
              <a:lnSpc>
                <a:spcPct val="120000"/>
              </a:lnSpc>
              <a:defRPr/>
            </a:lvl2pPr>
            <a:lvl3pPr>
              <a:lnSpc>
                <a:spcPct val="120000"/>
              </a:lnSpc>
              <a:defRPr/>
            </a:lvl3pPr>
            <a:lvl4pPr>
              <a:lnSpc>
                <a:spcPct val="120000"/>
              </a:lnSpc>
              <a:defRPr/>
            </a:lvl4pPr>
            <a:lvl5pPr>
              <a:lnSpc>
                <a:spcPct val="120000"/>
              </a:lnSpc>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7" name="Rectangle 6">
            <a:extLst>
              <a:ext uri="{FF2B5EF4-FFF2-40B4-BE49-F238E27FC236}">
                <a16:creationId xmlns:a16="http://schemas.microsoft.com/office/drawing/2014/main" id="{E32AE2F7-B618-E329-6038-DBD9D3B305D7}"/>
              </a:ext>
            </a:extLst>
          </p:cNvPr>
          <p:cNvSpPr/>
          <p:nvPr userDrawn="1"/>
        </p:nvSpPr>
        <p:spPr>
          <a:xfrm>
            <a:off x="10802570" y="6503787"/>
            <a:ext cx="1295401" cy="365126"/>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10" name="Rectangle 9">
            <a:extLst>
              <a:ext uri="{FF2B5EF4-FFF2-40B4-BE49-F238E27FC236}">
                <a16:creationId xmlns:a16="http://schemas.microsoft.com/office/drawing/2014/main" id="{AE843384-C9A5-6588-20E3-D1A715AF4887}"/>
              </a:ext>
            </a:extLst>
          </p:cNvPr>
          <p:cNvSpPr/>
          <p:nvPr userDrawn="1"/>
        </p:nvSpPr>
        <p:spPr>
          <a:xfrm rot="5400000">
            <a:off x="-1035720" y="1050234"/>
            <a:ext cx="2289312" cy="168967"/>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6388FD20-84F2-AADD-1A71-01C5D0689D25}"/>
              </a:ext>
            </a:extLst>
          </p:cNvPr>
          <p:cNvSpPr/>
          <p:nvPr userDrawn="1"/>
        </p:nvSpPr>
        <p:spPr>
          <a:xfrm rot="5400000">
            <a:off x="-202490" y="2506319"/>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2" name="Rectangle 11">
            <a:extLst>
              <a:ext uri="{FF2B5EF4-FFF2-40B4-BE49-F238E27FC236}">
                <a16:creationId xmlns:a16="http://schemas.microsoft.com/office/drawing/2014/main" id="{197310CA-54A2-2033-D480-50864AF00744}"/>
              </a:ext>
            </a:extLst>
          </p:cNvPr>
          <p:cNvSpPr/>
          <p:nvPr userDrawn="1"/>
        </p:nvSpPr>
        <p:spPr>
          <a:xfrm rot="5400000">
            <a:off x="-522198" y="3448880"/>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3" name="Rectangle 12">
            <a:extLst>
              <a:ext uri="{FF2B5EF4-FFF2-40B4-BE49-F238E27FC236}">
                <a16:creationId xmlns:a16="http://schemas.microsoft.com/office/drawing/2014/main" id="{D8650188-3CE0-5CD1-8E7A-8B2A6871DE7D}"/>
              </a:ext>
            </a:extLst>
          </p:cNvPr>
          <p:cNvSpPr/>
          <p:nvPr userDrawn="1"/>
        </p:nvSpPr>
        <p:spPr>
          <a:xfrm rot="5400000">
            <a:off x="-1242786" y="5431735"/>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Tree>
    <p:extLst>
      <p:ext uri="{BB962C8B-B14F-4D97-AF65-F5344CB8AC3E}">
        <p14:creationId xmlns:p14="http://schemas.microsoft.com/office/powerpoint/2010/main" val="372617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F1831-0B46-5EEE-7325-6371E859A3C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PK"/>
          </a:p>
        </p:txBody>
      </p:sp>
      <p:sp>
        <p:nvSpPr>
          <p:cNvPr id="3" name="Text Placeholder 2">
            <a:extLst>
              <a:ext uri="{FF2B5EF4-FFF2-40B4-BE49-F238E27FC236}">
                <a16:creationId xmlns:a16="http://schemas.microsoft.com/office/drawing/2014/main" id="{FA91C0E8-6FF1-0370-8CA5-F2A21E64D7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6" name="Slide Number Placeholder 5">
            <a:extLst>
              <a:ext uri="{FF2B5EF4-FFF2-40B4-BE49-F238E27FC236}">
                <a16:creationId xmlns:a16="http://schemas.microsoft.com/office/drawing/2014/main" id="{CCD8AF40-2A03-3276-5D55-EA4FA726104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93459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F9CCF-C28C-E154-B8B8-D1FDB43B9342}"/>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E0F6472-118D-BF4C-25E9-70EA3DB073E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Content Placeholder 3">
            <a:extLst>
              <a:ext uri="{FF2B5EF4-FFF2-40B4-BE49-F238E27FC236}">
                <a16:creationId xmlns:a16="http://schemas.microsoft.com/office/drawing/2014/main" id="{2D39E305-1A90-7E0E-A893-F68B3151D92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6" name="Footer Placeholder 5">
            <a:extLst>
              <a:ext uri="{FF2B5EF4-FFF2-40B4-BE49-F238E27FC236}">
                <a16:creationId xmlns:a16="http://schemas.microsoft.com/office/drawing/2014/main" id="{A218A215-FE87-40F7-1666-228A7148F303}"/>
              </a:ext>
            </a:extLst>
          </p:cNvPr>
          <p:cNvSpPr>
            <a:spLocks noGrp="1"/>
          </p:cNvSpPr>
          <p:nvPr>
            <p:ph type="ftr" sz="quarter" idx="11"/>
          </p:nvPr>
        </p:nvSpPr>
        <p:spPr>
          <a:xfrm>
            <a:off x="838200" y="6376228"/>
            <a:ext cx="7315200" cy="365125"/>
          </a:xfrm>
          <a:prstGeom prst="rect">
            <a:avLst/>
          </a:prstGeom>
        </p:spPr>
        <p:txBody>
          <a:bodyPr/>
          <a:lstStyle/>
          <a:p>
            <a:r>
              <a:rPr lang="en-PK" dirty="0"/>
              <a:t>Copyright Author | Rheinwerk Publishing 2025</a:t>
            </a:r>
          </a:p>
        </p:txBody>
      </p:sp>
      <p:sp>
        <p:nvSpPr>
          <p:cNvPr id="7" name="Slide Number Placeholder 6">
            <a:extLst>
              <a:ext uri="{FF2B5EF4-FFF2-40B4-BE49-F238E27FC236}">
                <a16:creationId xmlns:a16="http://schemas.microsoft.com/office/drawing/2014/main" id="{0A30E175-30A3-B05B-9805-3F3612829766}"/>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328617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72130-A968-DCCD-9517-DB93C07975DB}"/>
              </a:ext>
            </a:extLst>
          </p:cNvPr>
          <p:cNvSpPr>
            <a:spLocks noGrp="1"/>
          </p:cNvSpPr>
          <p:nvPr>
            <p:ph type="title"/>
          </p:nvPr>
        </p:nvSpPr>
        <p:spPr>
          <a:xfrm>
            <a:off x="839788" y="365125"/>
            <a:ext cx="10515600" cy="1325563"/>
          </a:xfrm>
        </p:spPr>
        <p:txBody>
          <a:bodyPr/>
          <a:lstStyle/>
          <a:p>
            <a:r>
              <a:rPr lang="en-GB"/>
              <a:t>Click to edit Master title style</a:t>
            </a:r>
            <a:endParaRPr lang="en-PK"/>
          </a:p>
        </p:txBody>
      </p:sp>
      <p:sp>
        <p:nvSpPr>
          <p:cNvPr id="3" name="Text Placeholder 2">
            <a:extLst>
              <a:ext uri="{FF2B5EF4-FFF2-40B4-BE49-F238E27FC236}">
                <a16:creationId xmlns:a16="http://schemas.microsoft.com/office/drawing/2014/main" id="{0BBA3F33-5915-C359-233C-24354D0519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AF73220-9334-8D7B-526C-F687A71170A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5" name="Text Placeholder 4">
            <a:extLst>
              <a:ext uri="{FF2B5EF4-FFF2-40B4-BE49-F238E27FC236}">
                <a16:creationId xmlns:a16="http://schemas.microsoft.com/office/drawing/2014/main" id="{5021D9F5-4764-9A76-B255-C4AABC35A2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091D524-6250-BCA2-07EE-ACD91766B80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7" name="Date Placeholder 6">
            <a:extLst>
              <a:ext uri="{FF2B5EF4-FFF2-40B4-BE49-F238E27FC236}">
                <a16:creationId xmlns:a16="http://schemas.microsoft.com/office/drawing/2014/main" id="{151B326E-05DA-52B7-2925-C4353A26C37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8" name="Footer Placeholder 7">
            <a:extLst>
              <a:ext uri="{FF2B5EF4-FFF2-40B4-BE49-F238E27FC236}">
                <a16:creationId xmlns:a16="http://schemas.microsoft.com/office/drawing/2014/main" id="{D6E220AC-D8D0-05FB-6D93-DE9E9B1E32E3}"/>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9" name="Slide Number Placeholder 8">
            <a:extLst>
              <a:ext uri="{FF2B5EF4-FFF2-40B4-BE49-F238E27FC236}">
                <a16:creationId xmlns:a16="http://schemas.microsoft.com/office/drawing/2014/main" id="{0DD0ABA8-2758-7E94-ADCF-1E53F5BECE87}"/>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497922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B2D52-9B83-6FCF-0176-9D8AFA48233B}"/>
              </a:ext>
            </a:extLst>
          </p:cNvPr>
          <p:cNvSpPr>
            <a:spLocks noGrp="1"/>
          </p:cNvSpPr>
          <p:nvPr>
            <p:ph type="title"/>
          </p:nvPr>
        </p:nvSpPr>
        <p:spPr>
          <a:xfrm>
            <a:off x="977348" y="2848984"/>
            <a:ext cx="9707217" cy="861857"/>
          </a:xfrm>
        </p:spPr>
        <p:txBody>
          <a:bodyPr anchor="t" anchorCtr="0">
            <a:noAutofit/>
          </a:bodyPr>
          <a:lstStyle>
            <a:lvl1pPr>
              <a:defRPr sz="5400" b="0" i="0">
                <a:latin typeface="Avenir Light" panose="020B0402020203020204" pitchFamily="34" charset="77"/>
              </a:defRPr>
            </a:lvl1pPr>
          </a:lstStyle>
          <a:p>
            <a:r>
              <a:rPr lang="en-GB" dirty="0"/>
              <a:t>Click to edit Master title style</a:t>
            </a:r>
            <a:endParaRPr lang="en-PK" dirty="0"/>
          </a:p>
        </p:txBody>
      </p:sp>
      <p:sp>
        <p:nvSpPr>
          <p:cNvPr id="6" name="Rectangle 5">
            <a:extLst>
              <a:ext uri="{FF2B5EF4-FFF2-40B4-BE49-F238E27FC236}">
                <a16:creationId xmlns:a16="http://schemas.microsoft.com/office/drawing/2014/main" id="{78CF156D-6079-07CD-7B26-52A751C09A05}"/>
              </a:ext>
            </a:extLst>
          </p:cNvPr>
          <p:cNvSpPr/>
          <p:nvPr userDrawn="1"/>
        </p:nvSpPr>
        <p:spPr>
          <a:xfrm>
            <a:off x="10802570" y="6504660"/>
            <a:ext cx="1295401" cy="365126"/>
          </a:xfrm>
          <a:prstGeom prst="rect">
            <a:avLst/>
          </a:prstGeom>
          <a:solidFill>
            <a:srgbClr val="AFC2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7" name="Rectangle 6">
            <a:extLst>
              <a:ext uri="{FF2B5EF4-FFF2-40B4-BE49-F238E27FC236}">
                <a16:creationId xmlns:a16="http://schemas.microsoft.com/office/drawing/2014/main" id="{20034387-1015-BC5B-0355-823E1DADF404}"/>
              </a:ext>
            </a:extLst>
          </p:cNvPr>
          <p:cNvSpPr/>
          <p:nvPr userDrawn="1"/>
        </p:nvSpPr>
        <p:spPr>
          <a:xfrm>
            <a:off x="-19878" y="1063489"/>
            <a:ext cx="1570382"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8" name="Rectangle 7">
            <a:extLst>
              <a:ext uri="{FF2B5EF4-FFF2-40B4-BE49-F238E27FC236}">
                <a16:creationId xmlns:a16="http://schemas.microsoft.com/office/drawing/2014/main" id="{CEAFC8C5-D30E-7AAE-1E07-AF60EDF48BE3}"/>
              </a:ext>
            </a:extLst>
          </p:cNvPr>
          <p:cNvSpPr/>
          <p:nvPr userDrawn="1"/>
        </p:nvSpPr>
        <p:spPr>
          <a:xfrm>
            <a:off x="977348" y="1063488"/>
            <a:ext cx="5118652" cy="168963"/>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9" name="Rectangle 8">
            <a:extLst>
              <a:ext uri="{FF2B5EF4-FFF2-40B4-BE49-F238E27FC236}">
                <a16:creationId xmlns:a16="http://schemas.microsoft.com/office/drawing/2014/main" id="{93AD45D2-B7F1-18D5-B6B3-B083EA8BFF20}"/>
              </a:ext>
            </a:extLst>
          </p:cNvPr>
          <p:cNvSpPr/>
          <p:nvPr userDrawn="1"/>
        </p:nvSpPr>
        <p:spPr>
          <a:xfrm>
            <a:off x="6096000" y="1063487"/>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0" name="Rectangle 9">
            <a:extLst>
              <a:ext uri="{FF2B5EF4-FFF2-40B4-BE49-F238E27FC236}">
                <a16:creationId xmlns:a16="http://schemas.microsoft.com/office/drawing/2014/main" id="{43A52405-62DC-D1A5-354D-01981BB0D817}"/>
              </a:ext>
            </a:extLst>
          </p:cNvPr>
          <p:cNvSpPr/>
          <p:nvPr userDrawn="1"/>
        </p:nvSpPr>
        <p:spPr>
          <a:xfrm>
            <a:off x="6718852" y="1063486"/>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7BD0CF6D-857E-0EB9-CA0D-1C173C2C2B5E}"/>
              </a:ext>
            </a:extLst>
          </p:cNvPr>
          <p:cNvSpPr/>
          <p:nvPr userDrawn="1"/>
        </p:nvSpPr>
        <p:spPr>
          <a:xfrm>
            <a:off x="7981121" y="1063486"/>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6" name="Text Placeholder 15">
            <a:extLst>
              <a:ext uri="{FF2B5EF4-FFF2-40B4-BE49-F238E27FC236}">
                <a16:creationId xmlns:a16="http://schemas.microsoft.com/office/drawing/2014/main" id="{BAB8BA09-2D76-867F-64A4-E78717E5144F}"/>
              </a:ext>
            </a:extLst>
          </p:cNvPr>
          <p:cNvSpPr>
            <a:spLocks noGrp="1"/>
          </p:cNvSpPr>
          <p:nvPr>
            <p:ph type="body" sz="quarter" idx="10"/>
          </p:nvPr>
        </p:nvSpPr>
        <p:spPr>
          <a:xfrm>
            <a:off x="978589" y="1822416"/>
            <a:ext cx="9705975" cy="656859"/>
          </a:xfrm>
        </p:spPr>
        <p:txBody>
          <a:bodyPr>
            <a:normAutofit/>
          </a:bodyPr>
          <a:lstStyle>
            <a:lvl1pPr>
              <a:defRPr sz="3200" b="0" i="0">
                <a:solidFill>
                  <a:srgbClr val="00549D"/>
                </a:solidFill>
                <a:latin typeface="Avenir Light" panose="020B0402020203020204" pitchFamily="34" charset="77"/>
              </a:defRPr>
            </a:lvl1pPr>
            <a:lvl2pPr marL="457200" indent="0">
              <a:buNone/>
              <a:defRPr sz="2000"/>
            </a:lvl2pPr>
          </a:lstStyle>
          <a:p>
            <a:pPr lvl="0"/>
            <a:r>
              <a:rPr lang="en-GB" dirty="0"/>
              <a:t>Click to edit Master text styles</a:t>
            </a:r>
          </a:p>
        </p:txBody>
      </p:sp>
    </p:spTree>
    <p:extLst>
      <p:ext uri="{BB962C8B-B14F-4D97-AF65-F5344CB8AC3E}">
        <p14:creationId xmlns:p14="http://schemas.microsoft.com/office/powerpoint/2010/main" val="1775215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7644F7-0AC4-25AF-135E-7E0B60238C9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3" name="Footer Placeholder 2">
            <a:extLst>
              <a:ext uri="{FF2B5EF4-FFF2-40B4-BE49-F238E27FC236}">
                <a16:creationId xmlns:a16="http://schemas.microsoft.com/office/drawing/2014/main" id="{F24504F3-7831-2FDD-E836-FDD1F3B6DE8A}"/>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4" name="Slide Number Placeholder 3">
            <a:extLst>
              <a:ext uri="{FF2B5EF4-FFF2-40B4-BE49-F238E27FC236}">
                <a16:creationId xmlns:a16="http://schemas.microsoft.com/office/drawing/2014/main" id="{7B09FCCC-7DCF-1912-6F84-9BF04ECD044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50649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623DB-45C4-C4CC-532F-D7F4C7189D5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Content Placeholder 2">
            <a:extLst>
              <a:ext uri="{FF2B5EF4-FFF2-40B4-BE49-F238E27FC236}">
                <a16:creationId xmlns:a16="http://schemas.microsoft.com/office/drawing/2014/main" id="{18F0879A-CFAE-B9E1-3FBA-D295E2234B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Text Placeholder 3">
            <a:extLst>
              <a:ext uri="{FF2B5EF4-FFF2-40B4-BE49-F238E27FC236}">
                <a16:creationId xmlns:a16="http://schemas.microsoft.com/office/drawing/2014/main" id="{76C675A7-61BE-7F8E-4652-ABBBF1713A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EFB9EA-ED36-20B2-61CD-3AD699059C05}"/>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1BE00F40-9DC7-AA4B-F1DF-8AB29AD5A89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AA751DA-5B01-BBCA-0837-2DC657AD718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645266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B33E0-84A2-35F7-6162-29A254555D1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Picture Placeholder 2">
            <a:extLst>
              <a:ext uri="{FF2B5EF4-FFF2-40B4-BE49-F238E27FC236}">
                <a16:creationId xmlns:a16="http://schemas.microsoft.com/office/drawing/2014/main" id="{D0AF0D84-C551-D10B-4B57-1F325DFD98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47031D34-67A3-7836-C5F2-2295FDEEED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A5F4161-4A2D-B377-DED2-CB3FB89894D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61651A56-064B-252B-AB18-F1F468E7E07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8C7C405-901F-80FE-4CEB-65315CC850F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11261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167890-FE06-E433-7559-00055DC89653}"/>
              </a:ext>
            </a:extLst>
          </p:cNvPr>
          <p:cNvSpPr>
            <a:spLocks noGrp="1"/>
          </p:cNvSpPr>
          <p:nvPr>
            <p:ph type="title"/>
          </p:nvPr>
        </p:nvSpPr>
        <p:spPr>
          <a:xfrm>
            <a:off x="838200" y="365125"/>
            <a:ext cx="9707217" cy="861857"/>
          </a:xfrm>
          <a:prstGeom prst="rect">
            <a:avLst/>
          </a:prstGeom>
        </p:spPr>
        <p:txBody>
          <a:bodyPr vert="horz" lIns="91440" tIns="45720" rIns="91440" bIns="45720" rtlCol="0" anchor="ctr">
            <a:normAutofit/>
          </a:bodyPr>
          <a:lstStyle/>
          <a:p>
            <a:r>
              <a:rPr lang="en-GB" dirty="0"/>
              <a:t>Click to edit Master title style</a:t>
            </a:r>
            <a:endParaRPr lang="en-PK" dirty="0"/>
          </a:p>
        </p:txBody>
      </p:sp>
      <p:sp>
        <p:nvSpPr>
          <p:cNvPr id="3" name="Text Placeholder 2">
            <a:extLst>
              <a:ext uri="{FF2B5EF4-FFF2-40B4-BE49-F238E27FC236}">
                <a16:creationId xmlns:a16="http://schemas.microsoft.com/office/drawing/2014/main" id="{9315A844-6810-620A-D8AB-11A5FD5E494D}"/>
              </a:ext>
            </a:extLst>
          </p:cNvPr>
          <p:cNvSpPr>
            <a:spLocks noGrp="1"/>
          </p:cNvSpPr>
          <p:nvPr>
            <p:ph type="body" idx="1"/>
          </p:nvPr>
        </p:nvSpPr>
        <p:spPr>
          <a:xfrm>
            <a:off x="838200" y="1825625"/>
            <a:ext cx="970721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16" name="TextBox 15">
            <a:extLst>
              <a:ext uri="{FF2B5EF4-FFF2-40B4-BE49-F238E27FC236}">
                <a16:creationId xmlns:a16="http://schemas.microsoft.com/office/drawing/2014/main" id="{0B9BD744-73DE-A4EC-80FC-2A2AFC306B84}"/>
              </a:ext>
            </a:extLst>
          </p:cNvPr>
          <p:cNvSpPr txBox="1"/>
          <p:nvPr userDrawn="1"/>
        </p:nvSpPr>
        <p:spPr>
          <a:xfrm>
            <a:off x="838200" y="6512752"/>
            <a:ext cx="8754035" cy="276999"/>
          </a:xfrm>
          <a:prstGeom prst="rect">
            <a:avLst/>
          </a:prstGeom>
          <a:noFill/>
        </p:spPr>
        <p:txBody>
          <a:bodyPr wrap="square" rtlCol="0">
            <a:spAutoFit/>
          </a:bodyPr>
          <a:lstStyle/>
          <a:p>
            <a:r>
              <a:rPr lang="en-GB" sz="1200" i="0" dirty="0">
                <a:solidFill>
                  <a:schemeClr val="tx2">
                    <a:lumMod val="50000"/>
                    <a:lumOff val="50000"/>
                  </a:schemeClr>
                </a:solidFill>
                <a:latin typeface="Avenir Book" panose="02000503020000020003" pitchFamily="2" charset="0"/>
              </a:rPr>
              <a:t>All Rights Reserved | Copyright © 2025 Mohammad Nauman | Rheinwerk Publishing </a:t>
            </a:r>
            <a:r>
              <a:rPr lang="en-PK" sz="1200" i="0" dirty="0">
                <a:solidFill>
                  <a:schemeClr val="tx2">
                    <a:lumMod val="50000"/>
                    <a:lumOff val="50000"/>
                  </a:schemeClr>
                </a:solidFill>
                <a:latin typeface="Avenir Book" panose="02000503020000020003" pitchFamily="2" charset="0"/>
              </a:rPr>
              <a:t>| </a:t>
            </a:r>
            <a:r>
              <a:rPr lang="en-PK" sz="1200" i="0" dirty="0">
                <a:solidFill>
                  <a:srgbClr val="00549D"/>
                </a:solidFill>
                <a:latin typeface="Avenir Book" panose="02000503020000020003" pitchFamily="2" charset="0"/>
              </a:rPr>
              <a:t> https://recluze.net/keras-book</a:t>
            </a:r>
          </a:p>
        </p:txBody>
      </p:sp>
      <p:pic>
        <p:nvPicPr>
          <p:cNvPr id="5" name="Picture 4" descr="A blue and white text on a black background&#10;&#10;AI-generated content may be incorrect.">
            <a:extLst>
              <a:ext uri="{FF2B5EF4-FFF2-40B4-BE49-F238E27FC236}">
                <a16:creationId xmlns:a16="http://schemas.microsoft.com/office/drawing/2014/main" id="{590ECAA4-EB82-4DE6-8EDD-31489661548C}"/>
              </a:ext>
            </a:extLst>
          </p:cNvPr>
          <p:cNvPicPr>
            <a:picLocks noChangeAspect="1"/>
          </p:cNvPicPr>
          <p:nvPr userDrawn="1"/>
        </p:nvPicPr>
        <p:blipFill>
          <a:blip r:embed="rId13"/>
          <a:stretch>
            <a:fillRect/>
          </a:stretch>
        </p:blipFill>
        <p:spPr>
          <a:xfrm>
            <a:off x="10793505" y="181252"/>
            <a:ext cx="1231835" cy="359739"/>
          </a:xfrm>
          <a:prstGeom prst="rect">
            <a:avLst/>
          </a:prstGeom>
        </p:spPr>
      </p:pic>
    </p:spTree>
    <p:extLst>
      <p:ext uri="{BB962C8B-B14F-4D97-AF65-F5344CB8AC3E}">
        <p14:creationId xmlns:p14="http://schemas.microsoft.com/office/powerpoint/2010/main" val="16656000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b="1" i="0" kern="1200">
          <a:solidFill>
            <a:schemeClr val="tx1"/>
          </a:solidFill>
          <a:latin typeface="Avenir Next Demi Bold" panose="020B0503020202020204" pitchFamily="34" charset="0"/>
          <a:ea typeface="+mj-ea"/>
          <a:cs typeface="+mj-cs"/>
        </a:defRPr>
      </a:lvl1pPr>
    </p:titleStyle>
    <p:bodyStyle>
      <a:lvl1pPr marL="360000" indent="-360000" algn="l" defTabSz="914400" rtl="0" eaLnBrk="1" latinLnBrk="0" hangingPunct="1">
        <a:lnSpc>
          <a:spcPct val="90000"/>
        </a:lnSpc>
        <a:spcBef>
          <a:spcPts val="1000"/>
        </a:spcBef>
        <a:buClrTx/>
        <a:buSzPct val="120000"/>
        <a:buFont typeface="System Font Regular"/>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SzPct val="60000"/>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SzPct val="60000"/>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hyperlink" Target="https://recluze.net/keras-book"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rheinwerk-computing.com/6142"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ook with a cover&#10;&#10;AI-generated content may be incorrect.">
            <a:extLst>
              <a:ext uri="{FF2B5EF4-FFF2-40B4-BE49-F238E27FC236}">
                <a16:creationId xmlns:a16="http://schemas.microsoft.com/office/drawing/2014/main" id="{0D1542BC-46B5-D572-8721-9ABC181D1FC0}"/>
              </a:ext>
            </a:extLst>
          </p:cNvPr>
          <p:cNvPicPr>
            <a:picLocks noChangeAspect="1"/>
          </p:cNvPicPr>
          <p:nvPr/>
        </p:nvPicPr>
        <p:blipFill>
          <a:blip r:embed="rId2"/>
          <a:stretch>
            <a:fillRect/>
          </a:stretch>
        </p:blipFill>
        <p:spPr>
          <a:xfrm>
            <a:off x="5853275" y="650170"/>
            <a:ext cx="6338725" cy="4225816"/>
          </a:xfrm>
          <a:prstGeom prst="rect">
            <a:avLst/>
          </a:prstGeom>
        </p:spPr>
      </p:pic>
      <p:sp>
        <p:nvSpPr>
          <p:cNvPr id="2" name="Title 1">
            <a:extLst>
              <a:ext uri="{FF2B5EF4-FFF2-40B4-BE49-F238E27FC236}">
                <a16:creationId xmlns:a16="http://schemas.microsoft.com/office/drawing/2014/main" id="{756823F6-FFB0-05B1-70D0-8F3DF0547D29}"/>
              </a:ext>
            </a:extLst>
          </p:cNvPr>
          <p:cNvSpPr>
            <a:spLocks noGrp="1"/>
          </p:cNvSpPr>
          <p:nvPr>
            <p:ph type="ctrTitle"/>
          </p:nvPr>
        </p:nvSpPr>
        <p:spPr/>
        <p:txBody>
          <a:bodyPr/>
          <a:lstStyle/>
          <a:p>
            <a:r>
              <a:rPr lang="en-PK" sz="4000" b="0" dirty="0">
                <a:solidFill>
                  <a:srgbClr val="00549D"/>
                </a:solidFill>
                <a:latin typeface="Avenir Next Ultra Light" panose="020B0203020202020204" pitchFamily="34" charset="77"/>
              </a:rPr>
              <a:t>Chapter 1 </a:t>
            </a:r>
            <a:br>
              <a:rPr lang="en-PK" b="0" dirty="0">
                <a:solidFill>
                  <a:srgbClr val="00549D"/>
                </a:solidFill>
                <a:latin typeface="Avenir Next Ultra Light" panose="020B0203020202020204" pitchFamily="34" charset="77"/>
              </a:rPr>
            </a:br>
            <a:r>
              <a:rPr lang="en-GB" dirty="0"/>
              <a:t>Introduction</a:t>
            </a:r>
            <a:endParaRPr lang="en-PK" dirty="0"/>
          </a:p>
        </p:txBody>
      </p:sp>
      <p:sp>
        <p:nvSpPr>
          <p:cNvPr id="3" name="Subtitle 2">
            <a:extLst>
              <a:ext uri="{FF2B5EF4-FFF2-40B4-BE49-F238E27FC236}">
                <a16:creationId xmlns:a16="http://schemas.microsoft.com/office/drawing/2014/main" id="{E58AC2CD-B405-2FC9-E175-DFAD227AE311}"/>
              </a:ext>
            </a:extLst>
          </p:cNvPr>
          <p:cNvSpPr>
            <a:spLocks noGrp="1"/>
          </p:cNvSpPr>
          <p:nvPr>
            <p:ph type="subTitle" idx="1"/>
          </p:nvPr>
        </p:nvSpPr>
        <p:spPr>
          <a:xfrm>
            <a:off x="838200" y="4094922"/>
            <a:ext cx="9210261" cy="1832912"/>
          </a:xfrm>
        </p:spPr>
        <p:txBody>
          <a:bodyPr>
            <a:normAutofit/>
          </a:bodyPr>
          <a:lstStyle/>
          <a:p>
            <a:pPr>
              <a:lnSpc>
                <a:spcPct val="120000"/>
              </a:lnSpc>
            </a:pPr>
            <a:r>
              <a:rPr lang="en-GB" dirty="0">
                <a:latin typeface="Avenir Light" panose="020B0402020203020204" pitchFamily="34" charset="77"/>
              </a:rPr>
              <a:t>“</a:t>
            </a:r>
            <a:r>
              <a:rPr lang="en-GB" dirty="0" err="1">
                <a:latin typeface="Avenir Light" panose="020B0402020203020204" pitchFamily="34" charset="77"/>
              </a:rPr>
              <a:t>Keras</a:t>
            </a:r>
            <a:r>
              <a:rPr lang="en-GB" dirty="0">
                <a:latin typeface="Avenir Light" panose="020B0402020203020204" pitchFamily="34" charset="77"/>
              </a:rPr>
              <a:t> 3: The Comprehensive Guide to Deep Learning with the </a:t>
            </a:r>
            <a:r>
              <a:rPr lang="en-GB" dirty="0" err="1">
                <a:latin typeface="Avenir Light" panose="020B0402020203020204" pitchFamily="34" charset="77"/>
              </a:rPr>
              <a:t>Keras</a:t>
            </a:r>
            <a:r>
              <a:rPr lang="en-GB" dirty="0">
                <a:latin typeface="Avenir Light" panose="020B0402020203020204" pitchFamily="34" charset="77"/>
              </a:rPr>
              <a:t> API and Python” </a:t>
            </a:r>
            <a:r>
              <a:rPr lang="en-GB" dirty="0">
                <a:solidFill>
                  <a:schemeClr val="bg1">
                    <a:lumMod val="50000"/>
                  </a:schemeClr>
                </a:solidFill>
                <a:latin typeface="Avenir Light" panose="020B0402020203020204" pitchFamily="34" charset="77"/>
              </a:rPr>
              <a:t>by Mohammad Nauman </a:t>
            </a:r>
          </a:p>
          <a:p>
            <a:r>
              <a:rPr lang="en-GB" sz="1800" dirty="0">
                <a:solidFill>
                  <a:schemeClr val="bg1">
                    <a:lumMod val="50000"/>
                  </a:schemeClr>
                </a:solidFill>
                <a:latin typeface="Avenir Light" panose="020B0402020203020204" pitchFamily="34" charset="77"/>
              </a:rPr>
              <a:t>https://</a:t>
            </a:r>
            <a:r>
              <a:rPr lang="en-GB" sz="1800" dirty="0" err="1">
                <a:solidFill>
                  <a:schemeClr val="bg1">
                    <a:lumMod val="50000"/>
                  </a:schemeClr>
                </a:solidFill>
                <a:latin typeface="Avenir Light" panose="020B0402020203020204" pitchFamily="34" charset="77"/>
              </a:rPr>
              <a:t>recluze.net</a:t>
            </a:r>
            <a:r>
              <a:rPr lang="en-GB" sz="1800" dirty="0">
                <a:solidFill>
                  <a:schemeClr val="bg1">
                    <a:lumMod val="50000"/>
                  </a:schemeClr>
                </a:solidFill>
                <a:latin typeface="Avenir Light" panose="020B0402020203020204" pitchFamily="34" charset="77"/>
              </a:rPr>
              <a:t>/</a:t>
            </a:r>
            <a:r>
              <a:rPr lang="en-GB" sz="1800" dirty="0" err="1">
                <a:solidFill>
                  <a:schemeClr val="bg1">
                    <a:lumMod val="50000"/>
                  </a:schemeClr>
                </a:solidFill>
                <a:latin typeface="Avenir Light" panose="020B0402020203020204" pitchFamily="34" charset="77"/>
              </a:rPr>
              <a:t>keras</a:t>
            </a:r>
            <a:r>
              <a:rPr lang="en-GB" sz="1800" dirty="0">
                <a:solidFill>
                  <a:schemeClr val="bg1">
                    <a:lumMod val="50000"/>
                  </a:schemeClr>
                </a:solidFill>
                <a:latin typeface="Avenir Light" panose="020B0402020203020204" pitchFamily="34" charset="77"/>
              </a:rPr>
              <a:t>-book  </a:t>
            </a:r>
          </a:p>
        </p:txBody>
      </p:sp>
    </p:spTree>
    <p:extLst>
      <p:ext uri="{BB962C8B-B14F-4D97-AF65-F5344CB8AC3E}">
        <p14:creationId xmlns:p14="http://schemas.microsoft.com/office/powerpoint/2010/main" val="3575457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CD3268E-B10A-1F69-4217-7D37E4045817}"/>
              </a:ext>
            </a:extLst>
          </p:cNvPr>
          <p:cNvSpPr>
            <a:spLocks noGrp="1"/>
          </p:cNvSpPr>
          <p:nvPr>
            <p:ph type="title"/>
          </p:nvPr>
        </p:nvSpPr>
        <p:spPr/>
        <p:txBody>
          <a:bodyPr/>
          <a:lstStyle/>
          <a:p>
            <a:r>
              <a:rPr lang="en-GB" b="1" dirty="0"/>
              <a:t>Deep Learning + Reinforcement Learning</a:t>
            </a:r>
            <a:br>
              <a:rPr lang="en-GB" dirty="0"/>
            </a:br>
            <a:endParaRPr lang="en-PK" dirty="0"/>
          </a:p>
        </p:txBody>
      </p:sp>
      <p:sp>
        <p:nvSpPr>
          <p:cNvPr id="5" name="Text Placeholder 4">
            <a:extLst>
              <a:ext uri="{FF2B5EF4-FFF2-40B4-BE49-F238E27FC236}">
                <a16:creationId xmlns:a16="http://schemas.microsoft.com/office/drawing/2014/main" id="{0554EE9E-3FEA-888C-FAD9-1FA684C5D7B5}"/>
              </a:ext>
            </a:extLst>
          </p:cNvPr>
          <p:cNvSpPr>
            <a:spLocks noGrp="1"/>
          </p:cNvSpPr>
          <p:nvPr>
            <p:ph type="body" sz="quarter" idx="10"/>
          </p:nvPr>
        </p:nvSpPr>
        <p:spPr/>
        <p:txBody>
          <a:bodyPr/>
          <a:lstStyle/>
          <a:p>
            <a:pPr marL="0" indent="0">
              <a:buNone/>
            </a:pPr>
            <a:r>
              <a:rPr lang="en-GB" b="1" dirty="0"/>
              <a:t>Two Pillars of modern AI</a:t>
            </a:r>
            <a:endParaRPr lang="en-PK" dirty="0"/>
          </a:p>
        </p:txBody>
      </p:sp>
    </p:spTree>
    <p:extLst>
      <p:ext uri="{BB962C8B-B14F-4D97-AF65-F5344CB8AC3E}">
        <p14:creationId xmlns:p14="http://schemas.microsoft.com/office/powerpoint/2010/main" val="2270741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A4BAD-8E98-85B5-5CFC-EAC2E9941BFB}"/>
              </a:ext>
            </a:extLst>
          </p:cNvPr>
          <p:cNvSpPr>
            <a:spLocks noGrp="1"/>
          </p:cNvSpPr>
          <p:nvPr>
            <p:ph type="title"/>
          </p:nvPr>
        </p:nvSpPr>
        <p:spPr/>
        <p:txBody>
          <a:bodyPr/>
          <a:lstStyle/>
          <a:p>
            <a:r>
              <a:rPr lang="en-GB" dirty="0"/>
              <a:t>The Two Pillars</a:t>
            </a:r>
            <a:endParaRPr lang="en-PK" dirty="0"/>
          </a:p>
        </p:txBody>
      </p:sp>
      <p:sp>
        <p:nvSpPr>
          <p:cNvPr id="3" name="Content Placeholder 2">
            <a:extLst>
              <a:ext uri="{FF2B5EF4-FFF2-40B4-BE49-F238E27FC236}">
                <a16:creationId xmlns:a16="http://schemas.microsoft.com/office/drawing/2014/main" id="{627BBBAB-B07A-3376-AA30-AC944AA747A5}"/>
              </a:ext>
            </a:extLst>
          </p:cNvPr>
          <p:cNvSpPr>
            <a:spLocks noGrp="1"/>
          </p:cNvSpPr>
          <p:nvPr>
            <p:ph idx="1"/>
          </p:nvPr>
        </p:nvSpPr>
        <p:spPr/>
        <p:txBody>
          <a:bodyPr/>
          <a:lstStyle/>
          <a:p>
            <a:r>
              <a:rPr lang="en-GB" dirty="0"/>
              <a:t>Deep learning: extracting patterns from data (images, text, proteins)</a:t>
            </a:r>
          </a:p>
          <a:p>
            <a:r>
              <a:rPr lang="en-GB" dirty="0"/>
              <a:t>Reinforcement learning: learning from feedback and interaction</a:t>
            </a:r>
          </a:p>
          <a:p>
            <a:r>
              <a:rPr lang="en-GB" dirty="0"/>
              <a:t>Combination enables complex decision-making</a:t>
            </a:r>
          </a:p>
          <a:p>
            <a:r>
              <a:rPr lang="en-GB" dirty="0"/>
              <a:t>Examples: AlphaGo, autonomous cars, LLMs with human feedback</a:t>
            </a:r>
          </a:p>
          <a:p>
            <a:endParaRPr lang="en-PK" dirty="0"/>
          </a:p>
        </p:txBody>
      </p:sp>
    </p:spTree>
    <p:extLst>
      <p:ext uri="{BB962C8B-B14F-4D97-AF65-F5344CB8AC3E}">
        <p14:creationId xmlns:p14="http://schemas.microsoft.com/office/powerpoint/2010/main" val="29329195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E8F79-33BA-A0C6-BD5F-B9F4F4C8585A}"/>
              </a:ext>
            </a:extLst>
          </p:cNvPr>
          <p:cNvSpPr>
            <a:spLocks noGrp="1"/>
          </p:cNvSpPr>
          <p:nvPr>
            <p:ph type="title"/>
          </p:nvPr>
        </p:nvSpPr>
        <p:spPr/>
        <p:txBody>
          <a:bodyPr/>
          <a:lstStyle/>
          <a:p>
            <a:r>
              <a:rPr lang="en-GB" dirty="0"/>
              <a:t>Why Now?</a:t>
            </a:r>
            <a:endParaRPr lang="en-PK" dirty="0"/>
          </a:p>
        </p:txBody>
      </p:sp>
      <p:sp>
        <p:nvSpPr>
          <p:cNvPr id="3" name="Content Placeholder 2">
            <a:extLst>
              <a:ext uri="{FF2B5EF4-FFF2-40B4-BE49-F238E27FC236}">
                <a16:creationId xmlns:a16="http://schemas.microsoft.com/office/drawing/2014/main" id="{E271F3FF-2F37-2EE6-430B-36880DFDAEB2}"/>
              </a:ext>
            </a:extLst>
          </p:cNvPr>
          <p:cNvSpPr>
            <a:spLocks noGrp="1"/>
          </p:cNvSpPr>
          <p:nvPr>
            <p:ph idx="1"/>
          </p:nvPr>
        </p:nvSpPr>
        <p:spPr/>
        <p:txBody>
          <a:bodyPr/>
          <a:lstStyle/>
          <a:p>
            <a:r>
              <a:rPr lang="en-GB" dirty="0"/>
              <a:t>Convergence of factors: computing power, big datasets, new algorithms</a:t>
            </a:r>
          </a:p>
          <a:p>
            <a:r>
              <a:rPr lang="en-GB" dirty="0"/>
              <a:t>Specialized processors (GPUs, TPUs)</a:t>
            </a:r>
          </a:p>
          <a:p>
            <a:r>
              <a:rPr lang="en-GB" dirty="0"/>
              <a:t>Internet as massive data source</a:t>
            </a:r>
          </a:p>
          <a:p>
            <a:r>
              <a:rPr lang="en-GB" dirty="0"/>
              <a:t>Transition: research → reliable real-world applications</a:t>
            </a:r>
          </a:p>
          <a:p>
            <a:endParaRPr lang="en-PK" dirty="0"/>
          </a:p>
        </p:txBody>
      </p:sp>
    </p:spTree>
    <p:extLst>
      <p:ext uri="{BB962C8B-B14F-4D97-AF65-F5344CB8AC3E}">
        <p14:creationId xmlns:p14="http://schemas.microsoft.com/office/powerpoint/2010/main" val="11161839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71187-E6E7-85E9-CA54-3FEE5D6956C6}"/>
              </a:ext>
            </a:extLst>
          </p:cNvPr>
          <p:cNvSpPr>
            <a:spLocks noGrp="1"/>
          </p:cNvSpPr>
          <p:nvPr>
            <p:ph type="title"/>
          </p:nvPr>
        </p:nvSpPr>
        <p:spPr/>
        <p:txBody>
          <a:bodyPr/>
          <a:lstStyle/>
          <a:p>
            <a:r>
              <a:rPr lang="en-GB" dirty="0"/>
              <a:t>Why </a:t>
            </a:r>
            <a:r>
              <a:rPr lang="en-GB" dirty="0" err="1"/>
              <a:t>Keras</a:t>
            </a:r>
            <a:r>
              <a:rPr lang="en-GB" dirty="0"/>
              <a:t>?</a:t>
            </a:r>
            <a:endParaRPr lang="en-PK" dirty="0"/>
          </a:p>
        </p:txBody>
      </p:sp>
      <p:sp>
        <p:nvSpPr>
          <p:cNvPr id="3" name="Content Placeholder 2">
            <a:extLst>
              <a:ext uri="{FF2B5EF4-FFF2-40B4-BE49-F238E27FC236}">
                <a16:creationId xmlns:a16="http://schemas.microsoft.com/office/drawing/2014/main" id="{54468051-22B3-6B87-FC7F-FC0E594B5389}"/>
              </a:ext>
            </a:extLst>
          </p:cNvPr>
          <p:cNvSpPr>
            <a:spLocks noGrp="1"/>
          </p:cNvSpPr>
          <p:nvPr>
            <p:ph idx="1"/>
          </p:nvPr>
        </p:nvSpPr>
        <p:spPr/>
        <p:txBody>
          <a:bodyPr/>
          <a:lstStyle/>
          <a:p>
            <a:r>
              <a:rPr lang="en-GB" dirty="0"/>
              <a:t>Intuitive, concise syntax for neural networks</a:t>
            </a:r>
          </a:p>
          <a:p>
            <a:r>
              <a:rPr lang="en-GB" dirty="0"/>
              <a:t>Scales from laptops to cloud systems</a:t>
            </a:r>
          </a:p>
          <a:p>
            <a:r>
              <a:rPr lang="en-GB" dirty="0"/>
              <a:t>Fast adoption of research advances</a:t>
            </a:r>
          </a:p>
          <a:p>
            <a:r>
              <a:rPr lang="en-GB" dirty="0"/>
              <a:t>Backwards compatibility ensures stability</a:t>
            </a:r>
          </a:p>
          <a:p>
            <a:endParaRPr lang="en-PK" dirty="0"/>
          </a:p>
        </p:txBody>
      </p:sp>
    </p:spTree>
    <p:extLst>
      <p:ext uri="{BB962C8B-B14F-4D97-AF65-F5344CB8AC3E}">
        <p14:creationId xmlns:p14="http://schemas.microsoft.com/office/powerpoint/2010/main" val="2051729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CD725-2FD5-6AD3-B050-F9248FE96DEA}"/>
              </a:ext>
            </a:extLst>
          </p:cNvPr>
          <p:cNvSpPr>
            <a:spLocks noGrp="1"/>
          </p:cNvSpPr>
          <p:nvPr>
            <p:ph type="title"/>
          </p:nvPr>
        </p:nvSpPr>
        <p:spPr/>
        <p:txBody>
          <a:bodyPr/>
          <a:lstStyle/>
          <a:p>
            <a:r>
              <a:rPr lang="en-PK" dirty="0"/>
              <a:t>Density of Keras Code</a:t>
            </a:r>
          </a:p>
        </p:txBody>
      </p:sp>
      <p:sp>
        <p:nvSpPr>
          <p:cNvPr id="7" name="Content Placeholder 6">
            <a:extLst>
              <a:ext uri="{FF2B5EF4-FFF2-40B4-BE49-F238E27FC236}">
                <a16:creationId xmlns:a16="http://schemas.microsoft.com/office/drawing/2014/main" id="{10D99C2E-AA53-C575-9B5E-61393A7D215B}"/>
              </a:ext>
            </a:extLst>
          </p:cNvPr>
          <p:cNvSpPr>
            <a:spLocks noGrp="1"/>
          </p:cNvSpPr>
          <p:nvPr>
            <p:ph idx="1"/>
          </p:nvPr>
        </p:nvSpPr>
        <p:spPr>
          <a:xfrm>
            <a:off x="838200" y="1391478"/>
            <a:ext cx="9707217" cy="1067943"/>
          </a:xfrm>
        </p:spPr>
        <p:txBody>
          <a:bodyPr/>
          <a:lstStyle/>
          <a:p>
            <a:r>
              <a:rPr lang="en-PK" dirty="0"/>
              <a:t>Need 2-3 chapters to fully explain these two lines. </a:t>
            </a:r>
          </a:p>
        </p:txBody>
      </p:sp>
      <p:pic>
        <p:nvPicPr>
          <p:cNvPr id="9" name="Picture 8" descr="A close-up of a white background&#10;&#10;AI-generated content may be incorrect.">
            <a:extLst>
              <a:ext uri="{FF2B5EF4-FFF2-40B4-BE49-F238E27FC236}">
                <a16:creationId xmlns:a16="http://schemas.microsoft.com/office/drawing/2014/main" id="{5B769398-4824-6A96-B5F3-466930D72094}"/>
              </a:ext>
            </a:extLst>
          </p:cNvPr>
          <p:cNvPicPr>
            <a:picLocks noChangeAspect="1"/>
          </p:cNvPicPr>
          <p:nvPr/>
        </p:nvPicPr>
        <p:blipFill>
          <a:blip r:embed="rId2"/>
          <a:stretch>
            <a:fillRect/>
          </a:stretch>
        </p:blipFill>
        <p:spPr>
          <a:xfrm>
            <a:off x="838200" y="2392752"/>
            <a:ext cx="8250848" cy="1920456"/>
          </a:xfrm>
          <a:prstGeom prst="rect">
            <a:avLst/>
          </a:prstGeom>
        </p:spPr>
      </p:pic>
    </p:spTree>
    <p:extLst>
      <p:ext uri="{BB962C8B-B14F-4D97-AF65-F5344CB8AC3E}">
        <p14:creationId xmlns:p14="http://schemas.microsoft.com/office/powerpoint/2010/main" val="39375274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7498D-E875-1E49-BE9B-6590F24E90FF}"/>
              </a:ext>
            </a:extLst>
          </p:cNvPr>
          <p:cNvSpPr>
            <a:spLocks noGrp="1"/>
          </p:cNvSpPr>
          <p:nvPr>
            <p:ph type="title"/>
          </p:nvPr>
        </p:nvSpPr>
        <p:spPr/>
        <p:txBody>
          <a:bodyPr/>
          <a:lstStyle/>
          <a:p>
            <a:r>
              <a:rPr lang="en-GB" dirty="0"/>
              <a:t>Challenges &amp; Dual Fluency</a:t>
            </a:r>
            <a:endParaRPr lang="en-PK" dirty="0"/>
          </a:p>
        </p:txBody>
      </p:sp>
      <p:sp>
        <p:nvSpPr>
          <p:cNvPr id="3" name="Content Placeholder 2">
            <a:extLst>
              <a:ext uri="{FF2B5EF4-FFF2-40B4-BE49-F238E27FC236}">
                <a16:creationId xmlns:a16="http://schemas.microsoft.com/office/drawing/2014/main" id="{46306852-8CBE-49A3-E037-E6A48FDD146D}"/>
              </a:ext>
            </a:extLst>
          </p:cNvPr>
          <p:cNvSpPr>
            <a:spLocks noGrp="1"/>
          </p:cNvSpPr>
          <p:nvPr>
            <p:ph idx="1"/>
          </p:nvPr>
        </p:nvSpPr>
        <p:spPr/>
        <p:txBody>
          <a:bodyPr/>
          <a:lstStyle/>
          <a:p>
            <a:r>
              <a:rPr lang="en-GB" dirty="0" err="1"/>
              <a:t>Keras</a:t>
            </a:r>
            <a:r>
              <a:rPr lang="en-GB" dirty="0"/>
              <a:t> code is dense → easy to misuse</a:t>
            </a:r>
          </a:p>
          <a:p>
            <a:r>
              <a:rPr lang="en-GB" dirty="0"/>
              <a:t>Risk: random parameter tuning without understanding</a:t>
            </a:r>
          </a:p>
          <a:p>
            <a:r>
              <a:rPr lang="en-GB" dirty="0"/>
              <a:t>Need deep understanding of ML principles + </a:t>
            </a:r>
            <a:r>
              <a:rPr lang="en-GB" dirty="0" err="1"/>
              <a:t>Keras</a:t>
            </a:r>
            <a:r>
              <a:rPr lang="en-GB" dirty="0"/>
              <a:t> syntax</a:t>
            </a:r>
          </a:p>
          <a:p>
            <a:r>
              <a:rPr lang="en-GB" dirty="0"/>
              <a:t>Book’s goal: build dual fluency (framework + concepts)</a:t>
            </a:r>
          </a:p>
          <a:p>
            <a:endParaRPr lang="en-PK" dirty="0"/>
          </a:p>
        </p:txBody>
      </p:sp>
    </p:spTree>
    <p:extLst>
      <p:ext uri="{BB962C8B-B14F-4D97-AF65-F5344CB8AC3E}">
        <p14:creationId xmlns:p14="http://schemas.microsoft.com/office/powerpoint/2010/main" val="33102586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BC2E0-4C06-6262-0779-E19DD5E73057}"/>
              </a:ext>
            </a:extLst>
          </p:cNvPr>
          <p:cNvSpPr>
            <a:spLocks noGrp="1"/>
          </p:cNvSpPr>
          <p:nvPr>
            <p:ph type="title"/>
          </p:nvPr>
        </p:nvSpPr>
        <p:spPr/>
        <p:txBody>
          <a:bodyPr/>
          <a:lstStyle/>
          <a:p>
            <a:r>
              <a:rPr lang="en-GB" dirty="0"/>
              <a:t>Structure of the Book</a:t>
            </a:r>
            <a:endParaRPr lang="en-PK" dirty="0"/>
          </a:p>
        </p:txBody>
      </p:sp>
      <p:sp>
        <p:nvSpPr>
          <p:cNvPr id="3" name="Content Placeholder 2">
            <a:extLst>
              <a:ext uri="{FF2B5EF4-FFF2-40B4-BE49-F238E27FC236}">
                <a16:creationId xmlns:a16="http://schemas.microsoft.com/office/drawing/2014/main" id="{C38976B3-A0AE-3CDE-F448-7130E8FA0DA5}"/>
              </a:ext>
            </a:extLst>
          </p:cNvPr>
          <p:cNvSpPr>
            <a:spLocks noGrp="1"/>
          </p:cNvSpPr>
          <p:nvPr>
            <p:ph idx="1"/>
          </p:nvPr>
        </p:nvSpPr>
        <p:spPr/>
        <p:txBody>
          <a:bodyPr/>
          <a:lstStyle/>
          <a:p>
            <a:r>
              <a:rPr lang="en-GB" dirty="0"/>
              <a:t>Chapters build progressively (foundation → advanced)</a:t>
            </a:r>
          </a:p>
          <a:p>
            <a:r>
              <a:rPr lang="en-GB" dirty="0"/>
              <a:t>Start: core ML, gradient descent, classification</a:t>
            </a:r>
          </a:p>
          <a:p>
            <a:r>
              <a:rPr lang="en-GB" dirty="0"/>
              <a:t>Middle: CNNs, functional API, transformers</a:t>
            </a:r>
          </a:p>
          <a:p>
            <a:r>
              <a:rPr lang="en-GB" dirty="0"/>
              <a:t>Later: RL, generative AI, diffusion models</a:t>
            </a:r>
          </a:p>
          <a:p>
            <a:r>
              <a:rPr lang="en-GB" dirty="0"/>
              <a:t>Final recap: trends, continued learning</a:t>
            </a:r>
          </a:p>
          <a:p>
            <a:endParaRPr lang="en-PK" dirty="0"/>
          </a:p>
        </p:txBody>
      </p:sp>
    </p:spTree>
    <p:extLst>
      <p:ext uri="{BB962C8B-B14F-4D97-AF65-F5344CB8AC3E}">
        <p14:creationId xmlns:p14="http://schemas.microsoft.com/office/powerpoint/2010/main" val="27913954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72296-2136-274F-5A41-F3B50CB5C0E2}"/>
              </a:ext>
            </a:extLst>
          </p:cNvPr>
          <p:cNvSpPr>
            <a:spLocks noGrp="1"/>
          </p:cNvSpPr>
          <p:nvPr>
            <p:ph type="title"/>
          </p:nvPr>
        </p:nvSpPr>
        <p:spPr/>
        <p:txBody>
          <a:bodyPr>
            <a:normAutofit/>
          </a:bodyPr>
          <a:lstStyle/>
          <a:p>
            <a:r>
              <a:rPr lang="en-GB" dirty="0"/>
              <a:t>How to Use This Book</a:t>
            </a:r>
            <a:endParaRPr lang="en-PK" dirty="0"/>
          </a:p>
        </p:txBody>
      </p:sp>
      <p:sp>
        <p:nvSpPr>
          <p:cNvPr id="3" name="Content Placeholder 2">
            <a:extLst>
              <a:ext uri="{FF2B5EF4-FFF2-40B4-BE49-F238E27FC236}">
                <a16:creationId xmlns:a16="http://schemas.microsoft.com/office/drawing/2014/main" id="{15E7EBFA-59EF-0D24-7BFC-608592408B44}"/>
              </a:ext>
            </a:extLst>
          </p:cNvPr>
          <p:cNvSpPr>
            <a:spLocks noGrp="1"/>
          </p:cNvSpPr>
          <p:nvPr>
            <p:ph idx="1"/>
          </p:nvPr>
        </p:nvSpPr>
        <p:spPr/>
        <p:txBody>
          <a:bodyPr/>
          <a:lstStyle/>
          <a:p>
            <a:r>
              <a:rPr lang="en-GB" dirty="0"/>
              <a:t>Read sequentially; chapters build on each other</a:t>
            </a:r>
          </a:p>
          <a:p>
            <a:r>
              <a:rPr lang="en-GB" dirty="0"/>
              <a:t>Run code, don’t just read; engage actively</a:t>
            </a:r>
          </a:p>
          <a:p>
            <a:r>
              <a:rPr lang="en-GB" dirty="0"/>
              <a:t>Experiment with parameter changes to build intuition</a:t>
            </a:r>
          </a:p>
          <a:p>
            <a:r>
              <a:rPr lang="en-GB" dirty="0"/>
              <a:t>Early chapters: partial explanations, details added later</a:t>
            </a:r>
          </a:p>
          <a:p>
            <a:r>
              <a:rPr lang="en-GB" dirty="0"/>
              <a:t>Book resources: online code repository</a:t>
            </a:r>
          </a:p>
          <a:p>
            <a:endParaRPr lang="en-PK" dirty="0"/>
          </a:p>
        </p:txBody>
      </p:sp>
    </p:spTree>
    <p:extLst>
      <p:ext uri="{BB962C8B-B14F-4D97-AF65-F5344CB8AC3E}">
        <p14:creationId xmlns:p14="http://schemas.microsoft.com/office/powerpoint/2010/main" val="25362138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4DCE60-C676-EAD2-2DF2-87CA6D644C17}"/>
              </a:ext>
            </a:extLst>
          </p:cNvPr>
          <p:cNvSpPr>
            <a:spLocks noGrp="1"/>
          </p:cNvSpPr>
          <p:nvPr>
            <p:ph type="title"/>
          </p:nvPr>
        </p:nvSpPr>
        <p:spPr/>
        <p:txBody>
          <a:bodyPr anchor="t" anchorCtr="0">
            <a:noAutofit/>
          </a:bodyPr>
          <a:lstStyle/>
          <a:p>
            <a:r>
              <a:rPr lang="en-GB" sz="4400" dirty="0"/>
              <a:t>https://</a:t>
            </a:r>
            <a:r>
              <a:rPr lang="en-GB" sz="4400" dirty="0" err="1"/>
              <a:t>recluze.net</a:t>
            </a:r>
            <a:r>
              <a:rPr lang="en-GB" sz="4400" dirty="0"/>
              <a:t>/</a:t>
            </a:r>
            <a:r>
              <a:rPr lang="en-GB" sz="4400" dirty="0" err="1"/>
              <a:t>keras</a:t>
            </a:r>
            <a:r>
              <a:rPr lang="en-GB" sz="4400" dirty="0"/>
              <a:t>-book </a:t>
            </a:r>
            <a:br>
              <a:rPr lang="en-GB" sz="4400" dirty="0"/>
            </a:br>
            <a:br>
              <a:rPr lang="en-PK" sz="4400" dirty="0"/>
            </a:br>
            <a:endParaRPr lang="en-PK" sz="4400" dirty="0"/>
          </a:p>
        </p:txBody>
      </p:sp>
      <p:sp>
        <p:nvSpPr>
          <p:cNvPr id="7" name="Text Placeholder 6">
            <a:extLst>
              <a:ext uri="{FF2B5EF4-FFF2-40B4-BE49-F238E27FC236}">
                <a16:creationId xmlns:a16="http://schemas.microsoft.com/office/drawing/2014/main" id="{576ADEA7-2A54-DAA2-75B2-130ADE176770}"/>
              </a:ext>
            </a:extLst>
          </p:cNvPr>
          <p:cNvSpPr>
            <a:spLocks noGrp="1"/>
          </p:cNvSpPr>
          <p:nvPr>
            <p:ph type="body" sz="quarter" idx="10"/>
          </p:nvPr>
        </p:nvSpPr>
        <p:spPr/>
        <p:txBody>
          <a:bodyPr/>
          <a:lstStyle/>
          <a:p>
            <a:pPr marL="0" indent="0">
              <a:buNone/>
            </a:pPr>
            <a:r>
              <a:rPr lang="en-PK" dirty="0"/>
              <a:t>Get Full Code:</a:t>
            </a:r>
          </a:p>
        </p:txBody>
      </p:sp>
    </p:spTree>
    <p:extLst>
      <p:ext uri="{BB962C8B-B14F-4D97-AF65-F5344CB8AC3E}">
        <p14:creationId xmlns:p14="http://schemas.microsoft.com/office/powerpoint/2010/main" val="9507696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B1FFD-31FF-DC68-910B-61E447EB4472}"/>
            </a:ext>
          </a:extLst>
        </p:cNvPr>
        <p:cNvGrpSpPr/>
        <p:nvPr/>
      </p:nvGrpSpPr>
      <p:grpSpPr>
        <a:xfrm>
          <a:off x="0" y="0"/>
          <a:ext cx="0" cy="0"/>
          <a:chOff x="0" y="0"/>
          <a:chExt cx="0" cy="0"/>
        </a:xfrm>
      </p:grpSpPr>
      <p:pic>
        <p:nvPicPr>
          <p:cNvPr id="5" name="Picture 4" descr="A book with a cover&#10;&#10;AI-generated content may be incorrect.">
            <a:extLst>
              <a:ext uri="{FF2B5EF4-FFF2-40B4-BE49-F238E27FC236}">
                <a16:creationId xmlns:a16="http://schemas.microsoft.com/office/drawing/2014/main" id="{70F5EC83-215F-6E14-4928-A93436F58E63}"/>
              </a:ext>
            </a:extLst>
          </p:cNvPr>
          <p:cNvPicPr>
            <a:picLocks noChangeAspect="1"/>
          </p:cNvPicPr>
          <p:nvPr/>
        </p:nvPicPr>
        <p:blipFill>
          <a:blip r:embed="rId2"/>
          <a:stretch>
            <a:fillRect/>
          </a:stretch>
        </p:blipFill>
        <p:spPr>
          <a:xfrm>
            <a:off x="5853275" y="1391478"/>
            <a:ext cx="6338725" cy="4225816"/>
          </a:xfrm>
          <a:prstGeom prst="rect">
            <a:avLst/>
          </a:prstGeom>
        </p:spPr>
      </p:pic>
      <p:sp>
        <p:nvSpPr>
          <p:cNvPr id="2" name="Title 1">
            <a:extLst>
              <a:ext uri="{FF2B5EF4-FFF2-40B4-BE49-F238E27FC236}">
                <a16:creationId xmlns:a16="http://schemas.microsoft.com/office/drawing/2014/main" id="{09473D52-7DD2-005D-0399-2708679A8B90}"/>
              </a:ext>
            </a:extLst>
          </p:cNvPr>
          <p:cNvSpPr>
            <a:spLocks noGrp="1"/>
          </p:cNvSpPr>
          <p:nvPr>
            <p:ph type="title"/>
          </p:nvPr>
        </p:nvSpPr>
        <p:spPr/>
        <p:txBody>
          <a:bodyPr/>
          <a:lstStyle/>
          <a:p>
            <a:r>
              <a:rPr lang="en-PK" dirty="0"/>
              <a:t>Access the Resources</a:t>
            </a:r>
          </a:p>
        </p:txBody>
      </p:sp>
      <p:sp>
        <p:nvSpPr>
          <p:cNvPr id="3" name="Content Placeholder 2">
            <a:extLst>
              <a:ext uri="{FF2B5EF4-FFF2-40B4-BE49-F238E27FC236}">
                <a16:creationId xmlns:a16="http://schemas.microsoft.com/office/drawing/2014/main" id="{1AB45E9F-1FAF-FAE3-D1BC-F8B7CDABF08F}"/>
              </a:ext>
            </a:extLst>
          </p:cNvPr>
          <p:cNvSpPr>
            <a:spLocks noGrp="1"/>
          </p:cNvSpPr>
          <p:nvPr>
            <p:ph idx="1"/>
          </p:nvPr>
        </p:nvSpPr>
        <p:spPr>
          <a:xfrm>
            <a:off x="838201" y="1391478"/>
            <a:ext cx="6781799" cy="4456872"/>
          </a:xfrm>
        </p:spPr>
        <p:txBody>
          <a:bodyPr>
            <a:normAutofit/>
          </a:bodyPr>
          <a:lstStyle/>
          <a:p>
            <a:pPr marL="0" indent="0">
              <a:spcBef>
                <a:spcPts val="0"/>
              </a:spcBef>
              <a:buNone/>
            </a:pPr>
            <a:r>
              <a:rPr lang="en-GB" sz="1600" dirty="0">
                <a:solidFill>
                  <a:schemeClr val="bg2">
                    <a:lumMod val="50000"/>
                  </a:schemeClr>
                </a:solidFill>
              </a:rPr>
              <a:t>These slides are made available as part of the supporting resources for the book, </a:t>
            </a:r>
            <a:r>
              <a:rPr lang="en-GB" sz="1600" dirty="0">
                <a:solidFill>
                  <a:schemeClr val="bg2">
                    <a:lumMod val="50000"/>
                  </a:schemeClr>
                </a:solidFill>
                <a:latin typeface="Avenir Light" panose="020B0402020203020204" pitchFamily="34" charset="77"/>
              </a:rPr>
              <a:t>“</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3: The Comprehensive Guide to Deep Learning with the </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API and Python</a:t>
            </a:r>
            <a:r>
              <a:rPr lang="en-GB" sz="1600" dirty="0">
                <a:solidFill>
                  <a:schemeClr val="bg2">
                    <a:lumMod val="50000"/>
                  </a:schemeClr>
                </a:solidFill>
                <a:latin typeface="Avenir Light" panose="020B0402020203020204" pitchFamily="34" charset="77"/>
              </a:rPr>
              <a:t>” by Mohammad Nauman </a:t>
            </a:r>
          </a:p>
          <a:p>
            <a:pPr marL="0" indent="0">
              <a:spcBef>
                <a:spcPts val="0"/>
              </a:spcBef>
              <a:buNone/>
            </a:pPr>
            <a:endParaRPr lang="en-GB" sz="1600" dirty="0">
              <a:solidFill>
                <a:schemeClr val="bg2">
                  <a:lumMod val="50000"/>
                </a:schemeClr>
              </a:solidFill>
              <a:latin typeface="Avenir Light" panose="020B0402020203020204" pitchFamily="34" charset="77"/>
            </a:endParaRPr>
          </a:p>
          <a:p>
            <a:pPr marL="0" indent="0">
              <a:spcBef>
                <a:spcPts val="0"/>
              </a:spcBef>
              <a:buNone/>
            </a:pPr>
            <a:r>
              <a:rPr lang="en-GB" sz="1600" dirty="0">
                <a:solidFill>
                  <a:schemeClr val="bg2">
                    <a:lumMod val="50000"/>
                  </a:schemeClr>
                </a:solidFill>
              </a:rPr>
              <a:t>If you are interested in more information (or want to access the code listings in full), please visit the book page on the authors site at </a:t>
            </a:r>
            <a:r>
              <a:rPr lang="en-GB" sz="1600" dirty="0">
                <a:solidFill>
                  <a:schemeClr val="bg2">
                    <a:lumMod val="25000"/>
                  </a:schemeClr>
                </a:solidFill>
                <a:hlinkClick r:id="rId3">
                  <a:extLst>
                    <a:ext uri="{A12FA001-AC4F-418D-AE19-62706E023703}">
                      <ahyp:hlinkClr xmlns:ahyp="http://schemas.microsoft.com/office/drawing/2018/hyperlinkcolor" val="tx"/>
                    </a:ext>
                  </a:extLst>
                </a:hlinkClick>
              </a:rPr>
              <a:t>https://recluze.net/keras-book</a:t>
            </a:r>
            <a:r>
              <a:rPr lang="en-GB" sz="1600" dirty="0">
                <a:solidFill>
                  <a:schemeClr val="bg2">
                    <a:lumMod val="50000"/>
                  </a:schemeClr>
                </a:solidFill>
              </a:rPr>
              <a:t> or on the publisher’s official page at </a:t>
            </a:r>
            <a:r>
              <a:rPr lang="en-US" sz="1600" u="sng" dirty="0">
                <a:solidFill>
                  <a:schemeClr val="bg2">
                    <a:lumMod val="25000"/>
                  </a:schemeClr>
                </a:solidFill>
                <a:hlinkClick r:id="rId4">
                  <a:extLst>
                    <a:ext uri="{A12FA001-AC4F-418D-AE19-62706E023703}">
                      <ahyp:hlinkClr xmlns:ahyp="http://schemas.microsoft.com/office/drawing/2018/hyperlinkcolor" val="tx"/>
                    </a:ext>
                  </a:extLst>
                </a:hlinkClick>
              </a:rPr>
              <a:t>http://rheinwerk-computing.com/6142</a:t>
            </a: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r>
              <a:rPr lang="en-US" sz="1600" dirty="0">
                <a:solidFill>
                  <a:schemeClr val="bg2">
                    <a:lumMod val="25000"/>
                  </a:schemeClr>
                </a:solidFill>
              </a:rPr>
              <a:t> </a:t>
            </a:r>
          </a:p>
          <a:p>
            <a:pPr marL="0" indent="0">
              <a:spcBef>
                <a:spcPts val="0"/>
              </a:spcBef>
              <a:buNone/>
            </a:pPr>
            <a:r>
              <a:rPr lang="en-GB" sz="1200" dirty="0">
                <a:solidFill>
                  <a:schemeClr val="bg2">
                    <a:lumMod val="50000"/>
                  </a:schemeClr>
                </a:solidFill>
              </a:rPr>
              <a:t>Permission is granted to adapt these slides for non-commercial classroom use, provided the book title and author credit are retained. Figures and code listings must not be altered and may not be reproduced or used in any other print or electronic media. Any commercial use is strictly prohibited.</a:t>
            </a:r>
          </a:p>
          <a:p>
            <a:pPr marL="0" indent="0">
              <a:spcBef>
                <a:spcPts val="0"/>
              </a:spcBef>
              <a:buNone/>
            </a:pPr>
            <a:endParaRPr lang="en-PK" sz="1600" dirty="0">
              <a:solidFill>
                <a:schemeClr val="bg2">
                  <a:lumMod val="50000"/>
                </a:schemeClr>
              </a:solidFill>
            </a:endParaRPr>
          </a:p>
        </p:txBody>
      </p:sp>
    </p:spTree>
    <p:extLst>
      <p:ext uri="{BB962C8B-B14F-4D97-AF65-F5344CB8AC3E}">
        <p14:creationId xmlns:p14="http://schemas.microsoft.com/office/powerpoint/2010/main" val="41903359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6CA00-B345-2F46-951C-C75721F32389}"/>
              </a:ext>
            </a:extLst>
          </p:cNvPr>
          <p:cNvSpPr>
            <a:spLocks noGrp="1"/>
          </p:cNvSpPr>
          <p:nvPr>
            <p:ph type="title"/>
          </p:nvPr>
        </p:nvSpPr>
        <p:spPr/>
        <p:txBody>
          <a:bodyPr>
            <a:normAutofit/>
          </a:bodyPr>
          <a:lstStyle/>
          <a:p>
            <a:r>
              <a:rPr lang="en-GB" dirty="0"/>
              <a:t>Contents</a:t>
            </a:r>
            <a:endParaRPr lang="en-PK" dirty="0"/>
          </a:p>
        </p:txBody>
      </p:sp>
      <p:sp>
        <p:nvSpPr>
          <p:cNvPr id="3" name="Content Placeholder 2">
            <a:extLst>
              <a:ext uri="{FF2B5EF4-FFF2-40B4-BE49-F238E27FC236}">
                <a16:creationId xmlns:a16="http://schemas.microsoft.com/office/drawing/2014/main" id="{708D18BD-D075-6B0A-484A-34767EADE548}"/>
              </a:ext>
            </a:extLst>
          </p:cNvPr>
          <p:cNvSpPr>
            <a:spLocks noGrp="1"/>
          </p:cNvSpPr>
          <p:nvPr>
            <p:ph idx="1"/>
          </p:nvPr>
        </p:nvSpPr>
        <p:spPr/>
        <p:txBody>
          <a:bodyPr>
            <a:normAutofit/>
          </a:bodyPr>
          <a:lstStyle/>
          <a:p>
            <a:r>
              <a:rPr lang="en-GB" dirty="0"/>
              <a:t>Overview of Deep Learning</a:t>
            </a:r>
          </a:p>
          <a:p>
            <a:r>
              <a:rPr lang="en-GB" dirty="0"/>
              <a:t>Success Stories of AI</a:t>
            </a:r>
          </a:p>
          <a:p>
            <a:r>
              <a:rPr lang="en-GB" dirty="0"/>
              <a:t>Two Pillars: Deep + Reinforcement Learning</a:t>
            </a:r>
          </a:p>
          <a:p>
            <a:r>
              <a:rPr lang="en-GB" dirty="0"/>
              <a:t>Why Now? Convergence of factors</a:t>
            </a:r>
          </a:p>
          <a:p>
            <a:r>
              <a:rPr lang="en-GB" dirty="0"/>
              <a:t>Why </a:t>
            </a:r>
            <a:r>
              <a:rPr lang="en-GB" dirty="0" err="1"/>
              <a:t>Keras</a:t>
            </a:r>
            <a:r>
              <a:rPr lang="en-GB" dirty="0"/>
              <a:t>? Framework choice</a:t>
            </a:r>
          </a:p>
          <a:p>
            <a:r>
              <a:rPr lang="en-GB" dirty="0"/>
              <a:t>Book structure</a:t>
            </a:r>
          </a:p>
          <a:p>
            <a:r>
              <a:rPr lang="en-GB" dirty="0"/>
              <a:t>How to use this book</a:t>
            </a:r>
          </a:p>
          <a:p>
            <a:endParaRPr lang="en-PK" dirty="0"/>
          </a:p>
        </p:txBody>
      </p:sp>
    </p:spTree>
    <p:extLst>
      <p:ext uri="{BB962C8B-B14F-4D97-AF65-F5344CB8AC3E}">
        <p14:creationId xmlns:p14="http://schemas.microsoft.com/office/powerpoint/2010/main" val="1920883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4B0B1-E2AD-EC3A-5B43-2F04CF89F233}"/>
              </a:ext>
            </a:extLst>
          </p:cNvPr>
          <p:cNvSpPr>
            <a:spLocks noGrp="1"/>
          </p:cNvSpPr>
          <p:nvPr>
            <p:ph type="title"/>
          </p:nvPr>
        </p:nvSpPr>
        <p:spPr/>
        <p:txBody>
          <a:bodyPr/>
          <a:lstStyle/>
          <a:p>
            <a:r>
              <a:rPr lang="en-GB" dirty="0"/>
              <a:t>Introduction &amp; Objectives</a:t>
            </a:r>
            <a:endParaRPr lang="en-PK" dirty="0"/>
          </a:p>
        </p:txBody>
      </p:sp>
      <p:sp>
        <p:nvSpPr>
          <p:cNvPr id="3" name="Content Placeholder 2">
            <a:extLst>
              <a:ext uri="{FF2B5EF4-FFF2-40B4-BE49-F238E27FC236}">
                <a16:creationId xmlns:a16="http://schemas.microsoft.com/office/drawing/2014/main" id="{0D00D720-5816-081D-37A6-C235A978424B}"/>
              </a:ext>
            </a:extLst>
          </p:cNvPr>
          <p:cNvSpPr>
            <a:spLocks noGrp="1"/>
          </p:cNvSpPr>
          <p:nvPr>
            <p:ph idx="1"/>
          </p:nvPr>
        </p:nvSpPr>
        <p:spPr/>
        <p:txBody>
          <a:bodyPr/>
          <a:lstStyle/>
          <a:p>
            <a:r>
              <a:rPr lang="en-GB" dirty="0"/>
              <a:t>Book introduces deep learning through </a:t>
            </a:r>
            <a:r>
              <a:rPr lang="en-GB" dirty="0" err="1"/>
              <a:t>Keras</a:t>
            </a:r>
            <a:endParaRPr lang="en-GB" dirty="0"/>
          </a:p>
          <a:p>
            <a:r>
              <a:rPr lang="en-GB" dirty="0"/>
              <a:t>Real-world AI systems as motivation (LLMs, image generation, robotics)</a:t>
            </a:r>
          </a:p>
          <a:p>
            <a:r>
              <a:rPr lang="en-GB" dirty="0"/>
              <a:t>Goal: prepare reader for foundational → advanced applications</a:t>
            </a:r>
          </a:p>
          <a:p>
            <a:r>
              <a:rPr lang="en-GB" dirty="0"/>
              <a:t>Objective: guide how to use book effectively, not technical depth yet</a:t>
            </a:r>
          </a:p>
          <a:p>
            <a:endParaRPr lang="en-PK" dirty="0"/>
          </a:p>
        </p:txBody>
      </p:sp>
    </p:spTree>
    <p:extLst>
      <p:ext uri="{BB962C8B-B14F-4D97-AF65-F5344CB8AC3E}">
        <p14:creationId xmlns:p14="http://schemas.microsoft.com/office/powerpoint/2010/main" val="15173105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A40C9-0A23-3488-69B3-41DEE9DC860B}"/>
              </a:ext>
            </a:extLst>
          </p:cNvPr>
          <p:cNvSpPr>
            <a:spLocks noGrp="1"/>
          </p:cNvSpPr>
          <p:nvPr>
            <p:ph type="title"/>
          </p:nvPr>
        </p:nvSpPr>
        <p:spPr/>
        <p:txBody>
          <a:bodyPr/>
          <a:lstStyle/>
          <a:p>
            <a:r>
              <a:rPr lang="en-GB" dirty="0"/>
              <a:t>Overview of Deep Learning</a:t>
            </a:r>
            <a:endParaRPr lang="en-PK" dirty="0"/>
          </a:p>
        </p:txBody>
      </p:sp>
      <p:sp>
        <p:nvSpPr>
          <p:cNvPr id="3" name="Content Placeholder 2">
            <a:extLst>
              <a:ext uri="{FF2B5EF4-FFF2-40B4-BE49-F238E27FC236}">
                <a16:creationId xmlns:a16="http://schemas.microsoft.com/office/drawing/2014/main" id="{C7ADC873-CB09-45C3-B3C9-3F80718F81E2}"/>
              </a:ext>
            </a:extLst>
          </p:cNvPr>
          <p:cNvSpPr>
            <a:spLocks noGrp="1"/>
          </p:cNvSpPr>
          <p:nvPr>
            <p:ph idx="1"/>
          </p:nvPr>
        </p:nvSpPr>
        <p:spPr/>
        <p:txBody>
          <a:bodyPr/>
          <a:lstStyle/>
          <a:p>
            <a:r>
              <a:rPr lang="en-GB" dirty="0"/>
              <a:t>AI systems learning complex tasks via simulation and data</a:t>
            </a:r>
          </a:p>
          <a:p>
            <a:r>
              <a:rPr lang="en-GB" dirty="0"/>
              <a:t>Current era: rapid breakthroughs across domains</a:t>
            </a:r>
          </a:p>
          <a:p>
            <a:r>
              <a:rPr lang="en-GB" dirty="0"/>
              <a:t>Shared principles across varied applications</a:t>
            </a:r>
          </a:p>
          <a:p>
            <a:r>
              <a:rPr lang="en-GB" dirty="0"/>
              <a:t>Deep learning as foundation of modern AI</a:t>
            </a:r>
          </a:p>
          <a:p>
            <a:endParaRPr lang="en-PK" dirty="0"/>
          </a:p>
        </p:txBody>
      </p:sp>
    </p:spTree>
    <p:extLst>
      <p:ext uri="{BB962C8B-B14F-4D97-AF65-F5344CB8AC3E}">
        <p14:creationId xmlns:p14="http://schemas.microsoft.com/office/powerpoint/2010/main" val="2113177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2152B-782D-C48D-8833-22E9AD1F9A2C}"/>
              </a:ext>
            </a:extLst>
          </p:cNvPr>
          <p:cNvSpPr>
            <a:spLocks noGrp="1"/>
          </p:cNvSpPr>
          <p:nvPr>
            <p:ph type="title"/>
          </p:nvPr>
        </p:nvSpPr>
        <p:spPr/>
        <p:txBody>
          <a:bodyPr/>
          <a:lstStyle/>
          <a:p>
            <a:r>
              <a:rPr lang="en-GB" dirty="0"/>
              <a:t>Success Stories (Autonomous Systems)</a:t>
            </a:r>
            <a:endParaRPr lang="en-PK" dirty="0"/>
          </a:p>
        </p:txBody>
      </p:sp>
      <p:sp>
        <p:nvSpPr>
          <p:cNvPr id="3" name="Content Placeholder 2">
            <a:extLst>
              <a:ext uri="{FF2B5EF4-FFF2-40B4-BE49-F238E27FC236}">
                <a16:creationId xmlns:a16="http://schemas.microsoft.com/office/drawing/2014/main" id="{CE320C9A-0898-C948-7E45-C5C541501048}"/>
              </a:ext>
            </a:extLst>
          </p:cNvPr>
          <p:cNvSpPr>
            <a:spLocks noGrp="1"/>
          </p:cNvSpPr>
          <p:nvPr>
            <p:ph idx="1"/>
          </p:nvPr>
        </p:nvSpPr>
        <p:spPr/>
        <p:txBody>
          <a:bodyPr/>
          <a:lstStyle/>
          <a:p>
            <a:r>
              <a:rPr lang="en-GB" dirty="0"/>
              <a:t>Self-driving cars: vision + decision-making</a:t>
            </a:r>
          </a:p>
          <a:p>
            <a:r>
              <a:rPr lang="en-GB" dirty="0"/>
              <a:t>Edge cases: construction zones, emergency vehicles</a:t>
            </a:r>
          </a:p>
          <a:p>
            <a:r>
              <a:rPr lang="en-GB" dirty="0"/>
              <a:t>Simulation-driven learning (millions of miles)</a:t>
            </a:r>
          </a:p>
          <a:p>
            <a:r>
              <a:rPr lang="en-GB" dirty="0"/>
              <a:t>Helicopters: acrobatics via trial-and-error learning</a:t>
            </a:r>
          </a:p>
          <a:p>
            <a:endParaRPr lang="en-PK" dirty="0"/>
          </a:p>
        </p:txBody>
      </p:sp>
    </p:spTree>
    <p:extLst>
      <p:ext uri="{BB962C8B-B14F-4D97-AF65-F5344CB8AC3E}">
        <p14:creationId xmlns:p14="http://schemas.microsoft.com/office/powerpoint/2010/main" val="8896398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3A0E7-3287-CCBE-5090-5A3681D55772}"/>
              </a:ext>
            </a:extLst>
          </p:cNvPr>
          <p:cNvSpPr>
            <a:spLocks noGrp="1"/>
          </p:cNvSpPr>
          <p:nvPr>
            <p:ph type="title"/>
          </p:nvPr>
        </p:nvSpPr>
        <p:spPr/>
        <p:txBody>
          <a:bodyPr/>
          <a:lstStyle/>
          <a:p>
            <a:r>
              <a:rPr lang="en-GB" dirty="0"/>
              <a:t>Success Stories (Games &amp; Strategy)</a:t>
            </a:r>
            <a:endParaRPr lang="en-PK" dirty="0"/>
          </a:p>
        </p:txBody>
      </p:sp>
      <p:sp>
        <p:nvSpPr>
          <p:cNvPr id="3" name="Content Placeholder 2">
            <a:extLst>
              <a:ext uri="{FF2B5EF4-FFF2-40B4-BE49-F238E27FC236}">
                <a16:creationId xmlns:a16="http://schemas.microsoft.com/office/drawing/2014/main" id="{6B5691C7-9E61-D993-DA59-00529ABFFFFC}"/>
              </a:ext>
            </a:extLst>
          </p:cNvPr>
          <p:cNvSpPr>
            <a:spLocks noGrp="1"/>
          </p:cNvSpPr>
          <p:nvPr>
            <p:ph idx="1"/>
          </p:nvPr>
        </p:nvSpPr>
        <p:spPr/>
        <p:txBody>
          <a:bodyPr/>
          <a:lstStyle/>
          <a:p>
            <a:r>
              <a:rPr lang="en-GB" dirty="0"/>
              <a:t>AlphaGo beating world champions</a:t>
            </a:r>
          </a:p>
          <a:p>
            <a:r>
              <a:rPr lang="en-GB" dirty="0"/>
              <a:t>AlphaZero mastering multiple games from scratch</a:t>
            </a:r>
          </a:p>
          <a:p>
            <a:r>
              <a:rPr lang="en-GB" dirty="0"/>
              <a:t>Emergence of novel strategies</a:t>
            </a:r>
          </a:p>
          <a:p>
            <a:r>
              <a:rPr lang="en-GB" dirty="0"/>
              <a:t>Demonstrates AI’s discovery of knowledge, not just storage</a:t>
            </a:r>
          </a:p>
          <a:p>
            <a:endParaRPr lang="en-PK" dirty="0"/>
          </a:p>
        </p:txBody>
      </p:sp>
    </p:spTree>
    <p:extLst>
      <p:ext uri="{BB962C8B-B14F-4D97-AF65-F5344CB8AC3E}">
        <p14:creationId xmlns:p14="http://schemas.microsoft.com/office/powerpoint/2010/main" val="38684435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D50AC-CC7F-C131-4F27-D5689832249F}"/>
              </a:ext>
            </a:extLst>
          </p:cNvPr>
          <p:cNvSpPr>
            <a:spLocks noGrp="1"/>
          </p:cNvSpPr>
          <p:nvPr>
            <p:ph type="title"/>
          </p:nvPr>
        </p:nvSpPr>
        <p:spPr/>
        <p:txBody>
          <a:bodyPr/>
          <a:lstStyle/>
          <a:p>
            <a:r>
              <a:rPr lang="en-GB" dirty="0"/>
              <a:t>Success Stories (Science &amp; Medicine)</a:t>
            </a:r>
            <a:endParaRPr lang="en-PK" dirty="0"/>
          </a:p>
        </p:txBody>
      </p:sp>
      <p:sp>
        <p:nvSpPr>
          <p:cNvPr id="3" name="Content Placeholder 2">
            <a:extLst>
              <a:ext uri="{FF2B5EF4-FFF2-40B4-BE49-F238E27FC236}">
                <a16:creationId xmlns:a16="http://schemas.microsoft.com/office/drawing/2014/main" id="{2C70276A-0928-ED4A-0753-E4BF894ACC95}"/>
              </a:ext>
            </a:extLst>
          </p:cNvPr>
          <p:cNvSpPr>
            <a:spLocks noGrp="1"/>
          </p:cNvSpPr>
          <p:nvPr>
            <p:ph idx="1"/>
          </p:nvPr>
        </p:nvSpPr>
        <p:spPr/>
        <p:txBody>
          <a:bodyPr/>
          <a:lstStyle/>
          <a:p>
            <a:r>
              <a:rPr lang="en-GB" dirty="0"/>
              <a:t>AlphaFold: protein folding breakthrough</a:t>
            </a:r>
          </a:p>
          <a:p>
            <a:r>
              <a:rPr lang="en-GB" dirty="0"/>
              <a:t>Impact on drug discovery and disease research</a:t>
            </a:r>
          </a:p>
          <a:p>
            <a:r>
              <a:rPr lang="en-GB" dirty="0"/>
              <a:t>Materials science: discovering new compounds</a:t>
            </a:r>
          </a:p>
          <a:p>
            <a:r>
              <a:rPr lang="en-GB" dirty="0"/>
              <a:t>Speed: computational prediction vs. years of lab work</a:t>
            </a:r>
          </a:p>
          <a:p>
            <a:r>
              <a:rPr lang="en-GB" dirty="0" err="1"/>
              <a:t>AlphaEvolve</a:t>
            </a:r>
            <a:r>
              <a:rPr lang="en-GB" dirty="0"/>
              <a:t>: Finding algorithms automatically </a:t>
            </a:r>
          </a:p>
          <a:p>
            <a:endParaRPr lang="en-PK" dirty="0"/>
          </a:p>
        </p:txBody>
      </p:sp>
    </p:spTree>
    <p:extLst>
      <p:ext uri="{BB962C8B-B14F-4D97-AF65-F5344CB8AC3E}">
        <p14:creationId xmlns:p14="http://schemas.microsoft.com/office/powerpoint/2010/main" val="14160636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B3853-02F0-A180-2F87-78B7062CA3B6}"/>
              </a:ext>
            </a:extLst>
          </p:cNvPr>
          <p:cNvSpPr>
            <a:spLocks noGrp="1"/>
          </p:cNvSpPr>
          <p:nvPr>
            <p:ph type="title"/>
          </p:nvPr>
        </p:nvSpPr>
        <p:spPr/>
        <p:txBody>
          <a:bodyPr/>
          <a:lstStyle/>
          <a:p>
            <a:r>
              <a:rPr lang="en-GB" dirty="0"/>
              <a:t>Success Stories (Creativity &amp; Language)</a:t>
            </a:r>
            <a:endParaRPr lang="en-PK" dirty="0"/>
          </a:p>
        </p:txBody>
      </p:sp>
      <p:sp>
        <p:nvSpPr>
          <p:cNvPr id="3" name="Content Placeholder 2">
            <a:extLst>
              <a:ext uri="{FF2B5EF4-FFF2-40B4-BE49-F238E27FC236}">
                <a16:creationId xmlns:a16="http://schemas.microsoft.com/office/drawing/2014/main" id="{47BFAC3D-1E67-0AE7-0FD5-008799397A5A}"/>
              </a:ext>
            </a:extLst>
          </p:cNvPr>
          <p:cNvSpPr>
            <a:spLocks noGrp="1"/>
          </p:cNvSpPr>
          <p:nvPr>
            <p:ph idx="1"/>
          </p:nvPr>
        </p:nvSpPr>
        <p:spPr/>
        <p:txBody>
          <a:bodyPr/>
          <a:lstStyle/>
          <a:p>
            <a:r>
              <a:rPr lang="en-GB" dirty="0"/>
              <a:t>Generative AI: photorealistic images, 3D scenes (</a:t>
            </a:r>
            <a:r>
              <a:rPr lang="en-GB" dirty="0" err="1"/>
              <a:t>NeRFs</a:t>
            </a:r>
            <a:r>
              <a:rPr lang="en-GB" dirty="0"/>
              <a:t>)</a:t>
            </a:r>
          </a:p>
          <a:p>
            <a:r>
              <a:rPr lang="en-GB" dirty="0"/>
              <a:t>AI-generated art in media, design, architecture</a:t>
            </a:r>
          </a:p>
          <a:p>
            <a:r>
              <a:rPr lang="en-GB" dirty="0"/>
              <a:t>LLMs: natural conversation, coding, translation</a:t>
            </a:r>
          </a:p>
          <a:p>
            <a:r>
              <a:rPr lang="en-GB" dirty="0"/>
              <a:t>Emergent abilities: reasoning, analogies, creative writing</a:t>
            </a:r>
          </a:p>
          <a:p>
            <a:endParaRPr lang="en-PK" dirty="0"/>
          </a:p>
        </p:txBody>
      </p:sp>
    </p:spTree>
    <p:extLst>
      <p:ext uri="{BB962C8B-B14F-4D97-AF65-F5344CB8AC3E}">
        <p14:creationId xmlns:p14="http://schemas.microsoft.com/office/powerpoint/2010/main" val="42735063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E241E-5827-A7E1-2441-9DCAFC55805F}"/>
              </a:ext>
            </a:extLst>
          </p:cNvPr>
          <p:cNvSpPr>
            <a:spLocks noGrp="1"/>
          </p:cNvSpPr>
          <p:nvPr>
            <p:ph type="title"/>
          </p:nvPr>
        </p:nvSpPr>
        <p:spPr/>
        <p:txBody>
          <a:bodyPr/>
          <a:lstStyle/>
          <a:p>
            <a:r>
              <a:rPr lang="en-GB" dirty="0"/>
              <a:t>Success Stories (Robotics)</a:t>
            </a:r>
            <a:endParaRPr lang="en-PK" dirty="0"/>
          </a:p>
        </p:txBody>
      </p:sp>
      <p:sp>
        <p:nvSpPr>
          <p:cNvPr id="3" name="Content Placeholder 2">
            <a:extLst>
              <a:ext uri="{FF2B5EF4-FFF2-40B4-BE49-F238E27FC236}">
                <a16:creationId xmlns:a16="http://schemas.microsoft.com/office/drawing/2014/main" id="{EF07DB38-3905-6AA8-6B11-2042A4D1F2D6}"/>
              </a:ext>
            </a:extLst>
          </p:cNvPr>
          <p:cNvSpPr>
            <a:spLocks noGrp="1"/>
          </p:cNvSpPr>
          <p:nvPr>
            <p:ph idx="1"/>
          </p:nvPr>
        </p:nvSpPr>
        <p:spPr/>
        <p:txBody>
          <a:bodyPr/>
          <a:lstStyle/>
          <a:p>
            <a:r>
              <a:rPr lang="en-GB" dirty="0"/>
              <a:t>Robots navigating cluttered, real-world environments</a:t>
            </a:r>
          </a:p>
          <a:p>
            <a:r>
              <a:rPr lang="en-GB" dirty="0"/>
              <a:t>Learning via demonstration, not explicit programming</a:t>
            </a:r>
          </a:p>
          <a:p>
            <a:r>
              <a:rPr lang="en-GB" dirty="0"/>
              <a:t>Industrial robots: adaptable manufacturing</a:t>
            </a:r>
          </a:p>
          <a:p>
            <a:r>
              <a:rPr lang="en-GB" dirty="0"/>
              <a:t>Service robots in hospitals, hotels, homes</a:t>
            </a:r>
          </a:p>
          <a:p>
            <a:endParaRPr lang="en-PK" dirty="0"/>
          </a:p>
        </p:txBody>
      </p:sp>
    </p:spTree>
    <p:extLst>
      <p:ext uri="{BB962C8B-B14F-4D97-AF65-F5344CB8AC3E}">
        <p14:creationId xmlns:p14="http://schemas.microsoft.com/office/powerpoint/2010/main" val="35937787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222</TotalTime>
  <Words>723</Words>
  <Application>Microsoft Macintosh PowerPoint</Application>
  <PresentationFormat>Widescreen</PresentationFormat>
  <Paragraphs>93</Paragraphs>
  <Slides>19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Arial</vt:lpstr>
      <vt:lpstr>Avenir Book</vt:lpstr>
      <vt:lpstr>Avenir Light</vt:lpstr>
      <vt:lpstr>Avenir Next</vt:lpstr>
      <vt:lpstr>Avenir Next Demi Bold</vt:lpstr>
      <vt:lpstr>Avenir Next Ultra Light</vt:lpstr>
      <vt:lpstr>System Font Regular</vt:lpstr>
      <vt:lpstr>Office Theme</vt:lpstr>
      <vt:lpstr>Chapter 1  Introduction</vt:lpstr>
      <vt:lpstr>Contents</vt:lpstr>
      <vt:lpstr>Introduction &amp; Objectives</vt:lpstr>
      <vt:lpstr>Overview of Deep Learning</vt:lpstr>
      <vt:lpstr>Success Stories (Autonomous Systems)</vt:lpstr>
      <vt:lpstr>Success Stories (Games &amp; Strategy)</vt:lpstr>
      <vt:lpstr>Success Stories (Science &amp; Medicine)</vt:lpstr>
      <vt:lpstr>Success Stories (Creativity &amp; Language)</vt:lpstr>
      <vt:lpstr>Success Stories (Robotics)</vt:lpstr>
      <vt:lpstr>Deep Learning + Reinforcement Learning </vt:lpstr>
      <vt:lpstr>The Two Pillars</vt:lpstr>
      <vt:lpstr>Why Now?</vt:lpstr>
      <vt:lpstr>Why Keras?</vt:lpstr>
      <vt:lpstr>Density of Keras Code</vt:lpstr>
      <vt:lpstr>Challenges &amp; Dual Fluency</vt:lpstr>
      <vt:lpstr>Structure of the Book</vt:lpstr>
      <vt:lpstr>How to Use This Book</vt:lpstr>
      <vt:lpstr>https://recluze.net/keras-book   </vt:lpstr>
      <vt:lpstr>Access the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Mohammad Nauman, Ph.D</dc:creator>
  <cp:lastModifiedBy>Mohammad Nauman, Ph.D</cp:lastModifiedBy>
  <cp:revision>143</cp:revision>
  <dcterms:created xsi:type="dcterms:W3CDTF">2025-08-28T02:49:25Z</dcterms:created>
  <dcterms:modified xsi:type="dcterms:W3CDTF">2025-09-15T15:11:14Z</dcterms:modified>
</cp:coreProperties>
</file>