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58" r:id="rId8"/>
    <p:sldId id="314" r:id="rId9"/>
    <p:sldId id="315" r:id="rId10"/>
    <p:sldId id="316" r:id="rId11"/>
    <p:sldId id="317" r:id="rId12"/>
    <p:sldId id="318" r:id="rId13"/>
    <p:sldId id="319" r:id="rId14"/>
    <p:sldId id="320" r:id="rId15"/>
    <p:sldId id="321" r:id="rId16"/>
    <p:sldId id="359" r:id="rId17"/>
    <p:sldId id="322" r:id="rId18"/>
    <p:sldId id="323" r:id="rId19"/>
    <p:sldId id="360" r:id="rId20"/>
    <p:sldId id="361"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341" r:id="rId38"/>
    <p:sldId id="362" r:id="rId39"/>
    <p:sldId id="342" r:id="rId40"/>
    <p:sldId id="363" r:id="rId41"/>
    <p:sldId id="343" r:id="rId42"/>
    <p:sldId id="344" r:id="rId43"/>
    <p:sldId id="345" r:id="rId44"/>
    <p:sldId id="346" r:id="rId45"/>
    <p:sldId id="347" r:id="rId46"/>
    <p:sldId id="364" r:id="rId47"/>
    <p:sldId id="348" r:id="rId48"/>
    <p:sldId id="349" r:id="rId49"/>
    <p:sldId id="350" r:id="rId50"/>
    <p:sldId id="351" r:id="rId51"/>
    <p:sldId id="353" r:id="rId52"/>
    <p:sldId id="354" r:id="rId53"/>
    <p:sldId id="355" r:id="rId54"/>
    <p:sldId id="356" r:id="rId55"/>
    <p:sldId id="357" r:id="rId56"/>
    <p:sldId id="309" r:id="rId57"/>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8"/>
    <p:restoredTop sz="94678"/>
  </p:normalViewPr>
  <p:slideViewPr>
    <p:cSldViewPr snapToGrid="0">
      <p:cViewPr varScale="1">
        <p:scale>
          <a:sx n="134" d="100"/>
          <a:sy n="134" d="100"/>
        </p:scale>
        <p:origin x="82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E559F560-4F43-30BD-CC6B-792DEF497641}"/>
              </a:ext>
            </a:extLst>
          </p:cNvPr>
          <p:cNvPicPr>
            <a:picLocks noChangeAspect="1"/>
          </p:cNvPicPr>
          <p:nvPr/>
        </p:nvPicPr>
        <p:blipFill>
          <a:blip r:embed="rId2"/>
          <a:stretch>
            <a:fillRect/>
          </a:stretch>
        </p:blipFill>
        <p:spPr>
          <a:xfrm>
            <a:off x="6355180" y="785562"/>
            <a:ext cx="5836820" cy="3891213"/>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p:txBody>
          <a:bodyPr/>
          <a:lstStyle/>
          <a:p>
            <a:r>
              <a:rPr lang="en-PK" sz="4000" b="0" dirty="0">
                <a:solidFill>
                  <a:srgbClr val="00549D"/>
                </a:solidFill>
                <a:latin typeface="Avenir Next Ultra Light" panose="020B0203020202020204" pitchFamily="34" charset="77"/>
              </a:rPr>
              <a:t>Chapter 7 </a:t>
            </a:r>
            <a:br>
              <a:rPr lang="en-PK" b="0" dirty="0">
                <a:solidFill>
                  <a:srgbClr val="00549D"/>
                </a:solidFill>
                <a:latin typeface="Avenir Next Ultra Light" panose="020B0203020202020204" pitchFamily="34" charset="77"/>
              </a:rPr>
            </a:br>
            <a:r>
              <a:rPr lang="en-GB" dirty="0"/>
              <a:t>Convolutional Neural Networks</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C01AA-4E26-AAAE-F540-4CDBCC142535}"/>
              </a:ext>
            </a:extLst>
          </p:cNvPr>
          <p:cNvSpPr>
            <a:spLocks noGrp="1"/>
          </p:cNvSpPr>
          <p:nvPr>
            <p:ph type="title"/>
          </p:nvPr>
        </p:nvSpPr>
        <p:spPr/>
        <p:txBody>
          <a:bodyPr>
            <a:normAutofit/>
          </a:bodyPr>
          <a:lstStyle/>
          <a:p>
            <a:r>
              <a:rPr lang="en-GB" dirty="0"/>
              <a:t>Activation Functions – A Solution</a:t>
            </a:r>
            <a:endParaRPr lang="en-PK" dirty="0"/>
          </a:p>
        </p:txBody>
      </p:sp>
      <p:sp>
        <p:nvSpPr>
          <p:cNvPr id="3" name="Content Placeholder 2">
            <a:extLst>
              <a:ext uri="{FF2B5EF4-FFF2-40B4-BE49-F238E27FC236}">
                <a16:creationId xmlns:a16="http://schemas.microsoft.com/office/drawing/2014/main" id="{D9752CDD-B5C9-FF56-3C32-B2BF9E18F49E}"/>
              </a:ext>
            </a:extLst>
          </p:cNvPr>
          <p:cNvSpPr>
            <a:spLocks noGrp="1"/>
          </p:cNvSpPr>
          <p:nvPr>
            <p:ph idx="1"/>
          </p:nvPr>
        </p:nvSpPr>
        <p:spPr/>
        <p:txBody>
          <a:bodyPr/>
          <a:lstStyle/>
          <a:p>
            <a:r>
              <a:rPr lang="en-GB" dirty="0" err="1"/>
              <a:t>ReLU</a:t>
            </a:r>
            <a:r>
              <a:rPr lang="en-GB" dirty="0"/>
              <a:t>: Returns input if &gt;0, else 0</a:t>
            </a:r>
          </a:p>
          <a:p>
            <a:r>
              <a:rPr lang="en-GB" dirty="0"/>
              <a:t>Derivative = 1 (positive side)</a:t>
            </a:r>
          </a:p>
          <a:p>
            <a:r>
              <a:rPr lang="en-GB" dirty="0"/>
              <a:t>Tackles vanishing gradient</a:t>
            </a:r>
          </a:p>
          <a:p>
            <a:r>
              <a:rPr lang="en-GB" dirty="0"/>
              <a:t>Computationally efficient</a:t>
            </a:r>
            <a:endParaRPr lang="en-PK" dirty="0"/>
          </a:p>
        </p:txBody>
      </p:sp>
      <p:pic>
        <p:nvPicPr>
          <p:cNvPr id="6" name="Picture 5" descr="A graph of a line and a red line&#10;&#10;AI-generated content may be incorrect.">
            <a:extLst>
              <a:ext uri="{FF2B5EF4-FFF2-40B4-BE49-F238E27FC236}">
                <a16:creationId xmlns:a16="http://schemas.microsoft.com/office/drawing/2014/main" id="{F2BE4CD0-3797-7323-29FB-D39C085CA286}"/>
              </a:ext>
            </a:extLst>
          </p:cNvPr>
          <p:cNvPicPr>
            <a:picLocks noChangeAspect="1"/>
          </p:cNvPicPr>
          <p:nvPr/>
        </p:nvPicPr>
        <p:blipFill>
          <a:blip r:embed="rId2"/>
          <a:stretch>
            <a:fillRect/>
          </a:stretch>
        </p:blipFill>
        <p:spPr>
          <a:xfrm>
            <a:off x="930079" y="3784220"/>
            <a:ext cx="7613845" cy="2627312"/>
          </a:xfrm>
          <a:prstGeom prst="rect">
            <a:avLst/>
          </a:prstGeom>
        </p:spPr>
      </p:pic>
      <p:sp>
        <p:nvSpPr>
          <p:cNvPr id="4" name="TextBox 3">
            <a:extLst>
              <a:ext uri="{FF2B5EF4-FFF2-40B4-BE49-F238E27FC236}">
                <a16:creationId xmlns:a16="http://schemas.microsoft.com/office/drawing/2014/main" id="{884626B4-B0FD-1225-7D47-D9A7B10C791E}"/>
              </a:ext>
            </a:extLst>
          </p:cNvPr>
          <p:cNvSpPr txBox="1"/>
          <p:nvPr/>
        </p:nvSpPr>
        <p:spPr>
          <a:xfrm>
            <a:off x="8543924" y="5751722"/>
            <a:ext cx="314090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7.3: </a:t>
            </a:r>
            <a:r>
              <a:rPr lang="en-GB" sz="1200" dirty="0" err="1">
                <a:solidFill>
                  <a:srgbClr val="00549D"/>
                </a:solidFill>
                <a:latin typeface="Avenir Book" panose="02000503020000020003" pitchFamily="2" charset="0"/>
              </a:rPr>
              <a:t>ReLU</a:t>
            </a:r>
            <a:r>
              <a:rPr lang="en-GB" sz="1200" dirty="0">
                <a:solidFill>
                  <a:srgbClr val="00549D"/>
                </a:solidFill>
                <a:latin typeface="Avenir Book" panose="02000503020000020003" pitchFamily="2" charset="0"/>
              </a:rPr>
              <a:t> and Its Derivative</a:t>
            </a:r>
          </a:p>
        </p:txBody>
      </p:sp>
    </p:spTree>
    <p:extLst>
      <p:ext uri="{BB962C8B-B14F-4D97-AF65-F5344CB8AC3E}">
        <p14:creationId xmlns:p14="http://schemas.microsoft.com/office/powerpoint/2010/main" val="794448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EACBD-CCBB-F599-51BA-9DF8556BBE98}"/>
              </a:ext>
            </a:extLst>
          </p:cNvPr>
          <p:cNvSpPr>
            <a:spLocks noGrp="1"/>
          </p:cNvSpPr>
          <p:nvPr>
            <p:ph type="title"/>
          </p:nvPr>
        </p:nvSpPr>
        <p:spPr/>
        <p:txBody>
          <a:bodyPr/>
          <a:lstStyle/>
          <a:p>
            <a:r>
              <a:rPr lang="en-GB" dirty="0" err="1"/>
              <a:t>ReLU</a:t>
            </a:r>
            <a:r>
              <a:rPr lang="en-GB" dirty="0"/>
              <a:t> Limitations</a:t>
            </a:r>
            <a:endParaRPr lang="en-PK" dirty="0"/>
          </a:p>
        </p:txBody>
      </p:sp>
      <p:sp>
        <p:nvSpPr>
          <p:cNvPr id="3" name="Content Placeholder 2">
            <a:extLst>
              <a:ext uri="{FF2B5EF4-FFF2-40B4-BE49-F238E27FC236}">
                <a16:creationId xmlns:a16="http://schemas.microsoft.com/office/drawing/2014/main" id="{D914A3F5-63E4-DA66-6D87-5866AD01CC45}"/>
              </a:ext>
            </a:extLst>
          </p:cNvPr>
          <p:cNvSpPr>
            <a:spLocks noGrp="1"/>
          </p:cNvSpPr>
          <p:nvPr>
            <p:ph idx="1"/>
          </p:nvPr>
        </p:nvSpPr>
        <p:spPr/>
        <p:txBody>
          <a:bodyPr/>
          <a:lstStyle/>
          <a:p>
            <a:r>
              <a:rPr lang="en-GB" dirty="0"/>
              <a:t>Dying </a:t>
            </a:r>
            <a:r>
              <a:rPr lang="en-GB" dirty="0" err="1"/>
              <a:t>ReLU</a:t>
            </a:r>
            <a:r>
              <a:rPr lang="en-GB" dirty="0"/>
              <a:t> problem</a:t>
            </a:r>
          </a:p>
          <a:p>
            <a:r>
              <a:rPr lang="en-GB" dirty="0"/>
              <a:t>Neurons output 0 permanently</a:t>
            </a:r>
          </a:p>
          <a:p>
            <a:r>
              <a:rPr lang="en-GB" dirty="0"/>
              <a:t>Gradients vanish for negative inputs</a:t>
            </a:r>
          </a:p>
          <a:p>
            <a:r>
              <a:rPr lang="en-GB" dirty="0"/>
              <a:t>Loss of learning</a:t>
            </a:r>
          </a:p>
          <a:p>
            <a:endParaRPr lang="en-PK" dirty="0"/>
          </a:p>
        </p:txBody>
      </p:sp>
    </p:spTree>
    <p:extLst>
      <p:ext uri="{BB962C8B-B14F-4D97-AF65-F5344CB8AC3E}">
        <p14:creationId xmlns:p14="http://schemas.microsoft.com/office/powerpoint/2010/main" val="2180472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6FF1A-326A-59CF-E0BF-A860B38BEC02}"/>
              </a:ext>
            </a:extLst>
          </p:cNvPr>
          <p:cNvSpPr>
            <a:spLocks noGrp="1"/>
          </p:cNvSpPr>
          <p:nvPr>
            <p:ph type="title"/>
          </p:nvPr>
        </p:nvSpPr>
        <p:spPr/>
        <p:txBody>
          <a:bodyPr/>
          <a:lstStyle/>
          <a:p>
            <a:r>
              <a:rPr lang="en-GB" dirty="0" err="1"/>
              <a:t>GeLU</a:t>
            </a:r>
            <a:endParaRPr lang="en-PK" dirty="0"/>
          </a:p>
        </p:txBody>
      </p:sp>
      <p:sp>
        <p:nvSpPr>
          <p:cNvPr id="3" name="Content Placeholder 2">
            <a:extLst>
              <a:ext uri="{FF2B5EF4-FFF2-40B4-BE49-F238E27FC236}">
                <a16:creationId xmlns:a16="http://schemas.microsoft.com/office/drawing/2014/main" id="{D7BCFE3A-0F82-BD0E-765E-871A9603A88A}"/>
              </a:ext>
            </a:extLst>
          </p:cNvPr>
          <p:cNvSpPr>
            <a:spLocks noGrp="1"/>
          </p:cNvSpPr>
          <p:nvPr>
            <p:ph idx="1"/>
          </p:nvPr>
        </p:nvSpPr>
        <p:spPr/>
        <p:txBody>
          <a:bodyPr/>
          <a:lstStyle/>
          <a:p>
            <a:r>
              <a:rPr lang="en-GB" dirty="0"/>
              <a:t>Smooth, probabilistic version of </a:t>
            </a:r>
            <a:r>
              <a:rPr lang="en-GB" dirty="0" err="1"/>
              <a:t>ReLU</a:t>
            </a:r>
            <a:endParaRPr lang="en-GB" dirty="0"/>
          </a:p>
          <a:p>
            <a:r>
              <a:rPr lang="en-GB" dirty="0"/>
              <a:t>Allows negative inputs partially through</a:t>
            </a:r>
          </a:p>
          <a:p>
            <a:r>
              <a:rPr lang="en-GB" dirty="0"/>
              <a:t>Avoids dying </a:t>
            </a:r>
            <a:r>
              <a:rPr lang="en-GB" dirty="0" err="1"/>
              <a:t>ReLU</a:t>
            </a:r>
            <a:endParaRPr lang="en-GB" dirty="0"/>
          </a:p>
          <a:p>
            <a:r>
              <a:rPr lang="en-GB" dirty="0"/>
              <a:t>Better performance in deep networks</a:t>
            </a:r>
          </a:p>
          <a:p>
            <a:endParaRPr lang="en-PK" dirty="0"/>
          </a:p>
        </p:txBody>
      </p:sp>
      <p:sp>
        <p:nvSpPr>
          <p:cNvPr id="4" name="TextBox 3">
            <a:extLst>
              <a:ext uri="{FF2B5EF4-FFF2-40B4-BE49-F238E27FC236}">
                <a16:creationId xmlns:a16="http://schemas.microsoft.com/office/drawing/2014/main" id="{8C556718-6CF3-15C2-93C3-BB6A7113D669}"/>
              </a:ext>
            </a:extLst>
          </p:cNvPr>
          <p:cNvSpPr txBox="1"/>
          <p:nvPr/>
        </p:nvSpPr>
        <p:spPr>
          <a:xfrm>
            <a:off x="1350066" y="6134101"/>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7.4: </a:t>
            </a:r>
            <a:r>
              <a:rPr lang="en-GB" sz="1200" dirty="0" err="1">
                <a:solidFill>
                  <a:srgbClr val="00549D"/>
                </a:solidFill>
                <a:latin typeface="Avenir Book" panose="02000503020000020003" pitchFamily="2" charset="0"/>
              </a:rPr>
              <a:t>GeLU</a:t>
            </a:r>
            <a:r>
              <a:rPr lang="en-GB" sz="1200" dirty="0">
                <a:solidFill>
                  <a:srgbClr val="00549D"/>
                </a:solidFill>
                <a:latin typeface="Avenir Book" panose="02000503020000020003" pitchFamily="2" charset="0"/>
              </a:rPr>
              <a:t> and Its Derivative</a:t>
            </a:r>
          </a:p>
        </p:txBody>
      </p:sp>
      <p:pic>
        <p:nvPicPr>
          <p:cNvPr id="6" name="Picture 5" descr="A graph of a line and a red line&#10;&#10;AI-generated content may be incorrect.">
            <a:extLst>
              <a:ext uri="{FF2B5EF4-FFF2-40B4-BE49-F238E27FC236}">
                <a16:creationId xmlns:a16="http://schemas.microsoft.com/office/drawing/2014/main" id="{7DF79E7F-A384-063F-8D5B-16045AB9D71E}"/>
              </a:ext>
            </a:extLst>
          </p:cNvPr>
          <p:cNvPicPr>
            <a:picLocks noChangeAspect="1"/>
          </p:cNvPicPr>
          <p:nvPr/>
        </p:nvPicPr>
        <p:blipFill>
          <a:blip r:embed="rId2"/>
          <a:stretch>
            <a:fillRect/>
          </a:stretch>
        </p:blipFill>
        <p:spPr>
          <a:xfrm>
            <a:off x="1247774" y="3931224"/>
            <a:ext cx="8436243" cy="2245739"/>
          </a:xfrm>
          <a:prstGeom prst="rect">
            <a:avLst/>
          </a:prstGeom>
        </p:spPr>
      </p:pic>
    </p:spTree>
    <p:extLst>
      <p:ext uri="{BB962C8B-B14F-4D97-AF65-F5344CB8AC3E}">
        <p14:creationId xmlns:p14="http://schemas.microsoft.com/office/powerpoint/2010/main" val="602850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55BDB-4001-50AF-72A4-1246A932EEEB}"/>
              </a:ext>
            </a:extLst>
          </p:cNvPr>
          <p:cNvSpPr>
            <a:spLocks noGrp="1"/>
          </p:cNvSpPr>
          <p:nvPr>
            <p:ph type="title"/>
          </p:nvPr>
        </p:nvSpPr>
        <p:spPr/>
        <p:txBody>
          <a:bodyPr/>
          <a:lstStyle/>
          <a:p>
            <a:r>
              <a:rPr lang="en-GB" dirty="0"/>
              <a:t>Importance of Activation Functions</a:t>
            </a:r>
            <a:endParaRPr lang="en-PK" dirty="0"/>
          </a:p>
        </p:txBody>
      </p:sp>
      <p:sp>
        <p:nvSpPr>
          <p:cNvPr id="3" name="Content Placeholder 2">
            <a:extLst>
              <a:ext uri="{FF2B5EF4-FFF2-40B4-BE49-F238E27FC236}">
                <a16:creationId xmlns:a16="http://schemas.microsoft.com/office/drawing/2014/main" id="{74E6C0B6-1167-771A-357A-C61D29F80351}"/>
              </a:ext>
            </a:extLst>
          </p:cNvPr>
          <p:cNvSpPr>
            <a:spLocks noGrp="1"/>
          </p:cNvSpPr>
          <p:nvPr>
            <p:ph idx="1"/>
          </p:nvPr>
        </p:nvSpPr>
        <p:spPr/>
        <p:txBody>
          <a:bodyPr/>
          <a:lstStyle/>
          <a:p>
            <a:r>
              <a:rPr lang="en-GB" dirty="0"/>
              <a:t>Small changes → big effects</a:t>
            </a:r>
          </a:p>
          <a:p>
            <a:r>
              <a:rPr lang="en-GB" dirty="0"/>
              <a:t>BERT, GPT rely on </a:t>
            </a:r>
            <a:r>
              <a:rPr lang="en-GB" dirty="0" err="1"/>
              <a:t>GeLU</a:t>
            </a:r>
            <a:endParaRPr lang="en-GB" dirty="0"/>
          </a:p>
          <a:p>
            <a:r>
              <a:rPr lang="en-GB" dirty="0"/>
              <a:t>Detail matters in ML</a:t>
            </a:r>
          </a:p>
          <a:p>
            <a:r>
              <a:rPr lang="en-GB" dirty="0"/>
              <a:t>Enables deeper networks</a:t>
            </a:r>
          </a:p>
          <a:p>
            <a:endParaRPr lang="en-PK" dirty="0"/>
          </a:p>
        </p:txBody>
      </p:sp>
    </p:spTree>
    <p:extLst>
      <p:ext uri="{BB962C8B-B14F-4D97-AF65-F5344CB8AC3E}">
        <p14:creationId xmlns:p14="http://schemas.microsoft.com/office/powerpoint/2010/main" val="257528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98767-198D-53ED-FE44-7685EFCF1315}"/>
              </a:ext>
            </a:extLst>
          </p:cNvPr>
          <p:cNvSpPr>
            <a:spLocks noGrp="1"/>
          </p:cNvSpPr>
          <p:nvPr>
            <p:ph type="title"/>
          </p:nvPr>
        </p:nvSpPr>
        <p:spPr/>
        <p:txBody>
          <a:bodyPr/>
          <a:lstStyle/>
          <a:p>
            <a:r>
              <a:rPr lang="en-GB" dirty="0"/>
              <a:t>Dense vs Sparse Connections</a:t>
            </a:r>
            <a:endParaRPr lang="en-PK" dirty="0"/>
          </a:p>
        </p:txBody>
      </p:sp>
      <p:sp>
        <p:nvSpPr>
          <p:cNvPr id="3" name="Content Placeholder 2">
            <a:extLst>
              <a:ext uri="{FF2B5EF4-FFF2-40B4-BE49-F238E27FC236}">
                <a16:creationId xmlns:a16="http://schemas.microsoft.com/office/drawing/2014/main" id="{AA4FF5E0-AC86-D71A-A78C-F25595ADE0FE}"/>
              </a:ext>
            </a:extLst>
          </p:cNvPr>
          <p:cNvSpPr>
            <a:spLocks noGrp="1"/>
          </p:cNvSpPr>
          <p:nvPr>
            <p:ph idx="1"/>
          </p:nvPr>
        </p:nvSpPr>
        <p:spPr/>
        <p:txBody>
          <a:bodyPr/>
          <a:lstStyle/>
          <a:p>
            <a:r>
              <a:rPr lang="en-GB" dirty="0"/>
              <a:t>FCNs: all-to-all, noisy, inefficient</a:t>
            </a:r>
          </a:p>
          <a:p>
            <a:r>
              <a:rPr lang="en-GB" dirty="0"/>
              <a:t>Convolution: local connections</a:t>
            </a:r>
          </a:p>
          <a:p>
            <a:r>
              <a:rPr lang="en-GB" dirty="0"/>
              <a:t>Weight sharing</a:t>
            </a:r>
          </a:p>
          <a:p>
            <a:r>
              <a:rPr lang="en-GB" dirty="0"/>
              <a:t>Efficient pattern extraction</a:t>
            </a:r>
          </a:p>
          <a:p>
            <a:endParaRPr lang="en-PK" dirty="0"/>
          </a:p>
        </p:txBody>
      </p:sp>
    </p:spTree>
    <p:extLst>
      <p:ext uri="{BB962C8B-B14F-4D97-AF65-F5344CB8AC3E}">
        <p14:creationId xmlns:p14="http://schemas.microsoft.com/office/powerpoint/2010/main" val="3541955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85732-9E40-E3D5-AA0F-1F6A2F6C0369}"/>
              </a:ext>
            </a:extLst>
          </p:cNvPr>
          <p:cNvSpPr>
            <a:spLocks noGrp="1"/>
          </p:cNvSpPr>
          <p:nvPr>
            <p:ph type="title"/>
          </p:nvPr>
        </p:nvSpPr>
        <p:spPr/>
        <p:txBody>
          <a:bodyPr/>
          <a:lstStyle/>
          <a:p>
            <a:r>
              <a:rPr lang="en-GB" dirty="0"/>
              <a:t>Convolution Basics</a:t>
            </a:r>
            <a:endParaRPr lang="en-PK" dirty="0"/>
          </a:p>
        </p:txBody>
      </p:sp>
      <p:sp>
        <p:nvSpPr>
          <p:cNvPr id="3" name="Content Placeholder 2">
            <a:extLst>
              <a:ext uri="{FF2B5EF4-FFF2-40B4-BE49-F238E27FC236}">
                <a16:creationId xmlns:a16="http://schemas.microsoft.com/office/drawing/2014/main" id="{B3D6C2DE-007E-AD0C-CC94-E66DB7B0E539}"/>
              </a:ext>
            </a:extLst>
          </p:cNvPr>
          <p:cNvSpPr>
            <a:spLocks noGrp="1"/>
          </p:cNvSpPr>
          <p:nvPr>
            <p:ph idx="1"/>
          </p:nvPr>
        </p:nvSpPr>
        <p:spPr/>
        <p:txBody>
          <a:bodyPr/>
          <a:lstStyle/>
          <a:p>
            <a:r>
              <a:rPr lang="en-GB" dirty="0"/>
              <a:t>Kernel (filter) slides over input</a:t>
            </a:r>
          </a:p>
          <a:p>
            <a:r>
              <a:rPr lang="en-GB" dirty="0"/>
              <a:t>Multiply, sum at each position</a:t>
            </a:r>
          </a:p>
          <a:p>
            <a:r>
              <a:rPr lang="en-GB" dirty="0"/>
              <a:t>Produces smaller output (feature map)</a:t>
            </a:r>
          </a:p>
          <a:p>
            <a:endParaRPr lang="en-PK" dirty="0"/>
          </a:p>
        </p:txBody>
      </p:sp>
    </p:spTree>
    <p:extLst>
      <p:ext uri="{BB962C8B-B14F-4D97-AF65-F5344CB8AC3E}">
        <p14:creationId xmlns:p14="http://schemas.microsoft.com/office/powerpoint/2010/main" val="81911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9FD1E-6F5E-0E74-6F2E-4351782E0F22}"/>
              </a:ext>
            </a:extLst>
          </p:cNvPr>
          <p:cNvSpPr>
            <a:spLocks noGrp="1"/>
          </p:cNvSpPr>
          <p:nvPr>
            <p:ph type="title"/>
          </p:nvPr>
        </p:nvSpPr>
        <p:spPr/>
        <p:txBody>
          <a:bodyPr/>
          <a:lstStyle/>
          <a:p>
            <a:r>
              <a:rPr lang="en-PK" dirty="0"/>
              <a:t>Convolution Operation</a:t>
            </a:r>
          </a:p>
        </p:txBody>
      </p:sp>
      <p:pic>
        <p:nvPicPr>
          <p:cNvPr id="5" name="Content Placeholder 4" descr="A diagram of a computer program&#10;&#10;AI-generated content may be incorrect.">
            <a:extLst>
              <a:ext uri="{FF2B5EF4-FFF2-40B4-BE49-F238E27FC236}">
                <a16:creationId xmlns:a16="http://schemas.microsoft.com/office/drawing/2014/main" id="{DE07211D-89E7-5A77-12EC-4E848D21B838}"/>
              </a:ext>
            </a:extLst>
          </p:cNvPr>
          <p:cNvPicPr>
            <a:picLocks noGrp="1" noChangeAspect="1"/>
          </p:cNvPicPr>
          <p:nvPr>
            <p:ph idx="1"/>
          </p:nvPr>
        </p:nvPicPr>
        <p:blipFill>
          <a:blip r:embed="rId2"/>
          <a:stretch>
            <a:fillRect/>
          </a:stretch>
        </p:blipFill>
        <p:spPr>
          <a:xfrm>
            <a:off x="3377686" y="1226982"/>
            <a:ext cx="4737614" cy="4897794"/>
          </a:xfrm>
        </p:spPr>
      </p:pic>
      <p:sp>
        <p:nvSpPr>
          <p:cNvPr id="6" name="TextBox 5">
            <a:extLst>
              <a:ext uri="{FF2B5EF4-FFF2-40B4-BE49-F238E27FC236}">
                <a16:creationId xmlns:a16="http://schemas.microsoft.com/office/drawing/2014/main" id="{87919EEB-4315-0E20-8C0D-32B37942BECE}"/>
              </a:ext>
            </a:extLst>
          </p:cNvPr>
          <p:cNvSpPr txBox="1"/>
          <p:nvPr/>
        </p:nvSpPr>
        <p:spPr>
          <a:xfrm>
            <a:off x="2697464" y="6215876"/>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7.5: The Convolution Operator with a Single Kernel</a:t>
            </a:r>
          </a:p>
        </p:txBody>
      </p:sp>
    </p:spTree>
    <p:extLst>
      <p:ext uri="{BB962C8B-B14F-4D97-AF65-F5344CB8AC3E}">
        <p14:creationId xmlns:p14="http://schemas.microsoft.com/office/powerpoint/2010/main" val="3592051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3DF88-A05E-807D-2EBA-977A55F9745C}"/>
              </a:ext>
            </a:extLst>
          </p:cNvPr>
          <p:cNvSpPr>
            <a:spLocks noGrp="1"/>
          </p:cNvSpPr>
          <p:nvPr>
            <p:ph type="title"/>
          </p:nvPr>
        </p:nvSpPr>
        <p:spPr/>
        <p:txBody>
          <a:bodyPr/>
          <a:lstStyle/>
          <a:p>
            <a:r>
              <a:rPr lang="en-GB" dirty="0"/>
              <a:t>Manual Example</a:t>
            </a:r>
            <a:endParaRPr lang="en-PK" dirty="0"/>
          </a:p>
        </p:txBody>
      </p:sp>
      <p:sp>
        <p:nvSpPr>
          <p:cNvPr id="3" name="Content Placeholder 2">
            <a:extLst>
              <a:ext uri="{FF2B5EF4-FFF2-40B4-BE49-F238E27FC236}">
                <a16:creationId xmlns:a16="http://schemas.microsoft.com/office/drawing/2014/main" id="{4AD79079-B147-8DCD-AA34-2C3501F43415}"/>
              </a:ext>
            </a:extLst>
          </p:cNvPr>
          <p:cNvSpPr>
            <a:spLocks noGrp="1"/>
          </p:cNvSpPr>
          <p:nvPr>
            <p:ph idx="1"/>
          </p:nvPr>
        </p:nvSpPr>
        <p:spPr/>
        <p:txBody>
          <a:bodyPr/>
          <a:lstStyle/>
          <a:p>
            <a:r>
              <a:rPr lang="en-GB" dirty="0"/>
              <a:t>5×5 image, 3×3 filter</a:t>
            </a:r>
          </a:p>
          <a:p>
            <a:r>
              <a:rPr lang="en-GB" dirty="0"/>
              <a:t>Step-by-step calculation</a:t>
            </a:r>
          </a:p>
          <a:p>
            <a:r>
              <a:rPr lang="en-GB" dirty="0"/>
              <a:t>Output shrinks in size</a:t>
            </a:r>
          </a:p>
          <a:p>
            <a:r>
              <a:rPr lang="en-GB" dirty="0"/>
              <a:t>Clear stencil analogy</a:t>
            </a:r>
          </a:p>
          <a:p>
            <a:endParaRPr lang="en-PK" dirty="0"/>
          </a:p>
        </p:txBody>
      </p:sp>
    </p:spTree>
    <p:extLst>
      <p:ext uri="{BB962C8B-B14F-4D97-AF65-F5344CB8AC3E}">
        <p14:creationId xmlns:p14="http://schemas.microsoft.com/office/powerpoint/2010/main" val="1932103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62270-FD3F-7E08-F968-E55233BEA5B0}"/>
              </a:ext>
            </a:extLst>
          </p:cNvPr>
          <p:cNvSpPr>
            <a:spLocks noGrp="1"/>
          </p:cNvSpPr>
          <p:nvPr>
            <p:ph type="title"/>
          </p:nvPr>
        </p:nvSpPr>
        <p:spPr/>
        <p:txBody>
          <a:bodyPr/>
          <a:lstStyle/>
          <a:p>
            <a:r>
              <a:rPr lang="en-GB" dirty="0"/>
              <a:t>Filter Examples</a:t>
            </a:r>
            <a:endParaRPr lang="en-PK" dirty="0"/>
          </a:p>
        </p:txBody>
      </p:sp>
      <p:sp>
        <p:nvSpPr>
          <p:cNvPr id="3" name="Content Placeholder 2">
            <a:extLst>
              <a:ext uri="{FF2B5EF4-FFF2-40B4-BE49-F238E27FC236}">
                <a16:creationId xmlns:a16="http://schemas.microsoft.com/office/drawing/2014/main" id="{4A05EC7C-2B77-406F-9AFE-97FD48530248}"/>
              </a:ext>
            </a:extLst>
          </p:cNvPr>
          <p:cNvSpPr>
            <a:spLocks noGrp="1"/>
          </p:cNvSpPr>
          <p:nvPr>
            <p:ph idx="1"/>
          </p:nvPr>
        </p:nvSpPr>
        <p:spPr/>
        <p:txBody>
          <a:bodyPr/>
          <a:lstStyle/>
          <a:p>
            <a:r>
              <a:rPr lang="en-GB" dirty="0"/>
              <a:t>Gaussian blur → smooth, denoise</a:t>
            </a:r>
          </a:p>
          <a:p>
            <a:r>
              <a:rPr lang="en-GB" dirty="0"/>
              <a:t>Sobel → edge detection</a:t>
            </a:r>
          </a:p>
          <a:p>
            <a:r>
              <a:rPr lang="en-GB" dirty="0"/>
              <a:t>Filters highlight features</a:t>
            </a:r>
          </a:p>
          <a:p>
            <a:r>
              <a:rPr lang="en-GB" dirty="0"/>
              <a:t>Foundation of CNN perception</a:t>
            </a:r>
          </a:p>
          <a:p>
            <a:endParaRPr lang="en-PK" dirty="0"/>
          </a:p>
        </p:txBody>
      </p:sp>
    </p:spTree>
    <p:extLst>
      <p:ext uri="{BB962C8B-B14F-4D97-AF65-F5344CB8AC3E}">
        <p14:creationId xmlns:p14="http://schemas.microsoft.com/office/powerpoint/2010/main" val="2343811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A53E9-F76E-6784-730C-B863D0326954}"/>
              </a:ext>
            </a:extLst>
          </p:cNvPr>
          <p:cNvSpPr>
            <a:spLocks noGrp="1"/>
          </p:cNvSpPr>
          <p:nvPr>
            <p:ph type="title"/>
          </p:nvPr>
        </p:nvSpPr>
        <p:spPr/>
        <p:txBody>
          <a:bodyPr/>
          <a:lstStyle/>
          <a:p>
            <a:r>
              <a:rPr lang="en-GB" dirty="0"/>
              <a:t>Code: Convolution Basics</a:t>
            </a:r>
            <a:endParaRPr lang="en-PK" dirty="0"/>
          </a:p>
        </p:txBody>
      </p:sp>
      <p:pic>
        <p:nvPicPr>
          <p:cNvPr id="5" name="Content Placeholder 4" descr="A screen shot of a computer program&#10;&#10;AI-generated content may be incorrect.">
            <a:extLst>
              <a:ext uri="{FF2B5EF4-FFF2-40B4-BE49-F238E27FC236}">
                <a16:creationId xmlns:a16="http://schemas.microsoft.com/office/drawing/2014/main" id="{0BB60B54-D602-12E9-4CC0-1F6FB24BA09B}"/>
              </a:ext>
            </a:extLst>
          </p:cNvPr>
          <p:cNvPicPr>
            <a:picLocks noGrp="1" noChangeAspect="1"/>
          </p:cNvPicPr>
          <p:nvPr>
            <p:ph idx="1"/>
          </p:nvPr>
        </p:nvPicPr>
        <p:blipFill>
          <a:blip r:embed="rId2"/>
          <a:stretch>
            <a:fillRect/>
          </a:stretch>
        </p:blipFill>
        <p:spPr>
          <a:xfrm>
            <a:off x="838200" y="1392238"/>
            <a:ext cx="6049539" cy="4784725"/>
          </a:xfrm>
        </p:spPr>
      </p:pic>
    </p:spTree>
    <p:extLst>
      <p:ext uri="{BB962C8B-B14F-4D97-AF65-F5344CB8AC3E}">
        <p14:creationId xmlns:p14="http://schemas.microsoft.com/office/powerpoint/2010/main" val="3776766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a:bodyPr>
          <a:lstStyle/>
          <a:p>
            <a:r>
              <a:rPr lang="en-GB" dirty="0"/>
              <a:t>Limitations of Fully Connected Networks</a:t>
            </a:r>
          </a:p>
          <a:p>
            <a:r>
              <a:rPr lang="en-GB" dirty="0"/>
              <a:t>Activation functions (Sigmoid, </a:t>
            </a:r>
            <a:r>
              <a:rPr lang="en-GB" dirty="0" err="1"/>
              <a:t>ReLU</a:t>
            </a:r>
            <a:r>
              <a:rPr lang="en-GB" dirty="0"/>
              <a:t>, </a:t>
            </a:r>
            <a:r>
              <a:rPr lang="en-GB" dirty="0" err="1"/>
              <a:t>GeLU</a:t>
            </a:r>
            <a:r>
              <a:rPr lang="en-GB" dirty="0"/>
              <a:t>)</a:t>
            </a:r>
          </a:p>
          <a:p>
            <a:r>
              <a:rPr lang="en-GB" dirty="0"/>
              <a:t>Convolution basics &amp; filters</a:t>
            </a:r>
          </a:p>
          <a:p>
            <a:r>
              <a:rPr lang="en-GB" dirty="0"/>
              <a:t>Managing tensor shapes</a:t>
            </a:r>
          </a:p>
          <a:p>
            <a:r>
              <a:rPr lang="en-GB" dirty="0"/>
              <a:t>CNN architectures in </a:t>
            </a:r>
            <a:r>
              <a:rPr lang="en-GB" dirty="0" err="1"/>
              <a:t>Keras</a:t>
            </a:r>
            <a:endParaRPr lang="en-GB" dirty="0"/>
          </a:p>
          <a:p>
            <a:r>
              <a:rPr lang="en-GB" dirty="0"/>
              <a:t>Case study: Image classification</a:t>
            </a:r>
          </a:p>
          <a:p>
            <a:r>
              <a:rPr lang="en-GB" dirty="0"/>
              <a:t>Evaluation &amp; visualization</a:t>
            </a:r>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E4565-3124-36BE-196E-9E9C3BD9483B}"/>
              </a:ext>
            </a:extLst>
          </p:cNvPr>
          <p:cNvSpPr>
            <a:spLocks noGrp="1"/>
          </p:cNvSpPr>
          <p:nvPr>
            <p:ph type="title"/>
          </p:nvPr>
        </p:nvSpPr>
        <p:spPr/>
        <p:txBody>
          <a:bodyPr/>
          <a:lstStyle/>
          <a:p>
            <a:r>
              <a:rPr lang="en-GB" dirty="0"/>
              <a:t>Code: Convolution Basics (contd.) </a:t>
            </a:r>
            <a:endParaRPr lang="en-PK" dirty="0"/>
          </a:p>
        </p:txBody>
      </p:sp>
      <p:pic>
        <p:nvPicPr>
          <p:cNvPr id="5" name="Content Placeholder 4" descr="A screenshot of a computer program&#10;&#10;AI-generated content may be incorrect.">
            <a:extLst>
              <a:ext uri="{FF2B5EF4-FFF2-40B4-BE49-F238E27FC236}">
                <a16:creationId xmlns:a16="http://schemas.microsoft.com/office/drawing/2014/main" id="{31866FCF-6D76-5F26-9E6A-6719FCA7719A}"/>
              </a:ext>
            </a:extLst>
          </p:cNvPr>
          <p:cNvPicPr>
            <a:picLocks noGrp="1" noChangeAspect="1"/>
          </p:cNvPicPr>
          <p:nvPr>
            <p:ph idx="1"/>
          </p:nvPr>
        </p:nvPicPr>
        <p:blipFill>
          <a:blip r:embed="rId2"/>
          <a:stretch>
            <a:fillRect/>
          </a:stretch>
        </p:blipFill>
        <p:spPr>
          <a:xfrm>
            <a:off x="838200" y="1411288"/>
            <a:ext cx="6621557" cy="4784725"/>
          </a:xfrm>
        </p:spPr>
      </p:pic>
    </p:spTree>
    <p:extLst>
      <p:ext uri="{BB962C8B-B14F-4D97-AF65-F5344CB8AC3E}">
        <p14:creationId xmlns:p14="http://schemas.microsoft.com/office/powerpoint/2010/main" val="36705984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56123-15D9-9233-AC00-87A75DF93B94}"/>
              </a:ext>
            </a:extLst>
          </p:cNvPr>
          <p:cNvSpPr>
            <a:spLocks noGrp="1"/>
          </p:cNvSpPr>
          <p:nvPr>
            <p:ph type="title"/>
          </p:nvPr>
        </p:nvSpPr>
        <p:spPr/>
        <p:txBody>
          <a:bodyPr/>
          <a:lstStyle/>
          <a:p>
            <a:r>
              <a:rPr lang="en-PK" dirty="0"/>
              <a:t>Convolution Example</a:t>
            </a:r>
          </a:p>
        </p:txBody>
      </p:sp>
      <p:pic>
        <p:nvPicPr>
          <p:cNvPr id="6" name="Content Placeholder 5" descr="A close-up of a skyscraper&#10;&#10;AI-generated content may be incorrect.">
            <a:extLst>
              <a:ext uri="{FF2B5EF4-FFF2-40B4-BE49-F238E27FC236}">
                <a16:creationId xmlns:a16="http://schemas.microsoft.com/office/drawing/2014/main" id="{613460BE-EC5D-D77C-4025-EAE99847B3C5}"/>
              </a:ext>
            </a:extLst>
          </p:cNvPr>
          <p:cNvPicPr>
            <a:picLocks noGrp="1" noChangeAspect="1"/>
          </p:cNvPicPr>
          <p:nvPr>
            <p:ph idx="1"/>
          </p:nvPr>
        </p:nvPicPr>
        <p:blipFill>
          <a:blip r:embed="rId2"/>
          <a:stretch>
            <a:fillRect/>
          </a:stretch>
        </p:blipFill>
        <p:spPr>
          <a:xfrm>
            <a:off x="1703219" y="1325563"/>
            <a:ext cx="8785561" cy="4387377"/>
          </a:xfrm>
        </p:spPr>
      </p:pic>
      <p:sp>
        <p:nvSpPr>
          <p:cNvPr id="4" name="TextBox 3">
            <a:extLst>
              <a:ext uri="{FF2B5EF4-FFF2-40B4-BE49-F238E27FC236}">
                <a16:creationId xmlns:a16="http://schemas.microsoft.com/office/drawing/2014/main" id="{17DCE138-73FE-FABC-1586-E4AC90048E07}"/>
              </a:ext>
            </a:extLst>
          </p:cNvPr>
          <p:cNvSpPr txBox="1"/>
          <p:nvPr/>
        </p:nvSpPr>
        <p:spPr>
          <a:xfrm>
            <a:off x="3046970" y="588168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7.6: Applying a Convolution Filter to an Image</a:t>
            </a:r>
          </a:p>
        </p:txBody>
      </p:sp>
    </p:spTree>
    <p:extLst>
      <p:ext uri="{BB962C8B-B14F-4D97-AF65-F5344CB8AC3E}">
        <p14:creationId xmlns:p14="http://schemas.microsoft.com/office/powerpoint/2010/main" val="1696934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C239A-C994-1480-E87F-F590DB7754AE}"/>
              </a:ext>
            </a:extLst>
          </p:cNvPr>
          <p:cNvSpPr>
            <a:spLocks noGrp="1"/>
          </p:cNvSpPr>
          <p:nvPr>
            <p:ph type="title"/>
          </p:nvPr>
        </p:nvSpPr>
        <p:spPr/>
        <p:txBody>
          <a:bodyPr/>
          <a:lstStyle/>
          <a:p>
            <a:r>
              <a:rPr lang="en-GB" dirty="0"/>
              <a:t>Efficiency in Libraries</a:t>
            </a:r>
            <a:endParaRPr lang="en-PK" dirty="0"/>
          </a:p>
        </p:txBody>
      </p:sp>
      <p:sp>
        <p:nvSpPr>
          <p:cNvPr id="3" name="Content Placeholder 2">
            <a:extLst>
              <a:ext uri="{FF2B5EF4-FFF2-40B4-BE49-F238E27FC236}">
                <a16:creationId xmlns:a16="http://schemas.microsoft.com/office/drawing/2014/main" id="{9F26CE66-ABB6-7BE9-2B43-FF33F536FEAF}"/>
              </a:ext>
            </a:extLst>
          </p:cNvPr>
          <p:cNvSpPr>
            <a:spLocks noGrp="1"/>
          </p:cNvSpPr>
          <p:nvPr>
            <p:ph idx="1"/>
          </p:nvPr>
        </p:nvSpPr>
        <p:spPr/>
        <p:txBody>
          <a:bodyPr/>
          <a:lstStyle/>
          <a:p>
            <a:r>
              <a:rPr lang="en-GB" dirty="0"/>
              <a:t>Manual code slow (loops)</a:t>
            </a:r>
          </a:p>
          <a:p>
            <a:r>
              <a:rPr lang="en-GB" dirty="0"/>
              <a:t>TensorFlow uses GPU/</a:t>
            </a:r>
            <a:r>
              <a:rPr lang="en-GB" dirty="0" err="1"/>
              <a:t>cuDNN</a:t>
            </a:r>
            <a:endParaRPr lang="en-GB" dirty="0"/>
          </a:p>
          <a:p>
            <a:r>
              <a:rPr lang="en-GB" dirty="0"/>
              <a:t>Highly parallel, efficient</a:t>
            </a:r>
          </a:p>
          <a:p>
            <a:r>
              <a:rPr lang="en-GB" dirty="0"/>
              <a:t>Key for large images</a:t>
            </a:r>
          </a:p>
          <a:p>
            <a:endParaRPr lang="en-PK" dirty="0"/>
          </a:p>
        </p:txBody>
      </p:sp>
    </p:spTree>
    <p:extLst>
      <p:ext uri="{BB962C8B-B14F-4D97-AF65-F5344CB8AC3E}">
        <p14:creationId xmlns:p14="http://schemas.microsoft.com/office/powerpoint/2010/main" val="4006375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E79BA3-E343-94BE-9FED-C7578B405489}"/>
              </a:ext>
            </a:extLst>
          </p:cNvPr>
          <p:cNvSpPr>
            <a:spLocks noGrp="1"/>
          </p:cNvSpPr>
          <p:nvPr>
            <p:ph type="title"/>
          </p:nvPr>
        </p:nvSpPr>
        <p:spPr/>
        <p:txBody>
          <a:bodyPr/>
          <a:lstStyle/>
          <a:p>
            <a:r>
              <a:rPr lang="en-GB" dirty="0"/>
              <a:t>3×3 filter = 9 parameters, regardless of image size</a:t>
            </a:r>
          </a:p>
        </p:txBody>
      </p:sp>
      <p:sp>
        <p:nvSpPr>
          <p:cNvPr id="5" name="Text Placeholder 4">
            <a:extLst>
              <a:ext uri="{FF2B5EF4-FFF2-40B4-BE49-F238E27FC236}">
                <a16:creationId xmlns:a16="http://schemas.microsoft.com/office/drawing/2014/main" id="{6A147C85-19EA-0A26-9049-85DDAA0EE154}"/>
              </a:ext>
            </a:extLst>
          </p:cNvPr>
          <p:cNvSpPr>
            <a:spLocks noGrp="1"/>
          </p:cNvSpPr>
          <p:nvPr>
            <p:ph type="body" sz="quarter" idx="10"/>
          </p:nvPr>
        </p:nvSpPr>
        <p:spPr/>
        <p:txBody>
          <a:bodyPr/>
          <a:lstStyle/>
          <a:p>
            <a:pPr marL="0" indent="0">
              <a:buNone/>
            </a:pPr>
            <a:r>
              <a:rPr lang="en-GB" dirty="0"/>
              <a:t>Parameter Efficiency</a:t>
            </a:r>
            <a:endParaRPr lang="en-PK" dirty="0"/>
          </a:p>
        </p:txBody>
      </p:sp>
    </p:spTree>
    <p:extLst>
      <p:ext uri="{BB962C8B-B14F-4D97-AF65-F5344CB8AC3E}">
        <p14:creationId xmlns:p14="http://schemas.microsoft.com/office/powerpoint/2010/main" val="2152464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2C83C-7B3D-0544-1838-6F6592385927}"/>
              </a:ext>
            </a:extLst>
          </p:cNvPr>
          <p:cNvSpPr>
            <a:spLocks noGrp="1"/>
          </p:cNvSpPr>
          <p:nvPr>
            <p:ph type="title"/>
          </p:nvPr>
        </p:nvSpPr>
        <p:spPr/>
        <p:txBody>
          <a:bodyPr/>
          <a:lstStyle/>
          <a:p>
            <a:r>
              <a:rPr lang="en-GB" dirty="0"/>
              <a:t>Conv2D Layers</a:t>
            </a:r>
            <a:endParaRPr lang="en-PK" dirty="0"/>
          </a:p>
        </p:txBody>
      </p:sp>
      <p:sp>
        <p:nvSpPr>
          <p:cNvPr id="3" name="Content Placeholder 2">
            <a:extLst>
              <a:ext uri="{FF2B5EF4-FFF2-40B4-BE49-F238E27FC236}">
                <a16:creationId xmlns:a16="http://schemas.microsoft.com/office/drawing/2014/main" id="{5AE48BF7-C066-2E01-3B59-07DFCE27E3E7}"/>
              </a:ext>
            </a:extLst>
          </p:cNvPr>
          <p:cNvSpPr>
            <a:spLocks noGrp="1"/>
          </p:cNvSpPr>
          <p:nvPr>
            <p:ph idx="1"/>
          </p:nvPr>
        </p:nvSpPr>
        <p:spPr/>
        <p:txBody>
          <a:bodyPr/>
          <a:lstStyle/>
          <a:p>
            <a:r>
              <a:rPr lang="en-GB" dirty="0"/>
              <a:t>Replaces dense connections</a:t>
            </a:r>
          </a:p>
          <a:p>
            <a:r>
              <a:rPr lang="en-GB" dirty="0"/>
              <a:t>Uses convolution instead of matrix multiplication</a:t>
            </a:r>
          </a:p>
          <a:p>
            <a:r>
              <a:rPr lang="en-GB" dirty="0"/>
              <a:t>Produces feature maps</a:t>
            </a:r>
          </a:p>
          <a:p>
            <a:r>
              <a:rPr lang="en-GB" dirty="0"/>
              <a:t>Core of CNNs</a:t>
            </a:r>
          </a:p>
          <a:p>
            <a:endParaRPr lang="en-PK" dirty="0"/>
          </a:p>
        </p:txBody>
      </p:sp>
    </p:spTree>
    <p:extLst>
      <p:ext uri="{BB962C8B-B14F-4D97-AF65-F5344CB8AC3E}">
        <p14:creationId xmlns:p14="http://schemas.microsoft.com/office/powerpoint/2010/main" val="498186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EA075-1A76-6EB6-713A-61B461E058FC}"/>
              </a:ext>
            </a:extLst>
          </p:cNvPr>
          <p:cNvSpPr>
            <a:spLocks noGrp="1"/>
          </p:cNvSpPr>
          <p:nvPr>
            <p:ph type="title"/>
          </p:nvPr>
        </p:nvSpPr>
        <p:spPr/>
        <p:txBody>
          <a:bodyPr/>
          <a:lstStyle/>
          <a:p>
            <a:r>
              <a:rPr lang="en-GB" dirty="0"/>
              <a:t>Strides</a:t>
            </a:r>
            <a:endParaRPr lang="en-PK" dirty="0"/>
          </a:p>
        </p:txBody>
      </p:sp>
      <p:sp>
        <p:nvSpPr>
          <p:cNvPr id="3" name="Content Placeholder 2">
            <a:extLst>
              <a:ext uri="{FF2B5EF4-FFF2-40B4-BE49-F238E27FC236}">
                <a16:creationId xmlns:a16="http://schemas.microsoft.com/office/drawing/2014/main" id="{F40CB0AA-CE18-0FBE-C342-476468B70563}"/>
              </a:ext>
            </a:extLst>
          </p:cNvPr>
          <p:cNvSpPr>
            <a:spLocks noGrp="1"/>
          </p:cNvSpPr>
          <p:nvPr>
            <p:ph idx="1"/>
          </p:nvPr>
        </p:nvSpPr>
        <p:spPr/>
        <p:txBody>
          <a:bodyPr/>
          <a:lstStyle/>
          <a:p>
            <a:r>
              <a:rPr lang="en-GB" dirty="0"/>
              <a:t>Stride = step size when sliding filter</a:t>
            </a:r>
          </a:p>
          <a:p>
            <a:r>
              <a:rPr lang="en-GB" dirty="0"/>
              <a:t>Stride 1 → larger output</a:t>
            </a:r>
          </a:p>
          <a:p>
            <a:r>
              <a:rPr lang="en-GB" dirty="0"/>
              <a:t>Stride 2 → </a:t>
            </a:r>
            <a:r>
              <a:rPr lang="en-GB" dirty="0" err="1"/>
              <a:t>downsamples</a:t>
            </a:r>
            <a:r>
              <a:rPr lang="en-GB" dirty="0"/>
              <a:t> output</a:t>
            </a:r>
          </a:p>
          <a:p>
            <a:endParaRPr lang="en-PK" dirty="0"/>
          </a:p>
        </p:txBody>
      </p:sp>
    </p:spTree>
    <p:extLst>
      <p:ext uri="{BB962C8B-B14F-4D97-AF65-F5344CB8AC3E}">
        <p14:creationId xmlns:p14="http://schemas.microsoft.com/office/powerpoint/2010/main" val="1925510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942EF-ABBF-DC4F-0481-537436EF42A3}"/>
              </a:ext>
            </a:extLst>
          </p:cNvPr>
          <p:cNvSpPr>
            <a:spLocks noGrp="1"/>
          </p:cNvSpPr>
          <p:nvPr>
            <p:ph type="title"/>
          </p:nvPr>
        </p:nvSpPr>
        <p:spPr/>
        <p:txBody>
          <a:bodyPr/>
          <a:lstStyle/>
          <a:p>
            <a:r>
              <a:rPr lang="en-GB" dirty="0"/>
              <a:t>Multiple Filters</a:t>
            </a:r>
            <a:endParaRPr lang="en-PK" dirty="0"/>
          </a:p>
        </p:txBody>
      </p:sp>
      <p:sp>
        <p:nvSpPr>
          <p:cNvPr id="3" name="Content Placeholder 2">
            <a:extLst>
              <a:ext uri="{FF2B5EF4-FFF2-40B4-BE49-F238E27FC236}">
                <a16:creationId xmlns:a16="http://schemas.microsoft.com/office/drawing/2014/main" id="{19F7ADC3-BF44-2C9B-35A0-859B01DE9DC6}"/>
              </a:ext>
            </a:extLst>
          </p:cNvPr>
          <p:cNvSpPr>
            <a:spLocks noGrp="1"/>
          </p:cNvSpPr>
          <p:nvPr>
            <p:ph idx="1"/>
          </p:nvPr>
        </p:nvSpPr>
        <p:spPr/>
        <p:txBody>
          <a:bodyPr/>
          <a:lstStyle/>
          <a:p>
            <a:r>
              <a:rPr lang="en-GB" dirty="0"/>
              <a:t>Each filter learns a pattern</a:t>
            </a:r>
          </a:p>
          <a:p>
            <a:r>
              <a:rPr lang="en-GB" dirty="0"/>
              <a:t>Outputs stacked as channels</a:t>
            </a:r>
          </a:p>
          <a:p>
            <a:r>
              <a:rPr lang="en-GB" dirty="0"/>
              <a:t>Rich feature representation</a:t>
            </a:r>
          </a:p>
          <a:p>
            <a:r>
              <a:rPr lang="en-GB" dirty="0"/>
              <a:t>Analogy: multiple “lenses”</a:t>
            </a:r>
          </a:p>
          <a:p>
            <a:endParaRPr lang="en-PK" dirty="0"/>
          </a:p>
        </p:txBody>
      </p:sp>
    </p:spTree>
    <p:extLst>
      <p:ext uri="{BB962C8B-B14F-4D97-AF65-F5344CB8AC3E}">
        <p14:creationId xmlns:p14="http://schemas.microsoft.com/office/powerpoint/2010/main" val="923449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6578C-6574-CF49-EE96-F3041260A55B}"/>
              </a:ext>
            </a:extLst>
          </p:cNvPr>
          <p:cNvSpPr>
            <a:spLocks noGrp="1"/>
          </p:cNvSpPr>
          <p:nvPr>
            <p:ph type="title"/>
          </p:nvPr>
        </p:nvSpPr>
        <p:spPr/>
        <p:txBody>
          <a:bodyPr/>
          <a:lstStyle/>
          <a:p>
            <a:r>
              <a:rPr lang="en-GB" dirty="0"/>
              <a:t>Learned Filters</a:t>
            </a:r>
            <a:endParaRPr lang="en-PK" dirty="0"/>
          </a:p>
        </p:txBody>
      </p:sp>
      <p:sp>
        <p:nvSpPr>
          <p:cNvPr id="3" name="Content Placeholder 2">
            <a:extLst>
              <a:ext uri="{FF2B5EF4-FFF2-40B4-BE49-F238E27FC236}">
                <a16:creationId xmlns:a16="http://schemas.microsoft.com/office/drawing/2014/main" id="{629A0F15-3337-4E51-8D0C-853517910BAB}"/>
              </a:ext>
            </a:extLst>
          </p:cNvPr>
          <p:cNvSpPr>
            <a:spLocks noGrp="1"/>
          </p:cNvSpPr>
          <p:nvPr>
            <p:ph idx="1"/>
          </p:nvPr>
        </p:nvSpPr>
        <p:spPr/>
        <p:txBody>
          <a:bodyPr/>
          <a:lstStyle/>
          <a:p>
            <a:r>
              <a:rPr lang="en-GB" dirty="0"/>
              <a:t>Start random, update via backprop</a:t>
            </a:r>
          </a:p>
          <a:p>
            <a:r>
              <a:rPr lang="en-GB" dirty="0"/>
              <a:t>Gradually specialize</a:t>
            </a:r>
          </a:p>
          <a:p>
            <a:r>
              <a:rPr lang="en-GB" dirty="0"/>
              <a:t>Detect edges, curves, textures</a:t>
            </a:r>
          </a:p>
          <a:p>
            <a:r>
              <a:rPr lang="en-GB" dirty="0"/>
              <a:t>Automatic feature discovery</a:t>
            </a:r>
          </a:p>
          <a:p>
            <a:endParaRPr lang="en-PK" dirty="0"/>
          </a:p>
        </p:txBody>
      </p:sp>
    </p:spTree>
    <p:extLst>
      <p:ext uri="{BB962C8B-B14F-4D97-AF65-F5344CB8AC3E}">
        <p14:creationId xmlns:p14="http://schemas.microsoft.com/office/powerpoint/2010/main" val="29034374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6DFA2-0605-CDCF-162A-98C000B8C5AB}"/>
              </a:ext>
            </a:extLst>
          </p:cNvPr>
          <p:cNvSpPr>
            <a:spLocks noGrp="1"/>
          </p:cNvSpPr>
          <p:nvPr>
            <p:ph type="title"/>
          </p:nvPr>
        </p:nvSpPr>
        <p:spPr/>
        <p:txBody>
          <a:bodyPr/>
          <a:lstStyle/>
          <a:p>
            <a:r>
              <a:rPr lang="en-GB" dirty="0"/>
              <a:t>Sparse Connectivity Advantage</a:t>
            </a:r>
            <a:endParaRPr lang="en-PK" dirty="0"/>
          </a:p>
        </p:txBody>
      </p:sp>
      <p:sp>
        <p:nvSpPr>
          <p:cNvPr id="3" name="Content Placeholder 2">
            <a:extLst>
              <a:ext uri="{FF2B5EF4-FFF2-40B4-BE49-F238E27FC236}">
                <a16:creationId xmlns:a16="http://schemas.microsoft.com/office/drawing/2014/main" id="{B310A3F2-A341-3D8E-CD6A-79A237797CA8}"/>
              </a:ext>
            </a:extLst>
          </p:cNvPr>
          <p:cNvSpPr>
            <a:spLocks noGrp="1"/>
          </p:cNvSpPr>
          <p:nvPr>
            <p:ph idx="1"/>
          </p:nvPr>
        </p:nvSpPr>
        <p:spPr/>
        <p:txBody>
          <a:bodyPr/>
          <a:lstStyle/>
          <a:p>
            <a:r>
              <a:rPr lang="en-GB" dirty="0"/>
              <a:t>Few parameters → faster learning</a:t>
            </a:r>
          </a:p>
          <a:p>
            <a:r>
              <a:rPr lang="en-GB" dirty="0"/>
              <a:t>Gradient flows better with </a:t>
            </a:r>
            <a:r>
              <a:rPr lang="en-GB" dirty="0" err="1"/>
              <a:t>ReLU</a:t>
            </a:r>
            <a:endParaRPr lang="en-GB" dirty="0"/>
          </a:p>
          <a:p>
            <a:r>
              <a:rPr lang="en-GB" dirty="0"/>
              <a:t>Exploits locality in images</a:t>
            </a:r>
          </a:p>
          <a:p>
            <a:r>
              <a:rPr lang="en-GB" dirty="0"/>
              <a:t>Efficient pattern learning</a:t>
            </a:r>
          </a:p>
          <a:p>
            <a:endParaRPr lang="en-PK" dirty="0"/>
          </a:p>
        </p:txBody>
      </p:sp>
    </p:spTree>
    <p:extLst>
      <p:ext uri="{BB962C8B-B14F-4D97-AF65-F5344CB8AC3E}">
        <p14:creationId xmlns:p14="http://schemas.microsoft.com/office/powerpoint/2010/main" val="22017865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BD0C3-E8A0-CE65-2987-AA4710E83E2B}"/>
              </a:ext>
            </a:extLst>
          </p:cNvPr>
          <p:cNvSpPr>
            <a:spLocks noGrp="1"/>
          </p:cNvSpPr>
          <p:nvPr>
            <p:ph type="title"/>
          </p:nvPr>
        </p:nvSpPr>
        <p:spPr/>
        <p:txBody>
          <a:bodyPr/>
          <a:lstStyle/>
          <a:p>
            <a:r>
              <a:rPr lang="en-GB" dirty="0"/>
              <a:t>Image Channels</a:t>
            </a:r>
            <a:endParaRPr lang="en-PK" dirty="0"/>
          </a:p>
        </p:txBody>
      </p:sp>
      <p:sp>
        <p:nvSpPr>
          <p:cNvPr id="3" name="Content Placeholder 2">
            <a:extLst>
              <a:ext uri="{FF2B5EF4-FFF2-40B4-BE49-F238E27FC236}">
                <a16:creationId xmlns:a16="http://schemas.microsoft.com/office/drawing/2014/main" id="{37DF89E7-C67F-9F0C-3A6A-345D7D999469}"/>
              </a:ext>
            </a:extLst>
          </p:cNvPr>
          <p:cNvSpPr>
            <a:spLocks noGrp="1"/>
          </p:cNvSpPr>
          <p:nvPr>
            <p:ph idx="1"/>
          </p:nvPr>
        </p:nvSpPr>
        <p:spPr/>
        <p:txBody>
          <a:bodyPr/>
          <a:lstStyle/>
          <a:p>
            <a:r>
              <a:rPr lang="en-GB" dirty="0"/>
              <a:t>Grayscale = 1 channel</a:t>
            </a:r>
          </a:p>
          <a:p>
            <a:r>
              <a:rPr lang="en-GB" dirty="0"/>
              <a:t>RGB = 3 channels (R, G, B)</a:t>
            </a:r>
          </a:p>
          <a:p>
            <a:r>
              <a:rPr lang="en-GB" dirty="0"/>
              <a:t>Represented as tensor (H, W, C)</a:t>
            </a:r>
          </a:p>
          <a:p>
            <a:endParaRPr lang="en-PK" dirty="0"/>
          </a:p>
        </p:txBody>
      </p:sp>
    </p:spTree>
    <p:extLst>
      <p:ext uri="{BB962C8B-B14F-4D97-AF65-F5344CB8AC3E}">
        <p14:creationId xmlns:p14="http://schemas.microsoft.com/office/powerpoint/2010/main" val="86912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BBC51-4871-64A0-8BED-B501E72D5946}"/>
              </a:ext>
            </a:extLst>
          </p:cNvPr>
          <p:cNvSpPr>
            <a:spLocks noGrp="1"/>
          </p:cNvSpPr>
          <p:nvPr>
            <p:ph type="title"/>
          </p:nvPr>
        </p:nvSpPr>
        <p:spPr/>
        <p:txBody>
          <a:bodyPr>
            <a:normAutofit fontScale="90000"/>
          </a:bodyPr>
          <a:lstStyle/>
          <a:p>
            <a:r>
              <a:rPr lang="en-GB" dirty="0"/>
              <a:t>Traditional Fully Connected Networks (FCNs)</a:t>
            </a:r>
            <a:endParaRPr lang="en-PK" dirty="0"/>
          </a:p>
        </p:txBody>
      </p:sp>
      <p:sp>
        <p:nvSpPr>
          <p:cNvPr id="3" name="Content Placeholder 2">
            <a:extLst>
              <a:ext uri="{FF2B5EF4-FFF2-40B4-BE49-F238E27FC236}">
                <a16:creationId xmlns:a16="http://schemas.microsoft.com/office/drawing/2014/main" id="{4CC24A16-AF36-8F4B-B0BB-78A947BD677C}"/>
              </a:ext>
            </a:extLst>
          </p:cNvPr>
          <p:cNvSpPr>
            <a:spLocks noGrp="1"/>
          </p:cNvSpPr>
          <p:nvPr>
            <p:ph idx="1"/>
          </p:nvPr>
        </p:nvSpPr>
        <p:spPr/>
        <p:txBody>
          <a:bodyPr/>
          <a:lstStyle/>
          <a:p>
            <a:r>
              <a:rPr lang="en-GB" dirty="0"/>
              <a:t>Every neuron connects to all previous neurons</a:t>
            </a:r>
          </a:p>
          <a:p>
            <a:r>
              <a:rPr lang="en-GB" dirty="0"/>
              <a:t>Effective in simpler tasks</a:t>
            </a:r>
          </a:p>
          <a:p>
            <a:r>
              <a:rPr lang="en-GB" dirty="0"/>
              <a:t>Struggle with image data</a:t>
            </a:r>
          </a:p>
          <a:p>
            <a:r>
              <a:rPr lang="en-GB" dirty="0"/>
              <a:t>Millions of connections for large images</a:t>
            </a:r>
          </a:p>
          <a:p>
            <a:endParaRPr lang="en-PK" dirty="0"/>
          </a:p>
        </p:txBody>
      </p:sp>
    </p:spTree>
    <p:extLst>
      <p:ext uri="{BB962C8B-B14F-4D97-AF65-F5344CB8AC3E}">
        <p14:creationId xmlns:p14="http://schemas.microsoft.com/office/powerpoint/2010/main" val="29982147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B8908-8A62-80B8-70A9-2FC8A9E31B5D}"/>
              </a:ext>
            </a:extLst>
          </p:cNvPr>
          <p:cNvSpPr>
            <a:spLocks noGrp="1"/>
          </p:cNvSpPr>
          <p:nvPr>
            <p:ph type="title"/>
          </p:nvPr>
        </p:nvSpPr>
        <p:spPr/>
        <p:txBody>
          <a:bodyPr/>
          <a:lstStyle/>
          <a:p>
            <a:r>
              <a:rPr lang="en-PK" dirty="0"/>
              <a:t>3-Channel Convolution</a:t>
            </a:r>
          </a:p>
        </p:txBody>
      </p:sp>
      <p:pic>
        <p:nvPicPr>
          <p:cNvPr id="6" name="Content Placeholder 5" descr="A diagram of a network&#10;&#10;AI-generated content may be incorrect.">
            <a:extLst>
              <a:ext uri="{FF2B5EF4-FFF2-40B4-BE49-F238E27FC236}">
                <a16:creationId xmlns:a16="http://schemas.microsoft.com/office/drawing/2014/main" id="{4C58EB20-EEE5-F402-C87D-78D0B309BEC6}"/>
              </a:ext>
            </a:extLst>
          </p:cNvPr>
          <p:cNvPicPr>
            <a:picLocks noGrp="1" noChangeAspect="1"/>
          </p:cNvPicPr>
          <p:nvPr>
            <p:ph idx="1"/>
          </p:nvPr>
        </p:nvPicPr>
        <p:blipFill>
          <a:blip r:embed="rId2"/>
          <a:stretch>
            <a:fillRect/>
          </a:stretch>
        </p:blipFill>
        <p:spPr>
          <a:xfrm>
            <a:off x="3221728" y="1226982"/>
            <a:ext cx="4940160" cy="4784725"/>
          </a:xfrm>
        </p:spPr>
      </p:pic>
      <p:sp>
        <p:nvSpPr>
          <p:cNvPr id="4" name="TextBox 3">
            <a:extLst>
              <a:ext uri="{FF2B5EF4-FFF2-40B4-BE49-F238E27FC236}">
                <a16:creationId xmlns:a16="http://schemas.microsoft.com/office/drawing/2014/main" id="{9D9E0678-67B3-7819-86ED-EC9BE3175CF6}"/>
              </a:ext>
            </a:extLst>
          </p:cNvPr>
          <p:cNvSpPr txBox="1"/>
          <p:nvPr/>
        </p:nvSpPr>
        <p:spPr>
          <a:xfrm>
            <a:off x="2642779" y="6215876"/>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7.7: Applying Convolution on a Three-Channel Input</a:t>
            </a:r>
          </a:p>
        </p:txBody>
      </p:sp>
    </p:spTree>
    <p:extLst>
      <p:ext uri="{BB962C8B-B14F-4D97-AF65-F5344CB8AC3E}">
        <p14:creationId xmlns:p14="http://schemas.microsoft.com/office/powerpoint/2010/main" val="16845033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4A93C-7045-8996-4FC8-C53F56D930E2}"/>
              </a:ext>
            </a:extLst>
          </p:cNvPr>
          <p:cNvSpPr>
            <a:spLocks noGrp="1"/>
          </p:cNvSpPr>
          <p:nvPr>
            <p:ph type="title"/>
          </p:nvPr>
        </p:nvSpPr>
        <p:spPr/>
        <p:txBody>
          <a:bodyPr/>
          <a:lstStyle/>
          <a:p>
            <a:r>
              <a:rPr lang="en-GB" dirty="0"/>
              <a:t>Convolution Across Channels</a:t>
            </a:r>
            <a:endParaRPr lang="en-PK" dirty="0"/>
          </a:p>
        </p:txBody>
      </p:sp>
      <p:sp>
        <p:nvSpPr>
          <p:cNvPr id="3" name="Content Placeholder 2">
            <a:extLst>
              <a:ext uri="{FF2B5EF4-FFF2-40B4-BE49-F238E27FC236}">
                <a16:creationId xmlns:a16="http://schemas.microsoft.com/office/drawing/2014/main" id="{E6A52F85-9CA0-B1ED-AA36-EFDB79E3AE3F}"/>
              </a:ext>
            </a:extLst>
          </p:cNvPr>
          <p:cNvSpPr>
            <a:spLocks noGrp="1"/>
          </p:cNvSpPr>
          <p:nvPr>
            <p:ph idx="1"/>
          </p:nvPr>
        </p:nvSpPr>
        <p:spPr/>
        <p:txBody>
          <a:bodyPr/>
          <a:lstStyle/>
          <a:p>
            <a:r>
              <a:rPr lang="en-GB" dirty="0"/>
              <a:t>Filters must match input depth</a:t>
            </a:r>
          </a:p>
          <a:p>
            <a:r>
              <a:rPr lang="en-GB" dirty="0"/>
              <a:t>3×3×3 filter for RGB input</a:t>
            </a:r>
          </a:p>
          <a:p>
            <a:r>
              <a:rPr lang="en-GB" dirty="0"/>
              <a:t>Output = single-channel feature map</a:t>
            </a:r>
          </a:p>
          <a:p>
            <a:r>
              <a:rPr lang="en-GB" dirty="0"/>
              <a:t>Multiple filters = multi-channel output</a:t>
            </a:r>
          </a:p>
          <a:p>
            <a:endParaRPr lang="en-PK" dirty="0"/>
          </a:p>
        </p:txBody>
      </p:sp>
    </p:spTree>
    <p:extLst>
      <p:ext uri="{BB962C8B-B14F-4D97-AF65-F5344CB8AC3E}">
        <p14:creationId xmlns:p14="http://schemas.microsoft.com/office/powerpoint/2010/main" val="3585236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93A02-FE30-4167-BFF3-E646E30F4CCF}"/>
              </a:ext>
            </a:extLst>
          </p:cNvPr>
          <p:cNvSpPr>
            <a:spLocks noGrp="1"/>
          </p:cNvSpPr>
          <p:nvPr>
            <p:ph type="title"/>
          </p:nvPr>
        </p:nvSpPr>
        <p:spPr/>
        <p:txBody>
          <a:bodyPr/>
          <a:lstStyle/>
          <a:p>
            <a:r>
              <a:rPr lang="en-GB" dirty="0"/>
              <a:t>Code: 3-Channel Convolution</a:t>
            </a:r>
            <a:endParaRPr lang="en-PK" dirty="0"/>
          </a:p>
        </p:txBody>
      </p:sp>
      <p:sp>
        <p:nvSpPr>
          <p:cNvPr id="3" name="Content Placeholder 2">
            <a:extLst>
              <a:ext uri="{FF2B5EF4-FFF2-40B4-BE49-F238E27FC236}">
                <a16:creationId xmlns:a16="http://schemas.microsoft.com/office/drawing/2014/main" id="{CE538D7D-6324-B711-186C-2C2E43F63362}"/>
              </a:ext>
            </a:extLst>
          </p:cNvPr>
          <p:cNvSpPr>
            <a:spLocks noGrp="1"/>
          </p:cNvSpPr>
          <p:nvPr>
            <p:ph idx="1"/>
          </p:nvPr>
        </p:nvSpPr>
        <p:spPr/>
        <p:txBody>
          <a:bodyPr/>
          <a:lstStyle/>
          <a:p>
            <a:r>
              <a:rPr lang="en-GB" dirty="0"/>
              <a:t>Modify code to keep </a:t>
            </a:r>
            <a:r>
              <a:rPr lang="en-GB" dirty="0" err="1"/>
              <a:t>color</a:t>
            </a:r>
            <a:r>
              <a:rPr lang="en-GB" dirty="0"/>
              <a:t> channels</a:t>
            </a:r>
          </a:p>
          <a:p>
            <a:r>
              <a:rPr lang="en-GB" dirty="0"/>
              <a:t>Pad each channel separately</a:t>
            </a:r>
          </a:p>
          <a:p>
            <a:r>
              <a:rPr lang="en-GB" dirty="0"/>
              <a:t>Apply kernel to each</a:t>
            </a:r>
            <a:endParaRPr lang="en-PK" dirty="0"/>
          </a:p>
        </p:txBody>
      </p:sp>
    </p:spTree>
    <p:extLst>
      <p:ext uri="{BB962C8B-B14F-4D97-AF65-F5344CB8AC3E}">
        <p14:creationId xmlns:p14="http://schemas.microsoft.com/office/powerpoint/2010/main" val="3711293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08DBF-CFFF-010D-1202-7F983C0D415B}"/>
              </a:ext>
            </a:extLst>
          </p:cNvPr>
          <p:cNvSpPr>
            <a:spLocks noGrp="1"/>
          </p:cNvSpPr>
          <p:nvPr>
            <p:ph type="title"/>
          </p:nvPr>
        </p:nvSpPr>
        <p:spPr/>
        <p:txBody>
          <a:bodyPr/>
          <a:lstStyle/>
          <a:p>
            <a:r>
              <a:rPr lang="en-PK" dirty="0"/>
              <a:t>Applying 3-Channel Convolution</a:t>
            </a:r>
          </a:p>
        </p:txBody>
      </p:sp>
      <p:pic>
        <p:nvPicPr>
          <p:cNvPr id="8" name="Content Placeholder 7" descr="A close-up of a building&#10;&#10;AI-generated content may be incorrect.">
            <a:extLst>
              <a:ext uri="{FF2B5EF4-FFF2-40B4-BE49-F238E27FC236}">
                <a16:creationId xmlns:a16="http://schemas.microsoft.com/office/drawing/2014/main" id="{8FB9278D-39C0-D24C-0592-5BC93C21D38B}"/>
              </a:ext>
            </a:extLst>
          </p:cNvPr>
          <p:cNvPicPr>
            <a:picLocks noGrp="1" noChangeAspect="1"/>
          </p:cNvPicPr>
          <p:nvPr>
            <p:ph idx="1"/>
          </p:nvPr>
        </p:nvPicPr>
        <p:blipFill>
          <a:blip r:embed="rId2"/>
          <a:stretch>
            <a:fillRect/>
          </a:stretch>
        </p:blipFill>
        <p:spPr>
          <a:xfrm>
            <a:off x="2350661" y="1382713"/>
            <a:ext cx="7490677" cy="3816197"/>
          </a:xfrm>
        </p:spPr>
      </p:pic>
      <p:sp>
        <p:nvSpPr>
          <p:cNvPr id="4" name="TextBox 3">
            <a:extLst>
              <a:ext uri="{FF2B5EF4-FFF2-40B4-BE49-F238E27FC236}">
                <a16:creationId xmlns:a16="http://schemas.microsoft.com/office/drawing/2014/main" id="{3B356082-DDD9-C891-1068-F66A240366C6}"/>
              </a:ext>
            </a:extLst>
          </p:cNvPr>
          <p:cNvSpPr txBox="1"/>
          <p:nvPr/>
        </p:nvSpPr>
        <p:spPr>
          <a:xfrm>
            <a:off x="2733507" y="563101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7.8: Applying a Three-Channel Convolution Filter</a:t>
            </a:r>
          </a:p>
        </p:txBody>
      </p:sp>
    </p:spTree>
    <p:extLst>
      <p:ext uri="{BB962C8B-B14F-4D97-AF65-F5344CB8AC3E}">
        <p14:creationId xmlns:p14="http://schemas.microsoft.com/office/powerpoint/2010/main" val="23339170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AADB64-3442-8221-0BFF-70226CE0C409}"/>
              </a:ext>
            </a:extLst>
          </p:cNvPr>
          <p:cNvSpPr>
            <a:spLocks noGrp="1"/>
          </p:cNvSpPr>
          <p:nvPr>
            <p:ph type="title"/>
          </p:nvPr>
        </p:nvSpPr>
        <p:spPr/>
        <p:txBody>
          <a:bodyPr/>
          <a:lstStyle/>
          <a:p>
            <a:r>
              <a:rPr lang="en-GB" dirty="0"/>
              <a:t>Shape mismatches are most common CNN bug</a:t>
            </a:r>
            <a:endParaRPr lang="en-PK" dirty="0"/>
          </a:p>
        </p:txBody>
      </p:sp>
      <p:sp>
        <p:nvSpPr>
          <p:cNvPr id="5" name="Text Placeholder 4">
            <a:extLst>
              <a:ext uri="{FF2B5EF4-FFF2-40B4-BE49-F238E27FC236}">
                <a16:creationId xmlns:a16="http://schemas.microsoft.com/office/drawing/2014/main" id="{273EBD7A-08CE-DB94-0B6D-B72C95C45BB8}"/>
              </a:ext>
            </a:extLst>
          </p:cNvPr>
          <p:cNvSpPr>
            <a:spLocks noGrp="1"/>
          </p:cNvSpPr>
          <p:nvPr>
            <p:ph type="body" sz="quarter" idx="10"/>
          </p:nvPr>
        </p:nvSpPr>
        <p:spPr/>
        <p:txBody>
          <a:bodyPr/>
          <a:lstStyle/>
          <a:p>
            <a:pPr marL="0" indent="0">
              <a:buNone/>
            </a:pPr>
            <a:r>
              <a:rPr lang="en-GB" dirty="0"/>
              <a:t>Shapes Mismatch</a:t>
            </a:r>
            <a:endParaRPr lang="en-PK" dirty="0"/>
          </a:p>
        </p:txBody>
      </p:sp>
    </p:spTree>
    <p:extLst>
      <p:ext uri="{BB962C8B-B14F-4D97-AF65-F5344CB8AC3E}">
        <p14:creationId xmlns:p14="http://schemas.microsoft.com/office/powerpoint/2010/main" val="5162886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1C083-9204-DEFB-2DB2-CFE9509ABFE3}"/>
              </a:ext>
            </a:extLst>
          </p:cNvPr>
          <p:cNvSpPr>
            <a:spLocks noGrp="1"/>
          </p:cNvSpPr>
          <p:nvPr>
            <p:ph type="title"/>
          </p:nvPr>
        </p:nvSpPr>
        <p:spPr/>
        <p:txBody>
          <a:bodyPr/>
          <a:lstStyle/>
          <a:p>
            <a:r>
              <a:rPr lang="en-GB" dirty="0"/>
              <a:t>CNN Architecture Overview</a:t>
            </a:r>
            <a:endParaRPr lang="en-PK" dirty="0"/>
          </a:p>
        </p:txBody>
      </p:sp>
      <p:sp>
        <p:nvSpPr>
          <p:cNvPr id="3" name="Content Placeholder 2">
            <a:extLst>
              <a:ext uri="{FF2B5EF4-FFF2-40B4-BE49-F238E27FC236}">
                <a16:creationId xmlns:a16="http://schemas.microsoft.com/office/drawing/2014/main" id="{60C3AE58-175A-D6C9-45CC-0EAB7865ACFD}"/>
              </a:ext>
            </a:extLst>
          </p:cNvPr>
          <p:cNvSpPr>
            <a:spLocks noGrp="1"/>
          </p:cNvSpPr>
          <p:nvPr>
            <p:ph idx="1"/>
          </p:nvPr>
        </p:nvSpPr>
        <p:spPr/>
        <p:txBody>
          <a:bodyPr/>
          <a:lstStyle/>
          <a:p>
            <a:r>
              <a:rPr lang="en-GB" dirty="0"/>
              <a:t>Input → Convolution → Pooling → Dense</a:t>
            </a:r>
          </a:p>
          <a:p>
            <a:r>
              <a:rPr lang="en-GB" dirty="0"/>
              <a:t>Each layer has role</a:t>
            </a:r>
          </a:p>
          <a:p>
            <a:r>
              <a:rPr lang="en-GB" dirty="0"/>
              <a:t>Layers build hierarchical features</a:t>
            </a:r>
          </a:p>
          <a:p>
            <a:endParaRPr lang="en-PK" dirty="0"/>
          </a:p>
        </p:txBody>
      </p:sp>
    </p:spTree>
    <p:extLst>
      <p:ext uri="{BB962C8B-B14F-4D97-AF65-F5344CB8AC3E}">
        <p14:creationId xmlns:p14="http://schemas.microsoft.com/office/powerpoint/2010/main" val="193860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B73DE-6847-C829-F404-90C4EA44A707}"/>
              </a:ext>
            </a:extLst>
          </p:cNvPr>
          <p:cNvSpPr>
            <a:spLocks noGrp="1"/>
          </p:cNvSpPr>
          <p:nvPr>
            <p:ph type="title"/>
          </p:nvPr>
        </p:nvSpPr>
        <p:spPr/>
        <p:txBody>
          <a:bodyPr/>
          <a:lstStyle/>
          <a:p>
            <a:r>
              <a:rPr lang="en-PK" dirty="0"/>
              <a:t>Convolutional Neural Network</a:t>
            </a:r>
          </a:p>
        </p:txBody>
      </p:sp>
      <p:pic>
        <p:nvPicPr>
          <p:cNvPr id="6" name="Content Placeholder 5" descr="A diagram of a diagram of a layer&#10;&#10;AI-generated content may be incorrect.">
            <a:extLst>
              <a:ext uri="{FF2B5EF4-FFF2-40B4-BE49-F238E27FC236}">
                <a16:creationId xmlns:a16="http://schemas.microsoft.com/office/drawing/2014/main" id="{F47F5460-BC90-A8EB-0E75-8026C23C00C7}"/>
              </a:ext>
            </a:extLst>
          </p:cNvPr>
          <p:cNvPicPr>
            <a:picLocks noGrp="1" noChangeAspect="1"/>
          </p:cNvPicPr>
          <p:nvPr>
            <p:ph idx="1"/>
          </p:nvPr>
        </p:nvPicPr>
        <p:blipFill>
          <a:blip r:embed="rId2"/>
          <a:stretch>
            <a:fillRect/>
          </a:stretch>
        </p:blipFill>
        <p:spPr>
          <a:xfrm>
            <a:off x="2233215" y="1624849"/>
            <a:ext cx="7725569" cy="2728516"/>
          </a:xfrm>
        </p:spPr>
      </p:pic>
      <p:sp>
        <p:nvSpPr>
          <p:cNvPr id="4" name="TextBox 3">
            <a:extLst>
              <a:ext uri="{FF2B5EF4-FFF2-40B4-BE49-F238E27FC236}">
                <a16:creationId xmlns:a16="http://schemas.microsoft.com/office/drawing/2014/main" id="{A7071112-8EAE-504B-4A75-8C4120683ED6}"/>
              </a:ext>
            </a:extLst>
          </p:cNvPr>
          <p:cNvSpPr txBox="1"/>
          <p:nvPr/>
        </p:nvSpPr>
        <p:spPr>
          <a:xfrm>
            <a:off x="3046970" y="4751232"/>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7.9: A Convolutional Neural Network</a:t>
            </a:r>
          </a:p>
        </p:txBody>
      </p:sp>
    </p:spTree>
    <p:extLst>
      <p:ext uri="{BB962C8B-B14F-4D97-AF65-F5344CB8AC3E}">
        <p14:creationId xmlns:p14="http://schemas.microsoft.com/office/powerpoint/2010/main" val="17646605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5FBF6-003F-3724-5D44-3FA0307E9603}"/>
              </a:ext>
            </a:extLst>
          </p:cNvPr>
          <p:cNvSpPr>
            <a:spLocks noGrp="1"/>
          </p:cNvSpPr>
          <p:nvPr>
            <p:ph type="title"/>
          </p:nvPr>
        </p:nvSpPr>
        <p:spPr/>
        <p:txBody>
          <a:bodyPr/>
          <a:lstStyle/>
          <a:p>
            <a:r>
              <a:rPr lang="en-GB" dirty="0" err="1"/>
              <a:t>Keras</a:t>
            </a:r>
            <a:r>
              <a:rPr lang="en-GB" dirty="0"/>
              <a:t> Conv2D Example</a:t>
            </a:r>
            <a:endParaRPr lang="en-PK" dirty="0"/>
          </a:p>
        </p:txBody>
      </p:sp>
      <p:sp>
        <p:nvSpPr>
          <p:cNvPr id="3" name="Content Placeholder 2">
            <a:extLst>
              <a:ext uri="{FF2B5EF4-FFF2-40B4-BE49-F238E27FC236}">
                <a16:creationId xmlns:a16="http://schemas.microsoft.com/office/drawing/2014/main" id="{44BB4E49-8EBA-6C26-1C12-A3526F3BF0BE}"/>
              </a:ext>
            </a:extLst>
          </p:cNvPr>
          <p:cNvSpPr>
            <a:spLocks noGrp="1"/>
          </p:cNvSpPr>
          <p:nvPr>
            <p:ph idx="1"/>
          </p:nvPr>
        </p:nvSpPr>
        <p:spPr/>
        <p:txBody>
          <a:bodyPr/>
          <a:lstStyle/>
          <a:p>
            <a:r>
              <a:rPr lang="en-GB" dirty="0"/>
              <a:t>Create random input tensor</a:t>
            </a:r>
          </a:p>
          <a:p>
            <a:r>
              <a:rPr lang="en-GB" dirty="0"/>
              <a:t>Define Conv2D layer</a:t>
            </a:r>
          </a:p>
          <a:p>
            <a:r>
              <a:rPr lang="en-GB" dirty="0"/>
              <a:t>Strides, padding matter</a:t>
            </a:r>
          </a:p>
          <a:p>
            <a:pPr marL="0" indent="0">
              <a:buNone/>
            </a:pPr>
            <a:endParaRPr lang="en-PK" dirty="0"/>
          </a:p>
        </p:txBody>
      </p:sp>
    </p:spTree>
    <p:extLst>
      <p:ext uri="{BB962C8B-B14F-4D97-AF65-F5344CB8AC3E}">
        <p14:creationId xmlns:p14="http://schemas.microsoft.com/office/powerpoint/2010/main" val="38876216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79057-2744-30CC-6CB2-4E74D9E80C60}"/>
              </a:ext>
            </a:extLst>
          </p:cNvPr>
          <p:cNvSpPr>
            <a:spLocks noGrp="1"/>
          </p:cNvSpPr>
          <p:nvPr>
            <p:ph type="title"/>
          </p:nvPr>
        </p:nvSpPr>
        <p:spPr/>
        <p:txBody>
          <a:bodyPr/>
          <a:lstStyle/>
          <a:p>
            <a:r>
              <a:rPr lang="en-PK" dirty="0"/>
              <a:t>Applying Conv2D</a:t>
            </a:r>
          </a:p>
        </p:txBody>
      </p:sp>
      <p:pic>
        <p:nvPicPr>
          <p:cNvPr id="5" name="Content Placeholder 4" descr="A screenshot of a computer program&#10;&#10;AI-generated content may be incorrect.">
            <a:extLst>
              <a:ext uri="{FF2B5EF4-FFF2-40B4-BE49-F238E27FC236}">
                <a16:creationId xmlns:a16="http://schemas.microsoft.com/office/drawing/2014/main" id="{1E8E568E-8BB0-3C32-F0EC-1807CBBCB539}"/>
              </a:ext>
            </a:extLst>
          </p:cNvPr>
          <p:cNvPicPr>
            <a:picLocks noGrp="1" noChangeAspect="1"/>
          </p:cNvPicPr>
          <p:nvPr>
            <p:ph idx="1"/>
          </p:nvPr>
        </p:nvPicPr>
        <p:blipFill>
          <a:blip r:embed="rId2"/>
          <a:stretch>
            <a:fillRect/>
          </a:stretch>
        </p:blipFill>
        <p:spPr>
          <a:xfrm>
            <a:off x="838200" y="1392239"/>
            <a:ext cx="5624296" cy="4246562"/>
          </a:xfrm>
        </p:spPr>
      </p:pic>
      <p:pic>
        <p:nvPicPr>
          <p:cNvPr id="7" name="Picture 6" descr="A computer code with many colorful text&#10;&#10;AI-generated content may be incorrect.">
            <a:extLst>
              <a:ext uri="{FF2B5EF4-FFF2-40B4-BE49-F238E27FC236}">
                <a16:creationId xmlns:a16="http://schemas.microsoft.com/office/drawing/2014/main" id="{5056A01F-2899-EE1F-15C6-3071D356B1CF}"/>
              </a:ext>
            </a:extLst>
          </p:cNvPr>
          <p:cNvPicPr>
            <a:picLocks noChangeAspect="1"/>
          </p:cNvPicPr>
          <p:nvPr/>
        </p:nvPicPr>
        <p:blipFill>
          <a:blip r:embed="rId3"/>
          <a:stretch>
            <a:fillRect/>
          </a:stretch>
        </p:blipFill>
        <p:spPr>
          <a:xfrm>
            <a:off x="7213299" y="1392239"/>
            <a:ext cx="3881797" cy="2436811"/>
          </a:xfrm>
          <a:prstGeom prst="rect">
            <a:avLst/>
          </a:prstGeom>
        </p:spPr>
      </p:pic>
    </p:spTree>
    <p:extLst>
      <p:ext uri="{BB962C8B-B14F-4D97-AF65-F5344CB8AC3E}">
        <p14:creationId xmlns:p14="http://schemas.microsoft.com/office/powerpoint/2010/main" val="37789072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D5DB9-3223-419F-18B3-F37963717D1F}"/>
              </a:ext>
            </a:extLst>
          </p:cNvPr>
          <p:cNvSpPr>
            <a:spLocks noGrp="1"/>
          </p:cNvSpPr>
          <p:nvPr>
            <p:ph type="title"/>
          </p:nvPr>
        </p:nvSpPr>
        <p:spPr/>
        <p:txBody>
          <a:bodyPr/>
          <a:lstStyle/>
          <a:p>
            <a:r>
              <a:rPr lang="en-GB" dirty="0"/>
              <a:t>Parameters in Conv2D</a:t>
            </a:r>
            <a:endParaRPr lang="en-PK" dirty="0"/>
          </a:p>
        </p:txBody>
      </p:sp>
      <p:sp>
        <p:nvSpPr>
          <p:cNvPr id="3" name="Content Placeholder 2">
            <a:extLst>
              <a:ext uri="{FF2B5EF4-FFF2-40B4-BE49-F238E27FC236}">
                <a16:creationId xmlns:a16="http://schemas.microsoft.com/office/drawing/2014/main" id="{1EBB5B05-E81C-6398-9B12-AA425E8BE0D7}"/>
              </a:ext>
            </a:extLst>
          </p:cNvPr>
          <p:cNvSpPr>
            <a:spLocks noGrp="1"/>
          </p:cNvSpPr>
          <p:nvPr>
            <p:ph idx="1"/>
          </p:nvPr>
        </p:nvSpPr>
        <p:spPr/>
        <p:txBody>
          <a:bodyPr/>
          <a:lstStyle/>
          <a:p>
            <a:r>
              <a:rPr lang="en-GB" dirty="0"/>
              <a:t>Parameters = weights + biases</a:t>
            </a:r>
          </a:p>
          <a:p>
            <a:r>
              <a:rPr lang="en-GB" dirty="0"/>
              <a:t>4D weight tensor (H, W, C, F)</a:t>
            </a:r>
          </a:p>
          <a:p>
            <a:r>
              <a:rPr lang="en-GB" dirty="0"/>
              <a:t>Count much smaller than dense layers</a:t>
            </a:r>
          </a:p>
        </p:txBody>
      </p:sp>
    </p:spTree>
    <p:extLst>
      <p:ext uri="{BB962C8B-B14F-4D97-AF65-F5344CB8AC3E}">
        <p14:creationId xmlns:p14="http://schemas.microsoft.com/office/powerpoint/2010/main" val="2475405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B1F3A-7845-3CEE-DEEA-E3074DCD102C}"/>
              </a:ext>
            </a:extLst>
          </p:cNvPr>
          <p:cNvSpPr>
            <a:spLocks noGrp="1"/>
          </p:cNvSpPr>
          <p:nvPr>
            <p:ph type="title"/>
          </p:nvPr>
        </p:nvSpPr>
        <p:spPr/>
        <p:txBody>
          <a:bodyPr/>
          <a:lstStyle/>
          <a:p>
            <a:r>
              <a:rPr lang="en-GB" dirty="0"/>
              <a:t>Problems with FCNs on Images</a:t>
            </a:r>
            <a:endParaRPr lang="en-PK" dirty="0"/>
          </a:p>
        </p:txBody>
      </p:sp>
      <p:sp>
        <p:nvSpPr>
          <p:cNvPr id="3" name="Content Placeholder 2">
            <a:extLst>
              <a:ext uri="{FF2B5EF4-FFF2-40B4-BE49-F238E27FC236}">
                <a16:creationId xmlns:a16="http://schemas.microsoft.com/office/drawing/2014/main" id="{9682FC2D-D669-52EB-3E85-D591BC64ADFB}"/>
              </a:ext>
            </a:extLst>
          </p:cNvPr>
          <p:cNvSpPr>
            <a:spLocks noGrp="1"/>
          </p:cNvSpPr>
          <p:nvPr>
            <p:ph idx="1"/>
          </p:nvPr>
        </p:nvSpPr>
        <p:spPr/>
        <p:txBody>
          <a:bodyPr/>
          <a:lstStyle/>
          <a:p>
            <a:r>
              <a:rPr lang="en-GB" dirty="0"/>
              <a:t>Computational explosion (millions of parameters)</a:t>
            </a:r>
          </a:p>
          <a:p>
            <a:r>
              <a:rPr lang="en-GB" dirty="0"/>
              <a:t>Loss of spatial structure</a:t>
            </a:r>
          </a:p>
          <a:p>
            <a:r>
              <a:rPr lang="en-GB" dirty="0"/>
              <a:t>Learning inefficiency</a:t>
            </a:r>
          </a:p>
          <a:p>
            <a:r>
              <a:rPr lang="en-GB" dirty="0"/>
              <a:t>Leads to vanishing gradients</a:t>
            </a:r>
          </a:p>
          <a:p>
            <a:endParaRPr lang="en-PK" dirty="0"/>
          </a:p>
        </p:txBody>
      </p:sp>
    </p:spTree>
    <p:extLst>
      <p:ext uri="{BB962C8B-B14F-4D97-AF65-F5344CB8AC3E}">
        <p14:creationId xmlns:p14="http://schemas.microsoft.com/office/powerpoint/2010/main" val="17111572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1725F-76C6-441A-0EBA-3C25A573A981}"/>
              </a:ext>
            </a:extLst>
          </p:cNvPr>
          <p:cNvSpPr>
            <a:spLocks noGrp="1"/>
          </p:cNvSpPr>
          <p:nvPr>
            <p:ph type="title"/>
          </p:nvPr>
        </p:nvSpPr>
        <p:spPr/>
        <p:txBody>
          <a:bodyPr/>
          <a:lstStyle/>
          <a:p>
            <a:r>
              <a:rPr lang="en-PK" dirty="0"/>
              <a:t>Number of Parameters </a:t>
            </a:r>
          </a:p>
        </p:txBody>
      </p:sp>
      <p:pic>
        <p:nvPicPr>
          <p:cNvPr id="5" name="Content Placeholder 4" descr="A screenshot of a computer code&#10;&#10;AI-generated content may be incorrect.">
            <a:extLst>
              <a:ext uri="{FF2B5EF4-FFF2-40B4-BE49-F238E27FC236}">
                <a16:creationId xmlns:a16="http://schemas.microsoft.com/office/drawing/2014/main" id="{99DF579F-39F4-0D9D-D5A7-1CA6B4B1DE24}"/>
              </a:ext>
            </a:extLst>
          </p:cNvPr>
          <p:cNvPicPr>
            <a:picLocks noGrp="1" noChangeAspect="1"/>
          </p:cNvPicPr>
          <p:nvPr>
            <p:ph idx="1"/>
          </p:nvPr>
        </p:nvPicPr>
        <p:blipFill>
          <a:blip r:embed="rId2"/>
          <a:stretch>
            <a:fillRect/>
          </a:stretch>
        </p:blipFill>
        <p:spPr>
          <a:xfrm>
            <a:off x="838200" y="1401763"/>
            <a:ext cx="5022322" cy="4784725"/>
          </a:xfrm>
        </p:spPr>
      </p:pic>
    </p:spTree>
    <p:extLst>
      <p:ext uri="{BB962C8B-B14F-4D97-AF65-F5344CB8AC3E}">
        <p14:creationId xmlns:p14="http://schemas.microsoft.com/office/powerpoint/2010/main" val="27364574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74E8D-1B6F-FD93-844A-812F7AB75827}"/>
              </a:ext>
            </a:extLst>
          </p:cNvPr>
          <p:cNvSpPr>
            <a:spLocks noGrp="1"/>
          </p:cNvSpPr>
          <p:nvPr>
            <p:ph type="title"/>
          </p:nvPr>
        </p:nvSpPr>
        <p:spPr/>
        <p:txBody>
          <a:bodyPr/>
          <a:lstStyle/>
          <a:p>
            <a:r>
              <a:rPr lang="en-GB" dirty="0"/>
              <a:t>Hidden Superpowers</a:t>
            </a:r>
            <a:endParaRPr lang="en-PK" dirty="0"/>
          </a:p>
        </p:txBody>
      </p:sp>
      <p:sp>
        <p:nvSpPr>
          <p:cNvPr id="3" name="Content Placeholder 2">
            <a:extLst>
              <a:ext uri="{FF2B5EF4-FFF2-40B4-BE49-F238E27FC236}">
                <a16:creationId xmlns:a16="http://schemas.microsoft.com/office/drawing/2014/main" id="{412A30AE-5CED-1265-E4F4-5B666979FC13}"/>
              </a:ext>
            </a:extLst>
          </p:cNvPr>
          <p:cNvSpPr>
            <a:spLocks noGrp="1"/>
          </p:cNvSpPr>
          <p:nvPr>
            <p:ph idx="1"/>
          </p:nvPr>
        </p:nvSpPr>
        <p:spPr/>
        <p:txBody>
          <a:bodyPr/>
          <a:lstStyle/>
          <a:p>
            <a:r>
              <a:rPr lang="en-GB" dirty="0"/>
              <a:t>Translation invariance</a:t>
            </a:r>
          </a:p>
          <a:p>
            <a:r>
              <a:rPr lang="en-GB" dirty="0"/>
              <a:t>Hierarchical feature learning</a:t>
            </a:r>
          </a:p>
          <a:p>
            <a:r>
              <a:rPr lang="en-GB" dirty="0"/>
              <a:t>Preserves spatial relationships</a:t>
            </a:r>
          </a:p>
          <a:p>
            <a:r>
              <a:rPr lang="en-GB" dirty="0"/>
              <a:t>Regularization via weight sharing</a:t>
            </a:r>
          </a:p>
          <a:p>
            <a:endParaRPr lang="en-PK" dirty="0"/>
          </a:p>
        </p:txBody>
      </p:sp>
    </p:spTree>
    <p:extLst>
      <p:ext uri="{BB962C8B-B14F-4D97-AF65-F5344CB8AC3E}">
        <p14:creationId xmlns:p14="http://schemas.microsoft.com/office/powerpoint/2010/main" val="26972741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B2D13-3BBD-C9B5-E24B-BF5F3812C06C}"/>
              </a:ext>
            </a:extLst>
          </p:cNvPr>
          <p:cNvSpPr>
            <a:spLocks noGrp="1"/>
          </p:cNvSpPr>
          <p:nvPr>
            <p:ph type="title"/>
          </p:nvPr>
        </p:nvSpPr>
        <p:spPr/>
        <p:txBody>
          <a:bodyPr/>
          <a:lstStyle/>
          <a:p>
            <a:r>
              <a:rPr lang="en-GB" dirty="0"/>
              <a:t>Pooling Layers</a:t>
            </a:r>
            <a:endParaRPr lang="en-PK" dirty="0"/>
          </a:p>
        </p:txBody>
      </p:sp>
      <p:sp>
        <p:nvSpPr>
          <p:cNvPr id="3" name="Content Placeholder 2">
            <a:extLst>
              <a:ext uri="{FF2B5EF4-FFF2-40B4-BE49-F238E27FC236}">
                <a16:creationId xmlns:a16="http://schemas.microsoft.com/office/drawing/2014/main" id="{46B86DF3-DBE9-ABCA-68C7-D63E61C95F5E}"/>
              </a:ext>
            </a:extLst>
          </p:cNvPr>
          <p:cNvSpPr>
            <a:spLocks noGrp="1"/>
          </p:cNvSpPr>
          <p:nvPr>
            <p:ph idx="1"/>
          </p:nvPr>
        </p:nvSpPr>
        <p:spPr/>
        <p:txBody>
          <a:bodyPr/>
          <a:lstStyle/>
          <a:p>
            <a:r>
              <a:rPr lang="en-GB" dirty="0"/>
              <a:t>Summarize local regions</a:t>
            </a:r>
          </a:p>
          <a:p>
            <a:r>
              <a:rPr lang="en-GB" dirty="0"/>
              <a:t>Max pooling (common)</a:t>
            </a:r>
          </a:p>
          <a:p>
            <a:r>
              <a:rPr lang="en-GB" dirty="0"/>
              <a:t>Average/min pooling</a:t>
            </a:r>
          </a:p>
          <a:p>
            <a:r>
              <a:rPr lang="en-GB" dirty="0"/>
              <a:t>Reduces data size</a:t>
            </a:r>
          </a:p>
          <a:p>
            <a:endParaRPr lang="en-PK" dirty="0"/>
          </a:p>
        </p:txBody>
      </p:sp>
    </p:spTree>
    <p:extLst>
      <p:ext uri="{BB962C8B-B14F-4D97-AF65-F5344CB8AC3E}">
        <p14:creationId xmlns:p14="http://schemas.microsoft.com/office/powerpoint/2010/main" val="40063016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B938E-2EDF-0AE4-A8C4-F408898E81CE}"/>
              </a:ext>
            </a:extLst>
          </p:cNvPr>
          <p:cNvSpPr>
            <a:spLocks noGrp="1"/>
          </p:cNvSpPr>
          <p:nvPr>
            <p:ph type="title"/>
          </p:nvPr>
        </p:nvSpPr>
        <p:spPr/>
        <p:txBody>
          <a:bodyPr/>
          <a:lstStyle/>
          <a:p>
            <a:r>
              <a:rPr lang="en-GB" dirty="0"/>
              <a:t>Max Pooling Example</a:t>
            </a:r>
            <a:endParaRPr lang="en-PK" dirty="0"/>
          </a:p>
        </p:txBody>
      </p:sp>
      <p:sp>
        <p:nvSpPr>
          <p:cNvPr id="3" name="Content Placeholder 2">
            <a:extLst>
              <a:ext uri="{FF2B5EF4-FFF2-40B4-BE49-F238E27FC236}">
                <a16:creationId xmlns:a16="http://schemas.microsoft.com/office/drawing/2014/main" id="{41361378-C022-DD75-38F4-6B0D166A47FB}"/>
              </a:ext>
            </a:extLst>
          </p:cNvPr>
          <p:cNvSpPr>
            <a:spLocks noGrp="1"/>
          </p:cNvSpPr>
          <p:nvPr>
            <p:ph idx="1"/>
          </p:nvPr>
        </p:nvSpPr>
        <p:spPr/>
        <p:txBody>
          <a:bodyPr/>
          <a:lstStyle/>
          <a:p>
            <a:r>
              <a:rPr lang="en-GB" dirty="0"/>
              <a:t>2×2 pool → halves size</a:t>
            </a:r>
          </a:p>
          <a:p>
            <a:r>
              <a:rPr lang="en-GB" dirty="0"/>
              <a:t>Keeps max value per region</a:t>
            </a:r>
          </a:p>
          <a:p>
            <a:r>
              <a:rPr lang="en-GB" dirty="0"/>
              <a:t>Channels unchanged</a:t>
            </a:r>
          </a:p>
          <a:p>
            <a:endParaRPr lang="en-PK" dirty="0"/>
          </a:p>
        </p:txBody>
      </p:sp>
    </p:spTree>
    <p:extLst>
      <p:ext uri="{BB962C8B-B14F-4D97-AF65-F5344CB8AC3E}">
        <p14:creationId xmlns:p14="http://schemas.microsoft.com/office/powerpoint/2010/main" val="1727178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D200F-30CF-E6D6-AEB4-721A9B9F4E6C}"/>
              </a:ext>
            </a:extLst>
          </p:cNvPr>
          <p:cNvSpPr>
            <a:spLocks noGrp="1"/>
          </p:cNvSpPr>
          <p:nvPr>
            <p:ph type="title"/>
          </p:nvPr>
        </p:nvSpPr>
        <p:spPr/>
        <p:txBody>
          <a:bodyPr/>
          <a:lstStyle/>
          <a:p>
            <a:r>
              <a:rPr lang="en-GB" dirty="0"/>
              <a:t>Pooling Trends</a:t>
            </a:r>
            <a:endParaRPr lang="en-PK" dirty="0"/>
          </a:p>
        </p:txBody>
      </p:sp>
      <p:sp>
        <p:nvSpPr>
          <p:cNvPr id="3" name="Content Placeholder 2">
            <a:extLst>
              <a:ext uri="{FF2B5EF4-FFF2-40B4-BE49-F238E27FC236}">
                <a16:creationId xmlns:a16="http://schemas.microsoft.com/office/drawing/2014/main" id="{0EEB8473-C0EB-44DA-5E93-CA2ACBFA4A1A}"/>
              </a:ext>
            </a:extLst>
          </p:cNvPr>
          <p:cNvSpPr>
            <a:spLocks noGrp="1"/>
          </p:cNvSpPr>
          <p:nvPr>
            <p:ph idx="1"/>
          </p:nvPr>
        </p:nvSpPr>
        <p:spPr/>
        <p:txBody>
          <a:bodyPr/>
          <a:lstStyle/>
          <a:p>
            <a:r>
              <a:rPr lang="en-GB" dirty="0"/>
              <a:t>Once common, now less used</a:t>
            </a:r>
          </a:p>
          <a:p>
            <a:r>
              <a:rPr lang="en-GB" dirty="0" err="1"/>
              <a:t>Strided</a:t>
            </a:r>
            <a:r>
              <a:rPr lang="en-GB" dirty="0"/>
              <a:t> convolutions replace pooling</a:t>
            </a:r>
          </a:p>
          <a:p>
            <a:r>
              <a:rPr lang="en-GB" dirty="0"/>
              <a:t>Pooling discards info</a:t>
            </a:r>
          </a:p>
          <a:p>
            <a:r>
              <a:rPr lang="en-GB" dirty="0"/>
              <a:t>Still useful in some contexts</a:t>
            </a:r>
          </a:p>
          <a:p>
            <a:endParaRPr lang="en-PK" dirty="0"/>
          </a:p>
        </p:txBody>
      </p:sp>
    </p:spTree>
    <p:extLst>
      <p:ext uri="{BB962C8B-B14F-4D97-AF65-F5344CB8AC3E}">
        <p14:creationId xmlns:p14="http://schemas.microsoft.com/office/powerpoint/2010/main" val="20772686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CFB87-0E96-FBB8-6F46-60385541004F}"/>
              </a:ext>
            </a:extLst>
          </p:cNvPr>
          <p:cNvSpPr>
            <a:spLocks noGrp="1"/>
          </p:cNvSpPr>
          <p:nvPr>
            <p:ph type="title"/>
          </p:nvPr>
        </p:nvSpPr>
        <p:spPr/>
        <p:txBody>
          <a:bodyPr/>
          <a:lstStyle/>
          <a:p>
            <a:r>
              <a:rPr lang="en-GB" dirty="0"/>
              <a:t>Global Pooling</a:t>
            </a:r>
            <a:endParaRPr lang="en-PK" dirty="0"/>
          </a:p>
        </p:txBody>
      </p:sp>
      <p:sp>
        <p:nvSpPr>
          <p:cNvPr id="3" name="Content Placeholder 2">
            <a:extLst>
              <a:ext uri="{FF2B5EF4-FFF2-40B4-BE49-F238E27FC236}">
                <a16:creationId xmlns:a16="http://schemas.microsoft.com/office/drawing/2014/main" id="{24A1D1D3-5BB4-6127-8ADC-4C08D755CC80}"/>
              </a:ext>
            </a:extLst>
          </p:cNvPr>
          <p:cNvSpPr>
            <a:spLocks noGrp="1"/>
          </p:cNvSpPr>
          <p:nvPr>
            <p:ph idx="1"/>
          </p:nvPr>
        </p:nvSpPr>
        <p:spPr/>
        <p:txBody>
          <a:bodyPr/>
          <a:lstStyle/>
          <a:p>
            <a:r>
              <a:rPr lang="en-GB" dirty="0"/>
              <a:t>Reduces feature map to 1 value per channel</a:t>
            </a:r>
          </a:p>
          <a:p>
            <a:r>
              <a:rPr lang="en-GB" dirty="0"/>
              <a:t>Global max → strongest activation</a:t>
            </a:r>
          </a:p>
          <a:p>
            <a:r>
              <a:rPr lang="en-GB" dirty="0"/>
              <a:t>Global average → overall intensity</a:t>
            </a:r>
          </a:p>
          <a:p>
            <a:endParaRPr lang="en-PK" dirty="0"/>
          </a:p>
        </p:txBody>
      </p:sp>
    </p:spTree>
    <p:extLst>
      <p:ext uri="{BB962C8B-B14F-4D97-AF65-F5344CB8AC3E}">
        <p14:creationId xmlns:p14="http://schemas.microsoft.com/office/powerpoint/2010/main" val="151936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89408-896A-3E1B-A3A7-803DC532C3B0}"/>
              </a:ext>
            </a:extLst>
          </p:cNvPr>
          <p:cNvSpPr>
            <a:spLocks noGrp="1"/>
          </p:cNvSpPr>
          <p:nvPr>
            <p:ph type="title"/>
          </p:nvPr>
        </p:nvSpPr>
        <p:spPr/>
        <p:txBody>
          <a:bodyPr/>
          <a:lstStyle/>
          <a:p>
            <a:r>
              <a:rPr lang="en-PK" dirty="0"/>
              <a:t>Global Pooling Layer</a:t>
            </a:r>
          </a:p>
        </p:txBody>
      </p:sp>
      <p:pic>
        <p:nvPicPr>
          <p:cNvPr id="5" name="Content Placeholder 4" descr="A screenshot of a computer code&#10;&#10;AI-generated content may be incorrect.">
            <a:extLst>
              <a:ext uri="{FF2B5EF4-FFF2-40B4-BE49-F238E27FC236}">
                <a16:creationId xmlns:a16="http://schemas.microsoft.com/office/drawing/2014/main" id="{382E7CD6-EBF1-0B25-1494-853898789596}"/>
              </a:ext>
            </a:extLst>
          </p:cNvPr>
          <p:cNvPicPr>
            <a:picLocks noGrp="1" noChangeAspect="1"/>
          </p:cNvPicPr>
          <p:nvPr>
            <p:ph idx="1"/>
          </p:nvPr>
        </p:nvPicPr>
        <p:blipFill>
          <a:blip r:embed="rId2"/>
          <a:stretch>
            <a:fillRect/>
          </a:stretch>
        </p:blipFill>
        <p:spPr>
          <a:xfrm>
            <a:off x="838200" y="1434420"/>
            <a:ext cx="6236060" cy="4784725"/>
          </a:xfrm>
        </p:spPr>
      </p:pic>
    </p:spTree>
    <p:extLst>
      <p:ext uri="{BB962C8B-B14F-4D97-AF65-F5344CB8AC3E}">
        <p14:creationId xmlns:p14="http://schemas.microsoft.com/office/powerpoint/2010/main" val="33209875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8D5DF1-61A7-674C-F8EB-6678B5055EE1}"/>
              </a:ext>
            </a:extLst>
          </p:cNvPr>
          <p:cNvSpPr>
            <a:spLocks noGrp="1"/>
          </p:cNvSpPr>
          <p:nvPr>
            <p:ph type="title"/>
          </p:nvPr>
        </p:nvSpPr>
        <p:spPr/>
        <p:txBody>
          <a:bodyPr/>
          <a:lstStyle/>
          <a:p>
            <a:r>
              <a:rPr lang="en-GB" dirty="0"/>
              <a:t>Used in </a:t>
            </a:r>
            <a:r>
              <a:rPr lang="en-GB" dirty="0" err="1"/>
              <a:t>ResNet</a:t>
            </a:r>
            <a:r>
              <a:rPr lang="en-GB" dirty="0"/>
              <a:t>, Inception, </a:t>
            </a:r>
            <a:r>
              <a:rPr lang="en-GB" dirty="0" err="1"/>
              <a:t>EfficientNet</a:t>
            </a:r>
            <a:br>
              <a:rPr lang="en-GB" dirty="0"/>
            </a:br>
            <a:endParaRPr lang="en-PK" dirty="0"/>
          </a:p>
        </p:txBody>
      </p:sp>
      <p:sp>
        <p:nvSpPr>
          <p:cNvPr id="5" name="Text Placeholder 4">
            <a:extLst>
              <a:ext uri="{FF2B5EF4-FFF2-40B4-BE49-F238E27FC236}">
                <a16:creationId xmlns:a16="http://schemas.microsoft.com/office/drawing/2014/main" id="{5906BB55-4D80-E9B9-6AFA-B5C510A2D2D5}"/>
              </a:ext>
            </a:extLst>
          </p:cNvPr>
          <p:cNvSpPr>
            <a:spLocks noGrp="1"/>
          </p:cNvSpPr>
          <p:nvPr>
            <p:ph type="body" sz="quarter" idx="10"/>
          </p:nvPr>
        </p:nvSpPr>
        <p:spPr/>
        <p:txBody>
          <a:bodyPr/>
          <a:lstStyle/>
          <a:p>
            <a:pPr marL="0" indent="0">
              <a:buNone/>
            </a:pPr>
            <a:r>
              <a:rPr lang="en-GB" dirty="0"/>
              <a:t>Importance of Global Pooling</a:t>
            </a:r>
            <a:endParaRPr lang="en-PK" dirty="0"/>
          </a:p>
        </p:txBody>
      </p:sp>
    </p:spTree>
    <p:extLst>
      <p:ext uri="{BB962C8B-B14F-4D97-AF65-F5344CB8AC3E}">
        <p14:creationId xmlns:p14="http://schemas.microsoft.com/office/powerpoint/2010/main" val="24708271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ED168-6C8B-4F19-D24E-E18BBBACA0AF}"/>
              </a:ext>
            </a:extLst>
          </p:cNvPr>
          <p:cNvSpPr>
            <a:spLocks noGrp="1"/>
          </p:cNvSpPr>
          <p:nvPr>
            <p:ph type="title"/>
          </p:nvPr>
        </p:nvSpPr>
        <p:spPr/>
        <p:txBody>
          <a:bodyPr/>
          <a:lstStyle/>
          <a:p>
            <a:r>
              <a:rPr lang="en-GB" dirty="0"/>
              <a:t>Custom Pooling</a:t>
            </a:r>
            <a:endParaRPr lang="en-PK" dirty="0"/>
          </a:p>
        </p:txBody>
      </p:sp>
      <p:sp>
        <p:nvSpPr>
          <p:cNvPr id="3" name="Content Placeholder 2">
            <a:extLst>
              <a:ext uri="{FF2B5EF4-FFF2-40B4-BE49-F238E27FC236}">
                <a16:creationId xmlns:a16="http://schemas.microsoft.com/office/drawing/2014/main" id="{C6C66DEB-F3CC-7A21-F7C0-55FF85DD4CEB}"/>
              </a:ext>
            </a:extLst>
          </p:cNvPr>
          <p:cNvSpPr>
            <a:spLocks noGrp="1"/>
          </p:cNvSpPr>
          <p:nvPr>
            <p:ph idx="1"/>
          </p:nvPr>
        </p:nvSpPr>
        <p:spPr>
          <a:xfrm>
            <a:off x="838200" y="1391478"/>
            <a:ext cx="4667249" cy="4785485"/>
          </a:xfrm>
        </p:spPr>
        <p:txBody>
          <a:bodyPr/>
          <a:lstStyle/>
          <a:p>
            <a:r>
              <a:rPr lang="en-GB" dirty="0"/>
              <a:t>Pool across selected axis</a:t>
            </a:r>
          </a:p>
          <a:p>
            <a:r>
              <a:rPr lang="en-GB" dirty="0"/>
              <a:t>Example: width pooling only</a:t>
            </a:r>
          </a:p>
          <a:p>
            <a:r>
              <a:rPr lang="en-GB" dirty="0"/>
              <a:t>Useful for time series, attention</a:t>
            </a:r>
          </a:p>
          <a:p>
            <a:endParaRPr lang="en-PK" dirty="0"/>
          </a:p>
        </p:txBody>
      </p:sp>
      <p:pic>
        <p:nvPicPr>
          <p:cNvPr id="5" name="Picture 4" descr="A computer screen shot of a code&#10;&#10;AI-generated content may be incorrect.">
            <a:extLst>
              <a:ext uri="{FF2B5EF4-FFF2-40B4-BE49-F238E27FC236}">
                <a16:creationId xmlns:a16="http://schemas.microsoft.com/office/drawing/2014/main" id="{34C78132-D282-AC86-5175-E8D71674D90B}"/>
              </a:ext>
            </a:extLst>
          </p:cNvPr>
          <p:cNvPicPr>
            <a:picLocks noChangeAspect="1"/>
          </p:cNvPicPr>
          <p:nvPr/>
        </p:nvPicPr>
        <p:blipFill>
          <a:blip r:embed="rId2"/>
          <a:stretch>
            <a:fillRect/>
          </a:stretch>
        </p:blipFill>
        <p:spPr>
          <a:xfrm>
            <a:off x="5962650" y="1391478"/>
            <a:ext cx="6022170" cy="3953329"/>
          </a:xfrm>
          <a:prstGeom prst="rect">
            <a:avLst/>
          </a:prstGeom>
        </p:spPr>
      </p:pic>
    </p:spTree>
    <p:extLst>
      <p:ext uri="{BB962C8B-B14F-4D97-AF65-F5344CB8AC3E}">
        <p14:creationId xmlns:p14="http://schemas.microsoft.com/office/powerpoint/2010/main" val="21195191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CBA6C-6FAF-C223-DDDB-524FE82E3049}"/>
              </a:ext>
            </a:extLst>
          </p:cNvPr>
          <p:cNvSpPr>
            <a:spLocks noGrp="1"/>
          </p:cNvSpPr>
          <p:nvPr>
            <p:ph type="title"/>
          </p:nvPr>
        </p:nvSpPr>
        <p:spPr/>
        <p:txBody>
          <a:bodyPr/>
          <a:lstStyle/>
          <a:p>
            <a:r>
              <a:rPr lang="en-GB" dirty="0"/>
              <a:t>Dense Layers in CNNs</a:t>
            </a:r>
            <a:endParaRPr lang="en-PK" dirty="0"/>
          </a:p>
        </p:txBody>
      </p:sp>
      <p:sp>
        <p:nvSpPr>
          <p:cNvPr id="3" name="Content Placeholder 2">
            <a:extLst>
              <a:ext uri="{FF2B5EF4-FFF2-40B4-BE49-F238E27FC236}">
                <a16:creationId xmlns:a16="http://schemas.microsoft.com/office/drawing/2014/main" id="{D54AB1B5-757E-D0C6-FEBE-49177C5F5E1A}"/>
              </a:ext>
            </a:extLst>
          </p:cNvPr>
          <p:cNvSpPr>
            <a:spLocks noGrp="1"/>
          </p:cNvSpPr>
          <p:nvPr>
            <p:ph idx="1"/>
          </p:nvPr>
        </p:nvSpPr>
        <p:spPr/>
        <p:txBody>
          <a:bodyPr/>
          <a:lstStyle/>
          <a:p>
            <a:r>
              <a:rPr lang="en-GB" dirty="0"/>
              <a:t>Flatten feature maps</a:t>
            </a:r>
          </a:p>
          <a:p>
            <a:r>
              <a:rPr lang="en-GB" dirty="0"/>
              <a:t>Fully connected layer for classification</a:t>
            </a:r>
          </a:p>
          <a:p>
            <a:r>
              <a:rPr lang="en-GB" dirty="0"/>
              <a:t>Combines features from all locations</a:t>
            </a:r>
          </a:p>
          <a:p>
            <a:r>
              <a:rPr lang="en-GB" dirty="0"/>
              <a:t>Performs final decision making</a:t>
            </a:r>
          </a:p>
          <a:p>
            <a:endParaRPr lang="en-PK" dirty="0"/>
          </a:p>
        </p:txBody>
      </p:sp>
    </p:spTree>
    <p:extLst>
      <p:ext uri="{BB962C8B-B14F-4D97-AF65-F5344CB8AC3E}">
        <p14:creationId xmlns:p14="http://schemas.microsoft.com/office/powerpoint/2010/main" val="740737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55796-A37A-24DA-FA5A-EFE439EEC933}"/>
              </a:ext>
            </a:extLst>
          </p:cNvPr>
          <p:cNvSpPr>
            <a:spLocks noGrp="1"/>
          </p:cNvSpPr>
          <p:nvPr>
            <p:ph type="title"/>
          </p:nvPr>
        </p:nvSpPr>
        <p:spPr/>
        <p:txBody>
          <a:bodyPr/>
          <a:lstStyle/>
          <a:p>
            <a:r>
              <a:rPr lang="en-GB" dirty="0"/>
              <a:t>Sigmoid Activation</a:t>
            </a:r>
            <a:endParaRPr lang="en-PK" dirty="0"/>
          </a:p>
        </p:txBody>
      </p:sp>
      <p:sp>
        <p:nvSpPr>
          <p:cNvPr id="3" name="Content Placeholder 2">
            <a:extLst>
              <a:ext uri="{FF2B5EF4-FFF2-40B4-BE49-F238E27FC236}">
                <a16:creationId xmlns:a16="http://schemas.microsoft.com/office/drawing/2014/main" id="{1A0546FC-9EB0-7E34-BDCA-A007521FEBDB}"/>
              </a:ext>
            </a:extLst>
          </p:cNvPr>
          <p:cNvSpPr>
            <a:spLocks noGrp="1"/>
          </p:cNvSpPr>
          <p:nvPr>
            <p:ph idx="1"/>
          </p:nvPr>
        </p:nvSpPr>
        <p:spPr>
          <a:xfrm>
            <a:off x="838201" y="1391478"/>
            <a:ext cx="5257800" cy="4785485"/>
          </a:xfrm>
        </p:spPr>
        <p:txBody>
          <a:bodyPr/>
          <a:lstStyle/>
          <a:p>
            <a:r>
              <a:rPr lang="en-GB" dirty="0"/>
              <a:t>Squashes input between 0 and 1</a:t>
            </a:r>
          </a:p>
          <a:p>
            <a:r>
              <a:rPr lang="en-GB" dirty="0"/>
              <a:t>Smooth S-curve</a:t>
            </a:r>
          </a:p>
          <a:p>
            <a:r>
              <a:rPr lang="en-GB" dirty="0"/>
              <a:t>Derivative max = 0.25 at 0</a:t>
            </a:r>
          </a:p>
          <a:p>
            <a:r>
              <a:rPr lang="en-GB" dirty="0"/>
              <a:t>Small derivatives → weak gradients</a:t>
            </a:r>
            <a:endParaRPr lang="en-PK" dirty="0"/>
          </a:p>
        </p:txBody>
      </p:sp>
      <p:sp>
        <p:nvSpPr>
          <p:cNvPr id="4" name="TextBox 3">
            <a:extLst>
              <a:ext uri="{FF2B5EF4-FFF2-40B4-BE49-F238E27FC236}">
                <a16:creationId xmlns:a16="http://schemas.microsoft.com/office/drawing/2014/main" id="{2777E9A7-E6E7-46B0-5796-1E72885A3089}"/>
              </a:ext>
            </a:extLst>
          </p:cNvPr>
          <p:cNvSpPr txBox="1"/>
          <p:nvPr/>
        </p:nvSpPr>
        <p:spPr>
          <a:xfrm>
            <a:off x="6128897" y="5137692"/>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7.1: Sigmoid Activation Function and Its Derivative</a:t>
            </a:r>
          </a:p>
        </p:txBody>
      </p:sp>
      <p:pic>
        <p:nvPicPr>
          <p:cNvPr id="6" name="Picture 5" descr="A graph of function and a red dotted line&#10;&#10;AI-generated content may be incorrect.">
            <a:extLst>
              <a:ext uri="{FF2B5EF4-FFF2-40B4-BE49-F238E27FC236}">
                <a16:creationId xmlns:a16="http://schemas.microsoft.com/office/drawing/2014/main" id="{108B444D-B116-F0E2-C2DD-4D8DB0CA6DF3}"/>
              </a:ext>
            </a:extLst>
          </p:cNvPr>
          <p:cNvPicPr>
            <a:picLocks noChangeAspect="1"/>
          </p:cNvPicPr>
          <p:nvPr/>
        </p:nvPicPr>
        <p:blipFill>
          <a:blip r:embed="rId2"/>
          <a:stretch>
            <a:fillRect/>
          </a:stretch>
        </p:blipFill>
        <p:spPr>
          <a:xfrm>
            <a:off x="6522627" y="949983"/>
            <a:ext cx="5310598" cy="3879850"/>
          </a:xfrm>
          <a:prstGeom prst="rect">
            <a:avLst/>
          </a:prstGeom>
        </p:spPr>
      </p:pic>
    </p:spTree>
    <p:extLst>
      <p:ext uri="{BB962C8B-B14F-4D97-AF65-F5344CB8AC3E}">
        <p14:creationId xmlns:p14="http://schemas.microsoft.com/office/powerpoint/2010/main" val="19685812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C49F3-CE28-C6C3-4DFF-C83E144F501E}"/>
              </a:ext>
            </a:extLst>
          </p:cNvPr>
          <p:cNvSpPr>
            <a:spLocks noGrp="1"/>
          </p:cNvSpPr>
          <p:nvPr>
            <p:ph type="title"/>
          </p:nvPr>
        </p:nvSpPr>
        <p:spPr/>
        <p:txBody>
          <a:bodyPr/>
          <a:lstStyle/>
          <a:p>
            <a:r>
              <a:rPr lang="en-GB" dirty="0"/>
              <a:t>Top Layer in CNNs</a:t>
            </a:r>
            <a:endParaRPr lang="en-PK" dirty="0"/>
          </a:p>
        </p:txBody>
      </p:sp>
      <p:sp>
        <p:nvSpPr>
          <p:cNvPr id="3" name="Content Placeholder 2">
            <a:extLst>
              <a:ext uri="{FF2B5EF4-FFF2-40B4-BE49-F238E27FC236}">
                <a16:creationId xmlns:a16="http://schemas.microsoft.com/office/drawing/2014/main" id="{765EB228-E7F0-72D8-9C48-A55D8EDAE23F}"/>
              </a:ext>
            </a:extLst>
          </p:cNvPr>
          <p:cNvSpPr>
            <a:spLocks noGrp="1"/>
          </p:cNvSpPr>
          <p:nvPr>
            <p:ph idx="1"/>
          </p:nvPr>
        </p:nvSpPr>
        <p:spPr/>
        <p:txBody>
          <a:bodyPr/>
          <a:lstStyle/>
          <a:p>
            <a:r>
              <a:rPr lang="en-GB" dirty="0"/>
              <a:t>“Top” = last dense layer</a:t>
            </a:r>
          </a:p>
          <a:p>
            <a:r>
              <a:rPr lang="en-GB" dirty="0"/>
              <a:t>One neuron per class</a:t>
            </a:r>
          </a:p>
          <a:p>
            <a:r>
              <a:rPr lang="en-GB" dirty="0"/>
              <a:t>Outputs confidence scores</a:t>
            </a:r>
          </a:p>
          <a:p>
            <a:r>
              <a:rPr lang="en-GB" dirty="0"/>
              <a:t>Key in transfer learning</a:t>
            </a:r>
          </a:p>
          <a:p>
            <a:endParaRPr lang="en-PK" dirty="0"/>
          </a:p>
        </p:txBody>
      </p:sp>
    </p:spTree>
    <p:extLst>
      <p:ext uri="{BB962C8B-B14F-4D97-AF65-F5344CB8AC3E}">
        <p14:creationId xmlns:p14="http://schemas.microsoft.com/office/powerpoint/2010/main" val="33354366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616F2-85EB-514F-A5C4-FB26D187F85F}"/>
              </a:ext>
            </a:extLst>
          </p:cNvPr>
          <p:cNvSpPr>
            <a:spLocks noGrp="1"/>
          </p:cNvSpPr>
          <p:nvPr>
            <p:ph type="title"/>
          </p:nvPr>
        </p:nvSpPr>
        <p:spPr/>
        <p:txBody>
          <a:bodyPr/>
          <a:lstStyle/>
          <a:p>
            <a:r>
              <a:rPr lang="en-GB" dirty="0"/>
              <a:t>CIFAR-10 Example</a:t>
            </a:r>
            <a:endParaRPr lang="en-PK" dirty="0"/>
          </a:p>
        </p:txBody>
      </p:sp>
      <p:sp>
        <p:nvSpPr>
          <p:cNvPr id="3" name="Content Placeholder 2">
            <a:extLst>
              <a:ext uri="{FF2B5EF4-FFF2-40B4-BE49-F238E27FC236}">
                <a16:creationId xmlns:a16="http://schemas.microsoft.com/office/drawing/2014/main" id="{8F4CBB13-43DC-37AF-555B-FF450C7E203F}"/>
              </a:ext>
            </a:extLst>
          </p:cNvPr>
          <p:cNvSpPr>
            <a:spLocks noGrp="1"/>
          </p:cNvSpPr>
          <p:nvPr>
            <p:ph idx="1"/>
          </p:nvPr>
        </p:nvSpPr>
        <p:spPr/>
        <p:txBody>
          <a:bodyPr/>
          <a:lstStyle/>
          <a:p>
            <a:r>
              <a:rPr lang="en-GB" dirty="0"/>
              <a:t>10-class image classification</a:t>
            </a:r>
          </a:p>
          <a:p>
            <a:r>
              <a:rPr lang="en-GB" dirty="0"/>
              <a:t>Use Conv2D + </a:t>
            </a:r>
            <a:r>
              <a:rPr lang="en-GB" dirty="0" err="1"/>
              <a:t>MaxPooling</a:t>
            </a:r>
            <a:endParaRPr lang="en-GB" dirty="0"/>
          </a:p>
          <a:p>
            <a:r>
              <a:rPr lang="en-GB" dirty="0"/>
              <a:t>Dense output layer with </a:t>
            </a:r>
            <a:r>
              <a:rPr lang="en-GB" dirty="0" err="1"/>
              <a:t>softmax</a:t>
            </a:r>
            <a:endParaRPr lang="en-GB" dirty="0"/>
          </a:p>
          <a:p>
            <a:r>
              <a:rPr lang="en-GB" dirty="0"/>
              <a:t>Evaluate accuracy</a:t>
            </a:r>
          </a:p>
          <a:p>
            <a:pPr marL="0" indent="0">
              <a:buNone/>
            </a:pPr>
            <a:endParaRPr lang="en-GB" dirty="0"/>
          </a:p>
          <a:p>
            <a:endParaRPr lang="en-PK" dirty="0"/>
          </a:p>
        </p:txBody>
      </p:sp>
    </p:spTree>
    <p:extLst>
      <p:ext uri="{BB962C8B-B14F-4D97-AF65-F5344CB8AC3E}">
        <p14:creationId xmlns:p14="http://schemas.microsoft.com/office/powerpoint/2010/main" val="41366324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792CA-FBEF-0C8D-F7A5-BD5B41718F4F}"/>
              </a:ext>
            </a:extLst>
          </p:cNvPr>
          <p:cNvSpPr>
            <a:spLocks noGrp="1"/>
          </p:cNvSpPr>
          <p:nvPr>
            <p:ph type="title"/>
          </p:nvPr>
        </p:nvSpPr>
        <p:spPr/>
        <p:txBody>
          <a:bodyPr/>
          <a:lstStyle/>
          <a:p>
            <a:r>
              <a:rPr lang="en-GB" dirty="0"/>
              <a:t>Managing Shapes in </a:t>
            </a:r>
            <a:r>
              <a:rPr lang="en-GB" dirty="0" err="1"/>
              <a:t>Keras</a:t>
            </a:r>
            <a:endParaRPr lang="en-PK" dirty="0"/>
          </a:p>
        </p:txBody>
      </p:sp>
      <p:sp>
        <p:nvSpPr>
          <p:cNvPr id="3" name="Content Placeholder 2">
            <a:extLst>
              <a:ext uri="{FF2B5EF4-FFF2-40B4-BE49-F238E27FC236}">
                <a16:creationId xmlns:a16="http://schemas.microsoft.com/office/drawing/2014/main" id="{EA5235A1-8F3D-1A26-578D-018D2B3F77B9}"/>
              </a:ext>
            </a:extLst>
          </p:cNvPr>
          <p:cNvSpPr>
            <a:spLocks noGrp="1"/>
          </p:cNvSpPr>
          <p:nvPr>
            <p:ph idx="1"/>
          </p:nvPr>
        </p:nvSpPr>
        <p:spPr/>
        <p:txBody>
          <a:bodyPr/>
          <a:lstStyle/>
          <a:p>
            <a:r>
              <a:rPr lang="en-GB" dirty="0" err="1"/>
              <a:t>Keras</a:t>
            </a:r>
            <a:r>
              <a:rPr lang="en-GB" dirty="0"/>
              <a:t> reports layer output shapes</a:t>
            </a:r>
          </a:p>
          <a:p>
            <a:r>
              <a:rPr lang="en-GB" dirty="0"/>
              <a:t>Watch HWC vs CHW formats</a:t>
            </a:r>
          </a:p>
          <a:p>
            <a:r>
              <a:rPr lang="en-GB" dirty="0"/>
              <a:t>Shape mismatches → common errors</a:t>
            </a:r>
          </a:p>
          <a:p>
            <a:r>
              <a:rPr lang="en-GB" dirty="0"/>
              <a:t>Always check </a:t>
            </a:r>
            <a:r>
              <a:rPr lang="en-GB" dirty="0" err="1">
                <a:solidFill>
                  <a:srgbClr val="00549D"/>
                </a:solidFill>
              </a:rPr>
              <a:t>model.summary</a:t>
            </a:r>
            <a:r>
              <a:rPr lang="en-GB" dirty="0">
                <a:solidFill>
                  <a:srgbClr val="00549D"/>
                </a:solidFill>
              </a:rPr>
              <a:t>()</a:t>
            </a:r>
          </a:p>
          <a:p>
            <a:endParaRPr lang="en-PK" dirty="0"/>
          </a:p>
        </p:txBody>
      </p:sp>
    </p:spTree>
    <p:extLst>
      <p:ext uri="{BB962C8B-B14F-4D97-AF65-F5344CB8AC3E}">
        <p14:creationId xmlns:p14="http://schemas.microsoft.com/office/powerpoint/2010/main" val="37849199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65CD2-3EF7-96EE-182A-352F0CCA7B60}"/>
              </a:ext>
            </a:extLst>
          </p:cNvPr>
          <p:cNvSpPr>
            <a:spLocks noGrp="1"/>
          </p:cNvSpPr>
          <p:nvPr>
            <p:ph type="title"/>
          </p:nvPr>
        </p:nvSpPr>
        <p:spPr/>
        <p:txBody>
          <a:bodyPr/>
          <a:lstStyle/>
          <a:p>
            <a:r>
              <a:rPr lang="en-PK" dirty="0"/>
              <a:t>Shapes Mismatch Case Study</a:t>
            </a:r>
          </a:p>
        </p:txBody>
      </p:sp>
      <p:pic>
        <p:nvPicPr>
          <p:cNvPr id="7" name="Picture 6" descr="A screenshot of a computer program&#10;&#10;AI-generated content may be incorrect.">
            <a:extLst>
              <a:ext uri="{FF2B5EF4-FFF2-40B4-BE49-F238E27FC236}">
                <a16:creationId xmlns:a16="http://schemas.microsoft.com/office/drawing/2014/main" id="{EA72A93B-EAC5-BC62-DE7F-363B3B2021A1}"/>
              </a:ext>
            </a:extLst>
          </p:cNvPr>
          <p:cNvPicPr>
            <a:picLocks noChangeAspect="1"/>
          </p:cNvPicPr>
          <p:nvPr/>
        </p:nvPicPr>
        <p:blipFill>
          <a:blip r:embed="rId2"/>
          <a:stretch>
            <a:fillRect/>
          </a:stretch>
        </p:blipFill>
        <p:spPr>
          <a:xfrm>
            <a:off x="838199" y="1226982"/>
            <a:ext cx="5553075" cy="4973165"/>
          </a:xfrm>
          <a:prstGeom prst="rect">
            <a:avLst/>
          </a:prstGeom>
        </p:spPr>
      </p:pic>
      <p:pic>
        <p:nvPicPr>
          <p:cNvPr id="9" name="Picture 8" descr="A green text on a white background&#10;&#10;AI-generated content may be incorrect.">
            <a:extLst>
              <a:ext uri="{FF2B5EF4-FFF2-40B4-BE49-F238E27FC236}">
                <a16:creationId xmlns:a16="http://schemas.microsoft.com/office/drawing/2014/main" id="{0E6BB14C-A5AC-B7C0-0045-A7FD753234EE}"/>
              </a:ext>
            </a:extLst>
          </p:cNvPr>
          <p:cNvPicPr>
            <a:picLocks noChangeAspect="1"/>
          </p:cNvPicPr>
          <p:nvPr/>
        </p:nvPicPr>
        <p:blipFill>
          <a:blip r:embed="rId3"/>
          <a:stretch>
            <a:fillRect/>
          </a:stretch>
        </p:blipFill>
        <p:spPr>
          <a:xfrm>
            <a:off x="7047593" y="1226982"/>
            <a:ext cx="5068207" cy="1462810"/>
          </a:xfrm>
          <a:prstGeom prst="rect">
            <a:avLst/>
          </a:prstGeom>
        </p:spPr>
      </p:pic>
    </p:spTree>
    <p:extLst>
      <p:ext uri="{BB962C8B-B14F-4D97-AF65-F5344CB8AC3E}">
        <p14:creationId xmlns:p14="http://schemas.microsoft.com/office/powerpoint/2010/main" val="15641228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C15E9-EFD2-1ACF-161B-5924D4FF3D0F}"/>
              </a:ext>
            </a:extLst>
          </p:cNvPr>
          <p:cNvSpPr>
            <a:spLocks noGrp="1"/>
          </p:cNvSpPr>
          <p:nvPr>
            <p:ph type="title"/>
          </p:nvPr>
        </p:nvSpPr>
        <p:spPr/>
        <p:txBody>
          <a:bodyPr/>
          <a:lstStyle/>
          <a:p>
            <a:r>
              <a:rPr lang="en-PK" dirty="0"/>
              <a:t>Build the M</a:t>
            </a:r>
            <a:r>
              <a:rPr lang="en-GB" dirty="0"/>
              <a:t>o</a:t>
            </a:r>
            <a:r>
              <a:rPr lang="en-PK" dirty="0"/>
              <a:t>del Step-by-step</a:t>
            </a:r>
          </a:p>
        </p:txBody>
      </p:sp>
      <p:pic>
        <p:nvPicPr>
          <p:cNvPr id="7" name="Picture 6" descr="A screenshot of a computer program&#10;&#10;AI-generated content may be incorrect.">
            <a:extLst>
              <a:ext uri="{FF2B5EF4-FFF2-40B4-BE49-F238E27FC236}">
                <a16:creationId xmlns:a16="http://schemas.microsoft.com/office/drawing/2014/main" id="{2F9796A3-6BA5-5718-B204-B13AA51AD215}"/>
              </a:ext>
            </a:extLst>
          </p:cNvPr>
          <p:cNvPicPr>
            <a:picLocks noChangeAspect="1"/>
          </p:cNvPicPr>
          <p:nvPr/>
        </p:nvPicPr>
        <p:blipFill>
          <a:blip r:embed="rId2"/>
          <a:stretch>
            <a:fillRect/>
          </a:stretch>
        </p:blipFill>
        <p:spPr>
          <a:xfrm>
            <a:off x="838200" y="1226982"/>
            <a:ext cx="6272228" cy="4620079"/>
          </a:xfrm>
          <a:prstGeom prst="rect">
            <a:avLst/>
          </a:prstGeom>
        </p:spPr>
      </p:pic>
    </p:spTree>
    <p:extLst>
      <p:ext uri="{BB962C8B-B14F-4D97-AF65-F5344CB8AC3E}">
        <p14:creationId xmlns:p14="http://schemas.microsoft.com/office/powerpoint/2010/main" val="38690294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957A6-EDA3-3872-B6CC-BECC48BAC02C}"/>
              </a:ext>
            </a:extLst>
          </p:cNvPr>
          <p:cNvSpPr>
            <a:spLocks noGrp="1"/>
          </p:cNvSpPr>
          <p:nvPr>
            <p:ph type="title"/>
          </p:nvPr>
        </p:nvSpPr>
        <p:spPr/>
        <p:txBody>
          <a:bodyPr/>
          <a:lstStyle/>
          <a:p>
            <a:r>
              <a:rPr lang="en-PK" dirty="0"/>
              <a:t>Adding the Layer that Causes Error</a:t>
            </a:r>
          </a:p>
        </p:txBody>
      </p:sp>
      <p:sp>
        <p:nvSpPr>
          <p:cNvPr id="3" name="Content Placeholder 2">
            <a:extLst>
              <a:ext uri="{FF2B5EF4-FFF2-40B4-BE49-F238E27FC236}">
                <a16:creationId xmlns:a16="http://schemas.microsoft.com/office/drawing/2014/main" id="{3DC99D2A-6E31-5862-9D5E-C448E2DD3347}"/>
              </a:ext>
            </a:extLst>
          </p:cNvPr>
          <p:cNvSpPr>
            <a:spLocks noGrp="1"/>
          </p:cNvSpPr>
          <p:nvPr>
            <p:ph idx="1"/>
          </p:nvPr>
        </p:nvSpPr>
        <p:spPr>
          <a:xfrm>
            <a:off x="838199" y="2754086"/>
            <a:ext cx="9707217" cy="3603171"/>
          </a:xfrm>
        </p:spPr>
        <p:txBody>
          <a:bodyPr>
            <a:normAutofit/>
          </a:bodyPr>
          <a:lstStyle/>
          <a:p>
            <a:r>
              <a:rPr lang="en-GB" dirty="0"/>
              <a:t>This time, we get the error as follows: </a:t>
            </a:r>
          </a:p>
          <a:p>
            <a:endParaRPr lang="en-GB" dirty="0"/>
          </a:p>
          <a:p>
            <a:pPr marL="0" indent="0">
              <a:buNone/>
            </a:pPr>
            <a:endParaRPr lang="en-GB" dirty="0"/>
          </a:p>
          <a:p>
            <a:r>
              <a:rPr lang="en-GB" dirty="0"/>
              <a:t>Removing the pooling layer before this Conv2D fixes the error</a:t>
            </a:r>
          </a:p>
        </p:txBody>
      </p:sp>
      <p:pic>
        <p:nvPicPr>
          <p:cNvPr id="7" name="Picture 6">
            <a:extLst>
              <a:ext uri="{FF2B5EF4-FFF2-40B4-BE49-F238E27FC236}">
                <a16:creationId xmlns:a16="http://schemas.microsoft.com/office/drawing/2014/main" id="{7C2F9163-73C1-5293-3B3A-FE1E4DE64D32}"/>
              </a:ext>
            </a:extLst>
          </p:cNvPr>
          <p:cNvPicPr>
            <a:picLocks noChangeAspect="1"/>
          </p:cNvPicPr>
          <p:nvPr/>
        </p:nvPicPr>
        <p:blipFill>
          <a:blip r:embed="rId2"/>
          <a:stretch>
            <a:fillRect/>
          </a:stretch>
        </p:blipFill>
        <p:spPr>
          <a:xfrm>
            <a:off x="838200" y="1466964"/>
            <a:ext cx="7772400" cy="812041"/>
          </a:xfrm>
          <a:prstGeom prst="rect">
            <a:avLst/>
          </a:prstGeom>
        </p:spPr>
      </p:pic>
      <p:pic>
        <p:nvPicPr>
          <p:cNvPr id="9" name="Picture 8" descr="A close-up of a math equation&#10;&#10;AI-generated content may be incorrect.">
            <a:extLst>
              <a:ext uri="{FF2B5EF4-FFF2-40B4-BE49-F238E27FC236}">
                <a16:creationId xmlns:a16="http://schemas.microsoft.com/office/drawing/2014/main" id="{081F79D6-43FF-DD6A-5DC3-999F7459C6FF}"/>
              </a:ext>
            </a:extLst>
          </p:cNvPr>
          <p:cNvPicPr>
            <a:picLocks noChangeAspect="1"/>
          </p:cNvPicPr>
          <p:nvPr/>
        </p:nvPicPr>
        <p:blipFill>
          <a:blip r:embed="rId3"/>
          <a:stretch>
            <a:fillRect/>
          </a:stretch>
        </p:blipFill>
        <p:spPr>
          <a:xfrm>
            <a:off x="838200" y="3653709"/>
            <a:ext cx="7772400" cy="999308"/>
          </a:xfrm>
          <a:prstGeom prst="rect">
            <a:avLst/>
          </a:prstGeom>
        </p:spPr>
      </p:pic>
    </p:spTree>
    <p:extLst>
      <p:ext uri="{BB962C8B-B14F-4D97-AF65-F5344CB8AC3E}">
        <p14:creationId xmlns:p14="http://schemas.microsoft.com/office/powerpoint/2010/main" val="8698199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96998-82DE-87AC-D6AC-5727027C70A2}"/>
              </a:ext>
            </a:extLst>
          </p:cNvPr>
          <p:cNvSpPr>
            <a:spLocks noGrp="1"/>
          </p:cNvSpPr>
          <p:nvPr>
            <p:ph type="title"/>
          </p:nvPr>
        </p:nvSpPr>
        <p:spPr/>
        <p:txBody>
          <a:bodyPr>
            <a:normAutofit/>
          </a:bodyPr>
          <a:lstStyle/>
          <a:p>
            <a:r>
              <a:rPr lang="en-GB" dirty="0"/>
              <a:t>Chain Rule &amp; Backpropagation</a:t>
            </a:r>
            <a:endParaRPr lang="en-PK" dirty="0"/>
          </a:p>
        </p:txBody>
      </p:sp>
      <p:sp>
        <p:nvSpPr>
          <p:cNvPr id="3" name="Content Placeholder 2">
            <a:extLst>
              <a:ext uri="{FF2B5EF4-FFF2-40B4-BE49-F238E27FC236}">
                <a16:creationId xmlns:a16="http://schemas.microsoft.com/office/drawing/2014/main" id="{68B2B2B5-EB58-4DBB-F227-33EFA9AF442F}"/>
              </a:ext>
            </a:extLst>
          </p:cNvPr>
          <p:cNvSpPr>
            <a:spLocks noGrp="1"/>
          </p:cNvSpPr>
          <p:nvPr>
            <p:ph idx="1"/>
          </p:nvPr>
        </p:nvSpPr>
        <p:spPr/>
        <p:txBody>
          <a:bodyPr/>
          <a:lstStyle/>
          <a:p>
            <a:r>
              <a:rPr lang="en-GB" dirty="0"/>
              <a:t>Gradients multiply across layers</a:t>
            </a:r>
          </a:p>
          <a:p>
            <a:r>
              <a:rPr lang="en-GB" dirty="0"/>
              <a:t>Each layer’s derivative ≤ 0.25</a:t>
            </a:r>
          </a:p>
          <a:p>
            <a:r>
              <a:rPr lang="en-GB" dirty="0"/>
              <a:t>10 layers: 0.25¹⁰ ≈ 0</a:t>
            </a:r>
          </a:p>
          <a:p>
            <a:r>
              <a:rPr lang="en-GB" dirty="0"/>
              <a:t>Vanishing gradient problem</a:t>
            </a:r>
            <a:endParaRPr lang="en-PK" dirty="0"/>
          </a:p>
        </p:txBody>
      </p:sp>
    </p:spTree>
    <p:extLst>
      <p:ext uri="{BB962C8B-B14F-4D97-AF65-F5344CB8AC3E}">
        <p14:creationId xmlns:p14="http://schemas.microsoft.com/office/powerpoint/2010/main" val="924964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44655-3E88-5EC3-7EEA-BAB2A64CA914}"/>
              </a:ext>
            </a:extLst>
          </p:cNvPr>
          <p:cNvSpPr>
            <a:spLocks noGrp="1"/>
          </p:cNvSpPr>
          <p:nvPr>
            <p:ph type="title"/>
          </p:nvPr>
        </p:nvSpPr>
        <p:spPr/>
        <p:txBody>
          <a:bodyPr/>
          <a:lstStyle/>
          <a:p>
            <a:r>
              <a:rPr lang="en-PK" dirty="0"/>
              <a:t>Dense Connections</a:t>
            </a:r>
          </a:p>
        </p:txBody>
      </p:sp>
      <p:pic>
        <p:nvPicPr>
          <p:cNvPr id="5" name="Content Placeholder 4" descr="A diagram of a network&#10;&#10;AI-generated content may be incorrect.">
            <a:extLst>
              <a:ext uri="{FF2B5EF4-FFF2-40B4-BE49-F238E27FC236}">
                <a16:creationId xmlns:a16="http://schemas.microsoft.com/office/drawing/2014/main" id="{C58C5F45-BE1A-BF07-0540-2DC8867EDD2B}"/>
              </a:ext>
            </a:extLst>
          </p:cNvPr>
          <p:cNvPicPr>
            <a:picLocks noGrp="1" noChangeAspect="1"/>
          </p:cNvPicPr>
          <p:nvPr>
            <p:ph idx="1"/>
          </p:nvPr>
        </p:nvPicPr>
        <p:blipFill>
          <a:blip r:embed="rId2"/>
          <a:stretch>
            <a:fillRect/>
          </a:stretch>
        </p:blipFill>
        <p:spPr>
          <a:xfrm>
            <a:off x="2787770" y="1226982"/>
            <a:ext cx="6616459" cy="4778172"/>
          </a:xfrm>
        </p:spPr>
      </p:pic>
      <p:sp>
        <p:nvSpPr>
          <p:cNvPr id="6" name="TextBox 5">
            <a:extLst>
              <a:ext uri="{FF2B5EF4-FFF2-40B4-BE49-F238E27FC236}">
                <a16:creationId xmlns:a16="http://schemas.microsoft.com/office/drawing/2014/main" id="{A2757FE3-363C-9B05-C0F1-DA7446CFC176}"/>
              </a:ext>
            </a:extLst>
          </p:cNvPr>
          <p:cNvSpPr txBox="1"/>
          <p:nvPr/>
        </p:nvSpPr>
        <p:spPr>
          <a:xfrm>
            <a:off x="2733507" y="6076407"/>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7.2: Fully Connected Network (FCN) with Back Propagation</a:t>
            </a:r>
          </a:p>
        </p:txBody>
      </p:sp>
    </p:spTree>
    <p:extLst>
      <p:ext uri="{BB962C8B-B14F-4D97-AF65-F5344CB8AC3E}">
        <p14:creationId xmlns:p14="http://schemas.microsoft.com/office/powerpoint/2010/main" val="3147983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A48D68-BAF0-656F-DD14-2FF49714E197}"/>
              </a:ext>
            </a:extLst>
          </p:cNvPr>
          <p:cNvSpPr>
            <a:spLocks noGrp="1"/>
          </p:cNvSpPr>
          <p:nvPr>
            <p:ph type="title"/>
          </p:nvPr>
        </p:nvSpPr>
        <p:spPr/>
        <p:txBody>
          <a:bodyPr/>
          <a:lstStyle/>
          <a:p>
            <a:r>
              <a:rPr lang="en-GB" dirty="0"/>
              <a:t>Early layers stop learning, remain random</a:t>
            </a:r>
            <a:endParaRPr lang="en-PK" dirty="0"/>
          </a:p>
        </p:txBody>
      </p:sp>
      <p:sp>
        <p:nvSpPr>
          <p:cNvPr id="5" name="Text Placeholder 4">
            <a:extLst>
              <a:ext uri="{FF2B5EF4-FFF2-40B4-BE49-F238E27FC236}">
                <a16:creationId xmlns:a16="http://schemas.microsoft.com/office/drawing/2014/main" id="{F164C1EF-A3FA-B344-EA14-090C704CA04B}"/>
              </a:ext>
            </a:extLst>
          </p:cNvPr>
          <p:cNvSpPr>
            <a:spLocks noGrp="1"/>
          </p:cNvSpPr>
          <p:nvPr>
            <p:ph type="body" sz="quarter" idx="10"/>
          </p:nvPr>
        </p:nvSpPr>
        <p:spPr/>
        <p:txBody>
          <a:bodyPr/>
          <a:lstStyle/>
          <a:p>
            <a:pPr marL="0" indent="0">
              <a:buNone/>
            </a:pPr>
            <a:r>
              <a:rPr lang="en-GB" dirty="0"/>
              <a:t>Vanishing Gradient Problem</a:t>
            </a:r>
            <a:endParaRPr lang="en-PK" dirty="0"/>
          </a:p>
        </p:txBody>
      </p:sp>
    </p:spTree>
    <p:extLst>
      <p:ext uri="{BB962C8B-B14F-4D97-AF65-F5344CB8AC3E}">
        <p14:creationId xmlns:p14="http://schemas.microsoft.com/office/powerpoint/2010/main" val="2281811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864D70-BBE4-595A-1F24-6BB1501FFAEB}"/>
              </a:ext>
            </a:extLst>
          </p:cNvPr>
          <p:cNvSpPr>
            <a:spLocks noGrp="1"/>
          </p:cNvSpPr>
          <p:nvPr>
            <p:ph type="title"/>
          </p:nvPr>
        </p:nvSpPr>
        <p:spPr/>
        <p:txBody>
          <a:bodyPr/>
          <a:lstStyle/>
          <a:p>
            <a:r>
              <a:rPr lang="en-GB" dirty="0"/>
              <a:t>Learning Standstill</a:t>
            </a:r>
            <a:endParaRPr lang="en-PK" dirty="0"/>
          </a:p>
        </p:txBody>
      </p:sp>
      <p:sp>
        <p:nvSpPr>
          <p:cNvPr id="3" name="Content Placeholder 2">
            <a:extLst>
              <a:ext uri="{FF2B5EF4-FFF2-40B4-BE49-F238E27FC236}">
                <a16:creationId xmlns:a16="http://schemas.microsoft.com/office/drawing/2014/main" id="{FF835B08-4261-83FD-8E2E-8F0281D01E18}"/>
              </a:ext>
            </a:extLst>
          </p:cNvPr>
          <p:cNvSpPr>
            <a:spLocks noGrp="1"/>
          </p:cNvSpPr>
          <p:nvPr>
            <p:ph idx="1"/>
          </p:nvPr>
        </p:nvSpPr>
        <p:spPr/>
        <p:txBody>
          <a:bodyPr/>
          <a:lstStyle/>
          <a:p>
            <a:r>
              <a:rPr lang="en-GB" dirty="0"/>
              <a:t>Gradients vanish → weights frozen</a:t>
            </a:r>
          </a:p>
          <a:p>
            <a:r>
              <a:rPr lang="en-GB" dirty="0"/>
              <a:t>Data size doesn’t help</a:t>
            </a:r>
          </a:p>
          <a:p>
            <a:r>
              <a:rPr lang="en-GB" dirty="0"/>
              <a:t>More layers don’t fix it</a:t>
            </a:r>
          </a:p>
          <a:p>
            <a:r>
              <a:rPr lang="en-GB" dirty="0"/>
              <a:t>Key barrier to deep learning progress</a:t>
            </a:r>
          </a:p>
          <a:p>
            <a:endParaRPr lang="en-PK" dirty="0"/>
          </a:p>
        </p:txBody>
      </p:sp>
    </p:spTree>
    <p:extLst>
      <p:ext uri="{BB962C8B-B14F-4D97-AF65-F5344CB8AC3E}">
        <p14:creationId xmlns:p14="http://schemas.microsoft.com/office/powerpoint/2010/main" val="40654521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257</TotalTime>
  <Words>1106</Words>
  <Application>Microsoft Macintosh PowerPoint</Application>
  <PresentationFormat>Widescreen</PresentationFormat>
  <Paragraphs>219</Paragraphs>
  <Slides>56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56</vt:i4>
      </vt:variant>
    </vt:vector>
  </HeadingPairs>
  <TitlesOfParts>
    <vt:vector size="64" baseType="lpstr">
      <vt:lpstr>Arial</vt:lpstr>
      <vt:lpstr>Avenir Book</vt:lpstr>
      <vt:lpstr>Avenir Light</vt:lpstr>
      <vt:lpstr>Avenir Next</vt:lpstr>
      <vt:lpstr>Avenir Next Demi Bold</vt:lpstr>
      <vt:lpstr>Avenir Next Ultra Light</vt:lpstr>
      <vt:lpstr>System Font Regular</vt:lpstr>
      <vt:lpstr>Office Theme</vt:lpstr>
      <vt:lpstr>Chapter 7  Convolutional Neural Networks</vt:lpstr>
      <vt:lpstr>Contents</vt:lpstr>
      <vt:lpstr>Traditional Fully Connected Networks (FCNs)</vt:lpstr>
      <vt:lpstr>Problems with FCNs on Images</vt:lpstr>
      <vt:lpstr>Sigmoid Activation</vt:lpstr>
      <vt:lpstr>Chain Rule &amp; Backpropagation</vt:lpstr>
      <vt:lpstr>Dense Connections</vt:lpstr>
      <vt:lpstr>Early layers stop learning, remain random</vt:lpstr>
      <vt:lpstr>Learning Standstill</vt:lpstr>
      <vt:lpstr>Activation Functions – A Solution</vt:lpstr>
      <vt:lpstr>ReLU Limitations</vt:lpstr>
      <vt:lpstr>GeLU</vt:lpstr>
      <vt:lpstr>Importance of Activation Functions</vt:lpstr>
      <vt:lpstr>Dense vs Sparse Connections</vt:lpstr>
      <vt:lpstr>Convolution Basics</vt:lpstr>
      <vt:lpstr>Convolution Operation</vt:lpstr>
      <vt:lpstr>Manual Example</vt:lpstr>
      <vt:lpstr>Filter Examples</vt:lpstr>
      <vt:lpstr>Code: Convolution Basics</vt:lpstr>
      <vt:lpstr>Code: Convolution Basics (contd.) </vt:lpstr>
      <vt:lpstr>Convolution Example</vt:lpstr>
      <vt:lpstr>Efficiency in Libraries</vt:lpstr>
      <vt:lpstr>3×3 filter = 9 parameters, regardless of image size</vt:lpstr>
      <vt:lpstr>Conv2D Layers</vt:lpstr>
      <vt:lpstr>Strides</vt:lpstr>
      <vt:lpstr>Multiple Filters</vt:lpstr>
      <vt:lpstr>Learned Filters</vt:lpstr>
      <vt:lpstr>Sparse Connectivity Advantage</vt:lpstr>
      <vt:lpstr>Image Channels</vt:lpstr>
      <vt:lpstr>3-Channel Convolution</vt:lpstr>
      <vt:lpstr>Convolution Across Channels</vt:lpstr>
      <vt:lpstr>Code: 3-Channel Convolution</vt:lpstr>
      <vt:lpstr>Applying 3-Channel Convolution</vt:lpstr>
      <vt:lpstr>Shape mismatches are most common CNN bug</vt:lpstr>
      <vt:lpstr>CNN Architecture Overview</vt:lpstr>
      <vt:lpstr>Convolutional Neural Network</vt:lpstr>
      <vt:lpstr>Keras Conv2D Example</vt:lpstr>
      <vt:lpstr>Applying Conv2D</vt:lpstr>
      <vt:lpstr>Parameters in Conv2D</vt:lpstr>
      <vt:lpstr>Number of Parameters </vt:lpstr>
      <vt:lpstr>Hidden Superpowers</vt:lpstr>
      <vt:lpstr>Pooling Layers</vt:lpstr>
      <vt:lpstr>Max Pooling Example</vt:lpstr>
      <vt:lpstr>Pooling Trends</vt:lpstr>
      <vt:lpstr>Global Pooling</vt:lpstr>
      <vt:lpstr>Global Pooling Layer</vt:lpstr>
      <vt:lpstr>Used in ResNet, Inception, EfficientNet </vt:lpstr>
      <vt:lpstr>Custom Pooling</vt:lpstr>
      <vt:lpstr>Dense Layers in CNNs</vt:lpstr>
      <vt:lpstr>Top Layer in CNNs</vt:lpstr>
      <vt:lpstr>CIFAR-10 Example</vt:lpstr>
      <vt:lpstr>Managing Shapes in Keras</vt:lpstr>
      <vt:lpstr>Shapes Mismatch Case Study</vt:lpstr>
      <vt:lpstr>Build the Model Step-by-step</vt:lpstr>
      <vt:lpstr>Adding the Layer that Causes Error</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191</cp:revision>
  <dcterms:created xsi:type="dcterms:W3CDTF">2025-08-28T02:49:25Z</dcterms:created>
  <dcterms:modified xsi:type="dcterms:W3CDTF">2025-09-15T15:18:32Z</dcterms:modified>
</cp:coreProperties>
</file>