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Lst>
  <p:notesMasterIdLst>
    <p:notesMasterId r:id="rId30"/>
  </p:notesMasterIdLst>
  <p:handoutMasterIdLst>
    <p:handoutMasterId r:id="rId31"/>
  </p:handoutMasterIdLst>
  <p:sldIdLst>
    <p:sldId id="296" r:id="rId3"/>
    <p:sldId id="348" r:id="rId4"/>
    <p:sldId id="327" r:id="rId5"/>
    <p:sldId id="297" r:id="rId6"/>
    <p:sldId id="380" r:id="rId7"/>
    <p:sldId id="357" r:id="rId8"/>
    <p:sldId id="349" r:id="rId9"/>
    <p:sldId id="350" r:id="rId10"/>
    <p:sldId id="351" r:id="rId11"/>
    <p:sldId id="353" r:id="rId12"/>
    <p:sldId id="352" r:id="rId13"/>
    <p:sldId id="356" r:id="rId14"/>
    <p:sldId id="376" r:id="rId15"/>
    <p:sldId id="305" r:id="rId16"/>
    <p:sldId id="332" r:id="rId17"/>
    <p:sldId id="369" r:id="rId18"/>
    <p:sldId id="310" r:id="rId19"/>
    <p:sldId id="312" r:id="rId20"/>
    <p:sldId id="313" r:id="rId21"/>
    <p:sldId id="372" r:id="rId22"/>
    <p:sldId id="368" r:id="rId23"/>
    <p:sldId id="381" r:id="rId24"/>
    <p:sldId id="342" r:id="rId25"/>
    <p:sldId id="374" r:id="rId26"/>
    <p:sldId id="371" r:id="rId27"/>
    <p:sldId id="373" r:id="rId28"/>
    <p:sldId id="375" r:id="rId29"/>
  </p:sldIdLst>
  <p:sldSz cx="9144000" cy="6858000" type="screen4x3"/>
  <p:notesSz cx="6735763" cy="9866313"/>
  <p:defaultTextStyle>
    <a:defPPr>
      <a:defRPr lang="en-US"/>
    </a:defPPr>
    <a:lvl1pPr algn="l" defTabSz="457200"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8" autoAdjust="0"/>
    <p:restoredTop sz="81481" autoAdjust="0"/>
  </p:normalViewPr>
  <p:slideViewPr>
    <p:cSldViewPr snapToGrid="0" snapToObjects="1">
      <p:cViewPr varScale="1">
        <p:scale>
          <a:sx n="60" d="100"/>
          <a:sy n="60" d="100"/>
        </p:scale>
        <p:origin x="1746" y="6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C437D3B1-4826-4864-AB0E-92AC8166AB5A}" type="datetimeFigureOut">
              <a:rPr lang="en-GB"/>
              <a:pPr>
                <a:defRPr/>
              </a:pPr>
              <a:t>14/01/2016</a:t>
            </a:fld>
            <a:endParaRPr lang="en-GB"/>
          </a:p>
        </p:txBody>
      </p:sp>
      <p:sp>
        <p:nvSpPr>
          <p:cNvPr id="4" name="Footer Placeholder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14763" y="9371013"/>
            <a:ext cx="2919412"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6ADE984F-8A9D-41AA-AEAC-8EB72DBFE559}" type="slidenum">
              <a:rPr lang="en-GB" altLang="en-US"/>
              <a:pPr>
                <a:defRPr/>
              </a:pPr>
              <a:t>‹#›</a:t>
            </a:fld>
            <a:endParaRPr lang="en-GB" altLang="en-US"/>
          </a:p>
        </p:txBody>
      </p:sp>
    </p:spTree>
    <p:extLst>
      <p:ext uri="{BB962C8B-B14F-4D97-AF65-F5344CB8AC3E}">
        <p14:creationId xmlns:p14="http://schemas.microsoft.com/office/powerpoint/2010/main" val="1511016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14763" y="0"/>
            <a:ext cx="2919412" cy="493713"/>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190887BA-31B6-421A-9C6B-D6974E8E6757}" type="datetimeFigureOut">
              <a:rPr lang="en-US"/>
              <a:pPr>
                <a:defRPr/>
              </a:pPr>
              <a:t>1/14/2016</a:t>
            </a:fld>
            <a:endParaRPr lang="en-US"/>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a:p>
        </p:txBody>
      </p:sp>
      <p:sp>
        <p:nvSpPr>
          <p:cNvPr id="6" name="Footer Placeholder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14763" y="9371013"/>
            <a:ext cx="2919412"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9357FCAD-F03D-4056-87C5-1A86BF1FC33B}" type="slidenum">
              <a:rPr lang="en-US" altLang="en-US"/>
              <a:pPr>
                <a:defRPr/>
              </a:pPr>
              <a:t>‹#›</a:t>
            </a:fld>
            <a:endParaRPr lang="en-US" altLang="en-US"/>
          </a:p>
        </p:txBody>
      </p:sp>
    </p:spTree>
    <p:extLst>
      <p:ext uri="{BB962C8B-B14F-4D97-AF65-F5344CB8AC3E}">
        <p14:creationId xmlns:p14="http://schemas.microsoft.com/office/powerpoint/2010/main" val="427012256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dirty="0" smtClean="0"/>
          </a:p>
        </p:txBody>
      </p:sp>
      <p:sp>
        <p:nvSpPr>
          <p:cNvPr id="46084" name="Slide Number Placeholder 3"/>
          <p:cNvSpPr>
            <a:spLocks noGrp="1"/>
          </p:cNvSpPr>
          <p:nvPr>
            <p:ph type="sldNum" sz="quarter" idx="5"/>
          </p:nvPr>
        </p:nvSpPr>
        <p:spPr bwMode="auto">
          <a:noFill/>
          <a:ln>
            <a:miter lim="800000"/>
            <a:headEnd/>
            <a:tailEnd/>
          </a:ln>
        </p:spPr>
        <p:txBody>
          <a:bodyPr/>
          <a:lstStyle/>
          <a:p>
            <a:fld id="{4819DBBB-51F0-471E-9573-9B5AABB4BC27}" type="slidenum">
              <a:rPr lang="en-US" altLang="en-US" smtClean="0"/>
              <a:pPr/>
              <a:t>1</a:t>
            </a:fld>
            <a:endParaRPr lang="en-US" altLang="en-US" smtClean="0"/>
          </a:p>
        </p:txBody>
      </p:sp>
    </p:spTree>
    <p:extLst>
      <p:ext uri="{BB962C8B-B14F-4D97-AF65-F5344CB8AC3E}">
        <p14:creationId xmlns:p14="http://schemas.microsoft.com/office/powerpoint/2010/main" val="644718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Good practice shows indication of 3 year groups of skills within all planning – Year of Class/group year below and year above.  However, if a child is at SA+ on the register or has a statement and is working well below</a:t>
            </a:r>
            <a:r>
              <a:rPr lang="en-GB" baseline="0" dirty="0" smtClean="0"/>
              <a:t> their chronological age provision should be made to differentiate the skills to that level.</a:t>
            </a:r>
            <a:endParaRPr lang="en-GB" dirty="0" smtClean="0"/>
          </a:p>
        </p:txBody>
      </p:sp>
      <p:sp>
        <p:nvSpPr>
          <p:cNvPr id="54276" name="Slide Number Placeholder 3"/>
          <p:cNvSpPr>
            <a:spLocks noGrp="1"/>
          </p:cNvSpPr>
          <p:nvPr>
            <p:ph type="sldNum" sz="quarter" idx="5"/>
          </p:nvPr>
        </p:nvSpPr>
        <p:spPr bwMode="auto">
          <a:noFill/>
          <a:ln>
            <a:miter lim="800000"/>
            <a:headEnd/>
            <a:tailEnd/>
          </a:ln>
        </p:spPr>
        <p:txBody>
          <a:bodyPr/>
          <a:lstStyle/>
          <a:p>
            <a:fld id="{A66EF31F-D413-4DB4-B6A4-7653C88FC6F7}" type="slidenum">
              <a:rPr lang="en-US" altLang="en-US" smtClean="0"/>
              <a:pPr/>
              <a:t>10</a:t>
            </a:fld>
            <a:endParaRPr lang="en-US" altLang="en-US" smtClean="0"/>
          </a:p>
        </p:txBody>
      </p:sp>
    </p:spTree>
    <p:extLst>
      <p:ext uri="{BB962C8B-B14F-4D97-AF65-F5344CB8AC3E}">
        <p14:creationId xmlns:p14="http://schemas.microsoft.com/office/powerpoint/2010/main" val="4259771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55300" name="Slide Number Placeholder 3"/>
          <p:cNvSpPr>
            <a:spLocks noGrp="1"/>
          </p:cNvSpPr>
          <p:nvPr>
            <p:ph type="sldNum" sz="quarter" idx="5"/>
          </p:nvPr>
        </p:nvSpPr>
        <p:spPr bwMode="auto">
          <a:noFill/>
          <a:ln>
            <a:miter lim="800000"/>
            <a:headEnd/>
            <a:tailEnd/>
          </a:ln>
        </p:spPr>
        <p:txBody>
          <a:bodyPr/>
          <a:lstStyle/>
          <a:p>
            <a:fld id="{E176E1B9-D975-478E-BAB6-7670DF50AD5E}" type="slidenum">
              <a:rPr lang="en-US" altLang="en-US" smtClean="0"/>
              <a:pPr/>
              <a:t>11</a:t>
            </a:fld>
            <a:endParaRPr lang="en-US" altLang="en-US" smtClean="0"/>
          </a:p>
        </p:txBody>
      </p:sp>
    </p:spTree>
    <p:extLst>
      <p:ext uri="{BB962C8B-B14F-4D97-AF65-F5344CB8AC3E}">
        <p14:creationId xmlns:p14="http://schemas.microsoft.com/office/powerpoint/2010/main" val="3238842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Hand </a:t>
            </a:r>
            <a:r>
              <a:rPr lang="en-GB" dirty="0" smtClean="0"/>
              <a:t>out cards and sort, feed back.  Now take one of the year group expectations from the LNF and consider how you would design learning opportunities for a learner to ‘progress’ in this numeracy skill.  What opportunities for ‘consolidation’ would you provide? List subjects and activities where the skill could be consolidated.  Activity 3.</a:t>
            </a:r>
          </a:p>
          <a:p>
            <a:endParaRPr lang="en-GB" dirty="0" smtClean="0"/>
          </a:p>
        </p:txBody>
      </p:sp>
      <p:sp>
        <p:nvSpPr>
          <p:cNvPr id="56324" name="Slide Number Placeholder 3"/>
          <p:cNvSpPr>
            <a:spLocks noGrp="1"/>
          </p:cNvSpPr>
          <p:nvPr>
            <p:ph type="sldNum" sz="quarter" idx="5"/>
          </p:nvPr>
        </p:nvSpPr>
        <p:spPr bwMode="auto">
          <a:noFill/>
          <a:ln>
            <a:miter lim="800000"/>
            <a:headEnd/>
            <a:tailEnd/>
          </a:ln>
        </p:spPr>
        <p:txBody>
          <a:bodyPr/>
          <a:lstStyle/>
          <a:p>
            <a:fld id="{DB5972B0-41F2-4B6C-897C-672E9C25BB8E}" type="slidenum">
              <a:rPr lang="en-US" altLang="en-US" smtClean="0"/>
              <a:pPr/>
              <a:t>12</a:t>
            </a:fld>
            <a:endParaRPr lang="en-US" altLang="en-US" smtClean="0"/>
          </a:p>
        </p:txBody>
      </p:sp>
    </p:spTree>
    <p:extLst>
      <p:ext uri="{BB962C8B-B14F-4D97-AF65-F5344CB8AC3E}">
        <p14:creationId xmlns:p14="http://schemas.microsoft.com/office/powerpoint/2010/main" val="433529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The </a:t>
            </a:r>
            <a:r>
              <a:rPr lang="en-GB" dirty="0" smtClean="0"/>
              <a:t>deputy </a:t>
            </a:r>
            <a:r>
              <a:rPr lang="en-GB" dirty="0" err="1" smtClean="0"/>
              <a:t>headteacher</a:t>
            </a:r>
            <a:r>
              <a:rPr lang="en-GB" dirty="0" smtClean="0"/>
              <a:t> (featured here, now head of </a:t>
            </a:r>
            <a:r>
              <a:rPr lang="en-GB" dirty="0" err="1" smtClean="0"/>
              <a:t>Gaer</a:t>
            </a:r>
            <a:r>
              <a:rPr lang="en-GB" dirty="0" smtClean="0"/>
              <a:t> Primary, Newport), told me that he had Y5 children in a MAT group accessing level 6 NC skills.  Whilst we do not all have children in Y5 working at this level the principles of good differentiation are the same regardless of whether your highest ability are working at Y8 skills or Y4 skills.</a:t>
            </a:r>
          </a:p>
        </p:txBody>
      </p:sp>
      <p:sp>
        <p:nvSpPr>
          <p:cNvPr id="57348" name="Slide Number Placeholder 3"/>
          <p:cNvSpPr>
            <a:spLocks noGrp="1"/>
          </p:cNvSpPr>
          <p:nvPr>
            <p:ph type="sldNum" sz="quarter" idx="5"/>
          </p:nvPr>
        </p:nvSpPr>
        <p:spPr bwMode="auto">
          <a:noFill/>
          <a:ln>
            <a:miter lim="800000"/>
            <a:headEnd/>
            <a:tailEnd/>
          </a:ln>
        </p:spPr>
        <p:txBody>
          <a:bodyPr/>
          <a:lstStyle/>
          <a:p>
            <a:fld id="{AEDF9FD9-7D68-4786-82BB-B3A32A4CAFA9}" type="slidenum">
              <a:rPr lang="en-US" altLang="en-US" smtClean="0"/>
              <a:pPr/>
              <a:t>13</a:t>
            </a:fld>
            <a:endParaRPr lang="en-US" altLang="en-US" smtClean="0"/>
          </a:p>
        </p:txBody>
      </p:sp>
    </p:spTree>
    <p:extLst>
      <p:ext uri="{BB962C8B-B14F-4D97-AF65-F5344CB8AC3E}">
        <p14:creationId xmlns:p14="http://schemas.microsoft.com/office/powerpoint/2010/main" val="216994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altLang="en-US" dirty="0" smtClean="0"/>
              <a:t>There </a:t>
            </a:r>
            <a:r>
              <a:rPr lang="en-GB" altLang="en-US" dirty="0" smtClean="0"/>
              <a:t>are four steps in planning the LNF for ALL pupils. The subject focus and the scenario for learning, together, are the engaging context in which the literacy or numeracy skills will be applied or extended.</a:t>
            </a:r>
          </a:p>
        </p:txBody>
      </p:sp>
      <p:sp>
        <p:nvSpPr>
          <p:cNvPr id="63492" name="Slide Number Placeholder 3"/>
          <p:cNvSpPr>
            <a:spLocks noGrp="1"/>
          </p:cNvSpPr>
          <p:nvPr>
            <p:ph type="sldNum" sz="quarter" idx="5"/>
          </p:nvPr>
        </p:nvSpPr>
        <p:spPr bwMode="auto">
          <a:noFill/>
          <a:ln>
            <a:miter lim="800000"/>
            <a:headEnd/>
            <a:tailEnd/>
          </a:ln>
        </p:spPr>
        <p:txBody>
          <a:bodyPr/>
          <a:lstStyle/>
          <a:p>
            <a:fld id="{95CBD589-7E08-4AF8-8888-5F3D94B41118}" type="slidenum">
              <a:rPr lang="en-US" altLang="en-US" smtClean="0"/>
              <a:pPr/>
              <a:t>14</a:t>
            </a:fld>
            <a:endParaRPr lang="en-US" altLang="en-US" smtClean="0"/>
          </a:p>
        </p:txBody>
      </p:sp>
    </p:spTree>
    <p:extLst>
      <p:ext uri="{BB962C8B-B14F-4D97-AF65-F5344CB8AC3E}">
        <p14:creationId xmlns:p14="http://schemas.microsoft.com/office/powerpoint/2010/main" val="1226441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altLang="en-US" dirty="0" smtClean="0"/>
              <a:t>Remind participants that literacy and numeracy skills are taught explicitly in maths and Welsh or English (or, sometimes, by whole-school agreement, in another subject). Their curriculum audits will then have identified (or be identifying) where those skills can then be applied and extended in different subjects. The first stage in planning is identifying specific skills as a focus. </a:t>
            </a:r>
          </a:p>
        </p:txBody>
      </p:sp>
      <p:sp>
        <p:nvSpPr>
          <p:cNvPr id="64516" name="Slide Number Placeholder 3"/>
          <p:cNvSpPr>
            <a:spLocks noGrp="1"/>
          </p:cNvSpPr>
          <p:nvPr>
            <p:ph type="sldNum" sz="quarter" idx="5"/>
          </p:nvPr>
        </p:nvSpPr>
        <p:spPr bwMode="auto">
          <a:noFill/>
          <a:ln>
            <a:miter lim="800000"/>
            <a:headEnd/>
            <a:tailEnd/>
          </a:ln>
        </p:spPr>
        <p:txBody>
          <a:bodyPr/>
          <a:lstStyle/>
          <a:p>
            <a:fld id="{6405B473-128A-43C5-90FA-8BD11591541A}" type="slidenum">
              <a:rPr lang="en-US" altLang="en-US" smtClean="0"/>
              <a:pPr/>
              <a:t>15</a:t>
            </a:fld>
            <a:endParaRPr lang="en-US" altLang="en-US" smtClean="0"/>
          </a:p>
        </p:txBody>
      </p:sp>
    </p:spTree>
    <p:extLst>
      <p:ext uri="{BB962C8B-B14F-4D97-AF65-F5344CB8AC3E}">
        <p14:creationId xmlns:p14="http://schemas.microsoft.com/office/powerpoint/2010/main" val="3564612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0888" indent="-288925">
              <a:defRPr>
                <a:solidFill>
                  <a:schemeClr val="tx1"/>
                </a:solidFill>
                <a:latin typeface="Arial" panose="020B0604020202020204" pitchFamily="34" charset="0"/>
                <a:cs typeface="Arial" panose="020B0604020202020204" pitchFamily="34" charset="0"/>
              </a:defRPr>
            </a:lvl2pPr>
            <a:lvl3pPr marL="1155700" indent="-230188">
              <a:defRPr>
                <a:solidFill>
                  <a:schemeClr val="tx1"/>
                </a:solidFill>
                <a:latin typeface="Arial" panose="020B0604020202020204" pitchFamily="34" charset="0"/>
                <a:cs typeface="Arial" panose="020B0604020202020204" pitchFamily="34" charset="0"/>
              </a:defRPr>
            </a:lvl3pPr>
            <a:lvl4pPr marL="1619250" indent="-230188">
              <a:defRPr>
                <a:solidFill>
                  <a:schemeClr val="tx1"/>
                </a:solidFill>
                <a:latin typeface="Arial" panose="020B0604020202020204" pitchFamily="34" charset="0"/>
                <a:cs typeface="Arial" panose="020B0604020202020204" pitchFamily="34" charset="0"/>
              </a:defRPr>
            </a:lvl4pPr>
            <a:lvl5pPr marL="2081213" indent="-230188">
              <a:defRPr>
                <a:solidFill>
                  <a:schemeClr val="tx1"/>
                </a:solidFill>
                <a:latin typeface="Arial" panose="020B0604020202020204" pitchFamily="34" charset="0"/>
                <a:cs typeface="Arial" panose="020B0604020202020204" pitchFamily="34" charset="0"/>
              </a:defRPr>
            </a:lvl5pPr>
            <a:lvl6pPr marL="2538413" indent="-2301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5613" indent="-2301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2813" indent="-2301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0013" indent="-2301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902A979-EB14-4806-933E-23D98D3A9B1B}" type="slidenum">
              <a:rPr lang="en-US" altLang="en-US" smtClean="0">
                <a:latin typeface="Calibri" panose="020F0502020204030204" pitchFamily="34" charset="0"/>
              </a:rPr>
              <a:pPr/>
              <a:t>16</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983503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altLang="en-US" dirty="0" smtClean="0"/>
              <a:t>This slide shows the progression pathway for this skill.  </a:t>
            </a:r>
            <a:r>
              <a:rPr lang="en-GB" altLang="en-US" dirty="0" smtClean="0"/>
              <a:t>Knowing </a:t>
            </a:r>
            <a:r>
              <a:rPr lang="en-GB" altLang="en-US" dirty="0" smtClean="0"/>
              <a:t>your pupils and having considered their age equivalent</a:t>
            </a:r>
            <a:r>
              <a:rPr lang="en-GB" altLang="en-US" baseline="0" dirty="0" smtClean="0"/>
              <a:t> </a:t>
            </a:r>
            <a:r>
              <a:rPr lang="en-GB" altLang="en-US" dirty="0" smtClean="0"/>
              <a:t>, you will know how to pitch the skill.  Lets imagine we</a:t>
            </a:r>
            <a:r>
              <a:rPr lang="en-GB" sz="1200" baseline="0" dirty="0" smtClean="0">
                <a:latin typeface="Arial" pitchFamily="34" charset="0"/>
              </a:rPr>
              <a:t> have taught the principles in our English lesson </a:t>
            </a:r>
            <a:r>
              <a:rPr lang="en-GB" altLang="en-US" dirty="0" smtClean="0"/>
              <a:t> now we want</a:t>
            </a:r>
            <a:r>
              <a:rPr lang="en-GB" altLang="en-US" baseline="0" dirty="0" smtClean="0"/>
              <a:t> to </a:t>
            </a:r>
            <a:r>
              <a:rPr lang="en-GB" sz="1200" b="1" dirty="0" smtClean="0">
                <a:latin typeface="Arial" pitchFamily="34" charset="0"/>
              </a:rPr>
              <a:t> practise,</a:t>
            </a:r>
            <a:r>
              <a:rPr lang="en-GB" sz="1200" dirty="0" smtClean="0">
                <a:latin typeface="Arial" pitchFamily="34" charset="0"/>
              </a:rPr>
              <a:t> </a:t>
            </a:r>
            <a:r>
              <a:rPr lang="en-GB" sz="1200" b="1" dirty="0" smtClean="0">
                <a:latin typeface="Arial" pitchFamily="34" charset="0"/>
              </a:rPr>
              <a:t>consolidate</a:t>
            </a:r>
            <a:r>
              <a:rPr lang="en-GB" sz="1200" dirty="0" smtClean="0">
                <a:latin typeface="Arial" pitchFamily="34" charset="0"/>
              </a:rPr>
              <a:t> and </a:t>
            </a:r>
            <a:r>
              <a:rPr lang="en-GB" sz="1200" b="1" dirty="0" smtClean="0">
                <a:latin typeface="Arial" pitchFamily="34" charset="0"/>
              </a:rPr>
              <a:t>extend</a:t>
            </a:r>
            <a:r>
              <a:rPr lang="en-GB" sz="1200" dirty="0" smtClean="0">
                <a:latin typeface="Arial" pitchFamily="34" charset="0"/>
              </a:rPr>
              <a:t> learning in this transferable skill.</a:t>
            </a:r>
            <a:r>
              <a:rPr lang="en-GB" sz="1200" baseline="0" dirty="0" smtClean="0">
                <a:latin typeface="Arial" pitchFamily="34" charset="0"/>
              </a:rPr>
              <a:t>  </a:t>
            </a:r>
            <a:endParaRPr lang="en-GB" altLang="en-US" dirty="0" smtClean="0"/>
          </a:p>
        </p:txBody>
      </p:sp>
      <p:sp>
        <p:nvSpPr>
          <p:cNvPr id="67588" name="Slide Number Placeholder 3"/>
          <p:cNvSpPr>
            <a:spLocks noGrp="1"/>
          </p:cNvSpPr>
          <p:nvPr>
            <p:ph type="sldNum" sz="quarter" idx="5"/>
          </p:nvPr>
        </p:nvSpPr>
        <p:spPr bwMode="auto">
          <a:noFill/>
          <a:ln>
            <a:miter lim="800000"/>
            <a:headEnd/>
            <a:tailEnd/>
          </a:ln>
        </p:spPr>
        <p:txBody>
          <a:bodyPr/>
          <a:lstStyle/>
          <a:p>
            <a:fld id="{1D531D47-809A-495A-A2B7-8812B012450F}" type="slidenum">
              <a:rPr lang="en-US" altLang="en-US" smtClean="0"/>
              <a:pPr/>
              <a:t>17</a:t>
            </a:fld>
            <a:endParaRPr lang="en-US" altLang="en-US" smtClean="0"/>
          </a:p>
        </p:txBody>
      </p:sp>
    </p:spTree>
    <p:extLst>
      <p:ext uri="{BB962C8B-B14F-4D97-AF65-F5344CB8AC3E}">
        <p14:creationId xmlns:p14="http://schemas.microsoft.com/office/powerpoint/2010/main" val="4276185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altLang="en-US" dirty="0" smtClean="0"/>
              <a:t>As </a:t>
            </a:r>
            <a:r>
              <a:rPr lang="en-GB" altLang="en-US" dirty="0" smtClean="0"/>
              <a:t>a subject focus, we have chosen history, but could have chosen others. Point out the range (differences</a:t>
            </a:r>
            <a:r>
              <a:rPr lang="en-GB" altLang="en-US" baseline="0" dirty="0" smtClean="0"/>
              <a:t> in peoples lives in two contrasting periods of twentieth century)</a:t>
            </a:r>
            <a:r>
              <a:rPr lang="en-GB" altLang="en-US" dirty="0" smtClean="0"/>
              <a:t> (KS2 Programme of Study) and the skills (Level 4 description), and how there appears to be fruitful ground for linking with the comprehension skill we are focusing on (see next slide). Topic World War 11, </a:t>
            </a:r>
          </a:p>
        </p:txBody>
      </p:sp>
      <p:sp>
        <p:nvSpPr>
          <p:cNvPr id="68612" name="Slide Number Placeholder 3"/>
          <p:cNvSpPr>
            <a:spLocks noGrp="1"/>
          </p:cNvSpPr>
          <p:nvPr>
            <p:ph type="sldNum" sz="quarter" idx="5"/>
          </p:nvPr>
        </p:nvSpPr>
        <p:spPr bwMode="auto">
          <a:noFill/>
          <a:ln>
            <a:miter lim="800000"/>
            <a:headEnd/>
            <a:tailEnd/>
          </a:ln>
        </p:spPr>
        <p:txBody>
          <a:bodyPr/>
          <a:lstStyle/>
          <a:p>
            <a:fld id="{FF8FC3DF-C891-4F89-B343-EFA6578F1EBD}" type="slidenum">
              <a:rPr lang="en-US" altLang="en-US" smtClean="0"/>
              <a:pPr/>
              <a:t>18</a:t>
            </a:fld>
            <a:endParaRPr lang="en-US" altLang="en-US" smtClean="0"/>
          </a:p>
        </p:txBody>
      </p:sp>
    </p:spTree>
    <p:extLst>
      <p:ext uri="{BB962C8B-B14F-4D97-AF65-F5344CB8AC3E}">
        <p14:creationId xmlns:p14="http://schemas.microsoft.com/office/powerpoint/2010/main" val="3303565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altLang="en-US" dirty="0" smtClean="0"/>
              <a:t>We’ve </a:t>
            </a:r>
            <a:r>
              <a:rPr lang="en-GB" altLang="en-US" dirty="0" smtClean="0"/>
              <a:t>chosen a Y6 literacy skill as our pitch – the pitch would depend on your own pupils. Ask participants what contributory skills we would need to be sure the pupils have mastered before we present them with this level of challenge (the aim is that the participants refer back to the Y3 [make links between what they know and what they read];  [Y4, know that the same information can be shown in different ways]; [Y5</a:t>
            </a:r>
            <a:r>
              <a:rPr lang="en-GB" altLang="en-US" baseline="0" dirty="0" smtClean="0"/>
              <a:t> can collect and organise information from different sources] </a:t>
            </a:r>
            <a:r>
              <a:rPr lang="en-GB" altLang="en-US" dirty="0" smtClean="0"/>
              <a:t>skills to help them to decide this). </a:t>
            </a:r>
            <a:r>
              <a:rPr lang="en-GB" altLang="en-US" b="1" i="1" dirty="0" smtClean="0"/>
              <a:t>What’s the challenge now? – to use those skills to select ideas</a:t>
            </a:r>
            <a:r>
              <a:rPr lang="en-GB" altLang="en-US" b="1" i="1" baseline="0" dirty="0" smtClean="0"/>
              <a:t> and information </a:t>
            </a:r>
            <a:r>
              <a:rPr lang="en-GB" altLang="en-US" b="1" i="1" dirty="0" smtClean="0"/>
              <a:t>from a range of texts to support their view</a:t>
            </a:r>
            <a:r>
              <a:rPr lang="en-GB" altLang="en-US" dirty="0" smtClean="0"/>
              <a:t>.</a:t>
            </a:r>
          </a:p>
        </p:txBody>
      </p:sp>
      <p:sp>
        <p:nvSpPr>
          <p:cNvPr id="69636" name="Slide Number Placeholder 3"/>
          <p:cNvSpPr>
            <a:spLocks noGrp="1"/>
          </p:cNvSpPr>
          <p:nvPr>
            <p:ph type="sldNum" sz="quarter" idx="5"/>
          </p:nvPr>
        </p:nvSpPr>
        <p:spPr bwMode="auto">
          <a:noFill/>
          <a:ln>
            <a:miter lim="800000"/>
            <a:headEnd/>
            <a:tailEnd/>
          </a:ln>
        </p:spPr>
        <p:txBody>
          <a:bodyPr/>
          <a:lstStyle/>
          <a:p>
            <a:fld id="{8C0A7B99-49CF-4D46-969E-5C38D9F383C1}" type="slidenum">
              <a:rPr lang="en-US" altLang="en-US" smtClean="0"/>
              <a:pPr/>
              <a:t>19</a:t>
            </a:fld>
            <a:endParaRPr lang="en-US" altLang="en-US" smtClean="0"/>
          </a:p>
        </p:txBody>
      </p:sp>
    </p:spTree>
    <p:extLst>
      <p:ext uri="{BB962C8B-B14F-4D97-AF65-F5344CB8AC3E}">
        <p14:creationId xmlns:p14="http://schemas.microsoft.com/office/powerpoint/2010/main" val="4249573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Every </a:t>
            </a:r>
            <a:r>
              <a:rPr lang="en-GB" dirty="0" err="1" smtClean="0"/>
              <a:t>Headteacher</a:t>
            </a:r>
            <a:r>
              <a:rPr lang="en-GB" dirty="0" smtClean="0"/>
              <a:t>/Leadership team in </a:t>
            </a:r>
            <a:r>
              <a:rPr lang="en-GB" dirty="0" smtClean="0"/>
              <a:t>Wales</a:t>
            </a:r>
            <a:r>
              <a:rPr lang="en-GB" baseline="0" dirty="0" smtClean="0"/>
              <a:t> </a:t>
            </a:r>
            <a:r>
              <a:rPr lang="en-GB" dirty="0" smtClean="0"/>
              <a:t>worked </a:t>
            </a:r>
            <a:r>
              <a:rPr lang="en-GB" dirty="0" smtClean="0"/>
              <a:t>with their NSP lead partner to complete a progress tracker.  The tracker is broken down into questions that fall under the headings of: School leadership, management and strategic planning, Curriculum and Assessment, Teaching and Learning, the whole tracker gives an indication as to where each school in Wales sits with regard to its implementation of the LNF and the support/actions needed to successfully embed the LNF framework. </a:t>
            </a:r>
          </a:p>
        </p:txBody>
      </p:sp>
      <p:sp>
        <p:nvSpPr>
          <p:cNvPr id="47108" name="Slide Number Placeholder 3"/>
          <p:cNvSpPr>
            <a:spLocks noGrp="1"/>
          </p:cNvSpPr>
          <p:nvPr>
            <p:ph type="sldNum" sz="quarter" idx="5"/>
          </p:nvPr>
        </p:nvSpPr>
        <p:spPr bwMode="auto">
          <a:noFill/>
          <a:ln>
            <a:miter lim="800000"/>
            <a:headEnd/>
            <a:tailEnd/>
          </a:ln>
        </p:spPr>
        <p:txBody>
          <a:bodyPr/>
          <a:lstStyle/>
          <a:p>
            <a:fld id="{3580D8CE-B3C8-4ECC-BAAF-5772432C5168}" type="slidenum">
              <a:rPr lang="en-US" altLang="en-US" smtClean="0"/>
              <a:pPr/>
              <a:t>2</a:t>
            </a:fld>
            <a:endParaRPr lang="en-US" altLang="en-US" smtClean="0"/>
          </a:p>
        </p:txBody>
      </p:sp>
    </p:spTree>
    <p:extLst>
      <p:ext uri="{BB962C8B-B14F-4D97-AF65-F5344CB8AC3E}">
        <p14:creationId xmlns:p14="http://schemas.microsoft.com/office/powerpoint/2010/main" val="1920364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357FCAD-F03D-4056-87C5-1A86BF1FC33B}" type="slidenum">
              <a:rPr lang="en-US" altLang="en-US" smtClean="0"/>
              <a:pPr>
                <a:defRPr/>
              </a:pPr>
              <a:t>20</a:t>
            </a:fld>
            <a:endParaRPr lang="en-US" altLang="en-US"/>
          </a:p>
        </p:txBody>
      </p:sp>
    </p:spTree>
    <p:extLst>
      <p:ext uri="{BB962C8B-B14F-4D97-AF65-F5344CB8AC3E}">
        <p14:creationId xmlns:p14="http://schemas.microsoft.com/office/powerpoint/2010/main" val="2900817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357FCAD-F03D-4056-87C5-1A86BF1FC33B}" type="slidenum">
              <a:rPr lang="en-US" altLang="en-US" smtClean="0"/>
              <a:pPr>
                <a:defRPr/>
              </a:pPr>
              <a:t>21</a:t>
            </a:fld>
            <a:endParaRPr lang="en-US" altLang="en-US"/>
          </a:p>
        </p:txBody>
      </p:sp>
    </p:spTree>
    <p:extLst>
      <p:ext uri="{BB962C8B-B14F-4D97-AF65-F5344CB8AC3E}">
        <p14:creationId xmlns:p14="http://schemas.microsoft.com/office/powerpoint/2010/main" val="1034463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altLang="en-US" dirty="0" smtClean="0"/>
              <a:t>Ask </a:t>
            </a:r>
            <a:r>
              <a:rPr lang="en-GB" altLang="en-US" dirty="0" smtClean="0"/>
              <a:t>participants to work in groups of 2 or 4 to devise a learning task and success criteria (at least 10 minutes, with time for questions afterwards). </a:t>
            </a:r>
          </a:p>
          <a:p>
            <a:r>
              <a:rPr lang="en-GB" altLang="en-US" dirty="0" smtClean="0"/>
              <a:t>(e.g. let’s use the squared board to find out the size of the fish. Can you work out how many squares the fish covers? What about the squares that are not covered completely? </a:t>
            </a:r>
            <a:r>
              <a:rPr lang="en-GB" altLang="en-US" b="1" i="1" dirty="0" smtClean="0"/>
              <a:t>Numeracy success criteria could be: show the Caterpillars Group the biggest fish and the smallest fish. Tell them how you know) KUW success criteria could be: tell an adult some reasons why the fish</a:t>
            </a:r>
            <a:r>
              <a:rPr lang="en-GB" altLang="en-US" b="1" i="1" baseline="0" dirty="0" smtClean="0"/>
              <a:t> </a:t>
            </a:r>
            <a:r>
              <a:rPr lang="en-GB" altLang="en-US" b="1" i="1" dirty="0" smtClean="0"/>
              <a:t>are different sizes</a:t>
            </a:r>
            <a:r>
              <a:rPr lang="en-GB" altLang="en-US" b="1" i="1" dirty="0" smtClean="0">
                <a:solidFill>
                  <a:srgbClr val="FF0000"/>
                </a:solidFill>
              </a:rPr>
              <a:t>. However this does need to be set with the children in their  own language.</a:t>
            </a:r>
          </a:p>
          <a:p>
            <a:endParaRPr lang="en-GB" altLang="en-US" dirty="0" smtClean="0"/>
          </a:p>
        </p:txBody>
      </p:sp>
      <p:sp>
        <p:nvSpPr>
          <p:cNvPr id="77828" name="Slide Number Placeholder 3"/>
          <p:cNvSpPr>
            <a:spLocks noGrp="1"/>
          </p:cNvSpPr>
          <p:nvPr>
            <p:ph type="sldNum" sz="quarter" idx="5"/>
          </p:nvPr>
        </p:nvSpPr>
        <p:spPr bwMode="auto">
          <a:noFill/>
          <a:ln>
            <a:miter lim="800000"/>
            <a:headEnd/>
            <a:tailEnd/>
          </a:ln>
        </p:spPr>
        <p:txBody>
          <a:bodyPr/>
          <a:lstStyle/>
          <a:p>
            <a:fld id="{7FA1089C-E8FF-4504-89D4-4014DA52ACEE}" type="slidenum">
              <a:rPr lang="en-US" altLang="en-US" smtClean="0"/>
              <a:pPr/>
              <a:t>23</a:t>
            </a:fld>
            <a:endParaRPr lang="en-US" altLang="en-US" smtClean="0"/>
          </a:p>
        </p:txBody>
      </p:sp>
    </p:spTree>
    <p:extLst>
      <p:ext uri="{BB962C8B-B14F-4D97-AF65-F5344CB8AC3E}">
        <p14:creationId xmlns:p14="http://schemas.microsoft.com/office/powerpoint/2010/main" val="11369094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latin typeface="Arial" pitchFamily="34" charset="0"/>
              </a:rPr>
              <a:t>Continuous and enhanced provision within the Foundation Phase (for example: role play, construction, sand, water, malleable, outdoor, ICT, workshop, block play) allow for these opportunities to take place in a non-threatening</a:t>
            </a:r>
            <a:r>
              <a:rPr lang="en-GB" baseline="0" dirty="0" smtClean="0">
                <a:latin typeface="Arial" pitchFamily="34" charset="0"/>
              </a:rPr>
              <a:t> </a:t>
            </a:r>
            <a:r>
              <a:rPr lang="en-GB" dirty="0" smtClean="0">
                <a:latin typeface="Arial" pitchFamily="34" charset="0"/>
              </a:rPr>
              <a:t>environment and reinforce the experiences that each learner has experienced in Focus Activities. </a:t>
            </a:r>
            <a:r>
              <a:rPr lang="en-GB" sz="1200" dirty="0" smtClean="0">
                <a:latin typeface="Arial" pitchFamily="34" charset="0"/>
              </a:rPr>
              <a:t>Learners should be given the opportunity to transfer the skills they are developing in focused provision. Through role play they can practically use and apply the taught skills and understand the purpose for the learning process. Learners will only transfer knowledge and understanding if planning for these opportunities occurs at the identified differentiated level</a:t>
            </a:r>
            <a:r>
              <a:rPr lang="en-GB" sz="1200" baseline="0" dirty="0" smtClean="0">
                <a:latin typeface="Arial" pitchFamily="34" charset="0"/>
              </a:rPr>
              <a:t> </a:t>
            </a:r>
            <a:r>
              <a:rPr lang="en-GB" sz="1200" baseline="0" dirty="0" err="1" smtClean="0">
                <a:latin typeface="Arial" pitchFamily="34" charset="0"/>
              </a:rPr>
              <a:t>ie</a:t>
            </a:r>
            <a:r>
              <a:rPr lang="en-GB" sz="1200" baseline="0" dirty="0" smtClean="0">
                <a:latin typeface="Arial" pitchFamily="34" charset="0"/>
              </a:rPr>
              <a:t> if in the focus group you taught R level children read and write numbers to at least 10, Y1 to 20, Y2 read and write numbers to 100, your activity in Enhanced is Bingo in the “leisure centre” area, there needs to be a variety of cards set at each of these levels  that suite each group and the child who is the caller.</a:t>
            </a:r>
            <a:endParaRPr lang="en-GB" sz="1200" dirty="0" smtClean="0">
              <a:latin typeface="Arial" pitchFamily="34" charset="0"/>
            </a:endParaRPr>
          </a:p>
          <a:p>
            <a:endParaRPr lang="en-GB" dirty="0" smtClean="0">
              <a:latin typeface="Arial" pitchFamily="34" charset="0"/>
            </a:endParaRPr>
          </a:p>
        </p:txBody>
      </p:sp>
      <p:sp>
        <p:nvSpPr>
          <p:cNvPr id="58372" name="Slide Number Placeholder 3"/>
          <p:cNvSpPr>
            <a:spLocks noGrp="1"/>
          </p:cNvSpPr>
          <p:nvPr>
            <p:ph type="sldNum" sz="quarter" idx="5"/>
          </p:nvPr>
        </p:nvSpPr>
        <p:spPr bwMode="auto">
          <a:noFill/>
          <a:ln>
            <a:miter lim="800000"/>
            <a:headEnd/>
            <a:tailEnd/>
          </a:ln>
        </p:spPr>
        <p:txBody>
          <a:bodyPr/>
          <a:lstStyle/>
          <a:p>
            <a:fld id="{ED56344C-F087-49A3-9619-BE3C70061ADE}" type="slidenum">
              <a:rPr lang="en-US" altLang="en-US" smtClean="0"/>
              <a:pPr/>
              <a:t>24</a:t>
            </a:fld>
            <a:endParaRPr lang="en-US" altLang="en-US" smtClean="0"/>
          </a:p>
        </p:txBody>
      </p:sp>
    </p:spTree>
    <p:extLst>
      <p:ext uri="{BB962C8B-B14F-4D97-AF65-F5344CB8AC3E}">
        <p14:creationId xmlns:p14="http://schemas.microsoft.com/office/powerpoint/2010/main" val="23474454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0888" indent="-288925">
              <a:defRPr>
                <a:solidFill>
                  <a:schemeClr val="tx1"/>
                </a:solidFill>
                <a:latin typeface="Arial" panose="020B0604020202020204" pitchFamily="34" charset="0"/>
                <a:cs typeface="Arial" panose="020B0604020202020204" pitchFamily="34" charset="0"/>
              </a:defRPr>
            </a:lvl2pPr>
            <a:lvl3pPr marL="1155700" indent="-230188">
              <a:defRPr>
                <a:solidFill>
                  <a:schemeClr val="tx1"/>
                </a:solidFill>
                <a:latin typeface="Arial" panose="020B0604020202020204" pitchFamily="34" charset="0"/>
                <a:cs typeface="Arial" panose="020B0604020202020204" pitchFamily="34" charset="0"/>
              </a:defRPr>
            </a:lvl3pPr>
            <a:lvl4pPr marL="1619250" indent="-230188">
              <a:defRPr>
                <a:solidFill>
                  <a:schemeClr val="tx1"/>
                </a:solidFill>
                <a:latin typeface="Arial" panose="020B0604020202020204" pitchFamily="34" charset="0"/>
                <a:cs typeface="Arial" panose="020B0604020202020204" pitchFamily="34" charset="0"/>
              </a:defRPr>
            </a:lvl4pPr>
            <a:lvl5pPr marL="2081213" indent="-230188">
              <a:defRPr>
                <a:solidFill>
                  <a:schemeClr val="tx1"/>
                </a:solidFill>
                <a:latin typeface="Arial" panose="020B0604020202020204" pitchFamily="34" charset="0"/>
                <a:cs typeface="Arial" panose="020B0604020202020204" pitchFamily="34" charset="0"/>
              </a:defRPr>
            </a:lvl5pPr>
            <a:lvl6pPr marL="2538413" indent="-2301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5613" indent="-2301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2813" indent="-2301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0013" indent="-2301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84A2BF-CC1C-4469-B77F-170D4C24F508}" type="slidenum">
              <a:rPr lang="en-US" altLang="en-US" smtClean="0">
                <a:latin typeface="Calibri" panose="020F0502020204030204" pitchFamily="34" charset="0"/>
              </a:rPr>
              <a:pPr/>
              <a:t>25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5286110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0888" indent="-288925">
              <a:defRPr>
                <a:solidFill>
                  <a:schemeClr val="tx1"/>
                </a:solidFill>
                <a:latin typeface="Arial" panose="020B0604020202020204" pitchFamily="34" charset="0"/>
                <a:cs typeface="Arial" panose="020B0604020202020204" pitchFamily="34" charset="0"/>
              </a:defRPr>
            </a:lvl2pPr>
            <a:lvl3pPr marL="1155700" indent="-230188">
              <a:defRPr>
                <a:solidFill>
                  <a:schemeClr val="tx1"/>
                </a:solidFill>
                <a:latin typeface="Arial" panose="020B0604020202020204" pitchFamily="34" charset="0"/>
                <a:cs typeface="Arial" panose="020B0604020202020204" pitchFamily="34" charset="0"/>
              </a:defRPr>
            </a:lvl3pPr>
            <a:lvl4pPr marL="1619250" indent="-230188">
              <a:defRPr>
                <a:solidFill>
                  <a:schemeClr val="tx1"/>
                </a:solidFill>
                <a:latin typeface="Arial" panose="020B0604020202020204" pitchFamily="34" charset="0"/>
                <a:cs typeface="Arial" panose="020B0604020202020204" pitchFamily="34" charset="0"/>
              </a:defRPr>
            </a:lvl4pPr>
            <a:lvl5pPr marL="2081213" indent="-230188">
              <a:defRPr>
                <a:solidFill>
                  <a:schemeClr val="tx1"/>
                </a:solidFill>
                <a:latin typeface="Arial" panose="020B0604020202020204" pitchFamily="34" charset="0"/>
                <a:cs typeface="Arial" panose="020B0604020202020204" pitchFamily="34" charset="0"/>
              </a:defRPr>
            </a:lvl5pPr>
            <a:lvl6pPr marL="2538413" indent="-2301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5613" indent="-2301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2813" indent="-2301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0013" indent="-230188"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84A2BF-CC1C-4469-B77F-170D4C24F508}" type="slidenum">
              <a:rPr lang="en-US" altLang="en-US" smtClean="0">
                <a:latin typeface="Calibri" panose="020F0502020204030204" pitchFamily="34" charset="0"/>
              </a:rPr>
              <a:pPr/>
              <a:t>26</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1390591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altLang="en-US" dirty="0" smtClean="0"/>
              <a:t>Finish the workshop by inviting final questions/observations about the subject covered.</a:t>
            </a:r>
          </a:p>
          <a:p>
            <a:r>
              <a:rPr lang="en-GB" altLang="en-US" dirty="0" smtClean="0"/>
              <a:t>Ask participants to spend a few minutes thinking about their own “next step”</a:t>
            </a:r>
            <a:r>
              <a:rPr lang="en-GB" altLang="en-US" baseline="0" dirty="0" smtClean="0"/>
              <a:t> which is to plan a RLT.</a:t>
            </a:r>
            <a:endParaRPr lang="en-GB" altLang="en-US" dirty="0" smtClean="0"/>
          </a:p>
          <a:p>
            <a:r>
              <a:rPr lang="en-GB" altLang="en-US" dirty="0" smtClean="0"/>
              <a:t>Thank participants for attending and for their involvement.</a:t>
            </a:r>
          </a:p>
        </p:txBody>
      </p:sp>
      <p:sp>
        <p:nvSpPr>
          <p:cNvPr id="82948" name="Slide Number Placeholder 3"/>
          <p:cNvSpPr>
            <a:spLocks noGrp="1"/>
          </p:cNvSpPr>
          <p:nvPr>
            <p:ph type="sldNum" sz="quarter" idx="5"/>
          </p:nvPr>
        </p:nvSpPr>
        <p:spPr bwMode="auto">
          <a:noFill/>
          <a:ln>
            <a:miter lim="800000"/>
            <a:headEnd/>
            <a:tailEnd/>
          </a:ln>
        </p:spPr>
        <p:txBody>
          <a:bodyPr/>
          <a:lstStyle/>
          <a:p>
            <a:fld id="{0427033D-A23E-42A4-873F-8EBF4A7A46D7}" type="slidenum">
              <a:rPr lang="en-US" altLang="en-US" smtClean="0"/>
              <a:pPr/>
              <a:t>27</a:t>
            </a:fld>
            <a:endParaRPr lang="en-US" altLang="en-US" smtClean="0"/>
          </a:p>
        </p:txBody>
      </p:sp>
    </p:spTree>
    <p:extLst>
      <p:ext uri="{BB962C8B-B14F-4D97-AF65-F5344CB8AC3E}">
        <p14:creationId xmlns:p14="http://schemas.microsoft.com/office/powerpoint/2010/main" val="571947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algn="ctr"/>
            <a:r>
              <a:rPr lang="en-GB" altLang="en-US" dirty="0" smtClean="0"/>
              <a:t>The workshop does not set out to provide a bank of learning activities for teachers. The aim is to guide the participants through a process of using the annual expectations in the LNF to help them to provide sufficient differentiation when planning lessons for all learners, and then to give them time to try it out for themselves at the end of the workshop. </a:t>
            </a:r>
            <a:r>
              <a:rPr lang="en-GB" altLang="en-US" i="1" dirty="0" smtClean="0">
                <a:ea typeface="MS PGothic" pitchFamily="34" charset="-128"/>
              </a:rPr>
              <a:t>Nationally, around 20% of schools identified this element of the </a:t>
            </a:r>
          </a:p>
          <a:p>
            <a:pPr algn="ctr"/>
            <a:r>
              <a:rPr lang="en-GB" altLang="en-US" i="1" dirty="0" smtClean="0">
                <a:ea typeface="MS PGothic" pitchFamily="34" charset="-128"/>
              </a:rPr>
              <a:t>NSP Progress Tracker (C2) as an area for support?</a:t>
            </a:r>
          </a:p>
          <a:p>
            <a:endParaRPr lang="en-GB" altLang="en-US" dirty="0" smtClean="0"/>
          </a:p>
        </p:txBody>
      </p:sp>
      <p:sp>
        <p:nvSpPr>
          <p:cNvPr id="48132" name="Slide Number Placeholder 3"/>
          <p:cNvSpPr>
            <a:spLocks noGrp="1"/>
          </p:cNvSpPr>
          <p:nvPr>
            <p:ph type="sldNum" sz="quarter" idx="5"/>
          </p:nvPr>
        </p:nvSpPr>
        <p:spPr bwMode="auto">
          <a:noFill/>
          <a:ln>
            <a:miter lim="800000"/>
            <a:headEnd/>
            <a:tailEnd/>
          </a:ln>
        </p:spPr>
        <p:txBody>
          <a:bodyPr/>
          <a:lstStyle/>
          <a:p>
            <a:fld id="{010BC3D3-0539-4E5F-9434-987A0141E178}" type="slidenum">
              <a:rPr lang="en-US" altLang="en-US" smtClean="0"/>
              <a:pPr/>
              <a:t>3</a:t>
            </a:fld>
            <a:endParaRPr lang="en-US" altLang="en-US" smtClean="0"/>
          </a:p>
        </p:txBody>
      </p:sp>
    </p:spTree>
    <p:extLst>
      <p:ext uri="{BB962C8B-B14F-4D97-AF65-F5344CB8AC3E}">
        <p14:creationId xmlns:p14="http://schemas.microsoft.com/office/powerpoint/2010/main" val="4272225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altLang="en-US" dirty="0" smtClean="0"/>
              <a:t>Activity 1: This ice-breaking activity is intended to get participants talking and working together at the beginning of the workshop. Say that the aim of the activity isn’t to find “right” answers, but to raise questions and encourage discussion. Ask participants to work in pairs to begin with, to sort the cards (see final slide for a template) under the headings OFTEN, SOMETIMES and NEVER. (5 min).  Now join twos into fours and ask each group to combine their classifications to come up with one agreed version. Encourage participants to identify areas where they agreed and only then to discuss the areas where they thought differently, and why, before re-arranging cards if necessary (5 - 10 min).  At the end of the activity, ask if there are any areas of disagreement and discuss these, along with any questions raised. NB It’s likely that all, or almost all, of the cards will fall into the “Sometimes” category, because</a:t>
            </a:r>
            <a:r>
              <a:rPr lang="en-GB" altLang="en-US" baseline="0" dirty="0" smtClean="0"/>
              <a:t> all</a:t>
            </a:r>
            <a:r>
              <a:rPr lang="en-GB" altLang="en-US" dirty="0" smtClean="0"/>
              <a:t> learners skills acquisition are</a:t>
            </a:r>
            <a:r>
              <a:rPr lang="en-GB" altLang="en-US" baseline="0" dirty="0" smtClean="0"/>
              <a:t> </a:t>
            </a:r>
            <a:r>
              <a:rPr lang="en-GB" altLang="en-US" dirty="0" smtClean="0"/>
              <a:t>varied . Any cards that are placed in the “OFTEN” or “NEVER” categories are likely to flag-up issues about</a:t>
            </a:r>
            <a:r>
              <a:rPr lang="en-GB" altLang="en-US" baseline="0" dirty="0" smtClean="0"/>
              <a:t> l</a:t>
            </a:r>
            <a:r>
              <a:rPr lang="en-GB" altLang="en-US" dirty="0" smtClean="0"/>
              <a:t>earners/planning and teaching</a:t>
            </a:r>
            <a:r>
              <a:rPr lang="en-GB" altLang="en-US" baseline="0" dirty="0" smtClean="0"/>
              <a:t> strategies</a:t>
            </a:r>
            <a:r>
              <a:rPr lang="en-GB" altLang="en-US" dirty="0" smtClean="0"/>
              <a:t> that may need to be addressed in this</a:t>
            </a:r>
            <a:r>
              <a:rPr lang="en-GB" altLang="en-US" baseline="0" dirty="0" smtClean="0"/>
              <a:t> or subsequent </a:t>
            </a:r>
            <a:r>
              <a:rPr lang="en-GB" altLang="en-US" dirty="0" smtClean="0"/>
              <a:t>sessions.</a:t>
            </a:r>
          </a:p>
        </p:txBody>
      </p:sp>
      <p:sp>
        <p:nvSpPr>
          <p:cNvPr id="50180" name="Slide Number Placeholder 3"/>
          <p:cNvSpPr>
            <a:spLocks noGrp="1"/>
          </p:cNvSpPr>
          <p:nvPr>
            <p:ph type="sldNum" sz="quarter" idx="5"/>
          </p:nvPr>
        </p:nvSpPr>
        <p:spPr bwMode="auto">
          <a:noFill/>
          <a:ln>
            <a:miter lim="800000"/>
            <a:headEnd/>
            <a:tailEnd/>
          </a:ln>
        </p:spPr>
        <p:txBody>
          <a:bodyPr/>
          <a:lstStyle/>
          <a:p>
            <a:fld id="{9FBA35A9-4DD1-45C3-AB1E-32E2015690EB}" type="slidenum">
              <a:rPr lang="en-US" altLang="en-US" smtClean="0"/>
              <a:pPr/>
              <a:t>4</a:t>
            </a:fld>
            <a:endParaRPr lang="en-US" altLang="en-US" smtClean="0"/>
          </a:p>
        </p:txBody>
      </p:sp>
    </p:spTree>
    <p:extLst>
      <p:ext uri="{BB962C8B-B14F-4D97-AF65-F5344CB8AC3E}">
        <p14:creationId xmlns:p14="http://schemas.microsoft.com/office/powerpoint/2010/main" val="458085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altLang="en-US" dirty="0" smtClean="0"/>
              <a:t>This is the template for the card-sort activity on SLIDE 3. You will need to print the slide and cut out the cards into sets – one set per pair. This ice-breaking activity is intended to get participants talking and working together at the beginning of the workshop. Say that the aim of the activity isn’t to find “right” answers, but to raise questions and encourage discussion. Ask participants to work in pairs to begin with, to sort the cards (see final slide for a template) under the headings OFTEN, SOMETIMES and NEVER. (5 min).  Now join twos into fours and ask each group to combine their classifications to come up with one agreed version. Encourage participants to identify areas where they agreed and only then to discuss the areas where they thought differently, and why, before re-arranging cards if necessary (5 - 10 min).  At the end of the activity, ask if there are any areas of disagreement and discuss these, along with any questions raised. NB It’s likely that all, or almost all, of the cards will fall into the “Sometimes” category, because</a:t>
            </a:r>
            <a:r>
              <a:rPr lang="en-GB" altLang="en-US" baseline="0" dirty="0" smtClean="0"/>
              <a:t> </a:t>
            </a:r>
            <a:r>
              <a:rPr lang="en-GB" altLang="en-US" dirty="0" smtClean="0"/>
              <a:t>learners skills</a:t>
            </a:r>
            <a:r>
              <a:rPr lang="en-GB" altLang="en-US" baseline="0" dirty="0" smtClean="0"/>
              <a:t> acquisition is</a:t>
            </a:r>
            <a:r>
              <a:rPr lang="en-GB" altLang="en-US" dirty="0" smtClean="0"/>
              <a:t> varied,</a:t>
            </a:r>
            <a:r>
              <a:rPr lang="en-GB" altLang="en-US" baseline="0" dirty="0" smtClean="0"/>
              <a:t> not a linear process</a:t>
            </a:r>
            <a:r>
              <a:rPr lang="en-GB" altLang="en-US" dirty="0" smtClean="0"/>
              <a:t>. Any cards that are placed in the “OFTEN” or “NEVER” categories are likely to flag-up issues about learners/planning/teaching strategies that may need to be addressed in this</a:t>
            </a:r>
            <a:r>
              <a:rPr lang="en-GB" altLang="en-US" baseline="0" dirty="0" smtClean="0"/>
              <a:t> or subsequent </a:t>
            </a:r>
            <a:r>
              <a:rPr lang="en-GB" altLang="en-US" dirty="0" smtClean="0"/>
              <a:t>sessions.</a:t>
            </a:r>
          </a:p>
          <a:p>
            <a:endParaRPr lang="en-GB" altLang="en-US" dirty="0" smtClean="0"/>
          </a:p>
        </p:txBody>
      </p:sp>
      <p:sp>
        <p:nvSpPr>
          <p:cNvPr id="86020" name="Slide Number Placeholder 3"/>
          <p:cNvSpPr>
            <a:spLocks noGrp="1"/>
          </p:cNvSpPr>
          <p:nvPr>
            <p:ph type="sldNum" sz="quarter" idx="5"/>
          </p:nvPr>
        </p:nvSpPr>
        <p:spPr bwMode="auto">
          <a:noFill/>
          <a:ln>
            <a:miter lim="800000"/>
            <a:headEnd/>
            <a:tailEnd/>
          </a:ln>
        </p:spPr>
        <p:txBody>
          <a:bodyPr/>
          <a:lstStyle/>
          <a:p>
            <a:fld id="{D18B0DB0-148D-48F1-BC92-22A1929B2A5B}" type="slidenum">
              <a:rPr lang="en-US" altLang="en-US" smtClean="0"/>
              <a:pPr/>
              <a:t>5</a:t>
            </a:fld>
            <a:endParaRPr lang="en-US" altLang="en-US" smtClean="0"/>
          </a:p>
        </p:txBody>
      </p:sp>
    </p:spTree>
    <p:extLst>
      <p:ext uri="{BB962C8B-B14F-4D97-AF65-F5344CB8AC3E}">
        <p14:creationId xmlns:p14="http://schemas.microsoft.com/office/powerpoint/2010/main" val="765300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altLang="en-US" dirty="0" smtClean="0"/>
              <a:t>Make the point, here, that we should not think about planning the LNF as a new venture – many schools have been planning skills across the curriculum, e.g. using the non statutory skills framework to develop communication and number skills, for a long time</a:t>
            </a:r>
            <a:r>
              <a:rPr lang="en-GB" altLang="en-US" dirty="0" smtClean="0">
                <a:solidFill>
                  <a:srgbClr val="FF0000"/>
                </a:solidFill>
              </a:rPr>
              <a:t>. (</a:t>
            </a:r>
            <a:r>
              <a:rPr lang="en-GB" altLang="en-US" dirty="0" smtClean="0">
                <a:solidFill>
                  <a:srgbClr val="FFC000"/>
                </a:solidFill>
              </a:rPr>
              <a:t>relate personal experiences</a:t>
            </a:r>
            <a:r>
              <a:rPr lang="en-GB" altLang="en-US" dirty="0" smtClean="0"/>
              <a:t>) All that’s new is having an explicit set of expectations for capability year-on-year. </a:t>
            </a:r>
          </a:p>
          <a:p>
            <a:endParaRPr lang="en-GB" dirty="0" smtClean="0"/>
          </a:p>
        </p:txBody>
      </p:sp>
      <p:sp>
        <p:nvSpPr>
          <p:cNvPr id="49156" name="Slide Number Placeholder 3"/>
          <p:cNvSpPr>
            <a:spLocks noGrp="1"/>
          </p:cNvSpPr>
          <p:nvPr>
            <p:ph type="sldNum" sz="quarter" idx="5"/>
          </p:nvPr>
        </p:nvSpPr>
        <p:spPr bwMode="auto">
          <a:noFill/>
          <a:ln>
            <a:miter lim="800000"/>
            <a:headEnd/>
            <a:tailEnd/>
          </a:ln>
        </p:spPr>
        <p:txBody>
          <a:bodyPr/>
          <a:lstStyle/>
          <a:p>
            <a:fld id="{184FBD93-7F3A-4E4A-A1D8-40C48A6026C3}" type="slidenum">
              <a:rPr lang="en-US" altLang="en-US" smtClean="0"/>
              <a:pPr/>
              <a:t>6</a:t>
            </a:fld>
            <a:endParaRPr lang="en-US" altLang="en-US" smtClean="0"/>
          </a:p>
        </p:txBody>
      </p:sp>
    </p:spTree>
    <p:extLst>
      <p:ext uri="{BB962C8B-B14F-4D97-AF65-F5344CB8AC3E}">
        <p14:creationId xmlns:p14="http://schemas.microsoft.com/office/powerpoint/2010/main" val="2323057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It is important to remember that each skill is expected to be acquired over a year and during this time learners must be given the opportunity to practise consolidate and extend the skill through a variety of contexts (subjects) creating breadth and depth of learning </a:t>
            </a:r>
            <a:r>
              <a:rPr lang="en-GB" dirty="0" smtClean="0">
                <a:solidFill>
                  <a:srgbClr val="FF0000"/>
                </a:solidFill>
              </a:rPr>
              <a:t>through interesting and stimulating activities</a:t>
            </a:r>
            <a:r>
              <a:rPr lang="en-GB" dirty="0" smtClean="0"/>
              <a:t>. </a:t>
            </a:r>
          </a:p>
          <a:p>
            <a:endParaRPr lang="en-GB" dirty="0" smtClean="0"/>
          </a:p>
          <a:p>
            <a:r>
              <a:rPr lang="en-GB" dirty="0" smtClean="0"/>
              <a:t>Discussion: What opportunities for consolidation would you provide?</a:t>
            </a:r>
            <a:r>
              <a:rPr lang="en-GB" sz="1200" dirty="0" smtClean="0">
                <a:latin typeface="Arial" pitchFamily="34" charset="0"/>
              </a:rPr>
              <a:t> The LNF describes the fundamental skills of literacy and numeracy which should be developed across the curriculum and sets out </a:t>
            </a:r>
            <a:r>
              <a:rPr lang="en-GB" sz="1200" b="1" dirty="0" smtClean="0">
                <a:latin typeface="Arial" pitchFamily="34" charset="0"/>
              </a:rPr>
              <a:t>broad expectations for progression</a:t>
            </a:r>
            <a:r>
              <a:rPr lang="en-GB" sz="1200" dirty="0" smtClean="0">
                <a:latin typeface="Arial" pitchFamily="34" charset="0"/>
              </a:rPr>
              <a:t> in these skills with its yearly expectations. </a:t>
            </a:r>
          </a:p>
          <a:p>
            <a:r>
              <a:rPr lang="en-GB" dirty="0" smtClean="0"/>
              <a:t> </a:t>
            </a:r>
            <a:r>
              <a:rPr lang="en-GB" dirty="0" smtClean="0">
                <a:latin typeface="Arial" pitchFamily="34" charset="0"/>
              </a:rPr>
              <a:t>‘Progress’ will not necessarily be ‘linear’ and individual learners will progress with different skills at different rates. The LNF offers opportunities for learners to...</a:t>
            </a:r>
            <a:endParaRPr lang="en-GB" dirty="0" smtClean="0"/>
          </a:p>
        </p:txBody>
      </p:sp>
      <p:sp>
        <p:nvSpPr>
          <p:cNvPr id="51204" name="Slide Number Placeholder 3"/>
          <p:cNvSpPr>
            <a:spLocks noGrp="1"/>
          </p:cNvSpPr>
          <p:nvPr>
            <p:ph type="sldNum" sz="quarter" idx="5"/>
          </p:nvPr>
        </p:nvSpPr>
        <p:spPr bwMode="auto">
          <a:noFill/>
          <a:ln>
            <a:miter lim="800000"/>
            <a:headEnd/>
            <a:tailEnd/>
          </a:ln>
        </p:spPr>
        <p:txBody>
          <a:bodyPr/>
          <a:lstStyle/>
          <a:p>
            <a:fld id="{9E1B5A10-E1D2-463F-9C86-CD7E563113EB}" type="slidenum">
              <a:rPr lang="en-US" altLang="en-US" smtClean="0"/>
              <a:pPr/>
              <a:t>7</a:t>
            </a:fld>
            <a:endParaRPr lang="en-US" altLang="en-US" smtClean="0"/>
          </a:p>
        </p:txBody>
      </p:sp>
    </p:spTree>
    <p:extLst>
      <p:ext uri="{BB962C8B-B14F-4D97-AF65-F5344CB8AC3E}">
        <p14:creationId xmlns:p14="http://schemas.microsoft.com/office/powerpoint/2010/main" val="3595705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r>
              <a:rPr lang="en-GB" sz="1200" dirty="0" smtClean="0">
                <a:latin typeface="Arial" pitchFamily="34" charset="0"/>
              </a:rPr>
              <a:t>In planning effective learning opportunities, it is vital that next steps are</a:t>
            </a:r>
          </a:p>
          <a:p>
            <a:r>
              <a:rPr lang="en-GB" sz="1200" dirty="0" smtClean="0">
                <a:latin typeface="Arial" pitchFamily="34" charset="0"/>
              </a:rPr>
              <a:t> considered not in terms of what learners can/can’t do reliably and </a:t>
            </a:r>
          </a:p>
          <a:p>
            <a:r>
              <a:rPr lang="en-GB" sz="1200" dirty="0" smtClean="0">
                <a:latin typeface="Arial" pitchFamily="34" charset="0"/>
              </a:rPr>
              <a:t>consistently but in terms of what they need to do next in order to make</a:t>
            </a:r>
          </a:p>
          <a:p>
            <a:r>
              <a:rPr lang="en-GB" sz="1200" dirty="0" smtClean="0">
                <a:latin typeface="Arial" pitchFamily="34" charset="0"/>
              </a:rPr>
              <a:t> progress. Thus ‘next steps’ describe improvements learners need to</a:t>
            </a:r>
          </a:p>
          <a:p>
            <a:r>
              <a:rPr lang="en-GB" sz="1200" dirty="0" smtClean="0">
                <a:latin typeface="Arial" pitchFamily="34" charset="0"/>
              </a:rPr>
              <a:t> put into action in order to make progress. </a:t>
            </a:r>
            <a:endParaRPr lang="en-GB" dirty="0" smtClean="0"/>
          </a:p>
          <a:p>
            <a:endParaRPr lang="en-GB" dirty="0" smtClean="0"/>
          </a:p>
          <a:p>
            <a:r>
              <a:rPr lang="en-GB" dirty="0" smtClean="0"/>
              <a:t>Sign post </a:t>
            </a:r>
            <a:r>
              <a:rPr lang="en-GB" dirty="0" err="1" smtClean="0"/>
              <a:t>AfL</a:t>
            </a:r>
            <a:r>
              <a:rPr lang="en-GB" dirty="0" smtClean="0"/>
              <a:t> and ARR document, use of Pupil Friendly Framework.  </a:t>
            </a:r>
          </a:p>
        </p:txBody>
      </p:sp>
      <p:sp>
        <p:nvSpPr>
          <p:cNvPr id="52228" name="Slide Number Placeholder 3"/>
          <p:cNvSpPr>
            <a:spLocks noGrp="1"/>
          </p:cNvSpPr>
          <p:nvPr>
            <p:ph type="sldNum" sz="quarter" idx="5"/>
          </p:nvPr>
        </p:nvSpPr>
        <p:spPr bwMode="auto">
          <a:noFill/>
          <a:ln>
            <a:miter lim="800000"/>
            <a:headEnd/>
            <a:tailEnd/>
          </a:ln>
        </p:spPr>
        <p:txBody>
          <a:bodyPr/>
          <a:lstStyle/>
          <a:p>
            <a:fld id="{90053914-596D-4867-82F3-91F374207D6B}" type="slidenum">
              <a:rPr lang="en-US" altLang="en-US" smtClean="0"/>
              <a:pPr/>
              <a:t>8</a:t>
            </a:fld>
            <a:endParaRPr lang="en-US" altLang="en-US" smtClean="0"/>
          </a:p>
        </p:txBody>
      </p:sp>
    </p:spTree>
    <p:extLst>
      <p:ext uri="{BB962C8B-B14F-4D97-AF65-F5344CB8AC3E}">
        <p14:creationId xmlns:p14="http://schemas.microsoft.com/office/powerpoint/2010/main" val="2978617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Teach the </a:t>
            </a:r>
            <a:r>
              <a:rPr lang="en-GB" dirty="0" smtClean="0"/>
              <a:t>skill</a:t>
            </a:r>
            <a:r>
              <a:rPr lang="en-GB" baseline="0" dirty="0" smtClean="0"/>
              <a:t> (probably but not necessarily,</a:t>
            </a:r>
            <a:r>
              <a:rPr lang="en-GB" dirty="0" smtClean="0"/>
              <a:t> </a:t>
            </a:r>
            <a:r>
              <a:rPr lang="en-GB" dirty="0" smtClean="0"/>
              <a:t>in English/Maths </a:t>
            </a:r>
            <a:r>
              <a:rPr lang="en-GB" dirty="0" smtClean="0"/>
              <a:t>lesson) then</a:t>
            </a:r>
            <a:r>
              <a:rPr lang="en-GB" baseline="0" dirty="0" smtClean="0"/>
              <a:t> </a:t>
            </a:r>
            <a:r>
              <a:rPr lang="en-GB" dirty="0" smtClean="0"/>
              <a:t>apply </a:t>
            </a:r>
            <a:r>
              <a:rPr lang="en-GB" dirty="0" smtClean="0"/>
              <a:t>that skill in another </a:t>
            </a:r>
            <a:r>
              <a:rPr lang="en-GB" dirty="0" smtClean="0"/>
              <a:t>subject/learning</a:t>
            </a:r>
            <a:r>
              <a:rPr lang="en-GB" baseline="0" dirty="0" smtClean="0"/>
              <a:t> environment</a:t>
            </a:r>
            <a:r>
              <a:rPr lang="en-GB" dirty="0" smtClean="0"/>
              <a:t>. </a:t>
            </a:r>
            <a:r>
              <a:rPr lang="en-GB" dirty="0" smtClean="0"/>
              <a:t>Model the skill with the class/group/ individual learner – construct a writing frame/rubric or method to support learning where necessary. Self/Peer assess the work. Teacher </a:t>
            </a:r>
            <a:r>
              <a:rPr lang="en-GB" dirty="0" smtClean="0"/>
              <a:t>provide</a:t>
            </a:r>
            <a:r>
              <a:rPr lang="en-GB" baseline="0" dirty="0" smtClean="0"/>
              <a:t> </a:t>
            </a:r>
            <a:r>
              <a:rPr lang="en-GB" dirty="0" smtClean="0"/>
              <a:t>feedback </a:t>
            </a:r>
            <a:r>
              <a:rPr lang="en-GB" dirty="0" smtClean="0"/>
              <a:t>as to how the learner can move forward.  Practice the skill across many subject areas, Remove the structure chosen to support learning. Consolidate the learning, feedback next step</a:t>
            </a:r>
            <a:r>
              <a:rPr lang="en-GB" dirty="0" smtClean="0"/>
              <a:t>......</a:t>
            </a:r>
            <a:endParaRPr lang="en-GB" dirty="0" smtClean="0"/>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Look </a:t>
            </a:r>
            <a:r>
              <a:rPr lang="en-GB" sz="1200" kern="1200" dirty="0" smtClean="0">
                <a:solidFill>
                  <a:schemeClr val="tx1"/>
                </a:solidFill>
                <a:latin typeface="+mn-lt"/>
                <a:ea typeface="+mn-ea"/>
                <a:cs typeface="+mn-cs"/>
              </a:rPr>
              <a:t>at examples of Pupil Friendly LNF </a:t>
            </a:r>
          </a:p>
          <a:p>
            <a:r>
              <a:rPr lang="en-GB" sz="1200" kern="1200" dirty="0" smtClean="0">
                <a:solidFill>
                  <a:schemeClr val="tx1"/>
                </a:solidFill>
                <a:latin typeface="+mn-lt"/>
                <a:ea typeface="+mn-ea"/>
                <a:cs typeface="+mn-cs"/>
              </a:rPr>
              <a:t>Use ‘rotating papers’ for this activity.  </a:t>
            </a:r>
          </a:p>
          <a:p>
            <a:r>
              <a:rPr lang="en-GB" sz="1200" kern="1200" dirty="0" smtClean="0">
                <a:solidFill>
                  <a:schemeClr val="tx1"/>
                </a:solidFill>
                <a:latin typeface="+mn-lt"/>
                <a:ea typeface="+mn-ea"/>
                <a:cs typeface="+mn-cs"/>
              </a:rPr>
              <a:t>Qu1 -How could learners in your school use the pupil friendly framework to track  their progress?</a:t>
            </a:r>
          </a:p>
          <a:p>
            <a:r>
              <a:rPr lang="en-GB" sz="1200" kern="1200" dirty="0" smtClean="0">
                <a:solidFill>
                  <a:schemeClr val="tx1"/>
                </a:solidFill>
                <a:latin typeface="+mn-lt"/>
                <a:ea typeface="+mn-ea"/>
                <a:cs typeface="+mn-cs"/>
              </a:rPr>
              <a:t>Qu2 –How could your school incorporate the use of Next Steps into their use of  </a:t>
            </a:r>
            <a:r>
              <a:rPr lang="en-GB" sz="1200" kern="1200" dirty="0" err="1" smtClean="0">
                <a:solidFill>
                  <a:schemeClr val="tx1"/>
                </a:solidFill>
                <a:latin typeface="+mn-lt"/>
                <a:ea typeface="+mn-ea"/>
                <a:cs typeface="+mn-cs"/>
              </a:rPr>
              <a:t>AfL</a:t>
            </a:r>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Qu3 - How could teachers use Next Steps to inform their planning</a:t>
            </a:r>
            <a:r>
              <a:rPr lang="en-GB" sz="1200" kern="1200" dirty="0" smtClean="0">
                <a:solidFill>
                  <a:schemeClr val="tx1"/>
                </a:solidFill>
                <a:latin typeface="+mn-lt"/>
                <a:ea typeface="+mn-ea"/>
                <a:cs typeface="+mn-cs"/>
              </a:rPr>
              <a:t>?</a:t>
            </a:r>
            <a:endParaRPr lang="en-GB" sz="1200" kern="1200" dirty="0" smtClean="0">
              <a:solidFill>
                <a:schemeClr val="tx1"/>
              </a:solidFill>
              <a:latin typeface="+mn-lt"/>
              <a:ea typeface="+mn-ea"/>
              <a:cs typeface="+mn-cs"/>
            </a:endParaRPr>
          </a:p>
        </p:txBody>
      </p:sp>
      <p:sp>
        <p:nvSpPr>
          <p:cNvPr id="53252" name="Slide Number Placeholder 3"/>
          <p:cNvSpPr>
            <a:spLocks noGrp="1"/>
          </p:cNvSpPr>
          <p:nvPr>
            <p:ph type="sldNum" sz="quarter" idx="5"/>
          </p:nvPr>
        </p:nvSpPr>
        <p:spPr bwMode="auto">
          <a:noFill/>
          <a:ln>
            <a:miter lim="800000"/>
            <a:headEnd/>
            <a:tailEnd/>
          </a:ln>
        </p:spPr>
        <p:txBody>
          <a:bodyPr/>
          <a:lstStyle/>
          <a:p>
            <a:fld id="{B0D6CC6F-B8F1-4FAC-94BE-853B0D3F0A54}" type="slidenum">
              <a:rPr lang="en-US" altLang="en-US" smtClean="0"/>
              <a:pPr/>
              <a:t>9</a:t>
            </a:fld>
            <a:endParaRPr lang="en-US" altLang="en-US" smtClean="0"/>
          </a:p>
        </p:txBody>
      </p:sp>
    </p:spTree>
    <p:extLst>
      <p:ext uri="{BB962C8B-B14F-4D97-AF65-F5344CB8AC3E}">
        <p14:creationId xmlns:p14="http://schemas.microsoft.com/office/powerpoint/2010/main" val="2873555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55138" y="1365121"/>
            <a:ext cx="7101801" cy="647999"/>
          </a:xfrm>
          <a:prstGeom prst="rect">
            <a:avLst/>
          </a:prstGeom>
        </p:spPr>
        <p:txBody>
          <a:bodyPr/>
          <a:lstStyle>
            <a:lvl1pPr algn="l">
              <a:defRPr sz="3200" b="1" i="0">
                <a:solidFill>
                  <a:schemeClr val="accent4">
                    <a:lumMod val="75000"/>
                  </a:schemeClr>
                </a:solidFill>
                <a:latin typeface="Aria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1555138" y="2099520"/>
            <a:ext cx="7101801" cy="3473280"/>
          </a:xfrm>
          <a:prstGeom prst="rect">
            <a:avLst/>
          </a:prstGeom>
        </p:spPr>
        <p:txBody>
          <a:bodyPr/>
          <a:lstStyle>
            <a:lvl1pPr marL="0" indent="0" algn="l">
              <a:buNone/>
              <a:defRPr sz="1700">
                <a:solidFill>
                  <a:schemeClr val="tx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08163" y="1633538"/>
            <a:ext cx="5970587" cy="392112"/>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1808163" y="2212975"/>
            <a:ext cx="5970587" cy="431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864730" y="1888468"/>
            <a:ext cx="6860690" cy="483916"/>
          </a:xfrm>
        </p:spPr>
        <p:txBody>
          <a:bodyPr/>
          <a:lstStyle>
            <a:lvl1pPr algn="l">
              <a:defRPr/>
            </a:lvl1pPr>
          </a:lstStyle>
          <a:p>
            <a:r>
              <a:rPr lang="en-GB" dirty="0" smtClean="0"/>
              <a:t>Click to edit Master title style</a:t>
            </a:r>
            <a:endParaRPr lang="en-US" dirty="0"/>
          </a:p>
        </p:txBody>
      </p:sp>
      <p:sp>
        <p:nvSpPr>
          <p:cNvPr id="8" name="Subtitle 2"/>
          <p:cNvSpPr>
            <a:spLocks noGrp="1"/>
          </p:cNvSpPr>
          <p:nvPr>
            <p:ph type="subTitle" idx="1"/>
          </p:nvPr>
        </p:nvSpPr>
        <p:spPr>
          <a:xfrm>
            <a:off x="1864729" y="2609657"/>
            <a:ext cx="6860691" cy="462775"/>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08163" y="1633538"/>
            <a:ext cx="5970587" cy="392112"/>
          </a:xfrm>
        </p:spPr>
        <p:txBody>
          <a:bodyPr/>
          <a:lstStyle/>
          <a:p>
            <a:r>
              <a:rPr lang="en-US" smtClean="0"/>
              <a:t>Click to edit Master title style</a:t>
            </a:r>
            <a:endParaRPr lang="en-GB"/>
          </a:p>
        </p:txBody>
      </p:sp>
      <p:sp>
        <p:nvSpPr>
          <p:cNvPr id="3" name="Content Placeholder 2"/>
          <p:cNvSpPr>
            <a:spLocks noGrp="1"/>
          </p:cNvSpPr>
          <p:nvPr>
            <p:ph idx="1"/>
          </p:nvPr>
        </p:nvSpPr>
        <p:spPr>
          <a:xfrm>
            <a:off x="1808163" y="2212975"/>
            <a:ext cx="5970587" cy="431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p:cNvPicPr>
            <a:picLocks noChangeAspect="1"/>
          </p:cNvPicPr>
          <p:nvPr userDrawn="1"/>
        </p:nvPicPr>
        <p:blipFill>
          <a:blip r:embed="rId4"/>
          <a:srcRect/>
          <a:stretch>
            <a:fillRect/>
          </a:stretch>
        </p:blipFill>
        <p:spPr bwMode="auto">
          <a:xfrm>
            <a:off x="0" y="381000"/>
            <a:ext cx="8674100" cy="6477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1" r:id="rId1"/>
    <p:sldLayoutId id="2147483654" r:id="rId2"/>
  </p:sldLayoutIdLst>
  <p:hf hd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4" descr="NSP_swirl_small.jpg"/>
          <p:cNvPicPr>
            <a:picLocks noChangeAspect="1"/>
          </p:cNvPicPr>
          <p:nvPr userDrawn="1"/>
        </p:nvPicPr>
        <p:blipFill>
          <a:blip r:embed="rId4"/>
          <a:srcRect/>
          <a:stretch>
            <a:fillRect/>
          </a:stretch>
        </p:blipFill>
        <p:spPr bwMode="auto">
          <a:xfrm>
            <a:off x="0" y="4800600"/>
            <a:ext cx="1800225" cy="2057400"/>
          </a:xfrm>
          <a:prstGeom prst="rect">
            <a:avLst/>
          </a:prstGeom>
          <a:noFill/>
          <a:ln w="9525">
            <a:noFill/>
            <a:miter lim="800000"/>
            <a:headEnd/>
            <a:tailEnd/>
          </a:ln>
        </p:spPr>
      </p:pic>
      <p:pic>
        <p:nvPicPr>
          <p:cNvPr id="2051" name="Picture 6"/>
          <p:cNvPicPr>
            <a:picLocks noChangeAspect="1"/>
          </p:cNvPicPr>
          <p:nvPr userDrawn="1"/>
        </p:nvPicPr>
        <p:blipFill>
          <a:blip r:embed="rId5"/>
          <a:srcRect/>
          <a:stretch>
            <a:fillRect/>
          </a:stretch>
        </p:blipFill>
        <p:spPr bwMode="auto">
          <a:xfrm>
            <a:off x="7778750" y="369888"/>
            <a:ext cx="952500" cy="420687"/>
          </a:xfrm>
          <a:prstGeom prst="rect">
            <a:avLst/>
          </a:prstGeom>
          <a:noFill/>
          <a:ln w="9525">
            <a:noFill/>
            <a:miter lim="800000"/>
            <a:headEnd/>
            <a:tailEnd/>
          </a:ln>
        </p:spPr>
      </p:pic>
      <p:pic>
        <p:nvPicPr>
          <p:cNvPr id="2052" name="Picture 7"/>
          <p:cNvPicPr>
            <a:picLocks noChangeAspect="1"/>
          </p:cNvPicPr>
          <p:nvPr userDrawn="1"/>
        </p:nvPicPr>
        <p:blipFill>
          <a:blip r:embed="rId6"/>
          <a:srcRect/>
          <a:stretch>
            <a:fillRect/>
          </a:stretch>
        </p:blipFill>
        <p:spPr bwMode="auto">
          <a:xfrm>
            <a:off x="407988" y="300038"/>
            <a:ext cx="582612" cy="552450"/>
          </a:xfrm>
          <a:prstGeom prst="rect">
            <a:avLst/>
          </a:prstGeom>
          <a:noFill/>
          <a:ln w="9525">
            <a:noFill/>
            <a:miter lim="800000"/>
            <a:headEnd/>
            <a:tailEnd/>
          </a:ln>
        </p:spPr>
      </p:pic>
      <p:cxnSp>
        <p:nvCxnSpPr>
          <p:cNvPr id="10" name="Straight Connector 9"/>
          <p:cNvCxnSpPr/>
          <p:nvPr userDrawn="1"/>
        </p:nvCxnSpPr>
        <p:spPr>
          <a:xfrm>
            <a:off x="1301750" y="6246813"/>
            <a:ext cx="7429500" cy="0"/>
          </a:xfrm>
          <a:prstGeom prst="line">
            <a:avLst/>
          </a:prstGeom>
          <a:ln w="19050">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2054" name="Title Placeholder 1"/>
          <p:cNvSpPr>
            <a:spLocks noGrp="1"/>
          </p:cNvSpPr>
          <p:nvPr>
            <p:ph type="title"/>
          </p:nvPr>
        </p:nvSpPr>
        <p:spPr bwMode="auto">
          <a:xfrm>
            <a:off x="1808163" y="1633538"/>
            <a:ext cx="5970587" cy="392112"/>
          </a:xfrm>
          <a:prstGeom prst="rect">
            <a:avLst/>
          </a:prstGeom>
          <a:noFill/>
          <a:ln w="9525">
            <a:noFill/>
            <a:miter lim="800000"/>
            <a:headEnd/>
            <a:tailEnd/>
          </a:ln>
        </p:spPr>
        <p:txBody>
          <a:bodyPr vert="horz" wrap="none" lIns="0" tIns="0" rIns="0" bIns="0" numCol="1" anchor="t" anchorCtr="0" compatLnSpc="1">
            <a:prstTxWarp prst="textNoShape">
              <a:avLst/>
            </a:prstTxWarp>
          </a:bodyPr>
          <a:lstStyle/>
          <a:p>
            <a:pPr lvl="0"/>
            <a:r>
              <a:rPr lang="en-GB" altLang="en-US" smtClean="0"/>
              <a:t>Click to edit Master title style</a:t>
            </a:r>
            <a:endParaRPr lang="en-US" altLang="en-US" smtClean="0"/>
          </a:p>
        </p:txBody>
      </p:sp>
      <p:sp>
        <p:nvSpPr>
          <p:cNvPr id="2055" name="Text Placeholder 2"/>
          <p:cNvSpPr>
            <a:spLocks noGrp="1"/>
          </p:cNvSpPr>
          <p:nvPr>
            <p:ph type="body" idx="1"/>
          </p:nvPr>
        </p:nvSpPr>
        <p:spPr bwMode="auto">
          <a:xfrm>
            <a:off x="1808163" y="2212975"/>
            <a:ext cx="5970587" cy="431800"/>
          </a:xfrm>
          <a:prstGeom prst="rect">
            <a:avLst/>
          </a:prstGeom>
          <a:noFill/>
          <a:ln w="9525">
            <a:noFill/>
            <a:miter lim="800000"/>
            <a:headEnd/>
            <a:tailEnd/>
          </a:ln>
        </p:spPr>
        <p:txBody>
          <a:bodyPr vert="horz" wrap="none" lIns="0" tIns="0" rIns="0" bIns="0" numCol="1" anchor="t" anchorCtr="0" compatLnSpc="1">
            <a:prstTxWarp prst="textNoShape">
              <a:avLst/>
            </a:prstTxWarp>
          </a:bodyPr>
          <a:lstStyle/>
          <a:p>
            <a:pPr lvl="0"/>
            <a:r>
              <a:rPr lang="en-GB" altLang="en-US" smtClean="0"/>
              <a:t>Click to edit Master text style</a:t>
            </a:r>
          </a:p>
        </p:txBody>
      </p:sp>
      <p:pic>
        <p:nvPicPr>
          <p:cNvPr id="2056" name="Picture 10" descr="Text for bottom of slide.jpg"/>
          <p:cNvPicPr>
            <a:picLocks noChangeAspect="1"/>
          </p:cNvPicPr>
          <p:nvPr userDrawn="1"/>
        </p:nvPicPr>
        <p:blipFill>
          <a:blip r:embed="rId7"/>
          <a:srcRect/>
          <a:stretch>
            <a:fillRect/>
          </a:stretch>
        </p:blipFill>
        <p:spPr bwMode="auto">
          <a:xfrm>
            <a:off x="1993900" y="6381750"/>
            <a:ext cx="3959225" cy="352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2" r:id="rId1"/>
    <p:sldLayoutId id="2147483653" r:id="rId2"/>
  </p:sldLayoutIdLst>
  <p:hf hdr="0" dt="0"/>
  <p:txStyles>
    <p:titleStyle>
      <a:lvl1pPr algn="l" defTabSz="457200" rtl="0" eaLnBrk="0" fontAlgn="base" hangingPunct="0">
        <a:spcBef>
          <a:spcPct val="0"/>
        </a:spcBef>
        <a:spcAft>
          <a:spcPct val="0"/>
        </a:spcAft>
        <a:defRPr sz="2000" kern="1200">
          <a:solidFill>
            <a:schemeClr val="tx1"/>
          </a:solidFill>
          <a:latin typeface="Arial"/>
          <a:ea typeface="MS PGothic" pitchFamily="34" charset="-128"/>
          <a:cs typeface="ＭＳ Ｐゴシック" charset="0"/>
        </a:defRPr>
      </a:lvl1pPr>
      <a:lvl2pPr algn="l" defTabSz="457200" rtl="0" eaLnBrk="0" fontAlgn="base" hangingPunct="0">
        <a:spcBef>
          <a:spcPct val="0"/>
        </a:spcBef>
        <a:spcAft>
          <a:spcPct val="0"/>
        </a:spcAft>
        <a:defRPr sz="2000">
          <a:solidFill>
            <a:schemeClr val="tx1"/>
          </a:solidFill>
          <a:latin typeface="Arial" charset="0"/>
          <a:ea typeface="MS PGothic" pitchFamily="34" charset="-128"/>
          <a:cs typeface="ＭＳ Ｐゴシック" charset="0"/>
        </a:defRPr>
      </a:lvl2pPr>
      <a:lvl3pPr algn="l" defTabSz="457200" rtl="0" eaLnBrk="0" fontAlgn="base" hangingPunct="0">
        <a:spcBef>
          <a:spcPct val="0"/>
        </a:spcBef>
        <a:spcAft>
          <a:spcPct val="0"/>
        </a:spcAft>
        <a:defRPr sz="2000">
          <a:solidFill>
            <a:schemeClr val="tx1"/>
          </a:solidFill>
          <a:latin typeface="Arial" charset="0"/>
          <a:ea typeface="MS PGothic" pitchFamily="34" charset="-128"/>
          <a:cs typeface="ＭＳ Ｐゴシック" charset="0"/>
        </a:defRPr>
      </a:lvl3pPr>
      <a:lvl4pPr algn="l" defTabSz="457200" rtl="0" eaLnBrk="0" fontAlgn="base" hangingPunct="0">
        <a:spcBef>
          <a:spcPct val="0"/>
        </a:spcBef>
        <a:spcAft>
          <a:spcPct val="0"/>
        </a:spcAft>
        <a:defRPr sz="2000">
          <a:solidFill>
            <a:schemeClr val="tx1"/>
          </a:solidFill>
          <a:latin typeface="Arial" charset="0"/>
          <a:ea typeface="MS PGothic" pitchFamily="34" charset="-128"/>
          <a:cs typeface="ＭＳ Ｐゴシック" charset="0"/>
        </a:defRPr>
      </a:lvl4pPr>
      <a:lvl5pPr algn="l" defTabSz="457200" rtl="0" eaLnBrk="0" fontAlgn="base" hangingPunct="0">
        <a:spcBef>
          <a:spcPct val="0"/>
        </a:spcBef>
        <a:spcAft>
          <a:spcPct val="0"/>
        </a:spcAft>
        <a:defRPr sz="2000">
          <a:solidFill>
            <a:schemeClr val="tx1"/>
          </a:solidFill>
          <a:latin typeface="Arial" charset="0"/>
          <a:ea typeface="MS PGothic" pitchFamily="34" charset="-128"/>
          <a:cs typeface="ＭＳ Ｐゴシック" charset="0"/>
        </a:defRPr>
      </a:lvl5pPr>
      <a:lvl6pPr marL="457200" algn="l" defTabSz="457200" rtl="0" fontAlgn="base">
        <a:spcBef>
          <a:spcPct val="0"/>
        </a:spcBef>
        <a:spcAft>
          <a:spcPct val="0"/>
        </a:spcAft>
        <a:defRPr sz="2000">
          <a:solidFill>
            <a:schemeClr val="tx1"/>
          </a:solidFill>
          <a:latin typeface="Arial" charset="0"/>
          <a:ea typeface="ＭＳ Ｐゴシック" charset="0"/>
          <a:cs typeface="ＭＳ Ｐゴシック" charset="0"/>
        </a:defRPr>
      </a:lvl6pPr>
      <a:lvl7pPr marL="914400" algn="l" defTabSz="457200" rtl="0" fontAlgn="base">
        <a:spcBef>
          <a:spcPct val="0"/>
        </a:spcBef>
        <a:spcAft>
          <a:spcPct val="0"/>
        </a:spcAft>
        <a:defRPr sz="2000">
          <a:solidFill>
            <a:schemeClr val="tx1"/>
          </a:solidFill>
          <a:latin typeface="Arial" charset="0"/>
          <a:ea typeface="ＭＳ Ｐゴシック" charset="0"/>
          <a:cs typeface="ＭＳ Ｐゴシック" charset="0"/>
        </a:defRPr>
      </a:lvl7pPr>
      <a:lvl8pPr marL="1371600" algn="l" defTabSz="457200" rtl="0" fontAlgn="base">
        <a:spcBef>
          <a:spcPct val="0"/>
        </a:spcBef>
        <a:spcAft>
          <a:spcPct val="0"/>
        </a:spcAft>
        <a:defRPr sz="2000">
          <a:solidFill>
            <a:schemeClr val="tx1"/>
          </a:solidFill>
          <a:latin typeface="Arial" charset="0"/>
          <a:ea typeface="ＭＳ Ｐゴシック" charset="0"/>
          <a:cs typeface="ＭＳ Ｐゴシック" charset="0"/>
        </a:defRPr>
      </a:lvl8pPr>
      <a:lvl9pPr marL="1828800" algn="l" defTabSz="457200" rtl="0" fontAlgn="base">
        <a:spcBef>
          <a:spcPct val="0"/>
        </a:spcBef>
        <a:spcAft>
          <a:spcPct val="0"/>
        </a:spcAft>
        <a:defRPr sz="20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defRPr sz="1600" kern="1200">
          <a:solidFill>
            <a:schemeClr val="tx1"/>
          </a:solidFill>
          <a:latin typeface="Arial"/>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9G8chZEFHfU&amp;feature=player_embedded"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hyperlink" Target="http://learning.wales.gov.uk/resources/nlnf/framework?lang=en"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7950" y="1081088"/>
            <a:ext cx="7100888" cy="4740275"/>
          </a:xfrm>
        </p:spPr>
        <p:txBody>
          <a:bodyPr/>
          <a:lstStyle/>
          <a:p>
            <a:pPr algn="ctr">
              <a:defRPr/>
            </a:pPr>
            <a:r>
              <a:rPr lang="en-GB" dirty="0" smtClean="0">
                <a:latin typeface="Comic Sans MS" pitchFamily="66" charset="0"/>
              </a:rPr>
              <a:t>The National Literacy and Numeracy Framework</a:t>
            </a:r>
            <a:br>
              <a:rPr lang="en-GB" dirty="0" smtClean="0">
                <a:latin typeface="Comic Sans MS" pitchFamily="66" charset="0"/>
              </a:rPr>
            </a:br>
            <a:r>
              <a:rPr lang="en-GB" dirty="0" smtClean="0">
                <a:latin typeface="Comic Sans MS" pitchFamily="66" charset="0"/>
              </a:rPr>
              <a:t/>
            </a:r>
            <a:br>
              <a:rPr lang="en-GB" dirty="0" smtClean="0">
                <a:latin typeface="Comic Sans MS" pitchFamily="66" charset="0"/>
              </a:rPr>
            </a:br>
            <a:r>
              <a:rPr lang="en-GB" dirty="0" smtClean="0">
                <a:solidFill>
                  <a:srgbClr val="3366FF"/>
                </a:solidFill>
                <a:latin typeface="Comic Sans MS" pitchFamily="66" charset="0"/>
              </a:rPr>
              <a:t/>
            </a:r>
            <a:br>
              <a:rPr lang="en-GB" dirty="0" smtClean="0">
                <a:solidFill>
                  <a:srgbClr val="3366FF"/>
                </a:solidFill>
                <a:latin typeface="Comic Sans MS" pitchFamily="66" charset="0"/>
              </a:rPr>
            </a:br>
            <a:r>
              <a:rPr lang="en-GB" dirty="0" smtClean="0">
                <a:solidFill>
                  <a:srgbClr val="3366FF"/>
                </a:solidFill>
                <a:latin typeface="Comic Sans MS" pitchFamily="66" charset="0"/>
              </a:rPr>
              <a:t>Supporting you to differentiate the teaching of skills in order for </a:t>
            </a:r>
            <a:r>
              <a:rPr lang="en-GB" u="sng" dirty="0" smtClean="0">
                <a:solidFill>
                  <a:srgbClr val="3366FF"/>
                </a:solidFill>
                <a:latin typeface="Comic Sans MS" pitchFamily="66" charset="0"/>
              </a:rPr>
              <a:t>all</a:t>
            </a:r>
            <a:r>
              <a:rPr lang="en-GB" dirty="0" smtClean="0">
                <a:solidFill>
                  <a:srgbClr val="3366FF"/>
                </a:solidFill>
                <a:latin typeface="Comic Sans MS" pitchFamily="66" charset="0"/>
              </a:rPr>
              <a:t> learners to fulfil their potential </a:t>
            </a:r>
            <a:endParaRPr lang="en-GB" dirty="0">
              <a:solidFill>
                <a:srgbClr val="3366FF"/>
              </a:solidFill>
              <a:latin typeface="Comic Sans MS"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327150" y="282575"/>
            <a:ext cx="6451600" cy="966788"/>
          </a:xfrm>
        </p:spPr>
        <p:txBody>
          <a:bodyPr/>
          <a:lstStyle/>
          <a:p>
            <a:r>
              <a:rPr lang="en-GB" sz="2400" b="1" smtClean="0">
                <a:latin typeface="Arial" pitchFamily="34" charset="0"/>
              </a:rPr>
              <a:t>Differentiation and the LNF......</a:t>
            </a:r>
          </a:p>
        </p:txBody>
      </p:sp>
      <p:sp>
        <p:nvSpPr>
          <p:cNvPr id="11267" name="Content Placeholder 2"/>
          <p:cNvSpPr>
            <a:spLocks noGrp="1"/>
          </p:cNvSpPr>
          <p:nvPr>
            <p:ph idx="1"/>
          </p:nvPr>
        </p:nvSpPr>
        <p:spPr>
          <a:xfrm>
            <a:off x="1081088" y="1249363"/>
            <a:ext cx="8062912" cy="4906962"/>
          </a:xfrm>
        </p:spPr>
        <p:txBody>
          <a:bodyPr/>
          <a:lstStyle/>
          <a:p>
            <a:r>
              <a:rPr lang="en-GB" sz="2400" dirty="0" smtClean="0">
                <a:latin typeface="Arial" pitchFamily="34" charset="0"/>
              </a:rPr>
              <a:t>The LNF is designed so that the expectations for the year</a:t>
            </a:r>
          </a:p>
          <a:p>
            <a:r>
              <a:rPr lang="en-GB" sz="2400" dirty="0" smtClean="0">
                <a:latin typeface="Arial" pitchFamily="34" charset="0"/>
              </a:rPr>
              <a:t> group below and above can be used as an indicator of </a:t>
            </a:r>
          </a:p>
          <a:p>
            <a:r>
              <a:rPr lang="en-GB" sz="2400" dirty="0" smtClean="0">
                <a:latin typeface="Arial" pitchFamily="34" charset="0"/>
              </a:rPr>
              <a:t>skill level in comparison to the learner’s school year. </a:t>
            </a:r>
          </a:p>
          <a:p>
            <a:endParaRPr lang="en-GB" sz="2400" dirty="0">
              <a:latin typeface="Arial" pitchFamily="34" charset="0"/>
            </a:endParaRPr>
          </a:p>
          <a:p>
            <a:r>
              <a:rPr lang="en-GB" sz="2400" dirty="0" smtClean="0">
                <a:latin typeface="Arial" pitchFamily="34" charset="0"/>
              </a:rPr>
              <a:t>The LNF expects us to have high expectations of our </a:t>
            </a:r>
          </a:p>
          <a:p>
            <a:r>
              <a:rPr lang="en-GB" sz="2400" dirty="0" smtClean="0">
                <a:latin typeface="Arial" pitchFamily="34" charset="0"/>
              </a:rPr>
              <a:t>learners and so, for example, Y6 statements are more like </a:t>
            </a:r>
          </a:p>
          <a:p>
            <a:r>
              <a:rPr lang="en-GB" sz="2400" dirty="0" smtClean="0">
                <a:latin typeface="Arial" pitchFamily="34" charset="0"/>
              </a:rPr>
              <a:t>Level 5 than Level 4. </a:t>
            </a:r>
          </a:p>
          <a:p>
            <a:endParaRPr lang="en-GB" sz="2400" dirty="0">
              <a:latin typeface="Arial" pitchFamily="34" charset="0"/>
            </a:endParaRPr>
          </a:p>
          <a:p>
            <a:r>
              <a:rPr lang="en-GB" sz="2400" dirty="0" smtClean="0">
                <a:latin typeface="Arial" pitchFamily="34" charset="0"/>
              </a:rPr>
              <a:t>Learners should be given success criteria for their own</a:t>
            </a:r>
          </a:p>
          <a:p>
            <a:r>
              <a:rPr lang="en-GB" sz="2400" dirty="0" smtClean="0">
                <a:latin typeface="Arial" pitchFamily="34" charset="0"/>
              </a:rPr>
              <a:t>Skills competence, not simply the year group expectations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965200" y="376518"/>
            <a:ext cx="6813550" cy="872845"/>
          </a:xfrm>
        </p:spPr>
        <p:txBody>
          <a:bodyPr/>
          <a:lstStyle/>
          <a:p>
            <a:r>
              <a:rPr lang="en-GB" sz="2400" b="1" dirty="0" smtClean="0">
                <a:latin typeface="Arial" pitchFamily="34" charset="0"/>
              </a:rPr>
              <a:t>How do we assess which year group of skills </a:t>
            </a:r>
            <a:br>
              <a:rPr lang="en-GB" sz="2400" b="1" dirty="0" smtClean="0">
                <a:latin typeface="Arial" pitchFamily="34" charset="0"/>
              </a:rPr>
            </a:br>
            <a:r>
              <a:rPr lang="en-GB" sz="2400" b="1" dirty="0" smtClean="0">
                <a:latin typeface="Arial" pitchFamily="34" charset="0"/>
              </a:rPr>
              <a:t>fits the learner......</a:t>
            </a:r>
          </a:p>
        </p:txBody>
      </p:sp>
      <p:sp>
        <p:nvSpPr>
          <p:cNvPr id="12291" name="Content Placeholder 2"/>
          <p:cNvSpPr>
            <a:spLocks noGrp="1"/>
          </p:cNvSpPr>
          <p:nvPr>
            <p:ph idx="1"/>
          </p:nvPr>
        </p:nvSpPr>
        <p:spPr>
          <a:xfrm>
            <a:off x="637954" y="1737043"/>
            <a:ext cx="8299672" cy="3627437"/>
          </a:xfrm>
        </p:spPr>
        <p:txBody>
          <a:bodyPr/>
          <a:lstStyle/>
          <a:p>
            <a:r>
              <a:rPr lang="en-GB" sz="2400" b="1" dirty="0" smtClean="0">
                <a:latin typeface="Arial" pitchFamily="34" charset="0"/>
              </a:rPr>
              <a:t>Summative assessment</a:t>
            </a:r>
            <a:r>
              <a:rPr lang="en-GB" sz="2400" dirty="0">
                <a:latin typeface="Arial" pitchFamily="34" charset="0"/>
              </a:rPr>
              <a:t> </a:t>
            </a:r>
            <a:endParaRPr lang="en-GB" sz="2400" dirty="0" smtClean="0">
              <a:latin typeface="Arial" pitchFamily="34" charset="0"/>
            </a:endParaRPr>
          </a:p>
          <a:p>
            <a:r>
              <a:rPr lang="en-GB" sz="2400" dirty="0" smtClean="0">
                <a:latin typeface="Arial" pitchFamily="34" charset="0"/>
              </a:rPr>
              <a:t>The standardised scores of the National Reading and </a:t>
            </a:r>
          </a:p>
          <a:p>
            <a:r>
              <a:rPr lang="en-GB" sz="2400" dirty="0" smtClean="0">
                <a:latin typeface="Arial" pitchFamily="34" charset="0"/>
              </a:rPr>
              <a:t>Numeracy Tests.</a:t>
            </a:r>
          </a:p>
          <a:p>
            <a:r>
              <a:rPr lang="en-GB" sz="2400" dirty="0" smtClean="0">
                <a:latin typeface="Arial" pitchFamily="34" charset="0"/>
              </a:rPr>
              <a:t>Other standardised tests used within the school</a:t>
            </a:r>
          </a:p>
          <a:p>
            <a:endParaRPr lang="en-GB" sz="2400" dirty="0" smtClean="0">
              <a:latin typeface="Arial" pitchFamily="34" charset="0"/>
            </a:endParaRPr>
          </a:p>
          <a:p>
            <a:r>
              <a:rPr lang="en-GB" sz="2400" b="1" dirty="0" smtClean="0">
                <a:latin typeface="Arial" pitchFamily="34" charset="0"/>
              </a:rPr>
              <a:t>Formative assessment – assessment for learning  </a:t>
            </a:r>
          </a:p>
          <a:p>
            <a:r>
              <a:rPr lang="en-GB" sz="2400" dirty="0" smtClean="0">
                <a:latin typeface="Arial" pitchFamily="34" charset="0"/>
              </a:rPr>
              <a:t>While the LNF is designed as a curriculum planning tool,</a:t>
            </a:r>
          </a:p>
          <a:p>
            <a:r>
              <a:rPr lang="en-GB" sz="2400" dirty="0" smtClean="0">
                <a:latin typeface="Arial" pitchFamily="34" charset="0"/>
              </a:rPr>
              <a:t> it is </a:t>
            </a:r>
            <a:r>
              <a:rPr lang="en-GB" sz="2400" smtClean="0">
                <a:latin typeface="Arial" pitchFamily="34" charset="0"/>
              </a:rPr>
              <a:t>also supports </a:t>
            </a:r>
            <a:r>
              <a:rPr lang="en-GB" sz="2400" dirty="0" smtClean="0">
                <a:latin typeface="Arial" pitchFamily="34" charset="0"/>
              </a:rPr>
              <a:t>formative assessment.</a:t>
            </a:r>
          </a:p>
          <a:p>
            <a:endParaRPr lang="en-GB" sz="2400" b="1" dirty="0" smtClean="0">
              <a:latin typeface="Arial" pitchFamily="34" charset="0"/>
            </a:endParaRPr>
          </a:p>
          <a:p>
            <a:r>
              <a:rPr lang="en-GB" sz="2400" b="1" dirty="0" smtClean="0">
                <a:latin typeface="Arial" pitchFamily="34" charset="0"/>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08163" y="425450"/>
            <a:ext cx="5970587" cy="463550"/>
          </a:xfrm>
        </p:spPr>
        <p:txBody>
          <a:bodyPr/>
          <a:lstStyle/>
          <a:p>
            <a:r>
              <a:rPr lang="en-GB" sz="2400" b="1" smtClean="0">
                <a:latin typeface="Arial" pitchFamily="34" charset="0"/>
              </a:rPr>
              <a:t>Planning for Progression</a:t>
            </a:r>
          </a:p>
        </p:txBody>
      </p:sp>
      <p:sp>
        <p:nvSpPr>
          <p:cNvPr id="6" name="Content Placeholder 3"/>
          <p:cNvSpPr>
            <a:spLocks noGrp="1"/>
          </p:cNvSpPr>
          <p:nvPr>
            <p:ph idx="1"/>
          </p:nvPr>
        </p:nvSpPr>
        <p:spPr>
          <a:xfrm>
            <a:off x="1093694" y="1997075"/>
            <a:ext cx="7257826" cy="2111375"/>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3200" dirty="0" smtClean="0">
                <a:latin typeface="Comic Sans MS" panose="030F0702030302020204" pitchFamily="66" charset="0"/>
              </a:rPr>
              <a:t>Setting the Pitch</a:t>
            </a:r>
          </a:p>
          <a:p>
            <a:pPr algn="ctr">
              <a:defRPr/>
            </a:pPr>
            <a:r>
              <a:rPr lang="en-GB" sz="3200" dirty="0" smtClean="0">
                <a:latin typeface="Comic Sans MS" panose="030F0702030302020204" pitchFamily="66" charset="0"/>
              </a:rPr>
              <a:t>Part of the  ‘Reading: comprehension’</a:t>
            </a:r>
          </a:p>
          <a:p>
            <a:pPr algn="ctr">
              <a:defRPr/>
            </a:pPr>
            <a:r>
              <a:rPr lang="en-GB" sz="3200" dirty="0" smtClean="0">
                <a:latin typeface="Comic Sans MS" panose="030F0702030302020204" pitchFamily="66" charset="0"/>
              </a:rPr>
              <a:t>Skills Progression Pathway </a:t>
            </a:r>
          </a:p>
          <a:p>
            <a:pPr algn="ctr">
              <a:defRPr/>
            </a:pPr>
            <a:r>
              <a:rPr lang="en-GB" sz="3200" dirty="0" smtClean="0">
                <a:latin typeface="Comic Sans MS" panose="030F0702030302020204" pitchFamily="66" charset="0"/>
              </a:rPr>
              <a:t>Card Sort Activity  </a:t>
            </a:r>
          </a:p>
        </p:txBody>
      </p:sp>
      <p:sp>
        <p:nvSpPr>
          <p:cNvPr id="2" name="TextBox 1"/>
          <p:cNvSpPr txBox="1"/>
          <p:nvPr/>
        </p:nvSpPr>
        <p:spPr>
          <a:xfrm>
            <a:off x="3883976" y="5196205"/>
            <a:ext cx="1568058" cy="461665"/>
          </a:xfrm>
          <a:prstGeom prst="rect">
            <a:avLst/>
          </a:prstGeom>
          <a:noFill/>
        </p:spPr>
        <p:txBody>
          <a:bodyPr wrap="none" rtlCol="0">
            <a:spAutoFit/>
          </a:bodyPr>
          <a:lstStyle/>
          <a:p>
            <a:r>
              <a:rPr lang="en-GB" sz="2400" dirty="0" smtClean="0"/>
              <a:t>ACTIVITY</a:t>
            </a:r>
            <a:endParaRPr lang="en-GB"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733425" y="1633538"/>
            <a:ext cx="7045325" cy="392112"/>
          </a:xfrm>
        </p:spPr>
        <p:txBody>
          <a:bodyPr/>
          <a:lstStyle/>
          <a:p>
            <a:r>
              <a:rPr lang="en-GB" dirty="0" smtClean="0"/>
              <a:t>Head </a:t>
            </a:r>
            <a:r>
              <a:rPr lang="en-GB" dirty="0"/>
              <a:t>of </a:t>
            </a:r>
            <a:r>
              <a:rPr lang="en-GB" dirty="0" err="1"/>
              <a:t>Gaer</a:t>
            </a:r>
            <a:r>
              <a:rPr lang="en-GB" dirty="0"/>
              <a:t> Primary, Newport</a:t>
            </a:r>
            <a:endParaRPr lang="cy-GB" dirty="0" smtClean="0">
              <a:latin typeface="Arial" pitchFamily="34" charset="0"/>
            </a:endParaRPr>
          </a:p>
        </p:txBody>
      </p:sp>
      <p:sp>
        <p:nvSpPr>
          <p:cNvPr id="15363" name="Content Placeholder 2"/>
          <p:cNvSpPr>
            <a:spLocks noGrp="1"/>
          </p:cNvSpPr>
          <p:nvPr>
            <p:ph idx="1"/>
          </p:nvPr>
        </p:nvSpPr>
        <p:spPr>
          <a:xfrm>
            <a:off x="733425" y="2212975"/>
            <a:ext cx="7045325" cy="620713"/>
          </a:xfrm>
        </p:spPr>
        <p:txBody>
          <a:bodyPr/>
          <a:lstStyle/>
          <a:p>
            <a:r>
              <a:rPr lang="cy-GB" dirty="0" smtClean="0">
                <a:latin typeface="Arial" pitchFamily="34" charset="0"/>
              </a:rPr>
              <a:t>http://</a:t>
            </a:r>
            <a:r>
              <a:rPr lang="cy-GB" dirty="0" smtClean="0">
                <a:latin typeface="Arial" pitchFamily="34" charset="0"/>
                <a:hlinkClick r:id="rId3"/>
              </a:rPr>
              <a:t>www.youtube.com/watch?v=9G8chZEFHfU&amp;feature=player_embedded</a:t>
            </a:r>
            <a:endParaRPr lang="cy-GB" dirty="0" smtClean="0">
              <a:latin typeface="Arial" pitchFamily="34" charset="0"/>
            </a:endParaRPr>
          </a:p>
        </p:txBody>
      </p:sp>
    </p:spTree>
    <p:extLst>
      <p:ext uri="{BB962C8B-B14F-4D97-AF65-F5344CB8AC3E}">
        <p14:creationId xmlns:p14="http://schemas.microsoft.com/office/powerpoint/2010/main" val="530911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altLang="en-US" dirty="0" smtClean="0">
                <a:latin typeface="Arial" pitchFamily="34" charset="0"/>
              </a:rPr>
              <a:t>The LNF as a planning tool for ALL pupils</a:t>
            </a:r>
          </a:p>
        </p:txBody>
      </p:sp>
      <p:sp>
        <p:nvSpPr>
          <p:cNvPr id="21507" name="Content Placeholder 2"/>
          <p:cNvSpPr>
            <a:spLocks noGrp="1"/>
          </p:cNvSpPr>
          <p:nvPr>
            <p:ph idx="1"/>
          </p:nvPr>
        </p:nvSpPr>
        <p:spPr>
          <a:xfrm>
            <a:off x="1808163" y="2733675"/>
            <a:ext cx="5970587" cy="2371725"/>
          </a:xfrm>
        </p:spPr>
        <p:txBody>
          <a:bodyPr/>
          <a:lstStyle/>
          <a:p>
            <a:r>
              <a:rPr lang="en-GB" altLang="en-US" smtClean="0">
                <a:latin typeface="Arial" pitchFamily="34" charset="0"/>
              </a:rPr>
              <a:t>Decide which skill, or skills, will be applied or extended</a:t>
            </a:r>
          </a:p>
          <a:p>
            <a:endParaRPr lang="en-GB" altLang="en-US" smtClean="0">
              <a:latin typeface="Arial" pitchFamily="34" charset="0"/>
            </a:endParaRPr>
          </a:p>
          <a:p>
            <a:r>
              <a:rPr lang="en-GB" altLang="en-US" smtClean="0">
                <a:latin typeface="Arial" pitchFamily="34" charset="0"/>
              </a:rPr>
              <a:t>Set the pitch</a:t>
            </a:r>
          </a:p>
          <a:p>
            <a:endParaRPr lang="en-GB" altLang="en-US" smtClean="0">
              <a:latin typeface="Arial" pitchFamily="34" charset="0"/>
            </a:endParaRPr>
          </a:p>
          <a:p>
            <a:r>
              <a:rPr lang="en-GB" altLang="en-US" smtClean="0">
                <a:latin typeface="Arial" pitchFamily="34" charset="0"/>
              </a:rPr>
              <a:t>Identify the subject focus</a:t>
            </a:r>
          </a:p>
          <a:p>
            <a:endParaRPr lang="en-GB" altLang="en-US" smtClean="0">
              <a:latin typeface="Arial" pitchFamily="34" charset="0"/>
            </a:endParaRPr>
          </a:p>
          <a:p>
            <a:r>
              <a:rPr lang="en-GB" altLang="en-US" smtClean="0">
                <a:latin typeface="Arial" pitchFamily="34" charset="0"/>
              </a:rPr>
              <a:t>Choose the engaging scenario in which the learning will happen</a:t>
            </a:r>
          </a:p>
          <a:p>
            <a:endParaRPr lang="en-GB" altLang="en-US" smtClean="0">
              <a:latin typeface="Arial" pitchFamily="34" charset="0"/>
            </a:endParaRPr>
          </a:p>
          <a:p>
            <a:endParaRPr lang="en-GB" altLang="en-US" smtClean="0">
              <a:latin typeface="Arial" pitchFamily="34" charset="0"/>
            </a:endParaRPr>
          </a:p>
          <a:p>
            <a:endParaRPr lang="en-GB" altLang="en-US" smtClean="0">
              <a:latin typeface="Arial" pitchFamily="34" charset="0"/>
            </a:endParaRPr>
          </a:p>
        </p:txBody>
      </p:sp>
      <p:sp>
        <p:nvSpPr>
          <p:cNvPr id="21508" name="Title 1"/>
          <p:cNvSpPr txBox="1">
            <a:spLocks/>
          </p:cNvSpPr>
          <p:nvPr/>
        </p:nvSpPr>
        <p:spPr bwMode="auto">
          <a:xfrm>
            <a:off x="1808163" y="2051050"/>
            <a:ext cx="5970587" cy="392113"/>
          </a:xfrm>
          <a:prstGeom prst="rect">
            <a:avLst/>
          </a:prstGeom>
          <a:noFill/>
          <a:ln w="9525">
            <a:noFill/>
            <a:miter lim="800000"/>
            <a:headEnd/>
            <a:tailEnd/>
          </a:ln>
        </p:spPr>
        <p:txBody>
          <a:bodyPr wrap="none" lIns="0" tIns="0" rIns="0" bIns="0"/>
          <a:lstStyle/>
          <a:p>
            <a:r>
              <a:rPr lang="en-GB" altLang="en-US" sz="2000">
                <a:ea typeface="MS PGothic" pitchFamily="34" charset="-128"/>
              </a:rPr>
              <a:t>Four steps</a:t>
            </a:r>
          </a:p>
        </p:txBody>
      </p:sp>
      <p:sp>
        <p:nvSpPr>
          <p:cNvPr id="2" name="Flowchart: Alternate Process 1"/>
          <p:cNvSpPr/>
          <p:nvPr/>
        </p:nvSpPr>
        <p:spPr>
          <a:xfrm>
            <a:off x="1041400" y="3721100"/>
            <a:ext cx="7162800" cy="1765300"/>
          </a:xfrm>
          <a:prstGeom prst="flowChartAlternateProcess">
            <a:avLst/>
          </a:prstGeom>
          <a:noFill/>
          <a:ln w="5715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3" name="TextBox 2"/>
          <p:cNvSpPr txBox="1"/>
          <p:nvPr/>
        </p:nvSpPr>
        <p:spPr>
          <a:xfrm>
            <a:off x="3344863" y="4778375"/>
            <a:ext cx="2895600" cy="708025"/>
          </a:xfrm>
          <a:prstGeom prst="rect">
            <a:avLst/>
          </a:prstGeom>
          <a:noFill/>
        </p:spPr>
        <p:txBody>
          <a:bodyPr>
            <a:spAutoFit/>
          </a:bodyPr>
          <a:lstStyle/>
          <a:p>
            <a:pPr>
              <a:defRPr/>
            </a:pPr>
            <a:r>
              <a:rPr lang="en-GB" sz="4000" dirty="0">
                <a:solidFill>
                  <a:schemeClr val="tx2">
                    <a:lumMod val="60000"/>
                    <a:lumOff val="40000"/>
                  </a:schemeClr>
                </a:solidFill>
              </a:rPr>
              <a:t>Context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503363" y="922338"/>
            <a:ext cx="5970587" cy="392112"/>
          </a:xfrm>
        </p:spPr>
        <p:txBody>
          <a:bodyPr/>
          <a:lstStyle/>
          <a:p>
            <a:r>
              <a:rPr lang="en-GB" altLang="en-US" smtClean="0">
                <a:latin typeface="Arial" pitchFamily="34" charset="0"/>
              </a:rPr>
              <a:t>The LNF as a planning tool for all pupils – decide </a:t>
            </a:r>
            <a:br>
              <a:rPr lang="en-GB" altLang="en-US" smtClean="0">
                <a:latin typeface="Arial" pitchFamily="34" charset="0"/>
              </a:rPr>
            </a:br>
            <a:r>
              <a:rPr lang="en-GB" altLang="en-US" smtClean="0">
                <a:latin typeface="Arial" pitchFamily="34" charset="0"/>
              </a:rPr>
              <a:t>which skills.</a:t>
            </a:r>
          </a:p>
        </p:txBody>
      </p:sp>
      <p:pic>
        <p:nvPicPr>
          <p:cNvPr id="37891" name="Picture 1"/>
          <p:cNvPicPr>
            <a:picLocks noChangeAspect="1"/>
          </p:cNvPicPr>
          <p:nvPr/>
        </p:nvPicPr>
        <p:blipFill>
          <a:blip r:embed="rId3">
            <a:extLst/>
          </a:blip>
          <a:srcRect/>
          <a:stretch>
            <a:fillRect/>
          </a:stretch>
        </p:blipFill>
        <p:spPr bwMode="auto">
          <a:xfrm>
            <a:off x="5384800" y="1314450"/>
            <a:ext cx="3454400" cy="4398963"/>
          </a:xfrm>
          <a:prstGeom prst="rect">
            <a:avLst/>
          </a:prstGeom>
          <a:noFill/>
          <a:ln>
            <a:noFill/>
          </a:ln>
          <a:scene3d>
            <a:camera prst="orthographicFront"/>
            <a:lightRig rig="threePt" dir="t"/>
          </a:scene3d>
          <a:sp3d>
            <a:bevelT prst="relaxedInset"/>
          </a:sp3d>
          <a:extLst/>
        </p:spPr>
      </p:pic>
      <p:pic>
        <p:nvPicPr>
          <p:cNvPr id="37892" name="Content Placeholder 5">
            <a:hlinkClick r:id="rId4"/>
          </p:cNvPr>
          <p:cNvPicPr>
            <a:picLocks noChangeAspect="1"/>
          </p:cNvPicPr>
          <p:nvPr/>
        </p:nvPicPr>
        <p:blipFill>
          <a:blip r:embed="rId5">
            <a:extLst/>
          </a:blip>
          <a:srcRect/>
          <a:stretch>
            <a:fillRect/>
          </a:stretch>
        </p:blipFill>
        <p:spPr bwMode="auto">
          <a:xfrm>
            <a:off x="601663" y="2152650"/>
            <a:ext cx="5087937" cy="3295650"/>
          </a:xfrm>
          <a:prstGeom prst="rect">
            <a:avLst/>
          </a:prstGeom>
          <a:noFill/>
          <a:ln>
            <a:noFill/>
          </a:ln>
          <a:scene3d>
            <a:camera prst="orthographicFront"/>
            <a:lightRig rig="threePt" dir="t"/>
          </a:scene3d>
          <a:sp3d>
            <a:bevelT prst="relaxedInset"/>
          </a:sp3d>
          <a:extLst/>
        </p:spPr>
      </p:pic>
      <p:sp>
        <p:nvSpPr>
          <p:cNvPr id="2" name="Rounded Rectangle 1"/>
          <p:cNvSpPr/>
          <p:nvPr/>
        </p:nvSpPr>
        <p:spPr>
          <a:xfrm>
            <a:off x="772160" y="1695450"/>
            <a:ext cx="251968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smtClean="0"/>
              <a:t>LNF Skills</a:t>
            </a:r>
            <a:endParaRPr lang="en-GB" sz="2800" dirty="0"/>
          </a:p>
        </p:txBody>
      </p:sp>
      <p:sp>
        <p:nvSpPr>
          <p:cNvPr id="6" name="Rounded Rectangle 5"/>
          <p:cNvSpPr/>
          <p:nvPr/>
        </p:nvSpPr>
        <p:spPr>
          <a:xfrm>
            <a:off x="6004560" y="4533900"/>
            <a:ext cx="251968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smtClean="0"/>
              <a:t>Subject Skills</a:t>
            </a:r>
            <a:endParaRPr lang="en-GB"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txBox="1">
            <a:spLocks/>
          </p:cNvSpPr>
          <p:nvPr/>
        </p:nvSpPr>
        <p:spPr bwMode="auto">
          <a:xfrm>
            <a:off x="1941513" y="1173955"/>
            <a:ext cx="5970587"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2000" dirty="0"/>
              <a:t>The LNF as a planning tool </a:t>
            </a:r>
            <a:endParaRPr lang="en-GB" altLang="en-US" sz="2000" dirty="0" smtClean="0"/>
          </a:p>
          <a:p>
            <a:pPr>
              <a:spcBef>
                <a:spcPct val="0"/>
              </a:spcBef>
              <a:buFontTx/>
              <a:buNone/>
            </a:pPr>
            <a:r>
              <a:rPr lang="en-GB" altLang="en-US" sz="2000" dirty="0" smtClean="0"/>
              <a:t>Skills progression</a:t>
            </a:r>
          </a:p>
        </p:txBody>
      </p:sp>
      <p:sp>
        <p:nvSpPr>
          <p:cNvPr id="5" name="Rounded Rectangle 4"/>
          <p:cNvSpPr/>
          <p:nvPr/>
        </p:nvSpPr>
        <p:spPr>
          <a:xfrm>
            <a:off x="495300" y="2219325"/>
            <a:ext cx="2921000" cy="172085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dirty="0"/>
              <a:t>show understanding of main ideas and significant details in texts, e.g. mind mapping showing hierarchy of ideas, flowchart identifying a process</a:t>
            </a:r>
          </a:p>
        </p:txBody>
      </p:sp>
      <p:sp>
        <p:nvSpPr>
          <p:cNvPr id="6" name="Rounded Rectangle 5"/>
          <p:cNvSpPr/>
          <p:nvPr/>
        </p:nvSpPr>
        <p:spPr>
          <a:xfrm>
            <a:off x="1295400" y="4429125"/>
            <a:ext cx="2921000" cy="1719263"/>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a:t>show understanding of main ideas and significant details in different texts on the same topic</a:t>
            </a:r>
          </a:p>
        </p:txBody>
      </p:sp>
      <p:sp>
        <p:nvSpPr>
          <p:cNvPr id="7" name="Rounded Rectangle 6"/>
          <p:cNvSpPr/>
          <p:nvPr/>
        </p:nvSpPr>
        <p:spPr>
          <a:xfrm>
            <a:off x="4721225" y="2212975"/>
            <a:ext cx="2921000" cy="17272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dirty="0"/>
              <a:t>select the main points from texts and identify how information and evidence are used to support them</a:t>
            </a:r>
          </a:p>
        </p:txBody>
      </p:sp>
      <p:sp>
        <p:nvSpPr>
          <p:cNvPr id="8" name="Rounded Rectangle 7"/>
          <p:cNvSpPr/>
          <p:nvPr/>
        </p:nvSpPr>
        <p:spPr>
          <a:xfrm>
            <a:off x="5635625" y="4429125"/>
            <a:ext cx="2921000" cy="1730375"/>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a:t>accurately identify the main points and supporting information in texts</a:t>
            </a:r>
            <a:endParaRPr lang="en-GB" dirty="0"/>
          </a:p>
        </p:txBody>
      </p:sp>
      <p:sp>
        <p:nvSpPr>
          <p:cNvPr id="36871" name="TextBox 8"/>
          <p:cNvSpPr txBox="1">
            <a:spLocks noChangeArrowheads="1"/>
          </p:cNvSpPr>
          <p:nvPr/>
        </p:nvSpPr>
        <p:spPr bwMode="auto">
          <a:xfrm>
            <a:off x="2930525" y="3986213"/>
            <a:ext cx="3035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1800"/>
              <a:t>Reading: comprehension</a:t>
            </a:r>
          </a:p>
        </p:txBody>
      </p:sp>
      <p:sp>
        <p:nvSpPr>
          <p:cNvPr id="2" name="Oval 1"/>
          <p:cNvSpPr/>
          <p:nvPr/>
        </p:nvSpPr>
        <p:spPr>
          <a:xfrm>
            <a:off x="8232775" y="5478463"/>
            <a:ext cx="647700" cy="66357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2800" dirty="0"/>
              <a:t>D</a:t>
            </a:r>
          </a:p>
        </p:txBody>
      </p:sp>
      <p:sp>
        <p:nvSpPr>
          <p:cNvPr id="9" name="Oval 8"/>
          <p:cNvSpPr/>
          <p:nvPr/>
        </p:nvSpPr>
        <p:spPr>
          <a:xfrm>
            <a:off x="3892550" y="5559425"/>
            <a:ext cx="647700" cy="66357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2800" dirty="0"/>
              <a:t>C</a:t>
            </a:r>
          </a:p>
        </p:txBody>
      </p:sp>
      <p:sp>
        <p:nvSpPr>
          <p:cNvPr id="10" name="Oval 9"/>
          <p:cNvSpPr/>
          <p:nvPr/>
        </p:nvSpPr>
        <p:spPr>
          <a:xfrm>
            <a:off x="7318375" y="3506788"/>
            <a:ext cx="647700" cy="66357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2800" dirty="0"/>
              <a:t>B</a:t>
            </a:r>
          </a:p>
        </p:txBody>
      </p:sp>
      <p:sp>
        <p:nvSpPr>
          <p:cNvPr id="11" name="Oval 10"/>
          <p:cNvSpPr/>
          <p:nvPr/>
        </p:nvSpPr>
        <p:spPr>
          <a:xfrm>
            <a:off x="3125788" y="3351213"/>
            <a:ext cx="649287" cy="66357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2800" dirty="0"/>
              <a:t>A</a:t>
            </a:r>
          </a:p>
        </p:txBody>
      </p:sp>
    </p:spTree>
    <p:extLst>
      <p:ext uri="{BB962C8B-B14F-4D97-AF65-F5344CB8AC3E}">
        <p14:creationId xmlns:p14="http://schemas.microsoft.com/office/powerpoint/2010/main" val="4191401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txBox="1">
            <a:spLocks/>
          </p:cNvSpPr>
          <p:nvPr/>
        </p:nvSpPr>
        <p:spPr bwMode="auto">
          <a:xfrm>
            <a:off x="1966913" y="318977"/>
            <a:ext cx="5970587" cy="595423"/>
          </a:xfrm>
          <a:prstGeom prst="rect">
            <a:avLst/>
          </a:prstGeom>
          <a:noFill/>
          <a:ln w="9525">
            <a:noFill/>
            <a:miter lim="800000"/>
            <a:headEnd/>
            <a:tailEnd/>
          </a:ln>
        </p:spPr>
        <p:txBody>
          <a:bodyPr wrap="none" lIns="0" tIns="0" rIns="0" bIns="0"/>
          <a:lstStyle/>
          <a:p>
            <a:r>
              <a:rPr lang="en-GB" altLang="en-US" sz="2000" dirty="0">
                <a:ea typeface="MS PGothic" pitchFamily="34" charset="-128"/>
              </a:rPr>
              <a:t>The LNF as a planning tool for </a:t>
            </a:r>
            <a:r>
              <a:rPr lang="en-GB" altLang="en-US" sz="2000" dirty="0" smtClean="0">
                <a:ea typeface="MS PGothic" pitchFamily="34" charset="-128"/>
              </a:rPr>
              <a:t> All </a:t>
            </a:r>
            <a:r>
              <a:rPr lang="en-GB" altLang="en-US" sz="2000" dirty="0">
                <a:ea typeface="MS PGothic" pitchFamily="34" charset="-128"/>
              </a:rPr>
              <a:t>pupils</a:t>
            </a:r>
          </a:p>
          <a:p>
            <a:r>
              <a:rPr lang="en-GB" altLang="en-US" sz="2000" dirty="0">
                <a:ea typeface="MS PGothic" pitchFamily="34" charset="-128"/>
              </a:rPr>
              <a:t>Looking at skills</a:t>
            </a:r>
          </a:p>
        </p:txBody>
      </p:sp>
      <p:sp>
        <p:nvSpPr>
          <p:cNvPr id="5" name="Rounded Rectangle 4"/>
          <p:cNvSpPr/>
          <p:nvPr/>
        </p:nvSpPr>
        <p:spPr>
          <a:xfrm>
            <a:off x="480828" y="1566862"/>
            <a:ext cx="2921000" cy="172085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dirty="0"/>
              <a:t>show understanding of main ideas and significant details in texts, e.g. mind mapping showing hierarchy of ideas, flowchart identifying a process</a:t>
            </a:r>
          </a:p>
        </p:txBody>
      </p:sp>
      <p:sp>
        <p:nvSpPr>
          <p:cNvPr id="6" name="Rounded Rectangle 5"/>
          <p:cNvSpPr/>
          <p:nvPr/>
        </p:nvSpPr>
        <p:spPr>
          <a:xfrm>
            <a:off x="1113576" y="4397166"/>
            <a:ext cx="2921000" cy="1719263"/>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dirty="0"/>
              <a:t>show understanding of main ideas and significant details in different texts on the same topic</a:t>
            </a:r>
          </a:p>
        </p:txBody>
      </p:sp>
      <p:sp>
        <p:nvSpPr>
          <p:cNvPr id="7" name="Rounded Rectangle 6"/>
          <p:cNvSpPr/>
          <p:nvPr/>
        </p:nvSpPr>
        <p:spPr>
          <a:xfrm>
            <a:off x="5291993" y="4022867"/>
            <a:ext cx="2921000" cy="17272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dirty="0"/>
              <a:t>select the main points from texts and identify how information and evidence are used to support them</a:t>
            </a:r>
          </a:p>
        </p:txBody>
      </p:sp>
      <p:sp>
        <p:nvSpPr>
          <p:cNvPr id="8" name="Rounded Rectangle 7"/>
          <p:cNvSpPr/>
          <p:nvPr/>
        </p:nvSpPr>
        <p:spPr>
          <a:xfrm>
            <a:off x="4359349" y="1339702"/>
            <a:ext cx="2900104" cy="163003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dirty="0" smtClean="0"/>
              <a:t>Accurately identify the main points  and supporting information in texts</a:t>
            </a:r>
            <a:endParaRPr lang="en-GB" dirty="0"/>
          </a:p>
        </p:txBody>
      </p:sp>
      <p:sp>
        <p:nvSpPr>
          <p:cNvPr id="2" name="Notched Right Arrow 1"/>
          <p:cNvSpPr/>
          <p:nvPr/>
        </p:nvSpPr>
        <p:spPr>
          <a:xfrm rot="5400000">
            <a:off x="2019299" y="3642519"/>
            <a:ext cx="822325" cy="431800"/>
          </a:xfrm>
          <a:prstGeom prst="notched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0" name="Notched Right Arrow 9"/>
          <p:cNvSpPr/>
          <p:nvPr/>
        </p:nvSpPr>
        <p:spPr>
          <a:xfrm rot="10800000">
            <a:off x="3484281" y="1969833"/>
            <a:ext cx="822325" cy="431800"/>
          </a:xfrm>
          <a:prstGeom prst="notched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3" name="Dodecagon 2"/>
          <p:cNvSpPr/>
          <p:nvPr/>
        </p:nvSpPr>
        <p:spPr>
          <a:xfrm>
            <a:off x="3413724" y="2619688"/>
            <a:ext cx="736600" cy="700088"/>
          </a:xfrm>
          <a:prstGeom prst="dodecago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dirty="0"/>
              <a:t>Y5</a:t>
            </a:r>
          </a:p>
        </p:txBody>
      </p:sp>
      <p:sp>
        <p:nvSpPr>
          <p:cNvPr id="11" name="Dodecagon 10"/>
          <p:cNvSpPr/>
          <p:nvPr/>
        </p:nvSpPr>
        <p:spPr>
          <a:xfrm>
            <a:off x="4065396" y="5400024"/>
            <a:ext cx="736600" cy="700087"/>
          </a:xfrm>
          <a:prstGeom prst="dodecago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dirty="0"/>
              <a:t>Y6</a:t>
            </a:r>
          </a:p>
        </p:txBody>
      </p:sp>
      <p:sp>
        <p:nvSpPr>
          <p:cNvPr id="12" name="Dodecagon 11"/>
          <p:cNvSpPr/>
          <p:nvPr/>
        </p:nvSpPr>
        <p:spPr>
          <a:xfrm>
            <a:off x="7251181" y="2269644"/>
            <a:ext cx="736600" cy="700087"/>
          </a:xfrm>
          <a:prstGeom prst="dodecago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dirty="0" smtClean="0"/>
              <a:t>Y4</a:t>
            </a:r>
            <a:endParaRPr lang="en-GB" dirty="0"/>
          </a:p>
        </p:txBody>
      </p:sp>
      <p:sp>
        <p:nvSpPr>
          <p:cNvPr id="13" name="Dodecagon 12"/>
          <p:cNvSpPr/>
          <p:nvPr/>
        </p:nvSpPr>
        <p:spPr>
          <a:xfrm>
            <a:off x="8232998" y="5118386"/>
            <a:ext cx="736600" cy="700087"/>
          </a:xfrm>
          <a:prstGeom prst="dodecago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dirty="0" smtClean="0"/>
              <a:t>Y7</a:t>
            </a:r>
            <a:endParaRPr lang="en-GB" dirty="0"/>
          </a:p>
        </p:txBody>
      </p:sp>
      <p:sp>
        <p:nvSpPr>
          <p:cNvPr id="14" name="Notched Right Arrow 13"/>
          <p:cNvSpPr/>
          <p:nvPr/>
        </p:nvSpPr>
        <p:spPr>
          <a:xfrm>
            <a:off x="4252122" y="4772962"/>
            <a:ext cx="822325" cy="431800"/>
          </a:xfrm>
          <a:prstGeom prst="notched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719263" y="527050"/>
            <a:ext cx="5970587" cy="392113"/>
          </a:xfrm>
        </p:spPr>
        <p:txBody>
          <a:bodyPr/>
          <a:lstStyle/>
          <a:p>
            <a:r>
              <a:rPr lang="en-GB" altLang="en-US" dirty="0" smtClean="0">
                <a:latin typeface="Arial" pitchFamily="34" charset="0"/>
              </a:rPr>
              <a:t>The LNF as a planning too for all pupils</a:t>
            </a:r>
            <a:br>
              <a:rPr lang="en-GB" altLang="en-US" dirty="0" smtClean="0">
                <a:latin typeface="Arial" pitchFamily="34" charset="0"/>
              </a:rPr>
            </a:br>
            <a:endParaRPr lang="en-GB" altLang="en-US" dirty="0" smtClean="0">
              <a:latin typeface="Arial" pitchFamily="34" charset="0"/>
            </a:endParaRPr>
          </a:p>
        </p:txBody>
      </p:sp>
      <p:sp>
        <p:nvSpPr>
          <p:cNvPr id="24579" name="Content Placeholder 2"/>
          <p:cNvSpPr>
            <a:spLocks noGrp="1"/>
          </p:cNvSpPr>
          <p:nvPr>
            <p:ph idx="1"/>
          </p:nvPr>
        </p:nvSpPr>
        <p:spPr>
          <a:xfrm>
            <a:off x="854075" y="1038225"/>
            <a:ext cx="8064500" cy="3825875"/>
          </a:xfrm>
        </p:spPr>
        <p:txBody>
          <a:bodyPr/>
          <a:lstStyle/>
          <a:p>
            <a:pPr>
              <a:defRPr/>
            </a:pPr>
            <a:r>
              <a:rPr lang="en-GB" altLang="en-US" sz="3200" dirty="0" smtClean="0">
                <a:latin typeface="Arial" panose="020B0604020202020204" pitchFamily="34" charset="0"/>
              </a:rPr>
              <a:t>Context:</a:t>
            </a:r>
            <a:r>
              <a:rPr lang="en-GB" altLang="en-US" sz="3200" dirty="0" smtClean="0">
                <a:solidFill>
                  <a:schemeClr val="accent3">
                    <a:lumMod val="75000"/>
                  </a:schemeClr>
                </a:solidFill>
                <a:latin typeface="Arial" panose="020B0604020202020204" pitchFamily="34" charset="0"/>
              </a:rPr>
              <a:t> History KS2</a:t>
            </a:r>
            <a:r>
              <a:rPr lang="en-GB" altLang="en-US" sz="3200" dirty="0" smtClean="0">
                <a:latin typeface="Arial" panose="020B0604020202020204" pitchFamily="34" charset="0"/>
              </a:rPr>
              <a:t>.</a:t>
            </a:r>
          </a:p>
          <a:p>
            <a:pPr>
              <a:defRPr/>
            </a:pPr>
            <a:endParaRPr lang="en-GB" altLang="en-US" sz="3200" dirty="0" smtClean="0">
              <a:latin typeface="Arial" panose="020B0604020202020204" pitchFamily="34" charset="0"/>
            </a:endParaRPr>
          </a:p>
          <a:p>
            <a:r>
              <a:rPr lang="en-GB" altLang="en-US" sz="2400" dirty="0" smtClean="0">
                <a:latin typeface="Arial" panose="020B0604020202020204" pitchFamily="34" charset="0"/>
              </a:rPr>
              <a:t>…</a:t>
            </a:r>
            <a:r>
              <a:rPr lang="en-GB" sz="2400" b="1" u="sng" dirty="0" smtClean="0"/>
              <a:t>Chronological Awareness</a:t>
            </a:r>
          </a:p>
          <a:p>
            <a:endParaRPr lang="en-GB" sz="2400" dirty="0" smtClean="0"/>
          </a:p>
          <a:p>
            <a:r>
              <a:rPr lang="en-GB" sz="2400" b="1" u="sng" dirty="0" smtClean="0"/>
              <a:t>Historical Knowledge and understanding</a:t>
            </a:r>
          </a:p>
          <a:p>
            <a:endParaRPr lang="en-GB" sz="2400" dirty="0" smtClean="0"/>
          </a:p>
          <a:p>
            <a:r>
              <a:rPr lang="en-GB" sz="2400" b="1" u="sng" dirty="0" smtClean="0">
                <a:solidFill>
                  <a:schemeClr val="accent3">
                    <a:lumMod val="75000"/>
                  </a:schemeClr>
                </a:solidFill>
              </a:rPr>
              <a:t>Interpretations of history</a:t>
            </a:r>
            <a:r>
              <a:rPr lang="en-GB" sz="2400" b="1" dirty="0" smtClean="0">
                <a:solidFill>
                  <a:schemeClr val="accent3">
                    <a:lumMod val="75000"/>
                  </a:schemeClr>
                </a:solidFill>
              </a:rPr>
              <a:t> </a:t>
            </a:r>
            <a:endParaRPr lang="en-GB" sz="2400" dirty="0" smtClean="0">
              <a:solidFill>
                <a:schemeClr val="accent3">
                  <a:lumMod val="75000"/>
                </a:schemeClr>
              </a:solidFill>
            </a:endParaRPr>
          </a:p>
        </p:txBody>
      </p:sp>
      <p:sp>
        <p:nvSpPr>
          <p:cNvPr id="2" name="Cloud 1"/>
          <p:cNvSpPr/>
          <p:nvPr/>
        </p:nvSpPr>
        <p:spPr>
          <a:xfrm>
            <a:off x="4886325" y="141922"/>
            <a:ext cx="4032250" cy="2809240"/>
          </a:xfrm>
          <a:prstGeom prst="cloud">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400" dirty="0" smtClean="0"/>
          </a:p>
          <a:p>
            <a:pPr algn="ctr">
              <a:defRPr/>
            </a:pPr>
            <a:endParaRPr lang="en-GB" sz="1400" dirty="0" smtClean="0"/>
          </a:p>
          <a:p>
            <a:pPr algn="ctr">
              <a:defRPr/>
            </a:pPr>
            <a:r>
              <a:rPr lang="en-GB" sz="2400" dirty="0" smtClean="0"/>
              <a:t>The differences in people’s daily lives in two contrasting periods of the twentieth century</a:t>
            </a:r>
          </a:p>
          <a:p>
            <a:pPr algn="ctr">
              <a:defRPr/>
            </a:pPr>
            <a:endParaRPr lang="en-GB" sz="2800" dirty="0">
              <a:latin typeface="Comic Sans MS" panose="030F0702030302020204" pitchFamily="66"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177113" y="5396886"/>
            <a:ext cx="7966887" cy="1041991"/>
          </a:xfrm>
          <a:prstGeom prst="rect">
            <a:avLst/>
          </a:prstGeom>
          <a:noFill/>
          <a:ln w="9525">
            <a:noFill/>
            <a:miter lim="800000"/>
            <a:headEnd/>
            <a:tailEnd/>
          </a:ln>
        </p:spPr>
        <p:txBody>
          <a:bodyPr vert="horz" wrap="none" lIns="0" tIns="0" rIns="0" bIns="0" numCol="1" anchor="t" anchorCtr="0" compatLnSpc="1">
            <a:prstTxWarp prst="textNoShape">
              <a:avLst/>
            </a:prstTxWarp>
          </a:bodyPr>
          <a:lstStyle>
            <a:lvl1pPr algn="l" defTabSz="457200" rtl="0" eaLnBrk="0" fontAlgn="base" hangingPunct="0">
              <a:spcBef>
                <a:spcPct val="0"/>
              </a:spcBef>
              <a:spcAft>
                <a:spcPct val="0"/>
              </a:spcAft>
              <a:defRPr sz="2000" kern="1200">
                <a:solidFill>
                  <a:schemeClr val="tx1"/>
                </a:solidFill>
                <a:latin typeface="Arial"/>
                <a:ea typeface="MS PGothic" pitchFamily="34" charset="-128"/>
                <a:cs typeface="ＭＳ Ｐゴシック" charset="0"/>
              </a:defRPr>
            </a:lvl1pPr>
            <a:lvl2pPr algn="l" defTabSz="457200" rtl="0" eaLnBrk="0" fontAlgn="base" hangingPunct="0">
              <a:spcBef>
                <a:spcPct val="0"/>
              </a:spcBef>
              <a:spcAft>
                <a:spcPct val="0"/>
              </a:spcAft>
              <a:defRPr sz="2000">
                <a:solidFill>
                  <a:schemeClr val="tx1"/>
                </a:solidFill>
                <a:latin typeface="Arial" charset="0"/>
                <a:ea typeface="MS PGothic" pitchFamily="34" charset="-128"/>
                <a:cs typeface="ＭＳ Ｐゴシック" charset="0"/>
              </a:defRPr>
            </a:lvl2pPr>
            <a:lvl3pPr algn="l" defTabSz="457200" rtl="0" eaLnBrk="0" fontAlgn="base" hangingPunct="0">
              <a:spcBef>
                <a:spcPct val="0"/>
              </a:spcBef>
              <a:spcAft>
                <a:spcPct val="0"/>
              </a:spcAft>
              <a:defRPr sz="2000">
                <a:solidFill>
                  <a:schemeClr val="tx1"/>
                </a:solidFill>
                <a:latin typeface="Arial" charset="0"/>
                <a:ea typeface="MS PGothic" pitchFamily="34" charset="-128"/>
                <a:cs typeface="ＭＳ Ｐゴシック" charset="0"/>
              </a:defRPr>
            </a:lvl3pPr>
            <a:lvl4pPr algn="l" defTabSz="457200" rtl="0" eaLnBrk="0" fontAlgn="base" hangingPunct="0">
              <a:spcBef>
                <a:spcPct val="0"/>
              </a:spcBef>
              <a:spcAft>
                <a:spcPct val="0"/>
              </a:spcAft>
              <a:defRPr sz="2000">
                <a:solidFill>
                  <a:schemeClr val="tx1"/>
                </a:solidFill>
                <a:latin typeface="Arial" charset="0"/>
                <a:ea typeface="MS PGothic" pitchFamily="34" charset="-128"/>
                <a:cs typeface="ＭＳ Ｐゴシック" charset="0"/>
              </a:defRPr>
            </a:lvl4pPr>
            <a:lvl5pPr algn="l" defTabSz="457200" rtl="0" eaLnBrk="0" fontAlgn="base" hangingPunct="0">
              <a:spcBef>
                <a:spcPct val="0"/>
              </a:spcBef>
              <a:spcAft>
                <a:spcPct val="0"/>
              </a:spcAft>
              <a:defRPr sz="2000">
                <a:solidFill>
                  <a:schemeClr val="tx1"/>
                </a:solidFill>
                <a:latin typeface="Arial" charset="0"/>
                <a:ea typeface="MS PGothic" pitchFamily="34" charset="-128"/>
                <a:cs typeface="ＭＳ Ｐゴシック" charset="0"/>
              </a:defRPr>
            </a:lvl5pPr>
            <a:lvl6pPr marL="457200" algn="l" defTabSz="457200" rtl="0" fontAlgn="base">
              <a:spcBef>
                <a:spcPct val="0"/>
              </a:spcBef>
              <a:spcAft>
                <a:spcPct val="0"/>
              </a:spcAft>
              <a:defRPr sz="2000">
                <a:solidFill>
                  <a:schemeClr val="tx1"/>
                </a:solidFill>
                <a:latin typeface="Arial" charset="0"/>
                <a:ea typeface="ＭＳ Ｐゴシック" charset="0"/>
                <a:cs typeface="ＭＳ Ｐゴシック" charset="0"/>
              </a:defRPr>
            </a:lvl6pPr>
            <a:lvl7pPr marL="914400" algn="l" defTabSz="457200" rtl="0" fontAlgn="base">
              <a:spcBef>
                <a:spcPct val="0"/>
              </a:spcBef>
              <a:spcAft>
                <a:spcPct val="0"/>
              </a:spcAft>
              <a:defRPr sz="2000">
                <a:solidFill>
                  <a:schemeClr val="tx1"/>
                </a:solidFill>
                <a:latin typeface="Arial" charset="0"/>
                <a:ea typeface="ＭＳ Ｐゴシック" charset="0"/>
                <a:cs typeface="ＭＳ Ｐゴシック" charset="0"/>
              </a:defRPr>
            </a:lvl7pPr>
            <a:lvl8pPr marL="1371600" algn="l" defTabSz="457200" rtl="0" fontAlgn="base">
              <a:spcBef>
                <a:spcPct val="0"/>
              </a:spcBef>
              <a:spcAft>
                <a:spcPct val="0"/>
              </a:spcAft>
              <a:defRPr sz="2000">
                <a:solidFill>
                  <a:schemeClr val="tx1"/>
                </a:solidFill>
                <a:latin typeface="Arial" charset="0"/>
                <a:ea typeface="ＭＳ Ｐゴシック" charset="0"/>
                <a:cs typeface="ＭＳ Ｐゴシック" charset="0"/>
              </a:defRPr>
            </a:lvl8pPr>
            <a:lvl9pPr marL="1828800" algn="l" defTabSz="457200" rtl="0" fontAlgn="base">
              <a:spcBef>
                <a:spcPct val="0"/>
              </a:spcBef>
              <a:spcAft>
                <a:spcPct val="0"/>
              </a:spcAft>
              <a:defRPr sz="2000">
                <a:solidFill>
                  <a:schemeClr val="tx1"/>
                </a:solidFill>
                <a:latin typeface="Arial" charset="0"/>
                <a:ea typeface="ＭＳ Ｐゴシック" charset="0"/>
                <a:cs typeface="ＭＳ Ｐゴシック" charset="0"/>
              </a:defRPr>
            </a:lvl9pPr>
          </a:lstStyle>
          <a:p>
            <a:r>
              <a:rPr lang="en-GB" sz="2400" b="1" dirty="0" smtClean="0"/>
              <a:t>L.O. Children’s lives were different during Word War 2</a:t>
            </a:r>
            <a:endParaRPr lang="en-GB" sz="2400" b="1" dirty="0"/>
          </a:p>
        </p:txBody>
      </p:sp>
      <p:sp>
        <p:nvSpPr>
          <p:cNvPr id="26626" name="Content Placeholder 2"/>
          <p:cNvSpPr txBox="1">
            <a:spLocks/>
          </p:cNvSpPr>
          <p:nvPr/>
        </p:nvSpPr>
        <p:spPr bwMode="auto">
          <a:xfrm>
            <a:off x="255182" y="1038225"/>
            <a:ext cx="8663394" cy="3825875"/>
          </a:xfrm>
          <a:prstGeom prst="rect">
            <a:avLst/>
          </a:prstGeom>
          <a:noFill/>
          <a:ln>
            <a:noFill/>
          </a:ln>
          <a:extLst/>
        </p:spPr>
        <p:txBody>
          <a:bodyPr wrap="none" lIns="0" tIns="0" rIns="0" bIns="0"/>
          <a:lstStyle>
            <a:lvl1pPr marL="342900" indent="-342900">
              <a:spcBef>
                <a:spcPct val="200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defRPr/>
            </a:pPr>
            <a:r>
              <a:rPr lang="en-GB" altLang="en-US" sz="2400" dirty="0" smtClean="0"/>
              <a:t>Context: </a:t>
            </a:r>
            <a:r>
              <a:rPr lang="en-GB" altLang="en-US" sz="2400" dirty="0" smtClean="0">
                <a:solidFill>
                  <a:schemeClr val="accent3">
                    <a:lumMod val="75000"/>
                  </a:schemeClr>
                </a:solidFill>
              </a:rPr>
              <a:t>History</a:t>
            </a:r>
            <a:r>
              <a:rPr lang="en-GB" altLang="en-US" sz="2400" dirty="0" smtClean="0"/>
              <a:t>.</a:t>
            </a:r>
          </a:p>
          <a:p>
            <a:pPr>
              <a:defRPr/>
            </a:pPr>
            <a:endParaRPr lang="en-GB" sz="2000" b="1" dirty="0" smtClean="0"/>
          </a:p>
          <a:p>
            <a:pPr>
              <a:defRPr/>
            </a:pPr>
            <a:r>
              <a:rPr lang="en-GB" sz="2400" b="1" dirty="0" smtClean="0"/>
              <a:t>Pupils </a:t>
            </a:r>
            <a:r>
              <a:rPr lang="en-GB" sz="2400" b="1" dirty="0"/>
              <a:t>should be given opportunities to:</a:t>
            </a:r>
          </a:p>
          <a:p>
            <a:pPr marL="457200" indent="-457200">
              <a:buAutoNum type="arabicPeriod"/>
            </a:pPr>
            <a:r>
              <a:rPr lang="en-GB" sz="2400" dirty="0" smtClean="0"/>
              <a:t>identify </a:t>
            </a:r>
            <a:r>
              <a:rPr lang="en-GB" sz="2400" dirty="0"/>
              <a:t>the ways in which the past </a:t>
            </a:r>
            <a:r>
              <a:rPr lang="en-GB" sz="2400" dirty="0" smtClean="0"/>
              <a:t>is represented </a:t>
            </a:r>
            <a:r>
              <a:rPr lang="en-GB" sz="2400" dirty="0"/>
              <a:t>and </a:t>
            </a:r>
            <a:endParaRPr lang="en-GB" sz="2400" dirty="0" smtClean="0"/>
          </a:p>
          <a:p>
            <a:pPr marL="0" indent="0"/>
            <a:r>
              <a:rPr lang="en-GB" sz="2400" dirty="0" smtClean="0"/>
              <a:t>interpreted</a:t>
            </a:r>
            <a:endParaRPr lang="en-GB" sz="2400" dirty="0"/>
          </a:p>
          <a:p>
            <a:r>
              <a:rPr lang="en-GB" sz="2400" b="1" dirty="0"/>
              <a:t>2. </a:t>
            </a:r>
            <a:r>
              <a:rPr lang="en-GB" sz="2400" dirty="0"/>
              <a:t>distinguish between ‘fact’ and ‘opinion</a:t>
            </a:r>
            <a:r>
              <a:rPr lang="en-GB" sz="2400" dirty="0" smtClean="0"/>
              <a:t>’, giving </a:t>
            </a:r>
            <a:r>
              <a:rPr lang="en-GB" sz="2400" dirty="0"/>
              <a:t>some </a:t>
            </a:r>
            <a:endParaRPr lang="en-GB" sz="2400" dirty="0" smtClean="0"/>
          </a:p>
          <a:p>
            <a:r>
              <a:rPr lang="en-GB" sz="2400" dirty="0" smtClean="0"/>
              <a:t>evidence/knowledge-based reasons </a:t>
            </a:r>
            <a:r>
              <a:rPr lang="en-GB" sz="2400" dirty="0"/>
              <a:t>for </a:t>
            </a:r>
            <a:r>
              <a:rPr lang="en-GB" sz="2400" dirty="0" smtClean="0"/>
              <a:t>this.</a:t>
            </a:r>
            <a:endParaRPr lang="en-GB" sz="2400" dirty="0"/>
          </a:p>
          <a:p>
            <a:endParaRPr lang="en-GB" altLang="en-US" sz="2400" dirty="0" smtClean="0">
              <a:solidFill>
                <a:srgbClr val="00B050"/>
              </a:solidFill>
            </a:endParaRPr>
          </a:p>
          <a:p>
            <a:r>
              <a:rPr lang="en-GB" altLang="en-US" sz="2400" dirty="0" smtClean="0">
                <a:solidFill>
                  <a:srgbClr val="00B050"/>
                </a:solidFill>
              </a:rPr>
              <a:t>Reading – Aspect – response and analysis…</a:t>
            </a:r>
          </a:p>
        </p:txBody>
      </p:sp>
      <p:sp>
        <p:nvSpPr>
          <p:cNvPr id="27651" name="Title 1"/>
          <p:cNvSpPr>
            <a:spLocks noGrp="1"/>
          </p:cNvSpPr>
          <p:nvPr>
            <p:ph type="title"/>
          </p:nvPr>
        </p:nvSpPr>
        <p:spPr>
          <a:xfrm>
            <a:off x="1719263" y="527050"/>
            <a:ext cx="5970587" cy="392113"/>
          </a:xfrm>
        </p:spPr>
        <p:txBody>
          <a:bodyPr/>
          <a:lstStyle/>
          <a:p>
            <a:r>
              <a:rPr lang="en-GB" altLang="en-US" dirty="0" smtClean="0">
                <a:latin typeface="Arial" pitchFamily="34" charset="0"/>
              </a:rPr>
              <a:t>The LNF as a planning tool for ALL pupils</a:t>
            </a:r>
            <a:br>
              <a:rPr lang="en-GB" altLang="en-US" dirty="0" smtClean="0">
                <a:latin typeface="Arial" pitchFamily="34" charset="0"/>
              </a:rPr>
            </a:br>
            <a:endParaRPr lang="en-GB" altLang="en-US" dirty="0" smtClean="0">
              <a:latin typeface="Arial" pitchFamily="34" charset="0"/>
            </a:endParaRPr>
          </a:p>
        </p:txBody>
      </p:sp>
      <p:sp>
        <p:nvSpPr>
          <p:cNvPr id="4" name="Rounded Rectangle 3"/>
          <p:cNvSpPr/>
          <p:nvPr/>
        </p:nvSpPr>
        <p:spPr>
          <a:xfrm>
            <a:off x="656235" y="3832585"/>
            <a:ext cx="7152640" cy="2568576"/>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2800" b="1" dirty="0" smtClean="0"/>
              <a:t>Reading</a:t>
            </a:r>
          </a:p>
          <a:p>
            <a:pPr algn="ctr">
              <a:defRPr/>
            </a:pPr>
            <a:r>
              <a:rPr lang="en-GB" sz="2800" b="1" dirty="0" smtClean="0"/>
              <a:t>Response and Analysis</a:t>
            </a:r>
          </a:p>
          <a:p>
            <a:pPr algn="ctr">
              <a:defRPr/>
            </a:pPr>
            <a:r>
              <a:rPr lang="en-GB" sz="2800" dirty="0" smtClean="0"/>
              <a:t>Y6 skill: </a:t>
            </a:r>
          </a:p>
          <a:p>
            <a:pPr algn="ctr">
              <a:defRPr/>
            </a:pPr>
            <a:r>
              <a:rPr lang="en-GB" sz="2800" dirty="0" smtClean="0"/>
              <a:t>Collate and make connections between information and ideas from different sources</a:t>
            </a:r>
            <a:endParaRPr lang="en-GB" sz="2800" dirty="0"/>
          </a:p>
        </p:txBody>
      </p:sp>
      <p:sp>
        <p:nvSpPr>
          <p:cNvPr id="5" name="Cloud 4"/>
          <p:cNvSpPr/>
          <p:nvPr/>
        </p:nvSpPr>
        <p:spPr>
          <a:xfrm>
            <a:off x="2682240" y="-15557"/>
            <a:ext cx="6766560" cy="1869440"/>
          </a:xfrm>
          <a:prstGeom prst="cloud">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2800" dirty="0" smtClean="0"/>
              <a:t>differences in people’s daily lives in two contrasting periods of the twentieth century </a:t>
            </a:r>
            <a:r>
              <a:rPr lang="en-GB" sz="2400" dirty="0" smtClean="0">
                <a:latin typeface="Comic Sans MS" panose="030F0702030302020204" pitchFamily="66" charset="0"/>
              </a:rPr>
              <a:t>(World War </a:t>
            </a:r>
            <a:r>
              <a:rPr lang="en-GB" sz="2400" dirty="0">
                <a:latin typeface="Comic Sans MS" panose="030F0702030302020204" pitchFamily="66" charset="0"/>
              </a:rPr>
              <a:t>2</a:t>
            </a:r>
            <a:r>
              <a:rPr lang="en-GB" sz="2400" dirty="0" smtClean="0">
                <a:latin typeface="Comic Sans MS" panose="030F0702030302020204" pitchFamily="66" charset="0"/>
              </a:rPr>
              <a:t>)</a:t>
            </a:r>
            <a:endParaRPr lang="en-GB" sz="2400" dirty="0">
              <a:latin typeface="Comic Sans MS" panose="030F0702030302020204"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5750" y="1365250"/>
            <a:ext cx="7100888" cy="647700"/>
          </a:xfrm>
        </p:spPr>
        <p:txBody>
          <a:bodyPr/>
          <a:lstStyle/>
          <a:p>
            <a:pPr>
              <a:defRPr/>
            </a:pPr>
            <a:r>
              <a:rPr lang="en-GB" dirty="0" smtClean="0"/>
              <a:t>Progress Tracker</a:t>
            </a:r>
            <a:endParaRPr lang="en-GB" dirty="0"/>
          </a:p>
        </p:txBody>
      </p:sp>
      <p:sp>
        <p:nvSpPr>
          <p:cNvPr id="4099" name="Subtitle 2"/>
          <p:cNvSpPr>
            <a:spLocks noGrp="1"/>
          </p:cNvSpPr>
          <p:nvPr>
            <p:ph type="subTitle" idx="1"/>
          </p:nvPr>
        </p:nvSpPr>
        <p:spPr bwMode="auto">
          <a:xfrm>
            <a:off x="1555750" y="2100263"/>
            <a:ext cx="7100888" cy="3471862"/>
          </a:xfrm>
          <a:noFill/>
          <a:ln>
            <a:miter lim="800000"/>
            <a:headEnd/>
            <a:tailEnd/>
          </a:ln>
        </p:spPr>
        <p:txBody>
          <a:bodyPr vert="horz" wrap="square" lIns="91440" tIns="45720" rIns="91440" bIns="45720" numCol="1" anchor="t" anchorCtr="0" compatLnSpc="1">
            <a:prstTxWarp prst="textNoShape">
              <a:avLst/>
            </a:prstTxWarp>
          </a:bodyPr>
          <a:lstStyle/>
          <a:p>
            <a:r>
              <a:rPr lang="en-GB" sz="2400" smtClean="0">
                <a:latin typeface="Arial" pitchFamily="34" charset="0"/>
              </a:rPr>
              <a:t>Curriculum and Assessment</a:t>
            </a:r>
          </a:p>
          <a:p>
            <a:endParaRPr lang="en-GB" sz="2400" smtClean="0">
              <a:latin typeface="Arial" pitchFamily="34" charset="0"/>
            </a:endParaRPr>
          </a:p>
          <a:p>
            <a:r>
              <a:rPr lang="en-GB" sz="2400" smtClean="0">
                <a:latin typeface="Arial" pitchFamily="34" charset="0"/>
              </a:rPr>
              <a:t>C2</a:t>
            </a:r>
          </a:p>
          <a:p>
            <a:r>
              <a:rPr lang="en-GB" sz="2400" smtClean="0">
                <a:latin typeface="Arial" pitchFamily="34" charset="0"/>
              </a:rPr>
              <a:t>In incorporating the LNF requirements into the school curriculum, provision has been made for pupils with ALN as well as MAT pupils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a:blip r:embed="rId3"/>
          <a:stretch>
            <a:fillRect/>
          </a:stretch>
        </p:blipFill>
        <p:spPr>
          <a:xfrm>
            <a:off x="334953" y="893286"/>
            <a:ext cx="8605847" cy="4958874"/>
          </a:xfrm>
          <a:prstGeom prst="rect">
            <a:avLst/>
          </a:prstGeom>
        </p:spPr>
      </p:pic>
    </p:spTree>
    <p:extLst>
      <p:ext uri="{BB962C8B-B14F-4D97-AF65-F5344CB8AC3E}">
        <p14:creationId xmlns:p14="http://schemas.microsoft.com/office/powerpoint/2010/main" val="977723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398000" y="873760"/>
            <a:ext cx="8583440" cy="5463473"/>
          </a:xfrm>
          <a:prstGeom prst="rect">
            <a:avLst/>
          </a:prstGeom>
        </p:spPr>
      </p:pic>
    </p:spTree>
    <p:extLst>
      <p:ext uri="{BB962C8B-B14F-4D97-AF65-F5344CB8AC3E}">
        <p14:creationId xmlns:p14="http://schemas.microsoft.com/office/powerpoint/2010/main" val="1184393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619" y="1007722"/>
            <a:ext cx="5970587" cy="392112"/>
          </a:xfrm>
        </p:spPr>
        <p:txBody>
          <a:bodyPr/>
          <a:lstStyle/>
          <a:p>
            <a:r>
              <a:rPr lang="en-GB" dirty="0" smtClean="0"/>
              <a:t>Pupil friendly progression pathways</a:t>
            </a:r>
            <a:endParaRPr lang="en-GB" dirty="0"/>
          </a:p>
        </p:txBody>
      </p:sp>
      <p:grpSp>
        <p:nvGrpSpPr>
          <p:cNvPr id="25" name="Group 24"/>
          <p:cNvGrpSpPr/>
          <p:nvPr/>
        </p:nvGrpSpPr>
        <p:grpSpPr>
          <a:xfrm>
            <a:off x="1904683" y="1800148"/>
            <a:ext cx="608274" cy="868962"/>
            <a:chOff x="0" y="3981923"/>
            <a:chExt cx="608274" cy="868962"/>
          </a:xfrm>
        </p:grpSpPr>
        <p:sp>
          <p:nvSpPr>
            <p:cNvPr id="47" name="Chevron 46"/>
            <p:cNvSpPr/>
            <p:nvPr/>
          </p:nvSpPr>
          <p:spPr>
            <a:xfrm rot="5400000">
              <a:off x="-130344" y="4112267"/>
              <a:ext cx="868962" cy="608273"/>
            </a:xfrm>
            <a:prstGeom prst="chevron">
              <a:avLst/>
            </a:prstGeom>
            <a:solidFill>
              <a:srgbClr val="C0504D">
                <a:hueOff val="2600844"/>
                <a:satOff val="-3244"/>
                <a:lumOff val="763"/>
                <a:alphaOff val="0"/>
              </a:srgbClr>
            </a:solidFill>
            <a:ln w="25400" cap="flat" cmpd="sng" algn="ctr">
              <a:solidFill>
                <a:srgbClr val="C0504D">
                  <a:hueOff val="2600844"/>
                  <a:satOff val="-3244"/>
                  <a:lumOff val="763"/>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48" name="Chevron 4"/>
            <p:cNvSpPr/>
            <p:nvPr/>
          </p:nvSpPr>
          <p:spPr>
            <a:xfrm>
              <a:off x="1" y="4286060"/>
              <a:ext cx="608273" cy="2606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a:solidFill>
                    <a:sysClr val="window" lastClr="FFFFFF"/>
                  </a:solidFill>
                  <a:latin typeface="Arial"/>
                  <a:ea typeface="+mn-ea"/>
                  <a:cs typeface="Arial"/>
                </a:rPr>
                <a:t>5.RC3</a:t>
              </a:r>
            </a:p>
          </p:txBody>
        </p:sp>
      </p:grpSp>
      <p:grpSp>
        <p:nvGrpSpPr>
          <p:cNvPr id="26" name="Group 25"/>
          <p:cNvGrpSpPr/>
          <p:nvPr/>
        </p:nvGrpSpPr>
        <p:grpSpPr>
          <a:xfrm>
            <a:off x="2512956" y="1800147"/>
            <a:ext cx="4726361" cy="564825"/>
            <a:chOff x="608273" y="3981922"/>
            <a:chExt cx="4726361" cy="564825"/>
          </a:xfrm>
        </p:grpSpPr>
        <p:sp>
          <p:nvSpPr>
            <p:cNvPr id="45" name="Round Same Side Corner Rectangle 44"/>
            <p:cNvSpPr/>
            <p:nvPr/>
          </p:nvSpPr>
          <p:spPr>
            <a:xfrm rot="5400000">
              <a:off x="2689041" y="1901154"/>
              <a:ext cx="564825" cy="4726361"/>
            </a:xfrm>
            <a:prstGeom prst="round2SameRect">
              <a:avLst/>
            </a:prstGeom>
            <a:solidFill>
              <a:sysClr val="window" lastClr="FFFFFF">
                <a:alpha val="90000"/>
                <a:hueOff val="0"/>
                <a:satOff val="0"/>
                <a:lumOff val="0"/>
                <a:alphaOff val="0"/>
              </a:sysClr>
            </a:solidFill>
            <a:ln w="25400" cap="flat" cmpd="sng" algn="ctr">
              <a:solidFill>
                <a:srgbClr val="C0504D">
                  <a:hueOff val="2600844"/>
                  <a:satOff val="-3244"/>
                  <a:lumOff val="763"/>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6" name="Round Same Side Corner Rectangle 6"/>
            <p:cNvSpPr/>
            <p:nvPr/>
          </p:nvSpPr>
          <p:spPr>
            <a:xfrm>
              <a:off x="608273" y="4009494"/>
              <a:ext cx="4698789" cy="5096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a:solidFill>
                    <a:sysClr val="windowText" lastClr="000000">
                      <a:hueOff val="0"/>
                      <a:satOff val="0"/>
                      <a:lumOff val="0"/>
                      <a:alphaOff val="0"/>
                    </a:sysClr>
                  </a:solidFill>
                  <a:latin typeface="Arial"/>
                  <a:ea typeface="+mn-ea"/>
                  <a:cs typeface="Arial"/>
                </a:rPr>
                <a:t>I can show I understand the main ideas and important details in a text, </a:t>
              </a:r>
              <a:r>
                <a:rPr lang="en-GB" sz="1100" i="1" kern="1200" dirty="0">
                  <a:solidFill>
                    <a:sysClr val="windowText" lastClr="000000">
                      <a:hueOff val="0"/>
                      <a:satOff val="0"/>
                      <a:lumOff val="0"/>
                      <a:alphaOff val="0"/>
                    </a:sysClr>
                  </a:solidFill>
                  <a:latin typeface="Arial"/>
                  <a:ea typeface="+mn-ea"/>
                  <a:cs typeface="Arial"/>
                </a:rPr>
                <a:t>e.g. mind mapping showing hierarchy of ideas, flowchart identifying a process.</a:t>
              </a:r>
              <a:endParaRPr lang="en-GB" sz="1100" kern="1200" dirty="0">
                <a:solidFill>
                  <a:sysClr val="windowText" lastClr="000000">
                    <a:hueOff val="0"/>
                    <a:satOff val="0"/>
                    <a:lumOff val="0"/>
                    <a:alphaOff val="0"/>
                  </a:sysClr>
                </a:solidFill>
                <a:latin typeface="Arial"/>
                <a:ea typeface="+mn-ea"/>
                <a:cs typeface="Arial"/>
              </a:endParaRPr>
            </a:p>
          </p:txBody>
        </p:sp>
      </p:grpSp>
      <p:grpSp>
        <p:nvGrpSpPr>
          <p:cNvPr id="27" name="Group 26"/>
          <p:cNvGrpSpPr/>
          <p:nvPr/>
        </p:nvGrpSpPr>
        <p:grpSpPr>
          <a:xfrm>
            <a:off x="1904683" y="2596395"/>
            <a:ext cx="608274" cy="868962"/>
            <a:chOff x="0" y="4778170"/>
            <a:chExt cx="608274" cy="868962"/>
          </a:xfrm>
        </p:grpSpPr>
        <p:sp>
          <p:nvSpPr>
            <p:cNvPr id="43" name="Chevron 42"/>
            <p:cNvSpPr/>
            <p:nvPr/>
          </p:nvSpPr>
          <p:spPr>
            <a:xfrm rot="5400000">
              <a:off x="-130344" y="4908514"/>
              <a:ext cx="868962" cy="608273"/>
            </a:xfrm>
            <a:prstGeom prst="chevron">
              <a:avLst/>
            </a:prstGeom>
            <a:solidFill>
              <a:srgbClr val="C0504D">
                <a:hueOff val="3121013"/>
                <a:satOff val="-3893"/>
                <a:lumOff val="915"/>
                <a:alphaOff val="0"/>
              </a:srgbClr>
            </a:solidFill>
            <a:ln w="25400" cap="flat" cmpd="sng" algn="ctr">
              <a:solidFill>
                <a:srgbClr val="C0504D">
                  <a:hueOff val="3121013"/>
                  <a:satOff val="-3893"/>
                  <a:lumOff val="915"/>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44" name="Chevron 8"/>
            <p:cNvSpPr/>
            <p:nvPr/>
          </p:nvSpPr>
          <p:spPr>
            <a:xfrm>
              <a:off x="1" y="5082307"/>
              <a:ext cx="608273" cy="2606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a:solidFill>
                    <a:sysClr val="window" lastClr="FFFFFF"/>
                  </a:solidFill>
                  <a:latin typeface="Arial"/>
                  <a:ea typeface="+mn-ea"/>
                  <a:cs typeface="Arial"/>
                </a:rPr>
                <a:t>6.RC3</a:t>
              </a:r>
            </a:p>
          </p:txBody>
        </p:sp>
      </p:grpSp>
      <p:grpSp>
        <p:nvGrpSpPr>
          <p:cNvPr id="28" name="Group 27"/>
          <p:cNvGrpSpPr/>
          <p:nvPr/>
        </p:nvGrpSpPr>
        <p:grpSpPr>
          <a:xfrm>
            <a:off x="2512956" y="2596395"/>
            <a:ext cx="4726361" cy="564825"/>
            <a:chOff x="608273" y="4778170"/>
            <a:chExt cx="4726361" cy="564825"/>
          </a:xfrm>
        </p:grpSpPr>
        <p:sp>
          <p:nvSpPr>
            <p:cNvPr id="41" name="Round Same Side Corner Rectangle 40"/>
            <p:cNvSpPr/>
            <p:nvPr/>
          </p:nvSpPr>
          <p:spPr>
            <a:xfrm rot="5400000">
              <a:off x="2689041" y="2697402"/>
              <a:ext cx="564825" cy="4726361"/>
            </a:xfrm>
            <a:prstGeom prst="round2SameRect">
              <a:avLst/>
            </a:prstGeom>
            <a:solidFill>
              <a:sysClr val="window" lastClr="FFFFFF">
                <a:alpha val="90000"/>
                <a:hueOff val="0"/>
                <a:satOff val="0"/>
                <a:lumOff val="0"/>
                <a:alphaOff val="0"/>
              </a:sysClr>
            </a:solidFill>
            <a:ln w="25400" cap="flat" cmpd="sng" algn="ctr">
              <a:solidFill>
                <a:srgbClr val="C0504D">
                  <a:hueOff val="3121013"/>
                  <a:satOff val="-3893"/>
                  <a:lumOff val="915"/>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Round Same Side Corner Rectangle 10"/>
            <p:cNvSpPr/>
            <p:nvPr/>
          </p:nvSpPr>
          <p:spPr>
            <a:xfrm>
              <a:off x="608273" y="4805742"/>
              <a:ext cx="4698789" cy="5096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a:solidFill>
                    <a:sysClr val="windowText" lastClr="000000">
                      <a:hueOff val="0"/>
                      <a:satOff val="0"/>
                      <a:lumOff val="0"/>
                      <a:alphaOff val="0"/>
                    </a:sysClr>
                  </a:solidFill>
                  <a:latin typeface="Arial"/>
                  <a:ea typeface="+mn-ea"/>
                  <a:cs typeface="Arial"/>
                </a:rPr>
                <a:t>I can show understanding of main ideas and significant details in different texts on the same topic.</a:t>
              </a:r>
            </a:p>
          </p:txBody>
        </p:sp>
      </p:grpSp>
      <p:grpSp>
        <p:nvGrpSpPr>
          <p:cNvPr id="29" name="Group 28"/>
          <p:cNvGrpSpPr/>
          <p:nvPr/>
        </p:nvGrpSpPr>
        <p:grpSpPr>
          <a:xfrm>
            <a:off x="1904683" y="3392643"/>
            <a:ext cx="608274" cy="868962"/>
            <a:chOff x="0" y="5574418"/>
            <a:chExt cx="608274" cy="868962"/>
          </a:xfrm>
        </p:grpSpPr>
        <p:sp>
          <p:nvSpPr>
            <p:cNvPr id="39" name="Chevron 38"/>
            <p:cNvSpPr/>
            <p:nvPr/>
          </p:nvSpPr>
          <p:spPr>
            <a:xfrm rot="5400000">
              <a:off x="-130344" y="5704762"/>
              <a:ext cx="868962" cy="608273"/>
            </a:xfrm>
            <a:prstGeom prst="chevron">
              <a:avLst/>
            </a:prstGeom>
            <a:solidFill>
              <a:srgbClr val="C0504D">
                <a:hueOff val="3641181"/>
                <a:satOff val="-4541"/>
                <a:lumOff val="1068"/>
                <a:alphaOff val="0"/>
              </a:srgbClr>
            </a:solidFill>
            <a:ln w="25400" cap="flat" cmpd="sng" algn="ctr">
              <a:solidFill>
                <a:srgbClr val="C0504D">
                  <a:hueOff val="3641181"/>
                  <a:satOff val="-4541"/>
                  <a:lumOff val="1068"/>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40" name="Chevron 12"/>
            <p:cNvSpPr/>
            <p:nvPr/>
          </p:nvSpPr>
          <p:spPr>
            <a:xfrm>
              <a:off x="1" y="5878555"/>
              <a:ext cx="608273" cy="2606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a:solidFill>
                    <a:sysClr val="window" lastClr="FFFFFF"/>
                  </a:solidFill>
                  <a:latin typeface="Arial"/>
                  <a:ea typeface="+mn-ea"/>
                  <a:cs typeface="Arial"/>
                </a:rPr>
                <a:t>7.RC3</a:t>
              </a:r>
            </a:p>
          </p:txBody>
        </p:sp>
      </p:grpSp>
      <p:grpSp>
        <p:nvGrpSpPr>
          <p:cNvPr id="30" name="Group 29"/>
          <p:cNvGrpSpPr/>
          <p:nvPr/>
        </p:nvGrpSpPr>
        <p:grpSpPr>
          <a:xfrm>
            <a:off x="2512956" y="3392642"/>
            <a:ext cx="4726361" cy="564825"/>
            <a:chOff x="608273" y="5574417"/>
            <a:chExt cx="4726361" cy="564825"/>
          </a:xfrm>
        </p:grpSpPr>
        <p:sp>
          <p:nvSpPr>
            <p:cNvPr id="37" name="Round Same Side Corner Rectangle 36"/>
            <p:cNvSpPr/>
            <p:nvPr/>
          </p:nvSpPr>
          <p:spPr>
            <a:xfrm rot="5400000">
              <a:off x="2689041" y="3493649"/>
              <a:ext cx="564825" cy="4726361"/>
            </a:xfrm>
            <a:prstGeom prst="round2SameRect">
              <a:avLst/>
            </a:prstGeom>
            <a:solidFill>
              <a:sysClr val="window" lastClr="FFFFFF">
                <a:alpha val="90000"/>
                <a:hueOff val="0"/>
                <a:satOff val="0"/>
                <a:lumOff val="0"/>
                <a:alphaOff val="0"/>
              </a:sysClr>
            </a:solidFill>
            <a:ln w="25400" cap="flat" cmpd="sng" algn="ctr">
              <a:solidFill>
                <a:srgbClr val="C0504D">
                  <a:hueOff val="3641181"/>
                  <a:satOff val="-4541"/>
                  <a:lumOff val="1068"/>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8" name="Round Same Side Corner Rectangle 14"/>
            <p:cNvSpPr/>
            <p:nvPr/>
          </p:nvSpPr>
          <p:spPr>
            <a:xfrm>
              <a:off x="608273" y="5601989"/>
              <a:ext cx="4698789" cy="5096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a:solidFill>
                    <a:sysClr val="windowText" lastClr="000000">
                      <a:hueOff val="0"/>
                      <a:satOff val="0"/>
                      <a:lumOff val="0"/>
                      <a:alphaOff val="0"/>
                    </a:sysClr>
                  </a:solidFill>
                  <a:latin typeface="Arial"/>
                  <a:ea typeface="+mn-ea"/>
                  <a:cs typeface="Arial"/>
                </a:rPr>
                <a:t>I can select the main points from texts and identify how information and evidence are used to support them.</a:t>
              </a:r>
            </a:p>
          </p:txBody>
        </p:sp>
      </p:grpSp>
      <p:grpSp>
        <p:nvGrpSpPr>
          <p:cNvPr id="31" name="Group 30"/>
          <p:cNvGrpSpPr/>
          <p:nvPr/>
        </p:nvGrpSpPr>
        <p:grpSpPr>
          <a:xfrm>
            <a:off x="1904683" y="4188891"/>
            <a:ext cx="608274" cy="868962"/>
            <a:chOff x="0" y="6370666"/>
            <a:chExt cx="608274" cy="868962"/>
          </a:xfrm>
        </p:grpSpPr>
        <p:sp>
          <p:nvSpPr>
            <p:cNvPr id="35" name="Chevron 34"/>
            <p:cNvSpPr/>
            <p:nvPr/>
          </p:nvSpPr>
          <p:spPr>
            <a:xfrm rot="5400000">
              <a:off x="-130344" y="6501010"/>
              <a:ext cx="868962" cy="608273"/>
            </a:xfrm>
            <a:prstGeom prst="chevron">
              <a:avLst/>
            </a:prstGeom>
            <a:solidFill>
              <a:srgbClr val="C0504D">
                <a:hueOff val="4161350"/>
                <a:satOff val="-5190"/>
                <a:lumOff val="1220"/>
                <a:alphaOff val="0"/>
              </a:srgbClr>
            </a:solidFill>
            <a:ln w="25400" cap="flat" cmpd="sng" algn="ctr">
              <a:solidFill>
                <a:srgbClr val="C0504D">
                  <a:hueOff val="4161350"/>
                  <a:satOff val="-5190"/>
                  <a:lumOff val="122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36" name="Chevron 16"/>
            <p:cNvSpPr/>
            <p:nvPr/>
          </p:nvSpPr>
          <p:spPr>
            <a:xfrm>
              <a:off x="1" y="6674803"/>
              <a:ext cx="608273" cy="2606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a:solidFill>
                    <a:sysClr val="window" lastClr="FFFFFF"/>
                  </a:solidFill>
                  <a:latin typeface="Arial"/>
                  <a:ea typeface="+mn-ea"/>
                  <a:cs typeface="Arial"/>
                </a:rPr>
                <a:t>8.RC3</a:t>
              </a:r>
            </a:p>
          </p:txBody>
        </p:sp>
      </p:grpSp>
      <p:grpSp>
        <p:nvGrpSpPr>
          <p:cNvPr id="32" name="Group 31"/>
          <p:cNvGrpSpPr/>
          <p:nvPr/>
        </p:nvGrpSpPr>
        <p:grpSpPr>
          <a:xfrm>
            <a:off x="2512956" y="4188890"/>
            <a:ext cx="4726361" cy="564825"/>
            <a:chOff x="608273" y="6370665"/>
            <a:chExt cx="4726361" cy="564825"/>
          </a:xfrm>
        </p:grpSpPr>
        <p:sp>
          <p:nvSpPr>
            <p:cNvPr id="33" name="Round Same Side Corner Rectangle 32"/>
            <p:cNvSpPr/>
            <p:nvPr/>
          </p:nvSpPr>
          <p:spPr>
            <a:xfrm rot="5400000">
              <a:off x="2689041" y="4289897"/>
              <a:ext cx="564825" cy="4726361"/>
            </a:xfrm>
            <a:prstGeom prst="round2SameRect">
              <a:avLst/>
            </a:prstGeom>
            <a:solidFill>
              <a:sysClr val="window" lastClr="FFFFFF">
                <a:alpha val="90000"/>
                <a:hueOff val="0"/>
                <a:satOff val="0"/>
                <a:lumOff val="0"/>
                <a:alphaOff val="0"/>
              </a:sysClr>
            </a:solidFill>
            <a:ln w="25400" cap="flat" cmpd="sng" algn="ctr">
              <a:solidFill>
                <a:srgbClr val="C0504D">
                  <a:hueOff val="4161350"/>
                  <a:satOff val="-5190"/>
                  <a:lumOff val="122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4" name="Round Same Side Corner Rectangle 18"/>
            <p:cNvSpPr/>
            <p:nvPr/>
          </p:nvSpPr>
          <p:spPr>
            <a:xfrm>
              <a:off x="608273" y="6398237"/>
              <a:ext cx="4698789" cy="5096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a:solidFill>
                    <a:sysClr val="windowText" lastClr="000000">
                      <a:hueOff val="0"/>
                      <a:satOff val="0"/>
                      <a:lumOff val="0"/>
                      <a:alphaOff val="0"/>
                    </a:sysClr>
                  </a:solidFill>
                  <a:latin typeface="Arial"/>
                  <a:ea typeface="+mn-ea"/>
                  <a:cs typeface="Arial"/>
                </a:rPr>
                <a:t>I can locate, select and use additional information from different sources.</a:t>
              </a:r>
            </a:p>
          </p:txBody>
        </p:sp>
      </p:grpSp>
      <p:sp>
        <p:nvSpPr>
          <p:cNvPr id="49" name="TextBox 48"/>
          <p:cNvSpPr txBox="1"/>
          <p:nvPr/>
        </p:nvSpPr>
        <p:spPr>
          <a:xfrm>
            <a:off x="3776133" y="5181600"/>
            <a:ext cx="5130800" cy="523220"/>
          </a:xfrm>
          <a:prstGeom prst="rect">
            <a:avLst/>
          </a:prstGeom>
          <a:noFill/>
        </p:spPr>
        <p:txBody>
          <a:bodyPr wrap="square" rtlCol="0">
            <a:spAutoFit/>
          </a:bodyPr>
          <a:lstStyle/>
          <a:p>
            <a:r>
              <a:rPr lang="en-GB" sz="2800" dirty="0" smtClean="0"/>
              <a:t>Are you familiar with these?</a:t>
            </a:r>
            <a:endParaRPr lang="en-GB" sz="2800" dirty="0"/>
          </a:p>
        </p:txBody>
      </p:sp>
    </p:spTree>
    <p:extLst>
      <p:ext uri="{BB962C8B-B14F-4D97-AF65-F5344CB8AC3E}">
        <p14:creationId xmlns:p14="http://schemas.microsoft.com/office/powerpoint/2010/main" val="2438911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260850" y="3607469"/>
            <a:ext cx="2628900" cy="14351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2800" dirty="0"/>
              <a:t>Task?</a:t>
            </a:r>
          </a:p>
        </p:txBody>
      </p:sp>
      <p:sp>
        <p:nvSpPr>
          <p:cNvPr id="6" name="Rounded Rectangle 5"/>
          <p:cNvSpPr/>
          <p:nvPr/>
        </p:nvSpPr>
        <p:spPr>
          <a:xfrm>
            <a:off x="1388311" y="1473869"/>
            <a:ext cx="2628900" cy="14351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2800" dirty="0"/>
              <a:t>Success criteria?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927100" y="760413"/>
            <a:ext cx="6851650" cy="411162"/>
          </a:xfrm>
        </p:spPr>
        <p:txBody>
          <a:bodyPr/>
          <a:lstStyle/>
          <a:p>
            <a:r>
              <a:rPr lang="en-GB" smtClean="0">
                <a:latin typeface="Arial" pitchFamily="34" charset="0"/>
              </a:rPr>
              <a:t>Foundation Phase</a:t>
            </a:r>
          </a:p>
        </p:txBody>
      </p:sp>
      <p:sp>
        <p:nvSpPr>
          <p:cNvPr id="16387" name="Content Placeholder 2"/>
          <p:cNvSpPr>
            <a:spLocks noGrp="1"/>
          </p:cNvSpPr>
          <p:nvPr>
            <p:ph idx="1"/>
          </p:nvPr>
        </p:nvSpPr>
        <p:spPr>
          <a:xfrm>
            <a:off x="1081088" y="1171575"/>
            <a:ext cx="8062912" cy="4972050"/>
          </a:xfrm>
        </p:spPr>
        <p:txBody>
          <a:bodyPr/>
          <a:lstStyle/>
          <a:p>
            <a:r>
              <a:rPr lang="en-GB" sz="1800" dirty="0" smtClean="0">
                <a:latin typeface="Arial" pitchFamily="34" charset="0"/>
              </a:rPr>
              <a:t>C</a:t>
            </a:r>
            <a:r>
              <a:rPr lang="en-GB" sz="1800" i="1" dirty="0" smtClean="0">
                <a:latin typeface="Arial" pitchFamily="34" charset="0"/>
              </a:rPr>
              <a:t>ognitive aspects of learning support the development of numeracy when</a:t>
            </a:r>
          </a:p>
          <a:p>
            <a:r>
              <a:rPr lang="en-GB" sz="1800" i="1" dirty="0" smtClean="0">
                <a:latin typeface="Arial" pitchFamily="34" charset="0"/>
              </a:rPr>
              <a:t> addressed in situations that allow the learners </a:t>
            </a:r>
            <a:r>
              <a:rPr lang="en-GB" sz="1800" b="1" i="1" dirty="0" smtClean="0">
                <a:latin typeface="Arial" pitchFamily="34" charset="0"/>
              </a:rPr>
              <a:t>to transfer skills </a:t>
            </a:r>
            <a:r>
              <a:rPr lang="en-GB" sz="1800" i="1" dirty="0" smtClean="0">
                <a:latin typeface="Arial" pitchFamily="34" charset="0"/>
              </a:rPr>
              <a:t>and</a:t>
            </a:r>
          </a:p>
          <a:p>
            <a:r>
              <a:rPr lang="en-GB" sz="1800" i="1" dirty="0" smtClean="0">
                <a:latin typeface="Arial" pitchFamily="34" charset="0"/>
              </a:rPr>
              <a:t> knowledge that relates directly to their school, home, work and community life.</a:t>
            </a:r>
            <a:endParaRPr lang="en-GB" sz="1800" dirty="0" smtClean="0">
              <a:latin typeface="Arial" pitchFamily="34" charset="0"/>
            </a:endParaRPr>
          </a:p>
          <a:p>
            <a:r>
              <a:rPr lang="en-GB" sz="1800" b="1" i="1" dirty="0" smtClean="0">
                <a:latin typeface="Arial" pitchFamily="34" charset="0"/>
              </a:rPr>
              <a:t>(Welsh Government, 2012).</a:t>
            </a:r>
            <a:endParaRPr lang="en-GB" sz="1800" dirty="0" smtClean="0">
              <a:latin typeface="Arial" pitchFamily="34" charset="0"/>
            </a:endParaRPr>
          </a:p>
          <a:p>
            <a:endParaRPr lang="en-GB" sz="1800" dirty="0" smtClean="0">
              <a:latin typeface="Arial" pitchFamily="34" charset="0"/>
            </a:endParaRPr>
          </a:p>
          <a:p>
            <a:r>
              <a:rPr lang="en-GB" sz="1800" dirty="0" smtClean="0">
                <a:latin typeface="Arial" pitchFamily="34" charset="0"/>
              </a:rPr>
              <a:t>Continuous and enhanced provision allow for opportunities to reinforce the </a:t>
            </a:r>
          </a:p>
          <a:p>
            <a:r>
              <a:rPr lang="en-GB" sz="1800" dirty="0" smtClean="0">
                <a:latin typeface="Arial" pitchFamily="34" charset="0"/>
              </a:rPr>
              <a:t>experiences that each learner has experienced in Focus Activities.</a:t>
            </a:r>
          </a:p>
          <a:p>
            <a:endParaRPr lang="en-GB" sz="1800" dirty="0" smtClean="0">
              <a:latin typeface="Arial" pitchFamily="34" charset="0"/>
            </a:endParaRPr>
          </a:p>
          <a:p>
            <a:r>
              <a:rPr lang="en-GB" sz="1800" dirty="0" smtClean="0">
                <a:latin typeface="Arial" pitchFamily="34" charset="0"/>
              </a:rPr>
              <a:t>Through role play they can practically use and apply the</a:t>
            </a:r>
          </a:p>
          <a:p>
            <a:r>
              <a:rPr lang="en-GB" sz="1800" dirty="0" smtClean="0">
                <a:latin typeface="Arial" pitchFamily="34" charset="0"/>
              </a:rPr>
              <a:t>taught skills. Learners will only transfer knowledge and understanding if </a:t>
            </a:r>
          </a:p>
          <a:p>
            <a:r>
              <a:rPr lang="en-GB" sz="1800" dirty="0" smtClean="0">
                <a:latin typeface="Arial" pitchFamily="34" charset="0"/>
              </a:rPr>
              <a:t>planning for these opportunities occurs at the </a:t>
            </a:r>
            <a:r>
              <a:rPr lang="en-GB" sz="1800" b="1" dirty="0" smtClean="0">
                <a:latin typeface="Arial" pitchFamily="34" charset="0"/>
              </a:rPr>
              <a:t>identified differentiated level.  </a:t>
            </a:r>
          </a:p>
          <a:p>
            <a:r>
              <a:rPr lang="en-GB" sz="1800" dirty="0" smtClean="0">
                <a:latin typeface="Arial" pitchFamily="34" charset="0"/>
              </a:rPr>
              <a:t>                                          </a:t>
            </a:r>
          </a:p>
          <a:p>
            <a:endParaRPr lang="en-GB" sz="1800" dirty="0" smtClean="0">
              <a:latin typeface="Arial" pitchFamily="34" charset="0"/>
            </a:endParaRPr>
          </a:p>
          <a:p>
            <a:pPr algn="ctr"/>
            <a:r>
              <a:rPr lang="en-GB" sz="2400" b="1" dirty="0" smtClean="0">
                <a:latin typeface="Arial" pitchFamily="34" charset="0"/>
              </a:rPr>
              <a:t> FP Activity.......</a:t>
            </a:r>
          </a:p>
        </p:txBody>
      </p:sp>
    </p:spTree>
    <p:extLst>
      <p:ext uri="{BB962C8B-B14F-4D97-AF65-F5344CB8AC3E}">
        <p14:creationId xmlns:p14="http://schemas.microsoft.com/office/powerpoint/2010/main" val="3092993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2786699" y="111125"/>
            <a:ext cx="4386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2000" dirty="0"/>
              <a:t>The LNF as a planning </a:t>
            </a:r>
            <a:r>
              <a:rPr lang="en-GB" altLang="en-US" sz="2000" dirty="0" smtClean="0"/>
              <a:t>tool</a:t>
            </a:r>
            <a:endParaRPr lang="en-GB" altLang="en-US" sz="2000" dirty="0"/>
          </a:p>
        </p:txBody>
      </p:sp>
      <p:sp>
        <p:nvSpPr>
          <p:cNvPr id="5" name="Rounded Rectangle 4"/>
          <p:cNvSpPr/>
          <p:nvPr/>
        </p:nvSpPr>
        <p:spPr>
          <a:xfrm>
            <a:off x="6037263" y="1006475"/>
            <a:ext cx="2921000" cy="1720850"/>
          </a:xfrm>
          <a:prstGeom prst="round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dirty="0" smtClean="0">
                <a:solidFill>
                  <a:schemeClr val="tx1"/>
                </a:solidFill>
              </a:rPr>
              <a:t>I can understand how something can be shown in different ways e.g. moving image, multi-modal and print </a:t>
            </a:r>
            <a:endParaRPr lang="en-GB" dirty="0">
              <a:solidFill>
                <a:schemeClr val="tx1"/>
              </a:solidFill>
            </a:endParaRPr>
          </a:p>
        </p:txBody>
      </p:sp>
      <p:sp>
        <p:nvSpPr>
          <p:cNvPr id="6" name="Rounded Rectangle 5"/>
          <p:cNvSpPr/>
          <p:nvPr/>
        </p:nvSpPr>
        <p:spPr>
          <a:xfrm>
            <a:off x="222250" y="4494213"/>
            <a:ext cx="2921000" cy="1719262"/>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dirty="0" smtClean="0">
                <a:solidFill>
                  <a:schemeClr val="tx1"/>
                </a:solidFill>
              </a:rPr>
              <a:t>I can gather and organise information and ideas from different sources</a:t>
            </a:r>
            <a:endParaRPr lang="en-GB" dirty="0">
              <a:solidFill>
                <a:schemeClr val="tx1"/>
              </a:solidFill>
            </a:endParaRPr>
          </a:p>
        </p:txBody>
      </p:sp>
      <p:sp>
        <p:nvSpPr>
          <p:cNvPr id="7" name="Rounded Rectangle 6"/>
          <p:cNvSpPr/>
          <p:nvPr/>
        </p:nvSpPr>
        <p:spPr>
          <a:xfrm>
            <a:off x="6037263" y="4443413"/>
            <a:ext cx="2921000" cy="17272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dirty="0" smtClean="0">
                <a:solidFill>
                  <a:schemeClr val="tx1"/>
                </a:solidFill>
              </a:rPr>
              <a:t>I can collate and make connections, e.g. prioritising, categorising between information and ideas from different sources</a:t>
            </a:r>
            <a:endParaRPr lang="en-GB" dirty="0">
              <a:solidFill>
                <a:schemeClr val="tx1"/>
              </a:solidFill>
            </a:endParaRPr>
          </a:p>
        </p:txBody>
      </p:sp>
      <p:sp>
        <p:nvSpPr>
          <p:cNvPr id="8" name="Rounded Rectangle 7"/>
          <p:cNvSpPr/>
          <p:nvPr/>
        </p:nvSpPr>
        <p:spPr>
          <a:xfrm>
            <a:off x="222250" y="996950"/>
            <a:ext cx="2921000" cy="1730375"/>
          </a:xfrm>
          <a:prstGeom prst="round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dirty="0" smtClean="0">
                <a:solidFill>
                  <a:schemeClr val="tx1"/>
                </a:solidFill>
              </a:rPr>
              <a:t>I can make links between what I have read and what I already know and believe about this topic </a:t>
            </a:r>
            <a:endParaRPr lang="en-GB" dirty="0">
              <a:solidFill>
                <a:schemeClr val="tx1"/>
              </a:solidFill>
            </a:endParaRPr>
          </a:p>
        </p:txBody>
      </p:sp>
      <p:sp>
        <p:nvSpPr>
          <p:cNvPr id="4103" name="TextBox 8"/>
          <p:cNvSpPr txBox="1">
            <a:spLocks noChangeArrowheads="1"/>
          </p:cNvSpPr>
          <p:nvPr/>
        </p:nvSpPr>
        <p:spPr bwMode="auto">
          <a:xfrm>
            <a:off x="3143250" y="419100"/>
            <a:ext cx="30353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1800" dirty="0"/>
              <a:t>Reading: </a:t>
            </a:r>
            <a:r>
              <a:rPr lang="en-GB" altLang="en-US" sz="1800" dirty="0" smtClean="0"/>
              <a:t>response and analysis</a:t>
            </a:r>
            <a:endParaRPr lang="en-GB" altLang="en-US" sz="1800" dirty="0"/>
          </a:p>
        </p:txBody>
      </p:sp>
      <p:sp>
        <p:nvSpPr>
          <p:cNvPr id="2" name="Oval 1"/>
          <p:cNvSpPr/>
          <p:nvPr/>
        </p:nvSpPr>
        <p:spPr>
          <a:xfrm>
            <a:off x="3094038" y="996950"/>
            <a:ext cx="647700" cy="663575"/>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2000" dirty="0" smtClean="0">
                <a:solidFill>
                  <a:schemeClr val="tx1"/>
                </a:solidFill>
              </a:rPr>
              <a:t>Y3</a:t>
            </a:r>
            <a:endParaRPr lang="en-GB" sz="2000" dirty="0">
              <a:solidFill>
                <a:schemeClr val="tx1"/>
              </a:solidFill>
            </a:endParaRPr>
          </a:p>
        </p:txBody>
      </p:sp>
      <p:sp>
        <p:nvSpPr>
          <p:cNvPr id="9" name="Oval 8"/>
          <p:cNvSpPr/>
          <p:nvPr/>
        </p:nvSpPr>
        <p:spPr>
          <a:xfrm>
            <a:off x="5457825" y="5507038"/>
            <a:ext cx="647700" cy="663575"/>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2000" dirty="0" smtClean="0">
                <a:solidFill>
                  <a:schemeClr val="tx1"/>
                </a:solidFill>
              </a:rPr>
              <a:t>Y6</a:t>
            </a:r>
            <a:endParaRPr lang="en-GB" sz="2000" dirty="0">
              <a:solidFill>
                <a:schemeClr val="tx1"/>
              </a:solidFill>
            </a:endParaRPr>
          </a:p>
        </p:txBody>
      </p:sp>
      <p:sp>
        <p:nvSpPr>
          <p:cNvPr id="10" name="Oval 9"/>
          <p:cNvSpPr/>
          <p:nvPr/>
        </p:nvSpPr>
        <p:spPr>
          <a:xfrm>
            <a:off x="5464175" y="996950"/>
            <a:ext cx="647700" cy="663575"/>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2000" dirty="0" smtClean="0">
                <a:solidFill>
                  <a:schemeClr val="tx1"/>
                </a:solidFill>
              </a:rPr>
              <a:t>Y4</a:t>
            </a:r>
            <a:endParaRPr lang="en-GB" sz="2000" dirty="0">
              <a:solidFill>
                <a:schemeClr val="tx1"/>
              </a:solidFill>
            </a:endParaRPr>
          </a:p>
        </p:txBody>
      </p:sp>
      <p:sp>
        <p:nvSpPr>
          <p:cNvPr id="11" name="Oval 10"/>
          <p:cNvSpPr/>
          <p:nvPr/>
        </p:nvSpPr>
        <p:spPr>
          <a:xfrm>
            <a:off x="3094038" y="5507038"/>
            <a:ext cx="649287" cy="663575"/>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2000" dirty="0" smtClean="0">
                <a:solidFill>
                  <a:schemeClr val="tx1"/>
                </a:solidFill>
              </a:rPr>
              <a:t>Y5</a:t>
            </a:r>
            <a:endParaRPr lang="en-GB" sz="2000" dirty="0">
              <a:solidFill>
                <a:schemeClr val="tx1"/>
              </a:solidFill>
            </a:endParaRPr>
          </a:p>
        </p:txBody>
      </p:sp>
      <p:sp>
        <p:nvSpPr>
          <p:cNvPr id="3" name="Rounded Rectangle 2"/>
          <p:cNvSpPr/>
          <p:nvPr/>
        </p:nvSpPr>
        <p:spPr>
          <a:xfrm>
            <a:off x="222250" y="2752725"/>
            <a:ext cx="8736013" cy="1716088"/>
          </a:xfrm>
          <a:prstGeom prst="round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4109" name="TextBox 3"/>
          <p:cNvSpPr txBox="1">
            <a:spLocks noChangeArrowheads="1"/>
          </p:cNvSpPr>
          <p:nvPr/>
        </p:nvSpPr>
        <p:spPr bwMode="auto">
          <a:xfrm>
            <a:off x="3305175" y="2727325"/>
            <a:ext cx="2711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a:t>Possible success criteria</a:t>
            </a:r>
          </a:p>
        </p:txBody>
      </p:sp>
    </p:spTree>
    <p:extLst>
      <p:ext uri="{BB962C8B-B14F-4D97-AF65-F5344CB8AC3E}">
        <p14:creationId xmlns:p14="http://schemas.microsoft.com/office/powerpoint/2010/main" val="1654138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2786699" y="111125"/>
            <a:ext cx="4386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2000" dirty="0"/>
              <a:t>The LNF as a planning </a:t>
            </a:r>
            <a:r>
              <a:rPr lang="en-GB" altLang="en-US" sz="2000" dirty="0" smtClean="0"/>
              <a:t>tool</a:t>
            </a:r>
            <a:endParaRPr lang="en-GB" altLang="en-US" sz="2000" dirty="0"/>
          </a:p>
        </p:txBody>
      </p:sp>
      <p:sp>
        <p:nvSpPr>
          <p:cNvPr id="5" name="Rounded Rectangle 4"/>
          <p:cNvSpPr/>
          <p:nvPr/>
        </p:nvSpPr>
        <p:spPr>
          <a:xfrm>
            <a:off x="6037263" y="1006475"/>
            <a:ext cx="2921000" cy="1720850"/>
          </a:xfrm>
          <a:prstGeom prst="round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solidFill>
                <a:schemeClr val="tx1"/>
              </a:solidFill>
            </a:endParaRPr>
          </a:p>
        </p:txBody>
      </p:sp>
      <p:sp>
        <p:nvSpPr>
          <p:cNvPr id="6" name="Rounded Rectangle 5"/>
          <p:cNvSpPr/>
          <p:nvPr/>
        </p:nvSpPr>
        <p:spPr>
          <a:xfrm>
            <a:off x="222250" y="4494213"/>
            <a:ext cx="2921000" cy="1719262"/>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solidFill>
                <a:schemeClr val="tx1"/>
              </a:solidFill>
            </a:endParaRPr>
          </a:p>
        </p:txBody>
      </p:sp>
      <p:sp>
        <p:nvSpPr>
          <p:cNvPr id="7" name="Rounded Rectangle 6"/>
          <p:cNvSpPr/>
          <p:nvPr/>
        </p:nvSpPr>
        <p:spPr>
          <a:xfrm>
            <a:off x="6037263" y="4443413"/>
            <a:ext cx="2921000" cy="17272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solidFill>
                <a:schemeClr val="tx1"/>
              </a:solidFill>
            </a:endParaRPr>
          </a:p>
        </p:txBody>
      </p:sp>
      <p:sp>
        <p:nvSpPr>
          <p:cNvPr id="8" name="Rounded Rectangle 7"/>
          <p:cNvSpPr/>
          <p:nvPr/>
        </p:nvSpPr>
        <p:spPr>
          <a:xfrm>
            <a:off x="222250" y="996950"/>
            <a:ext cx="2921000" cy="1730375"/>
          </a:xfrm>
          <a:prstGeom prst="round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solidFill>
                <a:schemeClr val="tx1"/>
              </a:solidFill>
            </a:endParaRPr>
          </a:p>
        </p:txBody>
      </p:sp>
      <p:sp>
        <p:nvSpPr>
          <p:cNvPr id="4103" name="TextBox 8"/>
          <p:cNvSpPr txBox="1">
            <a:spLocks noChangeArrowheads="1"/>
          </p:cNvSpPr>
          <p:nvPr/>
        </p:nvSpPr>
        <p:spPr bwMode="auto">
          <a:xfrm>
            <a:off x="3143250" y="419100"/>
            <a:ext cx="30353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sz="16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GB" altLang="en-US" sz="1800" dirty="0"/>
              <a:t>Reading: </a:t>
            </a:r>
            <a:r>
              <a:rPr lang="en-GB" altLang="en-US" sz="1800" dirty="0" smtClean="0"/>
              <a:t>response and analysis</a:t>
            </a:r>
            <a:endParaRPr lang="en-GB" altLang="en-US" sz="1800" dirty="0"/>
          </a:p>
        </p:txBody>
      </p:sp>
      <p:sp>
        <p:nvSpPr>
          <p:cNvPr id="2" name="Oval 1"/>
          <p:cNvSpPr/>
          <p:nvPr/>
        </p:nvSpPr>
        <p:spPr>
          <a:xfrm>
            <a:off x="3094038" y="996950"/>
            <a:ext cx="647700" cy="663575"/>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2000" dirty="0">
              <a:solidFill>
                <a:schemeClr val="tx1"/>
              </a:solidFill>
            </a:endParaRPr>
          </a:p>
        </p:txBody>
      </p:sp>
      <p:sp>
        <p:nvSpPr>
          <p:cNvPr id="9" name="Oval 8"/>
          <p:cNvSpPr/>
          <p:nvPr/>
        </p:nvSpPr>
        <p:spPr>
          <a:xfrm>
            <a:off x="5457825" y="5507038"/>
            <a:ext cx="647700" cy="663575"/>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2000" dirty="0">
              <a:solidFill>
                <a:schemeClr val="tx1"/>
              </a:solidFill>
            </a:endParaRPr>
          </a:p>
        </p:txBody>
      </p:sp>
      <p:sp>
        <p:nvSpPr>
          <p:cNvPr id="10" name="Oval 9"/>
          <p:cNvSpPr/>
          <p:nvPr/>
        </p:nvSpPr>
        <p:spPr>
          <a:xfrm>
            <a:off x="5464175" y="996950"/>
            <a:ext cx="647700" cy="663575"/>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2000" dirty="0">
              <a:solidFill>
                <a:schemeClr val="tx1"/>
              </a:solidFill>
            </a:endParaRPr>
          </a:p>
        </p:txBody>
      </p:sp>
      <p:sp>
        <p:nvSpPr>
          <p:cNvPr id="11" name="Oval 10"/>
          <p:cNvSpPr/>
          <p:nvPr/>
        </p:nvSpPr>
        <p:spPr>
          <a:xfrm>
            <a:off x="3094038" y="5507038"/>
            <a:ext cx="649287" cy="663575"/>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2000" dirty="0">
              <a:solidFill>
                <a:schemeClr val="tx1"/>
              </a:solidFill>
            </a:endParaRPr>
          </a:p>
        </p:txBody>
      </p:sp>
      <p:sp>
        <p:nvSpPr>
          <p:cNvPr id="3" name="Rounded Rectangle 2"/>
          <p:cNvSpPr/>
          <p:nvPr/>
        </p:nvSpPr>
        <p:spPr>
          <a:xfrm>
            <a:off x="222250" y="2752725"/>
            <a:ext cx="8736013" cy="1716088"/>
          </a:xfrm>
          <a:prstGeom prst="round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4109" name="TextBox 3"/>
          <p:cNvSpPr txBox="1">
            <a:spLocks noChangeArrowheads="1"/>
          </p:cNvSpPr>
          <p:nvPr/>
        </p:nvSpPr>
        <p:spPr bwMode="auto">
          <a:xfrm>
            <a:off x="3305175" y="2727325"/>
            <a:ext cx="2711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a:t>Possible success criteria</a:t>
            </a:r>
          </a:p>
        </p:txBody>
      </p:sp>
    </p:spTree>
    <p:extLst>
      <p:ext uri="{BB962C8B-B14F-4D97-AF65-F5344CB8AC3E}">
        <p14:creationId xmlns:p14="http://schemas.microsoft.com/office/powerpoint/2010/main" val="3735611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808163" y="1127051"/>
            <a:ext cx="5970587" cy="898599"/>
          </a:xfrm>
        </p:spPr>
        <p:txBody>
          <a:bodyPr/>
          <a:lstStyle/>
          <a:p>
            <a:r>
              <a:rPr lang="en-GB" altLang="en-US" sz="2400" b="1" dirty="0" smtClean="0">
                <a:latin typeface="Arial" pitchFamily="34" charset="0"/>
              </a:rPr>
              <a:t>Plenary</a:t>
            </a:r>
          </a:p>
        </p:txBody>
      </p:sp>
      <p:sp>
        <p:nvSpPr>
          <p:cNvPr id="40963" name="Content Placeholder 2"/>
          <p:cNvSpPr>
            <a:spLocks noGrp="1"/>
          </p:cNvSpPr>
          <p:nvPr>
            <p:ph idx="1"/>
          </p:nvPr>
        </p:nvSpPr>
        <p:spPr>
          <a:xfrm>
            <a:off x="589280" y="2025650"/>
            <a:ext cx="7950792" cy="4409780"/>
          </a:xfrm>
        </p:spPr>
        <p:txBody>
          <a:bodyPr/>
          <a:lstStyle/>
          <a:p>
            <a:r>
              <a:rPr lang="en-GB" altLang="en-US" sz="2000" dirty="0" smtClean="0">
                <a:latin typeface="Arial" pitchFamily="34" charset="0"/>
              </a:rPr>
              <a:t>What is the most valuable message about differentiating learning in the</a:t>
            </a:r>
          </a:p>
          <a:p>
            <a:r>
              <a:rPr lang="en-GB" altLang="en-US" sz="2000" dirty="0" smtClean="0">
                <a:latin typeface="Arial" pitchFamily="34" charset="0"/>
              </a:rPr>
              <a:t>LNF that you can share back at school?</a:t>
            </a:r>
          </a:p>
          <a:p>
            <a:endParaRPr lang="en-GB" altLang="en-US" sz="2000" dirty="0">
              <a:latin typeface="Arial" pitchFamily="34" charset="0"/>
            </a:endParaRPr>
          </a:p>
          <a:p>
            <a:r>
              <a:rPr lang="en-GB" altLang="en-US" sz="2000" dirty="0" smtClean="0">
                <a:latin typeface="Arial" pitchFamily="34" charset="0"/>
              </a:rPr>
              <a:t>What is likely to be the next step in differentiating learning in the LNF that</a:t>
            </a:r>
          </a:p>
          <a:p>
            <a:r>
              <a:rPr lang="en-GB" altLang="en-US" sz="2000" dirty="0" smtClean="0">
                <a:latin typeface="Arial" pitchFamily="34" charset="0"/>
              </a:rPr>
              <a:t> your school needs to make?</a:t>
            </a:r>
          </a:p>
          <a:p>
            <a:endParaRPr lang="en-GB" altLang="en-US" sz="2000" dirty="0">
              <a:latin typeface="Arial" pitchFamily="34" charset="0"/>
            </a:endParaRPr>
          </a:p>
          <a:p>
            <a:r>
              <a:rPr lang="en-GB" altLang="en-US" sz="2000" dirty="0" smtClean="0">
                <a:latin typeface="Arial" pitchFamily="34" charset="0"/>
              </a:rPr>
              <a:t>Is there an unanswered question about differentiating learning in the LNF</a:t>
            </a:r>
          </a:p>
          <a:p>
            <a:r>
              <a:rPr lang="en-GB" altLang="en-US" sz="2000" dirty="0" smtClean="0">
                <a:latin typeface="Arial" pitchFamily="34" charset="0"/>
              </a:rPr>
              <a:t> that you want ask during this plenary?</a:t>
            </a:r>
          </a:p>
          <a:p>
            <a:endParaRPr lang="en-GB" altLang="en-US" sz="1800" dirty="0">
              <a:latin typeface="Arial" pitchFamily="34" charset="0"/>
            </a:endParaRPr>
          </a:p>
          <a:p>
            <a:endParaRPr lang="en-GB" altLang="en-US" sz="1800" dirty="0" smtClean="0">
              <a:latin typeface="Arial" pitchFamily="34" charset="0"/>
            </a:endParaRPr>
          </a:p>
          <a:p>
            <a:endParaRPr lang="en-GB" altLang="en-US" sz="1800" dirty="0" smtClean="0">
              <a:latin typeface="Arial" pitchFamily="34" charset="0"/>
            </a:endParaRPr>
          </a:p>
          <a:p>
            <a:endParaRPr lang="en-GB" altLang="en-US" sz="2400" dirty="0" smtClean="0">
              <a:latin typeface="Arial" pitchFamily="34" charset="0"/>
            </a:endParaRPr>
          </a:p>
          <a:p>
            <a:r>
              <a:rPr lang="en-GB" altLang="en-US" sz="2400" dirty="0" smtClean="0">
                <a:latin typeface="Arial" pitchFamily="34" charset="0"/>
              </a:rPr>
              <a:t>I</a:t>
            </a:r>
            <a:endParaRPr lang="en-GB" altLang="en-US" dirty="0" smtClean="0">
              <a:latin typeface="Arial" pitchFamily="34" charset="0"/>
            </a:endParaRPr>
          </a:p>
        </p:txBody>
      </p:sp>
    </p:spTree>
    <p:extLst>
      <p:ext uri="{BB962C8B-B14F-4D97-AF65-F5344CB8AC3E}">
        <p14:creationId xmlns:p14="http://schemas.microsoft.com/office/powerpoint/2010/main" val="3874967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808163" y="1138238"/>
            <a:ext cx="5970587" cy="458787"/>
          </a:xfrm>
        </p:spPr>
        <p:txBody>
          <a:bodyPr/>
          <a:lstStyle/>
          <a:p>
            <a:r>
              <a:rPr lang="en-GB" altLang="en-US" sz="2400" b="1" smtClean="0">
                <a:latin typeface="Arial" pitchFamily="34" charset="0"/>
              </a:rPr>
              <a:t>Aims of the Workshop</a:t>
            </a:r>
          </a:p>
        </p:txBody>
      </p:sp>
      <p:sp>
        <p:nvSpPr>
          <p:cNvPr id="5123" name="Content Placeholder 2"/>
          <p:cNvSpPr>
            <a:spLocks noGrp="1"/>
          </p:cNvSpPr>
          <p:nvPr>
            <p:ph idx="1"/>
          </p:nvPr>
        </p:nvSpPr>
        <p:spPr>
          <a:xfrm>
            <a:off x="1352550" y="2047875"/>
            <a:ext cx="6426200" cy="4211638"/>
          </a:xfrm>
        </p:spPr>
        <p:txBody>
          <a:bodyPr/>
          <a:lstStyle/>
          <a:p>
            <a:endParaRPr lang="en-GB" altLang="en-US" dirty="0" smtClean="0">
              <a:latin typeface="Arial" pitchFamily="34" charset="0"/>
            </a:endParaRPr>
          </a:p>
          <a:p>
            <a:r>
              <a:rPr lang="en-GB" altLang="en-US" sz="1800" b="1" dirty="0" smtClean="0">
                <a:latin typeface="Arial" pitchFamily="34" charset="0"/>
              </a:rPr>
              <a:t>To discuss and consider definitions of “Differentiation”</a:t>
            </a:r>
          </a:p>
          <a:p>
            <a:endParaRPr lang="en-GB" altLang="en-US" sz="1800" b="1" dirty="0" smtClean="0">
              <a:latin typeface="Arial" pitchFamily="34" charset="0"/>
            </a:endParaRPr>
          </a:p>
          <a:p>
            <a:r>
              <a:rPr lang="en-GB" altLang="en-US" sz="1800" b="1" dirty="0" smtClean="0">
                <a:latin typeface="Arial" pitchFamily="34" charset="0"/>
              </a:rPr>
              <a:t>To consider the National Literacy and Numeracy Framework as</a:t>
            </a:r>
          </a:p>
          <a:p>
            <a:r>
              <a:rPr lang="en-GB" altLang="en-US" sz="1800" b="1" dirty="0" smtClean="0">
                <a:latin typeface="Arial" pitchFamily="34" charset="0"/>
              </a:rPr>
              <a:t> a planning tool that enables differentiation </a:t>
            </a:r>
          </a:p>
          <a:p>
            <a:endParaRPr lang="en-GB" altLang="en-US" sz="1800" b="1" dirty="0" smtClean="0">
              <a:latin typeface="Arial" pitchFamily="34" charset="0"/>
            </a:endParaRPr>
          </a:p>
          <a:p>
            <a:r>
              <a:rPr lang="en-GB" altLang="en-US" sz="1800" b="1" dirty="0" smtClean="0">
                <a:latin typeface="Arial" pitchFamily="34" charset="0"/>
              </a:rPr>
              <a:t>To illustrate an approach to planning rich learning activities,</a:t>
            </a:r>
          </a:p>
          <a:p>
            <a:r>
              <a:rPr lang="en-GB" altLang="en-US" sz="1800" b="1" dirty="0" smtClean="0">
                <a:latin typeface="Arial" pitchFamily="34" charset="0"/>
              </a:rPr>
              <a:t> incorporating  the LNF, differentiated to meet the needs of </a:t>
            </a:r>
          </a:p>
          <a:p>
            <a:r>
              <a:rPr lang="en-GB" altLang="en-US" sz="1800" b="1" dirty="0" smtClean="0">
                <a:latin typeface="Arial" pitchFamily="34" charset="0"/>
              </a:rPr>
              <a:t>Individual learners. </a:t>
            </a:r>
          </a:p>
          <a:p>
            <a:endParaRPr lang="en-GB" altLang="en-US" sz="1800" b="1" dirty="0" smtClean="0">
              <a:latin typeface="Arial" pitchFamily="34" charset="0"/>
            </a:endParaRPr>
          </a:p>
          <a:p>
            <a:r>
              <a:rPr lang="en-GB" altLang="en-US" sz="1800" b="1" dirty="0" smtClean="0">
                <a:latin typeface="Arial" pitchFamily="34" charset="0"/>
              </a:rPr>
              <a:t>To offer opportunities to ask questions and share ideas.</a:t>
            </a:r>
          </a:p>
          <a:p>
            <a:endParaRPr lang="en-GB" altLang="en-US" dirty="0" smtClean="0">
              <a:latin typeface="Arial" pitchFamily="34" charset="0"/>
            </a:endParaRPr>
          </a:p>
          <a:p>
            <a:r>
              <a:rPr lang="en-GB" altLang="en-US" dirty="0" smtClean="0">
                <a:latin typeface="Arial" pitchFamily="34"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808163" y="1390650"/>
            <a:ext cx="5970587" cy="635000"/>
          </a:xfrm>
        </p:spPr>
        <p:txBody>
          <a:bodyPr/>
          <a:lstStyle/>
          <a:p>
            <a:r>
              <a:rPr lang="en-GB" altLang="en-US" sz="2400" b="1" dirty="0" smtClean="0">
                <a:latin typeface="Arial" pitchFamily="34" charset="0"/>
              </a:rPr>
              <a:t>Differentiation is necessary because </a:t>
            </a:r>
            <a:r>
              <a:rPr lang="en-GB" altLang="en-US" sz="3200" dirty="0" smtClean="0">
                <a:latin typeface="Arial" pitchFamily="34" charset="0"/>
              </a:rPr>
              <a:t>…</a:t>
            </a:r>
          </a:p>
        </p:txBody>
      </p:sp>
      <p:sp>
        <p:nvSpPr>
          <p:cNvPr id="7171" name="Content Placeholder 2"/>
          <p:cNvSpPr>
            <a:spLocks noGrp="1"/>
          </p:cNvSpPr>
          <p:nvPr>
            <p:ph idx="1"/>
          </p:nvPr>
        </p:nvSpPr>
        <p:spPr>
          <a:xfrm>
            <a:off x="1808163" y="2536825"/>
            <a:ext cx="5970587" cy="431800"/>
          </a:xfrm>
        </p:spPr>
        <p:txBody>
          <a:bodyPr/>
          <a:lstStyle/>
          <a:p>
            <a:r>
              <a:rPr lang="en-GB" altLang="en-US" sz="2000" dirty="0" smtClean="0">
                <a:latin typeface="Arial" pitchFamily="34" charset="0"/>
              </a:rPr>
              <a:t>Think about the range of abilities in your “middle ability” </a:t>
            </a:r>
          </a:p>
          <a:p>
            <a:r>
              <a:rPr lang="en-GB" altLang="en-US" sz="2000" dirty="0" smtClean="0">
                <a:latin typeface="Arial" pitchFamily="34" charset="0"/>
              </a:rPr>
              <a:t>class/groups.</a:t>
            </a:r>
          </a:p>
        </p:txBody>
      </p:sp>
      <p:sp>
        <p:nvSpPr>
          <p:cNvPr id="7172" name="TextBox 3"/>
          <p:cNvSpPr txBox="1">
            <a:spLocks noChangeArrowheads="1"/>
          </p:cNvSpPr>
          <p:nvPr/>
        </p:nvSpPr>
        <p:spPr bwMode="auto">
          <a:xfrm>
            <a:off x="1676400" y="3173993"/>
            <a:ext cx="6759575" cy="707886"/>
          </a:xfrm>
          <a:prstGeom prst="rect">
            <a:avLst/>
          </a:prstGeom>
          <a:noFill/>
          <a:ln w="9525">
            <a:noFill/>
            <a:miter lim="800000"/>
            <a:headEnd/>
            <a:tailEnd/>
          </a:ln>
        </p:spPr>
        <p:txBody>
          <a:bodyPr>
            <a:spAutoFit/>
          </a:bodyPr>
          <a:lstStyle/>
          <a:p>
            <a:endParaRPr lang="en-GB" altLang="en-US" sz="2000" dirty="0">
              <a:ea typeface="MS PGothic" pitchFamily="34" charset="-128"/>
            </a:endParaRPr>
          </a:p>
          <a:p>
            <a:r>
              <a:rPr lang="en-GB" altLang="en-US" sz="2000" dirty="0">
                <a:ea typeface="MS PGothic" pitchFamily="34" charset="-128"/>
              </a:rPr>
              <a:t>Sort the cards into OFTEN, SOMETIMES, </a:t>
            </a:r>
            <a:r>
              <a:rPr lang="en-GB" altLang="en-US" sz="2000" dirty="0" smtClean="0">
                <a:ea typeface="MS PGothic" pitchFamily="34" charset="-128"/>
              </a:rPr>
              <a:t>NEVER </a:t>
            </a:r>
            <a:endParaRPr lang="en-GB" altLang="en-US" sz="2000" dirty="0">
              <a:ea typeface="MS PGothic" pitchFamily="34" charset="-128"/>
            </a:endParaRPr>
          </a:p>
        </p:txBody>
      </p:sp>
      <p:sp>
        <p:nvSpPr>
          <p:cNvPr id="2" name="TextBox 1"/>
          <p:cNvSpPr txBox="1"/>
          <p:nvPr/>
        </p:nvSpPr>
        <p:spPr>
          <a:xfrm>
            <a:off x="4124960" y="5480110"/>
            <a:ext cx="1549014" cy="400110"/>
          </a:xfrm>
          <a:prstGeom prst="rect">
            <a:avLst/>
          </a:prstGeom>
          <a:noFill/>
        </p:spPr>
        <p:txBody>
          <a:bodyPr wrap="none" rtlCol="0">
            <a:spAutoFit/>
          </a:bodyPr>
          <a:lstStyle/>
          <a:p>
            <a:r>
              <a:rPr lang="en-GB" sz="2000" dirty="0" smtClean="0"/>
              <a:t>ACTIVITY 1</a:t>
            </a:r>
            <a:endParaRPr lang="en-GB" sz="2000" dirty="0"/>
          </a:p>
        </p:txBody>
      </p:sp>
      <p:sp>
        <p:nvSpPr>
          <p:cNvPr id="3" name="Rectangle 2"/>
          <p:cNvSpPr/>
          <p:nvPr/>
        </p:nvSpPr>
        <p:spPr>
          <a:xfrm>
            <a:off x="1676400" y="4087247"/>
            <a:ext cx="6370320" cy="646331"/>
          </a:xfrm>
          <a:prstGeom prst="rect">
            <a:avLst/>
          </a:prstGeom>
        </p:spPr>
        <p:txBody>
          <a:bodyPr wrap="square">
            <a:spAutoFit/>
          </a:bodyPr>
          <a:lstStyle/>
          <a:p>
            <a:r>
              <a:rPr lang="en-GB" altLang="en-US" dirty="0"/>
              <a:t>Think about the range of abilities in your “middle ability” </a:t>
            </a:r>
          </a:p>
          <a:p>
            <a:r>
              <a:rPr lang="en-GB" altLang="en-US" dirty="0"/>
              <a:t>class/groups.</a:t>
            </a:r>
          </a:p>
        </p:txBody>
      </p:sp>
      <p:sp>
        <p:nvSpPr>
          <p:cNvPr id="8" name="TextBox 3"/>
          <p:cNvSpPr txBox="1">
            <a:spLocks noChangeArrowheads="1"/>
          </p:cNvSpPr>
          <p:nvPr/>
        </p:nvSpPr>
        <p:spPr bwMode="auto">
          <a:xfrm>
            <a:off x="1676400" y="4733578"/>
            <a:ext cx="6759575" cy="1015663"/>
          </a:xfrm>
          <a:prstGeom prst="rect">
            <a:avLst/>
          </a:prstGeom>
          <a:noFill/>
          <a:ln w="9525">
            <a:noFill/>
            <a:miter lim="800000"/>
            <a:headEnd/>
            <a:tailEnd/>
          </a:ln>
        </p:spPr>
        <p:txBody>
          <a:bodyPr>
            <a:spAutoFit/>
          </a:bodyPr>
          <a:lstStyle/>
          <a:p>
            <a:r>
              <a:rPr lang="en-GB" altLang="en-US" sz="2000" dirty="0" smtClean="0">
                <a:ea typeface="MS PGothic" pitchFamily="34" charset="-128"/>
              </a:rPr>
              <a:t>Now think about your ALN learners; would you change your cards around?</a:t>
            </a:r>
          </a:p>
          <a:p>
            <a:r>
              <a:rPr lang="en-GB" altLang="en-US" sz="2000" dirty="0" smtClean="0">
                <a:ea typeface="MS PGothic" pitchFamily="34" charset="-128"/>
              </a:rPr>
              <a:t>Why?</a:t>
            </a:r>
            <a:endParaRPr lang="en-GB" altLang="en-US" sz="2000" dirty="0">
              <a:ea typeface="MS PGothic" pitchFamily="34"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9850" y="115888"/>
          <a:ext cx="8724900" cy="5105400"/>
        </p:xfrm>
        <a:graphic>
          <a:graphicData uri="http://schemas.openxmlformats.org/drawingml/2006/table">
            <a:tbl>
              <a:tblPr firstRow="1" bandRow="1">
                <a:tableStyleId>{5C22544A-7EE6-4342-B048-85BDC9FD1C3A}</a:tableStyleId>
              </a:tblPr>
              <a:tblGrid>
                <a:gridCol w="1744980">
                  <a:extLst>
                    <a:ext uri="{9D8B030D-6E8A-4147-A177-3AD203B41FA5}">
                      <a16:colId xmlns:a16="http://schemas.microsoft.com/office/drawing/2014/main" val="20000"/>
                    </a:ext>
                  </a:extLst>
                </a:gridCol>
                <a:gridCol w="1744980">
                  <a:extLst>
                    <a:ext uri="{9D8B030D-6E8A-4147-A177-3AD203B41FA5}">
                      <a16:colId xmlns:a16="http://schemas.microsoft.com/office/drawing/2014/main" val="20001"/>
                    </a:ext>
                  </a:extLst>
                </a:gridCol>
                <a:gridCol w="1744980">
                  <a:extLst>
                    <a:ext uri="{9D8B030D-6E8A-4147-A177-3AD203B41FA5}">
                      <a16:colId xmlns:a16="http://schemas.microsoft.com/office/drawing/2014/main" val="20002"/>
                    </a:ext>
                  </a:extLst>
                </a:gridCol>
                <a:gridCol w="1744980">
                  <a:extLst>
                    <a:ext uri="{9D8B030D-6E8A-4147-A177-3AD203B41FA5}">
                      <a16:colId xmlns:a16="http://schemas.microsoft.com/office/drawing/2014/main" val="20003"/>
                    </a:ext>
                  </a:extLst>
                </a:gridCol>
                <a:gridCol w="1744980">
                  <a:extLst>
                    <a:ext uri="{9D8B030D-6E8A-4147-A177-3AD203B41FA5}">
                      <a16:colId xmlns:a16="http://schemas.microsoft.com/office/drawing/2014/main" val="20004"/>
                    </a:ext>
                  </a:extLst>
                </a:gridCol>
              </a:tblGrid>
              <a:tr h="1701800">
                <a:tc>
                  <a:txBody>
                    <a:bodyPr/>
                    <a:lstStyle/>
                    <a:p>
                      <a:r>
                        <a:rPr lang="en-GB" sz="2400" b="0" i="0" baseline="0" dirty="0" smtClean="0">
                          <a:solidFill>
                            <a:schemeClr val="tx1"/>
                          </a:solidFill>
                        </a:rPr>
                        <a:t>Enjoy reading</a:t>
                      </a:r>
                      <a:endParaRPr lang="en-GB" sz="2400" b="0" i="0" baseline="0" dirty="0">
                        <a:solidFill>
                          <a:schemeClr val="tx1"/>
                        </a:solidFill>
                      </a:endParaRPr>
                    </a:p>
                  </a:txBody>
                  <a:tcPr>
                    <a:solidFill>
                      <a:schemeClr val="accent1">
                        <a:lumMod val="20000"/>
                        <a:lumOff val="80000"/>
                      </a:schemeClr>
                    </a:solidFill>
                  </a:tcPr>
                </a:tc>
                <a:tc>
                  <a:txBody>
                    <a:bodyPr/>
                    <a:lstStyle/>
                    <a:p>
                      <a:r>
                        <a:rPr lang="en-GB" sz="2400" b="0" i="0" baseline="0" dirty="0" smtClean="0">
                          <a:solidFill>
                            <a:schemeClr val="tx1"/>
                          </a:solidFill>
                        </a:rPr>
                        <a:t>Are discussed in staff meetings</a:t>
                      </a:r>
                      <a:endParaRPr lang="en-GB" sz="2400" b="0" i="0" baseline="0" dirty="0">
                        <a:solidFill>
                          <a:schemeClr val="tx1"/>
                        </a:solidFill>
                      </a:endParaRPr>
                    </a:p>
                  </a:txBody>
                  <a:tcPr>
                    <a:solidFill>
                      <a:schemeClr val="accent1">
                        <a:lumMod val="20000"/>
                        <a:lumOff val="80000"/>
                      </a:schemeClr>
                    </a:solidFill>
                  </a:tcPr>
                </a:tc>
                <a:tc>
                  <a:txBody>
                    <a:bodyPr/>
                    <a:lstStyle/>
                    <a:p>
                      <a:r>
                        <a:rPr lang="en-GB" sz="2400" b="0" i="0" baseline="0" dirty="0" smtClean="0">
                          <a:solidFill>
                            <a:schemeClr val="tx1"/>
                          </a:solidFill>
                        </a:rPr>
                        <a:t>Need specialist teachers</a:t>
                      </a:r>
                      <a:endParaRPr lang="en-GB" sz="2400" b="0" i="0" baseline="0" dirty="0">
                        <a:solidFill>
                          <a:schemeClr val="tx1"/>
                        </a:solidFill>
                      </a:endParaRPr>
                    </a:p>
                  </a:txBody>
                  <a:tcPr>
                    <a:solidFill>
                      <a:schemeClr val="accent1">
                        <a:lumMod val="20000"/>
                        <a:lumOff val="80000"/>
                      </a:schemeClr>
                    </a:solidFill>
                  </a:tcPr>
                </a:tc>
                <a:tc>
                  <a:txBody>
                    <a:bodyPr/>
                    <a:lstStyle/>
                    <a:p>
                      <a:r>
                        <a:rPr lang="en-GB" sz="2400" b="0" i="0" baseline="0" dirty="0" smtClean="0">
                          <a:solidFill>
                            <a:schemeClr val="tx1"/>
                          </a:solidFill>
                        </a:rPr>
                        <a:t>Can become disaffected learners</a:t>
                      </a:r>
                      <a:endParaRPr lang="en-GB" sz="2400" b="0" i="0" baseline="0" dirty="0">
                        <a:solidFill>
                          <a:schemeClr val="tx1"/>
                        </a:solidFill>
                      </a:endParaRPr>
                    </a:p>
                  </a:txBody>
                  <a:tcPr>
                    <a:solidFill>
                      <a:schemeClr val="accent1">
                        <a:lumMod val="20000"/>
                        <a:lumOff val="80000"/>
                      </a:schemeClr>
                    </a:solidFill>
                  </a:tcPr>
                </a:tc>
                <a:tc>
                  <a:txBody>
                    <a:bodyPr/>
                    <a:lstStyle/>
                    <a:p>
                      <a:r>
                        <a:rPr lang="en-GB" sz="2400" b="0" i="0" baseline="0" dirty="0" smtClean="0">
                          <a:solidFill>
                            <a:schemeClr val="tx1"/>
                          </a:solidFill>
                        </a:rPr>
                        <a:t>Can learn for themselves</a:t>
                      </a:r>
                      <a:endParaRPr lang="en-GB" sz="2400" b="0" i="0" baseline="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000"/>
                  </a:ext>
                </a:extLst>
              </a:tr>
              <a:tr h="1701800">
                <a:tc>
                  <a:txBody>
                    <a:bodyPr/>
                    <a:lstStyle/>
                    <a:p>
                      <a:r>
                        <a:rPr lang="en-GB" sz="2400" dirty="0" smtClean="0"/>
                        <a:t>Have good parental support</a:t>
                      </a:r>
                      <a:endParaRPr lang="en-GB" sz="2400" dirty="0"/>
                    </a:p>
                  </a:txBody>
                  <a:tcPr>
                    <a:solidFill>
                      <a:schemeClr val="accent1">
                        <a:lumMod val="20000"/>
                        <a:lumOff val="80000"/>
                      </a:schemeClr>
                    </a:solidFill>
                  </a:tcPr>
                </a:tc>
                <a:tc>
                  <a:txBody>
                    <a:bodyPr/>
                    <a:lstStyle/>
                    <a:p>
                      <a:r>
                        <a:rPr lang="en-GB" sz="2400" dirty="0" smtClean="0"/>
                        <a:t>Work best on their own</a:t>
                      </a:r>
                      <a:endParaRPr lang="en-GB" sz="2400" dirty="0"/>
                    </a:p>
                  </a:txBody>
                  <a:tcPr>
                    <a:solidFill>
                      <a:schemeClr val="accent1">
                        <a:lumMod val="20000"/>
                        <a:lumOff val="80000"/>
                      </a:schemeClr>
                    </a:solidFill>
                  </a:tcPr>
                </a:tc>
                <a:tc>
                  <a:txBody>
                    <a:bodyPr/>
                    <a:lstStyle/>
                    <a:p>
                      <a:r>
                        <a:rPr lang="en-GB" sz="2400" dirty="0" smtClean="0"/>
                        <a:t>Are good all-rounders</a:t>
                      </a:r>
                      <a:endParaRPr lang="en-GB" sz="2400" dirty="0"/>
                    </a:p>
                  </a:txBody>
                  <a:tcPr>
                    <a:solidFill>
                      <a:schemeClr val="accent1">
                        <a:lumMod val="20000"/>
                        <a:lumOff val="80000"/>
                      </a:schemeClr>
                    </a:solidFill>
                  </a:tcPr>
                </a:tc>
                <a:tc>
                  <a:txBody>
                    <a:bodyPr/>
                    <a:lstStyle/>
                    <a:p>
                      <a:r>
                        <a:rPr lang="en-GB" sz="2400" dirty="0" smtClean="0"/>
                        <a:t>Enjoy being ‘pushed’</a:t>
                      </a:r>
                      <a:endParaRPr lang="en-GB" sz="2400" dirty="0"/>
                    </a:p>
                  </a:txBody>
                  <a:tcPr>
                    <a:solidFill>
                      <a:schemeClr val="accent1">
                        <a:lumMod val="20000"/>
                        <a:lumOff val="80000"/>
                      </a:schemeClr>
                    </a:solidFill>
                  </a:tcPr>
                </a:tc>
                <a:tc>
                  <a:txBody>
                    <a:bodyPr/>
                    <a:lstStyle/>
                    <a:p>
                      <a:r>
                        <a:rPr lang="en-GB" sz="2400" dirty="0" smtClean="0"/>
                        <a:t>Are good </a:t>
                      </a:r>
                      <a:r>
                        <a:rPr lang="en-GB" sz="2400" dirty="0" err="1" smtClean="0"/>
                        <a:t>communica</a:t>
                      </a:r>
                      <a:r>
                        <a:rPr lang="en-GB" sz="2400" dirty="0" smtClean="0"/>
                        <a:t>-tors</a:t>
                      </a:r>
                      <a:endParaRPr lang="en-GB" sz="2400" dirty="0"/>
                    </a:p>
                  </a:txBody>
                  <a:tcPr>
                    <a:solidFill>
                      <a:schemeClr val="accent1">
                        <a:lumMod val="20000"/>
                        <a:lumOff val="80000"/>
                      </a:schemeClr>
                    </a:solidFill>
                  </a:tcPr>
                </a:tc>
                <a:extLst>
                  <a:ext uri="{0D108BD9-81ED-4DB2-BD59-A6C34878D82A}">
                    <a16:rowId xmlns:a16="http://schemas.microsoft.com/office/drawing/2014/main" val="10001"/>
                  </a:ext>
                </a:extLst>
              </a:tr>
              <a:tr h="1701800">
                <a:tc>
                  <a:txBody>
                    <a:bodyPr/>
                    <a:lstStyle/>
                    <a:p>
                      <a:r>
                        <a:rPr lang="en-GB" sz="2400" dirty="0" smtClean="0"/>
                        <a:t>Show their potential right from the start</a:t>
                      </a:r>
                      <a:endParaRPr lang="en-GB" sz="2400" dirty="0"/>
                    </a:p>
                  </a:txBody>
                  <a:tcPr>
                    <a:solidFill>
                      <a:schemeClr val="accent1">
                        <a:lumMod val="20000"/>
                        <a:lumOff val="80000"/>
                      </a:schemeClr>
                    </a:solidFill>
                  </a:tcPr>
                </a:tc>
                <a:tc>
                  <a:txBody>
                    <a:bodyPr/>
                    <a:lstStyle/>
                    <a:p>
                      <a:r>
                        <a:rPr lang="en-GB" sz="2400" dirty="0" smtClean="0"/>
                        <a:t>Have good number skills</a:t>
                      </a:r>
                      <a:endParaRPr lang="en-GB" sz="2400" dirty="0"/>
                    </a:p>
                  </a:txBody>
                  <a:tcPr>
                    <a:solidFill>
                      <a:schemeClr val="accent1">
                        <a:lumMod val="20000"/>
                        <a:lumOff val="80000"/>
                      </a:schemeClr>
                    </a:solidFill>
                  </a:tcPr>
                </a:tc>
                <a:tc>
                  <a:txBody>
                    <a:bodyPr/>
                    <a:lstStyle/>
                    <a:p>
                      <a:r>
                        <a:rPr lang="en-GB" sz="2400" dirty="0" smtClean="0"/>
                        <a:t>Reach their full potential on their own </a:t>
                      </a:r>
                      <a:endParaRPr lang="en-GB" sz="2400" dirty="0"/>
                    </a:p>
                  </a:txBody>
                  <a:tcPr>
                    <a:solidFill>
                      <a:schemeClr val="accent1">
                        <a:lumMod val="20000"/>
                        <a:lumOff val="80000"/>
                      </a:schemeClr>
                    </a:solidFill>
                  </a:tcPr>
                </a:tc>
                <a:tc>
                  <a:txBody>
                    <a:bodyPr/>
                    <a:lstStyle/>
                    <a:p>
                      <a:r>
                        <a:rPr lang="en-GB" sz="2400" dirty="0" smtClean="0"/>
                        <a:t>‘Get’ real-life problem-solving</a:t>
                      </a:r>
                      <a:endParaRPr lang="en-GB" sz="2400" dirty="0"/>
                    </a:p>
                  </a:txBody>
                  <a:tcPr>
                    <a:solidFill>
                      <a:schemeClr val="accent1">
                        <a:lumMod val="20000"/>
                        <a:lumOff val="80000"/>
                      </a:schemeClr>
                    </a:solidFill>
                  </a:tcPr>
                </a:tc>
                <a:tc>
                  <a:txBody>
                    <a:bodyPr/>
                    <a:lstStyle/>
                    <a:p>
                      <a:r>
                        <a:rPr lang="en-GB" sz="2400" dirty="0" smtClean="0"/>
                        <a:t>Need an accelerated curriculum</a:t>
                      </a:r>
                      <a:endParaRPr lang="en-GB" sz="2400" dirty="0"/>
                    </a:p>
                  </a:txBody>
                  <a:tcPr>
                    <a:solidFill>
                      <a:schemeClr val="accent1">
                        <a:lumMod val="20000"/>
                        <a:lumOff val="80000"/>
                      </a:schemeClr>
                    </a:solidFill>
                  </a:tcPr>
                </a:tc>
                <a:extLst>
                  <a:ext uri="{0D108BD9-81ED-4DB2-BD59-A6C34878D82A}">
                    <a16:rowId xmlns:a16="http://schemas.microsoft.com/office/drawing/2014/main" val="10002"/>
                  </a:ext>
                </a:extLst>
              </a:tr>
            </a:tbl>
          </a:graphicData>
        </a:graphic>
      </p:graphicFrame>
      <p:sp>
        <p:nvSpPr>
          <p:cNvPr id="2" name="Rectangle 1"/>
          <p:cNvSpPr/>
          <p:nvPr/>
        </p:nvSpPr>
        <p:spPr>
          <a:xfrm>
            <a:off x="2978150" y="5221288"/>
            <a:ext cx="2908300" cy="14478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4400" dirty="0"/>
              <a:t>Sometimes</a:t>
            </a:r>
          </a:p>
        </p:txBody>
      </p:sp>
      <p:sp>
        <p:nvSpPr>
          <p:cNvPr id="5" name="Rectangle 4"/>
          <p:cNvSpPr/>
          <p:nvPr/>
        </p:nvSpPr>
        <p:spPr>
          <a:xfrm>
            <a:off x="5886450" y="5221288"/>
            <a:ext cx="2908300" cy="14478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4400" dirty="0" smtClean="0"/>
              <a:t>Rarely</a:t>
            </a:r>
            <a:endParaRPr lang="en-GB" sz="4400" dirty="0"/>
          </a:p>
        </p:txBody>
      </p:sp>
      <p:sp>
        <p:nvSpPr>
          <p:cNvPr id="6" name="Rectangle 5"/>
          <p:cNvSpPr/>
          <p:nvPr/>
        </p:nvSpPr>
        <p:spPr>
          <a:xfrm>
            <a:off x="69850" y="5221288"/>
            <a:ext cx="2908300" cy="14478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4400" dirty="0"/>
              <a:t>Often</a:t>
            </a:r>
          </a:p>
        </p:txBody>
      </p:sp>
    </p:spTree>
    <p:extLst>
      <p:ext uri="{BB962C8B-B14F-4D97-AF65-F5344CB8AC3E}">
        <p14:creationId xmlns:p14="http://schemas.microsoft.com/office/powerpoint/2010/main" val="2155905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808163" y="1236663"/>
            <a:ext cx="5970587" cy="592137"/>
          </a:xfrm>
        </p:spPr>
        <p:txBody>
          <a:bodyPr/>
          <a:lstStyle/>
          <a:p>
            <a:r>
              <a:rPr lang="en-GB" sz="2400" b="1" smtClean="0">
                <a:latin typeface="Arial" pitchFamily="34" charset="0"/>
              </a:rPr>
              <a:t>The Literacy/Numeracy Framework</a:t>
            </a:r>
          </a:p>
        </p:txBody>
      </p:sp>
      <p:sp>
        <p:nvSpPr>
          <p:cNvPr id="6147" name="Content Placeholder 2"/>
          <p:cNvSpPr>
            <a:spLocks noGrp="1"/>
          </p:cNvSpPr>
          <p:nvPr>
            <p:ph idx="1"/>
          </p:nvPr>
        </p:nvSpPr>
        <p:spPr>
          <a:xfrm>
            <a:off x="1808163" y="2212975"/>
            <a:ext cx="5970587" cy="723900"/>
          </a:xfrm>
        </p:spPr>
        <p:txBody>
          <a:bodyPr/>
          <a:lstStyle/>
          <a:p>
            <a:r>
              <a:rPr lang="en-GB" altLang="en-US" sz="1800" dirty="0" smtClean="0">
                <a:latin typeface="Arial" pitchFamily="34" charset="0"/>
              </a:rPr>
              <a:t>The requirement to plan for developing literacy and numeracy skills</a:t>
            </a:r>
          </a:p>
          <a:p>
            <a:r>
              <a:rPr lang="en-GB" altLang="en-US" sz="1800" dirty="0" smtClean="0">
                <a:latin typeface="Arial" pitchFamily="34" charset="0"/>
              </a:rPr>
              <a:t> in different subjects is not new. </a:t>
            </a:r>
          </a:p>
          <a:p>
            <a:endParaRPr lang="en-GB" altLang="en-US" sz="1800" dirty="0" smtClean="0">
              <a:latin typeface="Arial" pitchFamily="34" charset="0"/>
            </a:endParaRPr>
          </a:p>
          <a:p>
            <a:r>
              <a:rPr lang="en-GB" altLang="en-US" sz="1800" dirty="0" smtClean="0">
                <a:latin typeface="Arial" pitchFamily="34" charset="0"/>
              </a:rPr>
              <a:t>All that’s really new is an explicit set of annual expectations for </a:t>
            </a:r>
          </a:p>
          <a:p>
            <a:r>
              <a:rPr lang="en-GB" altLang="en-US" sz="1800" dirty="0" smtClean="0">
                <a:latin typeface="Arial" pitchFamily="34" charset="0"/>
              </a:rPr>
              <a:t>what learners can do..</a:t>
            </a:r>
          </a:p>
          <a:p>
            <a:endParaRPr lang="en-GB" altLang="en-US" sz="1800" dirty="0" smtClean="0">
              <a:latin typeface="Arial" pitchFamily="34" charset="0"/>
            </a:endParaRPr>
          </a:p>
          <a:p>
            <a:r>
              <a:rPr lang="en-GB" altLang="en-US" sz="1800" dirty="0" smtClean="0">
                <a:latin typeface="Arial" pitchFamily="34" charset="0"/>
              </a:rPr>
              <a:t>Turn to your partner and discuss -  one way that having annual </a:t>
            </a:r>
          </a:p>
          <a:p>
            <a:r>
              <a:rPr lang="en-GB" altLang="en-US" sz="1800" dirty="0" smtClean="0">
                <a:latin typeface="Arial" pitchFamily="34" charset="0"/>
              </a:rPr>
              <a:t>expectations might affect our planning for all our pupils.</a:t>
            </a:r>
          </a:p>
          <a:p>
            <a:endParaRPr lang="en-GB" dirty="0" smtClean="0">
              <a:latin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000125" y="636588"/>
            <a:ext cx="6242050" cy="609600"/>
          </a:xfrm>
        </p:spPr>
        <p:txBody>
          <a:bodyPr/>
          <a:lstStyle/>
          <a:p>
            <a:r>
              <a:rPr lang="en-GB" sz="2400" b="1" dirty="0" smtClean="0">
                <a:latin typeface="Arial" pitchFamily="34" charset="0"/>
              </a:rPr>
              <a:t>Progression &amp; Consolidation</a:t>
            </a:r>
            <a:br>
              <a:rPr lang="en-GB" sz="2400" b="1" dirty="0" smtClean="0">
                <a:latin typeface="Arial" pitchFamily="34" charset="0"/>
              </a:rPr>
            </a:br>
            <a:endParaRPr lang="en-GB" sz="2400" b="1" dirty="0" smtClean="0">
              <a:latin typeface="Arial" pitchFamily="34" charset="0"/>
            </a:endParaRPr>
          </a:p>
        </p:txBody>
      </p:sp>
      <p:sp>
        <p:nvSpPr>
          <p:cNvPr id="8195" name="Content Placeholder 2"/>
          <p:cNvSpPr>
            <a:spLocks noGrp="1"/>
          </p:cNvSpPr>
          <p:nvPr>
            <p:ph idx="1"/>
          </p:nvPr>
        </p:nvSpPr>
        <p:spPr>
          <a:xfrm>
            <a:off x="342901" y="1240903"/>
            <a:ext cx="8402638" cy="5126878"/>
          </a:xfrm>
        </p:spPr>
        <p:txBody>
          <a:bodyPr/>
          <a:lstStyle/>
          <a:p>
            <a:r>
              <a:rPr lang="en-GB" sz="2400" dirty="0" smtClean="0">
                <a:latin typeface="Arial" pitchFamily="34" charset="0"/>
              </a:rPr>
              <a:t>In the context of the LNF, </a:t>
            </a:r>
            <a:r>
              <a:rPr lang="en-GB" sz="2400" b="1" dirty="0" smtClean="0">
                <a:latin typeface="Arial" pitchFamily="34" charset="0"/>
              </a:rPr>
              <a:t>progression</a:t>
            </a:r>
            <a:r>
              <a:rPr lang="en-GB" sz="2400" dirty="0" smtClean="0">
                <a:latin typeface="Arial" pitchFamily="34" charset="0"/>
              </a:rPr>
              <a:t> is defined as: increasing </a:t>
            </a:r>
          </a:p>
          <a:p>
            <a:r>
              <a:rPr lang="en-GB" sz="2400" dirty="0" smtClean="0">
                <a:latin typeface="Arial" pitchFamily="34" charset="0"/>
              </a:rPr>
              <a:t>The </a:t>
            </a:r>
            <a:r>
              <a:rPr lang="en-GB" sz="2400" b="1" dirty="0" smtClean="0">
                <a:latin typeface="Arial" pitchFamily="34" charset="0"/>
              </a:rPr>
              <a:t>breadth</a:t>
            </a:r>
            <a:r>
              <a:rPr lang="en-GB" sz="2400" dirty="0" smtClean="0">
                <a:latin typeface="Arial" pitchFamily="34" charset="0"/>
              </a:rPr>
              <a:t> and </a:t>
            </a:r>
            <a:r>
              <a:rPr lang="en-GB" sz="2400" b="1" dirty="0" smtClean="0">
                <a:latin typeface="Arial" pitchFamily="34" charset="0"/>
              </a:rPr>
              <a:t>depth</a:t>
            </a:r>
            <a:r>
              <a:rPr lang="en-GB" sz="2400" dirty="0" smtClean="0">
                <a:latin typeface="Arial" pitchFamily="34" charset="0"/>
              </a:rPr>
              <a:t> of learning at each stage of </a:t>
            </a:r>
          </a:p>
          <a:p>
            <a:r>
              <a:rPr lang="en-GB" sz="2400" dirty="0" smtClean="0">
                <a:latin typeface="Arial" pitchFamily="34" charset="0"/>
              </a:rPr>
              <a:t>development as well as providing </a:t>
            </a:r>
            <a:r>
              <a:rPr lang="en-GB" sz="2400" b="1" dirty="0" smtClean="0">
                <a:latin typeface="Arial" pitchFamily="34" charset="0"/>
              </a:rPr>
              <a:t> greater challenge</a:t>
            </a:r>
            <a:r>
              <a:rPr lang="en-GB" sz="2400" dirty="0" smtClean="0">
                <a:latin typeface="Arial" pitchFamily="34" charset="0"/>
              </a:rPr>
              <a:t> for</a:t>
            </a:r>
          </a:p>
          <a:p>
            <a:r>
              <a:rPr lang="en-GB" sz="2400" dirty="0" smtClean="0">
                <a:latin typeface="Arial" pitchFamily="34" charset="0"/>
              </a:rPr>
              <a:t> learners. (</a:t>
            </a:r>
            <a:r>
              <a:rPr lang="en-GB" sz="2400" b="1" dirty="0" smtClean="0">
                <a:latin typeface="Arial" pitchFamily="34" charset="0"/>
              </a:rPr>
              <a:t>Welsh Government, 2013)</a:t>
            </a:r>
          </a:p>
          <a:p>
            <a:endParaRPr lang="en-GB" sz="2400" b="1" dirty="0" smtClean="0">
              <a:latin typeface="Arial" pitchFamily="34" charset="0"/>
            </a:endParaRPr>
          </a:p>
          <a:p>
            <a:r>
              <a:rPr lang="en-GB" sz="2400" b="1" dirty="0" smtClean="0">
                <a:latin typeface="Arial" pitchFamily="34" charset="0"/>
              </a:rPr>
              <a:t>Consolidation</a:t>
            </a:r>
            <a:r>
              <a:rPr lang="en-GB" sz="2400" dirty="0" smtClean="0">
                <a:latin typeface="Arial" pitchFamily="34" charset="0"/>
              </a:rPr>
              <a:t> involves practising a skill in a variety of </a:t>
            </a:r>
          </a:p>
          <a:p>
            <a:r>
              <a:rPr lang="en-GB" sz="2400" dirty="0" smtClean="0">
                <a:latin typeface="Arial" pitchFamily="34" charset="0"/>
              </a:rPr>
              <a:t>contexts – showing increasing capability of applying the skill</a:t>
            </a:r>
          </a:p>
          <a:p>
            <a:r>
              <a:rPr lang="en-GB" sz="2400" dirty="0" smtClean="0">
                <a:latin typeface="Arial" pitchFamily="34" charset="0"/>
              </a:rPr>
              <a:t> to more unfamiliar situations and requiring less support.</a:t>
            </a:r>
            <a:endParaRPr lang="en-GB" sz="2000" dirty="0" smtClean="0">
              <a:latin typeface="Arial" pitchFamily="34" charset="0"/>
            </a:endParaRPr>
          </a:p>
          <a:p>
            <a:endParaRPr lang="en-GB" dirty="0" smtClean="0">
              <a:latin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808163" y="373063"/>
            <a:ext cx="5970587" cy="939800"/>
          </a:xfrm>
        </p:spPr>
        <p:txBody>
          <a:bodyPr/>
          <a:lstStyle/>
          <a:p>
            <a:r>
              <a:rPr lang="en-GB" sz="2400" b="1" smtClean="0">
                <a:latin typeface="Arial" pitchFamily="34" charset="0"/>
              </a:rPr>
              <a:t>Next Steps leading to</a:t>
            </a:r>
            <a:r>
              <a:rPr lang="en-GB" sz="2800" smtClean="0">
                <a:latin typeface="Arial" pitchFamily="34" charset="0"/>
              </a:rPr>
              <a:t>.......</a:t>
            </a:r>
          </a:p>
        </p:txBody>
      </p:sp>
      <p:sp>
        <p:nvSpPr>
          <p:cNvPr id="9219" name="Content Placeholder 2"/>
          <p:cNvSpPr>
            <a:spLocks noGrp="1"/>
          </p:cNvSpPr>
          <p:nvPr>
            <p:ph idx="1"/>
          </p:nvPr>
        </p:nvSpPr>
        <p:spPr>
          <a:xfrm>
            <a:off x="531628" y="981075"/>
            <a:ext cx="8264710" cy="5265738"/>
          </a:xfrm>
        </p:spPr>
        <p:txBody>
          <a:bodyPr/>
          <a:lstStyle/>
          <a:p>
            <a:r>
              <a:rPr lang="en-GB" dirty="0" smtClean="0">
                <a:latin typeface="Arial" pitchFamily="34" charset="0"/>
              </a:rPr>
              <a:t>‘</a:t>
            </a:r>
            <a:r>
              <a:rPr lang="en-GB" sz="2800" dirty="0" smtClean="0">
                <a:latin typeface="Arial" pitchFamily="34" charset="0"/>
              </a:rPr>
              <a:t>Next steps’  - a series of small improvements a </a:t>
            </a:r>
          </a:p>
          <a:p>
            <a:r>
              <a:rPr lang="en-GB" sz="2800" dirty="0" smtClean="0">
                <a:latin typeface="Arial" pitchFamily="34" charset="0"/>
              </a:rPr>
              <a:t>learner can make to</a:t>
            </a:r>
            <a:r>
              <a:rPr lang="en-GB" sz="2800" dirty="0">
                <a:latin typeface="Arial" pitchFamily="34" charset="0"/>
              </a:rPr>
              <a:t> </a:t>
            </a:r>
            <a:r>
              <a:rPr lang="en-GB" sz="2800" dirty="0" smtClean="0">
                <a:latin typeface="Arial" pitchFamily="34" charset="0"/>
              </a:rPr>
              <a:t>‘close the gap’ towards gaining </a:t>
            </a:r>
          </a:p>
          <a:p>
            <a:r>
              <a:rPr lang="en-GB" sz="2800" dirty="0" smtClean="0">
                <a:latin typeface="Arial" pitchFamily="34" charset="0"/>
              </a:rPr>
              <a:t>competence  within an LNF Year group skill.</a:t>
            </a:r>
          </a:p>
          <a:p>
            <a:endParaRPr lang="en-GB" sz="2800" dirty="0" smtClean="0">
              <a:latin typeface="Arial" pitchFamily="34" charset="0"/>
            </a:endParaRPr>
          </a:p>
          <a:p>
            <a:r>
              <a:rPr lang="en-GB" sz="2800" dirty="0" smtClean="0">
                <a:latin typeface="Arial" pitchFamily="34" charset="0"/>
              </a:rPr>
              <a:t>‘Next steps’ are most effective in supporting </a:t>
            </a:r>
          </a:p>
          <a:p>
            <a:r>
              <a:rPr lang="en-GB" sz="2800" dirty="0" smtClean="0">
                <a:latin typeface="Arial" pitchFamily="34" charset="0"/>
              </a:rPr>
              <a:t>Progression when they provide clear and are </a:t>
            </a:r>
          </a:p>
          <a:p>
            <a:r>
              <a:rPr lang="en-GB" sz="2800" dirty="0" smtClean="0">
                <a:latin typeface="Arial" pitchFamily="34" charset="0"/>
              </a:rPr>
              <a:t>generated in collaboration with learners.</a:t>
            </a:r>
          </a:p>
          <a:p>
            <a:endParaRPr lang="en-GB" sz="2000" dirty="0" smtClean="0">
              <a:latin typeface="Arial" pitchFamily="34" charset="0"/>
            </a:endParaRPr>
          </a:p>
          <a:p>
            <a:endParaRPr lang="en-GB" sz="2000" dirty="0" smtClean="0">
              <a:latin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808163" y="269875"/>
            <a:ext cx="5970587" cy="979488"/>
          </a:xfrm>
        </p:spPr>
        <p:txBody>
          <a:bodyPr/>
          <a:lstStyle/>
          <a:p>
            <a:r>
              <a:rPr lang="en-GB" sz="2800" b="1" smtClean="0">
                <a:latin typeface="Arial" pitchFamily="34" charset="0"/>
              </a:rPr>
              <a:t>Differentiation</a:t>
            </a:r>
          </a:p>
        </p:txBody>
      </p:sp>
      <p:sp>
        <p:nvSpPr>
          <p:cNvPr id="10243" name="Content Placeholder 2"/>
          <p:cNvSpPr>
            <a:spLocks noGrp="1"/>
          </p:cNvSpPr>
          <p:nvPr>
            <p:ph idx="1"/>
          </p:nvPr>
        </p:nvSpPr>
        <p:spPr>
          <a:xfrm>
            <a:off x="873760" y="1017588"/>
            <a:ext cx="8049523" cy="4854575"/>
          </a:xfrm>
        </p:spPr>
        <p:txBody>
          <a:bodyPr/>
          <a:lstStyle/>
          <a:p>
            <a:r>
              <a:rPr lang="en-GB" sz="2400" dirty="0" smtClean="0">
                <a:latin typeface="Arial" pitchFamily="34" charset="0"/>
              </a:rPr>
              <a:t>Next steps to improvement will often be within or between </a:t>
            </a:r>
          </a:p>
          <a:p>
            <a:r>
              <a:rPr lang="en-GB" sz="2400" dirty="0" smtClean="0">
                <a:latin typeface="Arial" pitchFamily="34" charset="0"/>
              </a:rPr>
              <a:t>LNF statements rather</a:t>
            </a:r>
            <a:r>
              <a:rPr lang="en-GB" sz="2400" dirty="0">
                <a:latin typeface="Arial" pitchFamily="34" charset="0"/>
              </a:rPr>
              <a:t> </a:t>
            </a:r>
            <a:r>
              <a:rPr lang="en-GB" sz="2400" dirty="0" smtClean="0">
                <a:latin typeface="Arial" pitchFamily="34" charset="0"/>
              </a:rPr>
              <a:t>than a direct jump from one </a:t>
            </a:r>
          </a:p>
          <a:p>
            <a:r>
              <a:rPr lang="en-GB" sz="2400" dirty="0" smtClean="0">
                <a:latin typeface="Arial" pitchFamily="34" charset="0"/>
              </a:rPr>
              <a:t>statement to another.</a:t>
            </a:r>
          </a:p>
          <a:p>
            <a:r>
              <a:rPr lang="en-GB" sz="2400" dirty="0" smtClean="0">
                <a:latin typeface="Arial" pitchFamily="34" charset="0"/>
              </a:rPr>
              <a:t> </a:t>
            </a:r>
          </a:p>
          <a:p>
            <a:endParaRPr lang="en-GB" sz="2400" dirty="0" smtClean="0">
              <a:latin typeface="Arial" pitchFamily="34" charset="0"/>
            </a:endParaRPr>
          </a:p>
          <a:p>
            <a:r>
              <a:rPr lang="en-GB" sz="2400" dirty="0" smtClean="0">
                <a:latin typeface="Arial" pitchFamily="34" charset="0"/>
              </a:rPr>
              <a:t>Increasing the complexity or changing the context </a:t>
            </a:r>
          </a:p>
          <a:p>
            <a:r>
              <a:rPr lang="en-GB" sz="2400" dirty="0" smtClean="0">
                <a:latin typeface="Arial" pitchFamily="34" charset="0"/>
              </a:rPr>
              <a:t>(from familiar to less familiar) and/or the level of </a:t>
            </a:r>
          </a:p>
          <a:p>
            <a:r>
              <a:rPr lang="en-GB" sz="2400" dirty="0" smtClean="0">
                <a:latin typeface="Arial" pitchFamily="34" charset="0"/>
              </a:rPr>
              <a:t>Independence required is how ‘differentiation’ using the</a:t>
            </a:r>
          </a:p>
          <a:p>
            <a:r>
              <a:rPr lang="en-GB" sz="2400" dirty="0" smtClean="0">
                <a:latin typeface="Arial" pitchFamily="34" charset="0"/>
              </a:rPr>
              <a:t>LNF should work.</a:t>
            </a:r>
          </a:p>
          <a:p>
            <a:endParaRPr lang="en-GB" sz="2400" dirty="0" smtClean="0">
              <a:latin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SP Body Tex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9326</TotalTime>
  <Words>3351</Words>
  <Application>Microsoft Office PowerPoint</Application>
  <PresentationFormat>On-screen Show (4:3)</PresentationFormat>
  <Paragraphs>295</Paragraphs>
  <Slides>27</Slides>
  <Notes>26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Calibri</vt:lpstr>
      <vt:lpstr>Comic Sans MS</vt:lpstr>
      <vt:lpstr>MS PGothic</vt:lpstr>
      <vt:lpstr>MS PGothic</vt:lpstr>
      <vt:lpstr>Office Theme</vt:lpstr>
      <vt:lpstr>NSP Body Text</vt:lpstr>
      <vt:lpstr>The National Literacy and Numeracy Framework   Supporting you to differentiate the teaching of skills in order for all learners to fulfil their potential </vt:lpstr>
      <vt:lpstr>Progress Tracker</vt:lpstr>
      <vt:lpstr>Aims of the Workshop</vt:lpstr>
      <vt:lpstr>Differentiation is necessary because …</vt:lpstr>
      <vt:lpstr>PowerPoint Presentation</vt:lpstr>
      <vt:lpstr>The Literacy/Numeracy Framework</vt:lpstr>
      <vt:lpstr>Progression &amp; Consolidation </vt:lpstr>
      <vt:lpstr>Next Steps leading to.......</vt:lpstr>
      <vt:lpstr>Differentiation</vt:lpstr>
      <vt:lpstr>Differentiation and the LNF......</vt:lpstr>
      <vt:lpstr>How do we assess which year group of skills  fits the learner......</vt:lpstr>
      <vt:lpstr>Planning for Progression</vt:lpstr>
      <vt:lpstr>Head of Gaer Primary, Newport</vt:lpstr>
      <vt:lpstr>The LNF as a planning tool for ALL pupils</vt:lpstr>
      <vt:lpstr>The LNF as a planning tool for all pupils – decide  which skills.</vt:lpstr>
      <vt:lpstr>PowerPoint Presentation</vt:lpstr>
      <vt:lpstr>PowerPoint Presentation</vt:lpstr>
      <vt:lpstr>The LNF as a planning too for all pupils </vt:lpstr>
      <vt:lpstr>The LNF as a planning tool for ALL pupils </vt:lpstr>
      <vt:lpstr>PowerPoint Presentation</vt:lpstr>
      <vt:lpstr>PowerPoint Presentation</vt:lpstr>
      <vt:lpstr>Pupil friendly progression pathways</vt:lpstr>
      <vt:lpstr>PowerPoint Presentation</vt:lpstr>
      <vt:lpstr>Foundation Phase</vt:lpstr>
      <vt:lpstr>PowerPoint Presentation</vt:lpstr>
      <vt:lpstr>PowerPoint Presentation</vt:lpstr>
      <vt:lpstr>Plenary</vt:lpstr>
    </vt:vector>
  </TitlesOfParts>
  <Company>NGA Creative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dc:title>
  <dc:creator>Nigel Allen</dc:creator>
  <cp:lastModifiedBy>sandra elson</cp:lastModifiedBy>
  <cp:revision>458</cp:revision>
  <cp:lastPrinted>2014-06-03T10:14:53Z</cp:lastPrinted>
  <dcterms:created xsi:type="dcterms:W3CDTF">2013-05-22T08:41:38Z</dcterms:created>
  <dcterms:modified xsi:type="dcterms:W3CDTF">2016-01-14T15:11:27Z</dcterms:modified>
</cp:coreProperties>
</file>