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 id="2147483782" r:id="rId5"/>
    <p:sldMasterId id="2147483811" r:id="rId6"/>
  </p:sldMasterIdLst>
  <p:notesMasterIdLst>
    <p:notesMasterId r:id="rId29"/>
  </p:notesMasterIdLst>
  <p:handoutMasterIdLst>
    <p:handoutMasterId r:id="rId30"/>
  </p:handoutMasterIdLst>
  <p:sldIdLst>
    <p:sldId id="1445" r:id="rId7"/>
    <p:sldId id="1446" r:id="rId8"/>
    <p:sldId id="10440" r:id="rId9"/>
    <p:sldId id="10433" r:id="rId10"/>
    <p:sldId id="10432" r:id="rId11"/>
    <p:sldId id="533" r:id="rId12"/>
    <p:sldId id="1225" r:id="rId13"/>
    <p:sldId id="10448" r:id="rId14"/>
    <p:sldId id="719" r:id="rId15"/>
    <p:sldId id="10439" r:id="rId16"/>
    <p:sldId id="592" r:id="rId17"/>
    <p:sldId id="1518" r:id="rId18"/>
    <p:sldId id="593" r:id="rId19"/>
    <p:sldId id="1519" r:id="rId20"/>
    <p:sldId id="594" r:id="rId21"/>
    <p:sldId id="595" r:id="rId22"/>
    <p:sldId id="10438" r:id="rId23"/>
    <p:sldId id="10437" r:id="rId24"/>
    <p:sldId id="10443" r:id="rId25"/>
    <p:sldId id="10444" r:id="rId26"/>
    <p:sldId id="10445" r:id="rId27"/>
    <p:sldId id="10446" r:id="rId28"/>
  </p:sldIdLst>
  <p:sldSz cx="9144000" cy="5143500" type="screen16x9"/>
  <p:notesSz cx="6799263" cy="9929813"/>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1928" userDrawn="1">
          <p15:clr>
            <a:srgbClr val="A4A3A4"/>
          </p15:clr>
        </p15:guide>
        <p15:guide id="2" pos="3833" userDrawn="1">
          <p15:clr>
            <a:srgbClr val="A4A3A4"/>
          </p15:clr>
        </p15:guide>
        <p15:guide id="3" pos="2880" userDrawn="1">
          <p15:clr>
            <a:srgbClr val="A4A3A4"/>
          </p15:clr>
        </p15:guide>
        <p15:guide id="5" orient="horz" pos="214"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Sjöström" initials="KS" lastIdx="1" clrIdx="0"/>
  <p:cmAuthor id="2" name="Kristin Sjöström" initials="KS [2]" lastIdx="1" clrIdx="1"/>
  <p:cmAuthor id="3" name="Kristin Sjöström" initials="KS [3]" lastIdx="1" clrIdx="2"/>
  <p:cmAuthor id="4" name="Kristin Sjöström" initials="KS [4]" lastIdx="1" clrIdx="3"/>
  <p:cmAuthor id="5" name="Kristin Sjöström" initials="KS [5]" lastIdx="1" clrIdx="4"/>
  <p:cmAuthor id="6" name="Kristin Sjöström" initials="KS [6]" lastIdx="1" clrIdx="5"/>
  <p:cmAuthor id="7" name="Kristin Sjöström" initials="KS [7]" lastIdx="1" clrIdx="6"/>
  <p:cmAuthor id="8" name="Kristin Sjöström" initials="KS [8]" lastIdx="1" clrIdx="7"/>
  <p:cmAuthor id="9" name="Kristin Sjöström" initials="KS [9]" lastIdx="1" clrIdx="8"/>
  <p:cmAuthor id="10" name="Kristin Sjöström" initials="KS [10]" lastIdx="1" clrIdx="9"/>
  <p:cmAuthor id="11" name="Kristin Sjöström" initials="KS [11]" lastIdx="1" clrIdx="10"/>
  <p:cmAuthor id="12" name="Kristin Sjöström" initials="KS [12]" lastIdx="1" clrIdx="11"/>
  <p:cmAuthor id="13" name="Kristin Sjöström" initials="KS [13]" lastIdx="1" clrIdx="12"/>
  <p:cmAuthor id="14" name="Kristin Sjöström" initials="KS [14]" lastIdx="1" clrIdx="13"/>
  <p:cmAuthor id="15" name="Kristin Sjöström" initials="KS [15]" lastIdx="1" clrIdx="1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68"/>
    <a:srgbClr val="FF0067"/>
    <a:srgbClr val="E6E6E6"/>
    <a:srgbClr val="93CA9F"/>
    <a:srgbClr val="62C4CF"/>
    <a:srgbClr val="D0E9E6"/>
    <a:srgbClr val="78000A"/>
    <a:srgbClr val="C8C8C8"/>
    <a:srgbClr val="FF2C77"/>
    <a:srgbClr val="D2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68306A-44AB-4F39-B98E-419764525238}" v="1" dt="2021-10-13T13:49:19.94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02" y="58"/>
      </p:cViewPr>
      <p:guideLst>
        <p:guide pos="1928"/>
        <p:guide pos="3833"/>
        <p:guide pos="2880"/>
        <p:guide orient="horz" pos="21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8079835421627443"/>
          <c:y val="2.4991293451800723E-2"/>
          <c:w val="0.51917526824971105"/>
          <c:h val="0.93746904581481916"/>
        </c:manualLayout>
      </c:layout>
      <c:barChart>
        <c:barDir val="bar"/>
        <c:grouping val="clustered"/>
        <c:varyColors val="0"/>
        <c:ser>
          <c:idx val="0"/>
          <c:order val="0"/>
          <c:tx>
            <c:strRef>
              <c:f>Sheet1!$B$1</c:f>
              <c:strCache>
                <c:ptCount val="1"/>
                <c:pt idx="0">
                  <c:v>Kolumn3</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Mycket större</c:v>
                </c:pt>
                <c:pt idx="1">
                  <c:v>Lite större</c:v>
                </c:pt>
                <c:pt idx="2">
                  <c:v>Samma</c:v>
                </c:pt>
                <c:pt idx="3">
                  <c:v>Lite mindre </c:v>
                </c:pt>
                <c:pt idx="4">
                  <c:v>Mycket mindre</c:v>
                </c:pt>
                <c:pt idx="5">
                  <c:v>Vet ej </c:v>
                </c:pt>
              </c:strCache>
            </c:strRef>
          </c:cat>
          <c:val>
            <c:numRef>
              <c:f>Sheet1!$B$2:$B$7</c:f>
              <c:numCache>
                <c:formatCode>0%</c:formatCode>
                <c:ptCount val="6"/>
                <c:pt idx="0">
                  <c:v>0.42</c:v>
                </c:pt>
                <c:pt idx="1">
                  <c:v>0.35</c:v>
                </c:pt>
                <c:pt idx="2">
                  <c:v>0.15</c:v>
                </c:pt>
                <c:pt idx="3">
                  <c:v>0.05</c:v>
                </c:pt>
                <c:pt idx="4">
                  <c:v>0</c:v>
                </c:pt>
                <c:pt idx="5">
                  <c:v>0.03</c:v>
                </c:pt>
              </c:numCache>
            </c:numRef>
          </c:val>
          <c:extLst>
            <c:ext xmlns:c16="http://schemas.microsoft.com/office/drawing/2014/chart" uri="{C3380CC4-5D6E-409C-BE32-E72D297353CC}">
              <c16:uniqueId val="{00000000-1B25-4285-BA6C-4ED79EC989AA}"/>
            </c:ext>
          </c:extLst>
        </c:ser>
        <c:dLbls>
          <c:showLegendKey val="0"/>
          <c:showVal val="1"/>
          <c:showCatName val="0"/>
          <c:showSerName val="0"/>
          <c:showPercent val="0"/>
          <c:showBubbleSize val="0"/>
        </c:dLbls>
        <c:gapWidth val="80"/>
        <c:axId val="-1999474624"/>
        <c:axId val="-2063936224"/>
      </c:barChart>
      <c:catAx>
        <c:axId val="-1999474624"/>
        <c:scaling>
          <c:orientation val="maxMin"/>
        </c:scaling>
        <c:delete val="0"/>
        <c:axPos val="l"/>
        <c:numFmt formatCode="General" sourceLinked="0"/>
        <c:majorTickMark val="out"/>
        <c:minorTickMark val="none"/>
        <c:tickLblPos val="nextTo"/>
        <c:txPr>
          <a:bodyPr/>
          <a:lstStyle/>
          <a:p>
            <a:pPr>
              <a:defRPr sz="1000"/>
            </a:pPr>
            <a:endParaRPr lang="sv-SE"/>
          </a:p>
        </c:txPr>
        <c:crossAx val="-2063936224"/>
        <c:crosses val="autoZero"/>
        <c:auto val="1"/>
        <c:lblAlgn val="ctr"/>
        <c:lblOffset val="100"/>
        <c:noMultiLvlLbl val="0"/>
      </c:catAx>
      <c:valAx>
        <c:axId val="-2063936224"/>
        <c:scaling>
          <c:orientation val="minMax"/>
          <c:max val="1"/>
        </c:scaling>
        <c:delete val="1"/>
        <c:axPos val="b"/>
        <c:numFmt formatCode="0%" sourceLinked="1"/>
        <c:majorTickMark val="out"/>
        <c:minorTickMark val="none"/>
        <c:tickLblPos val="nextTo"/>
        <c:crossAx val="-1999474624"/>
        <c:crosses val="max"/>
        <c:crossBetween val="between"/>
        <c:majorUnit val="0.2"/>
      </c:valAx>
    </c:plotArea>
    <c:plotVisOnly val="1"/>
    <c:dispBlanksAs val="gap"/>
    <c:showDLblsOverMax val="0"/>
  </c:chart>
  <c:txPr>
    <a:bodyPr/>
    <a:lstStyle/>
    <a:p>
      <a:pPr>
        <a:defRPr sz="1200">
          <a:latin typeface="+mj-lt"/>
          <a:cs typeface="Arial" panose="020B0604020202020204" pitchFamily="34" charset="0"/>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3616937603180304"/>
          <c:y val="2.4991293451800723E-2"/>
          <c:w val="0.4638042464341825"/>
          <c:h val="0.93746904581481916"/>
        </c:manualLayout>
      </c:layout>
      <c:barChart>
        <c:barDir val="bar"/>
        <c:grouping val="clustered"/>
        <c:varyColors val="0"/>
        <c:ser>
          <c:idx val="0"/>
          <c:order val="0"/>
          <c:tx>
            <c:strRef>
              <c:f>Sheet1!$B$1</c:f>
              <c:strCache>
                <c:ptCount val="1"/>
                <c:pt idx="0">
                  <c:v>Kolumn3</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Ja, vår försäljning går helt eller nästan helt till turister</c:v>
                </c:pt>
                <c:pt idx="1">
                  <c:v>Ja, vår försäljning går delvis till turister</c:v>
                </c:pt>
                <c:pt idx="2">
                  <c:v>Nej, vår försäljning går helt eller nästan helt till lokalbor</c:v>
                </c:pt>
                <c:pt idx="3">
                  <c:v>Vet ej </c:v>
                </c:pt>
              </c:strCache>
            </c:strRef>
          </c:cat>
          <c:val>
            <c:numRef>
              <c:f>Sheet1!$B$2:$B$5</c:f>
              <c:numCache>
                <c:formatCode>0%</c:formatCode>
                <c:ptCount val="4"/>
                <c:pt idx="0">
                  <c:v>0.08</c:v>
                </c:pt>
                <c:pt idx="1">
                  <c:v>0.43</c:v>
                </c:pt>
                <c:pt idx="2">
                  <c:v>0.45</c:v>
                </c:pt>
                <c:pt idx="3">
                  <c:v>0.03</c:v>
                </c:pt>
              </c:numCache>
            </c:numRef>
          </c:val>
          <c:extLst>
            <c:ext xmlns:c16="http://schemas.microsoft.com/office/drawing/2014/chart" uri="{C3380CC4-5D6E-409C-BE32-E72D297353CC}">
              <c16:uniqueId val="{00000000-1B25-4285-BA6C-4ED79EC989AA}"/>
            </c:ext>
          </c:extLst>
        </c:ser>
        <c:dLbls>
          <c:showLegendKey val="0"/>
          <c:showVal val="1"/>
          <c:showCatName val="0"/>
          <c:showSerName val="0"/>
          <c:showPercent val="0"/>
          <c:showBubbleSize val="0"/>
        </c:dLbls>
        <c:gapWidth val="80"/>
        <c:axId val="-1999474624"/>
        <c:axId val="-2063936224"/>
      </c:barChart>
      <c:catAx>
        <c:axId val="-1999474624"/>
        <c:scaling>
          <c:orientation val="maxMin"/>
        </c:scaling>
        <c:delete val="0"/>
        <c:axPos val="l"/>
        <c:numFmt formatCode="General" sourceLinked="0"/>
        <c:majorTickMark val="out"/>
        <c:minorTickMark val="none"/>
        <c:tickLblPos val="nextTo"/>
        <c:txPr>
          <a:bodyPr/>
          <a:lstStyle/>
          <a:p>
            <a:pPr>
              <a:defRPr sz="1000"/>
            </a:pPr>
            <a:endParaRPr lang="sv-SE"/>
          </a:p>
        </c:txPr>
        <c:crossAx val="-2063936224"/>
        <c:crosses val="autoZero"/>
        <c:auto val="1"/>
        <c:lblAlgn val="ctr"/>
        <c:lblOffset val="100"/>
        <c:noMultiLvlLbl val="0"/>
      </c:catAx>
      <c:valAx>
        <c:axId val="-2063936224"/>
        <c:scaling>
          <c:orientation val="minMax"/>
          <c:max val="1"/>
        </c:scaling>
        <c:delete val="1"/>
        <c:axPos val="b"/>
        <c:numFmt formatCode="0%" sourceLinked="1"/>
        <c:majorTickMark val="out"/>
        <c:minorTickMark val="none"/>
        <c:tickLblPos val="nextTo"/>
        <c:crossAx val="-1999474624"/>
        <c:crosses val="max"/>
        <c:crossBetween val="between"/>
        <c:majorUnit val="0.2"/>
      </c:valAx>
    </c:plotArea>
    <c:plotVisOnly val="1"/>
    <c:dispBlanksAs val="gap"/>
    <c:showDLblsOverMax val="0"/>
  </c:chart>
  <c:txPr>
    <a:bodyPr/>
    <a:lstStyle/>
    <a:p>
      <a:pPr>
        <a:defRPr sz="1200">
          <a:latin typeface="+mj-lt"/>
          <a:cs typeface="Arial" panose="020B0604020202020204" pitchFamily="34" charset="0"/>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430867589057168"/>
          <c:y val="7.2870169478042507E-2"/>
          <c:w val="0.51861515561326388"/>
          <c:h val="0.81246303188258495"/>
        </c:manualLayout>
      </c:layout>
      <c:barChart>
        <c:barDir val="bar"/>
        <c:grouping val="clustered"/>
        <c:varyColors val="0"/>
        <c:ser>
          <c:idx val="0"/>
          <c:order val="0"/>
          <c:tx>
            <c:strRef>
              <c:f>Sheet1!$B$1</c:f>
              <c:strCache>
                <c:ptCount val="1"/>
                <c:pt idx="0">
                  <c:v>tot</c:v>
                </c:pt>
              </c:strCache>
            </c:strRef>
          </c:tx>
          <c:spPr>
            <a:solidFill>
              <a:schemeClr val="accent6"/>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j-lt"/>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Artistisk verksamhet</c:v>
                </c:pt>
                <c:pt idx="1">
                  <c:v>Övriga</c:v>
                </c:pt>
              </c:strCache>
            </c:strRef>
          </c:cat>
          <c:val>
            <c:numRef>
              <c:f>Sheet1!$B$2:$B$3</c:f>
              <c:numCache>
                <c:formatCode>0\ %</c:formatCode>
                <c:ptCount val="2"/>
                <c:pt idx="0">
                  <c:v>0.51</c:v>
                </c:pt>
                <c:pt idx="1">
                  <c:v>0.49</c:v>
                </c:pt>
              </c:numCache>
            </c:numRef>
          </c:val>
          <c:extLst>
            <c:ext xmlns:c16="http://schemas.microsoft.com/office/drawing/2014/chart" uri="{C3380CC4-5D6E-409C-BE32-E72D297353CC}">
              <c16:uniqueId val="{00000000-D947-4532-9387-4FB82CEEFCB2}"/>
            </c:ext>
          </c:extLst>
        </c:ser>
        <c:dLbls>
          <c:showLegendKey val="0"/>
          <c:showVal val="1"/>
          <c:showCatName val="0"/>
          <c:showSerName val="0"/>
          <c:showPercent val="0"/>
          <c:showBubbleSize val="0"/>
        </c:dLbls>
        <c:gapWidth val="50"/>
        <c:axId val="258750336"/>
        <c:axId val="258752384"/>
      </c:barChart>
      <c:catAx>
        <c:axId val="258750336"/>
        <c:scaling>
          <c:orientation val="maxMin"/>
        </c:scaling>
        <c:delete val="0"/>
        <c:axPos val="l"/>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alibri" charset="0"/>
                <a:ea typeface="Calibri" charset="0"/>
                <a:cs typeface="Calibri" charset="0"/>
              </a:defRPr>
            </a:pPr>
            <a:endParaRPr lang="sv-SE"/>
          </a:p>
        </c:txPr>
        <c:crossAx val="258752384"/>
        <c:crosses val="autoZero"/>
        <c:auto val="1"/>
        <c:lblAlgn val="ctr"/>
        <c:lblOffset val="100"/>
        <c:noMultiLvlLbl val="0"/>
      </c:catAx>
      <c:valAx>
        <c:axId val="258752384"/>
        <c:scaling>
          <c:orientation val="minMax"/>
          <c:max val="1"/>
        </c:scaling>
        <c:delete val="1"/>
        <c:axPos val="b"/>
        <c:numFmt formatCode="0\ %" sourceLinked="1"/>
        <c:majorTickMark val="out"/>
        <c:minorTickMark val="none"/>
        <c:tickLblPos val="nextTo"/>
        <c:crossAx val="258750336"/>
        <c:crosses val="max"/>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14681987893704"/>
          <c:y val="2.36189264722469E-2"/>
          <c:w val="0.51085318012106296"/>
          <c:h val="0.95382247485440297"/>
        </c:manualLayout>
      </c:layout>
      <c:barChart>
        <c:barDir val="bar"/>
        <c:grouping val="clustered"/>
        <c:varyColors val="0"/>
        <c:ser>
          <c:idx val="0"/>
          <c:order val="0"/>
          <c:tx>
            <c:strRef>
              <c:f>Sheet1!$B$1</c:f>
              <c:strCache>
                <c:ptCount val="1"/>
                <c:pt idx="0">
                  <c:v>tot</c:v>
                </c:pt>
              </c:strCache>
            </c:strRef>
          </c:tx>
          <c:spPr>
            <a:solidFill>
              <a:schemeClr val="accent6"/>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Arial" panose="020B0604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Storstäder och storstadsnära kommuner</c:v>
                </c:pt>
                <c:pt idx="1">
                  <c:v>Större städer och kommuner nära större stad</c:v>
                </c:pt>
                <c:pt idx="2">
                  <c:v>Mindre städer/tätorter och landsbygdskommuner</c:v>
                </c:pt>
              </c:strCache>
            </c:strRef>
          </c:cat>
          <c:val>
            <c:numRef>
              <c:f>Sheet1!$B$2:$B$4</c:f>
              <c:numCache>
                <c:formatCode>0\ %</c:formatCode>
                <c:ptCount val="3"/>
                <c:pt idx="0">
                  <c:v>0.43</c:v>
                </c:pt>
                <c:pt idx="1">
                  <c:v>0.27</c:v>
                </c:pt>
                <c:pt idx="2">
                  <c:v>0.28999999999999998</c:v>
                </c:pt>
              </c:numCache>
            </c:numRef>
          </c:val>
          <c:extLst>
            <c:ext xmlns:c16="http://schemas.microsoft.com/office/drawing/2014/chart" uri="{C3380CC4-5D6E-409C-BE32-E72D297353CC}">
              <c16:uniqueId val="{00000000-E743-4FAE-833C-409B3099F1F3}"/>
            </c:ext>
          </c:extLst>
        </c:ser>
        <c:dLbls>
          <c:showLegendKey val="0"/>
          <c:showVal val="1"/>
          <c:showCatName val="0"/>
          <c:showSerName val="0"/>
          <c:showPercent val="0"/>
          <c:showBubbleSize val="0"/>
        </c:dLbls>
        <c:gapWidth val="50"/>
        <c:axId val="772219088"/>
        <c:axId val="714972000"/>
      </c:barChart>
      <c:catAx>
        <c:axId val="772219088"/>
        <c:scaling>
          <c:orientation val="maxMin"/>
        </c:scaling>
        <c:delete val="0"/>
        <c:axPos val="l"/>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Arial" panose="020B0604020202020204" pitchFamily="34" charset="0"/>
              </a:defRPr>
            </a:pPr>
            <a:endParaRPr lang="sv-SE"/>
          </a:p>
        </c:txPr>
        <c:crossAx val="714972000"/>
        <c:crosses val="autoZero"/>
        <c:auto val="1"/>
        <c:lblAlgn val="ctr"/>
        <c:lblOffset val="100"/>
        <c:noMultiLvlLbl val="0"/>
      </c:catAx>
      <c:valAx>
        <c:axId val="714972000"/>
        <c:scaling>
          <c:orientation val="minMax"/>
          <c:max val="1"/>
        </c:scaling>
        <c:delete val="1"/>
        <c:axPos val="b"/>
        <c:numFmt formatCode="0\ %" sourceLinked="1"/>
        <c:majorTickMark val="out"/>
        <c:minorTickMark val="none"/>
        <c:tickLblPos val="nextTo"/>
        <c:crossAx val="772219088"/>
        <c:crosses val="max"/>
        <c:crossBetween val="between"/>
        <c:majorUnit val="0.2"/>
      </c:valAx>
      <c:spPr>
        <a:noFill/>
        <a:ln>
          <a:noFill/>
        </a:ln>
        <a:effectLst/>
      </c:spPr>
    </c:plotArea>
    <c:plotVisOnly val="1"/>
    <c:dispBlanksAs val="gap"/>
    <c:showDLblsOverMax val="0"/>
  </c:chart>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65036556124936E-2"/>
          <c:y val="0.32159789551952284"/>
          <c:w val="0.97138651829555778"/>
          <c:h val="0.54757704950816433"/>
        </c:manualLayout>
      </c:layout>
      <c:barChart>
        <c:barDir val="col"/>
        <c:grouping val="stacked"/>
        <c:varyColors val="0"/>
        <c:ser>
          <c:idx val="0"/>
          <c:order val="0"/>
          <c:tx>
            <c:strRef>
              <c:f>Blad1!$C$1</c:f>
              <c:strCache>
                <c:ptCount val="1"/>
                <c:pt idx="0">
                  <c:v>Lite mindre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Arial" panose="020B0604020202020204"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Blad1!$A$2:$B$37</c:f>
              <c:multiLvlStrCache>
                <c:ptCount val="35"/>
                <c:lvl>
                  <c:pt idx="1">
                    <c:v>Vinter 2020</c:v>
                  </c:pt>
                  <c:pt idx="2">
                    <c:v>Sommar 2021</c:v>
                  </c:pt>
                  <c:pt idx="3">
                    <c:v>Vinter 2021</c:v>
                  </c:pt>
                  <c:pt idx="4">
                    <c:v>Sommar 2022</c:v>
                  </c:pt>
                  <c:pt idx="6">
                    <c:v>Vinter 2020</c:v>
                  </c:pt>
                  <c:pt idx="7">
                    <c:v>Sommar 2021</c:v>
                  </c:pt>
                  <c:pt idx="8">
                    <c:v>Vinter 2021</c:v>
                  </c:pt>
                  <c:pt idx="9">
                    <c:v>Sommar 2022</c:v>
                  </c:pt>
                  <c:pt idx="11">
                    <c:v>Vinter 2020</c:v>
                  </c:pt>
                  <c:pt idx="12">
                    <c:v>Sommar 2021</c:v>
                  </c:pt>
                  <c:pt idx="13">
                    <c:v>Vinter 2021</c:v>
                  </c:pt>
                  <c:pt idx="14">
                    <c:v>Sommar 2022</c:v>
                  </c:pt>
                  <c:pt idx="16">
                    <c:v>Vinter 2020</c:v>
                  </c:pt>
                  <c:pt idx="17">
                    <c:v>Sommar 2021</c:v>
                  </c:pt>
                  <c:pt idx="18">
                    <c:v>Vinter 2021</c:v>
                  </c:pt>
                  <c:pt idx="19">
                    <c:v>Sommar 2022</c:v>
                  </c:pt>
                  <c:pt idx="21">
                    <c:v>Vinter 2020</c:v>
                  </c:pt>
                  <c:pt idx="22">
                    <c:v>Sommar 2021</c:v>
                  </c:pt>
                  <c:pt idx="23">
                    <c:v>Vinter 2021</c:v>
                  </c:pt>
                  <c:pt idx="24">
                    <c:v>Sommar 2022</c:v>
                  </c:pt>
                  <c:pt idx="26">
                    <c:v>Vinter 2020</c:v>
                  </c:pt>
                  <c:pt idx="27">
                    <c:v>Sommar 2021</c:v>
                  </c:pt>
                  <c:pt idx="28">
                    <c:v>Vinter 2021</c:v>
                  </c:pt>
                  <c:pt idx="29">
                    <c:v>Sommar 2022</c:v>
                  </c:pt>
                  <c:pt idx="31">
                    <c:v>Vinter 2020</c:v>
                  </c:pt>
                  <c:pt idx="32">
                    <c:v>Sommar 2021</c:v>
                  </c:pt>
                  <c:pt idx="33">
                    <c:v>Vinter 2021</c:v>
                  </c:pt>
                  <c:pt idx="34">
                    <c:v>Sommar 2022</c:v>
                  </c:pt>
                </c:lvl>
                <c:lvl>
                  <c:pt idx="1">
                    <c:v>Totalt alla företag</c:v>
                  </c:pt>
                  <c:pt idx="6">
                    <c:v>Artistisk verksamhet</c:v>
                  </c:pt>
                  <c:pt idx="11">
                    <c:v>Övriga företag</c:v>
                  </c:pt>
                  <c:pt idx="16">
                    <c:v>Turismföretag</c:v>
                  </c:pt>
                  <c:pt idx="21">
                    <c:v>Icke-turism företag</c:v>
                  </c:pt>
                  <c:pt idx="26">
                    <c:v>Storstäder</c:v>
                  </c:pt>
                  <c:pt idx="31">
                    <c:v>Övriga landet </c:v>
                  </c:pt>
                </c:lvl>
              </c:multiLvlStrCache>
            </c:multiLvlStrRef>
          </c:cat>
          <c:val>
            <c:numRef>
              <c:f>Blad1!$C$2:$C$37</c:f>
              <c:numCache>
                <c:formatCode>0%</c:formatCode>
                <c:ptCount val="36"/>
                <c:pt idx="1">
                  <c:v>-7.5098814229248995E-2</c:v>
                </c:pt>
                <c:pt idx="2">
                  <c:v>-0.13095238095238099</c:v>
                </c:pt>
                <c:pt idx="6">
                  <c:v>-8.5889570552147201E-2</c:v>
                </c:pt>
                <c:pt idx="7">
                  <c:v>-0.124031007751938</c:v>
                </c:pt>
                <c:pt idx="11">
                  <c:v>-5.5555555555555601E-2</c:v>
                </c:pt>
                <c:pt idx="12">
                  <c:v>-0.138211382113821</c:v>
                </c:pt>
                <c:pt idx="16">
                  <c:v>-4.13793103448276E-2</c:v>
                </c:pt>
                <c:pt idx="17">
                  <c:v>-0.130769230769231</c:v>
                </c:pt>
                <c:pt idx="21">
                  <c:v>-0.117021276595745</c:v>
                </c:pt>
                <c:pt idx="22">
                  <c:v>-0.140350877192982</c:v>
                </c:pt>
                <c:pt idx="26">
                  <c:v>-6.3063063063063099E-2</c:v>
                </c:pt>
                <c:pt idx="27">
                  <c:v>-0.155963302752294</c:v>
                </c:pt>
                <c:pt idx="31">
                  <c:v>-8.5106382978723402E-2</c:v>
                </c:pt>
                <c:pt idx="32">
                  <c:v>-0.111888111888112</c:v>
                </c:pt>
              </c:numCache>
            </c:numRef>
          </c:val>
          <c:extLst>
            <c:ext xmlns:c16="http://schemas.microsoft.com/office/drawing/2014/chart" uri="{C3380CC4-5D6E-409C-BE32-E72D297353CC}">
              <c16:uniqueId val="{00000000-9F59-4CE8-AF19-CC46B98A3E48}"/>
            </c:ext>
          </c:extLst>
        </c:ser>
        <c:ser>
          <c:idx val="1"/>
          <c:order val="1"/>
          <c:tx>
            <c:strRef>
              <c:f>Blad1!$D$1</c:f>
              <c:strCache>
                <c:ptCount val="1"/>
                <c:pt idx="0">
                  <c:v>Mycket mindre</c:v>
                </c:pt>
              </c:strCache>
            </c:strRef>
          </c:tx>
          <c:spPr>
            <a:solidFill>
              <a:srgbClr val="FF006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Arial" panose="020B0604020202020204"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Blad1!$A$2:$B$37</c:f>
              <c:multiLvlStrCache>
                <c:ptCount val="35"/>
                <c:lvl>
                  <c:pt idx="1">
                    <c:v>Vinter 2020</c:v>
                  </c:pt>
                  <c:pt idx="2">
                    <c:v>Sommar 2021</c:v>
                  </c:pt>
                  <c:pt idx="3">
                    <c:v>Vinter 2021</c:v>
                  </c:pt>
                  <c:pt idx="4">
                    <c:v>Sommar 2022</c:v>
                  </c:pt>
                  <c:pt idx="6">
                    <c:v>Vinter 2020</c:v>
                  </c:pt>
                  <c:pt idx="7">
                    <c:v>Sommar 2021</c:v>
                  </c:pt>
                  <c:pt idx="8">
                    <c:v>Vinter 2021</c:v>
                  </c:pt>
                  <c:pt idx="9">
                    <c:v>Sommar 2022</c:v>
                  </c:pt>
                  <c:pt idx="11">
                    <c:v>Vinter 2020</c:v>
                  </c:pt>
                  <c:pt idx="12">
                    <c:v>Sommar 2021</c:v>
                  </c:pt>
                  <c:pt idx="13">
                    <c:v>Vinter 2021</c:v>
                  </c:pt>
                  <c:pt idx="14">
                    <c:v>Sommar 2022</c:v>
                  </c:pt>
                  <c:pt idx="16">
                    <c:v>Vinter 2020</c:v>
                  </c:pt>
                  <c:pt idx="17">
                    <c:v>Sommar 2021</c:v>
                  </c:pt>
                  <c:pt idx="18">
                    <c:v>Vinter 2021</c:v>
                  </c:pt>
                  <c:pt idx="19">
                    <c:v>Sommar 2022</c:v>
                  </c:pt>
                  <c:pt idx="21">
                    <c:v>Vinter 2020</c:v>
                  </c:pt>
                  <c:pt idx="22">
                    <c:v>Sommar 2021</c:v>
                  </c:pt>
                  <c:pt idx="23">
                    <c:v>Vinter 2021</c:v>
                  </c:pt>
                  <c:pt idx="24">
                    <c:v>Sommar 2022</c:v>
                  </c:pt>
                  <c:pt idx="26">
                    <c:v>Vinter 2020</c:v>
                  </c:pt>
                  <c:pt idx="27">
                    <c:v>Sommar 2021</c:v>
                  </c:pt>
                  <c:pt idx="28">
                    <c:v>Vinter 2021</c:v>
                  </c:pt>
                  <c:pt idx="29">
                    <c:v>Sommar 2022</c:v>
                  </c:pt>
                  <c:pt idx="31">
                    <c:v>Vinter 2020</c:v>
                  </c:pt>
                  <c:pt idx="32">
                    <c:v>Sommar 2021</c:v>
                  </c:pt>
                  <c:pt idx="33">
                    <c:v>Vinter 2021</c:v>
                  </c:pt>
                  <c:pt idx="34">
                    <c:v>Sommar 2022</c:v>
                  </c:pt>
                </c:lvl>
                <c:lvl>
                  <c:pt idx="1">
                    <c:v>Totalt alla företag</c:v>
                  </c:pt>
                  <c:pt idx="6">
                    <c:v>Artistisk verksamhet</c:v>
                  </c:pt>
                  <c:pt idx="11">
                    <c:v>Övriga företag</c:v>
                  </c:pt>
                  <c:pt idx="16">
                    <c:v>Turismföretag</c:v>
                  </c:pt>
                  <c:pt idx="21">
                    <c:v>Icke-turism företag</c:v>
                  </c:pt>
                  <c:pt idx="26">
                    <c:v>Storstäder</c:v>
                  </c:pt>
                  <c:pt idx="31">
                    <c:v>Övriga landet </c:v>
                  </c:pt>
                </c:lvl>
              </c:multiLvlStrCache>
            </c:multiLvlStrRef>
          </c:cat>
          <c:val>
            <c:numRef>
              <c:f>Blad1!$D$2:$D$37</c:f>
              <c:numCache>
                <c:formatCode>0%</c:formatCode>
                <c:ptCount val="36"/>
                <c:pt idx="1">
                  <c:v>-0.54545454545454497</c:v>
                </c:pt>
                <c:pt idx="2">
                  <c:v>-0.17857142857142899</c:v>
                </c:pt>
                <c:pt idx="6">
                  <c:v>-0.66871165644171804</c:v>
                </c:pt>
                <c:pt idx="7">
                  <c:v>-0.232558139534884</c:v>
                </c:pt>
                <c:pt idx="11">
                  <c:v>-0.32222222222222202</c:v>
                </c:pt>
                <c:pt idx="12">
                  <c:v>-0.12195121951219499</c:v>
                </c:pt>
                <c:pt idx="16">
                  <c:v>-0.53103448275862097</c:v>
                </c:pt>
                <c:pt idx="17">
                  <c:v>-0.2</c:v>
                </c:pt>
                <c:pt idx="21">
                  <c:v>-0.56382978723404298</c:v>
                </c:pt>
                <c:pt idx="22">
                  <c:v>-0.140350877192982</c:v>
                </c:pt>
                <c:pt idx="26">
                  <c:v>-0.65765765765765805</c:v>
                </c:pt>
                <c:pt idx="27">
                  <c:v>-0.21100917431192701</c:v>
                </c:pt>
                <c:pt idx="31">
                  <c:v>-0.46099290780141899</c:v>
                </c:pt>
                <c:pt idx="32">
                  <c:v>-0.15384615384615399</c:v>
                </c:pt>
              </c:numCache>
            </c:numRef>
          </c:val>
          <c:extLst>
            <c:ext xmlns:c16="http://schemas.microsoft.com/office/drawing/2014/chart" uri="{C3380CC4-5D6E-409C-BE32-E72D297353CC}">
              <c16:uniqueId val="{00000001-9F59-4CE8-AF19-CC46B98A3E48}"/>
            </c:ext>
          </c:extLst>
        </c:ser>
        <c:ser>
          <c:idx val="2"/>
          <c:order val="2"/>
          <c:tx>
            <c:strRef>
              <c:f>Blad1!$E$1</c:f>
              <c:strCache>
                <c:ptCount val="1"/>
                <c:pt idx="0">
                  <c:v>Lite större</c:v>
                </c:pt>
              </c:strCache>
            </c:strRef>
          </c:tx>
          <c:spPr>
            <a:solidFill>
              <a:srgbClr val="93CA9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Arial" panose="020B0604020202020204"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Blad1!$A$2:$B$37</c:f>
              <c:multiLvlStrCache>
                <c:ptCount val="35"/>
                <c:lvl>
                  <c:pt idx="1">
                    <c:v>Vinter 2020</c:v>
                  </c:pt>
                  <c:pt idx="2">
                    <c:v>Sommar 2021</c:v>
                  </c:pt>
                  <c:pt idx="3">
                    <c:v>Vinter 2021</c:v>
                  </c:pt>
                  <c:pt idx="4">
                    <c:v>Sommar 2022</c:v>
                  </c:pt>
                  <c:pt idx="6">
                    <c:v>Vinter 2020</c:v>
                  </c:pt>
                  <c:pt idx="7">
                    <c:v>Sommar 2021</c:v>
                  </c:pt>
                  <c:pt idx="8">
                    <c:v>Vinter 2021</c:v>
                  </c:pt>
                  <c:pt idx="9">
                    <c:v>Sommar 2022</c:v>
                  </c:pt>
                  <c:pt idx="11">
                    <c:v>Vinter 2020</c:v>
                  </c:pt>
                  <c:pt idx="12">
                    <c:v>Sommar 2021</c:v>
                  </c:pt>
                  <c:pt idx="13">
                    <c:v>Vinter 2021</c:v>
                  </c:pt>
                  <c:pt idx="14">
                    <c:v>Sommar 2022</c:v>
                  </c:pt>
                  <c:pt idx="16">
                    <c:v>Vinter 2020</c:v>
                  </c:pt>
                  <c:pt idx="17">
                    <c:v>Sommar 2021</c:v>
                  </c:pt>
                  <c:pt idx="18">
                    <c:v>Vinter 2021</c:v>
                  </c:pt>
                  <c:pt idx="19">
                    <c:v>Sommar 2022</c:v>
                  </c:pt>
                  <c:pt idx="21">
                    <c:v>Vinter 2020</c:v>
                  </c:pt>
                  <c:pt idx="22">
                    <c:v>Sommar 2021</c:v>
                  </c:pt>
                  <c:pt idx="23">
                    <c:v>Vinter 2021</c:v>
                  </c:pt>
                  <c:pt idx="24">
                    <c:v>Sommar 2022</c:v>
                  </c:pt>
                  <c:pt idx="26">
                    <c:v>Vinter 2020</c:v>
                  </c:pt>
                  <c:pt idx="27">
                    <c:v>Sommar 2021</c:v>
                  </c:pt>
                  <c:pt idx="28">
                    <c:v>Vinter 2021</c:v>
                  </c:pt>
                  <c:pt idx="29">
                    <c:v>Sommar 2022</c:v>
                  </c:pt>
                  <c:pt idx="31">
                    <c:v>Vinter 2020</c:v>
                  </c:pt>
                  <c:pt idx="32">
                    <c:v>Sommar 2021</c:v>
                  </c:pt>
                  <c:pt idx="33">
                    <c:v>Vinter 2021</c:v>
                  </c:pt>
                  <c:pt idx="34">
                    <c:v>Sommar 2022</c:v>
                  </c:pt>
                </c:lvl>
                <c:lvl>
                  <c:pt idx="1">
                    <c:v>Totalt alla företag</c:v>
                  </c:pt>
                  <c:pt idx="6">
                    <c:v>Artistisk verksamhet</c:v>
                  </c:pt>
                  <c:pt idx="11">
                    <c:v>Övriga företag</c:v>
                  </c:pt>
                  <c:pt idx="16">
                    <c:v>Turismföretag</c:v>
                  </c:pt>
                  <c:pt idx="21">
                    <c:v>Icke-turism företag</c:v>
                  </c:pt>
                  <c:pt idx="26">
                    <c:v>Storstäder</c:v>
                  </c:pt>
                  <c:pt idx="31">
                    <c:v>Övriga landet </c:v>
                  </c:pt>
                </c:lvl>
              </c:multiLvlStrCache>
            </c:multiLvlStrRef>
          </c:cat>
          <c:val>
            <c:numRef>
              <c:f>Blad1!$E$2:$E$36</c:f>
              <c:numCache>
                <c:formatCode>0%</c:formatCode>
                <c:ptCount val="35"/>
                <c:pt idx="1">
                  <c:v>7.5098814229248995E-2</c:v>
                </c:pt>
                <c:pt idx="2">
                  <c:v>0.206349206349206</c:v>
                </c:pt>
                <c:pt idx="6">
                  <c:v>4.2944785276073601E-2</c:v>
                </c:pt>
                <c:pt idx="7">
                  <c:v>0.18604651162790697</c:v>
                </c:pt>
                <c:pt idx="11">
                  <c:v>0.133333333333333</c:v>
                </c:pt>
                <c:pt idx="12">
                  <c:v>0.22764227642276399</c:v>
                </c:pt>
                <c:pt idx="16">
                  <c:v>7.5862068965517199E-2</c:v>
                </c:pt>
                <c:pt idx="17">
                  <c:v>0.20769230769230798</c:v>
                </c:pt>
                <c:pt idx="21">
                  <c:v>7.4468085106383003E-2</c:v>
                </c:pt>
                <c:pt idx="22">
                  <c:v>0.21052631578947398</c:v>
                </c:pt>
                <c:pt idx="26">
                  <c:v>3.6036036036036001E-2</c:v>
                </c:pt>
                <c:pt idx="27">
                  <c:v>0.17431192660550501</c:v>
                </c:pt>
                <c:pt idx="31">
                  <c:v>9.9290780141844004E-2</c:v>
                </c:pt>
                <c:pt idx="32">
                  <c:v>0.230769230769231</c:v>
                </c:pt>
              </c:numCache>
            </c:numRef>
          </c:val>
          <c:extLst>
            <c:ext xmlns:c16="http://schemas.microsoft.com/office/drawing/2014/chart" uri="{C3380CC4-5D6E-409C-BE32-E72D297353CC}">
              <c16:uniqueId val="{00000002-9F59-4CE8-AF19-CC46B98A3E48}"/>
            </c:ext>
          </c:extLst>
        </c:ser>
        <c:ser>
          <c:idx val="3"/>
          <c:order val="3"/>
          <c:tx>
            <c:strRef>
              <c:f>Blad1!$F$1</c:f>
              <c:strCache>
                <c:ptCount val="1"/>
                <c:pt idx="0">
                  <c:v>Mycket större</c:v>
                </c:pt>
              </c:strCache>
            </c:strRef>
          </c:tx>
          <c:spPr>
            <a:solidFill>
              <a:srgbClr val="006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Blad1!$A$2:$B$37</c:f>
              <c:multiLvlStrCache>
                <c:ptCount val="35"/>
                <c:lvl>
                  <c:pt idx="1">
                    <c:v>Vinter 2020</c:v>
                  </c:pt>
                  <c:pt idx="2">
                    <c:v>Sommar 2021</c:v>
                  </c:pt>
                  <c:pt idx="3">
                    <c:v>Vinter 2021</c:v>
                  </c:pt>
                  <c:pt idx="4">
                    <c:v>Sommar 2022</c:v>
                  </c:pt>
                  <c:pt idx="6">
                    <c:v>Vinter 2020</c:v>
                  </c:pt>
                  <c:pt idx="7">
                    <c:v>Sommar 2021</c:v>
                  </c:pt>
                  <c:pt idx="8">
                    <c:v>Vinter 2021</c:v>
                  </c:pt>
                  <c:pt idx="9">
                    <c:v>Sommar 2022</c:v>
                  </c:pt>
                  <c:pt idx="11">
                    <c:v>Vinter 2020</c:v>
                  </c:pt>
                  <c:pt idx="12">
                    <c:v>Sommar 2021</c:v>
                  </c:pt>
                  <c:pt idx="13">
                    <c:v>Vinter 2021</c:v>
                  </c:pt>
                  <c:pt idx="14">
                    <c:v>Sommar 2022</c:v>
                  </c:pt>
                  <c:pt idx="16">
                    <c:v>Vinter 2020</c:v>
                  </c:pt>
                  <c:pt idx="17">
                    <c:v>Sommar 2021</c:v>
                  </c:pt>
                  <c:pt idx="18">
                    <c:v>Vinter 2021</c:v>
                  </c:pt>
                  <c:pt idx="19">
                    <c:v>Sommar 2022</c:v>
                  </c:pt>
                  <c:pt idx="21">
                    <c:v>Vinter 2020</c:v>
                  </c:pt>
                  <c:pt idx="22">
                    <c:v>Sommar 2021</c:v>
                  </c:pt>
                  <c:pt idx="23">
                    <c:v>Vinter 2021</c:v>
                  </c:pt>
                  <c:pt idx="24">
                    <c:v>Sommar 2022</c:v>
                  </c:pt>
                  <c:pt idx="26">
                    <c:v>Vinter 2020</c:v>
                  </c:pt>
                  <c:pt idx="27">
                    <c:v>Sommar 2021</c:v>
                  </c:pt>
                  <c:pt idx="28">
                    <c:v>Vinter 2021</c:v>
                  </c:pt>
                  <c:pt idx="29">
                    <c:v>Sommar 2022</c:v>
                  </c:pt>
                  <c:pt idx="31">
                    <c:v>Vinter 2020</c:v>
                  </c:pt>
                  <c:pt idx="32">
                    <c:v>Sommar 2021</c:v>
                  </c:pt>
                  <c:pt idx="33">
                    <c:v>Vinter 2021</c:v>
                  </c:pt>
                  <c:pt idx="34">
                    <c:v>Sommar 2022</c:v>
                  </c:pt>
                </c:lvl>
                <c:lvl>
                  <c:pt idx="1">
                    <c:v>Totalt alla företag</c:v>
                  </c:pt>
                  <c:pt idx="6">
                    <c:v>Artistisk verksamhet</c:v>
                  </c:pt>
                  <c:pt idx="11">
                    <c:v>Övriga företag</c:v>
                  </c:pt>
                  <c:pt idx="16">
                    <c:v>Turismföretag</c:v>
                  </c:pt>
                  <c:pt idx="21">
                    <c:v>Icke-turism företag</c:v>
                  </c:pt>
                  <c:pt idx="26">
                    <c:v>Storstäder</c:v>
                  </c:pt>
                  <c:pt idx="31">
                    <c:v>Övriga landet </c:v>
                  </c:pt>
                </c:lvl>
              </c:multiLvlStrCache>
            </c:multiLvlStrRef>
          </c:cat>
          <c:val>
            <c:numRef>
              <c:f>Blad1!$F$2:$F$37</c:f>
              <c:numCache>
                <c:formatCode>0%</c:formatCode>
                <c:ptCount val="36"/>
                <c:pt idx="1">
                  <c:v>2.7667984189723299E-2</c:v>
                </c:pt>
                <c:pt idx="2">
                  <c:v>0.134920634920635</c:v>
                </c:pt>
                <c:pt idx="6">
                  <c:v>1.22699386503067E-2</c:v>
                </c:pt>
                <c:pt idx="7">
                  <c:v>0.13178294573643401</c:v>
                </c:pt>
                <c:pt idx="11">
                  <c:v>5.5555555555555601E-2</c:v>
                </c:pt>
                <c:pt idx="12">
                  <c:v>0.138211382113821</c:v>
                </c:pt>
                <c:pt idx="16">
                  <c:v>3.4482758620689703E-2</c:v>
                </c:pt>
                <c:pt idx="17">
                  <c:v>0.15384615384615399</c:v>
                </c:pt>
                <c:pt idx="21">
                  <c:v>1.0638297872340401E-2</c:v>
                </c:pt>
                <c:pt idx="22">
                  <c:v>0.114035087719298</c:v>
                </c:pt>
                <c:pt idx="26">
                  <c:v>9.0090090090090107E-3</c:v>
                </c:pt>
                <c:pt idx="27">
                  <c:v>0.12844036697247702</c:v>
                </c:pt>
                <c:pt idx="31">
                  <c:v>4.2553191489361701E-2</c:v>
                </c:pt>
                <c:pt idx="32">
                  <c:v>0.13986013986013998</c:v>
                </c:pt>
              </c:numCache>
            </c:numRef>
          </c:val>
          <c:extLst>
            <c:ext xmlns:c16="http://schemas.microsoft.com/office/drawing/2014/chart" uri="{C3380CC4-5D6E-409C-BE32-E72D297353CC}">
              <c16:uniqueId val="{00000003-9F59-4CE8-AF19-CC46B98A3E48}"/>
            </c:ext>
          </c:extLst>
        </c:ser>
        <c:dLbls>
          <c:showLegendKey val="0"/>
          <c:showVal val="0"/>
          <c:showCatName val="0"/>
          <c:showSerName val="0"/>
          <c:showPercent val="0"/>
          <c:showBubbleSize val="0"/>
        </c:dLbls>
        <c:gapWidth val="10"/>
        <c:overlap val="100"/>
        <c:axId val="450860648"/>
        <c:axId val="445981360"/>
      </c:barChart>
      <c:lineChart>
        <c:grouping val="stacked"/>
        <c:varyColors val="0"/>
        <c:ser>
          <c:idx val="4"/>
          <c:order val="4"/>
          <c:tx>
            <c:strRef>
              <c:f>Blad1!$G$1</c:f>
              <c:strCache>
                <c:ptCount val="1"/>
                <c:pt idx="0">
                  <c:v>Balansmått</c:v>
                </c:pt>
              </c:strCache>
            </c:strRef>
          </c:tx>
          <c:spPr>
            <a:ln w="28575" cap="rnd">
              <a:noFill/>
              <a:round/>
            </a:ln>
            <a:effectLst/>
          </c:spPr>
          <c:marker>
            <c:symbol val="square"/>
            <c:size val="17"/>
            <c:spPr>
              <a:noFill/>
              <a:ln w="9525">
                <a:noFill/>
              </a:ln>
              <a:effectLst/>
            </c:spPr>
          </c:marker>
          <c:dPt>
            <c:idx val="0"/>
            <c:marker>
              <c:symbol val="square"/>
              <c:size val="17"/>
              <c:spPr>
                <a:noFill/>
                <a:ln w="9525">
                  <a:noFill/>
                </a:ln>
                <a:effectLst/>
              </c:spPr>
            </c:marker>
            <c:bubble3D val="0"/>
            <c:extLst>
              <c:ext xmlns:c16="http://schemas.microsoft.com/office/drawing/2014/chart" uri="{C3380CC4-5D6E-409C-BE32-E72D297353CC}">
                <c16:uniqueId val="{00000004-9F59-4CE8-AF19-CC46B98A3E48}"/>
              </c:ext>
            </c:extLst>
          </c:dPt>
          <c:dPt>
            <c:idx val="5"/>
            <c:marker>
              <c:symbol val="square"/>
              <c:size val="17"/>
              <c:spPr>
                <a:noFill/>
                <a:ln w="9525">
                  <a:noFill/>
                </a:ln>
                <a:effectLst/>
              </c:spPr>
            </c:marker>
            <c:bubble3D val="0"/>
            <c:extLst>
              <c:ext xmlns:c16="http://schemas.microsoft.com/office/drawing/2014/chart" uri="{C3380CC4-5D6E-409C-BE32-E72D297353CC}">
                <c16:uniqueId val="{00000005-9F59-4CE8-AF19-CC46B98A3E48}"/>
              </c:ext>
            </c:extLst>
          </c:dPt>
          <c:dPt>
            <c:idx val="10"/>
            <c:marker>
              <c:symbol val="square"/>
              <c:size val="17"/>
              <c:spPr>
                <a:solidFill>
                  <a:schemeClr val="bg1"/>
                </a:solidFill>
                <a:ln w="9525">
                  <a:noFill/>
                </a:ln>
                <a:effectLst/>
              </c:spPr>
            </c:marker>
            <c:bubble3D val="0"/>
            <c:extLst>
              <c:ext xmlns:c16="http://schemas.microsoft.com/office/drawing/2014/chart" uri="{C3380CC4-5D6E-409C-BE32-E72D297353CC}">
                <c16:uniqueId val="{00000006-9F59-4CE8-AF19-CC46B98A3E48}"/>
              </c:ext>
            </c:extLst>
          </c:dPt>
          <c:dPt>
            <c:idx val="15"/>
            <c:marker>
              <c:symbol val="square"/>
              <c:size val="17"/>
              <c:spPr>
                <a:noFill/>
                <a:ln w="9525">
                  <a:noFill/>
                </a:ln>
                <a:effectLst/>
              </c:spPr>
            </c:marker>
            <c:bubble3D val="0"/>
            <c:extLst>
              <c:ext xmlns:c16="http://schemas.microsoft.com/office/drawing/2014/chart" uri="{C3380CC4-5D6E-409C-BE32-E72D297353CC}">
                <c16:uniqueId val="{00000007-9F59-4CE8-AF19-CC46B98A3E48}"/>
              </c:ext>
            </c:extLst>
          </c:dPt>
          <c:dPt>
            <c:idx val="20"/>
            <c:marker>
              <c:symbol val="square"/>
              <c:size val="17"/>
              <c:spPr>
                <a:noFill/>
                <a:ln w="9525">
                  <a:noFill/>
                </a:ln>
                <a:effectLst/>
              </c:spPr>
            </c:marker>
            <c:bubble3D val="0"/>
            <c:extLst>
              <c:ext xmlns:c16="http://schemas.microsoft.com/office/drawing/2014/chart" uri="{C3380CC4-5D6E-409C-BE32-E72D297353CC}">
                <c16:uniqueId val="{00000008-9F59-4CE8-AF19-CC46B98A3E48}"/>
              </c:ext>
            </c:extLst>
          </c:dPt>
          <c:dPt>
            <c:idx val="25"/>
            <c:marker>
              <c:symbol val="square"/>
              <c:size val="17"/>
              <c:spPr>
                <a:noFill/>
                <a:ln w="9525">
                  <a:noFill/>
                </a:ln>
                <a:effectLst/>
              </c:spPr>
            </c:marker>
            <c:bubble3D val="0"/>
            <c:extLst>
              <c:ext xmlns:c16="http://schemas.microsoft.com/office/drawing/2014/chart" uri="{C3380CC4-5D6E-409C-BE32-E72D297353CC}">
                <c16:uniqueId val="{00000009-9F59-4CE8-AF19-CC46B98A3E48}"/>
              </c:ext>
            </c:extLst>
          </c:dPt>
          <c:dLbls>
            <c:dLbl>
              <c:idx val="0"/>
              <c:tx>
                <c:rich>
                  <a:bodyPr/>
                  <a:lstStyle/>
                  <a:p>
                    <a:fld id="{0DFF843B-7139-4DA2-A03B-008886F318D7}" type="CELLRANGE">
                      <a:rPr lang="en-US"/>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F59-4CE8-AF19-CC46B98A3E48}"/>
                </c:ext>
              </c:extLst>
            </c:dLbl>
            <c:dLbl>
              <c:idx val="1"/>
              <c:tx>
                <c:rich>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mn-cs"/>
                      </a:defRPr>
                    </a:pPr>
                    <a:fld id="{A99140FA-2911-4D6E-86C6-7E90E813E17C}" type="CELLRANGE">
                      <a:rPr lang="sv-SE"/>
                      <a:pPr>
                        <a:defRPr sz="700" b="1">
                          <a:solidFill>
                            <a:srgbClr val="FF0000"/>
                          </a:solidFill>
                          <a:latin typeface="Arial" panose="020B0604020202020204" pitchFamily="34" charset="0"/>
                        </a:defRPr>
                      </a:pPr>
                      <a:t>[CELLRANGE]</a:t>
                    </a:fld>
                    <a:endParaRPr lang="sv-SE"/>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mn-cs"/>
                    </a:defRPr>
                  </a:pPr>
                  <a:endParaRPr lang="sv-SE"/>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F59-4CE8-AF19-CC46B98A3E48}"/>
                </c:ext>
              </c:extLst>
            </c:dLbl>
            <c:dLbl>
              <c:idx val="2"/>
              <c:tx>
                <c:rich>
                  <a:bodyPr rot="0" spcFirstLastPara="1" vertOverflow="ellipsis" vert="horz" wrap="square" lIns="38100" tIns="19050" rIns="38100" bIns="19050" anchor="ctr" anchorCtr="1">
                    <a:spAutoFit/>
                  </a:bodyPr>
                  <a:lstStyle/>
                  <a:p>
                    <a:pPr>
                      <a:defRPr sz="700" b="1" i="0" u="none" strike="noStrike" kern="1200" baseline="0">
                        <a:solidFill>
                          <a:srgbClr val="006968"/>
                        </a:solidFill>
                        <a:latin typeface="Arial" panose="020B0604020202020204" pitchFamily="34" charset="0"/>
                        <a:ea typeface="+mn-ea"/>
                        <a:cs typeface="+mn-cs"/>
                      </a:defRPr>
                    </a:pPr>
                    <a:fld id="{E97D90FA-38CC-4A1A-A6AD-DF78C1AF4DC1}" type="CELLRANGE">
                      <a:rPr lang="sv-SE"/>
                      <a:pPr>
                        <a:defRPr sz="700" b="1">
                          <a:solidFill>
                            <a:srgbClr val="006968"/>
                          </a:solidFill>
                          <a:latin typeface="Arial" panose="020B0604020202020204" pitchFamily="34" charset="0"/>
                        </a:defRPr>
                      </a:pPr>
                      <a:t>[CELLRANGE]</a:t>
                    </a:fld>
                    <a:endParaRPr lang="sv-SE"/>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006968"/>
                      </a:solidFill>
                      <a:latin typeface="Arial" panose="020B0604020202020204" pitchFamily="34" charset="0"/>
                      <a:ea typeface="+mn-ea"/>
                      <a:cs typeface="+mn-cs"/>
                    </a:defRPr>
                  </a:pPr>
                  <a:endParaRPr lang="sv-SE"/>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F59-4CE8-AF19-CC46B98A3E48}"/>
                </c:ext>
              </c:extLst>
            </c:dLbl>
            <c:dLbl>
              <c:idx val="3"/>
              <c:tx>
                <c:rich>
                  <a:bodyPr/>
                  <a:lstStyle/>
                  <a:p>
                    <a:fld id="{B439B47F-6E22-40AA-BE1D-F8394ED64268}"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9F59-4CE8-AF19-CC46B98A3E48}"/>
                </c:ext>
              </c:extLst>
            </c:dLbl>
            <c:dLbl>
              <c:idx val="4"/>
              <c:tx>
                <c:rich>
                  <a:bodyPr/>
                  <a:lstStyle/>
                  <a:p>
                    <a:fld id="{86A2DBA0-FB93-46A1-806E-1BA3BF9B8D95}"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9F59-4CE8-AF19-CC46B98A3E48}"/>
                </c:ext>
              </c:extLst>
            </c:dLbl>
            <c:dLbl>
              <c:idx val="5"/>
              <c:tx>
                <c:rich>
                  <a:bodyPr/>
                  <a:lstStyle/>
                  <a:p>
                    <a:fld id="{AAEFA31C-C66B-4DEC-B42E-216E32535614}"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F59-4CE8-AF19-CC46B98A3E48}"/>
                </c:ext>
              </c:extLst>
            </c:dLbl>
            <c:dLbl>
              <c:idx val="6"/>
              <c:tx>
                <c:rich>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mn-cs"/>
                      </a:defRPr>
                    </a:pPr>
                    <a:fld id="{8E9B4962-1E78-4283-989F-72F8B210BD25}" type="CELLRANGE">
                      <a:rPr lang="sv-SE"/>
                      <a:pPr>
                        <a:defRPr sz="700" b="1">
                          <a:solidFill>
                            <a:srgbClr val="FF0000"/>
                          </a:solidFill>
                          <a:latin typeface="Arial" panose="020B0604020202020204" pitchFamily="34" charset="0"/>
                        </a:defRPr>
                      </a:pPr>
                      <a:t>[CELLRANGE]</a:t>
                    </a:fld>
                    <a:endParaRPr lang="sv-SE"/>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mn-cs"/>
                    </a:defRPr>
                  </a:pPr>
                  <a:endParaRPr lang="sv-SE"/>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F59-4CE8-AF19-CC46B98A3E48}"/>
                </c:ext>
              </c:extLst>
            </c:dLbl>
            <c:dLbl>
              <c:idx val="7"/>
              <c:tx>
                <c:rich>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mn-cs"/>
                      </a:defRPr>
                    </a:pPr>
                    <a:fld id="{2E1B479C-A3EA-4E16-9824-3CB4C9FDEB36}" type="CELLRANGE">
                      <a:rPr lang="sv-SE"/>
                      <a:pPr>
                        <a:defRPr sz="700" b="1">
                          <a:solidFill>
                            <a:srgbClr val="FF0000"/>
                          </a:solidFill>
                          <a:latin typeface="Arial" panose="020B0604020202020204" pitchFamily="34" charset="0"/>
                        </a:defRPr>
                      </a:pPr>
                      <a:t>[CELLRANGE]</a:t>
                    </a:fld>
                    <a:endParaRPr lang="sv-SE"/>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mn-cs"/>
                    </a:defRPr>
                  </a:pPr>
                  <a:endParaRPr lang="sv-SE"/>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F59-4CE8-AF19-CC46B98A3E48}"/>
                </c:ext>
              </c:extLst>
            </c:dLbl>
            <c:dLbl>
              <c:idx val="8"/>
              <c:tx>
                <c:rich>
                  <a:bodyPr/>
                  <a:lstStyle/>
                  <a:p>
                    <a:fld id="{655A7232-B7FA-4929-8AB8-AF1A8037106F}"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9F59-4CE8-AF19-CC46B98A3E48}"/>
                </c:ext>
              </c:extLst>
            </c:dLbl>
            <c:dLbl>
              <c:idx val="9"/>
              <c:tx>
                <c:rich>
                  <a:bodyPr/>
                  <a:lstStyle/>
                  <a:p>
                    <a:fld id="{F964366E-F50D-4699-A72D-98F1540F3B20}"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9F59-4CE8-AF19-CC46B98A3E48}"/>
                </c:ext>
              </c:extLst>
            </c:dLbl>
            <c:dLbl>
              <c:idx val="10"/>
              <c:tx>
                <c:rich>
                  <a:bodyPr/>
                  <a:lstStyle/>
                  <a:p>
                    <a:fld id="{8D8AD1C3-72AA-43FF-A3CA-A24F3299286E}"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F59-4CE8-AF19-CC46B98A3E48}"/>
                </c:ext>
              </c:extLst>
            </c:dLbl>
            <c:dLbl>
              <c:idx val="11"/>
              <c:tx>
                <c:rich>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mn-cs"/>
                      </a:defRPr>
                    </a:pPr>
                    <a:fld id="{BC885530-3171-4016-A1C8-2D3889CEC581}" type="CELLRANGE">
                      <a:rPr lang="sv-SE"/>
                      <a:pPr>
                        <a:defRPr sz="700" b="1">
                          <a:solidFill>
                            <a:srgbClr val="FF0000"/>
                          </a:solidFill>
                          <a:latin typeface="Arial" panose="020B0604020202020204" pitchFamily="34" charset="0"/>
                        </a:defRPr>
                      </a:pPr>
                      <a:t>[CELLRANGE]</a:t>
                    </a:fld>
                    <a:endParaRPr lang="sv-SE"/>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mn-cs"/>
                    </a:defRPr>
                  </a:pPr>
                  <a:endParaRPr lang="sv-SE"/>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9F59-4CE8-AF19-CC46B98A3E48}"/>
                </c:ext>
              </c:extLst>
            </c:dLbl>
            <c:dLbl>
              <c:idx val="12"/>
              <c:tx>
                <c:rich>
                  <a:bodyPr rot="0" spcFirstLastPara="1" vertOverflow="ellipsis" vert="horz" wrap="square" lIns="38100" tIns="19050" rIns="38100" bIns="19050" anchor="ctr" anchorCtr="1">
                    <a:spAutoFit/>
                  </a:bodyPr>
                  <a:lstStyle/>
                  <a:p>
                    <a:pPr>
                      <a:defRPr sz="700" b="1" i="0" u="none" strike="noStrike" kern="1200" baseline="0">
                        <a:solidFill>
                          <a:srgbClr val="006968"/>
                        </a:solidFill>
                        <a:latin typeface="Arial" panose="020B0604020202020204" pitchFamily="34" charset="0"/>
                        <a:ea typeface="+mn-ea"/>
                        <a:cs typeface="+mn-cs"/>
                      </a:defRPr>
                    </a:pPr>
                    <a:fld id="{50292BDF-8D16-404C-9568-1855958CDFD5}" type="CELLRANGE">
                      <a:rPr lang="sv-SE"/>
                      <a:pPr>
                        <a:defRPr sz="700" b="1">
                          <a:solidFill>
                            <a:srgbClr val="006968"/>
                          </a:solidFill>
                          <a:latin typeface="Arial" panose="020B0604020202020204" pitchFamily="34" charset="0"/>
                        </a:defRPr>
                      </a:pPr>
                      <a:t>[CELLRANGE]</a:t>
                    </a:fld>
                    <a:endParaRPr lang="sv-SE"/>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006968"/>
                      </a:solidFill>
                      <a:latin typeface="Arial" panose="020B0604020202020204" pitchFamily="34" charset="0"/>
                      <a:ea typeface="+mn-ea"/>
                      <a:cs typeface="+mn-cs"/>
                    </a:defRPr>
                  </a:pPr>
                  <a:endParaRPr lang="sv-SE"/>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9F59-4CE8-AF19-CC46B98A3E48}"/>
                </c:ext>
              </c:extLst>
            </c:dLbl>
            <c:dLbl>
              <c:idx val="13"/>
              <c:tx>
                <c:rich>
                  <a:bodyPr/>
                  <a:lstStyle/>
                  <a:p>
                    <a:fld id="{0B3A3AC1-3EBE-4A48-9841-95587A4C063A}"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9F59-4CE8-AF19-CC46B98A3E48}"/>
                </c:ext>
              </c:extLst>
            </c:dLbl>
            <c:dLbl>
              <c:idx val="14"/>
              <c:tx>
                <c:rich>
                  <a:bodyPr/>
                  <a:lstStyle/>
                  <a:p>
                    <a:fld id="{C21D3AAA-18A9-49D2-85D8-A24683BD1E76}"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9F59-4CE8-AF19-CC46B98A3E48}"/>
                </c:ext>
              </c:extLst>
            </c:dLbl>
            <c:dLbl>
              <c:idx val="15"/>
              <c:delete val="1"/>
              <c:extLst>
                <c:ext xmlns:c15="http://schemas.microsoft.com/office/drawing/2012/chart" uri="{CE6537A1-D6FC-4f65-9D91-7224C49458BB}"/>
                <c:ext xmlns:c16="http://schemas.microsoft.com/office/drawing/2014/chart" uri="{C3380CC4-5D6E-409C-BE32-E72D297353CC}">
                  <c16:uniqueId val="{00000007-9F59-4CE8-AF19-CC46B98A3E48}"/>
                </c:ext>
              </c:extLst>
            </c:dLbl>
            <c:dLbl>
              <c:idx val="16"/>
              <c:tx>
                <c:rich>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mn-cs"/>
                      </a:defRPr>
                    </a:pPr>
                    <a:fld id="{F6810810-7E59-4947-BBC1-85E5CD4B9100}" type="CELLRANGE">
                      <a:rPr lang="sv-SE"/>
                      <a:pPr>
                        <a:defRPr sz="700" b="1">
                          <a:solidFill>
                            <a:srgbClr val="FF0000"/>
                          </a:solidFill>
                          <a:latin typeface="Arial" panose="020B0604020202020204" pitchFamily="34" charset="0"/>
                        </a:defRPr>
                      </a:pPr>
                      <a:t>[CELLRANGE]</a:t>
                    </a:fld>
                    <a:endParaRPr lang="sv-SE"/>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mn-cs"/>
                    </a:defRPr>
                  </a:pPr>
                  <a:endParaRPr lang="sv-SE"/>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9F59-4CE8-AF19-CC46B98A3E48}"/>
                </c:ext>
              </c:extLst>
            </c:dLbl>
            <c:dLbl>
              <c:idx val="17"/>
              <c:tx>
                <c:rich>
                  <a:bodyPr rot="0" spcFirstLastPara="1" vertOverflow="ellipsis" vert="horz" wrap="square" lIns="38100" tIns="19050" rIns="38100" bIns="19050" anchor="ctr" anchorCtr="1">
                    <a:spAutoFit/>
                  </a:bodyPr>
                  <a:lstStyle/>
                  <a:p>
                    <a:pPr>
                      <a:defRPr sz="700" b="1" i="0" u="none" strike="noStrike" kern="1200" baseline="0">
                        <a:solidFill>
                          <a:srgbClr val="006968"/>
                        </a:solidFill>
                        <a:latin typeface="Arial" panose="020B0604020202020204" pitchFamily="34" charset="0"/>
                        <a:ea typeface="+mn-ea"/>
                        <a:cs typeface="+mn-cs"/>
                      </a:defRPr>
                    </a:pPr>
                    <a:fld id="{F5493163-668C-474D-9F90-78D54B65E93F}" type="CELLRANGE">
                      <a:rPr lang="sv-SE"/>
                      <a:pPr>
                        <a:defRPr sz="700" b="1">
                          <a:solidFill>
                            <a:srgbClr val="006968"/>
                          </a:solidFill>
                          <a:latin typeface="Arial" panose="020B0604020202020204" pitchFamily="34" charset="0"/>
                        </a:defRPr>
                      </a:pPr>
                      <a:t>[CELLRANGE]</a:t>
                    </a:fld>
                    <a:endParaRPr lang="sv-SE"/>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006968"/>
                      </a:solidFill>
                      <a:latin typeface="Arial" panose="020B0604020202020204" pitchFamily="34" charset="0"/>
                      <a:ea typeface="+mn-ea"/>
                      <a:cs typeface="+mn-cs"/>
                    </a:defRPr>
                  </a:pPr>
                  <a:endParaRPr lang="sv-SE"/>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9F59-4CE8-AF19-CC46B98A3E48}"/>
                </c:ext>
              </c:extLst>
            </c:dLbl>
            <c:dLbl>
              <c:idx val="18"/>
              <c:tx>
                <c:rich>
                  <a:bodyPr/>
                  <a:lstStyle/>
                  <a:p>
                    <a:fld id="{09244A94-263E-4710-A720-A2871B0F2D41}"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9F59-4CE8-AF19-CC46B98A3E48}"/>
                </c:ext>
              </c:extLst>
            </c:dLbl>
            <c:dLbl>
              <c:idx val="19"/>
              <c:tx>
                <c:rich>
                  <a:bodyPr/>
                  <a:lstStyle/>
                  <a:p>
                    <a:fld id="{7DEE801B-4EB3-4535-9BFA-28EF94AF3B13}"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9F59-4CE8-AF19-CC46B98A3E48}"/>
                </c:ext>
              </c:extLst>
            </c:dLbl>
            <c:dLbl>
              <c:idx val="20"/>
              <c:tx>
                <c:rich>
                  <a:bodyPr/>
                  <a:lstStyle/>
                  <a:p>
                    <a:fld id="{CBE59234-004A-4F71-8962-4446345A2899}"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F59-4CE8-AF19-CC46B98A3E48}"/>
                </c:ext>
              </c:extLst>
            </c:dLbl>
            <c:dLbl>
              <c:idx val="21"/>
              <c:tx>
                <c:rich>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mn-cs"/>
                      </a:defRPr>
                    </a:pPr>
                    <a:fld id="{823C45E9-D8C0-42E0-8702-EE3692BE5F98}" type="CELLRANGE">
                      <a:rPr lang="sv-SE"/>
                      <a:pPr>
                        <a:defRPr sz="700" b="1">
                          <a:solidFill>
                            <a:srgbClr val="FF0000"/>
                          </a:solidFill>
                          <a:latin typeface="Arial" panose="020B0604020202020204" pitchFamily="34" charset="0"/>
                        </a:defRPr>
                      </a:pPr>
                      <a:t>[CELLRANGE]</a:t>
                    </a:fld>
                    <a:endParaRPr lang="sv-SE"/>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mn-cs"/>
                    </a:defRPr>
                  </a:pPr>
                  <a:endParaRPr lang="sv-SE"/>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9F59-4CE8-AF19-CC46B98A3E48}"/>
                </c:ext>
              </c:extLst>
            </c:dLbl>
            <c:dLbl>
              <c:idx val="22"/>
              <c:tx>
                <c:rich>
                  <a:bodyPr rot="0" spcFirstLastPara="1" vertOverflow="ellipsis" vert="horz" wrap="square" lIns="38100" tIns="19050" rIns="38100" bIns="19050" anchor="ctr" anchorCtr="1">
                    <a:spAutoFit/>
                  </a:bodyPr>
                  <a:lstStyle/>
                  <a:p>
                    <a:pPr>
                      <a:defRPr sz="700" b="1" i="0" u="none" strike="noStrike" kern="1200" baseline="0">
                        <a:solidFill>
                          <a:srgbClr val="006968"/>
                        </a:solidFill>
                        <a:latin typeface="Arial" panose="020B0604020202020204" pitchFamily="34" charset="0"/>
                        <a:ea typeface="+mn-ea"/>
                        <a:cs typeface="+mn-cs"/>
                      </a:defRPr>
                    </a:pPr>
                    <a:fld id="{88574F15-8B21-480A-9BBD-3DF460954E39}" type="CELLRANGE">
                      <a:rPr lang="sv-SE"/>
                      <a:pPr>
                        <a:defRPr sz="700" b="1">
                          <a:solidFill>
                            <a:srgbClr val="006968"/>
                          </a:solidFill>
                          <a:latin typeface="Arial" panose="020B0604020202020204" pitchFamily="34" charset="0"/>
                        </a:defRPr>
                      </a:pPr>
                      <a:t>[CELLRANGE]</a:t>
                    </a:fld>
                    <a:endParaRPr lang="sv-SE"/>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006968"/>
                      </a:solidFill>
                      <a:latin typeface="Arial" panose="020B0604020202020204" pitchFamily="34" charset="0"/>
                      <a:ea typeface="+mn-ea"/>
                      <a:cs typeface="+mn-cs"/>
                    </a:defRPr>
                  </a:pPr>
                  <a:endParaRPr lang="sv-SE"/>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9F59-4CE8-AF19-CC46B98A3E48}"/>
                </c:ext>
              </c:extLst>
            </c:dLbl>
            <c:dLbl>
              <c:idx val="23"/>
              <c:tx>
                <c:rich>
                  <a:bodyPr/>
                  <a:lstStyle/>
                  <a:p>
                    <a:fld id="{11B20B74-045A-411B-A17B-5276A630CBFB}"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9F59-4CE8-AF19-CC46B98A3E48}"/>
                </c:ext>
              </c:extLst>
            </c:dLbl>
            <c:dLbl>
              <c:idx val="24"/>
              <c:tx>
                <c:rich>
                  <a:bodyPr/>
                  <a:lstStyle/>
                  <a:p>
                    <a:fld id="{D75E0D45-1AF6-466F-A7ED-9FE6FDFA8AB4}"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9F59-4CE8-AF19-CC46B98A3E48}"/>
                </c:ext>
              </c:extLst>
            </c:dLbl>
            <c:dLbl>
              <c:idx val="25"/>
              <c:tx>
                <c:rich>
                  <a:bodyPr/>
                  <a:lstStyle/>
                  <a:p>
                    <a:fld id="{D27DBA7A-6F88-4EA2-9B38-87A15FA9F140}"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F59-4CE8-AF19-CC46B98A3E48}"/>
                </c:ext>
              </c:extLst>
            </c:dLbl>
            <c:dLbl>
              <c:idx val="26"/>
              <c:tx>
                <c:rich>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mn-cs"/>
                      </a:defRPr>
                    </a:pPr>
                    <a:fld id="{1D4A4B03-7DAA-4E3F-94A2-4C01297100A0}" type="CELLRANGE">
                      <a:rPr lang="sv-SE"/>
                      <a:pPr>
                        <a:defRPr sz="700" b="1">
                          <a:solidFill>
                            <a:srgbClr val="FF0000"/>
                          </a:solidFill>
                          <a:latin typeface="Arial" panose="020B0604020202020204" pitchFamily="34" charset="0"/>
                        </a:defRPr>
                      </a:pPr>
                      <a:t>[CELLRANGE]</a:t>
                    </a:fld>
                    <a:endParaRPr lang="sv-SE"/>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mn-cs"/>
                    </a:defRPr>
                  </a:pPr>
                  <a:endParaRPr lang="sv-SE"/>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9F59-4CE8-AF19-CC46B98A3E48}"/>
                </c:ext>
              </c:extLst>
            </c:dLbl>
            <c:dLbl>
              <c:idx val="27"/>
              <c:tx>
                <c:rich>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mn-cs"/>
                      </a:defRPr>
                    </a:pPr>
                    <a:fld id="{2805ED94-2F3B-4233-ADA1-A5F574C12B42}" type="CELLRANGE">
                      <a:rPr lang="sv-SE"/>
                      <a:pPr>
                        <a:defRPr sz="700" b="1">
                          <a:solidFill>
                            <a:srgbClr val="FF0000"/>
                          </a:solidFill>
                          <a:latin typeface="Arial" panose="020B0604020202020204" pitchFamily="34" charset="0"/>
                        </a:defRPr>
                      </a:pPr>
                      <a:t>[CELLRANGE]</a:t>
                    </a:fld>
                    <a:endParaRPr lang="sv-SE"/>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mn-cs"/>
                    </a:defRPr>
                  </a:pPr>
                  <a:endParaRPr lang="sv-SE"/>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9F59-4CE8-AF19-CC46B98A3E48}"/>
                </c:ext>
              </c:extLst>
            </c:dLbl>
            <c:dLbl>
              <c:idx val="28"/>
              <c:tx>
                <c:rich>
                  <a:bodyPr/>
                  <a:lstStyle/>
                  <a:p>
                    <a:fld id="{4FC4407B-E270-49D7-BB53-D46C62194926}"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9F59-4CE8-AF19-CC46B98A3E48}"/>
                </c:ext>
              </c:extLst>
            </c:dLbl>
            <c:dLbl>
              <c:idx val="29"/>
              <c:tx>
                <c:rich>
                  <a:bodyPr/>
                  <a:lstStyle/>
                  <a:p>
                    <a:fld id="{BBC9005E-8421-4E08-ACF5-68B2E5600BFB}"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9F59-4CE8-AF19-CC46B98A3E48}"/>
                </c:ext>
              </c:extLst>
            </c:dLbl>
            <c:dLbl>
              <c:idx val="30"/>
              <c:tx>
                <c:rich>
                  <a:bodyPr/>
                  <a:lstStyle/>
                  <a:p>
                    <a:fld id="{E32EC0CD-6E79-45B3-B041-D2522D22DE5E}"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4-9F59-4CE8-AF19-CC46B98A3E48}"/>
                </c:ext>
              </c:extLst>
            </c:dLbl>
            <c:dLbl>
              <c:idx val="31"/>
              <c:tx>
                <c:rich>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mn-cs"/>
                      </a:defRPr>
                    </a:pPr>
                    <a:fld id="{A1253EB3-D25D-4CC2-985D-5B6E96613CE4}" type="CELLRANGE">
                      <a:rPr lang="sv-SE"/>
                      <a:pPr>
                        <a:defRPr sz="700" b="1">
                          <a:solidFill>
                            <a:srgbClr val="FF0000"/>
                          </a:solidFill>
                          <a:latin typeface="Arial" panose="020B0604020202020204" pitchFamily="34" charset="0"/>
                        </a:defRPr>
                      </a:pPr>
                      <a:t>[CELLRANGE]</a:t>
                    </a:fld>
                    <a:endParaRPr lang="sv-SE"/>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FF0000"/>
                      </a:solidFill>
                      <a:latin typeface="Arial" panose="020B0604020202020204" pitchFamily="34" charset="0"/>
                      <a:ea typeface="+mn-ea"/>
                      <a:cs typeface="+mn-cs"/>
                    </a:defRPr>
                  </a:pPr>
                  <a:endParaRPr lang="sv-SE"/>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5-9F59-4CE8-AF19-CC46B98A3E48}"/>
                </c:ext>
              </c:extLst>
            </c:dLbl>
            <c:dLbl>
              <c:idx val="32"/>
              <c:tx>
                <c:rich>
                  <a:bodyPr rot="0" spcFirstLastPara="1" vertOverflow="ellipsis" vert="horz" wrap="square" lIns="38100" tIns="19050" rIns="38100" bIns="19050" anchor="ctr" anchorCtr="1">
                    <a:spAutoFit/>
                  </a:bodyPr>
                  <a:lstStyle/>
                  <a:p>
                    <a:pPr>
                      <a:defRPr sz="700" b="1" i="0" u="none" strike="noStrike" kern="1200" baseline="0">
                        <a:solidFill>
                          <a:srgbClr val="006968"/>
                        </a:solidFill>
                        <a:latin typeface="Arial" panose="020B0604020202020204" pitchFamily="34" charset="0"/>
                        <a:ea typeface="+mn-ea"/>
                        <a:cs typeface="+mn-cs"/>
                      </a:defRPr>
                    </a:pPr>
                    <a:fld id="{F8457596-6874-467C-A660-A771B164832E}" type="CELLRANGE">
                      <a:rPr lang="sv-SE"/>
                      <a:pPr>
                        <a:defRPr sz="700" b="1">
                          <a:solidFill>
                            <a:srgbClr val="006968"/>
                          </a:solidFill>
                          <a:latin typeface="Arial" panose="020B0604020202020204" pitchFamily="34" charset="0"/>
                        </a:defRPr>
                      </a:pPr>
                      <a:t>[CELLRANGE]</a:t>
                    </a:fld>
                    <a:endParaRPr lang="sv-SE"/>
                  </a:p>
                </c:rich>
              </c:tx>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rgbClr val="006968"/>
                      </a:solidFill>
                      <a:latin typeface="Arial" panose="020B0604020202020204" pitchFamily="34" charset="0"/>
                      <a:ea typeface="+mn-ea"/>
                      <a:cs typeface="+mn-cs"/>
                    </a:defRPr>
                  </a:pPr>
                  <a:endParaRPr lang="sv-SE"/>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6-9F59-4CE8-AF19-CC46B98A3E48}"/>
                </c:ext>
              </c:extLst>
            </c:dLbl>
            <c:dLbl>
              <c:idx val="33"/>
              <c:tx>
                <c:rich>
                  <a:bodyPr/>
                  <a:lstStyle/>
                  <a:p>
                    <a:fld id="{30BD15C8-FA30-41F0-9B2A-AFEDF8593472}"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7-9F59-4CE8-AF19-CC46B98A3E48}"/>
                </c:ext>
              </c:extLst>
            </c:dLbl>
            <c:dLbl>
              <c:idx val="34"/>
              <c:tx>
                <c:rich>
                  <a:bodyPr/>
                  <a:lstStyle/>
                  <a:p>
                    <a:fld id="{27EB24AD-FBE4-45DB-939D-F8B5C55A39D1}"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8-9F59-4CE8-AF19-CC46B98A3E48}"/>
                </c:ext>
              </c:extLst>
            </c:dLbl>
            <c:dLbl>
              <c:idx val="35"/>
              <c:tx>
                <c:rich>
                  <a:bodyPr/>
                  <a:lstStyle/>
                  <a:p>
                    <a:fld id="{520A80B1-841A-4A2B-9B35-F70AB3D4F243}"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9-9F59-4CE8-AF19-CC46B98A3E48}"/>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Arial" panose="020B0604020202020204" pitchFamily="34" charset="0"/>
                    <a:ea typeface="+mn-ea"/>
                    <a:cs typeface="+mn-cs"/>
                  </a:defRPr>
                </a:pPr>
                <a:endParaRPr lang="sv-SE"/>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Blad1!$A$2:$B$36</c:f>
              <c:multiLvlStrCache>
                <c:ptCount val="35"/>
                <c:lvl>
                  <c:pt idx="1">
                    <c:v>Vinter 2020</c:v>
                  </c:pt>
                  <c:pt idx="2">
                    <c:v>Sommar 2021</c:v>
                  </c:pt>
                  <c:pt idx="3">
                    <c:v>Vinter 2021</c:v>
                  </c:pt>
                  <c:pt idx="4">
                    <c:v>Sommar 2022</c:v>
                  </c:pt>
                  <c:pt idx="6">
                    <c:v>Vinter 2020</c:v>
                  </c:pt>
                  <c:pt idx="7">
                    <c:v>Sommar 2021</c:v>
                  </c:pt>
                  <c:pt idx="8">
                    <c:v>Vinter 2021</c:v>
                  </c:pt>
                  <c:pt idx="9">
                    <c:v>Sommar 2022</c:v>
                  </c:pt>
                  <c:pt idx="11">
                    <c:v>Vinter 2020</c:v>
                  </c:pt>
                  <c:pt idx="12">
                    <c:v>Sommar 2021</c:v>
                  </c:pt>
                  <c:pt idx="13">
                    <c:v>Vinter 2021</c:v>
                  </c:pt>
                  <c:pt idx="14">
                    <c:v>Sommar 2022</c:v>
                  </c:pt>
                  <c:pt idx="16">
                    <c:v>Vinter 2020</c:v>
                  </c:pt>
                  <c:pt idx="17">
                    <c:v>Sommar 2021</c:v>
                  </c:pt>
                  <c:pt idx="18">
                    <c:v>Vinter 2021</c:v>
                  </c:pt>
                  <c:pt idx="19">
                    <c:v>Sommar 2022</c:v>
                  </c:pt>
                  <c:pt idx="21">
                    <c:v>Vinter 2020</c:v>
                  </c:pt>
                  <c:pt idx="22">
                    <c:v>Sommar 2021</c:v>
                  </c:pt>
                  <c:pt idx="23">
                    <c:v>Vinter 2021</c:v>
                  </c:pt>
                  <c:pt idx="24">
                    <c:v>Sommar 2022</c:v>
                  </c:pt>
                  <c:pt idx="26">
                    <c:v>Vinter 2020</c:v>
                  </c:pt>
                  <c:pt idx="27">
                    <c:v>Sommar 2021</c:v>
                  </c:pt>
                  <c:pt idx="28">
                    <c:v>Vinter 2021</c:v>
                  </c:pt>
                  <c:pt idx="29">
                    <c:v>Sommar 2022</c:v>
                  </c:pt>
                  <c:pt idx="31">
                    <c:v>Vinter 2020</c:v>
                  </c:pt>
                  <c:pt idx="32">
                    <c:v>Sommar 2021</c:v>
                  </c:pt>
                  <c:pt idx="33">
                    <c:v>Vinter 2021</c:v>
                  </c:pt>
                  <c:pt idx="34">
                    <c:v>Sommar 2022</c:v>
                  </c:pt>
                </c:lvl>
                <c:lvl>
                  <c:pt idx="1">
                    <c:v>Totalt alla företag</c:v>
                  </c:pt>
                  <c:pt idx="6">
                    <c:v>Artistisk verksamhet</c:v>
                  </c:pt>
                  <c:pt idx="11">
                    <c:v>Övriga företag</c:v>
                  </c:pt>
                  <c:pt idx="16">
                    <c:v>Turismföretag</c:v>
                  </c:pt>
                  <c:pt idx="21">
                    <c:v>Icke-turism företag</c:v>
                  </c:pt>
                  <c:pt idx="26">
                    <c:v>Storstäder</c:v>
                  </c:pt>
                  <c:pt idx="31">
                    <c:v>Övriga landet </c:v>
                  </c:pt>
                </c:lvl>
              </c:multiLvlStrCache>
            </c:multiLvlStrRef>
          </c:cat>
          <c:val>
            <c:numRef>
              <c:f>Blad1!$G$2:$G$37</c:f>
              <c:numCache>
                <c:formatCode>0%</c:formatCode>
                <c:ptCount val="36"/>
                <c:pt idx="1">
                  <c:v>0.9</c:v>
                </c:pt>
                <c:pt idx="2">
                  <c:v>0.9</c:v>
                </c:pt>
                <c:pt idx="3">
                  <c:v>0.9</c:v>
                </c:pt>
                <c:pt idx="4">
                  <c:v>0.9</c:v>
                </c:pt>
                <c:pt idx="6">
                  <c:v>0.9</c:v>
                </c:pt>
                <c:pt idx="7">
                  <c:v>0.9</c:v>
                </c:pt>
                <c:pt idx="8">
                  <c:v>0.9</c:v>
                </c:pt>
                <c:pt idx="9">
                  <c:v>0.9</c:v>
                </c:pt>
                <c:pt idx="11">
                  <c:v>0.9</c:v>
                </c:pt>
                <c:pt idx="12">
                  <c:v>0.9</c:v>
                </c:pt>
                <c:pt idx="13">
                  <c:v>0.9</c:v>
                </c:pt>
                <c:pt idx="14">
                  <c:v>0.9</c:v>
                </c:pt>
                <c:pt idx="16">
                  <c:v>0.9</c:v>
                </c:pt>
                <c:pt idx="17">
                  <c:v>0.9</c:v>
                </c:pt>
                <c:pt idx="18">
                  <c:v>0.9</c:v>
                </c:pt>
                <c:pt idx="19">
                  <c:v>0.9</c:v>
                </c:pt>
                <c:pt idx="21">
                  <c:v>0.9</c:v>
                </c:pt>
                <c:pt idx="22">
                  <c:v>0.9</c:v>
                </c:pt>
                <c:pt idx="23">
                  <c:v>0.9</c:v>
                </c:pt>
                <c:pt idx="24">
                  <c:v>0.9</c:v>
                </c:pt>
                <c:pt idx="26">
                  <c:v>0.9</c:v>
                </c:pt>
                <c:pt idx="27">
                  <c:v>0.9</c:v>
                </c:pt>
                <c:pt idx="28">
                  <c:v>0.9</c:v>
                </c:pt>
                <c:pt idx="29">
                  <c:v>0.9</c:v>
                </c:pt>
                <c:pt idx="31">
                  <c:v>0.9</c:v>
                </c:pt>
                <c:pt idx="32">
                  <c:v>0.9</c:v>
                </c:pt>
                <c:pt idx="33">
                  <c:v>0.9</c:v>
                </c:pt>
                <c:pt idx="34">
                  <c:v>0.9</c:v>
                </c:pt>
              </c:numCache>
            </c:numRef>
          </c:val>
          <c:smooth val="0"/>
          <c:extLst>
            <c:ext xmlns:c15="http://schemas.microsoft.com/office/drawing/2012/chart" uri="{02D57815-91ED-43cb-92C2-25804820EDAC}">
              <c15:datalabelsRange>
                <c15:f>Blad1!$I$2:$I$37</c15:f>
                <c15:dlblRangeCache>
                  <c:ptCount val="36"/>
                  <c:pt idx="1">
                    <c:v>-52%</c:v>
                  </c:pt>
                  <c:pt idx="2">
                    <c:v>+3%</c:v>
                  </c:pt>
                  <c:pt idx="6">
                    <c:v>-69%</c:v>
                  </c:pt>
                  <c:pt idx="7">
                    <c:v>-4%</c:v>
                  </c:pt>
                  <c:pt idx="11">
                    <c:v>-19%</c:v>
                  </c:pt>
                  <c:pt idx="12">
                    <c:v>+11%</c:v>
                  </c:pt>
                  <c:pt idx="16">
                    <c:v>-46%</c:v>
                  </c:pt>
                  <c:pt idx="17">
                    <c:v>+3%</c:v>
                  </c:pt>
                  <c:pt idx="21">
                    <c:v>-59%</c:v>
                  </c:pt>
                  <c:pt idx="22">
                    <c:v>+4%</c:v>
                  </c:pt>
                  <c:pt idx="26">
                    <c:v>-67%</c:v>
                  </c:pt>
                  <c:pt idx="27">
                    <c:v>-6%</c:v>
                  </c:pt>
                  <c:pt idx="31">
                    <c:v>-41%</c:v>
                  </c:pt>
                  <c:pt idx="32">
                    <c:v>+10%</c:v>
                  </c:pt>
                </c15:dlblRangeCache>
              </c15:datalabelsRange>
            </c:ext>
            <c:ext xmlns:c16="http://schemas.microsoft.com/office/drawing/2014/chart" uri="{C3380CC4-5D6E-409C-BE32-E72D297353CC}">
              <c16:uniqueId val="{00000022-9F59-4CE8-AF19-CC46B98A3E48}"/>
            </c:ext>
          </c:extLst>
        </c:ser>
        <c:dLbls>
          <c:showLegendKey val="0"/>
          <c:showVal val="0"/>
          <c:showCatName val="0"/>
          <c:showSerName val="0"/>
          <c:showPercent val="0"/>
          <c:showBubbleSize val="0"/>
        </c:dLbls>
        <c:marker val="1"/>
        <c:smooth val="0"/>
        <c:axId val="445979400"/>
        <c:axId val="445981752"/>
      </c:lineChart>
      <c:scatterChart>
        <c:scatterStyle val="lineMarker"/>
        <c:varyColors val="0"/>
        <c:ser>
          <c:idx val="5"/>
          <c:order val="5"/>
          <c:tx>
            <c:strRef>
              <c:f>Blad1!$H$1</c:f>
              <c:strCache>
                <c:ptCount val="1"/>
                <c:pt idx="0">
                  <c:v>Erbjuder inget under perioden</c:v>
                </c:pt>
              </c:strCache>
            </c:strRef>
          </c:tx>
          <c:spPr>
            <a:ln w="25400" cap="rnd">
              <a:noFill/>
              <a:round/>
            </a:ln>
            <a:effectLst/>
          </c:spPr>
          <c:marker>
            <c:symbol val="square"/>
            <c:size val="18"/>
            <c:spPr>
              <a:noFill/>
              <a:ln w="9525">
                <a:noFill/>
              </a:ln>
              <a:effectLst/>
            </c:spPr>
          </c:marker>
          <c:dLbls>
            <c:dLbl>
              <c:idx val="0"/>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3-9F59-4CE8-AF19-CC46B98A3E48}"/>
                </c:ext>
              </c:extLst>
            </c:dLbl>
            <c:dLbl>
              <c:idx val="1"/>
              <c:tx>
                <c:rich>
                  <a:bodyPr/>
                  <a:lstStyle/>
                  <a:p>
                    <a:fld id="{37204718-8EF8-4CEF-A10B-4ADCCA7E811B}" type="CELLRANGE">
                      <a:rPr lang="en-US"/>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9F59-4CE8-AF19-CC46B98A3E48}"/>
                </c:ext>
              </c:extLst>
            </c:dLbl>
            <c:dLbl>
              <c:idx val="2"/>
              <c:tx>
                <c:rich>
                  <a:bodyPr/>
                  <a:lstStyle/>
                  <a:p>
                    <a:fld id="{273C95E6-81A2-4ED9-AAD4-CEF336508974}"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9F59-4CE8-AF19-CC46B98A3E48}"/>
                </c:ext>
              </c:extLst>
            </c:dLbl>
            <c:dLbl>
              <c:idx val="3"/>
              <c:delete val="1"/>
              <c:extLst>
                <c:ext xmlns:c15="http://schemas.microsoft.com/office/drawing/2012/chart" uri="{CE6537A1-D6FC-4f65-9D91-7224C49458BB}"/>
                <c:ext xmlns:c16="http://schemas.microsoft.com/office/drawing/2014/chart" uri="{C3380CC4-5D6E-409C-BE32-E72D297353CC}">
                  <c16:uniqueId val="{00000026-9F59-4CE8-AF19-CC46B98A3E48}"/>
                </c:ext>
              </c:extLst>
            </c:dLbl>
            <c:dLbl>
              <c:idx val="4"/>
              <c:delete val="1"/>
              <c:extLst>
                <c:ext xmlns:c15="http://schemas.microsoft.com/office/drawing/2012/chart" uri="{CE6537A1-D6FC-4f65-9D91-7224C49458BB}"/>
                <c:ext xmlns:c16="http://schemas.microsoft.com/office/drawing/2014/chart" uri="{C3380CC4-5D6E-409C-BE32-E72D297353CC}">
                  <c16:uniqueId val="{00000027-9F59-4CE8-AF19-CC46B98A3E48}"/>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8-9F59-4CE8-AF19-CC46B98A3E48}"/>
                </c:ext>
              </c:extLst>
            </c:dLbl>
            <c:dLbl>
              <c:idx val="6"/>
              <c:tx>
                <c:rich>
                  <a:bodyPr/>
                  <a:lstStyle/>
                  <a:p>
                    <a:fld id="{9ACCFEE3-35B3-4BD5-A65E-D6EE9B2BB18F}"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9F59-4CE8-AF19-CC46B98A3E48}"/>
                </c:ext>
              </c:extLst>
            </c:dLbl>
            <c:dLbl>
              <c:idx val="7"/>
              <c:tx>
                <c:rich>
                  <a:bodyPr/>
                  <a:lstStyle/>
                  <a:p>
                    <a:fld id="{D52D2A00-0EBA-4241-9B67-8330B18487C0}"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9F59-4CE8-AF19-CC46B98A3E48}"/>
                </c:ext>
              </c:extLst>
            </c:dLbl>
            <c:dLbl>
              <c:idx val="8"/>
              <c:delete val="1"/>
              <c:extLst>
                <c:ext xmlns:c15="http://schemas.microsoft.com/office/drawing/2012/chart" uri="{CE6537A1-D6FC-4f65-9D91-7224C49458BB}"/>
                <c:ext xmlns:c16="http://schemas.microsoft.com/office/drawing/2014/chart" uri="{C3380CC4-5D6E-409C-BE32-E72D297353CC}">
                  <c16:uniqueId val="{0000002B-9F59-4CE8-AF19-CC46B98A3E48}"/>
                </c:ext>
              </c:extLst>
            </c:dLbl>
            <c:dLbl>
              <c:idx val="9"/>
              <c:delete val="1"/>
              <c:extLst>
                <c:ext xmlns:c15="http://schemas.microsoft.com/office/drawing/2012/chart" uri="{CE6537A1-D6FC-4f65-9D91-7224C49458BB}"/>
                <c:ext xmlns:c16="http://schemas.microsoft.com/office/drawing/2014/chart" uri="{C3380CC4-5D6E-409C-BE32-E72D297353CC}">
                  <c16:uniqueId val="{0000002C-9F59-4CE8-AF19-CC46B98A3E48}"/>
                </c:ext>
              </c:extLst>
            </c:dLbl>
            <c:dLbl>
              <c:idx val="10"/>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D-9F59-4CE8-AF19-CC46B98A3E48}"/>
                </c:ext>
              </c:extLst>
            </c:dLbl>
            <c:dLbl>
              <c:idx val="11"/>
              <c:tx>
                <c:rich>
                  <a:bodyPr/>
                  <a:lstStyle/>
                  <a:p>
                    <a:fld id="{2C0F75B6-1324-4D2E-ADDF-4557F03D1178}"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9F59-4CE8-AF19-CC46B98A3E48}"/>
                </c:ext>
              </c:extLst>
            </c:dLbl>
            <c:dLbl>
              <c:idx val="12"/>
              <c:tx>
                <c:rich>
                  <a:bodyPr/>
                  <a:lstStyle/>
                  <a:p>
                    <a:fld id="{A03FD940-2A5A-4476-AEC2-B06AA9191CBF}"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F-9F59-4CE8-AF19-CC46B98A3E48}"/>
                </c:ext>
              </c:extLst>
            </c:dLbl>
            <c:dLbl>
              <c:idx val="13"/>
              <c:delete val="1"/>
              <c:extLst>
                <c:ext xmlns:c15="http://schemas.microsoft.com/office/drawing/2012/chart" uri="{CE6537A1-D6FC-4f65-9D91-7224C49458BB}"/>
                <c:ext xmlns:c16="http://schemas.microsoft.com/office/drawing/2014/chart" uri="{C3380CC4-5D6E-409C-BE32-E72D297353CC}">
                  <c16:uniqueId val="{00000030-9F59-4CE8-AF19-CC46B98A3E48}"/>
                </c:ext>
              </c:extLst>
            </c:dLbl>
            <c:dLbl>
              <c:idx val="14"/>
              <c:delete val="1"/>
              <c:extLst>
                <c:ext xmlns:c15="http://schemas.microsoft.com/office/drawing/2012/chart" uri="{CE6537A1-D6FC-4f65-9D91-7224C49458BB}"/>
                <c:ext xmlns:c16="http://schemas.microsoft.com/office/drawing/2014/chart" uri="{C3380CC4-5D6E-409C-BE32-E72D297353CC}">
                  <c16:uniqueId val="{00000031-9F59-4CE8-AF19-CC46B98A3E48}"/>
                </c:ext>
              </c:extLst>
            </c:dLbl>
            <c:dLbl>
              <c:idx val="1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2-9F59-4CE8-AF19-CC46B98A3E48}"/>
                </c:ext>
              </c:extLst>
            </c:dLbl>
            <c:dLbl>
              <c:idx val="16"/>
              <c:tx>
                <c:rich>
                  <a:bodyPr/>
                  <a:lstStyle/>
                  <a:p>
                    <a:fld id="{6A91752E-F14E-40B5-9E43-1233B454C6E7}"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3-9F59-4CE8-AF19-CC46B98A3E48}"/>
                </c:ext>
              </c:extLst>
            </c:dLbl>
            <c:dLbl>
              <c:idx val="17"/>
              <c:tx>
                <c:rich>
                  <a:bodyPr/>
                  <a:lstStyle/>
                  <a:p>
                    <a:fld id="{04435D9C-9A3A-4576-8BD2-D378BE25C893}"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4-9F59-4CE8-AF19-CC46B98A3E48}"/>
                </c:ext>
              </c:extLst>
            </c:dLbl>
            <c:dLbl>
              <c:idx val="18"/>
              <c:delete val="1"/>
              <c:extLst>
                <c:ext xmlns:c15="http://schemas.microsoft.com/office/drawing/2012/chart" uri="{CE6537A1-D6FC-4f65-9D91-7224C49458BB}"/>
                <c:ext xmlns:c16="http://schemas.microsoft.com/office/drawing/2014/chart" uri="{C3380CC4-5D6E-409C-BE32-E72D297353CC}">
                  <c16:uniqueId val="{00000035-9F59-4CE8-AF19-CC46B98A3E48}"/>
                </c:ext>
              </c:extLst>
            </c:dLbl>
            <c:dLbl>
              <c:idx val="19"/>
              <c:delete val="1"/>
              <c:extLst>
                <c:ext xmlns:c15="http://schemas.microsoft.com/office/drawing/2012/chart" uri="{CE6537A1-D6FC-4f65-9D91-7224C49458BB}"/>
                <c:ext xmlns:c16="http://schemas.microsoft.com/office/drawing/2014/chart" uri="{C3380CC4-5D6E-409C-BE32-E72D297353CC}">
                  <c16:uniqueId val="{00000036-9F59-4CE8-AF19-CC46B98A3E48}"/>
                </c:ext>
              </c:extLst>
            </c:dLbl>
            <c:dLbl>
              <c:idx val="20"/>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7-9F59-4CE8-AF19-CC46B98A3E48}"/>
                </c:ext>
              </c:extLst>
            </c:dLbl>
            <c:dLbl>
              <c:idx val="21"/>
              <c:tx>
                <c:rich>
                  <a:bodyPr/>
                  <a:lstStyle/>
                  <a:p>
                    <a:fld id="{6EEE82A0-1841-476D-8332-FA26F27B709C}"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8-9F59-4CE8-AF19-CC46B98A3E48}"/>
                </c:ext>
              </c:extLst>
            </c:dLbl>
            <c:dLbl>
              <c:idx val="22"/>
              <c:tx>
                <c:rich>
                  <a:bodyPr/>
                  <a:lstStyle/>
                  <a:p>
                    <a:fld id="{EB711DB0-BEEE-4F32-97C8-205EA3CAF8E0}"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9-9F59-4CE8-AF19-CC46B98A3E48}"/>
                </c:ext>
              </c:extLst>
            </c:dLbl>
            <c:dLbl>
              <c:idx val="23"/>
              <c:delete val="1"/>
              <c:extLst>
                <c:ext xmlns:c15="http://schemas.microsoft.com/office/drawing/2012/chart" uri="{CE6537A1-D6FC-4f65-9D91-7224C49458BB}"/>
                <c:ext xmlns:c16="http://schemas.microsoft.com/office/drawing/2014/chart" uri="{C3380CC4-5D6E-409C-BE32-E72D297353CC}">
                  <c16:uniqueId val="{0000003A-9F59-4CE8-AF19-CC46B98A3E48}"/>
                </c:ext>
              </c:extLst>
            </c:dLbl>
            <c:dLbl>
              <c:idx val="24"/>
              <c:delete val="1"/>
              <c:extLst>
                <c:ext xmlns:c15="http://schemas.microsoft.com/office/drawing/2012/chart" uri="{CE6537A1-D6FC-4f65-9D91-7224C49458BB}"/>
                <c:ext xmlns:c16="http://schemas.microsoft.com/office/drawing/2014/chart" uri="{C3380CC4-5D6E-409C-BE32-E72D297353CC}">
                  <c16:uniqueId val="{0000003B-9F59-4CE8-AF19-CC46B98A3E48}"/>
                </c:ext>
              </c:extLst>
            </c:dLbl>
            <c:dLbl>
              <c:idx val="2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3C-9F59-4CE8-AF19-CC46B98A3E48}"/>
                </c:ext>
              </c:extLst>
            </c:dLbl>
            <c:dLbl>
              <c:idx val="26"/>
              <c:tx>
                <c:rich>
                  <a:bodyPr/>
                  <a:lstStyle/>
                  <a:p>
                    <a:fld id="{922F622B-2C73-426D-A9F3-227596094CB4}"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D-9F59-4CE8-AF19-CC46B98A3E48}"/>
                </c:ext>
              </c:extLst>
            </c:dLbl>
            <c:dLbl>
              <c:idx val="27"/>
              <c:tx>
                <c:rich>
                  <a:bodyPr/>
                  <a:lstStyle/>
                  <a:p>
                    <a:fld id="{39F814D2-11AC-4920-AD9C-D6733BDD30D8}"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E-9F59-4CE8-AF19-CC46B98A3E48}"/>
                </c:ext>
              </c:extLst>
            </c:dLbl>
            <c:dLbl>
              <c:idx val="28"/>
              <c:delete val="1"/>
              <c:extLst>
                <c:ext xmlns:c15="http://schemas.microsoft.com/office/drawing/2012/chart" uri="{CE6537A1-D6FC-4f65-9D91-7224C49458BB}"/>
                <c:ext xmlns:c16="http://schemas.microsoft.com/office/drawing/2014/chart" uri="{C3380CC4-5D6E-409C-BE32-E72D297353CC}">
                  <c16:uniqueId val="{0000003F-9F59-4CE8-AF19-CC46B98A3E48}"/>
                </c:ext>
              </c:extLst>
            </c:dLbl>
            <c:dLbl>
              <c:idx val="29"/>
              <c:delete val="1"/>
              <c:extLst>
                <c:ext xmlns:c15="http://schemas.microsoft.com/office/drawing/2012/chart" uri="{CE6537A1-D6FC-4f65-9D91-7224C49458BB}"/>
                <c:ext xmlns:c16="http://schemas.microsoft.com/office/drawing/2014/chart" uri="{C3380CC4-5D6E-409C-BE32-E72D297353CC}">
                  <c16:uniqueId val="{00000040-9F59-4CE8-AF19-CC46B98A3E48}"/>
                </c:ext>
              </c:extLst>
            </c:dLbl>
            <c:dLbl>
              <c:idx val="30"/>
              <c:tx>
                <c:rich>
                  <a:bodyPr/>
                  <a:lstStyle/>
                  <a:p>
                    <a:endParaRPr lang="sv-SE"/>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A-9F59-4CE8-AF19-CC46B98A3E48}"/>
                </c:ext>
              </c:extLst>
            </c:dLbl>
            <c:dLbl>
              <c:idx val="31"/>
              <c:tx>
                <c:rich>
                  <a:bodyPr/>
                  <a:lstStyle/>
                  <a:p>
                    <a:fld id="{615BE3FE-7D2D-43DB-B0B7-786D760FE796}"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B-9F59-4CE8-AF19-CC46B98A3E48}"/>
                </c:ext>
              </c:extLst>
            </c:dLbl>
            <c:dLbl>
              <c:idx val="32"/>
              <c:tx>
                <c:rich>
                  <a:bodyPr/>
                  <a:lstStyle/>
                  <a:p>
                    <a:fld id="{FCC469D6-567C-498C-AA27-03DABC069ADE}"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C-9F59-4CE8-AF19-CC46B98A3E48}"/>
                </c:ext>
              </c:extLst>
            </c:dLbl>
            <c:dLbl>
              <c:idx val="33"/>
              <c:tx>
                <c:rich>
                  <a:bodyPr/>
                  <a:lstStyle/>
                  <a:p>
                    <a:fld id="{FDEC7862-7FBE-406E-AA89-48F50842EF7A}"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D-9F59-4CE8-AF19-CC46B98A3E48}"/>
                </c:ext>
              </c:extLst>
            </c:dLbl>
            <c:dLbl>
              <c:idx val="34"/>
              <c:tx>
                <c:rich>
                  <a:bodyPr/>
                  <a:lstStyle/>
                  <a:p>
                    <a:fld id="{2D5704E3-1E2A-4E5D-8FA2-54819390D985}" type="CELLRANGE">
                      <a:rPr lang="sv-SE"/>
                      <a:pPr/>
                      <a:t>[CELLRANGE]</a:t>
                    </a:fld>
                    <a:endParaRPr lang="sv-SE"/>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E-9F59-4CE8-AF19-CC46B98A3E48}"/>
                </c:ext>
              </c:extLst>
            </c:dLbl>
            <c:spPr>
              <a:noFill/>
              <a:ln>
                <a:solidFill>
                  <a:schemeClr val="bg1">
                    <a:lumMod val="75000"/>
                  </a:schemeClr>
                </a:solidFill>
              </a:ln>
              <a:effectLst/>
            </c:spPr>
            <c:txPr>
              <a:bodyPr rot="0" spcFirstLastPara="1" vertOverflow="ellipsis" vert="horz" wrap="square" lIns="38100" tIns="19050" rIns="38100" bIns="19050" anchor="ctr" anchorCtr="0">
                <a:spAutoFit/>
              </a:bodyPr>
              <a:lstStyle/>
              <a:p>
                <a:pPr algn="ct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sv-SE"/>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multiLvlStrRef>
              <c:f>Blad1!$A$2:$B$36</c:f>
              <c:multiLvlStrCache>
                <c:ptCount val="35"/>
                <c:lvl>
                  <c:pt idx="1">
                    <c:v>Vinter 2020</c:v>
                  </c:pt>
                  <c:pt idx="2">
                    <c:v>Sommar 2021</c:v>
                  </c:pt>
                  <c:pt idx="3">
                    <c:v>Vinter 2021</c:v>
                  </c:pt>
                  <c:pt idx="4">
                    <c:v>Sommar 2022</c:v>
                  </c:pt>
                  <c:pt idx="6">
                    <c:v>Vinter 2020</c:v>
                  </c:pt>
                  <c:pt idx="7">
                    <c:v>Sommar 2021</c:v>
                  </c:pt>
                  <c:pt idx="8">
                    <c:v>Vinter 2021</c:v>
                  </c:pt>
                  <c:pt idx="9">
                    <c:v>Sommar 2022</c:v>
                  </c:pt>
                  <c:pt idx="11">
                    <c:v>Vinter 2020</c:v>
                  </c:pt>
                  <c:pt idx="12">
                    <c:v>Sommar 2021</c:v>
                  </c:pt>
                  <c:pt idx="13">
                    <c:v>Vinter 2021</c:v>
                  </c:pt>
                  <c:pt idx="14">
                    <c:v>Sommar 2022</c:v>
                  </c:pt>
                  <c:pt idx="16">
                    <c:v>Vinter 2020</c:v>
                  </c:pt>
                  <c:pt idx="17">
                    <c:v>Sommar 2021</c:v>
                  </c:pt>
                  <c:pt idx="18">
                    <c:v>Vinter 2021</c:v>
                  </c:pt>
                  <c:pt idx="19">
                    <c:v>Sommar 2022</c:v>
                  </c:pt>
                  <c:pt idx="21">
                    <c:v>Vinter 2020</c:v>
                  </c:pt>
                  <c:pt idx="22">
                    <c:v>Sommar 2021</c:v>
                  </c:pt>
                  <c:pt idx="23">
                    <c:v>Vinter 2021</c:v>
                  </c:pt>
                  <c:pt idx="24">
                    <c:v>Sommar 2022</c:v>
                  </c:pt>
                  <c:pt idx="26">
                    <c:v>Vinter 2020</c:v>
                  </c:pt>
                  <c:pt idx="27">
                    <c:v>Sommar 2021</c:v>
                  </c:pt>
                  <c:pt idx="28">
                    <c:v>Vinter 2021</c:v>
                  </c:pt>
                  <c:pt idx="29">
                    <c:v>Sommar 2022</c:v>
                  </c:pt>
                  <c:pt idx="31">
                    <c:v>Vinter 2020</c:v>
                  </c:pt>
                  <c:pt idx="32">
                    <c:v>Sommar 2021</c:v>
                  </c:pt>
                  <c:pt idx="33">
                    <c:v>Vinter 2021</c:v>
                  </c:pt>
                  <c:pt idx="34">
                    <c:v>Sommar 2022</c:v>
                  </c:pt>
                </c:lvl>
                <c:lvl>
                  <c:pt idx="1">
                    <c:v>Totalt alla företag</c:v>
                  </c:pt>
                  <c:pt idx="6">
                    <c:v>Artistisk verksamhet</c:v>
                  </c:pt>
                  <c:pt idx="11">
                    <c:v>Övriga företag</c:v>
                  </c:pt>
                  <c:pt idx="16">
                    <c:v>Turismföretag</c:v>
                  </c:pt>
                  <c:pt idx="21">
                    <c:v>Icke-turism företag</c:v>
                  </c:pt>
                  <c:pt idx="26">
                    <c:v>Storstäder</c:v>
                  </c:pt>
                  <c:pt idx="31">
                    <c:v>Övriga landet </c:v>
                  </c:pt>
                </c:lvl>
              </c:multiLvlStrCache>
            </c:multiLvlStrRef>
          </c:xVal>
          <c:yVal>
            <c:numRef>
              <c:f>Blad1!$H$2:$H$37</c:f>
              <c:numCache>
                <c:formatCode>0%</c:formatCode>
                <c:ptCount val="36"/>
                <c:pt idx="1">
                  <c:v>-0.9</c:v>
                </c:pt>
                <c:pt idx="2">
                  <c:v>-0.9</c:v>
                </c:pt>
                <c:pt idx="3">
                  <c:v>-0.9</c:v>
                </c:pt>
                <c:pt idx="4">
                  <c:v>-0.9</c:v>
                </c:pt>
                <c:pt idx="6">
                  <c:v>-0.9</c:v>
                </c:pt>
                <c:pt idx="7">
                  <c:v>-0.9</c:v>
                </c:pt>
                <c:pt idx="8">
                  <c:v>-0.9</c:v>
                </c:pt>
                <c:pt idx="9">
                  <c:v>-0.9</c:v>
                </c:pt>
                <c:pt idx="11">
                  <c:v>-0.9</c:v>
                </c:pt>
                <c:pt idx="12">
                  <c:v>-0.9</c:v>
                </c:pt>
                <c:pt idx="13">
                  <c:v>-0.9</c:v>
                </c:pt>
                <c:pt idx="14">
                  <c:v>-0.9</c:v>
                </c:pt>
                <c:pt idx="16">
                  <c:v>-0.9</c:v>
                </c:pt>
                <c:pt idx="17">
                  <c:v>-0.9</c:v>
                </c:pt>
                <c:pt idx="18">
                  <c:v>-0.9</c:v>
                </c:pt>
                <c:pt idx="19">
                  <c:v>-0.9</c:v>
                </c:pt>
                <c:pt idx="21">
                  <c:v>-0.9</c:v>
                </c:pt>
                <c:pt idx="22">
                  <c:v>-0.9</c:v>
                </c:pt>
                <c:pt idx="23">
                  <c:v>-0.9</c:v>
                </c:pt>
                <c:pt idx="24">
                  <c:v>-0.9</c:v>
                </c:pt>
                <c:pt idx="26">
                  <c:v>-0.9</c:v>
                </c:pt>
                <c:pt idx="27">
                  <c:v>-0.9</c:v>
                </c:pt>
                <c:pt idx="28">
                  <c:v>-0.9</c:v>
                </c:pt>
                <c:pt idx="29">
                  <c:v>-0.9</c:v>
                </c:pt>
                <c:pt idx="31">
                  <c:v>-0.9</c:v>
                </c:pt>
                <c:pt idx="32">
                  <c:v>-0.9</c:v>
                </c:pt>
                <c:pt idx="33">
                  <c:v>-0.9</c:v>
                </c:pt>
                <c:pt idx="34">
                  <c:v>-0.9</c:v>
                </c:pt>
              </c:numCache>
            </c:numRef>
          </c:yVal>
          <c:smooth val="0"/>
          <c:extLst>
            <c:ext xmlns:c15="http://schemas.microsoft.com/office/drawing/2012/chart" uri="{02D57815-91ED-43cb-92C2-25804820EDAC}">
              <c15:datalabelsRange>
                <c15:f>Blad1!$J$2:$J$37</c15:f>
                <c15:dlblRangeCache>
                  <c:ptCount val="36"/>
                  <c:pt idx="1">
                    <c:v>8%</c:v>
                  </c:pt>
                  <c:pt idx="2">
                    <c:v>4%</c:v>
                  </c:pt>
                  <c:pt idx="6">
                    <c:v>4%</c:v>
                  </c:pt>
                  <c:pt idx="7">
                    <c:v>4%</c:v>
                  </c:pt>
                  <c:pt idx="11">
                    <c:v>17%</c:v>
                  </c:pt>
                  <c:pt idx="12">
                    <c:v>5%</c:v>
                  </c:pt>
                  <c:pt idx="16">
                    <c:v>12%</c:v>
                  </c:pt>
                  <c:pt idx="17">
                    <c:v>4%</c:v>
                  </c:pt>
                  <c:pt idx="21">
                    <c:v>2%</c:v>
                  </c:pt>
                  <c:pt idx="22">
                    <c:v>5%</c:v>
                  </c:pt>
                  <c:pt idx="26">
                    <c:v>5%</c:v>
                  </c:pt>
                  <c:pt idx="27">
                    <c:v>6%</c:v>
                  </c:pt>
                  <c:pt idx="31">
                    <c:v>11%</c:v>
                  </c:pt>
                  <c:pt idx="32">
                    <c:v>3%</c:v>
                  </c:pt>
                </c15:dlblRangeCache>
              </c15:datalabelsRange>
            </c:ext>
            <c:ext xmlns:c16="http://schemas.microsoft.com/office/drawing/2014/chart" uri="{C3380CC4-5D6E-409C-BE32-E72D297353CC}">
              <c16:uniqueId val="{00000041-9F59-4CE8-AF19-CC46B98A3E48}"/>
            </c:ext>
          </c:extLst>
        </c:ser>
        <c:dLbls>
          <c:showLegendKey val="0"/>
          <c:showVal val="0"/>
          <c:showCatName val="0"/>
          <c:showSerName val="0"/>
          <c:showPercent val="0"/>
          <c:showBubbleSize val="0"/>
        </c:dLbls>
        <c:axId val="450860648"/>
        <c:axId val="445981360"/>
      </c:scatterChart>
      <c:catAx>
        <c:axId val="450860648"/>
        <c:scaling>
          <c:orientation val="minMax"/>
        </c:scaling>
        <c:delete val="1"/>
        <c:axPos val="b"/>
        <c:numFmt formatCode="General" sourceLinked="1"/>
        <c:majorTickMark val="out"/>
        <c:minorTickMark val="none"/>
        <c:tickLblPos val="nextTo"/>
        <c:crossAx val="445981360"/>
        <c:crosses val="autoZero"/>
        <c:auto val="1"/>
        <c:lblAlgn val="ctr"/>
        <c:lblOffset val="100"/>
        <c:noMultiLvlLbl val="0"/>
      </c:catAx>
      <c:valAx>
        <c:axId val="445981360"/>
        <c:scaling>
          <c:orientation val="minMax"/>
          <c:max val="1"/>
          <c:min val="-1"/>
        </c:scaling>
        <c:delete val="1"/>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crossAx val="450860648"/>
        <c:crosses val="autoZero"/>
        <c:crossBetween val="between"/>
      </c:valAx>
      <c:valAx>
        <c:axId val="445981752"/>
        <c:scaling>
          <c:orientation val="minMax"/>
          <c:max val="1"/>
          <c:min val="-1"/>
        </c:scaling>
        <c:delete val="1"/>
        <c:axPos val="r"/>
        <c:numFmt formatCode="0%" sourceLinked="1"/>
        <c:majorTickMark val="out"/>
        <c:minorTickMark val="none"/>
        <c:tickLblPos val="nextTo"/>
        <c:crossAx val="445979400"/>
        <c:crosses val="max"/>
        <c:crossBetween val="between"/>
      </c:valAx>
      <c:catAx>
        <c:axId val="445979400"/>
        <c:scaling>
          <c:orientation val="minMax"/>
        </c:scaling>
        <c:delete val="0"/>
        <c:axPos val="t"/>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Light" panose="020F0302020204030204" pitchFamily="34" charset="0"/>
                <a:ea typeface="+mn-ea"/>
                <a:cs typeface="Calibri Light" panose="020F0302020204030204" pitchFamily="34" charset="0"/>
              </a:defRPr>
            </a:pPr>
            <a:endParaRPr lang="sv-SE"/>
          </a:p>
        </c:txPr>
        <c:crossAx val="445981752"/>
        <c:crosses val="max"/>
        <c:auto val="1"/>
        <c:lblAlgn val="ctr"/>
        <c:lblOffset val="100"/>
        <c:noMultiLvlLbl val="0"/>
      </c:catAx>
      <c:spPr>
        <a:noFill/>
        <a:ln>
          <a:noFill/>
        </a:ln>
        <a:effectLst/>
      </c:spPr>
    </c:plotArea>
    <c:legend>
      <c:legendPos val="b"/>
      <c:layout>
        <c:manualLayout>
          <c:xMode val="edge"/>
          <c:yMode val="edge"/>
          <c:x val="0.15354830802389868"/>
          <c:y val="0.9366943859850051"/>
          <c:w val="0.73485845082630608"/>
          <c:h val="4.404841396398731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95000"/>
                  <a:lumOff val="5000"/>
                </a:schemeClr>
              </a:solidFill>
              <a:latin typeface="Calibri Light" panose="020F0302020204030204" pitchFamily="34" charset="0"/>
              <a:ea typeface="+mn-ea"/>
              <a:cs typeface="Calibri Light" panose="020F0302020204030204" pitchFamily="34" charset="0"/>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3927008785462796"/>
          <c:y val="2.4991293451800723E-2"/>
          <c:w val="0.56070353461135769"/>
          <c:h val="0.93746904581481916"/>
        </c:manualLayout>
      </c:layout>
      <c:barChart>
        <c:barDir val="bar"/>
        <c:grouping val="clustered"/>
        <c:varyColors val="0"/>
        <c:ser>
          <c:idx val="0"/>
          <c:order val="0"/>
          <c:tx>
            <c:strRef>
              <c:f>Sheet1!$B$1</c:f>
              <c:strCache>
                <c:ptCount val="1"/>
                <c:pt idx="0">
                  <c:v>Kolumn3</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Mycket större</c:v>
                </c:pt>
                <c:pt idx="1">
                  <c:v>Lite större</c:v>
                </c:pt>
                <c:pt idx="2">
                  <c:v>Samma</c:v>
                </c:pt>
                <c:pt idx="3">
                  <c:v>Lite mindre</c:v>
                </c:pt>
                <c:pt idx="4">
                  <c:v>Mycket mindre</c:v>
                </c:pt>
                <c:pt idx="5">
                  <c:v>Vi erbjuder inget på vintern</c:v>
                </c:pt>
              </c:strCache>
            </c:strRef>
          </c:cat>
          <c:val>
            <c:numRef>
              <c:f>Sheet1!$B$2:$B$7</c:f>
              <c:numCache>
                <c:formatCode>0%</c:formatCode>
                <c:ptCount val="6"/>
                <c:pt idx="0">
                  <c:v>0.13</c:v>
                </c:pt>
                <c:pt idx="1">
                  <c:v>0.21</c:v>
                </c:pt>
                <c:pt idx="2">
                  <c:v>0.31</c:v>
                </c:pt>
                <c:pt idx="3">
                  <c:v>0.13</c:v>
                </c:pt>
                <c:pt idx="4">
                  <c:v>0.18</c:v>
                </c:pt>
                <c:pt idx="5">
                  <c:v>0.04</c:v>
                </c:pt>
              </c:numCache>
            </c:numRef>
          </c:val>
          <c:extLst>
            <c:ext xmlns:c16="http://schemas.microsoft.com/office/drawing/2014/chart" uri="{C3380CC4-5D6E-409C-BE32-E72D297353CC}">
              <c16:uniqueId val="{00000000-1B25-4285-BA6C-4ED79EC989AA}"/>
            </c:ext>
          </c:extLst>
        </c:ser>
        <c:dLbls>
          <c:showLegendKey val="0"/>
          <c:showVal val="1"/>
          <c:showCatName val="0"/>
          <c:showSerName val="0"/>
          <c:showPercent val="0"/>
          <c:showBubbleSize val="0"/>
        </c:dLbls>
        <c:gapWidth val="80"/>
        <c:axId val="-1999474624"/>
        <c:axId val="-2063936224"/>
      </c:barChart>
      <c:catAx>
        <c:axId val="-1999474624"/>
        <c:scaling>
          <c:orientation val="maxMin"/>
        </c:scaling>
        <c:delete val="0"/>
        <c:axPos val="l"/>
        <c:numFmt formatCode="General" sourceLinked="0"/>
        <c:majorTickMark val="out"/>
        <c:minorTickMark val="none"/>
        <c:tickLblPos val="nextTo"/>
        <c:txPr>
          <a:bodyPr/>
          <a:lstStyle/>
          <a:p>
            <a:pPr>
              <a:defRPr sz="1000"/>
            </a:pPr>
            <a:endParaRPr lang="sv-SE"/>
          </a:p>
        </c:txPr>
        <c:crossAx val="-2063936224"/>
        <c:crosses val="autoZero"/>
        <c:auto val="1"/>
        <c:lblAlgn val="ctr"/>
        <c:lblOffset val="100"/>
        <c:noMultiLvlLbl val="0"/>
      </c:catAx>
      <c:valAx>
        <c:axId val="-2063936224"/>
        <c:scaling>
          <c:orientation val="minMax"/>
          <c:max val="1"/>
        </c:scaling>
        <c:delete val="1"/>
        <c:axPos val="b"/>
        <c:numFmt formatCode="0%" sourceLinked="1"/>
        <c:majorTickMark val="out"/>
        <c:minorTickMark val="none"/>
        <c:tickLblPos val="nextTo"/>
        <c:crossAx val="-1999474624"/>
        <c:crosses val="max"/>
        <c:crossBetween val="between"/>
        <c:majorUnit val="0.2"/>
      </c:valAx>
    </c:plotArea>
    <c:plotVisOnly val="1"/>
    <c:dispBlanksAs val="gap"/>
    <c:showDLblsOverMax val="0"/>
  </c:chart>
  <c:txPr>
    <a:bodyPr/>
    <a:lstStyle/>
    <a:p>
      <a:pPr>
        <a:defRPr sz="1200">
          <a:latin typeface="+mj-lt"/>
          <a:cs typeface="Arial" panose="020B0604020202020204" pitchFamily="34" charset="0"/>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3927008785462796"/>
          <c:y val="2.4991293451800723E-2"/>
          <c:w val="0.56070353461135769"/>
          <c:h val="0.93746904581481916"/>
        </c:manualLayout>
      </c:layout>
      <c:barChart>
        <c:barDir val="bar"/>
        <c:grouping val="clustered"/>
        <c:varyColors val="0"/>
        <c:ser>
          <c:idx val="0"/>
          <c:order val="0"/>
          <c:tx>
            <c:strRef>
              <c:f>Sheet1!$B$1</c:f>
              <c:strCache>
                <c:ptCount val="1"/>
                <c:pt idx="0">
                  <c:v>Kolumn3</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Mycket större</c:v>
                </c:pt>
                <c:pt idx="1">
                  <c:v>Lite större</c:v>
                </c:pt>
                <c:pt idx="2">
                  <c:v>Samma</c:v>
                </c:pt>
                <c:pt idx="3">
                  <c:v>Lite mindre</c:v>
                </c:pt>
                <c:pt idx="4">
                  <c:v>Mycket mindre</c:v>
                </c:pt>
                <c:pt idx="5">
                  <c:v>Vi erbjuder inget på vintern</c:v>
                </c:pt>
              </c:strCache>
            </c:strRef>
          </c:cat>
          <c:val>
            <c:numRef>
              <c:f>Sheet1!$B$2:$B$7</c:f>
              <c:numCache>
                <c:formatCode>0%</c:formatCode>
                <c:ptCount val="6"/>
                <c:pt idx="0">
                  <c:v>0.33</c:v>
                </c:pt>
                <c:pt idx="1">
                  <c:v>0.28000000000000003</c:v>
                </c:pt>
                <c:pt idx="2">
                  <c:v>0.17</c:v>
                </c:pt>
                <c:pt idx="3">
                  <c:v>0.06</c:v>
                </c:pt>
                <c:pt idx="4">
                  <c:v>0.02</c:v>
                </c:pt>
                <c:pt idx="5">
                  <c:v>0.15</c:v>
                </c:pt>
              </c:numCache>
            </c:numRef>
          </c:val>
          <c:extLst>
            <c:ext xmlns:c16="http://schemas.microsoft.com/office/drawing/2014/chart" uri="{C3380CC4-5D6E-409C-BE32-E72D297353CC}">
              <c16:uniqueId val="{00000000-1B25-4285-BA6C-4ED79EC989AA}"/>
            </c:ext>
          </c:extLst>
        </c:ser>
        <c:dLbls>
          <c:showLegendKey val="0"/>
          <c:showVal val="1"/>
          <c:showCatName val="0"/>
          <c:showSerName val="0"/>
          <c:showPercent val="0"/>
          <c:showBubbleSize val="0"/>
        </c:dLbls>
        <c:gapWidth val="80"/>
        <c:axId val="-1999474624"/>
        <c:axId val="-2063936224"/>
      </c:barChart>
      <c:catAx>
        <c:axId val="-1999474624"/>
        <c:scaling>
          <c:orientation val="maxMin"/>
        </c:scaling>
        <c:delete val="0"/>
        <c:axPos val="l"/>
        <c:numFmt formatCode="General" sourceLinked="0"/>
        <c:majorTickMark val="out"/>
        <c:minorTickMark val="none"/>
        <c:tickLblPos val="nextTo"/>
        <c:txPr>
          <a:bodyPr/>
          <a:lstStyle/>
          <a:p>
            <a:pPr>
              <a:defRPr sz="1000"/>
            </a:pPr>
            <a:endParaRPr lang="sv-SE"/>
          </a:p>
        </c:txPr>
        <c:crossAx val="-2063936224"/>
        <c:crosses val="autoZero"/>
        <c:auto val="1"/>
        <c:lblAlgn val="ctr"/>
        <c:lblOffset val="100"/>
        <c:noMultiLvlLbl val="0"/>
      </c:catAx>
      <c:valAx>
        <c:axId val="-2063936224"/>
        <c:scaling>
          <c:orientation val="minMax"/>
          <c:max val="1"/>
        </c:scaling>
        <c:delete val="1"/>
        <c:axPos val="b"/>
        <c:numFmt formatCode="0%" sourceLinked="1"/>
        <c:majorTickMark val="out"/>
        <c:minorTickMark val="none"/>
        <c:tickLblPos val="nextTo"/>
        <c:crossAx val="-1999474624"/>
        <c:crosses val="max"/>
        <c:crossBetween val="between"/>
        <c:majorUnit val="0.2"/>
      </c:valAx>
    </c:plotArea>
    <c:plotVisOnly val="1"/>
    <c:dispBlanksAs val="gap"/>
    <c:showDLblsOverMax val="0"/>
  </c:chart>
  <c:txPr>
    <a:bodyPr/>
    <a:lstStyle/>
    <a:p>
      <a:pPr>
        <a:defRPr sz="1200">
          <a:latin typeface="+mj-lt"/>
          <a:cs typeface="Arial" panose="020B0604020202020204" pitchFamily="34" charset="0"/>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3927008785462796"/>
          <c:y val="2.4991293451800723E-2"/>
          <c:w val="0.56070353461135769"/>
          <c:h val="0.93746904581481916"/>
        </c:manualLayout>
      </c:layout>
      <c:barChart>
        <c:barDir val="bar"/>
        <c:grouping val="clustered"/>
        <c:varyColors val="0"/>
        <c:ser>
          <c:idx val="0"/>
          <c:order val="0"/>
          <c:tx>
            <c:strRef>
              <c:f>Sheet1!$B$1</c:f>
              <c:strCache>
                <c:ptCount val="1"/>
                <c:pt idx="0">
                  <c:v>Kolumn3</c:v>
                </c:pt>
              </c:strCache>
            </c:strRef>
          </c:tx>
          <c:spPr>
            <a:solidFill>
              <a:srgbClr val="006968"/>
            </a:solidFill>
            <a:effectLst/>
            <a:scene3d>
              <a:camera prst="orthographicFront"/>
              <a:lightRig rig="balanced" dir="t">
                <a:rot lat="0" lon="0" rev="19200000"/>
              </a:lightRig>
            </a:scene3d>
            <a:sp3d prstMaterial="matte">
              <a:contourClr>
                <a:srgbClr val="000000"/>
              </a:contourClr>
            </a:sp3d>
          </c:spPr>
          <c:invertIfNegative val="0"/>
          <c:dLbls>
            <c:spPr>
              <a:noFill/>
              <a:ln>
                <a:noFill/>
              </a:ln>
              <a:effectLst/>
            </c:spPr>
            <c:txPr>
              <a:bodyPr/>
              <a:lstStyle/>
              <a:p>
                <a:pPr>
                  <a:defRPr b="1"/>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Mycket större</c:v>
                </c:pt>
                <c:pt idx="1">
                  <c:v>Lite större</c:v>
                </c:pt>
                <c:pt idx="2">
                  <c:v>Samma</c:v>
                </c:pt>
                <c:pt idx="3">
                  <c:v>Lite mindre</c:v>
                </c:pt>
                <c:pt idx="4">
                  <c:v>Mycket mindre</c:v>
                </c:pt>
                <c:pt idx="5">
                  <c:v>Vet ej</c:v>
                </c:pt>
              </c:strCache>
            </c:strRef>
          </c:cat>
          <c:val>
            <c:numRef>
              <c:f>Sheet1!$B$2:$B$7</c:f>
              <c:numCache>
                <c:formatCode>0%</c:formatCode>
                <c:ptCount val="6"/>
                <c:pt idx="0">
                  <c:v>0.23</c:v>
                </c:pt>
                <c:pt idx="1">
                  <c:v>0.35</c:v>
                </c:pt>
                <c:pt idx="2">
                  <c:v>0.27</c:v>
                </c:pt>
                <c:pt idx="3">
                  <c:v>0.06</c:v>
                </c:pt>
                <c:pt idx="4">
                  <c:v>0.08</c:v>
                </c:pt>
                <c:pt idx="5">
                  <c:v>1.97628458498024E-2</c:v>
                </c:pt>
              </c:numCache>
            </c:numRef>
          </c:val>
          <c:extLst>
            <c:ext xmlns:c16="http://schemas.microsoft.com/office/drawing/2014/chart" uri="{C3380CC4-5D6E-409C-BE32-E72D297353CC}">
              <c16:uniqueId val="{00000000-1B25-4285-BA6C-4ED79EC989AA}"/>
            </c:ext>
          </c:extLst>
        </c:ser>
        <c:dLbls>
          <c:showLegendKey val="0"/>
          <c:showVal val="1"/>
          <c:showCatName val="0"/>
          <c:showSerName val="0"/>
          <c:showPercent val="0"/>
          <c:showBubbleSize val="0"/>
        </c:dLbls>
        <c:gapWidth val="80"/>
        <c:axId val="-1999474624"/>
        <c:axId val="-2063936224"/>
      </c:barChart>
      <c:catAx>
        <c:axId val="-1999474624"/>
        <c:scaling>
          <c:orientation val="maxMin"/>
        </c:scaling>
        <c:delete val="0"/>
        <c:axPos val="l"/>
        <c:numFmt formatCode="General" sourceLinked="0"/>
        <c:majorTickMark val="out"/>
        <c:minorTickMark val="none"/>
        <c:tickLblPos val="nextTo"/>
        <c:txPr>
          <a:bodyPr/>
          <a:lstStyle/>
          <a:p>
            <a:pPr>
              <a:defRPr sz="1000"/>
            </a:pPr>
            <a:endParaRPr lang="sv-SE"/>
          </a:p>
        </c:txPr>
        <c:crossAx val="-2063936224"/>
        <c:crosses val="autoZero"/>
        <c:auto val="1"/>
        <c:lblAlgn val="ctr"/>
        <c:lblOffset val="100"/>
        <c:noMultiLvlLbl val="0"/>
      </c:catAx>
      <c:valAx>
        <c:axId val="-2063936224"/>
        <c:scaling>
          <c:orientation val="minMax"/>
          <c:max val="1"/>
        </c:scaling>
        <c:delete val="1"/>
        <c:axPos val="b"/>
        <c:numFmt formatCode="0%" sourceLinked="1"/>
        <c:majorTickMark val="out"/>
        <c:minorTickMark val="none"/>
        <c:tickLblPos val="nextTo"/>
        <c:crossAx val="-1999474624"/>
        <c:crosses val="max"/>
        <c:crossBetween val="between"/>
        <c:majorUnit val="0.2"/>
      </c:valAx>
    </c:plotArea>
    <c:plotVisOnly val="1"/>
    <c:dispBlanksAs val="gap"/>
    <c:showDLblsOverMax val="0"/>
  </c:chart>
  <c:txPr>
    <a:bodyPr/>
    <a:lstStyle/>
    <a:p>
      <a:pPr>
        <a:defRPr sz="1200">
          <a:latin typeface="+mj-lt"/>
          <a:cs typeface="Arial" panose="020B0604020202020204" pitchFamily="34" charset="0"/>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53543307086613"/>
          <c:y val="9.9156249999999987E-2"/>
          <c:w val="0.49959596456692912"/>
          <c:h val="0.74939394685039373"/>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0"/>
            <a:ext cx="2946347" cy="496491"/>
          </a:xfrm>
          <a:prstGeom prst="rect">
            <a:avLst/>
          </a:prstGeom>
        </p:spPr>
        <p:txBody>
          <a:bodyPr vert="horz" lIns="91449" tIns="45725" rIns="91449" bIns="45725" rtlCol="0"/>
          <a:lstStyle>
            <a:lvl1pPr algn="l">
              <a:defRPr sz="1200"/>
            </a:lvl1pPr>
          </a:lstStyle>
          <a:p>
            <a:endParaRPr lang="sv-SE"/>
          </a:p>
        </p:txBody>
      </p:sp>
      <p:sp>
        <p:nvSpPr>
          <p:cNvPr id="4" name="Platshållare för sidfot 3"/>
          <p:cNvSpPr>
            <a:spLocks noGrp="1"/>
          </p:cNvSpPr>
          <p:nvPr>
            <p:ph type="ftr" sz="quarter" idx="2"/>
          </p:nvPr>
        </p:nvSpPr>
        <p:spPr>
          <a:xfrm>
            <a:off x="2" y="9431600"/>
            <a:ext cx="2946347" cy="496491"/>
          </a:xfrm>
          <a:prstGeom prst="rect">
            <a:avLst/>
          </a:prstGeom>
        </p:spPr>
        <p:txBody>
          <a:bodyPr vert="horz" lIns="91449" tIns="45725" rIns="91449" bIns="45725" rtlCol="0" anchor="b"/>
          <a:lstStyle>
            <a:lvl1pPr algn="l">
              <a:defRPr sz="1200"/>
            </a:lvl1pPr>
          </a:lstStyle>
          <a:p>
            <a:endParaRPr lang="sv-SE"/>
          </a:p>
        </p:txBody>
      </p:sp>
      <p:sp>
        <p:nvSpPr>
          <p:cNvPr id="5" name="Platshållare för bildnummer 4"/>
          <p:cNvSpPr>
            <a:spLocks noGrp="1"/>
          </p:cNvSpPr>
          <p:nvPr>
            <p:ph type="sldNum" sz="quarter" idx="3"/>
          </p:nvPr>
        </p:nvSpPr>
        <p:spPr>
          <a:xfrm>
            <a:off x="3851344" y="9431600"/>
            <a:ext cx="2946347" cy="496491"/>
          </a:xfrm>
          <a:prstGeom prst="rect">
            <a:avLst/>
          </a:prstGeom>
        </p:spPr>
        <p:txBody>
          <a:bodyPr vert="horz" lIns="91449" tIns="45725" rIns="91449" bIns="45725" rtlCol="0" anchor="b"/>
          <a:lstStyle>
            <a:lvl1pPr algn="r">
              <a:defRPr sz="1200"/>
            </a:lvl1pPr>
          </a:lstStyle>
          <a:p>
            <a:fld id="{E5FA91DB-5F91-4C2C-BACA-5EB0557010E9}" type="slidenum">
              <a:rPr lang="sv-SE" smtClean="0"/>
              <a:t>‹#›</a:t>
            </a:fld>
            <a:endParaRPr lang="sv-SE"/>
          </a:p>
        </p:txBody>
      </p:sp>
    </p:spTree>
    <p:extLst>
      <p:ext uri="{BB962C8B-B14F-4D97-AF65-F5344CB8AC3E}">
        <p14:creationId xmlns:p14="http://schemas.microsoft.com/office/powerpoint/2010/main" val="407238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347" cy="496491"/>
          </a:xfrm>
          <a:prstGeom prst="rect">
            <a:avLst/>
          </a:prstGeom>
        </p:spPr>
        <p:txBody>
          <a:bodyPr vert="horz" lIns="91449" tIns="45725" rIns="91449" bIns="45725" rtlCol="0"/>
          <a:lstStyle>
            <a:lvl1pPr algn="l">
              <a:defRPr sz="1200"/>
            </a:lvl1pPr>
          </a:lstStyle>
          <a:p>
            <a:endParaRPr lang="en-US"/>
          </a:p>
        </p:txBody>
      </p:sp>
      <p:sp>
        <p:nvSpPr>
          <p:cNvPr id="3" name="Date Placeholder 2"/>
          <p:cNvSpPr>
            <a:spLocks noGrp="1"/>
          </p:cNvSpPr>
          <p:nvPr>
            <p:ph type="dt" idx="1"/>
          </p:nvPr>
        </p:nvSpPr>
        <p:spPr>
          <a:xfrm>
            <a:off x="3851344" y="0"/>
            <a:ext cx="2946347" cy="496491"/>
          </a:xfrm>
          <a:prstGeom prst="rect">
            <a:avLst/>
          </a:prstGeom>
        </p:spPr>
        <p:txBody>
          <a:bodyPr vert="horz" lIns="91449" tIns="45725" rIns="91449" bIns="45725" rtlCol="0"/>
          <a:lstStyle>
            <a:lvl1pPr algn="r">
              <a:defRPr sz="1200"/>
            </a:lvl1pPr>
          </a:lstStyle>
          <a:p>
            <a:fld id="{FD533A03-9362-A44F-B243-FC5877E2A1B4}" type="datetimeFigureOut">
              <a:rPr lang="en-US" smtClean="0"/>
              <a:t>10/19/2021</a:t>
            </a:fld>
            <a:endParaRPr lang="en-US"/>
          </a:p>
        </p:txBody>
      </p:sp>
      <p:sp>
        <p:nvSpPr>
          <p:cNvPr id="4" name="Slide Image Placeholder 3"/>
          <p:cNvSpPr>
            <a:spLocks noGrp="1" noRot="1" noChangeAspect="1"/>
          </p:cNvSpPr>
          <p:nvPr>
            <p:ph type="sldImg" idx="2"/>
          </p:nvPr>
        </p:nvSpPr>
        <p:spPr>
          <a:xfrm>
            <a:off x="92075" y="746125"/>
            <a:ext cx="6615113" cy="3721100"/>
          </a:xfrm>
          <a:prstGeom prst="rect">
            <a:avLst/>
          </a:prstGeom>
          <a:noFill/>
          <a:ln w="12700">
            <a:solidFill>
              <a:prstClr val="black"/>
            </a:solidFill>
          </a:ln>
        </p:spPr>
        <p:txBody>
          <a:bodyPr vert="horz" lIns="91449" tIns="45725" rIns="91449" bIns="45725" rtlCol="0" anchor="ctr"/>
          <a:lstStyle/>
          <a:p>
            <a:endParaRPr lang="en-US"/>
          </a:p>
        </p:txBody>
      </p:sp>
      <p:sp>
        <p:nvSpPr>
          <p:cNvPr id="5" name="Notes Placeholder 4"/>
          <p:cNvSpPr>
            <a:spLocks noGrp="1"/>
          </p:cNvSpPr>
          <p:nvPr>
            <p:ph type="body" sz="quarter" idx="3"/>
          </p:nvPr>
        </p:nvSpPr>
        <p:spPr>
          <a:xfrm>
            <a:off x="679927" y="4716662"/>
            <a:ext cx="5439410" cy="4468417"/>
          </a:xfrm>
          <a:prstGeom prst="rect">
            <a:avLst/>
          </a:prstGeom>
        </p:spPr>
        <p:txBody>
          <a:bodyPr vert="horz" lIns="91449" tIns="45725" rIns="91449" bIns="45725"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2" y="9431600"/>
            <a:ext cx="2946347" cy="496491"/>
          </a:xfrm>
          <a:prstGeom prst="rect">
            <a:avLst/>
          </a:prstGeom>
        </p:spPr>
        <p:txBody>
          <a:bodyPr vert="horz" lIns="91449" tIns="45725" rIns="91449" bIns="45725" rtlCol="0" anchor="b"/>
          <a:lstStyle>
            <a:lvl1pPr algn="l">
              <a:defRPr sz="1200"/>
            </a:lvl1pPr>
          </a:lstStyle>
          <a:p>
            <a:endParaRPr lang="en-US"/>
          </a:p>
        </p:txBody>
      </p:sp>
      <p:sp>
        <p:nvSpPr>
          <p:cNvPr id="7" name="Slide Number Placeholder 6"/>
          <p:cNvSpPr>
            <a:spLocks noGrp="1"/>
          </p:cNvSpPr>
          <p:nvPr>
            <p:ph type="sldNum" sz="quarter" idx="5"/>
          </p:nvPr>
        </p:nvSpPr>
        <p:spPr>
          <a:xfrm>
            <a:off x="3851344" y="9431600"/>
            <a:ext cx="2946347" cy="496491"/>
          </a:xfrm>
          <a:prstGeom prst="rect">
            <a:avLst/>
          </a:prstGeom>
        </p:spPr>
        <p:txBody>
          <a:bodyPr vert="horz" lIns="91449" tIns="45725" rIns="91449" bIns="45725" rtlCol="0" anchor="b"/>
          <a:lstStyle>
            <a:lvl1pPr algn="r">
              <a:defRPr sz="1200"/>
            </a:lvl1pPr>
          </a:lstStyle>
          <a:p>
            <a:fld id="{F0EDFB0B-A09A-BE4C-BC07-6681C8DA1BA6}" type="slidenum">
              <a:rPr lang="en-US" smtClean="0"/>
              <a:t>‹#›</a:t>
            </a:fld>
            <a:endParaRPr lang="en-US"/>
          </a:p>
        </p:txBody>
      </p:sp>
    </p:spTree>
    <p:extLst>
      <p:ext uri="{BB962C8B-B14F-4D97-AF65-F5344CB8AC3E}">
        <p14:creationId xmlns:p14="http://schemas.microsoft.com/office/powerpoint/2010/main" val="1666957247"/>
      </p:ext>
    </p:extLst>
  </p:cSld>
  <p:clrMap bg1="lt1" tx1="dk1" bg2="lt2" tx2="dk2" accent1="accent1" accent2="accent2" accent3="accent3" accent4="accent4" accent5="accent5" accent6="accent6" hlink="hlink" folHlink="folHlink"/>
  <p:notesStyle>
    <a:lvl1pPr marL="0" algn="l" defTabSz="342900" rtl="0" eaLnBrk="1" latinLnBrk="0" hangingPunct="1">
      <a:defRPr sz="900" kern="1200">
        <a:solidFill>
          <a:schemeClr val="tx1"/>
        </a:solidFill>
        <a:latin typeface="+mn-lt"/>
        <a:ea typeface="+mn-ea"/>
        <a:cs typeface="+mn-cs"/>
      </a:defRPr>
    </a:lvl1pPr>
    <a:lvl2pPr marL="342900" algn="l" defTabSz="342900" rtl="0" eaLnBrk="1" latinLnBrk="0" hangingPunct="1">
      <a:defRPr sz="900" kern="1200">
        <a:solidFill>
          <a:schemeClr val="tx1"/>
        </a:solidFill>
        <a:latin typeface="+mn-lt"/>
        <a:ea typeface="+mn-ea"/>
        <a:cs typeface="+mn-cs"/>
      </a:defRPr>
    </a:lvl2pPr>
    <a:lvl3pPr marL="685800" algn="l" defTabSz="342900" rtl="0" eaLnBrk="1" latinLnBrk="0" hangingPunct="1">
      <a:defRPr sz="900" kern="1200">
        <a:solidFill>
          <a:schemeClr val="tx1"/>
        </a:solidFill>
        <a:latin typeface="+mn-lt"/>
        <a:ea typeface="+mn-ea"/>
        <a:cs typeface="+mn-cs"/>
      </a:defRPr>
    </a:lvl3pPr>
    <a:lvl4pPr marL="1028700" algn="l" defTabSz="342900" rtl="0" eaLnBrk="1" latinLnBrk="0" hangingPunct="1">
      <a:defRPr sz="900" kern="1200">
        <a:solidFill>
          <a:schemeClr val="tx1"/>
        </a:solidFill>
        <a:latin typeface="+mn-lt"/>
        <a:ea typeface="+mn-ea"/>
        <a:cs typeface="+mn-cs"/>
      </a:defRPr>
    </a:lvl4pPr>
    <a:lvl5pPr marL="1371600" algn="l" defTabSz="342900" rtl="0" eaLnBrk="1" latinLnBrk="0" hangingPunct="1">
      <a:defRPr sz="900" kern="1200">
        <a:solidFill>
          <a:schemeClr val="tx1"/>
        </a:solidFill>
        <a:latin typeface="+mn-lt"/>
        <a:ea typeface="+mn-ea"/>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7988" cy="3086100"/>
          </a:xfrm>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0EDFB0B-A09A-BE4C-BC07-6681C8DA1BA6}" type="slidenum">
              <a:rPr lang="en-US" smtClean="0"/>
              <a:t>1</a:t>
            </a:fld>
            <a:endParaRPr lang="en-US"/>
          </a:p>
        </p:txBody>
      </p:sp>
    </p:spTree>
    <p:extLst>
      <p:ext uri="{BB962C8B-B14F-4D97-AF65-F5344CB8AC3E}">
        <p14:creationId xmlns:p14="http://schemas.microsoft.com/office/powerpoint/2010/main" val="164144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57246">
              <a:defRPr/>
            </a:pPr>
            <a:fld id="{F0EDFB0B-A09A-BE4C-BC07-6681C8DA1BA6}" type="slidenum">
              <a:rPr lang="en-US">
                <a:solidFill>
                  <a:prstClr val="black"/>
                </a:solidFill>
                <a:latin typeface="Calibri"/>
              </a:rPr>
              <a:pPr defTabSz="457246">
                <a:defRPr/>
              </a:pPr>
              <a:t>12</a:t>
            </a:fld>
            <a:endParaRPr lang="en-US">
              <a:solidFill>
                <a:prstClr val="black"/>
              </a:solidFill>
              <a:latin typeface="Calibri"/>
            </a:endParaRPr>
          </a:p>
        </p:txBody>
      </p:sp>
    </p:spTree>
    <p:extLst>
      <p:ext uri="{BB962C8B-B14F-4D97-AF65-F5344CB8AC3E}">
        <p14:creationId xmlns:p14="http://schemas.microsoft.com/office/powerpoint/2010/main" val="3435184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57246">
              <a:defRPr/>
            </a:pPr>
            <a:fld id="{F0EDFB0B-A09A-BE4C-BC07-6681C8DA1BA6}" type="slidenum">
              <a:rPr lang="en-US">
                <a:solidFill>
                  <a:prstClr val="black"/>
                </a:solidFill>
                <a:latin typeface="Calibri"/>
              </a:rPr>
              <a:pPr defTabSz="457246">
                <a:defRPr/>
              </a:pPr>
              <a:t>14</a:t>
            </a:fld>
            <a:endParaRPr lang="en-US">
              <a:solidFill>
                <a:prstClr val="black"/>
              </a:solidFill>
              <a:latin typeface="Calibri"/>
            </a:endParaRPr>
          </a:p>
        </p:txBody>
      </p:sp>
    </p:spTree>
    <p:extLst>
      <p:ext uri="{BB962C8B-B14F-4D97-AF65-F5344CB8AC3E}">
        <p14:creationId xmlns:p14="http://schemas.microsoft.com/office/powerpoint/2010/main" val="3435184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defTabSz="342934">
              <a:defRPr/>
            </a:pPr>
            <a:fld id="{F0EDFB0B-A09A-BE4C-BC07-6681C8DA1BA6}" type="slidenum">
              <a:rPr lang="en-US">
                <a:solidFill>
                  <a:prstClr val="black"/>
                </a:solidFill>
                <a:latin typeface="Calibri"/>
              </a:rPr>
              <a:pPr defTabSz="342934">
                <a:defRPr/>
              </a:pPr>
              <a:t>20</a:t>
            </a:fld>
            <a:endParaRPr lang="en-US">
              <a:solidFill>
                <a:prstClr val="black"/>
              </a:solidFill>
              <a:latin typeface="Calibri"/>
            </a:endParaRPr>
          </a:p>
        </p:txBody>
      </p:sp>
    </p:spTree>
    <p:extLst>
      <p:ext uri="{BB962C8B-B14F-4D97-AF65-F5344CB8AC3E}">
        <p14:creationId xmlns:p14="http://schemas.microsoft.com/office/powerpoint/2010/main" val="3006275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defTabSz="342934">
              <a:defRPr/>
            </a:pPr>
            <a:fld id="{F0EDFB0B-A09A-BE4C-BC07-6681C8DA1BA6}" type="slidenum">
              <a:rPr lang="en-US">
                <a:solidFill>
                  <a:prstClr val="black"/>
                </a:solidFill>
                <a:latin typeface="Calibri"/>
              </a:rPr>
              <a:pPr defTabSz="342934">
                <a:defRPr/>
              </a:pPr>
              <a:t>22</a:t>
            </a:fld>
            <a:endParaRPr lang="en-US">
              <a:solidFill>
                <a:prstClr val="black"/>
              </a:solidFill>
              <a:latin typeface="Calibri"/>
            </a:endParaRPr>
          </a:p>
        </p:txBody>
      </p:sp>
    </p:spTree>
    <p:extLst>
      <p:ext uri="{BB962C8B-B14F-4D97-AF65-F5344CB8AC3E}">
        <p14:creationId xmlns:p14="http://schemas.microsoft.com/office/powerpoint/2010/main" val="296566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0EDFB0B-A09A-BE4C-BC07-6681C8DA1BA6}" type="slidenum">
              <a:rPr lang="en-US" smtClean="0"/>
              <a:t>2</a:t>
            </a:fld>
            <a:endParaRPr lang="en-US"/>
          </a:p>
        </p:txBody>
      </p:sp>
    </p:spTree>
    <p:extLst>
      <p:ext uri="{BB962C8B-B14F-4D97-AF65-F5344CB8AC3E}">
        <p14:creationId xmlns:p14="http://schemas.microsoft.com/office/powerpoint/2010/main" val="1707631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0EDFB0B-A09A-BE4C-BC07-6681C8DA1BA6}" type="slidenum">
              <a:rPr lang="en-US" smtClean="0"/>
              <a:t>3</a:t>
            </a:fld>
            <a:endParaRPr lang="en-US"/>
          </a:p>
        </p:txBody>
      </p:sp>
    </p:spTree>
    <p:extLst>
      <p:ext uri="{BB962C8B-B14F-4D97-AF65-F5344CB8AC3E}">
        <p14:creationId xmlns:p14="http://schemas.microsoft.com/office/powerpoint/2010/main" val="314824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defTabSz="342934">
              <a:defRPr/>
            </a:pPr>
            <a:fld id="{F0EDFB0B-A09A-BE4C-BC07-6681C8DA1BA6}" type="slidenum">
              <a:rPr lang="en-US">
                <a:solidFill>
                  <a:prstClr val="black"/>
                </a:solidFill>
                <a:latin typeface="Calibri"/>
              </a:rPr>
              <a:pPr defTabSz="342934">
                <a:defRPr/>
              </a:pPr>
              <a:t>4</a:t>
            </a:fld>
            <a:endParaRPr lang="en-US">
              <a:solidFill>
                <a:prstClr val="black"/>
              </a:solidFill>
              <a:latin typeface="Calibri"/>
            </a:endParaRPr>
          </a:p>
        </p:txBody>
      </p:sp>
    </p:spTree>
    <p:extLst>
      <p:ext uri="{BB962C8B-B14F-4D97-AF65-F5344CB8AC3E}">
        <p14:creationId xmlns:p14="http://schemas.microsoft.com/office/powerpoint/2010/main" val="2347975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0EDFB0B-A09A-BE4C-BC07-6681C8DA1BA6}" type="slidenum">
              <a:rPr lang="en-US" smtClean="0"/>
              <a:t>5</a:t>
            </a:fld>
            <a:endParaRPr lang="en-US"/>
          </a:p>
        </p:txBody>
      </p:sp>
    </p:spTree>
    <p:extLst>
      <p:ext uri="{BB962C8B-B14F-4D97-AF65-F5344CB8AC3E}">
        <p14:creationId xmlns:p14="http://schemas.microsoft.com/office/powerpoint/2010/main" val="353325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F0EDFB0B-A09A-BE4C-BC07-6681C8DA1BA6}" type="slidenum">
              <a:rPr lang="en-US" smtClean="0"/>
              <a:t>6</a:t>
            </a:fld>
            <a:endParaRPr lang="en-US"/>
          </a:p>
        </p:txBody>
      </p:sp>
    </p:spTree>
    <p:extLst>
      <p:ext uri="{BB962C8B-B14F-4D97-AF65-F5344CB8AC3E}">
        <p14:creationId xmlns:p14="http://schemas.microsoft.com/office/powerpoint/2010/main" val="142403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defTabSz="342934">
              <a:defRPr/>
            </a:pPr>
            <a:fld id="{F0EDFB0B-A09A-BE4C-BC07-6681C8DA1BA6}" type="slidenum">
              <a:rPr lang="en-US">
                <a:solidFill>
                  <a:prstClr val="black"/>
                </a:solidFill>
                <a:latin typeface="Calibri"/>
              </a:rPr>
              <a:pPr defTabSz="342934">
                <a:defRPr/>
              </a:pPr>
              <a:t>7</a:t>
            </a:fld>
            <a:endParaRPr lang="en-US">
              <a:solidFill>
                <a:prstClr val="black"/>
              </a:solidFill>
              <a:latin typeface="Calibri"/>
            </a:endParaRPr>
          </a:p>
        </p:txBody>
      </p:sp>
    </p:spTree>
    <p:extLst>
      <p:ext uri="{BB962C8B-B14F-4D97-AF65-F5344CB8AC3E}">
        <p14:creationId xmlns:p14="http://schemas.microsoft.com/office/powerpoint/2010/main" val="2762764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0EDFB0B-A09A-BE4C-BC07-6681C8DA1BA6}" type="slidenum">
              <a:rPr lang="en-US" smtClean="0"/>
              <a:t>8</a:t>
            </a:fld>
            <a:endParaRPr lang="en-US"/>
          </a:p>
        </p:txBody>
      </p:sp>
    </p:spTree>
    <p:extLst>
      <p:ext uri="{BB962C8B-B14F-4D97-AF65-F5344CB8AC3E}">
        <p14:creationId xmlns:p14="http://schemas.microsoft.com/office/powerpoint/2010/main" val="1691079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F0EDFB0B-A09A-BE4C-BC07-6681C8DA1BA6}" type="slidenum">
              <a:rPr lang="en-US" smtClean="0"/>
              <a:t>10</a:t>
            </a:fld>
            <a:endParaRPr lang="en-US"/>
          </a:p>
        </p:txBody>
      </p:sp>
    </p:spTree>
    <p:extLst>
      <p:ext uri="{BB962C8B-B14F-4D97-AF65-F5344CB8AC3E}">
        <p14:creationId xmlns:p14="http://schemas.microsoft.com/office/powerpoint/2010/main" val="189168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n">
    <p:spTree>
      <p:nvGrpSpPr>
        <p:cNvPr id="1" name=""/>
        <p:cNvGrpSpPr/>
        <p:nvPr/>
      </p:nvGrpSpPr>
      <p:grpSpPr>
        <a:xfrm>
          <a:off x="0" y="0"/>
          <a:ext cx="0" cy="0"/>
          <a:chOff x="0" y="0"/>
          <a:chExt cx="0" cy="0"/>
        </a:xfrm>
      </p:grpSpPr>
      <p:sp>
        <p:nvSpPr>
          <p:cNvPr id="13" name="Rectangle 12"/>
          <p:cNvSpPr/>
          <p:nvPr userDrawn="1"/>
        </p:nvSpPr>
        <p:spPr>
          <a:xfrm>
            <a:off x="3059907" y="0"/>
            <a:ext cx="6084093" cy="4867275"/>
          </a:xfrm>
          <a:prstGeom prst="rect">
            <a:avLst/>
          </a:prstGeom>
          <a:solidFill>
            <a:srgbClr val="D0E9E8"/>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sp>
        <p:nvSpPr>
          <p:cNvPr id="3" name="Picture Placeholder 2"/>
          <p:cNvSpPr>
            <a:spLocks noGrp="1"/>
          </p:cNvSpPr>
          <p:nvPr>
            <p:ph type="pic" sz="quarter" idx="10"/>
          </p:nvPr>
        </p:nvSpPr>
        <p:spPr>
          <a:xfrm>
            <a:off x="3059113" y="0"/>
            <a:ext cx="6084887" cy="4867275"/>
          </a:xfrm>
          <a:prstGeom prst="rect">
            <a:avLst/>
          </a:prstGeom>
        </p:spPr>
        <p:txBody>
          <a:bodyPr/>
          <a:lstStyle>
            <a:lvl1pPr>
              <a:defRPr b="1">
                <a:latin typeface="Calibri" charset="0"/>
                <a:ea typeface="Calibri" charset="0"/>
                <a:cs typeface="Calibri" charset="0"/>
              </a:defRPr>
            </a:lvl1pPr>
          </a:lstStyle>
          <a:p>
            <a:pPr marL="257175" marR="0" lvl="0" indent="-257175" algn="l" defTabSz="342900" rtl="0" eaLnBrk="1" fontAlgn="auto" latinLnBrk="0" hangingPunct="1">
              <a:lnSpc>
                <a:spcPct val="100000"/>
              </a:lnSpc>
              <a:spcBef>
                <a:spcPct val="20000"/>
              </a:spcBef>
              <a:spcAft>
                <a:spcPts val="0"/>
              </a:spcAft>
              <a:buClrTx/>
              <a:buSzTx/>
              <a:buFont typeface="Arial"/>
              <a:buNone/>
              <a:tabLst/>
              <a:defRPr/>
            </a:pPr>
            <a:endParaRPr lang="sv-SE"/>
          </a:p>
          <a:p>
            <a:pPr marL="257175" marR="0" lvl="0" indent="-257175" algn="l" defTabSz="342900" rtl="0" eaLnBrk="1" fontAlgn="auto" latinLnBrk="0" hangingPunct="1">
              <a:lnSpc>
                <a:spcPct val="100000"/>
              </a:lnSpc>
              <a:spcBef>
                <a:spcPct val="20000"/>
              </a:spcBef>
              <a:spcAft>
                <a:spcPts val="0"/>
              </a:spcAft>
              <a:buClrTx/>
              <a:buSzTx/>
              <a:buFont typeface="Arial"/>
              <a:buNone/>
              <a:tabLst/>
              <a:defRPr/>
            </a:pPr>
            <a:endParaRPr lang="sv-SE"/>
          </a:p>
          <a:p>
            <a:pPr marL="257175" marR="0" lvl="0" indent="-257175" algn="l" defTabSz="342900" rtl="0" eaLnBrk="1" fontAlgn="auto" latinLnBrk="0" hangingPunct="1">
              <a:lnSpc>
                <a:spcPct val="100000"/>
              </a:lnSpc>
              <a:spcBef>
                <a:spcPct val="20000"/>
              </a:spcBef>
              <a:spcAft>
                <a:spcPts val="0"/>
              </a:spcAft>
              <a:buClrTx/>
              <a:buSzTx/>
              <a:buFont typeface="Arial"/>
              <a:buNone/>
              <a:tabLst/>
              <a:defRPr/>
            </a:pPr>
            <a:endParaRPr lang="sv-SE"/>
          </a:p>
          <a:p>
            <a:pPr marL="257175" marR="0" lvl="0" indent="-257175" algn="l" defTabSz="342900" rtl="0" eaLnBrk="1" fontAlgn="auto" latinLnBrk="0" hangingPunct="1">
              <a:lnSpc>
                <a:spcPct val="100000"/>
              </a:lnSpc>
              <a:spcBef>
                <a:spcPct val="20000"/>
              </a:spcBef>
              <a:spcAft>
                <a:spcPts val="0"/>
              </a:spcAft>
              <a:buClrTx/>
              <a:buSzTx/>
              <a:buFont typeface="Arial"/>
              <a:buNone/>
              <a:tabLst/>
              <a:defRPr/>
            </a:pPr>
            <a:r>
              <a:rPr lang="sv-SE"/>
              <a:t>	BILD</a:t>
            </a:r>
          </a:p>
        </p:txBody>
      </p:sp>
      <p:sp>
        <p:nvSpPr>
          <p:cNvPr id="14" name="Picture Placeholder 2"/>
          <p:cNvSpPr>
            <a:spLocks noGrp="1"/>
          </p:cNvSpPr>
          <p:nvPr>
            <p:ph type="pic" sz="quarter" idx="11"/>
          </p:nvPr>
        </p:nvSpPr>
        <p:spPr>
          <a:xfrm>
            <a:off x="253496" y="2662136"/>
            <a:ext cx="2544025" cy="1348550"/>
          </a:xfrm>
          <a:prstGeom prst="rect">
            <a:avLst/>
          </a:prstGeom>
        </p:spPr>
        <p:txBody>
          <a:bodyPr/>
          <a:lstStyle>
            <a:lvl1pPr>
              <a:defRPr b="1">
                <a:latin typeface="Calibri" charset="0"/>
                <a:ea typeface="Calibri" charset="0"/>
                <a:cs typeface="Calibri" charset="0"/>
              </a:defRPr>
            </a:lvl1pPr>
          </a:lstStyle>
          <a:p>
            <a:pPr marL="257175" marR="0" lvl="0" indent="-257175" algn="l" defTabSz="342900" rtl="0" eaLnBrk="1" fontAlgn="auto" latinLnBrk="0" hangingPunct="1">
              <a:lnSpc>
                <a:spcPct val="100000"/>
              </a:lnSpc>
              <a:spcBef>
                <a:spcPct val="20000"/>
              </a:spcBef>
              <a:spcAft>
                <a:spcPts val="0"/>
              </a:spcAft>
              <a:buClrTx/>
              <a:buSzTx/>
              <a:buFont typeface="Arial"/>
              <a:buNone/>
              <a:tabLst/>
              <a:defRPr/>
            </a:pPr>
            <a:endParaRPr lang="sv-SE"/>
          </a:p>
          <a:p>
            <a:pPr marL="257175" marR="0" lvl="0" indent="-257175" algn="l" defTabSz="342900" rtl="0" eaLnBrk="1" fontAlgn="auto" latinLnBrk="0" hangingPunct="1">
              <a:lnSpc>
                <a:spcPct val="100000"/>
              </a:lnSpc>
              <a:spcBef>
                <a:spcPct val="20000"/>
              </a:spcBef>
              <a:spcAft>
                <a:spcPts val="0"/>
              </a:spcAft>
              <a:buClrTx/>
              <a:buSzTx/>
              <a:buFont typeface="Arial"/>
              <a:buNone/>
              <a:tabLst/>
              <a:defRPr/>
            </a:pPr>
            <a:r>
              <a:rPr lang="sv-SE"/>
              <a:t>KUNDLOGGA</a:t>
            </a:r>
          </a:p>
        </p:txBody>
      </p:sp>
      <p:grpSp>
        <p:nvGrpSpPr>
          <p:cNvPr id="16" name="Group 15"/>
          <p:cNvGrpSpPr/>
          <p:nvPr userDrawn="1"/>
        </p:nvGrpSpPr>
        <p:grpSpPr>
          <a:xfrm>
            <a:off x="258143" y="4335322"/>
            <a:ext cx="2425837" cy="379286"/>
            <a:chOff x="266026" y="4335322"/>
            <a:chExt cx="2425837" cy="379286"/>
          </a:xfrm>
        </p:grpSpPr>
        <p:sp>
          <p:nvSpPr>
            <p:cNvPr id="18" name="Freeform: Shape 1">
              <a:extLst>
                <a:ext uri="{FF2B5EF4-FFF2-40B4-BE49-F238E27FC236}">
                  <a16:creationId xmlns:a16="http://schemas.microsoft.com/office/drawing/2014/main" id="{DD6FF84D-099C-4F4E-81B7-5C0977FF8DE2}"/>
                </a:ext>
              </a:extLst>
            </p:cNvPr>
            <p:cNvSpPr/>
            <p:nvPr/>
          </p:nvSpPr>
          <p:spPr>
            <a:xfrm>
              <a:off x="266026" y="4560988"/>
              <a:ext cx="137286" cy="139619"/>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9" name="Freeform: Shape 2">
              <a:extLst>
                <a:ext uri="{FF2B5EF4-FFF2-40B4-BE49-F238E27FC236}">
                  <a16:creationId xmlns:a16="http://schemas.microsoft.com/office/drawing/2014/main" id="{4AD2B506-02E4-4539-BCF1-180B06DB836F}"/>
                </a:ext>
              </a:extLst>
            </p:cNvPr>
            <p:cNvSpPr/>
            <p:nvPr/>
          </p:nvSpPr>
          <p:spPr>
            <a:xfrm>
              <a:off x="487219" y="4560988"/>
              <a:ext cx="137286" cy="139619"/>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0" name="Freeform: Shape 3">
              <a:extLst>
                <a:ext uri="{FF2B5EF4-FFF2-40B4-BE49-F238E27FC236}">
                  <a16:creationId xmlns:a16="http://schemas.microsoft.com/office/drawing/2014/main" id="{5E493D5C-32C1-4B09-BFE9-6ED62A58FC09}"/>
                </a:ext>
              </a:extLst>
            </p:cNvPr>
            <p:cNvSpPr/>
            <p:nvPr/>
          </p:nvSpPr>
          <p:spPr>
            <a:xfrm>
              <a:off x="266026" y="4342322"/>
              <a:ext cx="137286" cy="137286"/>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1" name="Freeform: Shape 4">
              <a:extLst>
                <a:ext uri="{FF2B5EF4-FFF2-40B4-BE49-F238E27FC236}">
                  <a16:creationId xmlns:a16="http://schemas.microsoft.com/office/drawing/2014/main" id="{41000666-0603-4308-9FFD-39FA02F08039}"/>
                </a:ext>
              </a:extLst>
            </p:cNvPr>
            <p:cNvSpPr/>
            <p:nvPr/>
          </p:nvSpPr>
          <p:spPr>
            <a:xfrm>
              <a:off x="487219" y="4342322"/>
              <a:ext cx="137286" cy="137286"/>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2" name="Freeform: Shape 5">
              <a:extLst>
                <a:ext uri="{FF2B5EF4-FFF2-40B4-BE49-F238E27FC236}">
                  <a16:creationId xmlns:a16="http://schemas.microsoft.com/office/drawing/2014/main" id="{F33F6556-FA8C-4A33-899D-8FD7AF903C42}"/>
                </a:ext>
              </a:extLst>
            </p:cNvPr>
            <p:cNvSpPr/>
            <p:nvPr/>
          </p:nvSpPr>
          <p:spPr>
            <a:xfrm>
              <a:off x="1141272" y="4335322"/>
              <a:ext cx="167718" cy="372286"/>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3" name="Freeform: Shape 6">
              <a:extLst>
                <a:ext uri="{FF2B5EF4-FFF2-40B4-BE49-F238E27FC236}">
                  <a16:creationId xmlns:a16="http://schemas.microsoft.com/office/drawing/2014/main" id="{C0C70935-4D0B-40E7-AD4C-21E7839A894C}"/>
                </a:ext>
              </a:extLst>
            </p:cNvPr>
            <p:cNvSpPr/>
            <p:nvPr/>
          </p:nvSpPr>
          <p:spPr>
            <a:xfrm>
              <a:off x="1360326" y="4335322"/>
              <a:ext cx="167524" cy="372286"/>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4" name="Freeform: Shape 7">
              <a:extLst>
                <a:ext uri="{FF2B5EF4-FFF2-40B4-BE49-F238E27FC236}">
                  <a16:creationId xmlns:a16="http://schemas.microsoft.com/office/drawing/2014/main" id="{E3DA2E8A-29F4-45EE-852B-03E8A7E0DA61}"/>
                </a:ext>
              </a:extLst>
            </p:cNvPr>
            <p:cNvSpPr/>
            <p:nvPr/>
          </p:nvSpPr>
          <p:spPr>
            <a:xfrm>
              <a:off x="694509" y="4337655"/>
              <a:ext cx="193095" cy="362952"/>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5" name="Freeform: Shape 8">
              <a:extLst>
                <a:ext uri="{FF2B5EF4-FFF2-40B4-BE49-F238E27FC236}">
                  <a16:creationId xmlns:a16="http://schemas.microsoft.com/office/drawing/2014/main" id="{B9C19175-15C0-453E-8F1E-E59087EE3CC5}"/>
                </a:ext>
              </a:extLst>
            </p:cNvPr>
            <p:cNvSpPr/>
            <p:nvPr/>
          </p:nvSpPr>
          <p:spPr>
            <a:xfrm>
              <a:off x="934274" y="4337655"/>
              <a:ext cx="186191" cy="362952"/>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6" name="Freeform: Shape 9">
              <a:extLst>
                <a:ext uri="{FF2B5EF4-FFF2-40B4-BE49-F238E27FC236}">
                  <a16:creationId xmlns:a16="http://schemas.microsoft.com/office/drawing/2014/main" id="{044432AE-DC92-471D-9A6E-B5681ACB1CB3}"/>
                </a:ext>
              </a:extLst>
            </p:cNvPr>
            <p:cNvSpPr/>
            <p:nvPr/>
          </p:nvSpPr>
          <p:spPr>
            <a:xfrm>
              <a:off x="2177430" y="4342322"/>
              <a:ext cx="183858" cy="365285"/>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7" name="Freeform: Shape 10">
              <a:extLst>
                <a:ext uri="{FF2B5EF4-FFF2-40B4-BE49-F238E27FC236}">
                  <a16:creationId xmlns:a16="http://schemas.microsoft.com/office/drawing/2014/main" id="{6EBC2CD5-777C-4A7B-B7FC-0A22A694BF10}"/>
                </a:ext>
              </a:extLst>
            </p:cNvPr>
            <p:cNvSpPr/>
            <p:nvPr/>
          </p:nvSpPr>
          <p:spPr>
            <a:xfrm>
              <a:off x="1951667" y="4342322"/>
              <a:ext cx="183761" cy="365285"/>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9" name="Freeform: Shape 11">
              <a:extLst>
                <a:ext uri="{FF2B5EF4-FFF2-40B4-BE49-F238E27FC236}">
                  <a16:creationId xmlns:a16="http://schemas.microsoft.com/office/drawing/2014/main" id="{C399F9F3-42BE-4FB6-BC6B-E3A2BB448F1E}"/>
                </a:ext>
              </a:extLst>
            </p:cNvPr>
            <p:cNvSpPr/>
            <p:nvPr/>
          </p:nvSpPr>
          <p:spPr>
            <a:xfrm>
              <a:off x="2386956" y="4607560"/>
              <a:ext cx="116382" cy="107048"/>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0" name="Freeform: Shape 12">
              <a:extLst>
                <a:ext uri="{FF2B5EF4-FFF2-40B4-BE49-F238E27FC236}">
                  <a16:creationId xmlns:a16="http://schemas.microsoft.com/office/drawing/2014/main" id="{45EA9122-6806-4732-9F35-EAAAA7F3B5F0}"/>
                </a:ext>
              </a:extLst>
            </p:cNvPr>
            <p:cNvSpPr/>
            <p:nvPr/>
          </p:nvSpPr>
          <p:spPr>
            <a:xfrm>
              <a:off x="2557008" y="4342322"/>
              <a:ext cx="111618" cy="90714"/>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1" name="Freeform: Shape 13">
              <a:extLst>
                <a:ext uri="{FF2B5EF4-FFF2-40B4-BE49-F238E27FC236}">
                  <a16:creationId xmlns:a16="http://schemas.microsoft.com/office/drawing/2014/main" id="{7C78FB5C-5568-4FFE-9A62-B56058822EC9}"/>
                </a:ext>
              </a:extLst>
            </p:cNvPr>
            <p:cNvSpPr/>
            <p:nvPr/>
          </p:nvSpPr>
          <p:spPr>
            <a:xfrm>
              <a:off x="2391623" y="4342322"/>
              <a:ext cx="300240" cy="365674"/>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2" name="Freeform: Shape 14">
              <a:extLst>
                <a:ext uri="{FF2B5EF4-FFF2-40B4-BE49-F238E27FC236}">
                  <a16:creationId xmlns:a16="http://schemas.microsoft.com/office/drawing/2014/main" id="{EEC00EBF-62E4-4FAE-80DC-B91EACBE436E}"/>
                </a:ext>
              </a:extLst>
            </p:cNvPr>
            <p:cNvSpPr/>
            <p:nvPr/>
          </p:nvSpPr>
          <p:spPr>
            <a:xfrm>
              <a:off x="1520850" y="4342322"/>
              <a:ext cx="405051" cy="358285"/>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grpSp>
      <p:sp>
        <p:nvSpPr>
          <p:cNvPr id="37" name="Platshållare för text 44"/>
          <p:cNvSpPr>
            <a:spLocks noGrp="1"/>
          </p:cNvSpPr>
          <p:nvPr>
            <p:ph type="body" sz="quarter" idx="12" hasCustomPrompt="1"/>
          </p:nvPr>
        </p:nvSpPr>
        <p:spPr>
          <a:xfrm>
            <a:off x="0" y="1342451"/>
            <a:ext cx="3059113" cy="988049"/>
          </a:xfrm>
          <a:prstGeom prst="rect">
            <a:avLst/>
          </a:prstGeom>
        </p:spPr>
        <p:txBody>
          <a:bodyPr lIns="251999" tIns="162000" rIns="251999"/>
          <a:lstStyle>
            <a:lvl1pPr marL="0" indent="0">
              <a:buFontTx/>
              <a:buNone/>
              <a:defRPr sz="1100" b="0" i="0">
                <a:latin typeface="Calibri Regular" charset="0"/>
                <a:cs typeface="Calibri Regular" charset="0"/>
              </a:defRPr>
            </a:lvl1pPr>
            <a:lvl2pPr>
              <a:defRPr sz="1050" b="0" i="0">
                <a:latin typeface="Calibri Regular" charset="0"/>
                <a:cs typeface="Calibri Regular" charset="0"/>
              </a:defRPr>
            </a:lvl2pPr>
          </a:lstStyle>
          <a:p>
            <a:pPr marL="0" indent="0">
              <a:buNone/>
            </a:pPr>
            <a:r>
              <a:rPr lang="sv-SE" sz="1125">
                <a:latin typeface="Calibri" charset="0"/>
                <a:ea typeface="Calibri" charset="0"/>
                <a:cs typeface="Calibri" charset="0"/>
              </a:rPr>
              <a:t>Kontakt: </a:t>
            </a:r>
            <a:r>
              <a:rPr lang="sv-SE" sz="1125" err="1">
                <a:latin typeface="Calibri" charset="0"/>
                <a:ea typeface="Calibri" charset="0"/>
                <a:cs typeface="Calibri" charset="0"/>
              </a:rPr>
              <a:t>xxxx</a:t>
            </a:r>
            <a:r>
              <a:rPr lang="sv-SE" sz="1125">
                <a:latin typeface="Calibri" charset="0"/>
                <a:ea typeface="Calibri" charset="0"/>
                <a:cs typeface="Calibri" charset="0"/>
              </a:rPr>
              <a:t> </a:t>
            </a:r>
            <a:r>
              <a:rPr lang="sv-SE" sz="1125" err="1">
                <a:latin typeface="Calibri" charset="0"/>
                <a:ea typeface="Calibri" charset="0"/>
                <a:cs typeface="Calibri" charset="0"/>
              </a:rPr>
              <a:t>xxxxx</a:t>
            </a:r>
            <a:endParaRPr lang="sv-SE" sz="1125">
              <a:latin typeface="Calibri" charset="0"/>
              <a:ea typeface="Calibri" charset="0"/>
              <a:cs typeface="Calibri" charset="0"/>
            </a:endParaRPr>
          </a:p>
          <a:p>
            <a:pPr marL="0" indent="0">
              <a:buNone/>
            </a:pPr>
            <a:r>
              <a:rPr lang="sv-SE" sz="1125">
                <a:latin typeface="Calibri" charset="0"/>
                <a:ea typeface="Calibri" charset="0"/>
                <a:cs typeface="Calibri" charset="0"/>
              </a:rPr>
              <a:t>Kontakt på </a:t>
            </a:r>
            <a:r>
              <a:rPr lang="sv-SE" sz="1125" err="1">
                <a:latin typeface="Calibri" charset="0"/>
                <a:ea typeface="Calibri" charset="0"/>
                <a:cs typeface="Calibri" charset="0"/>
              </a:rPr>
              <a:t>Novus</a:t>
            </a:r>
            <a:r>
              <a:rPr lang="sv-SE" sz="1125">
                <a:latin typeface="Calibri" charset="0"/>
                <a:ea typeface="Calibri" charset="0"/>
                <a:cs typeface="Calibri" charset="0"/>
              </a:rPr>
              <a:t>: </a:t>
            </a:r>
            <a:r>
              <a:rPr lang="sv-SE" sz="1125" err="1">
                <a:latin typeface="Calibri" charset="0"/>
                <a:ea typeface="Calibri" charset="0"/>
                <a:cs typeface="Calibri" charset="0"/>
              </a:rPr>
              <a:t>xxxx</a:t>
            </a:r>
            <a:r>
              <a:rPr lang="sv-SE" sz="1125">
                <a:latin typeface="Calibri" charset="0"/>
                <a:ea typeface="Calibri" charset="0"/>
                <a:cs typeface="Calibri" charset="0"/>
              </a:rPr>
              <a:t> </a:t>
            </a:r>
            <a:r>
              <a:rPr lang="sv-SE" sz="1125" err="1">
                <a:latin typeface="Calibri" charset="0"/>
                <a:ea typeface="Calibri" charset="0"/>
                <a:cs typeface="Calibri" charset="0"/>
              </a:rPr>
              <a:t>xxxxx</a:t>
            </a:r>
            <a:endParaRPr lang="sv-SE" sz="1125">
              <a:latin typeface="Calibri" charset="0"/>
              <a:ea typeface="Calibri" charset="0"/>
              <a:cs typeface="Calibri" charset="0"/>
            </a:endParaRPr>
          </a:p>
          <a:p>
            <a:pPr marL="0" indent="0">
              <a:buNone/>
            </a:pPr>
            <a:r>
              <a:rPr lang="sv-SE" sz="1125">
                <a:latin typeface="Calibri" charset="0"/>
                <a:ea typeface="Calibri" charset="0"/>
                <a:cs typeface="Calibri" charset="0"/>
              </a:rPr>
              <a:t>Datum: xx xxx </a:t>
            </a:r>
            <a:r>
              <a:rPr lang="sv-SE" sz="1125" err="1">
                <a:latin typeface="Calibri" charset="0"/>
                <a:ea typeface="Calibri" charset="0"/>
                <a:cs typeface="Calibri" charset="0"/>
              </a:rPr>
              <a:t>xxxx</a:t>
            </a:r>
            <a:endParaRPr lang="sv-SE" sz="1125">
              <a:latin typeface="Calibri" charset="0"/>
              <a:ea typeface="Calibri" charset="0"/>
              <a:cs typeface="Calibri" charset="0"/>
            </a:endParaRPr>
          </a:p>
        </p:txBody>
      </p:sp>
      <p:sp>
        <p:nvSpPr>
          <p:cNvPr id="33" name="Rubrik 1">
            <a:extLst>
              <a:ext uri="{FF2B5EF4-FFF2-40B4-BE49-F238E27FC236}">
                <a16:creationId xmlns:a16="http://schemas.microsoft.com/office/drawing/2014/main" id="{618B67AD-516E-904B-A2BD-9CE8842B60EE}"/>
              </a:ext>
            </a:extLst>
          </p:cNvPr>
          <p:cNvSpPr>
            <a:spLocks noGrp="1"/>
          </p:cNvSpPr>
          <p:nvPr>
            <p:ph type="title" hasCustomPrompt="1"/>
          </p:nvPr>
        </p:nvSpPr>
        <p:spPr>
          <a:xfrm>
            <a:off x="0" y="0"/>
            <a:ext cx="3059113" cy="943838"/>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Rapportnamn text, text, text</a:t>
            </a:r>
          </a:p>
        </p:txBody>
      </p:sp>
    </p:spTree>
    <p:extLst>
      <p:ext uri="{BB962C8B-B14F-4D97-AF65-F5344CB8AC3E}">
        <p14:creationId xmlns:p14="http://schemas.microsoft.com/office/powerpoint/2010/main" val="2641261591"/>
      </p:ext>
    </p:extLst>
  </p:cSld>
  <p:clrMapOvr>
    <a:masterClrMapping/>
  </p:clrMapOvr>
  <p:extLst>
    <p:ext uri="{DCECCB84-F9BA-43D5-87BE-67443E8EF086}">
      <p15:sldGuideLst xmlns:p15="http://schemas.microsoft.com/office/powerpoint/2012/main">
        <p15:guide id="1" pos="3833" userDrawn="1">
          <p15:clr>
            <a:srgbClr val="FBAE40"/>
          </p15:clr>
        </p15:guide>
        <p15:guide id="2" pos="1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sida med rubrik">
    <p:spTree>
      <p:nvGrpSpPr>
        <p:cNvPr id="1" name=""/>
        <p:cNvGrpSpPr/>
        <p:nvPr/>
      </p:nvGrpSpPr>
      <p:grpSpPr>
        <a:xfrm>
          <a:off x="0" y="0"/>
          <a:ext cx="0" cy="0"/>
          <a:chOff x="0" y="0"/>
          <a:chExt cx="0" cy="0"/>
        </a:xfrm>
      </p:grpSpPr>
      <p:sp>
        <p:nvSpPr>
          <p:cNvPr id="6" name="Rubrik 1"/>
          <p:cNvSpPr>
            <a:spLocks noGrp="1"/>
          </p:cNvSpPr>
          <p:nvPr>
            <p:ph type="title" hasCustomPrompt="1"/>
          </p:nvPr>
        </p:nvSpPr>
        <p:spPr>
          <a:xfrm>
            <a:off x="0" y="0"/>
            <a:ext cx="9144000"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att ha med strecket under den här texten</a:t>
            </a:r>
          </a:p>
        </p:txBody>
      </p:sp>
    </p:spTree>
    <p:extLst>
      <p:ext uri="{BB962C8B-B14F-4D97-AF65-F5344CB8AC3E}">
        <p14:creationId xmlns:p14="http://schemas.microsoft.com/office/powerpoint/2010/main" val="254479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kgrund-dashboard">
    <p:spTree>
      <p:nvGrpSpPr>
        <p:cNvPr id="1" name=""/>
        <p:cNvGrpSpPr/>
        <p:nvPr/>
      </p:nvGrpSpPr>
      <p:grpSpPr>
        <a:xfrm>
          <a:off x="0" y="0"/>
          <a:ext cx="0" cy="0"/>
          <a:chOff x="0" y="0"/>
          <a:chExt cx="0" cy="0"/>
        </a:xfrm>
      </p:grpSpPr>
      <p:sp>
        <p:nvSpPr>
          <p:cNvPr id="33" name="Platshållare för text 3">
            <a:extLst>
              <a:ext uri="{FF2B5EF4-FFF2-40B4-BE49-F238E27FC236}">
                <a16:creationId xmlns:a16="http://schemas.microsoft.com/office/drawing/2014/main" id="{70049244-7648-A347-8371-31070C0A2AA1}"/>
              </a:ext>
            </a:extLst>
          </p:cNvPr>
          <p:cNvSpPr>
            <a:spLocks noGrp="1"/>
          </p:cNvSpPr>
          <p:nvPr>
            <p:ph type="body" sz="quarter" idx="28" hasCustomPrompt="1"/>
          </p:nvPr>
        </p:nvSpPr>
        <p:spPr>
          <a:xfrm>
            <a:off x="6171594" y="2865499"/>
            <a:ext cx="2713318" cy="1760822"/>
          </a:xfrm>
          <a:prstGeom prst="rect">
            <a:avLst/>
          </a:prstGeom>
          <a:solidFill>
            <a:srgbClr val="D0E9E6"/>
          </a:solidFill>
        </p:spPr>
        <p:txBody>
          <a:bodyPr lIns="144000" tIns="72000" rIns="144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32" name="Platshållare för text 3">
            <a:extLst>
              <a:ext uri="{FF2B5EF4-FFF2-40B4-BE49-F238E27FC236}">
                <a16:creationId xmlns:a16="http://schemas.microsoft.com/office/drawing/2014/main" id="{9D262CFB-55D3-DB4F-9193-9BA83C4B2C58}"/>
              </a:ext>
            </a:extLst>
          </p:cNvPr>
          <p:cNvSpPr>
            <a:spLocks noGrp="1"/>
          </p:cNvSpPr>
          <p:nvPr>
            <p:ph type="body" sz="quarter" idx="27" hasCustomPrompt="1"/>
          </p:nvPr>
        </p:nvSpPr>
        <p:spPr>
          <a:xfrm>
            <a:off x="3169708" y="2865499"/>
            <a:ext cx="2713318" cy="1760822"/>
          </a:xfrm>
          <a:prstGeom prst="rect">
            <a:avLst/>
          </a:prstGeom>
          <a:solidFill>
            <a:srgbClr val="D0E9E6"/>
          </a:solidFill>
        </p:spPr>
        <p:txBody>
          <a:bodyPr lIns="144000" tIns="72000" rIns="144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26" name="Platshållare för text 3">
            <a:extLst>
              <a:ext uri="{FF2B5EF4-FFF2-40B4-BE49-F238E27FC236}">
                <a16:creationId xmlns:a16="http://schemas.microsoft.com/office/drawing/2014/main" id="{7FD9527B-BCF4-2149-91BC-23F59B1E344A}"/>
              </a:ext>
            </a:extLst>
          </p:cNvPr>
          <p:cNvSpPr>
            <a:spLocks noGrp="1"/>
          </p:cNvSpPr>
          <p:nvPr>
            <p:ph type="body" sz="quarter" idx="26" hasCustomPrompt="1"/>
          </p:nvPr>
        </p:nvSpPr>
        <p:spPr>
          <a:xfrm>
            <a:off x="248558" y="2865499"/>
            <a:ext cx="2713318" cy="1760822"/>
          </a:xfrm>
          <a:prstGeom prst="rect">
            <a:avLst/>
          </a:prstGeom>
          <a:solidFill>
            <a:srgbClr val="D0E9E6"/>
          </a:solidFill>
        </p:spPr>
        <p:txBody>
          <a:bodyPr lIns="144000" tIns="72000" rIns="144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20" name="Platshållare för text 3">
            <a:extLst>
              <a:ext uri="{FF2B5EF4-FFF2-40B4-BE49-F238E27FC236}">
                <a16:creationId xmlns:a16="http://schemas.microsoft.com/office/drawing/2014/main" id="{76DE00FE-BCCD-F346-8D9D-698D52E389DD}"/>
              </a:ext>
            </a:extLst>
          </p:cNvPr>
          <p:cNvSpPr>
            <a:spLocks noGrp="1"/>
          </p:cNvSpPr>
          <p:nvPr>
            <p:ph type="body" sz="quarter" idx="25" hasCustomPrompt="1"/>
          </p:nvPr>
        </p:nvSpPr>
        <p:spPr>
          <a:xfrm>
            <a:off x="6172281" y="1127619"/>
            <a:ext cx="2713318" cy="1515879"/>
          </a:xfrm>
          <a:prstGeom prst="rect">
            <a:avLst/>
          </a:prstGeom>
          <a:solidFill>
            <a:srgbClr val="D0E9E6"/>
          </a:solidFill>
        </p:spPr>
        <p:txBody>
          <a:bodyPr lIns="144000" tIns="72000" rIns="144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19" name="Platshållare för text 3">
            <a:extLst>
              <a:ext uri="{FF2B5EF4-FFF2-40B4-BE49-F238E27FC236}">
                <a16:creationId xmlns:a16="http://schemas.microsoft.com/office/drawing/2014/main" id="{E45C9E82-F256-B64B-BB43-F74BE37655F7}"/>
              </a:ext>
            </a:extLst>
          </p:cNvPr>
          <p:cNvSpPr>
            <a:spLocks noGrp="1"/>
          </p:cNvSpPr>
          <p:nvPr>
            <p:ph type="body" sz="quarter" idx="24" hasCustomPrompt="1"/>
          </p:nvPr>
        </p:nvSpPr>
        <p:spPr>
          <a:xfrm>
            <a:off x="3171185" y="1127620"/>
            <a:ext cx="2713318" cy="1515879"/>
          </a:xfrm>
          <a:prstGeom prst="rect">
            <a:avLst/>
          </a:prstGeom>
          <a:solidFill>
            <a:srgbClr val="D0E9E6"/>
          </a:solidFill>
        </p:spPr>
        <p:txBody>
          <a:bodyPr lIns="144000" tIns="72000" rIns="144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5" name="Platshållare för diagram 4"/>
          <p:cNvSpPr>
            <a:spLocks noGrp="1"/>
          </p:cNvSpPr>
          <p:nvPr>
            <p:ph type="chart" sz="quarter" idx="15"/>
          </p:nvPr>
        </p:nvSpPr>
        <p:spPr>
          <a:xfrm>
            <a:off x="3170498" y="1412341"/>
            <a:ext cx="2712528" cy="1231159"/>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27" name="Platshållare för diagram 4"/>
          <p:cNvSpPr>
            <a:spLocks noGrp="1"/>
          </p:cNvSpPr>
          <p:nvPr>
            <p:ph type="chart" sz="quarter" idx="17"/>
          </p:nvPr>
        </p:nvSpPr>
        <p:spPr>
          <a:xfrm>
            <a:off x="6173071" y="1412340"/>
            <a:ext cx="2712528" cy="1231159"/>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28" name="Platshållare för diagram 4"/>
          <p:cNvSpPr>
            <a:spLocks noGrp="1"/>
          </p:cNvSpPr>
          <p:nvPr>
            <p:ph type="chart" sz="quarter" idx="18"/>
          </p:nvPr>
        </p:nvSpPr>
        <p:spPr>
          <a:xfrm>
            <a:off x="6173071" y="3143992"/>
            <a:ext cx="2712528" cy="1482329"/>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29" name="Platshållare för diagram 4"/>
          <p:cNvSpPr>
            <a:spLocks noGrp="1"/>
          </p:cNvSpPr>
          <p:nvPr>
            <p:ph type="chart" sz="quarter" idx="19"/>
          </p:nvPr>
        </p:nvSpPr>
        <p:spPr>
          <a:xfrm>
            <a:off x="3171975" y="3143992"/>
            <a:ext cx="2712528" cy="1482329"/>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30" name="Platshållare för diagram 4"/>
          <p:cNvSpPr>
            <a:spLocks noGrp="1"/>
          </p:cNvSpPr>
          <p:nvPr>
            <p:ph type="chart" sz="quarter" idx="20"/>
          </p:nvPr>
        </p:nvSpPr>
        <p:spPr>
          <a:xfrm>
            <a:off x="251220" y="3143992"/>
            <a:ext cx="2712528" cy="1482329"/>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8" name="Rubrik 1"/>
          <p:cNvSpPr>
            <a:spLocks noGrp="1"/>
          </p:cNvSpPr>
          <p:nvPr>
            <p:ph type="title" hasCustomPrompt="1"/>
          </p:nvPr>
        </p:nvSpPr>
        <p:spPr>
          <a:xfrm>
            <a:off x="0" y="0"/>
            <a:ext cx="9144000"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att ha med strecket under den här texten</a:t>
            </a:r>
          </a:p>
        </p:txBody>
      </p:sp>
      <p:cxnSp>
        <p:nvCxnSpPr>
          <p:cNvPr id="9" name="Straight Connector 8"/>
          <p:cNvCxnSpPr/>
          <p:nvPr userDrawn="1"/>
        </p:nvCxnSpPr>
        <p:spPr>
          <a:xfrm>
            <a:off x="252767" y="905621"/>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Platshållare för text 3">
            <a:extLst>
              <a:ext uri="{FF2B5EF4-FFF2-40B4-BE49-F238E27FC236}">
                <a16:creationId xmlns:a16="http://schemas.microsoft.com/office/drawing/2014/main" id="{A6CC4125-B9FE-7B45-8845-C16FBB3A9281}"/>
              </a:ext>
            </a:extLst>
          </p:cNvPr>
          <p:cNvSpPr>
            <a:spLocks noGrp="1"/>
          </p:cNvSpPr>
          <p:nvPr>
            <p:ph type="body" sz="quarter" idx="22" hasCustomPrompt="1"/>
          </p:nvPr>
        </p:nvSpPr>
        <p:spPr>
          <a:xfrm>
            <a:off x="7026877" y="4626321"/>
            <a:ext cx="1859856" cy="222000"/>
          </a:xfrm>
          <a:prstGeom prst="rect">
            <a:avLst/>
          </a:prstGeom>
        </p:spPr>
        <p:txBody>
          <a:bodyPr lIns="90000" tIns="46800" rIns="90000" anchor="t" anchorCtr="0"/>
          <a:lstStyle>
            <a:lvl1pPr marL="0" indent="0" algn="r">
              <a:buNone/>
              <a:defRPr sz="800" b="0">
                <a:solidFill>
                  <a:schemeClr val="bg1">
                    <a:lumMod val="75000"/>
                  </a:schemeClr>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BAS:</a:t>
            </a:r>
          </a:p>
        </p:txBody>
      </p:sp>
      <p:sp>
        <p:nvSpPr>
          <p:cNvPr id="17" name="Platshållare för text 3">
            <a:extLst>
              <a:ext uri="{FF2B5EF4-FFF2-40B4-BE49-F238E27FC236}">
                <a16:creationId xmlns:a16="http://schemas.microsoft.com/office/drawing/2014/main" id="{CB0E7995-C574-3847-AB3E-F8D39B831284}"/>
              </a:ext>
            </a:extLst>
          </p:cNvPr>
          <p:cNvSpPr>
            <a:spLocks noGrp="1"/>
          </p:cNvSpPr>
          <p:nvPr>
            <p:ph type="body" sz="quarter" idx="23" hasCustomPrompt="1"/>
          </p:nvPr>
        </p:nvSpPr>
        <p:spPr>
          <a:xfrm>
            <a:off x="248558" y="1127620"/>
            <a:ext cx="2713318" cy="1515879"/>
          </a:xfrm>
          <a:prstGeom prst="rect">
            <a:avLst/>
          </a:prstGeom>
          <a:solidFill>
            <a:srgbClr val="D0E9E6"/>
          </a:solidFill>
        </p:spPr>
        <p:txBody>
          <a:bodyPr lIns="144000" tIns="72000" rIns="144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Tree>
    <p:extLst>
      <p:ext uri="{BB962C8B-B14F-4D97-AF65-F5344CB8AC3E}">
        <p14:creationId xmlns:p14="http://schemas.microsoft.com/office/powerpoint/2010/main" val="1233356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fält - bild över text">
    <p:spTree>
      <p:nvGrpSpPr>
        <p:cNvPr id="1" name=""/>
        <p:cNvGrpSpPr/>
        <p:nvPr/>
      </p:nvGrpSpPr>
      <p:grpSpPr>
        <a:xfrm>
          <a:off x="0" y="0"/>
          <a:ext cx="0" cy="0"/>
          <a:chOff x="0" y="0"/>
          <a:chExt cx="0" cy="0"/>
        </a:xfrm>
      </p:grpSpPr>
      <p:sp>
        <p:nvSpPr>
          <p:cNvPr id="22" name="Platshållare för text 3"/>
          <p:cNvSpPr>
            <a:spLocks noGrp="1"/>
          </p:cNvSpPr>
          <p:nvPr>
            <p:ph type="body" sz="quarter" idx="13" hasCustomPrompt="1"/>
          </p:nvPr>
        </p:nvSpPr>
        <p:spPr>
          <a:xfrm>
            <a:off x="0" y="2326494"/>
            <a:ext cx="6084888" cy="2369331"/>
          </a:xfrm>
          <a:prstGeom prst="rect">
            <a:avLst/>
          </a:prstGeom>
        </p:spPr>
        <p:txBody>
          <a:bodyPr lIns="251999" tIns="108000" rIns="251999" bIns="251999" numCol="2" spcCol="504000"/>
          <a:lstStyle>
            <a:lvl1pPr marL="0" indent="0" algn="l">
              <a:buNone/>
              <a:defRPr sz="1050" b="0" i="0">
                <a:solidFill>
                  <a:schemeClr val="tx1"/>
                </a:solidFill>
                <a:latin typeface="Calibri Regular" charset="0"/>
                <a:cs typeface="Calibri Regular" charset="0"/>
              </a:defRPr>
            </a:lvl1pPr>
            <a:lvl2pPr marL="0" indent="0" algn="l">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marL="0" indent="0" algn="just">
              <a:buNone/>
            </a:pPr>
            <a:r>
              <a:rPr lang="en-US" sz="1100">
                <a:latin typeface="Calibri" charset="0"/>
                <a:ea typeface="Calibri" charset="0"/>
                <a:cs typeface="Calibri" charset="0"/>
              </a:rPr>
              <a:t>Lorem ipsum dolor sit </a:t>
            </a:r>
            <a:r>
              <a:rPr lang="en-US" sz="1100" err="1">
                <a:latin typeface="Calibri" charset="0"/>
                <a:ea typeface="Calibri" charset="0"/>
                <a:cs typeface="Calibri" charset="0"/>
              </a:rPr>
              <a:t>amet</a:t>
            </a:r>
            <a:r>
              <a:rPr lang="en-US" sz="1100">
                <a:latin typeface="Calibri" charset="0"/>
                <a:ea typeface="Calibri" charset="0"/>
                <a:cs typeface="Calibri" charset="0"/>
              </a:rPr>
              <a:t>, </a:t>
            </a:r>
            <a:r>
              <a:rPr lang="en-US" sz="1100" err="1">
                <a:latin typeface="Calibri" charset="0"/>
                <a:ea typeface="Calibri" charset="0"/>
                <a:cs typeface="Calibri" charset="0"/>
              </a:rPr>
              <a:t>nibh</a:t>
            </a:r>
            <a:r>
              <a:rPr lang="en-US" sz="1100">
                <a:latin typeface="Calibri" charset="0"/>
                <a:ea typeface="Calibri" charset="0"/>
                <a:cs typeface="Calibri" charset="0"/>
              </a:rPr>
              <a:t> est. A magna </a:t>
            </a:r>
            <a:r>
              <a:rPr lang="en-US" sz="1100" err="1">
                <a:latin typeface="Calibri" charset="0"/>
                <a:ea typeface="Calibri" charset="0"/>
                <a:cs typeface="Calibri" charset="0"/>
              </a:rPr>
              <a:t>maecenas</a:t>
            </a:r>
            <a:r>
              <a:rPr lang="en-US" sz="1100">
                <a:latin typeface="Calibri" charset="0"/>
                <a:ea typeface="Calibri" charset="0"/>
                <a:cs typeface="Calibri" charset="0"/>
              </a:rPr>
              <a:t>, quam magna </a:t>
            </a:r>
            <a:r>
              <a:rPr lang="en-US" sz="1100" err="1">
                <a:latin typeface="Calibri" charset="0"/>
                <a:ea typeface="Calibri" charset="0"/>
                <a:cs typeface="Calibri" charset="0"/>
              </a:rPr>
              <a:t>nec</a:t>
            </a:r>
            <a:r>
              <a:rPr lang="en-US" sz="1100">
                <a:latin typeface="Calibri" charset="0"/>
                <a:ea typeface="Calibri" charset="0"/>
                <a:cs typeface="Calibri" charset="0"/>
              </a:rPr>
              <a:t> </a:t>
            </a:r>
            <a:r>
              <a:rPr lang="en-US" sz="1100" err="1">
                <a:latin typeface="Calibri" charset="0"/>
                <a:ea typeface="Calibri" charset="0"/>
                <a:cs typeface="Calibri" charset="0"/>
              </a:rPr>
              <a:t>quis</a:t>
            </a:r>
            <a:r>
              <a:rPr lang="en-US" sz="1100">
                <a:latin typeface="Calibri" charset="0"/>
                <a:ea typeface="Calibri" charset="0"/>
                <a:cs typeface="Calibri" charset="0"/>
              </a:rPr>
              <a:t>, lorem </a:t>
            </a:r>
            <a:r>
              <a:rPr lang="en-US" sz="1100" err="1">
                <a:latin typeface="Calibri" charset="0"/>
                <a:ea typeface="Calibri" charset="0"/>
                <a:cs typeface="Calibri" charset="0"/>
              </a:rPr>
              <a:t>nunc</a:t>
            </a:r>
            <a:r>
              <a:rPr lang="en-US" sz="1100">
                <a:latin typeface="Calibri" charset="0"/>
                <a:ea typeface="Calibri" charset="0"/>
                <a:cs typeface="Calibri" charset="0"/>
              </a:rPr>
              <a:t>. </a:t>
            </a:r>
            <a:r>
              <a:rPr lang="en-US" sz="1100" err="1">
                <a:latin typeface="Calibri" charset="0"/>
                <a:ea typeface="Calibri" charset="0"/>
                <a:cs typeface="Calibri" charset="0"/>
              </a:rPr>
              <a:t>Suspendisse</a:t>
            </a:r>
            <a:r>
              <a:rPr lang="en-US" sz="1100">
                <a:latin typeface="Calibri" charset="0"/>
                <a:ea typeface="Calibri" charset="0"/>
                <a:cs typeface="Calibri" charset="0"/>
              </a:rPr>
              <a:t> </a:t>
            </a:r>
            <a:r>
              <a:rPr lang="en-US" sz="1100" err="1">
                <a:latin typeface="Calibri" charset="0"/>
                <a:ea typeface="Calibri" charset="0"/>
                <a:cs typeface="Calibri" charset="0"/>
              </a:rPr>
              <a:t>viverra</a:t>
            </a:r>
            <a:r>
              <a:rPr lang="en-US" sz="1100">
                <a:latin typeface="Calibri" charset="0"/>
                <a:ea typeface="Calibri" charset="0"/>
                <a:cs typeface="Calibri" charset="0"/>
              </a:rPr>
              <a:t> </a:t>
            </a:r>
            <a:r>
              <a:rPr lang="en-US" sz="1100" err="1">
                <a:latin typeface="Calibri" charset="0"/>
                <a:ea typeface="Calibri" charset="0"/>
                <a:cs typeface="Calibri" charset="0"/>
              </a:rPr>
              <a:t>sodales</a:t>
            </a:r>
            <a:r>
              <a:rPr lang="en-US" sz="1100">
                <a:latin typeface="Calibri" charset="0"/>
                <a:ea typeface="Calibri" charset="0"/>
                <a:cs typeface="Calibri" charset="0"/>
              </a:rPr>
              <a:t> </a:t>
            </a:r>
            <a:r>
              <a:rPr lang="en-US" sz="1100" err="1">
                <a:latin typeface="Calibri" charset="0"/>
                <a:ea typeface="Calibri" charset="0"/>
                <a:cs typeface="Calibri" charset="0"/>
              </a:rPr>
              <a:t>mauris</a:t>
            </a:r>
            <a:r>
              <a:rPr lang="en-US" sz="1100">
                <a:latin typeface="Calibri" charset="0"/>
                <a:ea typeface="Calibri" charset="0"/>
                <a:cs typeface="Calibri" charset="0"/>
              </a:rPr>
              <a:t>, </a:t>
            </a:r>
            <a:r>
              <a:rPr lang="en-US" sz="1100" err="1">
                <a:latin typeface="Calibri" charset="0"/>
                <a:ea typeface="Calibri" charset="0"/>
                <a:cs typeface="Calibri" charset="0"/>
              </a:rPr>
              <a:t>cras</a:t>
            </a:r>
            <a:r>
              <a:rPr lang="en-US" sz="1100">
                <a:latin typeface="Calibri" charset="0"/>
                <a:ea typeface="Calibri" charset="0"/>
                <a:cs typeface="Calibri" charset="0"/>
              </a:rPr>
              <a:t> pharetra </a:t>
            </a:r>
            <a:r>
              <a:rPr lang="en-US" sz="1100" err="1">
                <a:latin typeface="Calibri" charset="0"/>
                <a:ea typeface="Calibri" charset="0"/>
                <a:cs typeface="Calibri" charset="0"/>
              </a:rPr>
              <a:t>proin</a:t>
            </a:r>
            <a:r>
              <a:rPr lang="en-US" sz="1100">
                <a:latin typeface="Calibri" charset="0"/>
                <a:ea typeface="Calibri" charset="0"/>
                <a:cs typeface="Calibri" charset="0"/>
              </a:rPr>
              <a:t> </a:t>
            </a:r>
            <a:r>
              <a:rPr lang="en-US" sz="1100" err="1">
                <a:latin typeface="Calibri" charset="0"/>
                <a:ea typeface="Calibri" charset="0"/>
                <a:cs typeface="Calibri" charset="0"/>
              </a:rPr>
              <a:t>egestas</a:t>
            </a:r>
            <a:r>
              <a:rPr lang="en-US" sz="1100">
                <a:latin typeface="Calibri" charset="0"/>
                <a:ea typeface="Calibri" charset="0"/>
                <a:cs typeface="Calibri" charset="0"/>
              </a:rPr>
              <a:t> </a:t>
            </a:r>
            <a:r>
              <a:rPr lang="en-US" sz="1100" err="1">
                <a:latin typeface="Calibri" charset="0"/>
                <a:ea typeface="Calibri" charset="0"/>
                <a:cs typeface="Calibri" charset="0"/>
              </a:rPr>
              <a:t>arcu</a:t>
            </a:r>
            <a:r>
              <a:rPr lang="en-US" sz="1100">
                <a:latin typeface="Calibri" charset="0"/>
                <a:ea typeface="Calibri" charset="0"/>
                <a:cs typeface="Calibri" charset="0"/>
              </a:rPr>
              <a:t> </a:t>
            </a:r>
            <a:r>
              <a:rPr lang="en-US" sz="1100" err="1">
                <a:latin typeface="Calibri" charset="0"/>
                <a:ea typeface="Calibri" charset="0"/>
                <a:cs typeface="Calibri" charset="0"/>
              </a:rPr>
              <a:t>erat</a:t>
            </a:r>
            <a:r>
              <a:rPr lang="en-US" sz="1100">
                <a:latin typeface="Calibri" charset="0"/>
                <a:ea typeface="Calibri" charset="0"/>
                <a:cs typeface="Calibri" charset="0"/>
              </a:rPr>
              <a:t> dolor, at </a:t>
            </a:r>
            <a:r>
              <a:rPr lang="en-US" sz="1100" err="1">
                <a:latin typeface="Calibri" charset="0"/>
                <a:ea typeface="Calibri" charset="0"/>
                <a:cs typeface="Calibri" charset="0"/>
              </a:rPr>
              <a:t>amet</a:t>
            </a:r>
            <a:r>
              <a:rPr lang="en-US" sz="1100">
                <a:latin typeface="Calibri" charset="0"/>
                <a:ea typeface="Calibri" charset="0"/>
                <a:cs typeface="Calibri" charset="0"/>
              </a:rPr>
              <a:t>. </a:t>
            </a:r>
          </a:p>
          <a:p>
            <a:pPr marL="0" indent="0" algn="just">
              <a:buNone/>
            </a:pPr>
            <a:endParaRPr lang="en-US" sz="1100">
              <a:latin typeface="Calibri" charset="0"/>
              <a:ea typeface="Calibri" charset="0"/>
              <a:cs typeface="Calibri" charset="0"/>
            </a:endParaRPr>
          </a:p>
          <a:p>
            <a:pPr marL="0" indent="0" algn="just">
              <a:buNone/>
            </a:pPr>
            <a:r>
              <a:rPr lang="en-US" sz="1100">
                <a:latin typeface="Calibri" charset="0"/>
                <a:ea typeface="Calibri" charset="0"/>
                <a:cs typeface="Calibri" charset="0"/>
              </a:rPr>
              <a:t>Lorem ipsum dolor sit </a:t>
            </a:r>
            <a:r>
              <a:rPr lang="en-US" sz="1100" err="1">
                <a:latin typeface="Calibri" charset="0"/>
                <a:ea typeface="Calibri" charset="0"/>
                <a:cs typeface="Calibri" charset="0"/>
              </a:rPr>
              <a:t>amet</a:t>
            </a:r>
            <a:r>
              <a:rPr lang="en-US" sz="1100">
                <a:latin typeface="Calibri" charset="0"/>
                <a:ea typeface="Calibri" charset="0"/>
                <a:cs typeface="Calibri" charset="0"/>
              </a:rPr>
              <a:t>, </a:t>
            </a:r>
            <a:r>
              <a:rPr lang="en-US" sz="1100" err="1">
                <a:latin typeface="Calibri" charset="0"/>
                <a:ea typeface="Calibri" charset="0"/>
                <a:cs typeface="Calibri" charset="0"/>
              </a:rPr>
              <a:t>nibh</a:t>
            </a:r>
            <a:r>
              <a:rPr lang="en-US" sz="1100">
                <a:latin typeface="Calibri" charset="0"/>
                <a:ea typeface="Calibri" charset="0"/>
                <a:cs typeface="Calibri" charset="0"/>
              </a:rPr>
              <a:t> est. A magna </a:t>
            </a:r>
            <a:r>
              <a:rPr lang="en-US" sz="1100" err="1">
                <a:latin typeface="Calibri" charset="0"/>
                <a:ea typeface="Calibri" charset="0"/>
                <a:cs typeface="Calibri" charset="0"/>
              </a:rPr>
              <a:t>maecenas</a:t>
            </a:r>
            <a:r>
              <a:rPr lang="en-US" sz="1100">
                <a:latin typeface="Calibri" charset="0"/>
                <a:ea typeface="Calibri" charset="0"/>
                <a:cs typeface="Calibri" charset="0"/>
              </a:rPr>
              <a:t>, quam magna </a:t>
            </a:r>
            <a:r>
              <a:rPr lang="en-US" sz="1100" err="1">
                <a:latin typeface="Calibri" charset="0"/>
                <a:ea typeface="Calibri" charset="0"/>
                <a:cs typeface="Calibri" charset="0"/>
              </a:rPr>
              <a:t>nec</a:t>
            </a:r>
            <a:r>
              <a:rPr lang="en-US" sz="1100">
                <a:latin typeface="Calibri" charset="0"/>
                <a:ea typeface="Calibri" charset="0"/>
                <a:cs typeface="Calibri" charset="0"/>
              </a:rPr>
              <a:t> </a:t>
            </a:r>
            <a:r>
              <a:rPr lang="en-US" sz="1100" err="1">
                <a:latin typeface="Calibri" charset="0"/>
                <a:ea typeface="Calibri" charset="0"/>
                <a:cs typeface="Calibri" charset="0"/>
              </a:rPr>
              <a:t>quis</a:t>
            </a:r>
            <a:r>
              <a:rPr lang="en-US" sz="1100">
                <a:latin typeface="Calibri" charset="0"/>
                <a:ea typeface="Calibri" charset="0"/>
                <a:cs typeface="Calibri" charset="0"/>
              </a:rPr>
              <a:t>, lorem </a:t>
            </a:r>
            <a:r>
              <a:rPr lang="en-US" sz="1100" err="1">
                <a:latin typeface="Calibri" charset="0"/>
                <a:ea typeface="Calibri" charset="0"/>
                <a:cs typeface="Calibri" charset="0"/>
              </a:rPr>
              <a:t>nunc</a:t>
            </a:r>
            <a:r>
              <a:rPr lang="en-US" sz="1100">
                <a:latin typeface="Calibri" charset="0"/>
                <a:ea typeface="Calibri" charset="0"/>
                <a:cs typeface="Calibri" charset="0"/>
              </a:rPr>
              <a:t>. </a:t>
            </a:r>
            <a:r>
              <a:rPr lang="en-US" sz="1100" err="1">
                <a:latin typeface="Calibri" charset="0"/>
                <a:ea typeface="Calibri" charset="0"/>
                <a:cs typeface="Calibri" charset="0"/>
              </a:rPr>
              <a:t>Suspendisse</a:t>
            </a:r>
            <a:r>
              <a:rPr lang="en-US" sz="1100">
                <a:latin typeface="Calibri" charset="0"/>
                <a:ea typeface="Calibri" charset="0"/>
                <a:cs typeface="Calibri" charset="0"/>
              </a:rPr>
              <a:t> </a:t>
            </a:r>
            <a:r>
              <a:rPr lang="en-US" sz="1100" err="1">
                <a:latin typeface="Calibri" charset="0"/>
                <a:ea typeface="Calibri" charset="0"/>
                <a:cs typeface="Calibri" charset="0"/>
              </a:rPr>
              <a:t>viverra</a:t>
            </a:r>
            <a:r>
              <a:rPr lang="en-US" sz="1100">
                <a:latin typeface="Calibri" charset="0"/>
                <a:ea typeface="Calibri" charset="0"/>
                <a:cs typeface="Calibri" charset="0"/>
              </a:rPr>
              <a:t> </a:t>
            </a:r>
            <a:r>
              <a:rPr lang="en-US" sz="1100" err="1">
                <a:latin typeface="Calibri" charset="0"/>
                <a:ea typeface="Calibri" charset="0"/>
                <a:cs typeface="Calibri" charset="0"/>
              </a:rPr>
              <a:t>sodales</a:t>
            </a:r>
            <a:r>
              <a:rPr lang="en-US" sz="1100">
                <a:latin typeface="Calibri" charset="0"/>
                <a:ea typeface="Calibri" charset="0"/>
                <a:cs typeface="Calibri" charset="0"/>
              </a:rPr>
              <a:t> </a:t>
            </a:r>
            <a:r>
              <a:rPr lang="en-US" sz="1100" err="1">
                <a:latin typeface="Calibri" charset="0"/>
                <a:ea typeface="Calibri" charset="0"/>
                <a:cs typeface="Calibri" charset="0"/>
              </a:rPr>
              <a:t>mauris</a:t>
            </a:r>
            <a:r>
              <a:rPr lang="en-US" sz="1100">
                <a:latin typeface="Calibri" charset="0"/>
                <a:ea typeface="Calibri" charset="0"/>
                <a:cs typeface="Calibri" charset="0"/>
              </a:rPr>
              <a:t>, </a:t>
            </a:r>
            <a:r>
              <a:rPr lang="en-US" sz="1100" err="1">
                <a:latin typeface="Calibri" charset="0"/>
                <a:ea typeface="Calibri" charset="0"/>
                <a:cs typeface="Calibri" charset="0"/>
              </a:rPr>
              <a:t>cras</a:t>
            </a:r>
            <a:r>
              <a:rPr lang="en-US" sz="1100">
                <a:latin typeface="Calibri" charset="0"/>
                <a:ea typeface="Calibri" charset="0"/>
                <a:cs typeface="Calibri" charset="0"/>
              </a:rPr>
              <a:t> pharetra </a:t>
            </a:r>
            <a:r>
              <a:rPr lang="en-US" sz="1100" err="1">
                <a:latin typeface="Calibri" charset="0"/>
                <a:ea typeface="Calibri" charset="0"/>
                <a:cs typeface="Calibri" charset="0"/>
              </a:rPr>
              <a:t>proin</a:t>
            </a:r>
            <a:r>
              <a:rPr lang="en-US" sz="1100">
                <a:latin typeface="Calibri" charset="0"/>
                <a:ea typeface="Calibri" charset="0"/>
                <a:cs typeface="Calibri" charset="0"/>
              </a:rPr>
              <a:t> </a:t>
            </a:r>
            <a:r>
              <a:rPr lang="en-US" sz="1100" err="1">
                <a:latin typeface="Calibri" charset="0"/>
                <a:ea typeface="Calibri" charset="0"/>
                <a:cs typeface="Calibri" charset="0"/>
              </a:rPr>
              <a:t>egestas</a:t>
            </a:r>
            <a:r>
              <a:rPr lang="en-US" sz="1100">
                <a:latin typeface="Calibri" charset="0"/>
                <a:ea typeface="Calibri" charset="0"/>
                <a:cs typeface="Calibri" charset="0"/>
              </a:rPr>
              <a:t> </a:t>
            </a:r>
            <a:r>
              <a:rPr lang="en-US" sz="1100" err="1">
                <a:latin typeface="Calibri" charset="0"/>
                <a:ea typeface="Calibri" charset="0"/>
                <a:cs typeface="Calibri" charset="0"/>
              </a:rPr>
              <a:t>arcu</a:t>
            </a:r>
            <a:r>
              <a:rPr lang="en-US" sz="1100">
                <a:latin typeface="Calibri" charset="0"/>
                <a:ea typeface="Calibri" charset="0"/>
                <a:cs typeface="Calibri" charset="0"/>
              </a:rPr>
              <a:t> </a:t>
            </a:r>
            <a:r>
              <a:rPr lang="en-US" sz="1100" err="1">
                <a:latin typeface="Calibri" charset="0"/>
                <a:ea typeface="Calibri" charset="0"/>
                <a:cs typeface="Calibri" charset="0"/>
              </a:rPr>
              <a:t>erat</a:t>
            </a:r>
            <a:r>
              <a:rPr lang="en-US" sz="1100">
                <a:latin typeface="Calibri" charset="0"/>
                <a:ea typeface="Calibri" charset="0"/>
                <a:cs typeface="Calibri" charset="0"/>
              </a:rPr>
              <a:t> dolor, at </a:t>
            </a:r>
            <a:r>
              <a:rPr lang="en-US" sz="1100" err="1">
                <a:latin typeface="Calibri" charset="0"/>
                <a:ea typeface="Calibri" charset="0"/>
                <a:cs typeface="Calibri" charset="0"/>
              </a:rPr>
              <a:t>amet</a:t>
            </a:r>
            <a:r>
              <a:rPr lang="en-US" sz="1100">
                <a:latin typeface="Calibri" charset="0"/>
                <a:ea typeface="Calibri" charset="0"/>
                <a:cs typeface="Calibri" charset="0"/>
              </a:rPr>
              <a:t>. Lorem ipsum dolor sit </a:t>
            </a:r>
            <a:r>
              <a:rPr lang="en-US" sz="1100" err="1">
                <a:latin typeface="Calibri" charset="0"/>
                <a:ea typeface="Calibri" charset="0"/>
                <a:cs typeface="Calibri" charset="0"/>
              </a:rPr>
              <a:t>amet</a:t>
            </a:r>
            <a:r>
              <a:rPr lang="en-US" sz="1100">
                <a:latin typeface="Calibri" charset="0"/>
                <a:ea typeface="Calibri" charset="0"/>
                <a:cs typeface="Calibri" charset="0"/>
              </a:rPr>
              <a:t>, </a:t>
            </a:r>
            <a:r>
              <a:rPr lang="en-US" sz="1100" err="1">
                <a:latin typeface="Calibri" charset="0"/>
                <a:ea typeface="Calibri" charset="0"/>
                <a:cs typeface="Calibri" charset="0"/>
              </a:rPr>
              <a:t>nibh</a:t>
            </a:r>
            <a:r>
              <a:rPr lang="en-US" sz="1100">
                <a:latin typeface="Calibri" charset="0"/>
                <a:ea typeface="Calibri" charset="0"/>
                <a:cs typeface="Calibri" charset="0"/>
              </a:rPr>
              <a:t> est. A magna </a:t>
            </a:r>
            <a:r>
              <a:rPr lang="en-US" sz="1100" err="1">
                <a:latin typeface="Calibri" charset="0"/>
                <a:ea typeface="Calibri" charset="0"/>
                <a:cs typeface="Calibri" charset="0"/>
              </a:rPr>
              <a:t>maecenas</a:t>
            </a:r>
            <a:r>
              <a:rPr lang="en-US" sz="1100">
                <a:latin typeface="Calibri" charset="0"/>
                <a:ea typeface="Calibri" charset="0"/>
                <a:cs typeface="Calibri" charset="0"/>
              </a:rPr>
              <a:t>, quam magna </a:t>
            </a:r>
            <a:r>
              <a:rPr lang="en-US" sz="1100" err="1">
                <a:latin typeface="Calibri" charset="0"/>
                <a:ea typeface="Calibri" charset="0"/>
                <a:cs typeface="Calibri" charset="0"/>
              </a:rPr>
              <a:t>nec</a:t>
            </a:r>
            <a:r>
              <a:rPr lang="en-US" sz="1100">
                <a:latin typeface="Calibri" charset="0"/>
                <a:ea typeface="Calibri" charset="0"/>
                <a:cs typeface="Calibri" charset="0"/>
              </a:rPr>
              <a:t> </a:t>
            </a:r>
            <a:r>
              <a:rPr lang="en-US" sz="1100" err="1">
                <a:latin typeface="Calibri" charset="0"/>
                <a:ea typeface="Calibri" charset="0"/>
                <a:cs typeface="Calibri" charset="0"/>
              </a:rPr>
              <a:t>quis</a:t>
            </a:r>
            <a:r>
              <a:rPr lang="en-US" sz="1100">
                <a:latin typeface="Calibri" charset="0"/>
                <a:ea typeface="Calibri" charset="0"/>
                <a:cs typeface="Calibri" charset="0"/>
              </a:rPr>
              <a:t>, lorem </a:t>
            </a:r>
            <a:r>
              <a:rPr lang="en-US" sz="1100" err="1">
                <a:latin typeface="Calibri" charset="0"/>
                <a:ea typeface="Calibri" charset="0"/>
                <a:cs typeface="Calibri" charset="0"/>
              </a:rPr>
              <a:t>nunc</a:t>
            </a:r>
            <a:r>
              <a:rPr lang="en-US" sz="1100">
                <a:latin typeface="Calibri" charset="0"/>
                <a:ea typeface="Calibri" charset="0"/>
                <a:cs typeface="Calibri" charset="0"/>
              </a:rPr>
              <a:t>. </a:t>
            </a:r>
            <a:r>
              <a:rPr lang="en-US" sz="1100" err="1">
                <a:latin typeface="Calibri" charset="0"/>
                <a:ea typeface="Calibri" charset="0"/>
                <a:cs typeface="Calibri" charset="0"/>
              </a:rPr>
              <a:t>Suspendisse</a:t>
            </a:r>
            <a:r>
              <a:rPr lang="en-US" sz="1100">
                <a:latin typeface="Calibri" charset="0"/>
                <a:ea typeface="Calibri" charset="0"/>
                <a:cs typeface="Calibri" charset="0"/>
              </a:rPr>
              <a:t> </a:t>
            </a:r>
            <a:r>
              <a:rPr lang="en-US" sz="1100" err="1">
                <a:latin typeface="Calibri" charset="0"/>
                <a:ea typeface="Calibri" charset="0"/>
                <a:cs typeface="Calibri" charset="0"/>
              </a:rPr>
              <a:t>viverra</a:t>
            </a:r>
            <a:r>
              <a:rPr lang="en-US" sz="1100">
                <a:latin typeface="Calibri" charset="0"/>
                <a:ea typeface="Calibri" charset="0"/>
                <a:cs typeface="Calibri" charset="0"/>
              </a:rPr>
              <a:t> </a:t>
            </a:r>
            <a:r>
              <a:rPr lang="en-US" sz="1100" err="1">
                <a:latin typeface="Calibri" charset="0"/>
                <a:ea typeface="Calibri" charset="0"/>
                <a:cs typeface="Calibri" charset="0"/>
              </a:rPr>
              <a:t>sodales</a:t>
            </a:r>
            <a:r>
              <a:rPr lang="en-US" sz="1100">
                <a:latin typeface="Calibri" charset="0"/>
                <a:ea typeface="Calibri" charset="0"/>
                <a:cs typeface="Calibri" charset="0"/>
              </a:rPr>
              <a:t> </a:t>
            </a:r>
            <a:r>
              <a:rPr lang="en-US" sz="1100" err="1">
                <a:latin typeface="Calibri" charset="0"/>
                <a:ea typeface="Calibri" charset="0"/>
                <a:cs typeface="Calibri" charset="0"/>
              </a:rPr>
              <a:t>mauris</a:t>
            </a:r>
            <a:r>
              <a:rPr lang="en-US" sz="1100">
                <a:latin typeface="Calibri" charset="0"/>
                <a:ea typeface="Calibri" charset="0"/>
                <a:cs typeface="Calibri" charset="0"/>
              </a:rPr>
              <a:t>, </a:t>
            </a:r>
            <a:r>
              <a:rPr lang="en-US" sz="1100" err="1">
                <a:latin typeface="Calibri" charset="0"/>
                <a:ea typeface="Calibri" charset="0"/>
                <a:cs typeface="Calibri" charset="0"/>
              </a:rPr>
              <a:t>cras</a:t>
            </a:r>
            <a:r>
              <a:rPr lang="en-US" sz="1100">
                <a:latin typeface="Calibri" charset="0"/>
                <a:ea typeface="Calibri" charset="0"/>
                <a:cs typeface="Calibri" charset="0"/>
              </a:rPr>
              <a:t> pharetra </a:t>
            </a:r>
            <a:r>
              <a:rPr lang="en-US" sz="1100" err="1">
                <a:latin typeface="Calibri" charset="0"/>
                <a:ea typeface="Calibri" charset="0"/>
                <a:cs typeface="Calibri" charset="0"/>
              </a:rPr>
              <a:t>proin</a:t>
            </a:r>
            <a:r>
              <a:rPr lang="en-US" sz="1100">
                <a:latin typeface="Calibri" charset="0"/>
                <a:ea typeface="Calibri" charset="0"/>
                <a:cs typeface="Calibri" charset="0"/>
              </a:rPr>
              <a:t> </a:t>
            </a:r>
            <a:r>
              <a:rPr lang="en-US" sz="1100" err="1">
                <a:latin typeface="Calibri" charset="0"/>
                <a:ea typeface="Calibri" charset="0"/>
                <a:cs typeface="Calibri" charset="0"/>
              </a:rPr>
              <a:t>egestas</a:t>
            </a:r>
            <a:r>
              <a:rPr lang="en-US" sz="1100">
                <a:latin typeface="Calibri" charset="0"/>
                <a:ea typeface="Calibri" charset="0"/>
                <a:cs typeface="Calibri" charset="0"/>
              </a:rPr>
              <a:t> </a:t>
            </a:r>
            <a:r>
              <a:rPr lang="en-US" sz="1100" err="1">
                <a:latin typeface="Calibri" charset="0"/>
                <a:ea typeface="Calibri" charset="0"/>
                <a:cs typeface="Calibri" charset="0"/>
              </a:rPr>
              <a:t>arcu</a:t>
            </a:r>
            <a:r>
              <a:rPr lang="en-US" sz="1100">
                <a:latin typeface="Calibri" charset="0"/>
                <a:ea typeface="Calibri" charset="0"/>
                <a:cs typeface="Calibri" charset="0"/>
              </a:rPr>
              <a:t> </a:t>
            </a:r>
            <a:r>
              <a:rPr lang="en-US" sz="1100" err="1">
                <a:latin typeface="Calibri" charset="0"/>
                <a:ea typeface="Calibri" charset="0"/>
                <a:cs typeface="Calibri" charset="0"/>
              </a:rPr>
              <a:t>erat</a:t>
            </a:r>
            <a:r>
              <a:rPr lang="en-US" sz="1100">
                <a:latin typeface="Calibri" charset="0"/>
                <a:ea typeface="Calibri" charset="0"/>
                <a:cs typeface="Calibri" charset="0"/>
              </a:rPr>
              <a:t> dolor, at </a:t>
            </a:r>
            <a:r>
              <a:rPr lang="en-US" sz="1100" err="1">
                <a:latin typeface="Calibri" charset="0"/>
                <a:ea typeface="Calibri" charset="0"/>
                <a:cs typeface="Calibri" charset="0"/>
              </a:rPr>
              <a:t>amet</a:t>
            </a:r>
            <a:r>
              <a:rPr lang="en-US" sz="1100">
                <a:latin typeface="Calibri" charset="0"/>
                <a:ea typeface="Calibri" charset="0"/>
                <a:cs typeface="Calibri" charset="0"/>
              </a:rPr>
              <a:t>. </a:t>
            </a:r>
          </a:p>
          <a:p>
            <a:pPr marL="0" indent="0" algn="just">
              <a:buNone/>
            </a:pPr>
            <a:endParaRPr lang="en-US" sz="1100">
              <a:latin typeface="Calibri" charset="0"/>
              <a:ea typeface="Calibri" charset="0"/>
              <a:cs typeface="Calibri" charset="0"/>
            </a:endParaRPr>
          </a:p>
          <a:p>
            <a:pPr marL="0" indent="0" algn="just">
              <a:buNone/>
            </a:pPr>
            <a:r>
              <a:rPr lang="en-US" sz="1100">
                <a:latin typeface="Calibri" charset="0"/>
                <a:ea typeface="Calibri" charset="0"/>
                <a:cs typeface="Calibri" charset="0"/>
              </a:rPr>
              <a:t>Lorem ipsum dolor sit </a:t>
            </a:r>
            <a:r>
              <a:rPr lang="en-US" sz="1100" err="1">
                <a:latin typeface="Calibri" charset="0"/>
                <a:ea typeface="Calibri" charset="0"/>
                <a:cs typeface="Calibri" charset="0"/>
              </a:rPr>
              <a:t>amet</a:t>
            </a:r>
            <a:r>
              <a:rPr lang="en-US" sz="1100">
                <a:latin typeface="Calibri" charset="0"/>
                <a:ea typeface="Calibri" charset="0"/>
                <a:cs typeface="Calibri" charset="0"/>
              </a:rPr>
              <a:t>, </a:t>
            </a:r>
            <a:r>
              <a:rPr lang="en-US" sz="1100" err="1">
                <a:latin typeface="Calibri" charset="0"/>
                <a:ea typeface="Calibri" charset="0"/>
                <a:cs typeface="Calibri" charset="0"/>
              </a:rPr>
              <a:t>nibh</a:t>
            </a:r>
            <a:r>
              <a:rPr lang="en-US" sz="1100">
                <a:latin typeface="Calibri" charset="0"/>
                <a:ea typeface="Calibri" charset="0"/>
                <a:cs typeface="Calibri" charset="0"/>
              </a:rPr>
              <a:t> est. A magna </a:t>
            </a:r>
            <a:r>
              <a:rPr lang="en-US" sz="1100" err="1">
                <a:latin typeface="Calibri" charset="0"/>
                <a:ea typeface="Calibri" charset="0"/>
                <a:cs typeface="Calibri" charset="0"/>
              </a:rPr>
              <a:t>maecenas</a:t>
            </a:r>
            <a:r>
              <a:rPr lang="en-US" sz="1100">
                <a:latin typeface="Calibri" charset="0"/>
                <a:ea typeface="Calibri" charset="0"/>
                <a:cs typeface="Calibri" charset="0"/>
              </a:rPr>
              <a:t>, quam magna </a:t>
            </a:r>
            <a:r>
              <a:rPr lang="en-US" sz="1100" err="1">
                <a:latin typeface="Calibri" charset="0"/>
                <a:ea typeface="Calibri" charset="0"/>
                <a:cs typeface="Calibri" charset="0"/>
              </a:rPr>
              <a:t>nec</a:t>
            </a:r>
            <a:r>
              <a:rPr lang="en-US" sz="1100">
                <a:latin typeface="Calibri" charset="0"/>
                <a:ea typeface="Calibri" charset="0"/>
                <a:cs typeface="Calibri" charset="0"/>
              </a:rPr>
              <a:t> </a:t>
            </a:r>
            <a:r>
              <a:rPr lang="en-US" sz="1100" err="1">
                <a:latin typeface="Calibri" charset="0"/>
                <a:ea typeface="Calibri" charset="0"/>
                <a:cs typeface="Calibri" charset="0"/>
              </a:rPr>
              <a:t>quis</a:t>
            </a:r>
            <a:r>
              <a:rPr lang="en-US" sz="1100">
                <a:latin typeface="Calibri" charset="0"/>
                <a:ea typeface="Calibri" charset="0"/>
                <a:cs typeface="Calibri" charset="0"/>
              </a:rPr>
              <a:t>, </a:t>
            </a:r>
          </a:p>
          <a:p>
            <a:pPr marL="0" indent="0" algn="just">
              <a:buNone/>
            </a:pPr>
            <a:r>
              <a:rPr lang="en-US" sz="1100">
                <a:latin typeface="Calibri" charset="0"/>
                <a:ea typeface="Calibri" charset="0"/>
                <a:cs typeface="Calibri" charset="0"/>
              </a:rPr>
              <a:t>lorem </a:t>
            </a:r>
            <a:r>
              <a:rPr lang="en-US" sz="1100" err="1">
                <a:latin typeface="Calibri" charset="0"/>
                <a:ea typeface="Calibri" charset="0"/>
                <a:cs typeface="Calibri" charset="0"/>
              </a:rPr>
              <a:t>nunc</a:t>
            </a:r>
            <a:r>
              <a:rPr lang="en-US" sz="1100">
                <a:latin typeface="Calibri" charset="0"/>
                <a:ea typeface="Calibri" charset="0"/>
                <a:cs typeface="Calibri" charset="0"/>
              </a:rPr>
              <a:t>. </a:t>
            </a:r>
            <a:r>
              <a:rPr lang="en-US" sz="1100" err="1">
                <a:latin typeface="Calibri" charset="0"/>
                <a:ea typeface="Calibri" charset="0"/>
                <a:cs typeface="Calibri" charset="0"/>
              </a:rPr>
              <a:t>Suspendisse</a:t>
            </a:r>
            <a:r>
              <a:rPr lang="en-US" sz="1100">
                <a:latin typeface="Calibri" charset="0"/>
                <a:ea typeface="Calibri" charset="0"/>
                <a:cs typeface="Calibri" charset="0"/>
              </a:rPr>
              <a:t> </a:t>
            </a:r>
            <a:r>
              <a:rPr lang="en-US" sz="1100" err="1">
                <a:latin typeface="Calibri" charset="0"/>
                <a:ea typeface="Calibri" charset="0"/>
                <a:cs typeface="Calibri" charset="0"/>
              </a:rPr>
              <a:t>viverra</a:t>
            </a:r>
            <a:r>
              <a:rPr lang="en-US" sz="1100">
                <a:latin typeface="Calibri" charset="0"/>
                <a:ea typeface="Calibri" charset="0"/>
                <a:cs typeface="Calibri" charset="0"/>
              </a:rPr>
              <a:t> </a:t>
            </a:r>
            <a:r>
              <a:rPr lang="en-US" sz="1100" err="1">
                <a:latin typeface="Calibri" charset="0"/>
                <a:ea typeface="Calibri" charset="0"/>
                <a:cs typeface="Calibri" charset="0"/>
              </a:rPr>
              <a:t>sodales</a:t>
            </a:r>
            <a:r>
              <a:rPr lang="en-US" sz="1100">
                <a:latin typeface="Calibri" charset="0"/>
                <a:ea typeface="Calibri" charset="0"/>
                <a:cs typeface="Calibri" charset="0"/>
              </a:rPr>
              <a:t> </a:t>
            </a:r>
            <a:r>
              <a:rPr lang="en-US" sz="1100" err="1">
                <a:latin typeface="Calibri" charset="0"/>
                <a:ea typeface="Calibri" charset="0"/>
                <a:cs typeface="Calibri" charset="0"/>
              </a:rPr>
              <a:t>mauris</a:t>
            </a:r>
            <a:r>
              <a:rPr lang="en-US" sz="1100">
                <a:latin typeface="Calibri" charset="0"/>
                <a:ea typeface="Calibri" charset="0"/>
                <a:cs typeface="Calibri" charset="0"/>
              </a:rPr>
              <a:t>, </a:t>
            </a:r>
            <a:r>
              <a:rPr lang="en-US" sz="1100" err="1">
                <a:latin typeface="Calibri" charset="0"/>
                <a:ea typeface="Calibri" charset="0"/>
                <a:cs typeface="Calibri" charset="0"/>
              </a:rPr>
              <a:t>cras</a:t>
            </a:r>
            <a:r>
              <a:rPr lang="en-US" sz="1100">
                <a:latin typeface="Calibri" charset="0"/>
                <a:ea typeface="Calibri" charset="0"/>
                <a:cs typeface="Calibri" charset="0"/>
              </a:rPr>
              <a:t> pharetra </a:t>
            </a:r>
            <a:r>
              <a:rPr lang="en-US" sz="1100" err="1">
                <a:latin typeface="Calibri" charset="0"/>
                <a:ea typeface="Calibri" charset="0"/>
                <a:cs typeface="Calibri" charset="0"/>
              </a:rPr>
              <a:t>proin</a:t>
            </a:r>
            <a:r>
              <a:rPr lang="en-US" sz="1100">
                <a:latin typeface="Calibri" charset="0"/>
                <a:ea typeface="Calibri" charset="0"/>
                <a:cs typeface="Calibri" charset="0"/>
              </a:rPr>
              <a:t> </a:t>
            </a:r>
            <a:r>
              <a:rPr lang="en-US" sz="1100" err="1">
                <a:latin typeface="Calibri" charset="0"/>
                <a:ea typeface="Calibri" charset="0"/>
                <a:cs typeface="Calibri" charset="0"/>
              </a:rPr>
              <a:t>egestas</a:t>
            </a:r>
            <a:r>
              <a:rPr lang="en-US" sz="1100">
                <a:latin typeface="Calibri" charset="0"/>
                <a:ea typeface="Calibri" charset="0"/>
                <a:cs typeface="Calibri" charset="0"/>
              </a:rPr>
              <a:t> </a:t>
            </a:r>
            <a:r>
              <a:rPr lang="en-US" sz="1100" err="1">
                <a:latin typeface="Calibri" charset="0"/>
                <a:ea typeface="Calibri" charset="0"/>
                <a:cs typeface="Calibri" charset="0"/>
              </a:rPr>
              <a:t>arcu</a:t>
            </a:r>
            <a:r>
              <a:rPr lang="en-US" sz="1100">
                <a:latin typeface="Calibri" charset="0"/>
                <a:ea typeface="Calibri" charset="0"/>
                <a:cs typeface="Calibri" charset="0"/>
              </a:rPr>
              <a:t> </a:t>
            </a:r>
            <a:r>
              <a:rPr lang="en-US" sz="1100" err="1">
                <a:latin typeface="Calibri" charset="0"/>
                <a:ea typeface="Calibri" charset="0"/>
                <a:cs typeface="Calibri" charset="0"/>
              </a:rPr>
              <a:t>erat</a:t>
            </a:r>
            <a:r>
              <a:rPr lang="en-US" sz="1100">
                <a:latin typeface="Calibri" charset="0"/>
                <a:ea typeface="Calibri" charset="0"/>
                <a:cs typeface="Calibri" charset="0"/>
              </a:rPr>
              <a:t> dolor, at </a:t>
            </a:r>
            <a:r>
              <a:rPr lang="en-US" sz="1100" err="1">
                <a:latin typeface="Calibri" charset="0"/>
                <a:ea typeface="Calibri" charset="0"/>
                <a:cs typeface="Calibri" charset="0"/>
              </a:rPr>
              <a:t>amet</a:t>
            </a:r>
            <a:r>
              <a:rPr lang="en-US" sz="1100">
                <a:latin typeface="Calibri" charset="0"/>
                <a:ea typeface="Calibri" charset="0"/>
                <a:cs typeface="Calibri" charset="0"/>
              </a:rPr>
              <a:t>. </a:t>
            </a:r>
          </a:p>
          <a:p>
            <a:pPr marL="0" indent="0" algn="just">
              <a:buNone/>
            </a:pPr>
            <a:endParaRPr lang="en-US" sz="1100">
              <a:latin typeface="Calibri" charset="0"/>
              <a:ea typeface="Calibri" charset="0"/>
              <a:cs typeface="Calibri" charset="0"/>
            </a:endParaRPr>
          </a:p>
          <a:p>
            <a:pPr marL="0" indent="0" algn="just">
              <a:buNone/>
            </a:pPr>
            <a:r>
              <a:rPr lang="en-US" sz="1100">
                <a:latin typeface="Calibri" charset="0"/>
                <a:ea typeface="Calibri" charset="0"/>
                <a:cs typeface="Calibri" charset="0"/>
              </a:rPr>
              <a:t>Lorem ipsum dolor sit </a:t>
            </a:r>
            <a:r>
              <a:rPr lang="en-US" sz="1100" err="1">
                <a:latin typeface="Calibri" charset="0"/>
                <a:ea typeface="Calibri" charset="0"/>
                <a:cs typeface="Calibri" charset="0"/>
              </a:rPr>
              <a:t>amet</a:t>
            </a:r>
            <a:r>
              <a:rPr lang="en-US" sz="1100">
                <a:latin typeface="Calibri" charset="0"/>
                <a:ea typeface="Calibri" charset="0"/>
                <a:cs typeface="Calibri" charset="0"/>
              </a:rPr>
              <a:t>, </a:t>
            </a:r>
            <a:r>
              <a:rPr lang="en-US" sz="1100" err="1">
                <a:latin typeface="Calibri" charset="0"/>
                <a:ea typeface="Calibri" charset="0"/>
                <a:cs typeface="Calibri" charset="0"/>
              </a:rPr>
              <a:t>nibh</a:t>
            </a:r>
            <a:r>
              <a:rPr lang="en-US" sz="1100">
                <a:latin typeface="Calibri" charset="0"/>
                <a:ea typeface="Calibri" charset="0"/>
                <a:cs typeface="Calibri" charset="0"/>
              </a:rPr>
              <a:t> est. A magna </a:t>
            </a:r>
            <a:r>
              <a:rPr lang="en-US" sz="1100" err="1">
                <a:latin typeface="Calibri" charset="0"/>
                <a:ea typeface="Calibri" charset="0"/>
                <a:cs typeface="Calibri" charset="0"/>
              </a:rPr>
              <a:t>maecenas</a:t>
            </a:r>
            <a:r>
              <a:rPr lang="en-US" sz="1100">
                <a:latin typeface="Calibri" charset="0"/>
                <a:ea typeface="Calibri" charset="0"/>
                <a:cs typeface="Calibri" charset="0"/>
              </a:rPr>
              <a:t>, quam magna </a:t>
            </a:r>
            <a:r>
              <a:rPr lang="en-US" sz="1100" err="1">
                <a:latin typeface="Calibri" charset="0"/>
                <a:ea typeface="Calibri" charset="0"/>
                <a:cs typeface="Calibri" charset="0"/>
              </a:rPr>
              <a:t>nec</a:t>
            </a:r>
            <a:r>
              <a:rPr lang="en-US" sz="1100">
                <a:latin typeface="Calibri" charset="0"/>
                <a:ea typeface="Calibri" charset="0"/>
                <a:cs typeface="Calibri" charset="0"/>
              </a:rPr>
              <a:t> </a:t>
            </a:r>
            <a:r>
              <a:rPr lang="en-US" sz="1100" err="1">
                <a:latin typeface="Calibri" charset="0"/>
                <a:ea typeface="Calibri" charset="0"/>
                <a:cs typeface="Calibri" charset="0"/>
              </a:rPr>
              <a:t>quis</a:t>
            </a:r>
            <a:r>
              <a:rPr lang="en-US" sz="1100">
                <a:latin typeface="Calibri" charset="0"/>
                <a:ea typeface="Calibri" charset="0"/>
                <a:cs typeface="Calibri" charset="0"/>
              </a:rPr>
              <a:t>, lorem </a:t>
            </a:r>
            <a:r>
              <a:rPr lang="en-US" sz="1100" err="1">
                <a:latin typeface="Calibri" charset="0"/>
                <a:ea typeface="Calibri" charset="0"/>
                <a:cs typeface="Calibri" charset="0"/>
              </a:rPr>
              <a:t>nunc</a:t>
            </a:r>
            <a:r>
              <a:rPr lang="en-US" sz="1100">
                <a:latin typeface="Calibri" charset="0"/>
                <a:ea typeface="Calibri" charset="0"/>
                <a:cs typeface="Calibri" charset="0"/>
              </a:rPr>
              <a:t>. </a:t>
            </a:r>
          </a:p>
          <a:p>
            <a:pPr lvl="1"/>
            <a:endParaRPr lang="sv-SE"/>
          </a:p>
        </p:txBody>
      </p:sp>
      <p:sp>
        <p:nvSpPr>
          <p:cNvPr id="19" name="Rubrik 1"/>
          <p:cNvSpPr>
            <a:spLocks noGrp="1"/>
          </p:cNvSpPr>
          <p:nvPr>
            <p:ph type="title" hasCustomPrompt="1"/>
          </p:nvPr>
        </p:nvSpPr>
        <p:spPr>
          <a:xfrm>
            <a:off x="0" y="1720850"/>
            <a:ext cx="6084888" cy="635000"/>
          </a:xfrm>
          <a:prstGeom prst="rect">
            <a:avLst/>
          </a:prstGeom>
        </p:spPr>
        <p:txBody>
          <a:bodyPr lIns="251999" tIns="144000" rIns="251999" anchor="t" anchorCtr="0"/>
          <a:lstStyle>
            <a:lvl1pPr algn="l">
              <a:tabLst>
                <a:tab pos="133350" algn="l"/>
              </a:tabLst>
              <a:defRPr sz="2700" b="1" i="0" baseline="0">
                <a:latin typeface="Calibri Regular" charset="0"/>
                <a:cs typeface="Calibri Regular" charset="0"/>
              </a:defRPr>
            </a:lvl1pPr>
          </a:lstStyle>
          <a:p>
            <a:r>
              <a:rPr lang="sv-SE"/>
              <a:t>Rubrik - klistra in strecket här under</a:t>
            </a:r>
          </a:p>
        </p:txBody>
      </p:sp>
      <p:sp>
        <p:nvSpPr>
          <p:cNvPr id="3" name="Picture Placeholder 2"/>
          <p:cNvSpPr>
            <a:spLocks noGrp="1"/>
          </p:cNvSpPr>
          <p:nvPr>
            <p:ph type="pic" sz="quarter" idx="18"/>
          </p:nvPr>
        </p:nvSpPr>
        <p:spPr>
          <a:xfrm>
            <a:off x="0" y="0"/>
            <a:ext cx="6084888" cy="1720850"/>
          </a:xfrm>
          <a:prstGeom prst="rect">
            <a:avLst/>
          </a:prstGeom>
        </p:spPr>
        <p:txBody>
          <a:bodyPr/>
          <a:lstStyle/>
          <a:p>
            <a:endParaRPr lang="sv-SE"/>
          </a:p>
        </p:txBody>
      </p:sp>
      <p:sp>
        <p:nvSpPr>
          <p:cNvPr id="8" name="Rectangle 7">
            <a:extLst>
              <a:ext uri="{FF2B5EF4-FFF2-40B4-BE49-F238E27FC236}">
                <a16:creationId xmlns:a16="http://schemas.microsoft.com/office/drawing/2014/main" id="{6937F1BE-1871-2C48-9A3F-635EFF93B7F4}"/>
              </a:ext>
            </a:extLst>
          </p:cNvPr>
          <p:cNvSpPr/>
          <p:nvPr userDrawn="1"/>
        </p:nvSpPr>
        <p:spPr>
          <a:xfrm>
            <a:off x="6084094" y="0"/>
            <a:ext cx="3059905" cy="4873790"/>
          </a:xfrm>
          <a:prstGeom prst="rect">
            <a:avLst/>
          </a:prstGeom>
          <a:solidFill>
            <a:srgbClr val="D0E9E6"/>
          </a:solidFill>
          <a:ln>
            <a:noFill/>
          </a:ln>
          <a:effectLst/>
        </p:spPr>
        <p:style>
          <a:lnRef idx="1">
            <a:schemeClr val="accent1"/>
          </a:lnRef>
          <a:fillRef idx="1001">
            <a:schemeClr val="lt1"/>
          </a:fillRef>
          <a:effectRef idx="2">
            <a:schemeClr val="accent1"/>
          </a:effectRef>
          <a:fontRef idx="minor">
            <a:schemeClr val="lt1"/>
          </a:fontRef>
        </p:style>
        <p:txBody>
          <a:bodyPr rtlCol="0" anchor="t" anchorCtr="0"/>
          <a:lstStyle/>
          <a:p>
            <a:pPr algn="ctr"/>
            <a:endParaRPr lang="sv-SE" sz="1013"/>
          </a:p>
        </p:txBody>
      </p:sp>
      <p:sp>
        <p:nvSpPr>
          <p:cNvPr id="12" name="Platshållare för text 3">
            <a:extLst>
              <a:ext uri="{FF2B5EF4-FFF2-40B4-BE49-F238E27FC236}">
                <a16:creationId xmlns:a16="http://schemas.microsoft.com/office/drawing/2014/main" id="{376E395C-915F-B744-9D9C-F3E7D2B860CC}"/>
              </a:ext>
            </a:extLst>
          </p:cNvPr>
          <p:cNvSpPr>
            <a:spLocks noGrp="1"/>
          </p:cNvSpPr>
          <p:nvPr>
            <p:ph type="body" sz="quarter" idx="19" hasCustomPrompt="1"/>
          </p:nvPr>
        </p:nvSpPr>
        <p:spPr>
          <a:xfrm>
            <a:off x="6084888" y="-6515"/>
            <a:ext cx="3059112" cy="4702340"/>
          </a:xfrm>
          <a:prstGeom prst="rect">
            <a:avLst/>
          </a:prstGeom>
        </p:spPr>
        <p:txBody>
          <a:bodyPr lIns="251999" tIns="360000" rIns="251999" anchor="t" anchorCtr="0"/>
          <a:lstStyle>
            <a:lvl1pPr marL="0" indent="0">
              <a:buNone/>
              <a:defRPr sz="1050" b="1">
                <a:solidFill>
                  <a:schemeClr val="accent6"/>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a:t>
            </a:r>
          </a:p>
        </p:txBody>
      </p:sp>
    </p:spTree>
    <p:extLst>
      <p:ext uri="{BB962C8B-B14F-4D97-AF65-F5344CB8AC3E}">
        <p14:creationId xmlns:p14="http://schemas.microsoft.com/office/powerpoint/2010/main" val="269337681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ntaktsida">
    <p:spTree>
      <p:nvGrpSpPr>
        <p:cNvPr id="1" name=""/>
        <p:cNvGrpSpPr/>
        <p:nvPr/>
      </p:nvGrpSpPr>
      <p:grpSpPr>
        <a:xfrm>
          <a:off x="0" y="0"/>
          <a:ext cx="0" cy="0"/>
          <a:chOff x="0" y="0"/>
          <a:chExt cx="0" cy="0"/>
        </a:xfrm>
      </p:grpSpPr>
      <p:sp>
        <p:nvSpPr>
          <p:cNvPr id="5" name="Rectangle 4"/>
          <p:cNvSpPr/>
          <p:nvPr userDrawn="1"/>
        </p:nvSpPr>
        <p:spPr>
          <a:xfrm>
            <a:off x="-1" y="-14747"/>
            <a:ext cx="9144000" cy="2141002"/>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solidFill>
                <a:schemeClr val="bg1"/>
              </a:solidFill>
            </a:endParaRPr>
          </a:p>
        </p:txBody>
      </p:sp>
      <p:cxnSp>
        <p:nvCxnSpPr>
          <p:cNvPr id="7" name="Straight Connector 6"/>
          <p:cNvCxnSpPr/>
          <p:nvPr userDrawn="1"/>
        </p:nvCxnSpPr>
        <p:spPr>
          <a:xfrm>
            <a:off x="245393" y="3184545"/>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52BE7F0-EAB0-364E-B6CD-80BF60F6DA0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4747"/>
            <a:ext cx="9144000" cy="2279207"/>
          </a:xfrm>
          <a:prstGeom prst="rect">
            <a:avLst/>
          </a:prstGeom>
        </p:spPr>
      </p:pic>
      <p:sp>
        <p:nvSpPr>
          <p:cNvPr id="8" name="Rectangle 7">
            <a:extLst>
              <a:ext uri="{FF2B5EF4-FFF2-40B4-BE49-F238E27FC236}">
                <a16:creationId xmlns:a16="http://schemas.microsoft.com/office/drawing/2014/main" id="{ECFA009D-60C7-F74C-A248-03B7F2A6D06B}"/>
              </a:ext>
            </a:extLst>
          </p:cNvPr>
          <p:cNvSpPr/>
          <p:nvPr userDrawn="1"/>
        </p:nvSpPr>
        <p:spPr>
          <a:xfrm>
            <a:off x="0" y="-14748"/>
            <a:ext cx="9144000" cy="2279207"/>
          </a:xfrm>
          <a:prstGeom prst="rect">
            <a:avLst/>
          </a:prstGeom>
          <a:solidFill>
            <a:schemeClr val="accent6">
              <a:alpha val="7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cxnSp>
        <p:nvCxnSpPr>
          <p:cNvPr id="10" name="Straight Connector 9">
            <a:extLst>
              <a:ext uri="{FF2B5EF4-FFF2-40B4-BE49-F238E27FC236}">
                <a16:creationId xmlns:a16="http://schemas.microsoft.com/office/drawing/2014/main" id="{BA4EC879-D03B-9A4A-820F-76F5CF3EF931}"/>
              </a:ext>
            </a:extLst>
          </p:cNvPr>
          <p:cNvCxnSpPr/>
          <p:nvPr userDrawn="1"/>
        </p:nvCxnSpPr>
        <p:spPr>
          <a:xfrm>
            <a:off x="251222" y="2001298"/>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Rubrik 1"/>
          <p:cNvSpPr>
            <a:spLocks noGrp="1"/>
          </p:cNvSpPr>
          <p:nvPr>
            <p:ph type="title" hasCustomPrompt="1"/>
          </p:nvPr>
        </p:nvSpPr>
        <p:spPr>
          <a:xfrm>
            <a:off x="0" y="-14747"/>
            <a:ext cx="9143999" cy="2016045"/>
          </a:xfrm>
          <a:prstGeom prst="rect">
            <a:avLst/>
          </a:prstGeom>
        </p:spPr>
        <p:txBody>
          <a:bodyPr wrap="square" lIns="251999" tIns="1475999" rIns="251999" anchor="t" anchorCtr="0"/>
          <a:lstStyle>
            <a:lvl1pPr algn="l">
              <a:tabLst>
                <a:tab pos="133350" algn="l"/>
              </a:tabLst>
              <a:defRPr sz="2700" b="1" i="0" baseline="0">
                <a:solidFill>
                  <a:schemeClr val="bg1"/>
                </a:solidFill>
                <a:latin typeface="Calibri" panose="020F0502020204030204" pitchFamily="34" charset="0"/>
                <a:cs typeface="Calibri" panose="020F0502020204030204" pitchFamily="34" charset="0"/>
              </a:defRPr>
            </a:lvl1pPr>
          </a:lstStyle>
          <a:p>
            <a:r>
              <a:rPr lang="sv-SE" sz="2700" b="1">
                <a:solidFill>
                  <a:schemeClr val="bg1"/>
                </a:solidFill>
              </a:rPr>
              <a:t>Vi på </a:t>
            </a:r>
            <a:r>
              <a:rPr lang="sv-SE" sz="2700" b="1" err="1">
                <a:solidFill>
                  <a:schemeClr val="bg1"/>
                </a:solidFill>
              </a:rPr>
              <a:t>Novus</a:t>
            </a:r>
            <a:r>
              <a:rPr lang="sv-SE" sz="2700" b="1">
                <a:solidFill>
                  <a:schemeClr val="bg1"/>
                </a:solidFill>
              </a:rPr>
              <a:t> älskar frågor</a:t>
            </a:r>
          </a:p>
        </p:txBody>
      </p:sp>
      <p:sp>
        <p:nvSpPr>
          <p:cNvPr id="11" name="Platshållare för text 3">
            <a:extLst>
              <a:ext uri="{FF2B5EF4-FFF2-40B4-BE49-F238E27FC236}">
                <a16:creationId xmlns:a16="http://schemas.microsoft.com/office/drawing/2014/main" id="{1DCE5809-34DF-264F-8BB7-BD80CF785954}"/>
              </a:ext>
            </a:extLst>
          </p:cNvPr>
          <p:cNvSpPr>
            <a:spLocks noGrp="1"/>
          </p:cNvSpPr>
          <p:nvPr>
            <p:ph type="body" sz="quarter" idx="13" hasCustomPrompt="1"/>
          </p:nvPr>
        </p:nvSpPr>
        <p:spPr>
          <a:xfrm>
            <a:off x="0" y="3029639"/>
            <a:ext cx="9144000" cy="1666186"/>
          </a:xfrm>
          <a:prstGeom prst="rect">
            <a:avLst/>
          </a:prstGeom>
        </p:spPr>
        <p:txBody>
          <a:bodyPr lIns="251999" tIns="108000" rIns="251999" bIns="251999" numCol="2" spcCol="504000"/>
          <a:lstStyle>
            <a:lvl1pPr marL="0" indent="0" algn="l">
              <a:buNone/>
              <a:defRPr sz="1050" b="1" i="0">
                <a:solidFill>
                  <a:schemeClr val="tx1"/>
                </a:solidFill>
                <a:latin typeface="Calibri Regular" charset="0"/>
                <a:cs typeface="Calibri Regular" charset="0"/>
              </a:defRPr>
            </a:lvl1pPr>
            <a:lvl2pPr marL="0" indent="0" algn="l">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marL="0" indent="0" algn="just">
              <a:buNone/>
            </a:pPr>
            <a:r>
              <a:rPr lang="en-US" sz="1100" err="1">
                <a:latin typeface="Calibri" charset="0"/>
                <a:ea typeface="Calibri" charset="0"/>
                <a:cs typeface="Calibri" charset="0"/>
              </a:rPr>
              <a:t>Kontakter</a:t>
            </a:r>
            <a:r>
              <a:rPr lang="en-US" sz="1100">
                <a:latin typeface="Calibri" charset="0"/>
                <a:ea typeface="Calibri" charset="0"/>
                <a:cs typeface="Calibri" charset="0"/>
              </a:rPr>
              <a:t> </a:t>
            </a:r>
            <a:r>
              <a:rPr lang="en-US" sz="1100" err="1">
                <a:latin typeface="Calibri" charset="0"/>
                <a:ea typeface="Calibri" charset="0"/>
                <a:cs typeface="Calibri" charset="0"/>
              </a:rPr>
              <a:t>på</a:t>
            </a:r>
            <a:r>
              <a:rPr lang="en-US" sz="1100">
                <a:latin typeface="Calibri" charset="0"/>
                <a:ea typeface="Calibri" charset="0"/>
                <a:cs typeface="Calibri" charset="0"/>
              </a:rPr>
              <a:t> Novus</a:t>
            </a:r>
          </a:p>
          <a:p>
            <a:pPr lvl="1"/>
            <a:endParaRPr lang="sv-SE"/>
          </a:p>
        </p:txBody>
      </p:sp>
    </p:spTree>
    <p:extLst>
      <p:ext uri="{BB962C8B-B14F-4D97-AF65-F5344CB8AC3E}">
        <p14:creationId xmlns:p14="http://schemas.microsoft.com/office/powerpoint/2010/main" val="1998092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ta sida">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77A1ACB-4DE4-0B4D-A740-536F03FE151E}"/>
              </a:ext>
            </a:extLst>
          </p:cNvPr>
          <p:cNvGrpSpPr/>
          <p:nvPr userDrawn="1"/>
        </p:nvGrpSpPr>
        <p:grpSpPr>
          <a:xfrm>
            <a:off x="1506705" y="1853327"/>
            <a:ext cx="6130591" cy="958534"/>
            <a:chOff x="266026" y="4335322"/>
            <a:chExt cx="2425837" cy="379286"/>
          </a:xfrm>
        </p:grpSpPr>
        <p:sp>
          <p:nvSpPr>
            <p:cNvPr id="4" name="Freeform: Shape 1">
              <a:extLst>
                <a:ext uri="{FF2B5EF4-FFF2-40B4-BE49-F238E27FC236}">
                  <a16:creationId xmlns:a16="http://schemas.microsoft.com/office/drawing/2014/main" id="{3A29722E-89EE-2D46-ADD6-A10C8087782A}"/>
                </a:ext>
              </a:extLst>
            </p:cNvPr>
            <p:cNvSpPr/>
            <p:nvPr/>
          </p:nvSpPr>
          <p:spPr>
            <a:xfrm>
              <a:off x="266026" y="4560988"/>
              <a:ext cx="137286" cy="139619"/>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5" name="Freeform: Shape 2">
              <a:extLst>
                <a:ext uri="{FF2B5EF4-FFF2-40B4-BE49-F238E27FC236}">
                  <a16:creationId xmlns:a16="http://schemas.microsoft.com/office/drawing/2014/main" id="{D7BF5441-9FB2-594C-A3EF-A8522B17210E}"/>
                </a:ext>
              </a:extLst>
            </p:cNvPr>
            <p:cNvSpPr/>
            <p:nvPr/>
          </p:nvSpPr>
          <p:spPr>
            <a:xfrm>
              <a:off x="487219" y="4560988"/>
              <a:ext cx="137286" cy="139619"/>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solidFill>
              <a:schemeClr val="accent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7" name="Freeform: Shape 3">
              <a:extLst>
                <a:ext uri="{FF2B5EF4-FFF2-40B4-BE49-F238E27FC236}">
                  <a16:creationId xmlns:a16="http://schemas.microsoft.com/office/drawing/2014/main" id="{18ADAF32-B4FC-0B47-BD94-5B7B0F1DD109}"/>
                </a:ext>
              </a:extLst>
            </p:cNvPr>
            <p:cNvSpPr/>
            <p:nvPr/>
          </p:nvSpPr>
          <p:spPr>
            <a:xfrm>
              <a:off x="266026" y="4342322"/>
              <a:ext cx="137286" cy="137286"/>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solidFill>
              <a:schemeClr val="accent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8" name="Freeform: Shape 4">
              <a:extLst>
                <a:ext uri="{FF2B5EF4-FFF2-40B4-BE49-F238E27FC236}">
                  <a16:creationId xmlns:a16="http://schemas.microsoft.com/office/drawing/2014/main" id="{E3568D52-794B-8E41-A10B-AF2907CF4137}"/>
                </a:ext>
              </a:extLst>
            </p:cNvPr>
            <p:cNvSpPr/>
            <p:nvPr/>
          </p:nvSpPr>
          <p:spPr>
            <a:xfrm>
              <a:off x="487219" y="4342322"/>
              <a:ext cx="137286" cy="137286"/>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solidFill>
              <a:schemeClr val="accent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9" name="Freeform: Shape 5">
              <a:extLst>
                <a:ext uri="{FF2B5EF4-FFF2-40B4-BE49-F238E27FC236}">
                  <a16:creationId xmlns:a16="http://schemas.microsoft.com/office/drawing/2014/main" id="{BD098AC0-E1E6-E740-922E-7C9ACFF1AB9B}"/>
                </a:ext>
              </a:extLst>
            </p:cNvPr>
            <p:cNvSpPr/>
            <p:nvPr/>
          </p:nvSpPr>
          <p:spPr>
            <a:xfrm>
              <a:off x="1141272" y="4335322"/>
              <a:ext cx="167718" cy="372286"/>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0" name="Freeform: Shape 6">
              <a:extLst>
                <a:ext uri="{FF2B5EF4-FFF2-40B4-BE49-F238E27FC236}">
                  <a16:creationId xmlns:a16="http://schemas.microsoft.com/office/drawing/2014/main" id="{20C050DC-B526-FB43-865F-50C7B23EF71A}"/>
                </a:ext>
              </a:extLst>
            </p:cNvPr>
            <p:cNvSpPr/>
            <p:nvPr/>
          </p:nvSpPr>
          <p:spPr>
            <a:xfrm>
              <a:off x="1360326" y="4335322"/>
              <a:ext cx="167524" cy="372286"/>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1" name="Freeform: Shape 7">
              <a:extLst>
                <a:ext uri="{FF2B5EF4-FFF2-40B4-BE49-F238E27FC236}">
                  <a16:creationId xmlns:a16="http://schemas.microsoft.com/office/drawing/2014/main" id="{D9640950-1198-334A-8C9E-326A4348F022}"/>
                </a:ext>
              </a:extLst>
            </p:cNvPr>
            <p:cNvSpPr/>
            <p:nvPr/>
          </p:nvSpPr>
          <p:spPr>
            <a:xfrm>
              <a:off x="694509" y="4337655"/>
              <a:ext cx="193095" cy="362952"/>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2" name="Freeform: Shape 8">
              <a:extLst>
                <a:ext uri="{FF2B5EF4-FFF2-40B4-BE49-F238E27FC236}">
                  <a16:creationId xmlns:a16="http://schemas.microsoft.com/office/drawing/2014/main" id="{ADDF27E3-0490-A84E-A722-598C88426F0C}"/>
                </a:ext>
              </a:extLst>
            </p:cNvPr>
            <p:cNvSpPr/>
            <p:nvPr/>
          </p:nvSpPr>
          <p:spPr>
            <a:xfrm>
              <a:off x="934274" y="4337655"/>
              <a:ext cx="186191" cy="362952"/>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3" name="Freeform: Shape 9">
              <a:extLst>
                <a:ext uri="{FF2B5EF4-FFF2-40B4-BE49-F238E27FC236}">
                  <a16:creationId xmlns:a16="http://schemas.microsoft.com/office/drawing/2014/main" id="{AE90A7FA-5BD0-2C4A-AE1D-EEB45EE8CC74}"/>
                </a:ext>
              </a:extLst>
            </p:cNvPr>
            <p:cNvSpPr/>
            <p:nvPr/>
          </p:nvSpPr>
          <p:spPr>
            <a:xfrm>
              <a:off x="2177430" y="4342322"/>
              <a:ext cx="183858" cy="365285"/>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4" name="Freeform: Shape 10">
              <a:extLst>
                <a:ext uri="{FF2B5EF4-FFF2-40B4-BE49-F238E27FC236}">
                  <a16:creationId xmlns:a16="http://schemas.microsoft.com/office/drawing/2014/main" id="{BAFD73A1-D342-374E-8F01-76507B5C861F}"/>
                </a:ext>
              </a:extLst>
            </p:cNvPr>
            <p:cNvSpPr/>
            <p:nvPr/>
          </p:nvSpPr>
          <p:spPr>
            <a:xfrm>
              <a:off x="1951667" y="4342322"/>
              <a:ext cx="183761" cy="365285"/>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5" name="Freeform: Shape 11">
              <a:extLst>
                <a:ext uri="{FF2B5EF4-FFF2-40B4-BE49-F238E27FC236}">
                  <a16:creationId xmlns:a16="http://schemas.microsoft.com/office/drawing/2014/main" id="{BB00F5AC-09FE-FD40-B19A-535E3105F93B}"/>
                </a:ext>
              </a:extLst>
            </p:cNvPr>
            <p:cNvSpPr/>
            <p:nvPr/>
          </p:nvSpPr>
          <p:spPr>
            <a:xfrm>
              <a:off x="2386956" y="4607560"/>
              <a:ext cx="116382" cy="107048"/>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6" name="Freeform: Shape 12">
              <a:extLst>
                <a:ext uri="{FF2B5EF4-FFF2-40B4-BE49-F238E27FC236}">
                  <a16:creationId xmlns:a16="http://schemas.microsoft.com/office/drawing/2014/main" id="{D577FC6A-F751-5A40-9B67-8B2F12228FCA}"/>
                </a:ext>
              </a:extLst>
            </p:cNvPr>
            <p:cNvSpPr/>
            <p:nvPr/>
          </p:nvSpPr>
          <p:spPr>
            <a:xfrm>
              <a:off x="2557008" y="4342322"/>
              <a:ext cx="111618" cy="90714"/>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7" name="Freeform: Shape 13">
              <a:extLst>
                <a:ext uri="{FF2B5EF4-FFF2-40B4-BE49-F238E27FC236}">
                  <a16:creationId xmlns:a16="http://schemas.microsoft.com/office/drawing/2014/main" id="{4E6187D0-C18B-B54C-8FE6-8DE0B0D7166F}"/>
                </a:ext>
              </a:extLst>
            </p:cNvPr>
            <p:cNvSpPr/>
            <p:nvPr/>
          </p:nvSpPr>
          <p:spPr>
            <a:xfrm>
              <a:off x="2391623" y="4342322"/>
              <a:ext cx="300240" cy="365674"/>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8" name="Freeform: Shape 14">
              <a:extLst>
                <a:ext uri="{FF2B5EF4-FFF2-40B4-BE49-F238E27FC236}">
                  <a16:creationId xmlns:a16="http://schemas.microsoft.com/office/drawing/2014/main" id="{ECD9FC61-A0B3-7640-B230-55FC8A757D18}"/>
                </a:ext>
              </a:extLst>
            </p:cNvPr>
            <p:cNvSpPr/>
            <p:nvPr/>
          </p:nvSpPr>
          <p:spPr>
            <a:xfrm>
              <a:off x="1520850" y="4342322"/>
              <a:ext cx="405051" cy="358285"/>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solidFill>
              <a:schemeClr val="tx1"/>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708231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
        <p:nvSpPr>
          <p:cNvPr id="45" name="Platshållare för text 44"/>
          <p:cNvSpPr>
            <a:spLocks noGrp="1"/>
          </p:cNvSpPr>
          <p:nvPr>
            <p:ph type="body" sz="quarter" idx="11"/>
          </p:nvPr>
        </p:nvSpPr>
        <p:spPr>
          <a:xfrm>
            <a:off x="249239" y="954332"/>
            <a:ext cx="4309114" cy="3776694"/>
          </a:xfrm>
          <a:prstGeom prst="rect">
            <a:avLst/>
          </a:prstGeom>
        </p:spPr>
        <p:txBody>
          <a:bodyPr lIns="0"/>
          <a:lstStyle>
            <a:lvl1pP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5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2960677614"/>
      </p:ext>
    </p:extLst>
  </p:cSld>
  <p:clrMapOvr>
    <a:masterClrMapping/>
  </p:clrMapOvr>
  <p:extLst>
    <p:ext uri="{DCECCB84-F9BA-43D5-87BE-67443E8EF086}">
      <p15:sldGuideLst xmlns:p15="http://schemas.microsoft.com/office/powerpoint/2012/main">
        <p15:guide id="1" pos="2880">
          <p15:clr>
            <a:srgbClr val="FBAE40"/>
          </p15:clr>
        </p15:guide>
        <p15:guide id="2" pos="15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4223136" cy="3395824"/>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12" name="Platshållare för text 3"/>
          <p:cNvSpPr>
            <a:spLocks noGrp="1"/>
          </p:cNvSpPr>
          <p:nvPr>
            <p:ph type="body" sz="quarter" idx="16" hasCustomPrompt="1"/>
          </p:nvPr>
        </p:nvSpPr>
        <p:spPr>
          <a:xfrm>
            <a:off x="4686301" y="1473958"/>
            <a:ext cx="4204913" cy="2159758"/>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Tree>
    <p:extLst>
      <p:ext uri="{BB962C8B-B14F-4D97-AF65-F5344CB8AC3E}">
        <p14:creationId xmlns:p14="http://schemas.microsoft.com/office/powerpoint/2010/main" val="154684140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4327911" cy="3395824"/>
          </a:xfrm>
          <a:prstGeom prst="rect">
            <a:avLst/>
          </a:prstGeom>
        </p:spPr>
        <p:txBody>
          <a:bodyPr/>
          <a:lstStyle>
            <a:lvl1pPr marL="0" indent="0">
              <a:buNone/>
              <a:defRPr b="0" i="0">
                <a:latin typeface="Calibri Regular" charset="0"/>
                <a:cs typeface="Calibri Regular" charset="0"/>
              </a:defRPr>
            </a:lvl1pPr>
          </a:lstStyle>
          <a:p>
            <a:endParaRPr lang="sv-SE"/>
          </a:p>
        </p:txBody>
      </p:sp>
      <p:sp>
        <p:nvSpPr>
          <p:cNvPr id="12" name="Platshållare för text 3"/>
          <p:cNvSpPr>
            <a:spLocks noGrp="1"/>
          </p:cNvSpPr>
          <p:nvPr>
            <p:ph type="body" sz="quarter" idx="16" hasCustomPrompt="1"/>
          </p:nvPr>
        </p:nvSpPr>
        <p:spPr>
          <a:xfrm>
            <a:off x="4572002" y="1484194"/>
            <a:ext cx="4319212"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Tree>
    <p:extLst>
      <p:ext uri="{BB962C8B-B14F-4D97-AF65-F5344CB8AC3E}">
        <p14:creationId xmlns:p14="http://schemas.microsoft.com/office/powerpoint/2010/main" val="3369649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sida">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49690" y="954332"/>
            <a:ext cx="8653462" cy="3787468"/>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1159043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om sida">
    <p:spTree>
      <p:nvGrpSpPr>
        <p:cNvPr id="1" name=""/>
        <p:cNvGrpSpPr/>
        <p:nvPr/>
      </p:nvGrpSpPr>
      <p:grpSpPr>
        <a:xfrm>
          <a:off x="0" y="0"/>
          <a:ext cx="0" cy="0"/>
          <a:chOff x="0" y="0"/>
          <a:chExt cx="0" cy="0"/>
        </a:xfrm>
      </p:grpSpPr>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Tree>
    <p:extLst>
      <p:ext uri="{BB962C8B-B14F-4D97-AF65-F5344CB8AC3E}">
        <p14:creationId xmlns:p14="http://schemas.microsoft.com/office/powerpoint/2010/main" val="164988466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kgrund &amp; Genomförande">
    <p:spTree>
      <p:nvGrpSpPr>
        <p:cNvPr id="1" name=""/>
        <p:cNvGrpSpPr/>
        <p:nvPr/>
      </p:nvGrpSpPr>
      <p:grpSpPr>
        <a:xfrm>
          <a:off x="0" y="0"/>
          <a:ext cx="0" cy="0"/>
          <a:chOff x="0" y="0"/>
          <a:chExt cx="0" cy="0"/>
        </a:xfrm>
      </p:grpSpPr>
      <p:sp>
        <p:nvSpPr>
          <p:cNvPr id="33" name="Platshållare för text 3">
            <a:extLst>
              <a:ext uri="{FF2B5EF4-FFF2-40B4-BE49-F238E27FC236}">
                <a16:creationId xmlns:a16="http://schemas.microsoft.com/office/drawing/2014/main" id="{70049244-7648-A347-8371-31070C0A2AA1}"/>
              </a:ext>
            </a:extLst>
          </p:cNvPr>
          <p:cNvSpPr>
            <a:spLocks noGrp="1"/>
          </p:cNvSpPr>
          <p:nvPr>
            <p:ph type="body" sz="quarter" idx="28" hasCustomPrompt="1"/>
          </p:nvPr>
        </p:nvSpPr>
        <p:spPr>
          <a:xfrm>
            <a:off x="6171594" y="2865499"/>
            <a:ext cx="2713318" cy="1837130"/>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26" name="Platshållare för text 3">
            <a:extLst>
              <a:ext uri="{FF2B5EF4-FFF2-40B4-BE49-F238E27FC236}">
                <a16:creationId xmlns:a16="http://schemas.microsoft.com/office/drawing/2014/main" id="{7FD9527B-BCF4-2149-91BC-23F59B1E344A}"/>
              </a:ext>
            </a:extLst>
          </p:cNvPr>
          <p:cNvSpPr>
            <a:spLocks noGrp="1"/>
          </p:cNvSpPr>
          <p:nvPr>
            <p:ph type="body" sz="quarter" idx="26" hasCustomPrompt="1"/>
          </p:nvPr>
        </p:nvSpPr>
        <p:spPr>
          <a:xfrm>
            <a:off x="248558" y="3316514"/>
            <a:ext cx="2713318" cy="1386115"/>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20" name="Platshållare för text 3">
            <a:extLst>
              <a:ext uri="{FF2B5EF4-FFF2-40B4-BE49-F238E27FC236}">
                <a16:creationId xmlns:a16="http://schemas.microsoft.com/office/drawing/2014/main" id="{76DE00FE-BCCD-F346-8D9D-698D52E389DD}"/>
              </a:ext>
            </a:extLst>
          </p:cNvPr>
          <p:cNvSpPr>
            <a:spLocks noGrp="1"/>
          </p:cNvSpPr>
          <p:nvPr>
            <p:ph type="body" sz="quarter" idx="25" hasCustomPrompt="1"/>
          </p:nvPr>
        </p:nvSpPr>
        <p:spPr>
          <a:xfrm>
            <a:off x="6172281" y="1127619"/>
            <a:ext cx="2713318" cy="1515879"/>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19" name="Platshållare för text 3">
            <a:extLst>
              <a:ext uri="{FF2B5EF4-FFF2-40B4-BE49-F238E27FC236}">
                <a16:creationId xmlns:a16="http://schemas.microsoft.com/office/drawing/2014/main" id="{E45C9E82-F256-B64B-BB43-F74BE37655F7}"/>
              </a:ext>
            </a:extLst>
          </p:cNvPr>
          <p:cNvSpPr>
            <a:spLocks noGrp="1"/>
          </p:cNvSpPr>
          <p:nvPr>
            <p:ph type="body" sz="quarter" idx="24" hasCustomPrompt="1"/>
          </p:nvPr>
        </p:nvSpPr>
        <p:spPr>
          <a:xfrm>
            <a:off x="3171185" y="1127620"/>
            <a:ext cx="2713318" cy="3575009"/>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
        <p:nvSpPr>
          <p:cNvPr id="8" name="Rubrik 1"/>
          <p:cNvSpPr>
            <a:spLocks noGrp="1"/>
          </p:cNvSpPr>
          <p:nvPr>
            <p:ph type="title" hasCustomPrompt="1"/>
          </p:nvPr>
        </p:nvSpPr>
        <p:spPr>
          <a:xfrm>
            <a:off x="0" y="0"/>
            <a:ext cx="9144000"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att ha med strecket under den här texten</a:t>
            </a:r>
          </a:p>
        </p:txBody>
      </p:sp>
      <p:cxnSp>
        <p:nvCxnSpPr>
          <p:cNvPr id="9" name="Straight Connector 8"/>
          <p:cNvCxnSpPr/>
          <p:nvPr userDrawn="1"/>
        </p:nvCxnSpPr>
        <p:spPr>
          <a:xfrm>
            <a:off x="252767" y="905621"/>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Platshållare för text 3">
            <a:extLst>
              <a:ext uri="{FF2B5EF4-FFF2-40B4-BE49-F238E27FC236}">
                <a16:creationId xmlns:a16="http://schemas.microsoft.com/office/drawing/2014/main" id="{CB0E7995-C574-3847-AB3E-F8D39B831284}"/>
              </a:ext>
            </a:extLst>
          </p:cNvPr>
          <p:cNvSpPr>
            <a:spLocks noGrp="1"/>
          </p:cNvSpPr>
          <p:nvPr>
            <p:ph type="body" sz="quarter" idx="23" hasCustomPrompt="1"/>
          </p:nvPr>
        </p:nvSpPr>
        <p:spPr>
          <a:xfrm>
            <a:off x="248558" y="1127620"/>
            <a:ext cx="2713318" cy="1993692"/>
          </a:xfrm>
          <a:prstGeom prst="rect">
            <a:avLst/>
          </a:prstGeom>
          <a:solidFill>
            <a:srgbClr val="D0E9E6"/>
          </a:solidFill>
        </p:spPr>
        <p:txBody>
          <a:bodyPr lIns="90000" tIns="72000" rIns="90000" anchor="t" anchorCtr="0"/>
          <a:lstStyle>
            <a:lvl1pPr marL="0" indent="0">
              <a:buNone/>
              <a:defRPr sz="1200" b="1">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 (ANVÄND VERSALER)</a:t>
            </a:r>
          </a:p>
        </p:txBody>
      </p:sp>
    </p:spTree>
    <p:extLst>
      <p:ext uri="{BB962C8B-B14F-4D97-AF65-F5344CB8AC3E}">
        <p14:creationId xmlns:p14="http://schemas.microsoft.com/office/powerpoint/2010/main" val="109893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örsta sidan">
    <p:spTree>
      <p:nvGrpSpPr>
        <p:cNvPr id="1" name=""/>
        <p:cNvGrpSpPr/>
        <p:nvPr/>
      </p:nvGrpSpPr>
      <p:grpSpPr>
        <a:xfrm>
          <a:off x="0" y="0"/>
          <a:ext cx="0" cy="0"/>
          <a:chOff x="0" y="0"/>
          <a:chExt cx="0" cy="0"/>
        </a:xfrm>
      </p:grpSpPr>
      <p:pic>
        <p:nvPicPr>
          <p:cNvPr id="102" name="Picture 101" descr="Förstasidan.jpg"/>
          <p:cNvPicPr>
            <a:picLocks noChangeAspect="1"/>
          </p:cNvPicPr>
          <p:nvPr/>
        </p:nvPicPr>
        <p:blipFill rotWithShape="1">
          <a:blip r:embed="rId2" cstate="screen">
            <a:extLst>
              <a:ext uri="{28A0092B-C50C-407E-A947-70E740481C1C}">
                <a14:useLocalDpi xmlns:a14="http://schemas.microsoft.com/office/drawing/2010/main"/>
              </a:ext>
            </a:extLst>
          </a:blip>
          <a:srcRect t="-200" r="-2068"/>
          <a:stretch/>
        </p:blipFill>
        <p:spPr>
          <a:xfrm>
            <a:off x="4547938" y="254558"/>
            <a:ext cx="4699523" cy="4623094"/>
          </a:xfrm>
          <a:prstGeom prst="rect">
            <a:avLst/>
          </a:prstGeom>
        </p:spPr>
      </p:pic>
      <p:sp>
        <p:nvSpPr>
          <p:cNvPr id="3" name="Platshållare för bild 2"/>
          <p:cNvSpPr>
            <a:spLocks noGrp="1"/>
          </p:cNvSpPr>
          <p:nvPr>
            <p:ph type="pic" sz="quarter" idx="10" hasCustomPrompt="1"/>
          </p:nvPr>
        </p:nvSpPr>
        <p:spPr>
          <a:xfrm>
            <a:off x="251222" y="1102417"/>
            <a:ext cx="2210535" cy="1617473"/>
          </a:xfrm>
          <a:prstGeom prst="rect">
            <a:avLst/>
          </a:prstGeom>
        </p:spPr>
        <p:txBody>
          <a:bodyPr/>
          <a:lstStyle>
            <a:lvl1pPr marL="0" indent="0">
              <a:buNone/>
              <a:defRPr sz="1500" b="0" i="0">
                <a:latin typeface="Calibri Regular" charset="0"/>
                <a:cs typeface="Calibri Regular" charset="0"/>
              </a:defRPr>
            </a:lvl1pPr>
          </a:lstStyle>
          <a:p>
            <a:r>
              <a:rPr lang="sv-SE"/>
              <a:t>Kundlogga</a:t>
            </a:r>
          </a:p>
        </p:txBody>
      </p:sp>
      <p:sp>
        <p:nvSpPr>
          <p:cNvPr id="8" name="Rubrik 7"/>
          <p:cNvSpPr>
            <a:spLocks noGrp="1"/>
          </p:cNvSpPr>
          <p:nvPr>
            <p:ph type="title" hasCustomPrompt="1"/>
          </p:nvPr>
        </p:nvSpPr>
        <p:spPr>
          <a:xfrm>
            <a:off x="240555" y="559259"/>
            <a:ext cx="3705804" cy="466299"/>
          </a:xfrm>
          <a:prstGeom prst="rect">
            <a:avLst/>
          </a:prstGeom>
        </p:spPr>
        <p:txBody>
          <a:bodyPr lIns="0" rIns="0"/>
          <a:lstStyle>
            <a:lvl1pPr algn="l">
              <a:defRPr sz="2400" b="1" i="0" baseline="0">
                <a:latin typeface="Calibri Regular" charset="0"/>
                <a:cs typeface="Calibri Regular" charset="0"/>
              </a:defRPr>
            </a:lvl1pPr>
          </a:lstStyle>
          <a:p>
            <a:r>
              <a:rPr lang="sv-SE"/>
              <a:t>Rapportens namn</a:t>
            </a:r>
          </a:p>
        </p:txBody>
      </p:sp>
      <p:sp>
        <p:nvSpPr>
          <p:cNvPr id="6" name="Platshållare för text 5"/>
          <p:cNvSpPr>
            <a:spLocks noGrp="1"/>
          </p:cNvSpPr>
          <p:nvPr>
            <p:ph type="body" sz="quarter" idx="11" hasCustomPrompt="1"/>
          </p:nvPr>
        </p:nvSpPr>
        <p:spPr>
          <a:xfrm>
            <a:off x="255589" y="2769457"/>
            <a:ext cx="3678738" cy="1078706"/>
          </a:xfrm>
          <a:prstGeom prst="rect">
            <a:avLst/>
          </a:prstGeom>
        </p:spPr>
        <p:txBody>
          <a:bodyPr lIns="0"/>
          <a:lstStyle>
            <a:lvl1pPr marL="0" indent="0">
              <a:buNone/>
              <a:defRPr sz="1350" b="0" i="0">
                <a:solidFill>
                  <a:schemeClr val="tx2"/>
                </a:solidFill>
                <a:latin typeface="Calibri Regular" charset="0"/>
                <a:cs typeface="Calibri Regular" charset="0"/>
              </a:defRPr>
            </a:lvl1pPr>
          </a:lstStyle>
          <a:p>
            <a:r>
              <a:rPr lang="sv-SE"/>
              <a:t>Kontakt:</a:t>
            </a:r>
          </a:p>
          <a:p>
            <a:endParaRPr lang="sv-SE" sz="450"/>
          </a:p>
          <a:p>
            <a:r>
              <a:rPr lang="sv-SE"/>
              <a:t>Kontakt Novus:</a:t>
            </a:r>
          </a:p>
          <a:p>
            <a:r>
              <a:rPr lang="sv-SE"/>
              <a:t>Datum:</a:t>
            </a:r>
          </a:p>
        </p:txBody>
      </p:sp>
      <p:pic>
        <p:nvPicPr>
          <p:cNvPr id="49" name="Picture 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265" y="4056205"/>
            <a:ext cx="3709094" cy="721993"/>
          </a:xfrm>
          <a:prstGeom prst="rect">
            <a:avLst/>
          </a:prstGeom>
        </p:spPr>
      </p:pic>
    </p:spTree>
    <p:extLst>
      <p:ext uri="{BB962C8B-B14F-4D97-AF65-F5344CB8AC3E}">
        <p14:creationId xmlns:p14="http://schemas.microsoft.com/office/powerpoint/2010/main" val="809353029"/>
      </p:ext>
    </p:extLst>
  </p:cSld>
  <p:clrMapOvr>
    <a:masterClrMapping/>
  </p:clrMapOvr>
  <p:hf hdr="0" ftr="0"/>
  <p:extLst>
    <p:ext uri="{DCECCB84-F9BA-43D5-87BE-67443E8EF086}">
      <p15:sldGuideLst xmlns:p15="http://schemas.microsoft.com/office/powerpoint/2012/main">
        <p15:guide id="1" pos="286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örsta sidan">
    <p:spTree>
      <p:nvGrpSpPr>
        <p:cNvPr id="1" name=""/>
        <p:cNvGrpSpPr/>
        <p:nvPr/>
      </p:nvGrpSpPr>
      <p:grpSpPr>
        <a:xfrm>
          <a:off x="0" y="0"/>
          <a:ext cx="0" cy="0"/>
          <a:chOff x="0" y="0"/>
          <a:chExt cx="0" cy="0"/>
        </a:xfrm>
      </p:grpSpPr>
      <p:pic>
        <p:nvPicPr>
          <p:cNvPr id="102" name="Picture 101" descr="Förstasidan.jpg"/>
          <p:cNvPicPr>
            <a:picLocks noChangeAspect="1"/>
          </p:cNvPicPr>
          <p:nvPr/>
        </p:nvPicPr>
        <p:blipFill rotWithShape="1">
          <a:blip r:embed="rId2" cstate="screen">
            <a:extLst>
              <a:ext uri="{28A0092B-C50C-407E-A947-70E740481C1C}">
                <a14:useLocalDpi xmlns:a14="http://schemas.microsoft.com/office/drawing/2010/main"/>
              </a:ext>
            </a:extLst>
          </a:blip>
          <a:srcRect t="-200" r="-2068"/>
          <a:stretch/>
        </p:blipFill>
        <p:spPr>
          <a:xfrm>
            <a:off x="4547938" y="254558"/>
            <a:ext cx="4699523" cy="4623094"/>
          </a:xfrm>
          <a:prstGeom prst="rect">
            <a:avLst/>
          </a:prstGeom>
        </p:spPr>
      </p:pic>
      <p:sp>
        <p:nvSpPr>
          <p:cNvPr id="3" name="Platshållare för bild 2"/>
          <p:cNvSpPr>
            <a:spLocks noGrp="1"/>
          </p:cNvSpPr>
          <p:nvPr>
            <p:ph type="pic" sz="quarter" idx="10" hasCustomPrompt="1"/>
          </p:nvPr>
        </p:nvSpPr>
        <p:spPr>
          <a:xfrm>
            <a:off x="251222" y="1102417"/>
            <a:ext cx="2210535" cy="1617473"/>
          </a:xfrm>
          <a:prstGeom prst="rect">
            <a:avLst/>
          </a:prstGeom>
        </p:spPr>
        <p:txBody>
          <a:bodyPr/>
          <a:lstStyle>
            <a:lvl1pPr marL="0" indent="0">
              <a:buNone/>
              <a:defRPr sz="1500" b="0" i="0">
                <a:latin typeface="Calibri Regular" charset="0"/>
                <a:cs typeface="Calibri Regular" charset="0"/>
              </a:defRPr>
            </a:lvl1pPr>
          </a:lstStyle>
          <a:p>
            <a:r>
              <a:rPr lang="sv-SE"/>
              <a:t>Kundlogga</a:t>
            </a:r>
          </a:p>
        </p:txBody>
      </p:sp>
      <p:sp>
        <p:nvSpPr>
          <p:cNvPr id="8" name="Rubrik 7"/>
          <p:cNvSpPr>
            <a:spLocks noGrp="1"/>
          </p:cNvSpPr>
          <p:nvPr>
            <p:ph type="title" hasCustomPrompt="1"/>
          </p:nvPr>
        </p:nvSpPr>
        <p:spPr>
          <a:xfrm>
            <a:off x="240555" y="559259"/>
            <a:ext cx="3705804" cy="466299"/>
          </a:xfrm>
          <a:prstGeom prst="rect">
            <a:avLst/>
          </a:prstGeom>
        </p:spPr>
        <p:txBody>
          <a:bodyPr lIns="0" rIns="0"/>
          <a:lstStyle>
            <a:lvl1pPr algn="l">
              <a:defRPr sz="2400" b="1" i="0" baseline="0">
                <a:latin typeface="Calibri Regular" charset="0"/>
                <a:cs typeface="Calibri Regular" charset="0"/>
              </a:defRPr>
            </a:lvl1pPr>
          </a:lstStyle>
          <a:p>
            <a:r>
              <a:rPr lang="sv-SE"/>
              <a:t>Rapportens namn</a:t>
            </a:r>
          </a:p>
        </p:txBody>
      </p:sp>
      <p:sp>
        <p:nvSpPr>
          <p:cNvPr id="6" name="Platshållare för text 5"/>
          <p:cNvSpPr>
            <a:spLocks noGrp="1"/>
          </p:cNvSpPr>
          <p:nvPr>
            <p:ph type="body" sz="quarter" idx="11" hasCustomPrompt="1"/>
          </p:nvPr>
        </p:nvSpPr>
        <p:spPr>
          <a:xfrm>
            <a:off x="255589" y="2769457"/>
            <a:ext cx="3678738" cy="1078706"/>
          </a:xfrm>
          <a:prstGeom prst="rect">
            <a:avLst/>
          </a:prstGeom>
        </p:spPr>
        <p:txBody>
          <a:bodyPr lIns="0"/>
          <a:lstStyle>
            <a:lvl1pPr marL="0" indent="0">
              <a:buNone/>
              <a:defRPr sz="1350" b="0" i="0">
                <a:solidFill>
                  <a:schemeClr val="tx2"/>
                </a:solidFill>
                <a:latin typeface="Calibri Regular" charset="0"/>
                <a:cs typeface="Calibri Regular" charset="0"/>
              </a:defRPr>
            </a:lvl1pPr>
          </a:lstStyle>
          <a:p>
            <a:r>
              <a:rPr lang="sv-SE"/>
              <a:t>Kontakt:</a:t>
            </a:r>
          </a:p>
          <a:p>
            <a:endParaRPr lang="sv-SE" sz="450"/>
          </a:p>
          <a:p>
            <a:r>
              <a:rPr lang="sv-SE"/>
              <a:t>Kontakt Novus:</a:t>
            </a:r>
          </a:p>
          <a:p>
            <a:r>
              <a:rPr lang="sv-SE"/>
              <a:t>Datum:</a:t>
            </a:r>
          </a:p>
        </p:txBody>
      </p:sp>
      <p:pic>
        <p:nvPicPr>
          <p:cNvPr id="49" name="Picture 4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265" y="4056205"/>
            <a:ext cx="3709094" cy="721993"/>
          </a:xfrm>
          <a:prstGeom prst="rect">
            <a:avLst/>
          </a:prstGeom>
        </p:spPr>
      </p:pic>
      <p:sp>
        <p:nvSpPr>
          <p:cNvPr id="7" name="Slide Number Placeholder 5"/>
          <p:cNvSpPr txBox="1">
            <a:spLocks/>
          </p:cNvSpPr>
          <p:nvPr/>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b="0" i="0" smtClean="0">
                <a:latin typeface="Calibri Regular" charset="0"/>
                <a:cs typeface="Calibri Regular" charset="0"/>
              </a:rPr>
              <a:pPr/>
              <a:t>‹#›</a:t>
            </a:fld>
            <a:endParaRPr lang="en-US" sz="1200" b="0" i="0">
              <a:latin typeface="Calibri Regular" charset="0"/>
              <a:cs typeface="Calibri Regular" charset="0"/>
            </a:endParaRPr>
          </a:p>
        </p:txBody>
      </p:sp>
    </p:spTree>
    <p:extLst>
      <p:ext uri="{BB962C8B-B14F-4D97-AF65-F5344CB8AC3E}">
        <p14:creationId xmlns:p14="http://schemas.microsoft.com/office/powerpoint/2010/main" val="3458317407"/>
      </p:ext>
    </p:extLst>
  </p:cSld>
  <p:clrMapOvr>
    <a:masterClrMapping/>
  </p:clrMapOvr>
  <p:hf hdr="0" ftr="0"/>
  <p:extLst>
    <p:ext uri="{DCECCB84-F9BA-43D5-87BE-67443E8EF086}">
      <p15:sldGuideLst xmlns:p15="http://schemas.microsoft.com/office/powerpoint/2012/main">
        <p15:guide id="1" pos="286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nehåll">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
        <p:nvSpPr>
          <p:cNvPr id="45" name="Platshållare för text 44"/>
          <p:cNvSpPr>
            <a:spLocks noGrp="1"/>
          </p:cNvSpPr>
          <p:nvPr>
            <p:ph type="body" sz="quarter" idx="11"/>
          </p:nvPr>
        </p:nvSpPr>
        <p:spPr>
          <a:xfrm>
            <a:off x="249239" y="954332"/>
            <a:ext cx="4309114" cy="3776694"/>
          </a:xfrm>
          <a:prstGeom prst="rect">
            <a:avLst/>
          </a:prstGeom>
        </p:spPr>
        <p:txBody>
          <a:bodyPr lIns="0"/>
          <a:lstStyle>
            <a:lvl1pPr>
              <a:defRPr sz="1350" b="0" i="0">
                <a:latin typeface="Calibri Regular" charset="0"/>
                <a:cs typeface="Calibri Regular" charset="0"/>
              </a:defRPr>
            </a:lvl1pPr>
            <a:lvl2pPr>
              <a:defRPr sz="1050"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47" name="Slide Number Placeholder 5"/>
          <p:cNvSpPr>
            <a:spLocks noGrp="1"/>
          </p:cNvSpPr>
          <p:nvPr>
            <p:ph type="sldNum" sz="quarter" idx="4"/>
          </p:nvPr>
        </p:nvSpPr>
        <p:spPr>
          <a:xfrm>
            <a:off x="250824" y="4880015"/>
            <a:ext cx="464195"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
        <p:nvSpPr>
          <p:cNvPr id="5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Tree>
    <p:extLst>
      <p:ext uri="{BB962C8B-B14F-4D97-AF65-F5344CB8AC3E}">
        <p14:creationId xmlns:p14="http://schemas.microsoft.com/office/powerpoint/2010/main" val="40010144"/>
      </p:ext>
    </p:extLst>
  </p:cSld>
  <p:clrMapOvr>
    <a:masterClrMapping/>
  </p:clrMapOvr>
  <p:extLst>
    <p:ext uri="{DCECCB84-F9BA-43D5-87BE-67443E8EF086}">
      <p15:sldGuideLst xmlns:p15="http://schemas.microsoft.com/office/powerpoint/2012/main">
        <p15:guide id="1" pos="2880">
          <p15:clr>
            <a:srgbClr val="FBAE40"/>
          </p15:clr>
        </p15:guide>
        <p15:guide id="2" pos="15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m sida">
    <p:spTree>
      <p:nvGrpSpPr>
        <p:cNvPr id="1" name=""/>
        <p:cNvGrpSpPr/>
        <p:nvPr/>
      </p:nvGrpSpPr>
      <p:grpSpPr>
        <a:xfrm>
          <a:off x="0" y="0"/>
          <a:ext cx="0" cy="0"/>
          <a:chOff x="0" y="0"/>
          <a:chExt cx="0" cy="0"/>
        </a:xfrm>
      </p:grpSpPr>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
        <p:nvSpPr>
          <p:cNvPr id="8"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3745966990"/>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m sida_med rubrik">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8"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Tree>
    <p:extLst>
      <p:ext uri="{BB962C8B-B14F-4D97-AF65-F5344CB8AC3E}">
        <p14:creationId xmlns:p14="http://schemas.microsoft.com/office/powerpoint/2010/main" val="3266413748"/>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Mellansida">
    <p:spTree>
      <p:nvGrpSpPr>
        <p:cNvPr id="1" name=""/>
        <p:cNvGrpSpPr/>
        <p:nvPr/>
      </p:nvGrpSpPr>
      <p:grpSpPr>
        <a:xfrm>
          <a:off x="0" y="0"/>
          <a:ext cx="0" cy="0"/>
          <a:chOff x="0" y="0"/>
          <a:chExt cx="0" cy="0"/>
        </a:xfrm>
      </p:grpSpPr>
      <p:sp>
        <p:nvSpPr>
          <p:cNvPr id="57" name="Rubrik 56"/>
          <p:cNvSpPr>
            <a:spLocks noGrp="1"/>
          </p:cNvSpPr>
          <p:nvPr>
            <p:ph type="title" hasCustomPrompt="1"/>
          </p:nvPr>
        </p:nvSpPr>
        <p:spPr>
          <a:xfrm>
            <a:off x="973035" y="2027955"/>
            <a:ext cx="5018333" cy="531001"/>
          </a:xfrm>
          <a:prstGeom prst="rect">
            <a:avLst/>
          </a:prstGeom>
        </p:spPr>
        <p:txBody>
          <a:bodyPr lIns="0" rIns="0" anchor="ctr"/>
          <a:lstStyle>
            <a:lvl1pPr algn="l">
              <a:defRPr sz="2400" b="0" i="0" baseline="0">
                <a:latin typeface="Calibri Regular" charset="0"/>
                <a:cs typeface="Calibri Regular" charset="0"/>
              </a:defRPr>
            </a:lvl1pPr>
          </a:lstStyle>
          <a:p>
            <a:r>
              <a:rPr lang="sv-SE"/>
              <a:t>Rubrik</a:t>
            </a:r>
          </a:p>
        </p:txBody>
      </p:sp>
      <p:sp>
        <p:nvSpPr>
          <p:cNvPr id="7"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
        <p:nvSpPr>
          <p:cNvPr id="8"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453481043"/>
      </p:ext>
    </p:extLst>
  </p:cSld>
  <p:clrMapOvr>
    <a:masterClrMapping/>
  </p:clrMapOvr>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sida">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49690" y="954332"/>
            <a:ext cx="8653462" cy="3787468"/>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9" name="Platshållare för datum 2"/>
          <p:cNvSpPr>
            <a:spLocks noGrp="1"/>
          </p:cNvSpPr>
          <p:nvPr>
            <p:ph type="dt" sz="half" idx="10"/>
          </p:nvPr>
        </p:nvSpPr>
        <p:spPr>
          <a:xfrm>
            <a:off x="3986081" y="4880015"/>
            <a:ext cx="2133600" cy="270000"/>
          </a:xfrm>
          <a:prstGeom prst="rect">
            <a:avLst/>
          </a:prstGeom>
        </p:spPr>
        <p:txBody>
          <a:bodyPr anchor="ctr"/>
          <a:lstStyle>
            <a:lvl1pPr>
              <a:defRPr sz="975" b="0" i="0">
                <a:solidFill>
                  <a:schemeClr val="bg1"/>
                </a:solidFill>
                <a:latin typeface="Calibri Regular" charset="0"/>
                <a:cs typeface="Calibri Regular" charset="0"/>
              </a:defRPr>
            </a:lvl1pPr>
          </a:lstStyle>
          <a:p>
            <a:fld id="{710D1E09-9433-4EDE-8432-8CC8A69C2A5B}" type="datetime1">
              <a:rPr lang="sv-SE" smtClean="0"/>
              <a:pPr/>
              <a:t>2021-10-19</a:t>
            </a:fld>
            <a:endParaRPr lang="en-US"/>
          </a:p>
        </p:txBody>
      </p:sp>
      <p:sp>
        <p:nvSpPr>
          <p:cNvPr id="10"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3858540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ruta_höger">
    <p:spTree>
      <p:nvGrpSpPr>
        <p:cNvPr id="1" name=""/>
        <p:cNvGrpSpPr/>
        <p:nvPr/>
      </p:nvGrpSpPr>
      <p:grpSpPr>
        <a:xfrm>
          <a:off x="0" y="0"/>
          <a:ext cx="0" cy="0"/>
          <a:chOff x="0" y="0"/>
          <a:chExt cx="0" cy="0"/>
        </a:xfrm>
      </p:grpSpPr>
      <p:sp>
        <p:nvSpPr>
          <p:cNvPr id="45" name="Platshållare för text 44"/>
          <p:cNvSpPr>
            <a:spLocks noGrp="1"/>
          </p:cNvSpPr>
          <p:nvPr>
            <p:ph type="body" sz="quarter" idx="11"/>
          </p:nvPr>
        </p:nvSpPr>
        <p:spPr>
          <a:xfrm>
            <a:off x="4564302" y="971688"/>
            <a:ext cx="4309114" cy="3777018"/>
          </a:xfrm>
          <a:prstGeom prst="rect">
            <a:avLst/>
          </a:prstGeom>
        </p:spPr>
        <p:txBody>
          <a:bodyPr lIns="0"/>
          <a:lstStyle>
            <a:lvl1pPr marL="0" indent="0">
              <a:buNone/>
              <a:defRPr sz="1050" b="0" i="0">
                <a:latin typeface="Calibri Regular" charset="0"/>
                <a:cs typeface="Calibri Regular" charset="0"/>
              </a:defRPr>
            </a:lvl1pPr>
            <a:lvl2pPr marL="407194" indent="-139304">
              <a:defRPr sz="975" b="0" i="0">
                <a:latin typeface="Calibri Regular" charset="0"/>
                <a:cs typeface="Calibri Regular" charset="0"/>
              </a:defRPr>
            </a:lvl2pPr>
          </a:lstStyle>
          <a:p>
            <a:pPr lvl="0"/>
            <a:r>
              <a:rPr lang="sv-SE"/>
              <a:t>Klicka här för att ändra format på bakgrundstexten</a:t>
            </a:r>
          </a:p>
          <a:p>
            <a:pPr lvl="1"/>
            <a:r>
              <a:rPr lang="sv-SE"/>
              <a:t>Nivå två</a:t>
            </a:r>
          </a:p>
        </p:txBody>
      </p:sp>
      <p:sp>
        <p:nvSpPr>
          <p:cNvPr id="46" name="Slide Number Placeholder 5"/>
          <p:cNvSpPr txBox="1">
            <a:spLocks/>
          </p:cNvSpPr>
          <p:nvPr/>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b="0" i="0" smtClean="0">
                <a:latin typeface="Calibri Regular" charset="0"/>
                <a:cs typeface="Calibri Regular" charset="0"/>
              </a:rPr>
              <a:pPr/>
              <a:t>‹#›</a:t>
            </a:fld>
            <a:endParaRPr lang="en-US" sz="1200" b="0" i="0">
              <a:latin typeface="Calibri Regular" charset="0"/>
              <a:cs typeface="Calibri Regular" charset="0"/>
            </a:endParaRPr>
          </a:p>
        </p:txBody>
      </p:sp>
      <p:sp>
        <p:nvSpPr>
          <p:cNvPr id="9"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787623937"/>
      </p:ext>
    </p:extLst>
  </p:cSld>
  <p:clrMapOvr>
    <a:masterClrMapping/>
  </p:clrMapOvr>
  <p:hf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sidor_2spalt">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a:xfrm>
            <a:off x="242889" y="941695"/>
            <a:ext cx="4178987" cy="3787469"/>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407194" indent="-139304">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text 3"/>
          <p:cNvSpPr>
            <a:spLocks noGrp="1"/>
          </p:cNvSpPr>
          <p:nvPr>
            <p:ph type="body" sz="quarter" idx="14"/>
          </p:nvPr>
        </p:nvSpPr>
        <p:spPr>
          <a:xfrm>
            <a:off x="4694830" y="941695"/>
            <a:ext cx="4206002" cy="3799409"/>
          </a:xfrm>
          <a:prstGeom prst="rect">
            <a:avLst/>
          </a:prstGeom>
        </p:spPr>
        <p:txBody>
          <a:bodyPr lIns="0"/>
          <a:lstStyle>
            <a:lvl1pPr marL="0" indent="0">
              <a:buNone/>
              <a:defRPr sz="1050" b="0" i="0">
                <a:solidFill>
                  <a:schemeClr val="tx1"/>
                </a:solidFill>
                <a:latin typeface="Calibri Regular" charset="0"/>
                <a:cs typeface="Calibri Regular" charset="0"/>
              </a:defRPr>
            </a:lvl1pPr>
            <a:lvl2pPr marL="0" indent="0">
              <a:spcBef>
                <a:spcPts val="0"/>
              </a:spcBef>
              <a:buNone/>
              <a:defRPr sz="1050" b="0" i="0" baseline="0">
                <a:solidFill>
                  <a:schemeClr val="tx1"/>
                </a:solidFill>
                <a:latin typeface="Calibri Regular" charset="0"/>
                <a:cs typeface="Calibri Regular" charset="0"/>
              </a:defRPr>
            </a:lvl2pPr>
            <a:lvl3pPr marL="407194" indent="-139304">
              <a:buFont typeface="Times New Roman" panose="02020603050405020304" pitchFamily="18" charset="0"/>
              <a:buChar char="‒"/>
              <a:defRPr sz="1050" b="0" i="0">
                <a:solidFill>
                  <a:schemeClr val="tx1"/>
                </a:solidFill>
                <a:latin typeface="Calibri Regular" charset="0"/>
                <a:cs typeface="Calibri Regular" charset="0"/>
              </a:defRPr>
            </a:lvl3pPr>
            <a:lvl4pPr marL="0" indent="0">
              <a:buFontTx/>
              <a:buNone/>
              <a:defRPr lang="sv-SE" sz="750" b="0" i="0" kern="1200" dirty="0" smtClean="0">
                <a:solidFill>
                  <a:schemeClr val="tx1"/>
                </a:solidFill>
                <a:latin typeface="Calibri Regular" charset="0"/>
                <a:ea typeface="+mn-ea"/>
                <a:cs typeface="Calibri Regular"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cxnSp>
        <p:nvCxnSpPr>
          <p:cNvPr id="8" name="Rak 7"/>
          <p:cNvCxnSpPr/>
          <p:nvPr/>
        </p:nvCxnSpPr>
        <p:spPr>
          <a:xfrm>
            <a:off x="4578684" y="921224"/>
            <a:ext cx="0" cy="3819879"/>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2"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
        <p:nvSpPr>
          <p:cNvPr id="13"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682071346"/>
      </p:ext>
    </p:extLst>
  </p:cSld>
  <p:clrMapOvr>
    <a:masterClrMapping/>
  </p:clrMapOvr>
  <p:hf hdr="0" ftr="0"/>
  <p:extLst>
    <p:ext uri="{DCECCB84-F9BA-43D5-87BE-67443E8EF086}">
      <p15:sldGuideLst xmlns:p15="http://schemas.microsoft.com/office/powerpoint/2012/main">
        <p15:guide id="1"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ext_vänster_diagram">
    <p:spTree>
      <p:nvGrpSpPr>
        <p:cNvPr id="1" name=""/>
        <p:cNvGrpSpPr/>
        <p:nvPr/>
      </p:nvGrpSpPr>
      <p:grpSpPr>
        <a:xfrm>
          <a:off x="0" y="0"/>
          <a:ext cx="0" cy="0"/>
          <a:chOff x="0" y="0"/>
          <a:chExt cx="0" cy="0"/>
        </a:xfrm>
      </p:grpSpPr>
      <p:sp>
        <p:nvSpPr>
          <p:cNvPr id="11" name="Platshållare för text 3"/>
          <p:cNvSpPr>
            <a:spLocks noGrp="1"/>
          </p:cNvSpPr>
          <p:nvPr>
            <p:ph type="body" sz="quarter" idx="14" hasCustomPrompt="1"/>
          </p:nvPr>
        </p:nvSpPr>
        <p:spPr>
          <a:xfrm>
            <a:off x="4572000" y="954333"/>
            <a:ext cx="4328833"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5" name="Platshållare för diagram 4"/>
          <p:cNvSpPr>
            <a:spLocks noGrp="1"/>
          </p:cNvSpPr>
          <p:nvPr>
            <p:ph type="chart" sz="quarter" idx="15"/>
          </p:nvPr>
        </p:nvSpPr>
        <p:spPr>
          <a:xfrm>
            <a:off x="4572000" y="1484194"/>
            <a:ext cx="4324351" cy="3395822"/>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243352" y="1484193"/>
            <a:ext cx="4328648" cy="3244757"/>
          </a:xfrm>
          <a:prstGeom prst="rect">
            <a:avLst/>
          </a:prstGeom>
        </p:spPr>
        <p:txBody>
          <a:bodyPr lIns="0"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
        <p:nvSpPr>
          <p:cNvPr id="13"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4063811306"/>
      </p:ext>
    </p:extLst>
  </p:cSld>
  <p:clrMapOvr>
    <a:masterClrMapping/>
  </p:clrMapOvr>
  <p:hf hdr="0" ftr="0"/>
  <p:extLst>
    <p:ext uri="{DCECCB84-F9BA-43D5-87BE-67443E8EF086}">
      <p15:sldGuideLst xmlns:p15="http://schemas.microsoft.com/office/powerpoint/2012/main">
        <p15:guide id="1"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fält - diagram vänster">
    <p:spTree>
      <p:nvGrpSpPr>
        <p:cNvPr id="1" name=""/>
        <p:cNvGrpSpPr/>
        <p:nvPr/>
      </p:nvGrpSpPr>
      <p:grpSpPr>
        <a:xfrm>
          <a:off x="0" y="0"/>
          <a:ext cx="0" cy="0"/>
          <a:chOff x="0" y="0"/>
          <a:chExt cx="0" cy="0"/>
        </a:xfrm>
      </p:grpSpPr>
      <p:sp>
        <p:nvSpPr>
          <p:cNvPr id="8" name="Platshållare för diagram 4"/>
          <p:cNvSpPr>
            <a:spLocks noGrp="1"/>
          </p:cNvSpPr>
          <p:nvPr>
            <p:ph type="chart" sz="quarter" idx="15"/>
          </p:nvPr>
        </p:nvSpPr>
        <p:spPr>
          <a:xfrm>
            <a:off x="250825" y="1484767"/>
            <a:ext cx="5833268" cy="3382507"/>
          </a:xfrm>
          <a:prstGeom prst="rect">
            <a:avLst/>
          </a:prstGeom>
        </p:spPr>
        <p:txBody>
          <a:bodyPr lIns="251999" rIns="251999"/>
          <a:lstStyle>
            <a:lvl1pPr marL="0" indent="0">
              <a:buNone/>
              <a:defRPr b="0" i="0">
                <a:latin typeface="Calibri Regular" charset="0"/>
                <a:cs typeface="Calibri Regular" charset="0"/>
              </a:defRPr>
            </a:lvl1pPr>
          </a:lstStyle>
          <a:p>
            <a:endParaRPr lang="sv-SE"/>
          </a:p>
        </p:txBody>
      </p:sp>
      <p:sp>
        <p:nvSpPr>
          <p:cNvPr id="10" name="Rectangle 9"/>
          <p:cNvSpPr/>
          <p:nvPr userDrawn="1"/>
        </p:nvSpPr>
        <p:spPr>
          <a:xfrm>
            <a:off x="6084094" y="0"/>
            <a:ext cx="3059905" cy="4873790"/>
          </a:xfrm>
          <a:prstGeom prst="rect">
            <a:avLst/>
          </a:prstGeom>
          <a:solidFill>
            <a:schemeClr val="bg2"/>
          </a:solidFill>
          <a:ln>
            <a:noFill/>
          </a:ln>
          <a:effectLst/>
        </p:spPr>
        <p:style>
          <a:lnRef idx="1">
            <a:schemeClr val="accent1"/>
          </a:lnRef>
          <a:fillRef idx="1001">
            <a:schemeClr val="lt1"/>
          </a:fillRef>
          <a:effectRef idx="2">
            <a:schemeClr val="accent1"/>
          </a:effectRef>
          <a:fontRef idx="minor">
            <a:schemeClr val="lt1"/>
          </a:fontRef>
        </p:style>
        <p:txBody>
          <a:bodyPr lIns="251999" tIns="46800" rIns="251999" bIns="360000" rtlCol="0" anchor="ctr"/>
          <a:lstStyle/>
          <a:p>
            <a:pPr algn="ctr"/>
            <a:endParaRPr lang="sv-SE" sz="1013">
              <a:solidFill>
                <a:schemeClr val="bg1"/>
              </a:solidFill>
            </a:endParaRPr>
          </a:p>
        </p:txBody>
      </p:sp>
      <p:sp>
        <p:nvSpPr>
          <p:cNvPr id="45" name="Platshållare för text 44"/>
          <p:cNvSpPr>
            <a:spLocks noGrp="1"/>
          </p:cNvSpPr>
          <p:nvPr>
            <p:ph type="body" sz="quarter" idx="11" hasCustomPrompt="1"/>
          </p:nvPr>
        </p:nvSpPr>
        <p:spPr>
          <a:xfrm>
            <a:off x="0" y="954437"/>
            <a:ext cx="6084093" cy="530331"/>
          </a:xfrm>
          <a:prstGeom prst="rect">
            <a:avLst/>
          </a:prstGeom>
        </p:spPr>
        <p:txBody>
          <a:bodyPr lIns="251999" tIns="162000" rIns="251999"/>
          <a:lstStyle>
            <a:lvl1pPr marL="0" indent="0">
              <a:buFontTx/>
              <a:buNone/>
              <a:defRPr sz="1050" b="0" i="0">
                <a:latin typeface="Calibri Regular" charset="0"/>
                <a:cs typeface="Calibri Regular" charset="0"/>
              </a:defRPr>
            </a:lvl1pPr>
            <a:lvl2pPr>
              <a:defRPr sz="1050" b="0" i="0">
                <a:latin typeface="Calibri Regular" charset="0"/>
                <a:cs typeface="Calibri Regular" charset="0"/>
              </a:defRPr>
            </a:lvl2pPr>
          </a:lstStyle>
          <a:p>
            <a:pPr lvl="0"/>
            <a:r>
              <a:rPr lang="sv-SE"/>
              <a:t>FRÅGA</a:t>
            </a:r>
            <a:r>
              <a:rPr lang="is-IS"/>
              <a:t>…</a:t>
            </a:r>
            <a:endParaRPr lang="sv-SE"/>
          </a:p>
        </p:txBody>
      </p:sp>
      <p:sp>
        <p:nvSpPr>
          <p:cNvPr id="50" name="Rubrik 1"/>
          <p:cNvSpPr>
            <a:spLocks noGrp="1"/>
          </p:cNvSpPr>
          <p:nvPr>
            <p:ph type="title" hasCustomPrompt="1"/>
          </p:nvPr>
        </p:nvSpPr>
        <p:spPr>
          <a:xfrm>
            <a:off x="0" y="0"/>
            <a:ext cx="6084093"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strecket här under</a:t>
            </a:r>
          </a:p>
        </p:txBody>
      </p:sp>
      <p:sp>
        <p:nvSpPr>
          <p:cNvPr id="17" name="Text Placeholder 16"/>
          <p:cNvSpPr>
            <a:spLocks noGrp="1"/>
          </p:cNvSpPr>
          <p:nvPr>
            <p:ph type="body" sz="quarter" idx="17"/>
          </p:nvPr>
        </p:nvSpPr>
        <p:spPr>
          <a:xfrm>
            <a:off x="6084888" y="0"/>
            <a:ext cx="3059112" cy="2100404"/>
          </a:xfrm>
          <a:prstGeom prst="rect">
            <a:avLst/>
          </a:prstGeom>
        </p:spPr>
        <p:txBody>
          <a:bodyPr lIns="251999" tIns="360000" rIns="251999" bIns="46800"/>
          <a:lstStyle>
            <a:lvl1pPr marL="0" indent="0">
              <a:buNone/>
              <a:defRPr sz="1100" b="1">
                <a:solidFill>
                  <a:schemeClr val="tx1"/>
                </a:solidFill>
                <a:latin typeface="+mn-lt"/>
              </a:defRPr>
            </a:lvl1pPr>
            <a:lvl2pPr marL="342900" indent="0">
              <a:buNone/>
              <a:defRPr sz="1000" b="0">
                <a:solidFill>
                  <a:schemeClr val="tx1"/>
                </a:solidFill>
                <a:latin typeface="+mn-lt"/>
              </a:defRPr>
            </a:lvl2pPr>
            <a:lvl3pPr marL="685800" indent="0">
              <a:buNone/>
              <a:defRPr sz="1000" b="0">
                <a:solidFill>
                  <a:schemeClr val="tx1"/>
                </a:solidFill>
                <a:latin typeface="+mn-lt"/>
              </a:defRPr>
            </a:lvl3pPr>
            <a:lvl4pPr marL="1028700" indent="0">
              <a:buNone/>
              <a:defRPr sz="1000" b="0">
                <a:solidFill>
                  <a:schemeClr val="tx1"/>
                </a:solidFill>
                <a:latin typeface="+mn-lt"/>
              </a:defRPr>
            </a:lvl4pPr>
            <a:lvl5pPr marL="1371600" indent="0">
              <a:buNone/>
              <a:defRPr sz="1000" b="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9" name="Platshållare för text 3">
            <a:extLst>
              <a:ext uri="{FF2B5EF4-FFF2-40B4-BE49-F238E27FC236}">
                <a16:creationId xmlns:a16="http://schemas.microsoft.com/office/drawing/2014/main" id="{AC05BBDB-1E24-C044-9864-E0BE58D48C57}"/>
              </a:ext>
            </a:extLst>
          </p:cNvPr>
          <p:cNvSpPr>
            <a:spLocks noGrp="1"/>
          </p:cNvSpPr>
          <p:nvPr>
            <p:ph type="body" sz="quarter" idx="22" hasCustomPrompt="1"/>
          </p:nvPr>
        </p:nvSpPr>
        <p:spPr>
          <a:xfrm>
            <a:off x="4572000" y="4552517"/>
            <a:ext cx="1512093" cy="299646"/>
          </a:xfrm>
          <a:prstGeom prst="rect">
            <a:avLst/>
          </a:prstGeom>
        </p:spPr>
        <p:txBody>
          <a:bodyPr lIns="90000" tIns="46800" rIns="90000" anchor="t" anchorCtr="0"/>
          <a:lstStyle>
            <a:lvl1pPr marL="0" indent="0">
              <a:buNone/>
              <a:defRPr sz="800" b="0">
                <a:solidFill>
                  <a:schemeClr val="bg1">
                    <a:lumMod val="75000"/>
                  </a:schemeClr>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BAS:</a:t>
            </a:r>
          </a:p>
        </p:txBody>
      </p:sp>
    </p:spTree>
  </p:cSld>
  <p:clrMapOvr>
    <a:masterClrMapping/>
  </p:clrMapOvr>
  <p:extLst>
    <p:ext uri="{DCECCB84-F9BA-43D5-87BE-67443E8EF086}">
      <p15:sldGuideLst xmlns:p15="http://schemas.microsoft.com/office/powerpoint/2012/main">
        <p15:guide id="1" pos="3833">
          <p15:clr>
            <a:srgbClr val="FBAE40"/>
          </p15:clr>
        </p15:guide>
        <p15:guide id="2" pos="15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_vänster_diagram">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3835022" y="1484194"/>
            <a:ext cx="5061329" cy="3395822"/>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243353" y="1484193"/>
            <a:ext cx="3591669" cy="2149523"/>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382137" y="3705366"/>
            <a:ext cx="3330055" cy="962169"/>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6" name="Platshållare för text 3"/>
          <p:cNvSpPr>
            <a:spLocks noGrp="1"/>
          </p:cNvSpPr>
          <p:nvPr>
            <p:ph type="body" sz="quarter" idx="14" hasCustomPrompt="1"/>
          </p:nvPr>
        </p:nvSpPr>
        <p:spPr>
          <a:xfrm>
            <a:off x="3835022" y="954333"/>
            <a:ext cx="5065811"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marR="0" indent="0" algn="l" defTabSz="342900" rtl="0" eaLnBrk="1" fontAlgn="auto" latinLnBrk="0" hangingPunct="1">
              <a:lnSpc>
                <a:spcPct val="100000"/>
              </a:lnSpc>
              <a:spcBef>
                <a:spcPts val="0"/>
              </a:spcBef>
              <a:spcAft>
                <a:spcPts val="0"/>
              </a:spcAft>
              <a:buClrTx/>
              <a:buSzTx/>
              <a:buFont typeface="Arial"/>
              <a:buNone/>
              <a:tabLst/>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marL="0" marR="0" lvl="1" indent="0" algn="l" defTabSz="342900" rtl="0" eaLnBrk="1" fontAlgn="auto" latinLnBrk="0" hangingPunct="1">
              <a:lnSpc>
                <a:spcPct val="100000"/>
              </a:lnSpc>
              <a:spcBef>
                <a:spcPts val="0"/>
              </a:spcBef>
              <a:spcAft>
                <a:spcPts val="0"/>
              </a:spcAft>
              <a:buClrTx/>
              <a:buSzTx/>
              <a:buFont typeface="Arial"/>
              <a:buNone/>
              <a:tabLst/>
              <a:defRPr/>
            </a:pPr>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618215645"/>
      </p:ext>
    </p:extLst>
  </p:cSld>
  <p:clrMapOvr>
    <a:masterClrMapping/>
  </p:clrMapOvr>
  <p:hf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_vänster_litet diagram">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3835022" y="1484194"/>
            <a:ext cx="5061329" cy="2159759"/>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243353" y="1484194"/>
            <a:ext cx="3591669" cy="2159759"/>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3" name="Platshållare för text 3"/>
          <p:cNvSpPr>
            <a:spLocks noGrp="1"/>
          </p:cNvSpPr>
          <p:nvPr>
            <p:ph type="body" sz="quarter" idx="17" hasCustomPrompt="1"/>
          </p:nvPr>
        </p:nvSpPr>
        <p:spPr>
          <a:xfrm>
            <a:off x="249691" y="3746311"/>
            <a:ext cx="8646374" cy="962166"/>
          </a:xfrm>
          <a:prstGeom prst="rect">
            <a:avLst/>
          </a:prstGeom>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6" name="Platshållare för text 3"/>
          <p:cNvSpPr>
            <a:spLocks noGrp="1"/>
          </p:cNvSpPr>
          <p:nvPr>
            <p:ph type="body" sz="quarter" idx="14" hasCustomPrompt="1"/>
          </p:nvPr>
        </p:nvSpPr>
        <p:spPr>
          <a:xfrm>
            <a:off x="3835022" y="954333"/>
            <a:ext cx="5065811"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
        <p:nvSpPr>
          <p:cNvPr id="14"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342372894"/>
      </p:ext>
    </p:extLst>
  </p:cSld>
  <p:clrMapOvr>
    <a:masterClrMapping/>
  </p:clrMapOvr>
  <p:hf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3353" y="1473958"/>
            <a:ext cx="5038331" cy="2165207"/>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5281684" y="1473958"/>
            <a:ext cx="3609529" cy="2165207"/>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0" name="Platshållare för text 3"/>
          <p:cNvSpPr>
            <a:spLocks noGrp="1"/>
          </p:cNvSpPr>
          <p:nvPr>
            <p:ph type="body" sz="quarter" idx="17" hasCustomPrompt="1"/>
          </p:nvPr>
        </p:nvSpPr>
        <p:spPr>
          <a:xfrm>
            <a:off x="249691" y="3746311"/>
            <a:ext cx="8646374" cy="962166"/>
          </a:xfrm>
          <a:prstGeom prst="rect">
            <a:avLst/>
          </a:prstGeom>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4" hasCustomPrompt="1"/>
          </p:nvPr>
        </p:nvSpPr>
        <p:spPr>
          <a:xfrm>
            <a:off x="243354" y="954333"/>
            <a:ext cx="5038331"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1733964494"/>
      </p:ext>
    </p:extLst>
  </p:cSld>
  <p:clrMapOvr>
    <a:masterClrMapping/>
  </p:clrMapOvr>
  <p:hf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4327911"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572002" y="1484194"/>
            <a:ext cx="4319212"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4275731107"/>
      </p:ext>
    </p:extLst>
  </p:cSld>
  <p:clrMapOvr>
    <a:masterClrMapping/>
  </p:clrMapOvr>
  <p:hf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5037594"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5281684" y="1484194"/>
            <a:ext cx="3609529"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2160" indent="-132160">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3" name="Platshållare för text 3"/>
          <p:cNvSpPr>
            <a:spLocks noGrp="1"/>
          </p:cNvSpPr>
          <p:nvPr>
            <p:ph type="body" sz="quarter" idx="14" hasCustomPrompt="1"/>
          </p:nvPr>
        </p:nvSpPr>
        <p:spPr>
          <a:xfrm>
            <a:off x="243354" y="954333"/>
            <a:ext cx="5038331"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025405563"/>
      </p:ext>
    </p:extLst>
  </p:cSld>
  <p:clrMapOvr>
    <a:masterClrMapping/>
  </p:clrMapOvr>
  <p:hf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90" y="1473959"/>
            <a:ext cx="5772398"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6016488" y="1484194"/>
            <a:ext cx="2874725" cy="3238976"/>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139304" indent="-139304">
              <a:spcBef>
                <a:spcPts val="0"/>
              </a:spcBef>
              <a:buClr>
                <a:schemeClr val="accent6"/>
              </a:buClr>
              <a:buFont typeface="Wingdings" panose="05000000000000000000" pitchFamily="2" charset="2"/>
              <a:buChar char="§"/>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3" y="954333"/>
            <a:ext cx="5773134"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0"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
        <p:nvSpPr>
          <p:cNvPr id="11"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2964732329"/>
      </p:ext>
    </p:extLst>
  </p:cSld>
  <p:clrMapOvr>
    <a:masterClrMapping/>
  </p:clrMapOvr>
  <p:hf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agram_höger_text">
    <p:spTree>
      <p:nvGrpSpPr>
        <p:cNvPr id="1" name=""/>
        <p:cNvGrpSpPr/>
        <p:nvPr/>
      </p:nvGrpSpPr>
      <p:grpSpPr>
        <a:xfrm>
          <a:off x="0" y="0"/>
          <a:ext cx="0" cy="0"/>
          <a:chOff x="0" y="0"/>
          <a:chExt cx="0" cy="0"/>
        </a:xfrm>
      </p:grpSpPr>
      <p:sp>
        <p:nvSpPr>
          <p:cNvPr id="5" name="Platshållare för diagram 4"/>
          <p:cNvSpPr>
            <a:spLocks noGrp="1"/>
          </p:cNvSpPr>
          <p:nvPr>
            <p:ph type="chart" sz="quarter" idx="15"/>
          </p:nvPr>
        </p:nvSpPr>
        <p:spPr>
          <a:xfrm>
            <a:off x="244089" y="1473959"/>
            <a:ext cx="4223136" cy="3395824"/>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2" name="Platshållare för text 3"/>
          <p:cNvSpPr>
            <a:spLocks noGrp="1"/>
          </p:cNvSpPr>
          <p:nvPr>
            <p:ph type="body" sz="quarter" idx="16" hasCustomPrompt="1"/>
          </p:nvPr>
        </p:nvSpPr>
        <p:spPr>
          <a:xfrm>
            <a:off x="4686301" y="1473958"/>
            <a:ext cx="4204913" cy="2159758"/>
          </a:xfrm>
          <a:prstGeom prst="rect">
            <a:avLst/>
          </a:prstGeom>
        </p:spPr>
        <p:txBody>
          <a:bodyPr anchor="t"/>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Clr>
                <a:schemeClr val="accent6"/>
              </a:buClr>
              <a:buFont typeface="Wingdings" panose="05000000000000000000" pitchFamily="2" charset="2"/>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Text</a:t>
            </a:r>
          </a:p>
        </p:txBody>
      </p:sp>
      <p:sp>
        <p:nvSpPr>
          <p:cNvPr id="13" name="Platshållare för text 3"/>
          <p:cNvSpPr>
            <a:spLocks noGrp="1"/>
          </p:cNvSpPr>
          <p:nvPr>
            <p:ph type="body" sz="quarter" idx="17" hasCustomPrompt="1"/>
          </p:nvPr>
        </p:nvSpPr>
        <p:spPr>
          <a:xfrm>
            <a:off x="4686301" y="3705366"/>
            <a:ext cx="4075562" cy="1044055"/>
          </a:xfrm>
          <a:prstGeom prst="rect">
            <a:avLst/>
          </a:prstGeom>
          <a:solidFill>
            <a:srgbClr val="BBE0DF"/>
          </a:solidFill>
        </p:spPr>
        <p:txBody>
          <a:bodyPr anchor="ctr"/>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105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Slutsats</a:t>
            </a:r>
          </a:p>
        </p:txBody>
      </p:sp>
      <p:sp>
        <p:nvSpPr>
          <p:cNvPr id="14"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7" name="Platshållare för text 3"/>
          <p:cNvSpPr>
            <a:spLocks noGrp="1"/>
          </p:cNvSpPr>
          <p:nvPr>
            <p:ph type="body" sz="quarter" idx="14" hasCustomPrompt="1"/>
          </p:nvPr>
        </p:nvSpPr>
        <p:spPr>
          <a:xfrm>
            <a:off x="243354" y="954333"/>
            <a:ext cx="4328647" cy="529861"/>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1"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
        <p:nvSpPr>
          <p:cNvPr id="15"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319222588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agram">
    <p:spTree>
      <p:nvGrpSpPr>
        <p:cNvPr id="1" name=""/>
        <p:cNvGrpSpPr/>
        <p:nvPr/>
      </p:nvGrpSpPr>
      <p:grpSpPr>
        <a:xfrm>
          <a:off x="0" y="0"/>
          <a:ext cx="0" cy="0"/>
          <a:chOff x="0" y="0"/>
          <a:chExt cx="0" cy="0"/>
        </a:xfrm>
      </p:grpSpPr>
      <p:sp>
        <p:nvSpPr>
          <p:cNvPr id="9" name="Platshållare för diagram 4"/>
          <p:cNvSpPr>
            <a:spLocks noGrp="1"/>
          </p:cNvSpPr>
          <p:nvPr>
            <p:ph type="chart" sz="quarter" idx="15"/>
          </p:nvPr>
        </p:nvSpPr>
        <p:spPr>
          <a:xfrm>
            <a:off x="249691" y="1484195"/>
            <a:ext cx="8646660" cy="3395821"/>
          </a:xfrm>
          <a:prstGeom prst="rect">
            <a:avLst/>
          </a:prstGeom>
        </p:spPr>
        <p:txBody>
          <a:bodyPr/>
          <a:lstStyle>
            <a:lvl1pPr marL="0" indent="0">
              <a:buNone/>
              <a:defRPr b="0" i="0">
                <a:latin typeface="Calibri Regular" charset="0"/>
                <a:cs typeface="Calibri Regular" charset="0"/>
              </a:defRPr>
            </a:lvl1pPr>
          </a:lstStyle>
          <a:p>
            <a:r>
              <a:rPr lang="sv-SE"/>
              <a:t>Klicka på ikonen för att lägga till ett diagram</a:t>
            </a:r>
          </a:p>
        </p:txBody>
      </p:sp>
      <p:sp>
        <p:nvSpPr>
          <p:cNvPr id="10" name="Rubrik 1"/>
          <p:cNvSpPr>
            <a:spLocks noGrp="1"/>
          </p:cNvSpPr>
          <p:nvPr>
            <p:ph type="title" hasCustomPrompt="1"/>
          </p:nvPr>
        </p:nvSpPr>
        <p:spPr>
          <a:xfrm>
            <a:off x="249689" y="267394"/>
            <a:ext cx="8646375" cy="674302"/>
          </a:xfrm>
          <a:prstGeom prst="rect">
            <a:avLst/>
          </a:prstGeom>
        </p:spPr>
        <p:txBody>
          <a:bodyPr lIns="0" rIns="0" anchor="ctr"/>
          <a:lstStyle>
            <a:lvl1pPr algn="l">
              <a:tabLst>
                <a:tab pos="133350" algn="l"/>
              </a:tabLst>
              <a:defRPr sz="2400" b="0" i="0" baseline="0">
                <a:latin typeface="Calibri Regular" charset="0"/>
                <a:cs typeface="Calibri Regular" charset="0"/>
              </a:defRPr>
            </a:lvl1pPr>
          </a:lstStyle>
          <a:p>
            <a:r>
              <a:rPr lang="sv-SE"/>
              <a:t>Rubrik</a:t>
            </a:r>
          </a:p>
        </p:txBody>
      </p:sp>
      <p:sp>
        <p:nvSpPr>
          <p:cNvPr id="11" name="Platshållare för text 3"/>
          <p:cNvSpPr>
            <a:spLocks noGrp="1"/>
          </p:cNvSpPr>
          <p:nvPr>
            <p:ph type="body" sz="quarter" idx="14" hasCustomPrompt="1"/>
          </p:nvPr>
        </p:nvSpPr>
        <p:spPr>
          <a:xfrm>
            <a:off x="249691" y="954333"/>
            <a:ext cx="8646661" cy="529862"/>
          </a:xfrm>
          <a:prstGeom prst="rect">
            <a:avLst/>
          </a:prstGeom>
        </p:spPr>
        <p:txBody>
          <a:bodyPr lIns="0" anchor="b"/>
          <a:lstStyle>
            <a:lvl1pPr marL="0" indent="0">
              <a:buNone/>
              <a:defRPr sz="1050" b="1">
                <a:solidFill>
                  <a:schemeClr val="tx1"/>
                </a:solidFill>
                <a:latin typeface="Times New Roman" panose="02020603050405020304" pitchFamily="18" charset="0"/>
                <a:cs typeface="Times New Roman" panose="02020603050405020304" pitchFamily="18" charset="0"/>
              </a:defRPr>
            </a:lvl1pPr>
            <a:lvl2pPr marL="0" indent="0">
              <a:spcBef>
                <a:spcPts val="0"/>
              </a:spcBef>
              <a:buNone/>
              <a:defRPr sz="900" b="0" i="0" baseline="0">
                <a:solidFill>
                  <a:schemeClr val="tx1"/>
                </a:solidFill>
                <a:latin typeface="Calibri Regular" charset="0"/>
                <a:cs typeface="Calibri Regular"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1"/>
            <a:r>
              <a:rPr lang="sv-SE"/>
              <a:t>FRÅGA:</a:t>
            </a:r>
          </a:p>
        </p:txBody>
      </p:sp>
      <p:sp>
        <p:nvSpPr>
          <p:cNvPr id="12" name="Platshållare för datum 2"/>
          <p:cNvSpPr>
            <a:spLocks noGrp="1"/>
          </p:cNvSpPr>
          <p:nvPr>
            <p:ph type="dt" sz="half" idx="10"/>
          </p:nvPr>
        </p:nvSpPr>
        <p:spPr>
          <a:xfrm>
            <a:off x="6762465" y="1238"/>
            <a:ext cx="2133600" cy="270000"/>
          </a:xfrm>
          <a:prstGeom prst="rect">
            <a:avLst/>
          </a:prstGeom>
        </p:spPr>
        <p:txBody>
          <a:bodyPr anchor="ctr"/>
          <a:lstStyle>
            <a:lvl1pPr>
              <a:defRPr sz="975" b="0" i="0">
                <a:latin typeface="Calibri Regular" charset="0"/>
                <a:cs typeface="Calibri Regular" charset="0"/>
              </a:defRPr>
            </a:lvl1pPr>
          </a:lstStyle>
          <a:p>
            <a:fld id="{710D1E09-9433-4EDE-8432-8CC8A69C2A5B}" type="datetime1">
              <a:rPr lang="sv-SE" smtClean="0"/>
              <a:pPr/>
              <a:t>2021-10-19</a:t>
            </a:fld>
            <a:endParaRPr lang="en-US"/>
          </a:p>
        </p:txBody>
      </p:sp>
      <p:sp>
        <p:nvSpPr>
          <p:cNvPr id="13" name="Slide Number Placeholder 5"/>
          <p:cNvSpPr>
            <a:spLocks noGrp="1"/>
          </p:cNvSpPr>
          <p:nvPr>
            <p:ph type="sldNum" sz="quarter" idx="4"/>
          </p:nvPr>
        </p:nvSpPr>
        <p:spPr>
          <a:xfrm>
            <a:off x="243354" y="4880015"/>
            <a:ext cx="630104" cy="270000"/>
          </a:xfrm>
          <a:prstGeom prst="rect">
            <a:avLst/>
          </a:prstGeom>
        </p:spPr>
        <p:txBody>
          <a:bodyPr lIns="0" anchor="ctr"/>
          <a:lstStyle>
            <a:lvl1pPr>
              <a:defRPr sz="975" b="0" i="0">
                <a:solidFill>
                  <a:schemeClr val="bg1"/>
                </a:solidFill>
                <a:latin typeface="Calibri Regular" charset="0"/>
                <a:cs typeface="Calibri Regular" charset="0"/>
              </a:defRPr>
            </a:lvl1pPr>
          </a:lstStyle>
          <a:p>
            <a:fld id="{69492A6A-7268-5C4D-913D-B61C9DE7F734}" type="slidenum">
              <a:rPr lang="en-US" smtClean="0"/>
              <a:pPr/>
              <a:t>‹#›</a:t>
            </a:fld>
            <a:endParaRPr lang="en-US"/>
          </a:p>
        </p:txBody>
      </p:sp>
    </p:spTree>
    <p:extLst>
      <p:ext uri="{BB962C8B-B14F-4D97-AF65-F5344CB8AC3E}">
        <p14:creationId xmlns:p14="http://schemas.microsoft.com/office/powerpoint/2010/main" val="3514117566"/>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fält - diagram höger">
    <p:spTree>
      <p:nvGrpSpPr>
        <p:cNvPr id="1" name=""/>
        <p:cNvGrpSpPr/>
        <p:nvPr/>
      </p:nvGrpSpPr>
      <p:grpSpPr>
        <a:xfrm>
          <a:off x="0" y="0"/>
          <a:ext cx="0" cy="0"/>
          <a:chOff x="0" y="0"/>
          <a:chExt cx="0" cy="0"/>
        </a:xfrm>
      </p:grpSpPr>
      <p:sp>
        <p:nvSpPr>
          <p:cNvPr id="20" name="Rectangle 19"/>
          <p:cNvSpPr/>
          <p:nvPr userDrawn="1"/>
        </p:nvSpPr>
        <p:spPr>
          <a:xfrm>
            <a:off x="4296697" y="-8797"/>
            <a:ext cx="4852156" cy="4876072"/>
          </a:xfrm>
          <a:prstGeom prst="rect">
            <a:avLst/>
          </a:prstGeom>
          <a:solidFill>
            <a:srgbClr val="D0E9E6">
              <a:alpha val="84000"/>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sp>
        <p:nvSpPr>
          <p:cNvPr id="15" name="Platshållare för diagram 4"/>
          <p:cNvSpPr>
            <a:spLocks noGrp="1"/>
          </p:cNvSpPr>
          <p:nvPr>
            <p:ph type="chart" sz="quarter" idx="15"/>
          </p:nvPr>
        </p:nvSpPr>
        <p:spPr>
          <a:xfrm>
            <a:off x="4296698" y="0"/>
            <a:ext cx="4847302" cy="4695825"/>
          </a:xfrm>
          <a:prstGeom prst="rect">
            <a:avLst/>
          </a:prstGeom>
        </p:spPr>
        <p:txBody>
          <a:bodyPr lIns="251999" tIns="360000" rIns="251999"/>
          <a:lstStyle>
            <a:lvl1pPr marL="0" indent="0">
              <a:buNone/>
              <a:defRPr b="0" i="0">
                <a:latin typeface="Calibri Regular" charset="0"/>
                <a:cs typeface="Calibri Regular" charset="0"/>
              </a:defRPr>
            </a:lvl1pPr>
          </a:lstStyle>
          <a:p>
            <a:endParaRPr lang="sv-SE"/>
          </a:p>
        </p:txBody>
      </p:sp>
      <p:sp>
        <p:nvSpPr>
          <p:cNvPr id="16" name="Rubrik 1"/>
          <p:cNvSpPr>
            <a:spLocks noGrp="1"/>
          </p:cNvSpPr>
          <p:nvPr>
            <p:ph type="title" hasCustomPrompt="1"/>
          </p:nvPr>
        </p:nvSpPr>
        <p:spPr>
          <a:xfrm>
            <a:off x="1" y="0"/>
            <a:ext cx="4296696" cy="954331"/>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strecket här under</a:t>
            </a:r>
          </a:p>
        </p:txBody>
      </p:sp>
      <p:sp>
        <p:nvSpPr>
          <p:cNvPr id="17" name="Platshållare för text 44"/>
          <p:cNvSpPr>
            <a:spLocks noGrp="1"/>
          </p:cNvSpPr>
          <p:nvPr>
            <p:ph type="body" sz="quarter" idx="11" hasCustomPrompt="1"/>
          </p:nvPr>
        </p:nvSpPr>
        <p:spPr>
          <a:xfrm>
            <a:off x="1" y="1271203"/>
            <a:ext cx="4296696" cy="530437"/>
          </a:xfrm>
          <a:prstGeom prst="rect">
            <a:avLst/>
          </a:prstGeom>
        </p:spPr>
        <p:txBody>
          <a:bodyPr lIns="251999" tIns="162000" rIns="251999"/>
          <a:lstStyle>
            <a:lvl1pPr marL="0" indent="0">
              <a:buFontTx/>
              <a:buNone/>
              <a:defRPr sz="1050" b="0" i="0">
                <a:latin typeface="Calibri Regular" charset="0"/>
                <a:cs typeface="Calibri Regular" charset="0"/>
              </a:defRPr>
            </a:lvl1pPr>
            <a:lvl2pPr>
              <a:defRPr sz="1050" b="0" i="0">
                <a:latin typeface="Calibri Regular" charset="0"/>
                <a:cs typeface="Calibri Regular" charset="0"/>
              </a:defRPr>
            </a:lvl2pPr>
          </a:lstStyle>
          <a:p>
            <a:pPr lvl="0"/>
            <a:r>
              <a:rPr lang="sv-SE"/>
              <a:t>FRÅGA</a:t>
            </a:r>
            <a:r>
              <a:rPr lang="is-IS"/>
              <a:t>…</a:t>
            </a:r>
            <a:endParaRPr lang="sv-SE"/>
          </a:p>
        </p:txBody>
      </p:sp>
      <p:sp>
        <p:nvSpPr>
          <p:cNvPr id="9" name="Platshållare för text 3">
            <a:extLst>
              <a:ext uri="{FF2B5EF4-FFF2-40B4-BE49-F238E27FC236}">
                <a16:creationId xmlns:a16="http://schemas.microsoft.com/office/drawing/2014/main" id="{31F6CAAF-276E-5448-B290-F1116C89DC65}"/>
              </a:ext>
            </a:extLst>
          </p:cNvPr>
          <p:cNvSpPr>
            <a:spLocks noGrp="1"/>
          </p:cNvSpPr>
          <p:nvPr>
            <p:ph type="body" sz="quarter" idx="22" hasCustomPrompt="1"/>
          </p:nvPr>
        </p:nvSpPr>
        <p:spPr>
          <a:xfrm>
            <a:off x="7631906" y="4552517"/>
            <a:ext cx="1512093" cy="299646"/>
          </a:xfrm>
          <a:prstGeom prst="rect">
            <a:avLst/>
          </a:prstGeom>
        </p:spPr>
        <p:txBody>
          <a:bodyPr lIns="90000" tIns="46800" rIns="90000" anchor="t" anchorCtr="0"/>
          <a:lstStyle>
            <a:lvl1pPr marL="0" indent="0">
              <a:buNone/>
              <a:defRPr sz="800" b="0">
                <a:solidFill>
                  <a:schemeClr val="bg1">
                    <a:lumMod val="75000"/>
                  </a:schemeClr>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BAS:</a:t>
            </a:r>
          </a:p>
        </p:txBody>
      </p:sp>
    </p:spTree>
    <p:extLst>
      <p:ext uri="{BB962C8B-B14F-4D97-AF65-F5344CB8AC3E}">
        <p14:creationId xmlns:p14="http://schemas.microsoft.com/office/powerpoint/2010/main" val="1202437085"/>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vå fält - rubrik vänster tvåspalttext höger">
    <p:spTree>
      <p:nvGrpSpPr>
        <p:cNvPr id="1" name=""/>
        <p:cNvGrpSpPr/>
        <p:nvPr/>
      </p:nvGrpSpPr>
      <p:grpSpPr>
        <a:xfrm>
          <a:off x="0" y="0"/>
          <a:ext cx="0" cy="0"/>
          <a:chOff x="0" y="0"/>
          <a:chExt cx="0" cy="0"/>
        </a:xfrm>
      </p:grpSpPr>
      <p:sp>
        <p:nvSpPr>
          <p:cNvPr id="7" name="Rectangle 6"/>
          <p:cNvSpPr/>
          <p:nvPr userDrawn="1"/>
        </p:nvSpPr>
        <p:spPr>
          <a:xfrm>
            <a:off x="0" y="-3402"/>
            <a:ext cx="3068051" cy="4870677"/>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sp>
        <p:nvSpPr>
          <p:cNvPr id="16" name="Rubrik 1"/>
          <p:cNvSpPr>
            <a:spLocks noGrp="1"/>
          </p:cNvSpPr>
          <p:nvPr>
            <p:ph type="title" hasCustomPrompt="1"/>
          </p:nvPr>
        </p:nvSpPr>
        <p:spPr>
          <a:xfrm>
            <a:off x="1" y="0"/>
            <a:ext cx="3059112" cy="954331"/>
          </a:xfrm>
          <a:prstGeom prst="rect">
            <a:avLst/>
          </a:prstGeom>
        </p:spPr>
        <p:txBody>
          <a:bodyPr lIns="251999" tIns="360000" rIns="251999" anchor="t" anchorCtr="0"/>
          <a:lstStyle>
            <a:lvl1pPr algn="l">
              <a:tabLst>
                <a:tab pos="133350" algn="l"/>
              </a:tabLst>
              <a:defRPr sz="2700" b="1" i="0" baseline="0">
                <a:solidFill>
                  <a:schemeClr val="bg1"/>
                </a:solidFill>
                <a:latin typeface="Calibri Regular" charset="0"/>
                <a:cs typeface="Calibri Regular" charset="0"/>
              </a:defRPr>
            </a:lvl1pPr>
          </a:lstStyle>
          <a:p>
            <a:r>
              <a:rPr lang="sv-SE"/>
              <a:t>Rubrik – glöm ej streck här under</a:t>
            </a:r>
          </a:p>
        </p:txBody>
      </p:sp>
      <p:sp>
        <p:nvSpPr>
          <p:cNvPr id="17" name="Platshållare för text 44"/>
          <p:cNvSpPr>
            <a:spLocks noGrp="1"/>
          </p:cNvSpPr>
          <p:nvPr>
            <p:ph type="body" sz="quarter" idx="11" hasCustomPrompt="1"/>
          </p:nvPr>
        </p:nvSpPr>
        <p:spPr>
          <a:xfrm>
            <a:off x="1" y="1331968"/>
            <a:ext cx="3059112" cy="530437"/>
          </a:xfrm>
          <a:prstGeom prst="rect">
            <a:avLst/>
          </a:prstGeom>
        </p:spPr>
        <p:txBody>
          <a:bodyPr lIns="251999" tIns="162000" rIns="251999"/>
          <a:lstStyle>
            <a:lvl1pPr marL="0" indent="0">
              <a:buFontTx/>
              <a:buNone/>
              <a:defRPr sz="1050" b="0" i="0">
                <a:solidFill>
                  <a:schemeClr val="bg1"/>
                </a:solidFill>
                <a:latin typeface="Calibri Regular" charset="0"/>
                <a:cs typeface="Calibri Regular" charset="0"/>
              </a:defRPr>
            </a:lvl1pPr>
            <a:lvl2pPr>
              <a:defRPr sz="1050" b="0" i="0">
                <a:latin typeface="Calibri Regular" charset="0"/>
                <a:cs typeface="Calibri Regular" charset="0"/>
              </a:defRPr>
            </a:lvl2pPr>
          </a:lstStyle>
          <a:p>
            <a:pPr lvl="0"/>
            <a:r>
              <a:rPr lang="sv-SE"/>
              <a:t>Brödtext</a:t>
            </a:r>
          </a:p>
        </p:txBody>
      </p:sp>
      <p:cxnSp>
        <p:nvCxnSpPr>
          <p:cNvPr id="6" name="Straight Connector 5">
            <a:extLst>
              <a:ext uri="{FF2B5EF4-FFF2-40B4-BE49-F238E27FC236}">
                <a16:creationId xmlns:a16="http://schemas.microsoft.com/office/drawing/2014/main" id="{473EA3A7-7B61-3849-9BDC-790314C59083}"/>
              </a:ext>
            </a:extLst>
          </p:cNvPr>
          <p:cNvCxnSpPr/>
          <p:nvPr userDrawn="1"/>
        </p:nvCxnSpPr>
        <p:spPr>
          <a:xfrm>
            <a:off x="251222" y="1331968"/>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Platshållare för text 44">
            <a:extLst>
              <a:ext uri="{FF2B5EF4-FFF2-40B4-BE49-F238E27FC236}">
                <a16:creationId xmlns:a16="http://schemas.microsoft.com/office/drawing/2014/main" id="{9145E170-8AD6-3348-AF83-9D7171B6C038}"/>
              </a:ext>
            </a:extLst>
          </p:cNvPr>
          <p:cNvSpPr>
            <a:spLocks noGrp="1"/>
          </p:cNvSpPr>
          <p:nvPr>
            <p:ph type="body" sz="quarter" idx="12" hasCustomPrompt="1"/>
          </p:nvPr>
        </p:nvSpPr>
        <p:spPr>
          <a:xfrm>
            <a:off x="3059112" y="1484768"/>
            <a:ext cx="6084887" cy="3382507"/>
          </a:xfrm>
          <a:prstGeom prst="rect">
            <a:avLst/>
          </a:prstGeom>
        </p:spPr>
        <p:txBody>
          <a:bodyPr lIns="251999" tIns="162000" rIns="251999" bIns="251999" numCol="2" spcCol="504000"/>
          <a:lstStyle>
            <a:lvl1pPr marL="0" indent="0" algn="l">
              <a:buFontTx/>
              <a:buNone/>
              <a:defRPr sz="1050" b="0" i="0">
                <a:solidFill>
                  <a:schemeClr val="tx1"/>
                </a:solidFill>
                <a:latin typeface="Calibri Regular" charset="0"/>
                <a:cs typeface="Calibri Regular" charset="0"/>
              </a:defRPr>
            </a:lvl1pPr>
            <a:lvl2pPr>
              <a:defRPr sz="1050" b="0" i="0">
                <a:latin typeface="Calibri Regular" charset="0"/>
                <a:cs typeface="Calibri Regular" charset="0"/>
              </a:defRPr>
            </a:lvl2pPr>
          </a:lstStyle>
          <a:p>
            <a:pPr marL="0" indent="0" algn="l">
              <a:buNone/>
            </a:pPr>
            <a:r>
              <a:rPr lang="sv-SE"/>
              <a:t>Brödtext två spalter</a:t>
            </a:r>
          </a:p>
        </p:txBody>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 fält - diagram i mitten">
    <p:spTree>
      <p:nvGrpSpPr>
        <p:cNvPr id="1" name=""/>
        <p:cNvGrpSpPr/>
        <p:nvPr/>
      </p:nvGrpSpPr>
      <p:grpSpPr>
        <a:xfrm>
          <a:off x="0" y="0"/>
          <a:ext cx="0" cy="0"/>
          <a:chOff x="0" y="0"/>
          <a:chExt cx="0" cy="0"/>
        </a:xfrm>
      </p:grpSpPr>
      <p:sp>
        <p:nvSpPr>
          <p:cNvPr id="17" name="Platshållare för text 3"/>
          <p:cNvSpPr>
            <a:spLocks noGrp="1"/>
          </p:cNvSpPr>
          <p:nvPr>
            <p:ph type="body" sz="quarter" idx="14" hasCustomPrompt="1"/>
          </p:nvPr>
        </p:nvSpPr>
        <p:spPr>
          <a:xfrm>
            <a:off x="1" y="2111197"/>
            <a:ext cx="3059112" cy="529861"/>
          </a:xfrm>
          <a:prstGeom prst="rect">
            <a:avLst/>
          </a:prstGeom>
        </p:spPr>
        <p:txBody>
          <a:bodyPr lIns="251999" tIns="162000" rIns="251999" anchor="t" anchorCtr="0"/>
          <a:lstStyle>
            <a:lvl1pPr marL="0" indent="0">
              <a:buNone/>
              <a:defRPr sz="1050" b="0">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FRÅGA</a:t>
            </a:r>
            <a:r>
              <a:rPr lang="is-IS"/>
              <a:t>…</a:t>
            </a:r>
            <a:endParaRPr lang="sv-SE"/>
          </a:p>
        </p:txBody>
      </p:sp>
      <p:sp>
        <p:nvSpPr>
          <p:cNvPr id="12" name="Platshållare för diagram 4"/>
          <p:cNvSpPr>
            <a:spLocks noGrp="1"/>
          </p:cNvSpPr>
          <p:nvPr>
            <p:ph type="chart" sz="quarter" idx="18"/>
          </p:nvPr>
        </p:nvSpPr>
        <p:spPr>
          <a:xfrm>
            <a:off x="3059114" y="0"/>
            <a:ext cx="3024980" cy="4852163"/>
          </a:xfrm>
          <a:prstGeom prst="rect">
            <a:avLst/>
          </a:prstGeom>
        </p:spPr>
        <p:txBody>
          <a:bodyPr lIns="251999" tIns="360000" rIns="251999"/>
          <a:lstStyle>
            <a:lvl1pPr marL="0" indent="0">
              <a:buNone/>
              <a:defRPr>
                <a:latin typeface="Arial" panose="020B0604020202020204" pitchFamily="34" charset="0"/>
                <a:cs typeface="Arial" panose="020B0604020202020204" pitchFamily="34" charset="0"/>
              </a:defRPr>
            </a:lvl1pPr>
          </a:lstStyle>
          <a:p>
            <a:endParaRPr lang="sv-SE"/>
          </a:p>
        </p:txBody>
      </p:sp>
      <p:sp>
        <p:nvSpPr>
          <p:cNvPr id="16" name="Rubrik 1"/>
          <p:cNvSpPr>
            <a:spLocks noGrp="1"/>
          </p:cNvSpPr>
          <p:nvPr>
            <p:ph type="title" hasCustomPrompt="1"/>
          </p:nvPr>
        </p:nvSpPr>
        <p:spPr>
          <a:xfrm>
            <a:off x="0" y="0"/>
            <a:ext cx="3059113"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att ha med strecket under den här texten</a:t>
            </a:r>
          </a:p>
        </p:txBody>
      </p:sp>
      <p:sp>
        <p:nvSpPr>
          <p:cNvPr id="19" name="Rectangle 18"/>
          <p:cNvSpPr/>
          <p:nvPr userDrawn="1"/>
        </p:nvSpPr>
        <p:spPr>
          <a:xfrm>
            <a:off x="6084094" y="0"/>
            <a:ext cx="3059905" cy="4873790"/>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t" anchorCtr="0"/>
          <a:lstStyle/>
          <a:p>
            <a:pPr algn="ctr"/>
            <a:endParaRPr lang="sv-SE" sz="1013"/>
          </a:p>
        </p:txBody>
      </p:sp>
      <p:sp>
        <p:nvSpPr>
          <p:cNvPr id="27" name="Platshållare för text 3"/>
          <p:cNvSpPr>
            <a:spLocks noGrp="1"/>
          </p:cNvSpPr>
          <p:nvPr>
            <p:ph type="body" sz="quarter" idx="19" hasCustomPrompt="1"/>
          </p:nvPr>
        </p:nvSpPr>
        <p:spPr>
          <a:xfrm>
            <a:off x="6084888" y="-6515"/>
            <a:ext cx="3059112" cy="4702340"/>
          </a:xfrm>
          <a:prstGeom prst="rect">
            <a:avLst/>
          </a:prstGeom>
        </p:spPr>
        <p:txBody>
          <a:bodyPr lIns="251999" tIns="360000" rIns="251999" anchor="t" anchorCtr="0"/>
          <a:lstStyle>
            <a:lvl1pPr marL="0" indent="0">
              <a:buNone/>
              <a:defRPr sz="1050" b="0">
                <a:solidFill>
                  <a:schemeClr val="bg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a:t>
            </a:r>
          </a:p>
        </p:txBody>
      </p:sp>
      <p:sp>
        <p:nvSpPr>
          <p:cNvPr id="9" name="Platshållare för text 3">
            <a:extLst>
              <a:ext uri="{FF2B5EF4-FFF2-40B4-BE49-F238E27FC236}">
                <a16:creationId xmlns:a16="http://schemas.microsoft.com/office/drawing/2014/main" id="{1C6A0EB9-CEE0-2342-B51E-E5399554D8EF}"/>
              </a:ext>
            </a:extLst>
          </p:cNvPr>
          <p:cNvSpPr>
            <a:spLocks noGrp="1"/>
          </p:cNvSpPr>
          <p:nvPr>
            <p:ph type="body" sz="quarter" idx="22" hasCustomPrompt="1"/>
          </p:nvPr>
        </p:nvSpPr>
        <p:spPr>
          <a:xfrm>
            <a:off x="4572000" y="4552517"/>
            <a:ext cx="1512093" cy="299646"/>
          </a:xfrm>
          <a:prstGeom prst="rect">
            <a:avLst/>
          </a:prstGeom>
        </p:spPr>
        <p:txBody>
          <a:bodyPr lIns="90000" tIns="46800" rIns="90000" anchor="t" anchorCtr="0"/>
          <a:lstStyle>
            <a:lvl1pPr marL="0" indent="0">
              <a:buNone/>
              <a:defRPr sz="800" b="0">
                <a:solidFill>
                  <a:schemeClr val="bg1">
                    <a:lumMod val="75000"/>
                  </a:schemeClr>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BAS: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fält - diagram, text">
    <p:spTree>
      <p:nvGrpSpPr>
        <p:cNvPr id="1" name=""/>
        <p:cNvGrpSpPr/>
        <p:nvPr/>
      </p:nvGrpSpPr>
      <p:grpSpPr>
        <a:xfrm>
          <a:off x="0" y="0"/>
          <a:ext cx="0" cy="0"/>
          <a:chOff x="0" y="0"/>
          <a:chExt cx="0" cy="0"/>
        </a:xfrm>
      </p:grpSpPr>
      <p:sp>
        <p:nvSpPr>
          <p:cNvPr id="12" name="Platshållare för diagram 4"/>
          <p:cNvSpPr>
            <a:spLocks noGrp="1"/>
          </p:cNvSpPr>
          <p:nvPr>
            <p:ph type="chart" sz="quarter" idx="18"/>
          </p:nvPr>
        </p:nvSpPr>
        <p:spPr>
          <a:xfrm>
            <a:off x="1" y="1736184"/>
            <a:ext cx="6084888" cy="3131091"/>
          </a:xfrm>
          <a:prstGeom prst="rect">
            <a:avLst/>
          </a:prstGeom>
        </p:spPr>
        <p:txBody>
          <a:bodyPr lIns="251999" tIns="360000" rIns="251999"/>
          <a:lstStyle>
            <a:lvl1pPr marL="0" indent="0">
              <a:buNone/>
              <a:defRPr>
                <a:latin typeface="Arial" panose="020B0604020202020204" pitchFamily="34" charset="0"/>
                <a:cs typeface="Arial" panose="020B0604020202020204" pitchFamily="34" charset="0"/>
              </a:defRPr>
            </a:lvl1pPr>
          </a:lstStyle>
          <a:p>
            <a:endParaRPr lang="sv-SE"/>
          </a:p>
        </p:txBody>
      </p:sp>
      <p:sp>
        <p:nvSpPr>
          <p:cNvPr id="17" name="Platshållare för text 3"/>
          <p:cNvSpPr>
            <a:spLocks noGrp="1"/>
          </p:cNvSpPr>
          <p:nvPr>
            <p:ph type="body" sz="quarter" idx="14" hasCustomPrompt="1"/>
          </p:nvPr>
        </p:nvSpPr>
        <p:spPr>
          <a:xfrm>
            <a:off x="1" y="1279893"/>
            <a:ext cx="3059112" cy="529861"/>
          </a:xfrm>
          <a:prstGeom prst="rect">
            <a:avLst/>
          </a:prstGeom>
        </p:spPr>
        <p:txBody>
          <a:bodyPr lIns="251999" tIns="162000" rIns="251999" anchor="t" anchorCtr="0"/>
          <a:lstStyle>
            <a:lvl1pPr marL="0" indent="0">
              <a:buNone/>
              <a:defRPr sz="1050" b="0">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FRÅGA</a:t>
            </a:r>
            <a:r>
              <a:rPr lang="is-IS"/>
              <a:t>…</a:t>
            </a:r>
            <a:endParaRPr lang="sv-SE"/>
          </a:p>
        </p:txBody>
      </p:sp>
      <p:sp>
        <p:nvSpPr>
          <p:cNvPr id="16" name="Rubrik 1"/>
          <p:cNvSpPr>
            <a:spLocks noGrp="1"/>
          </p:cNvSpPr>
          <p:nvPr>
            <p:ph type="title" hasCustomPrompt="1"/>
          </p:nvPr>
        </p:nvSpPr>
        <p:spPr>
          <a:xfrm>
            <a:off x="0" y="0"/>
            <a:ext cx="6084093"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att ha med strecket under den här texten</a:t>
            </a:r>
          </a:p>
        </p:txBody>
      </p:sp>
      <p:sp>
        <p:nvSpPr>
          <p:cNvPr id="19" name="Rectangle 18"/>
          <p:cNvSpPr/>
          <p:nvPr userDrawn="1"/>
        </p:nvSpPr>
        <p:spPr>
          <a:xfrm>
            <a:off x="6084094" y="0"/>
            <a:ext cx="3059905" cy="4873790"/>
          </a:xfrm>
          <a:prstGeom prst="rect">
            <a:avLst/>
          </a:prstGeom>
          <a:solidFill>
            <a:srgbClr val="D0E9E6"/>
          </a:solidFill>
          <a:ln>
            <a:noFill/>
          </a:ln>
          <a:effectLst/>
        </p:spPr>
        <p:style>
          <a:lnRef idx="1">
            <a:schemeClr val="accent1"/>
          </a:lnRef>
          <a:fillRef idx="1001">
            <a:schemeClr val="lt1"/>
          </a:fillRef>
          <a:effectRef idx="2">
            <a:schemeClr val="accent1"/>
          </a:effectRef>
          <a:fontRef idx="minor">
            <a:schemeClr val="lt1"/>
          </a:fontRef>
        </p:style>
        <p:txBody>
          <a:bodyPr rtlCol="0" anchor="t" anchorCtr="0"/>
          <a:lstStyle/>
          <a:p>
            <a:pPr algn="ctr"/>
            <a:endParaRPr lang="sv-SE" sz="1013"/>
          </a:p>
        </p:txBody>
      </p:sp>
      <p:sp>
        <p:nvSpPr>
          <p:cNvPr id="27" name="Platshållare för text 3"/>
          <p:cNvSpPr>
            <a:spLocks noGrp="1"/>
          </p:cNvSpPr>
          <p:nvPr>
            <p:ph type="body" sz="quarter" idx="19"/>
          </p:nvPr>
        </p:nvSpPr>
        <p:spPr>
          <a:xfrm>
            <a:off x="6084888" y="-6515"/>
            <a:ext cx="3059112" cy="4702340"/>
          </a:xfrm>
          <a:prstGeom prst="rect">
            <a:avLst/>
          </a:prstGeom>
        </p:spPr>
        <p:txBody>
          <a:bodyPr lIns="251999" tIns="360000" rIns="251999" anchor="t" anchorCtr="0"/>
          <a:lstStyle>
            <a:lvl1pPr marL="0" indent="0">
              <a:buNone/>
              <a:defRPr sz="1050" b="0">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endParaRPr lang="sv-SE" sz="1050" b="1">
              <a:solidFill>
                <a:schemeClr val="tx1"/>
              </a:solidFill>
            </a:endParaRPr>
          </a:p>
          <a:p>
            <a:endParaRPr lang="sv-SE" sz="1050" b="1">
              <a:solidFill>
                <a:schemeClr val="tx1"/>
              </a:solidFill>
            </a:endParaRPr>
          </a:p>
          <a:p>
            <a:endParaRPr lang="sv-SE" sz="1050" b="1">
              <a:solidFill>
                <a:schemeClr val="tx1"/>
              </a:solidFill>
            </a:endParaRPr>
          </a:p>
          <a:p>
            <a:r>
              <a:rPr lang="sv-SE" sz="1050" b="1">
                <a:solidFill>
                  <a:schemeClr val="tx1"/>
                </a:solidFill>
              </a:rPr>
              <a:t>Signifikanta skillnader</a:t>
            </a:r>
            <a:endParaRPr lang="sv-SE" sz="1050">
              <a:solidFill>
                <a:schemeClr val="tx1"/>
              </a:solidFill>
            </a:endParaRPr>
          </a:p>
          <a:p>
            <a:r>
              <a:rPr lang="sv-SE" sz="1050">
                <a:solidFill>
                  <a:schemeClr val="tx1"/>
                </a:solidFill>
              </a:rPr>
              <a:t>Följande undergrupper svarar i högre grad följande: </a:t>
            </a:r>
          </a:p>
          <a:p>
            <a:pPr algn="ctr"/>
            <a:endParaRPr lang="sv-SE" sz="1050" b="1">
              <a:solidFill>
                <a:schemeClr val="tx1"/>
              </a:solidFill>
            </a:endParaRPr>
          </a:p>
          <a:p>
            <a:r>
              <a:rPr lang="sv-SE" sz="1050" b="1" err="1">
                <a:solidFill>
                  <a:schemeClr val="tx1"/>
                </a:solidFill>
              </a:rPr>
              <a:t>xxxxxxxxxxxx</a:t>
            </a:r>
            <a:r>
              <a:rPr lang="sv-SE" sz="1050" b="1">
                <a:solidFill>
                  <a:schemeClr val="tx1"/>
                </a:solidFill>
              </a:rPr>
              <a:t> (xx%)</a:t>
            </a:r>
          </a:p>
          <a:p>
            <a:pPr marL="171450" indent="-171450">
              <a:buFont typeface="Arial" panose="020B0604020202020204" pitchFamily="34" charset="0"/>
              <a:buChar char="•"/>
            </a:pPr>
            <a:r>
              <a:rPr lang="sv-SE" sz="1050" err="1">
                <a:solidFill>
                  <a:schemeClr val="tx1"/>
                </a:solidFill>
              </a:rPr>
              <a:t>Xxxxxxxxxxxx</a:t>
            </a:r>
            <a:r>
              <a:rPr lang="sv-SE" sz="1050">
                <a:solidFill>
                  <a:schemeClr val="tx1"/>
                </a:solidFill>
              </a:rPr>
              <a:t> (xx%)</a:t>
            </a:r>
          </a:p>
          <a:p>
            <a:endParaRPr lang="sv-SE" sz="1050" b="1">
              <a:solidFill>
                <a:schemeClr val="tx1"/>
              </a:solidFill>
            </a:endParaRPr>
          </a:p>
          <a:p>
            <a:r>
              <a:rPr lang="sv-SE" sz="1050" b="1" err="1">
                <a:solidFill>
                  <a:schemeClr val="tx1"/>
                </a:solidFill>
              </a:rPr>
              <a:t>xxxxxx</a:t>
            </a:r>
            <a:r>
              <a:rPr lang="sv-SE" sz="1050" b="1">
                <a:solidFill>
                  <a:schemeClr val="tx1"/>
                </a:solidFill>
              </a:rPr>
              <a:t> (xx%)</a:t>
            </a:r>
          </a:p>
          <a:p>
            <a:pPr marL="171450" indent="-171450">
              <a:buFont typeface="Arial" panose="020B0604020202020204" pitchFamily="34" charset="0"/>
              <a:buChar char="•"/>
            </a:pPr>
            <a:r>
              <a:rPr lang="sv-SE" sz="1050" err="1">
                <a:solidFill>
                  <a:schemeClr val="tx1"/>
                </a:solidFill>
              </a:rPr>
              <a:t>Xxxxxxxxxxxx</a:t>
            </a:r>
            <a:r>
              <a:rPr lang="sv-SE" sz="1050">
                <a:solidFill>
                  <a:schemeClr val="tx1"/>
                </a:solidFill>
              </a:rPr>
              <a:t> (xx%)</a:t>
            </a:r>
          </a:p>
          <a:p>
            <a:pPr marL="171450" indent="-171450">
              <a:buFont typeface="Arial" panose="020B0604020202020204" pitchFamily="34" charset="0"/>
              <a:buChar char="•"/>
            </a:pPr>
            <a:r>
              <a:rPr lang="sv-SE" sz="1050" err="1">
                <a:solidFill>
                  <a:schemeClr val="tx1"/>
                </a:solidFill>
              </a:rPr>
              <a:t>Xxxxxxxxxxxx</a:t>
            </a:r>
            <a:r>
              <a:rPr lang="sv-SE" sz="1050">
                <a:solidFill>
                  <a:schemeClr val="tx1"/>
                </a:solidFill>
              </a:rPr>
              <a:t> (xx%)</a:t>
            </a:r>
          </a:p>
          <a:p>
            <a:pPr marL="171450" indent="-171450">
              <a:buFont typeface="Arial" panose="020B0604020202020204" pitchFamily="34" charset="0"/>
              <a:buChar char="•"/>
            </a:pPr>
            <a:r>
              <a:rPr lang="sv-SE" sz="1050" err="1">
                <a:solidFill>
                  <a:schemeClr val="tx1"/>
                </a:solidFill>
              </a:rPr>
              <a:t>Xxxxxxxxxxxx</a:t>
            </a:r>
            <a:r>
              <a:rPr lang="sv-SE" sz="1050">
                <a:solidFill>
                  <a:schemeClr val="tx1"/>
                </a:solidFill>
              </a:rPr>
              <a:t> (xx%)</a:t>
            </a:r>
          </a:p>
          <a:p>
            <a:pPr marL="171450" indent="-171450">
              <a:buFont typeface="Arial" panose="020B0604020202020204" pitchFamily="34" charset="0"/>
              <a:buChar char="•"/>
            </a:pPr>
            <a:endParaRPr lang="sv-SE" sz="1050">
              <a:solidFill>
                <a:schemeClr val="tx1"/>
              </a:solidFill>
            </a:endParaRPr>
          </a:p>
          <a:p>
            <a:r>
              <a:rPr lang="sv-SE" sz="1050" b="1" err="1">
                <a:solidFill>
                  <a:schemeClr val="tx1"/>
                </a:solidFill>
              </a:rPr>
              <a:t>xxxxxx</a:t>
            </a:r>
            <a:r>
              <a:rPr lang="sv-SE" sz="1050" b="1">
                <a:solidFill>
                  <a:schemeClr val="tx1"/>
                </a:solidFill>
              </a:rPr>
              <a:t> (xx%)</a:t>
            </a:r>
          </a:p>
          <a:p>
            <a:pPr marL="171450" indent="-171450">
              <a:buFont typeface="Arial" panose="020B0604020202020204" pitchFamily="34" charset="0"/>
              <a:buChar char="•"/>
            </a:pPr>
            <a:r>
              <a:rPr lang="sv-SE" sz="1050" err="1">
                <a:solidFill>
                  <a:schemeClr val="tx1"/>
                </a:solidFill>
              </a:rPr>
              <a:t>Xxxxxxxxxxxx</a:t>
            </a:r>
            <a:r>
              <a:rPr lang="sv-SE" sz="1050">
                <a:solidFill>
                  <a:schemeClr val="tx1"/>
                </a:solidFill>
              </a:rPr>
              <a:t> (xx%)</a:t>
            </a:r>
          </a:p>
          <a:p>
            <a:pPr marL="171450" indent="-171450">
              <a:buFont typeface="Arial" panose="020B0604020202020204" pitchFamily="34" charset="0"/>
              <a:buChar char="•"/>
            </a:pPr>
            <a:endParaRPr lang="sv-SE" sz="1050">
              <a:solidFill>
                <a:schemeClr val="tx1"/>
              </a:solidFill>
            </a:endParaRPr>
          </a:p>
          <a:p>
            <a:r>
              <a:rPr lang="sv-SE" sz="1050" b="1" err="1">
                <a:solidFill>
                  <a:schemeClr val="tx1"/>
                </a:solidFill>
              </a:rPr>
              <a:t>xxxx</a:t>
            </a:r>
            <a:r>
              <a:rPr lang="sv-SE" sz="1050" b="1">
                <a:solidFill>
                  <a:schemeClr val="tx1"/>
                </a:solidFill>
              </a:rPr>
              <a:t> (xx%) </a:t>
            </a:r>
          </a:p>
          <a:p>
            <a:pPr marL="171450" indent="-171450">
              <a:buFont typeface="Arial" panose="020B0604020202020204" pitchFamily="34" charset="0"/>
              <a:buChar char="•"/>
            </a:pPr>
            <a:r>
              <a:rPr lang="sv-SE" sz="1050" err="1">
                <a:solidFill>
                  <a:schemeClr val="tx1"/>
                </a:solidFill>
              </a:rPr>
              <a:t>Xxxxxxxxxxxx</a:t>
            </a:r>
            <a:r>
              <a:rPr lang="sv-SE" sz="1050">
                <a:solidFill>
                  <a:schemeClr val="tx1"/>
                </a:solidFill>
              </a:rPr>
              <a:t> (xx%)</a:t>
            </a:r>
          </a:p>
        </p:txBody>
      </p:sp>
      <p:sp>
        <p:nvSpPr>
          <p:cNvPr id="15" name="Platshållare för text 3">
            <a:extLst>
              <a:ext uri="{FF2B5EF4-FFF2-40B4-BE49-F238E27FC236}">
                <a16:creationId xmlns:a16="http://schemas.microsoft.com/office/drawing/2014/main" id="{35C1666B-ECB1-C14F-8129-EECF9F09DCE7}"/>
              </a:ext>
            </a:extLst>
          </p:cNvPr>
          <p:cNvSpPr>
            <a:spLocks noGrp="1"/>
          </p:cNvSpPr>
          <p:nvPr>
            <p:ph type="body" sz="quarter" idx="22" hasCustomPrompt="1"/>
          </p:nvPr>
        </p:nvSpPr>
        <p:spPr>
          <a:xfrm>
            <a:off x="4572000" y="4552517"/>
            <a:ext cx="1512093" cy="299646"/>
          </a:xfrm>
          <a:prstGeom prst="rect">
            <a:avLst/>
          </a:prstGeom>
        </p:spPr>
        <p:txBody>
          <a:bodyPr lIns="90000" tIns="46800" rIns="90000" anchor="t" anchorCtr="0"/>
          <a:lstStyle>
            <a:lvl1pPr marL="0" indent="0">
              <a:buNone/>
              <a:defRPr sz="800" b="0">
                <a:solidFill>
                  <a:schemeClr val="bg1">
                    <a:lumMod val="75000"/>
                  </a:schemeClr>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BAS:</a:t>
            </a:r>
          </a:p>
        </p:txBody>
      </p:sp>
      <p:sp>
        <p:nvSpPr>
          <p:cNvPr id="18" name="Platshållare för text 3">
            <a:extLst>
              <a:ext uri="{FF2B5EF4-FFF2-40B4-BE49-F238E27FC236}">
                <a16:creationId xmlns:a16="http://schemas.microsoft.com/office/drawing/2014/main" id="{29612E10-0E2E-F346-9C3F-6656D4C75158}"/>
              </a:ext>
            </a:extLst>
          </p:cNvPr>
          <p:cNvSpPr>
            <a:spLocks noGrp="1"/>
          </p:cNvSpPr>
          <p:nvPr>
            <p:ph type="body" sz="quarter" idx="23" hasCustomPrompt="1"/>
          </p:nvPr>
        </p:nvSpPr>
        <p:spPr>
          <a:xfrm>
            <a:off x="4458359" y="3580989"/>
            <a:ext cx="1739374" cy="899562"/>
          </a:xfrm>
          <a:prstGeom prst="rect">
            <a:avLst/>
          </a:prstGeom>
          <a:solidFill>
            <a:schemeClr val="accent6"/>
          </a:solidFill>
        </p:spPr>
        <p:txBody>
          <a:bodyPr lIns="90000" tIns="90000" rIns="90000" anchor="t" anchorCtr="0"/>
          <a:lstStyle>
            <a:lvl1pPr marL="0" indent="0">
              <a:buNone/>
              <a:defRPr sz="1050" b="0">
                <a:solidFill>
                  <a:schemeClr val="bg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a:t>
            </a:r>
          </a:p>
        </p:txBody>
      </p:sp>
    </p:spTree>
    <p:extLst>
      <p:ext uri="{BB962C8B-B14F-4D97-AF65-F5344CB8AC3E}">
        <p14:creationId xmlns:p14="http://schemas.microsoft.com/office/powerpoint/2010/main" val="112037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fält">
    <p:spTree>
      <p:nvGrpSpPr>
        <p:cNvPr id="1" name=""/>
        <p:cNvGrpSpPr/>
        <p:nvPr/>
      </p:nvGrpSpPr>
      <p:grpSpPr>
        <a:xfrm>
          <a:off x="0" y="0"/>
          <a:ext cx="0" cy="0"/>
          <a:chOff x="0" y="0"/>
          <a:chExt cx="0" cy="0"/>
        </a:xfrm>
      </p:grpSpPr>
      <p:sp>
        <p:nvSpPr>
          <p:cNvPr id="19" name="Rectangle 18"/>
          <p:cNvSpPr/>
          <p:nvPr userDrawn="1"/>
        </p:nvSpPr>
        <p:spPr>
          <a:xfrm>
            <a:off x="6084094" y="0"/>
            <a:ext cx="3059905" cy="4873790"/>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t" anchorCtr="0"/>
          <a:lstStyle/>
          <a:p>
            <a:pPr algn="ctr"/>
            <a:endParaRPr lang="sv-SE" sz="1013"/>
          </a:p>
        </p:txBody>
      </p:sp>
      <p:sp>
        <p:nvSpPr>
          <p:cNvPr id="8" name="Rectangle 7"/>
          <p:cNvSpPr/>
          <p:nvPr userDrawn="1"/>
        </p:nvSpPr>
        <p:spPr>
          <a:xfrm>
            <a:off x="3059114" y="0"/>
            <a:ext cx="3024980" cy="4873790"/>
          </a:xfrm>
          <a:prstGeom prst="rect">
            <a:avLst/>
          </a:prstGeom>
          <a:solidFill>
            <a:schemeClr val="bg2"/>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solidFill>
                <a:schemeClr val="bg1"/>
              </a:solidFill>
            </a:endParaRPr>
          </a:p>
        </p:txBody>
      </p:sp>
      <p:sp>
        <p:nvSpPr>
          <p:cNvPr id="17" name="Platshållare för text 3"/>
          <p:cNvSpPr>
            <a:spLocks noGrp="1"/>
          </p:cNvSpPr>
          <p:nvPr>
            <p:ph type="body" sz="quarter" idx="14" hasCustomPrompt="1"/>
          </p:nvPr>
        </p:nvSpPr>
        <p:spPr>
          <a:xfrm>
            <a:off x="1" y="1642084"/>
            <a:ext cx="3059112" cy="529861"/>
          </a:xfrm>
          <a:prstGeom prst="rect">
            <a:avLst/>
          </a:prstGeom>
        </p:spPr>
        <p:txBody>
          <a:bodyPr lIns="251999" tIns="162000" rIns="251999" anchor="t" anchorCtr="0"/>
          <a:lstStyle>
            <a:lvl1pPr marL="0" indent="0">
              <a:buNone/>
              <a:defRPr sz="1050" b="0">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Text</a:t>
            </a:r>
            <a:r>
              <a:rPr lang="is-IS"/>
              <a:t>…</a:t>
            </a:r>
            <a:endParaRPr lang="sv-SE"/>
          </a:p>
        </p:txBody>
      </p:sp>
      <p:sp>
        <p:nvSpPr>
          <p:cNvPr id="16" name="Rubrik 1"/>
          <p:cNvSpPr>
            <a:spLocks noGrp="1"/>
          </p:cNvSpPr>
          <p:nvPr>
            <p:ph type="title" hasCustomPrompt="1"/>
          </p:nvPr>
        </p:nvSpPr>
        <p:spPr>
          <a:xfrm>
            <a:off x="0" y="0"/>
            <a:ext cx="3059113"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strecket under den här texten</a:t>
            </a:r>
          </a:p>
        </p:txBody>
      </p:sp>
      <p:sp>
        <p:nvSpPr>
          <p:cNvPr id="7" name="Platshållare för text 3">
            <a:extLst>
              <a:ext uri="{FF2B5EF4-FFF2-40B4-BE49-F238E27FC236}">
                <a16:creationId xmlns:a16="http://schemas.microsoft.com/office/drawing/2014/main" id="{4B6E2801-2E83-9246-8A18-9D110CB6D698}"/>
              </a:ext>
            </a:extLst>
          </p:cNvPr>
          <p:cNvSpPr>
            <a:spLocks noGrp="1"/>
          </p:cNvSpPr>
          <p:nvPr>
            <p:ph type="body" sz="quarter" idx="19" hasCustomPrompt="1"/>
          </p:nvPr>
        </p:nvSpPr>
        <p:spPr>
          <a:xfrm>
            <a:off x="6084888" y="-6515"/>
            <a:ext cx="3059112" cy="4702340"/>
          </a:xfrm>
          <a:prstGeom prst="rect">
            <a:avLst/>
          </a:prstGeom>
        </p:spPr>
        <p:txBody>
          <a:bodyPr lIns="251999" tIns="360000" rIns="251999" anchor="t" anchorCtr="0"/>
          <a:lstStyle>
            <a:lvl1pPr marL="0" indent="0">
              <a:buNone/>
              <a:defRPr sz="1050" b="0">
                <a:solidFill>
                  <a:schemeClr val="bg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a:t>
            </a:r>
          </a:p>
        </p:txBody>
      </p:sp>
      <p:sp>
        <p:nvSpPr>
          <p:cNvPr id="9" name="Platshållare för text 3">
            <a:extLst>
              <a:ext uri="{FF2B5EF4-FFF2-40B4-BE49-F238E27FC236}">
                <a16:creationId xmlns:a16="http://schemas.microsoft.com/office/drawing/2014/main" id="{81F34682-151D-AF4F-9D1F-FEF913C505DE}"/>
              </a:ext>
            </a:extLst>
          </p:cNvPr>
          <p:cNvSpPr>
            <a:spLocks noGrp="1"/>
          </p:cNvSpPr>
          <p:nvPr>
            <p:ph type="body" sz="quarter" idx="22" hasCustomPrompt="1"/>
          </p:nvPr>
        </p:nvSpPr>
        <p:spPr>
          <a:xfrm>
            <a:off x="4572000" y="4552517"/>
            <a:ext cx="1512093" cy="299646"/>
          </a:xfrm>
          <a:prstGeom prst="rect">
            <a:avLst/>
          </a:prstGeom>
        </p:spPr>
        <p:txBody>
          <a:bodyPr lIns="90000" tIns="46800" rIns="90000" anchor="t" anchorCtr="0"/>
          <a:lstStyle>
            <a:lvl1pPr marL="0" indent="0">
              <a:buNone/>
              <a:defRPr sz="800" b="0">
                <a:solidFill>
                  <a:schemeClr val="bg1">
                    <a:lumMod val="75000"/>
                  </a:schemeClr>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BAS: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e fält_utan bas">
    <p:spTree>
      <p:nvGrpSpPr>
        <p:cNvPr id="1" name=""/>
        <p:cNvGrpSpPr/>
        <p:nvPr/>
      </p:nvGrpSpPr>
      <p:grpSpPr>
        <a:xfrm>
          <a:off x="0" y="0"/>
          <a:ext cx="0" cy="0"/>
          <a:chOff x="0" y="0"/>
          <a:chExt cx="0" cy="0"/>
        </a:xfrm>
      </p:grpSpPr>
      <p:sp>
        <p:nvSpPr>
          <p:cNvPr id="19" name="Rectangle 18"/>
          <p:cNvSpPr/>
          <p:nvPr userDrawn="1"/>
        </p:nvSpPr>
        <p:spPr>
          <a:xfrm>
            <a:off x="6084094" y="0"/>
            <a:ext cx="3059905" cy="4873790"/>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t" anchorCtr="0"/>
          <a:lstStyle/>
          <a:p>
            <a:pPr algn="ctr"/>
            <a:endParaRPr lang="sv-SE" sz="1013"/>
          </a:p>
        </p:txBody>
      </p:sp>
      <p:sp>
        <p:nvSpPr>
          <p:cNvPr id="8" name="Rectangle 7"/>
          <p:cNvSpPr/>
          <p:nvPr userDrawn="1"/>
        </p:nvSpPr>
        <p:spPr>
          <a:xfrm>
            <a:off x="3059114" y="0"/>
            <a:ext cx="3024980" cy="4873790"/>
          </a:xfrm>
          <a:prstGeom prst="rect">
            <a:avLst/>
          </a:prstGeom>
          <a:solidFill>
            <a:schemeClr val="bg2"/>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solidFill>
                <a:schemeClr val="bg1"/>
              </a:solidFill>
            </a:endParaRPr>
          </a:p>
        </p:txBody>
      </p:sp>
      <p:sp>
        <p:nvSpPr>
          <p:cNvPr id="16" name="Rubrik 1"/>
          <p:cNvSpPr>
            <a:spLocks noGrp="1"/>
          </p:cNvSpPr>
          <p:nvPr>
            <p:ph type="title" hasCustomPrompt="1"/>
          </p:nvPr>
        </p:nvSpPr>
        <p:spPr>
          <a:xfrm>
            <a:off x="0" y="0"/>
            <a:ext cx="3059113" cy="941696"/>
          </a:xfrm>
          <a:prstGeom prst="rect">
            <a:avLst/>
          </a:prstGeom>
        </p:spPr>
        <p:txBody>
          <a:bodyPr lIns="251999" tIns="360000" rIns="251999" anchor="t" anchorCtr="0"/>
          <a:lstStyle>
            <a:lvl1pPr algn="l">
              <a:tabLst>
                <a:tab pos="133350" algn="l"/>
              </a:tabLst>
              <a:defRPr sz="2700" b="1" i="0" baseline="0">
                <a:latin typeface="Calibri Regular" charset="0"/>
                <a:cs typeface="Calibri Regular" charset="0"/>
              </a:defRPr>
            </a:lvl1pPr>
          </a:lstStyle>
          <a:p>
            <a:r>
              <a:rPr lang="sv-SE"/>
              <a:t>Rubrik - glöm inte strecket under den här texten</a:t>
            </a:r>
          </a:p>
        </p:txBody>
      </p:sp>
      <p:sp>
        <p:nvSpPr>
          <p:cNvPr id="7" name="Platshållare för text 3">
            <a:extLst>
              <a:ext uri="{FF2B5EF4-FFF2-40B4-BE49-F238E27FC236}">
                <a16:creationId xmlns:a16="http://schemas.microsoft.com/office/drawing/2014/main" id="{36691161-538B-3D47-9466-0D62808DBC05}"/>
              </a:ext>
            </a:extLst>
          </p:cNvPr>
          <p:cNvSpPr>
            <a:spLocks noGrp="1"/>
          </p:cNvSpPr>
          <p:nvPr>
            <p:ph type="body" sz="quarter" idx="19" hasCustomPrompt="1"/>
          </p:nvPr>
        </p:nvSpPr>
        <p:spPr>
          <a:xfrm>
            <a:off x="6084888" y="-6515"/>
            <a:ext cx="3059112" cy="4702340"/>
          </a:xfrm>
          <a:prstGeom prst="rect">
            <a:avLst/>
          </a:prstGeom>
        </p:spPr>
        <p:txBody>
          <a:bodyPr lIns="251999" tIns="360000" rIns="251999" anchor="t" anchorCtr="0"/>
          <a:lstStyle>
            <a:lvl1pPr marL="0" indent="0">
              <a:buNone/>
              <a:defRPr sz="1050" b="0">
                <a:solidFill>
                  <a:schemeClr val="bg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Rubrik</a:t>
            </a:r>
          </a:p>
        </p:txBody>
      </p:sp>
      <p:sp>
        <p:nvSpPr>
          <p:cNvPr id="9" name="Platshållare för text 3">
            <a:extLst>
              <a:ext uri="{FF2B5EF4-FFF2-40B4-BE49-F238E27FC236}">
                <a16:creationId xmlns:a16="http://schemas.microsoft.com/office/drawing/2014/main" id="{80B5649B-82EA-234F-9F0B-B3BB15D988AD}"/>
              </a:ext>
            </a:extLst>
          </p:cNvPr>
          <p:cNvSpPr>
            <a:spLocks noGrp="1"/>
          </p:cNvSpPr>
          <p:nvPr>
            <p:ph type="body" sz="quarter" idx="14" hasCustomPrompt="1"/>
          </p:nvPr>
        </p:nvSpPr>
        <p:spPr>
          <a:xfrm>
            <a:off x="1" y="1642084"/>
            <a:ext cx="3059112" cy="529861"/>
          </a:xfrm>
          <a:prstGeom prst="rect">
            <a:avLst/>
          </a:prstGeom>
        </p:spPr>
        <p:txBody>
          <a:bodyPr lIns="251999" tIns="162000" rIns="251999" anchor="t" anchorCtr="0"/>
          <a:lstStyle>
            <a:lvl1pPr marL="0" indent="0">
              <a:buNone/>
              <a:defRPr sz="1050" b="0">
                <a:solidFill>
                  <a:schemeClr val="tx1"/>
                </a:solidFill>
                <a:latin typeface="+mn-lt"/>
                <a:cs typeface="Times New Roman" panose="02020603050405020304" pitchFamily="18" charset="0"/>
              </a:defRPr>
            </a:lvl1pPr>
            <a:lvl2pPr marL="0" indent="0">
              <a:spcBef>
                <a:spcPts val="0"/>
              </a:spcBef>
              <a:buNone/>
              <a:defRPr sz="900" b="0" baseline="0">
                <a:solidFill>
                  <a:schemeClr val="tx1"/>
                </a:solidFill>
                <a:latin typeface="Arial" panose="020B0604020202020204" pitchFamily="34" charset="0"/>
                <a:cs typeface="Arial" panose="020B0604020202020204" pitchFamily="34" charset="0"/>
              </a:defRPr>
            </a:lvl2pPr>
            <a:lvl3pPr marL="390525" indent="-257175">
              <a:buFont typeface="Times New Roman" panose="02020603050405020304" pitchFamily="18" charset="0"/>
              <a:buChar char="‒"/>
              <a:defRPr sz="1050" i="1">
                <a:solidFill>
                  <a:schemeClr val="tx1"/>
                </a:solidFill>
                <a:latin typeface="Times New Roman" panose="02020603050405020304" pitchFamily="18" charset="0"/>
                <a:cs typeface="Times New Roman" panose="02020603050405020304" pitchFamily="18" charset="0"/>
              </a:defRPr>
            </a:lvl3pPr>
            <a:lvl4pPr marL="0" indent="0">
              <a:buFontTx/>
              <a:buNone/>
              <a:defRPr lang="sv-SE" sz="750" kern="1200" dirty="0" smtClean="0">
                <a:solidFill>
                  <a:schemeClr val="tx1"/>
                </a:solidFill>
                <a:latin typeface="Times New Roman" panose="02020603050405020304" pitchFamily="18" charset="0"/>
                <a:ea typeface="+mn-ea"/>
                <a:cs typeface="Times New Roman" panose="02020603050405020304" pitchFamily="18" charset="0"/>
              </a:defRPr>
            </a:lvl4pPr>
            <a:lvl5pPr marL="675085" indent="-276225">
              <a:buFont typeface="Wingdings" panose="05000000000000000000" pitchFamily="2" charset="2"/>
              <a:buChar char="§"/>
              <a:defRPr lang="sv-SE" sz="1050" kern="1200" dirty="0">
                <a:solidFill>
                  <a:schemeClr val="tx1"/>
                </a:solidFill>
                <a:latin typeface="Times New Roman" panose="02020603050405020304" pitchFamily="18" charset="0"/>
                <a:ea typeface="+mn-ea"/>
                <a:cs typeface="Times New Roman" panose="02020603050405020304" pitchFamily="18" charset="0"/>
              </a:defRPr>
            </a:lvl5pPr>
          </a:lstStyle>
          <a:p>
            <a:pPr lvl="0"/>
            <a:r>
              <a:rPr lang="sv-SE"/>
              <a:t>Text</a:t>
            </a:r>
            <a:r>
              <a:rPr lang="is-IS"/>
              <a:t>…</a:t>
            </a:r>
            <a:endParaRPr lang="sv-SE"/>
          </a:p>
        </p:txBody>
      </p:sp>
    </p:spTree>
    <p:extLst>
      <p:ext uri="{BB962C8B-B14F-4D97-AF65-F5344CB8AC3E}">
        <p14:creationId xmlns:p14="http://schemas.microsoft.com/office/powerpoint/2010/main" val="315078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4.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8"/>
          <p:cNvSpPr/>
          <p:nvPr userDrawn="1"/>
        </p:nvSpPr>
        <p:spPr>
          <a:xfrm>
            <a:off x="0" y="4867275"/>
            <a:ext cx="9144001" cy="2762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Slide Number Placeholder 5"/>
          <p:cNvSpPr txBox="1">
            <a:spLocks/>
          </p:cNvSpPr>
          <p:nvPr userDrawn="1"/>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smtClean="0"/>
              <a:pPr/>
              <a:t>‹#›</a:t>
            </a:fld>
            <a:endParaRPr lang="en-US" sz="1200"/>
          </a:p>
        </p:txBody>
      </p:sp>
      <p:sp>
        <p:nvSpPr>
          <p:cNvPr id="11" name="Date Placeholder 1"/>
          <p:cNvSpPr txBox="1">
            <a:spLocks/>
          </p:cNvSpPr>
          <p:nvPr userDrawn="1"/>
        </p:nvSpPr>
        <p:spPr>
          <a:xfrm>
            <a:off x="638175" y="4867275"/>
            <a:ext cx="2421730" cy="276225"/>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a:solidFill>
                  <a:prstClr val="white"/>
                </a:solidFill>
                <a:latin typeface="Calibri" charset="0"/>
                <a:ea typeface="Calibri" charset="0"/>
                <a:cs typeface="Calibri" charset="0"/>
              </a:rPr>
              <a:t>© Novus 2021. All rights reserved. </a:t>
            </a:r>
            <a:endParaRPr lang="sv-SE" sz="1050" spc="38">
              <a:solidFill>
                <a:prstClr val="white"/>
              </a:solidFill>
              <a:latin typeface="Calibri" charset="0"/>
              <a:ea typeface="Calibri" charset="0"/>
              <a:cs typeface="Calibri" charset="0"/>
            </a:endParaRPr>
          </a:p>
        </p:txBody>
      </p:sp>
      <p:sp>
        <p:nvSpPr>
          <p:cNvPr id="12" name="Date Placeholder 1"/>
          <p:cNvSpPr txBox="1">
            <a:spLocks/>
          </p:cNvSpPr>
          <p:nvPr userDrawn="1"/>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a:solidFill>
                  <a:schemeClr val="bg1"/>
                </a:solidFill>
                <a:latin typeface="Calibri" charset="0"/>
                <a:ea typeface="Calibri" charset="0"/>
                <a:cs typeface="Calibri" charset="0"/>
              </a:rPr>
              <a:t>www.novus.se</a:t>
            </a:r>
            <a:endParaRPr lang="en-US" sz="1050" b="1">
              <a:solidFill>
                <a:schemeClr val="bg1"/>
              </a:solidFill>
              <a:latin typeface="Calibri" charset="0"/>
              <a:ea typeface="Calibri" charset="0"/>
              <a:cs typeface="Calibri" charset="0"/>
            </a:endParaRPr>
          </a:p>
        </p:txBody>
      </p:sp>
      <p:sp>
        <p:nvSpPr>
          <p:cNvPr id="13" name="Slide Number Placeholder 5"/>
          <p:cNvSpPr txBox="1">
            <a:spLocks/>
          </p:cNvSpPr>
          <p:nvPr userDrawn="1"/>
        </p:nvSpPr>
        <p:spPr>
          <a:xfrm>
            <a:off x="250824" y="4867275"/>
            <a:ext cx="464195" cy="270000"/>
          </a:xfrm>
          <a:prstGeom prst="rect">
            <a:avLst/>
          </a:prstGeom>
        </p:spPr>
        <p:txBody>
          <a:bodyPr lIns="0" anchor="ctr"/>
          <a:lstStyle>
            <a:defPPr>
              <a:defRPr lang="en-US"/>
            </a:defPPr>
            <a:lvl1pPr marL="0" algn="l" defTabSz="342900" rtl="0" eaLnBrk="1" latinLnBrk="0" hangingPunct="1">
              <a:defRPr sz="975" b="0" i="0" kern="1200">
                <a:solidFill>
                  <a:schemeClr val="bg1"/>
                </a:solidFill>
                <a:latin typeface="Calibri Regular" charset="0"/>
                <a:ea typeface="+mn-ea"/>
                <a:cs typeface="Calibri Regular"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69492A6A-7268-5C4D-913D-B61C9DE7F734}" type="slidenum">
              <a:rPr lang="en-US" sz="1050" smtClean="0">
                <a:latin typeface="Calibri" charset="0"/>
                <a:ea typeface="Calibri" charset="0"/>
                <a:cs typeface="Calibri" charset="0"/>
              </a:rPr>
              <a:pPr/>
              <a:t>‹#›</a:t>
            </a:fld>
            <a:endParaRPr lang="en-US" sz="1050">
              <a:latin typeface="Calibri" charset="0"/>
              <a:ea typeface="Calibri" charset="0"/>
              <a:cs typeface="Calibri" charset="0"/>
            </a:endParaRPr>
          </a:p>
        </p:txBody>
      </p:sp>
      <p:grpSp>
        <p:nvGrpSpPr>
          <p:cNvPr id="2" name="Group 1"/>
          <p:cNvGrpSpPr/>
          <p:nvPr userDrawn="1"/>
        </p:nvGrpSpPr>
        <p:grpSpPr>
          <a:xfrm>
            <a:off x="7610946" y="4906470"/>
            <a:ext cx="1276670" cy="199611"/>
            <a:chOff x="822600" y="2161080"/>
            <a:chExt cx="8982000" cy="1404360"/>
          </a:xfrm>
          <a:solidFill>
            <a:schemeClr val="bg1"/>
          </a:solidFill>
        </p:grpSpPr>
        <p:sp>
          <p:nvSpPr>
            <p:cNvPr id="14" name="Freeform: Shape 1">
              <a:extLst>
                <a:ext uri="{FF2B5EF4-FFF2-40B4-BE49-F238E27FC236}">
                  <a16:creationId xmlns:a16="http://schemas.microsoft.com/office/drawing/2014/main" id="{DD6FF84D-099C-4F4E-81B7-5C0977FF8DE2}"/>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5" name="Freeform: Shape 2">
              <a:extLst>
                <a:ext uri="{FF2B5EF4-FFF2-40B4-BE49-F238E27FC236}">
                  <a16:creationId xmlns:a16="http://schemas.microsoft.com/office/drawing/2014/main" id="{4AD2B506-02E4-4539-BCF1-180B06DB836F}"/>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6" name="Freeform: Shape 3">
              <a:extLst>
                <a:ext uri="{FF2B5EF4-FFF2-40B4-BE49-F238E27FC236}">
                  <a16:creationId xmlns:a16="http://schemas.microsoft.com/office/drawing/2014/main" id="{5E493D5C-32C1-4B09-BFE9-6ED62A58FC09}"/>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7" name="Freeform: Shape 4">
              <a:extLst>
                <a:ext uri="{FF2B5EF4-FFF2-40B4-BE49-F238E27FC236}">
                  <a16:creationId xmlns:a16="http://schemas.microsoft.com/office/drawing/2014/main" id="{41000666-0603-4308-9FFD-39FA02F08039}"/>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8" name="Freeform: Shape 5">
              <a:extLst>
                <a:ext uri="{FF2B5EF4-FFF2-40B4-BE49-F238E27FC236}">
                  <a16:creationId xmlns:a16="http://schemas.microsoft.com/office/drawing/2014/main" id="{F33F6556-FA8C-4A33-899D-8FD7AF903C42}"/>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19" name="Freeform: Shape 6">
              <a:extLst>
                <a:ext uri="{FF2B5EF4-FFF2-40B4-BE49-F238E27FC236}">
                  <a16:creationId xmlns:a16="http://schemas.microsoft.com/office/drawing/2014/main" id="{C0C70935-4D0B-40E7-AD4C-21E7839A894C}"/>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0" name="Freeform: Shape 7">
              <a:extLst>
                <a:ext uri="{FF2B5EF4-FFF2-40B4-BE49-F238E27FC236}">
                  <a16:creationId xmlns:a16="http://schemas.microsoft.com/office/drawing/2014/main" id="{E3DA2E8A-29F4-45EE-852B-03E8A7E0DA61}"/>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1" name="Freeform: Shape 8">
              <a:extLst>
                <a:ext uri="{FF2B5EF4-FFF2-40B4-BE49-F238E27FC236}">
                  <a16:creationId xmlns:a16="http://schemas.microsoft.com/office/drawing/2014/main" id="{B9C19175-15C0-453E-8F1E-E59087EE3CC5}"/>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2" name="Freeform: Shape 9">
              <a:extLst>
                <a:ext uri="{FF2B5EF4-FFF2-40B4-BE49-F238E27FC236}">
                  <a16:creationId xmlns:a16="http://schemas.microsoft.com/office/drawing/2014/main" id="{044432AE-DC92-471D-9A6E-B5681ACB1CB3}"/>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3" name="Freeform: Shape 10">
              <a:extLst>
                <a:ext uri="{FF2B5EF4-FFF2-40B4-BE49-F238E27FC236}">
                  <a16:creationId xmlns:a16="http://schemas.microsoft.com/office/drawing/2014/main" id="{6EBC2CD5-777C-4A7B-B7FC-0A22A694BF10}"/>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4" name="Freeform: Shape 11">
              <a:extLst>
                <a:ext uri="{FF2B5EF4-FFF2-40B4-BE49-F238E27FC236}">
                  <a16:creationId xmlns:a16="http://schemas.microsoft.com/office/drawing/2014/main" id="{C399F9F3-42BE-4FB6-BC6B-E3A2BB448F1E}"/>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5" name="Freeform: Shape 12">
              <a:extLst>
                <a:ext uri="{FF2B5EF4-FFF2-40B4-BE49-F238E27FC236}">
                  <a16:creationId xmlns:a16="http://schemas.microsoft.com/office/drawing/2014/main" id="{45EA9122-6806-4732-9F35-EAAAA7F3B5F0}"/>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6" name="Freeform: Shape 13">
              <a:extLst>
                <a:ext uri="{FF2B5EF4-FFF2-40B4-BE49-F238E27FC236}">
                  <a16:creationId xmlns:a16="http://schemas.microsoft.com/office/drawing/2014/main" id="{7C78FB5C-5568-4FFE-9A62-B56058822EC9}"/>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7" name="Freeform: Shape 14">
              <a:extLst>
                <a:ext uri="{FF2B5EF4-FFF2-40B4-BE49-F238E27FC236}">
                  <a16:creationId xmlns:a16="http://schemas.microsoft.com/office/drawing/2014/main" id="{EEC00EBF-62E4-4FAE-80DC-B91EACBE436E}"/>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grpSp>
    </p:spTree>
    <p:extLst>
      <p:ext uri="{BB962C8B-B14F-4D97-AF65-F5344CB8AC3E}">
        <p14:creationId xmlns:p14="http://schemas.microsoft.com/office/powerpoint/2010/main" val="2895346339"/>
      </p:ext>
    </p:extLst>
  </p:cSld>
  <p:clrMap bg1="lt1" tx1="dk1" bg2="lt2" tx2="dk2" accent1="accent1" accent2="accent2" accent3="accent3" accent4="accent4" accent5="accent5" accent6="accent6" hlink="hlink" folHlink="folHlink"/>
  <p:sldLayoutIdLst>
    <p:sldLayoutId id="2147483696" r:id="rId1"/>
    <p:sldLayoutId id="2147483767" r:id="rId2"/>
    <p:sldLayoutId id="2147483773" r:id="rId3"/>
    <p:sldLayoutId id="2147483697" r:id="rId4"/>
    <p:sldLayoutId id="2147483771" r:id="rId5"/>
    <p:sldLayoutId id="2147483770" r:id="rId6"/>
    <p:sldLayoutId id="2147483775" r:id="rId7"/>
    <p:sldLayoutId id="2147483772" r:id="rId8"/>
    <p:sldLayoutId id="2147483774" r:id="rId9"/>
    <p:sldLayoutId id="2147483701" r:id="rId10"/>
    <p:sldLayoutId id="2147483778" r:id="rId11"/>
    <p:sldLayoutId id="2147483705" r:id="rId12"/>
    <p:sldLayoutId id="2147483776" r:id="rId13"/>
    <p:sldLayoutId id="2147483777" r:id="rId14"/>
    <p:sldLayoutId id="2147483806" r:id="rId15"/>
    <p:sldLayoutId id="2147483807" r:id="rId16"/>
    <p:sldLayoutId id="2147483808" r:id="rId17"/>
    <p:sldLayoutId id="2147483809" r:id="rId18"/>
    <p:sldLayoutId id="2147483810" r:id="rId19"/>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userDrawn="1">
          <p15:clr>
            <a:srgbClr val="F26B43"/>
          </p15:clr>
        </p15:guide>
        <p15:guide id="2" pos="158" userDrawn="1">
          <p15:clr>
            <a:srgbClr val="F26B43"/>
          </p15:clr>
        </p15:guide>
        <p15:guide id="3" orient="horz" pos="1484" userDrawn="1">
          <p15:clr>
            <a:srgbClr val="F26B43"/>
          </p15:clr>
        </p15:guide>
        <p15:guide id="4" orient="horz" pos="3066" userDrawn="1">
          <p15:clr>
            <a:srgbClr val="F26B43"/>
          </p15:clr>
        </p15:guide>
        <p15:guide id="5" pos="2880" userDrawn="1">
          <p15:clr>
            <a:srgbClr val="F26B43"/>
          </p15:clr>
        </p15:guide>
        <p15:guide id="6" pos="1927" userDrawn="1">
          <p15:clr>
            <a:srgbClr val="F26B43"/>
          </p15:clr>
        </p15:guide>
        <p15:guide id="7" pos="3833" userDrawn="1">
          <p15:clr>
            <a:srgbClr val="F26B43"/>
          </p15:clr>
        </p15:guide>
        <p15:guide id="8" orient="horz" pos="29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EA2B1A8E-6F75-1248-B684-A1987E78641D}"/>
              </a:ext>
            </a:extLst>
          </p:cNvPr>
          <p:cNvSpPr/>
          <p:nvPr userDrawn="1"/>
        </p:nvSpPr>
        <p:spPr>
          <a:xfrm>
            <a:off x="0" y="4867275"/>
            <a:ext cx="9144001" cy="2762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Date Placeholder 1">
            <a:extLst>
              <a:ext uri="{FF2B5EF4-FFF2-40B4-BE49-F238E27FC236}">
                <a16:creationId xmlns:a16="http://schemas.microsoft.com/office/drawing/2014/main" id="{78E9D111-BD7B-3743-A241-F73D73136436}"/>
              </a:ext>
            </a:extLst>
          </p:cNvPr>
          <p:cNvSpPr txBox="1">
            <a:spLocks/>
          </p:cNvSpPr>
          <p:nvPr userDrawn="1"/>
        </p:nvSpPr>
        <p:spPr>
          <a:xfrm>
            <a:off x="638175" y="4867275"/>
            <a:ext cx="2421730" cy="276225"/>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a:solidFill>
                  <a:prstClr val="white"/>
                </a:solidFill>
                <a:latin typeface="Calibri" charset="0"/>
                <a:ea typeface="Calibri" charset="0"/>
                <a:cs typeface="Calibri" charset="0"/>
              </a:rPr>
              <a:t>© Novus 2021. All rights reserved. </a:t>
            </a:r>
            <a:endParaRPr lang="sv-SE" sz="1050" spc="38">
              <a:solidFill>
                <a:prstClr val="white"/>
              </a:solidFill>
              <a:latin typeface="Calibri" charset="0"/>
              <a:ea typeface="Calibri" charset="0"/>
              <a:cs typeface="Calibri" charset="0"/>
            </a:endParaRPr>
          </a:p>
        </p:txBody>
      </p:sp>
      <p:sp>
        <p:nvSpPr>
          <p:cNvPr id="17" name="Date Placeholder 1">
            <a:extLst>
              <a:ext uri="{FF2B5EF4-FFF2-40B4-BE49-F238E27FC236}">
                <a16:creationId xmlns:a16="http://schemas.microsoft.com/office/drawing/2014/main" id="{CC9A0566-6878-9245-9FDF-57A11C23BCC1}"/>
              </a:ext>
            </a:extLst>
          </p:cNvPr>
          <p:cNvSpPr txBox="1">
            <a:spLocks/>
          </p:cNvSpPr>
          <p:nvPr userDrawn="1"/>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a:solidFill>
                  <a:schemeClr val="bg1"/>
                </a:solidFill>
                <a:latin typeface="Calibri" charset="0"/>
                <a:ea typeface="Calibri" charset="0"/>
                <a:cs typeface="Calibri" charset="0"/>
              </a:rPr>
              <a:t>www.novus.se</a:t>
            </a:r>
            <a:endParaRPr lang="en-US" sz="1050" b="1">
              <a:solidFill>
                <a:schemeClr val="bg1"/>
              </a:solidFill>
              <a:latin typeface="Calibri" charset="0"/>
              <a:ea typeface="Calibri" charset="0"/>
              <a:cs typeface="Calibri" charset="0"/>
            </a:endParaRPr>
          </a:p>
        </p:txBody>
      </p:sp>
      <p:grpSp>
        <p:nvGrpSpPr>
          <p:cNvPr id="18" name="Group 17">
            <a:extLst>
              <a:ext uri="{FF2B5EF4-FFF2-40B4-BE49-F238E27FC236}">
                <a16:creationId xmlns:a16="http://schemas.microsoft.com/office/drawing/2014/main" id="{C1D7A793-D7E8-4A4F-B38D-645EBDDDFB90}"/>
              </a:ext>
            </a:extLst>
          </p:cNvPr>
          <p:cNvGrpSpPr/>
          <p:nvPr userDrawn="1"/>
        </p:nvGrpSpPr>
        <p:grpSpPr>
          <a:xfrm>
            <a:off x="7610946" y="4906470"/>
            <a:ext cx="1276670" cy="199611"/>
            <a:chOff x="822600" y="2161080"/>
            <a:chExt cx="8982000" cy="1404360"/>
          </a:xfrm>
          <a:solidFill>
            <a:schemeClr val="bg1"/>
          </a:solidFill>
        </p:grpSpPr>
        <p:sp>
          <p:nvSpPr>
            <p:cNvPr id="19" name="Freeform: Shape 1">
              <a:extLst>
                <a:ext uri="{FF2B5EF4-FFF2-40B4-BE49-F238E27FC236}">
                  <a16:creationId xmlns:a16="http://schemas.microsoft.com/office/drawing/2014/main" id="{1A199961-F72D-C143-9C14-3FD9E0FF9EBE}"/>
                </a:ext>
              </a:extLst>
            </p:cNvPr>
            <p:cNvSpPr/>
            <p:nvPr userDrawn="1"/>
          </p:nvSpPr>
          <p:spPr>
            <a:xfrm>
              <a:off x="822600"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0" name="Freeform: Shape 2">
              <a:extLst>
                <a:ext uri="{FF2B5EF4-FFF2-40B4-BE49-F238E27FC236}">
                  <a16:creationId xmlns:a16="http://schemas.microsoft.com/office/drawing/2014/main" id="{A635A7C2-0082-7141-9DB8-8B613633836A}"/>
                </a:ext>
              </a:extLst>
            </p:cNvPr>
            <p:cNvSpPr/>
            <p:nvPr userDrawn="1"/>
          </p:nvSpPr>
          <p:spPr>
            <a:xfrm>
              <a:off x="1641599" y="2996640"/>
              <a:ext cx="508320" cy="516960"/>
            </a:xfrm>
            <a:custGeom>
              <a:avLst/>
              <a:gdLst/>
              <a:ahLst/>
              <a:cxnLst>
                <a:cxn ang="3cd4">
                  <a:pos x="hc" y="t"/>
                </a:cxn>
                <a:cxn ang="cd2">
                  <a:pos x="l" y="vc"/>
                </a:cxn>
                <a:cxn ang="cd4">
                  <a:pos x="hc" y="b"/>
                </a:cxn>
                <a:cxn ang="0">
                  <a:pos x="r" y="vc"/>
                </a:cxn>
              </a:cxnLst>
              <a:rect l="l" t="t" r="r" b="b"/>
              <a:pathLst>
                <a:path w="1413" h="1437">
                  <a:moveTo>
                    <a:pt x="0" y="1437"/>
                  </a:moveTo>
                  <a:lnTo>
                    <a:pt x="1413" y="1437"/>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1" name="Freeform: Shape 3">
              <a:extLst>
                <a:ext uri="{FF2B5EF4-FFF2-40B4-BE49-F238E27FC236}">
                  <a16:creationId xmlns:a16="http://schemas.microsoft.com/office/drawing/2014/main" id="{821FBFB7-1704-9B4D-B2A6-B158E8334EE0}"/>
                </a:ext>
              </a:extLst>
            </p:cNvPr>
            <p:cNvSpPr/>
            <p:nvPr userDrawn="1"/>
          </p:nvSpPr>
          <p:spPr>
            <a:xfrm>
              <a:off x="822600"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2" name="Freeform: Shape 4">
              <a:extLst>
                <a:ext uri="{FF2B5EF4-FFF2-40B4-BE49-F238E27FC236}">
                  <a16:creationId xmlns:a16="http://schemas.microsoft.com/office/drawing/2014/main" id="{B377E516-A8CE-164F-A40F-4B26FD44A7FD}"/>
                </a:ext>
              </a:extLst>
            </p:cNvPr>
            <p:cNvSpPr/>
            <p:nvPr userDrawn="1"/>
          </p:nvSpPr>
          <p:spPr>
            <a:xfrm>
              <a:off x="1641599" y="2187000"/>
              <a:ext cx="508320" cy="508320"/>
            </a:xfrm>
            <a:custGeom>
              <a:avLst/>
              <a:gdLst/>
              <a:ahLst/>
              <a:cxnLst>
                <a:cxn ang="3cd4">
                  <a:pos x="hc" y="t"/>
                </a:cxn>
                <a:cxn ang="cd2">
                  <a:pos x="l" y="vc"/>
                </a:cxn>
                <a:cxn ang="cd4">
                  <a:pos x="hc" y="b"/>
                </a:cxn>
                <a:cxn ang="0">
                  <a:pos x="r" y="vc"/>
                </a:cxn>
              </a:cxnLst>
              <a:rect l="l" t="t" r="r" b="b"/>
              <a:pathLst>
                <a:path w="1413" h="1413">
                  <a:moveTo>
                    <a:pt x="0" y="1413"/>
                  </a:moveTo>
                  <a:lnTo>
                    <a:pt x="1413" y="1413"/>
                  </a:lnTo>
                  <a:lnTo>
                    <a:pt x="1413" y="0"/>
                  </a:lnTo>
                  <a:lnTo>
                    <a:pt x="0"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3" name="Freeform: Shape 5">
              <a:extLst>
                <a:ext uri="{FF2B5EF4-FFF2-40B4-BE49-F238E27FC236}">
                  <a16:creationId xmlns:a16="http://schemas.microsoft.com/office/drawing/2014/main" id="{FF62D4F1-3F40-8543-9879-02CDA76F3EDB}"/>
                </a:ext>
              </a:extLst>
            </p:cNvPr>
            <p:cNvSpPr/>
            <p:nvPr userDrawn="1"/>
          </p:nvSpPr>
          <p:spPr>
            <a:xfrm>
              <a:off x="4063319" y="2161080"/>
              <a:ext cx="621000" cy="1378440"/>
            </a:xfrm>
            <a:custGeom>
              <a:avLst/>
              <a:gdLst/>
              <a:ahLst/>
              <a:cxnLst>
                <a:cxn ang="3cd4">
                  <a:pos x="hc" y="t"/>
                </a:cxn>
                <a:cxn ang="cd2">
                  <a:pos x="l" y="vc"/>
                </a:cxn>
                <a:cxn ang="cd4">
                  <a:pos x="hc" y="b"/>
                </a:cxn>
                <a:cxn ang="0">
                  <a:pos x="r" y="vc"/>
                </a:cxn>
              </a:cxnLst>
              <a:rect l="l" t="t" r="r" b="b"/>
              <a:pathLst>
                <a:path w="1726" h="3830">
                  <a:moveTo>
                    <a:pt x="792" y="1962"/>
                  </a:moveTo>
                  <a:cubicBezTo>
                    <a:pt x="792" y="1532"/>
                    <a:pt x="864" y="1149"/>
                    <a:pt x="1007" y="838"/>
                  </a:cubicBezTo>
                  <a:cubicBezTo>
                    <a:pt x="1151" y="503"/>
                    <a:pt x="1390" y="240"/>
                    <a:pt x="1701" y="96"/>
                  </a:cubicBezTo>
                  <a:cubicBezTo>
                    <a:pt x="1677" y="0"/>
                    <a:pt x="1677" y="0"/>
                    <a:pt x="1677" y="0"/>
                  </a:cubicBezTo>
                  <a:cubicBezTo>
                    <a:pt x="1199" y="48"/>
                    <a:pt x="792" y="240"/>
                    <a:pt x="456" y="623"/>
                  </a:cubicBezTo>
                  <a:cubicBezTo>
                    <a:pt x="145" y="1006"/>
                    <a:pt x="-23" y="1460"/>
                    <a:pt x="2" y="1962"/>
                  </a:cubicBezTo>
                  <a:cubicBezTo>
                    <a:pt x="2" y="2466"/>
                    <a:pt x="169" y="2896"/>
                    <a:pt x="504" y="3232"/>
                  </a:cubicBezTo>
                  <a:cubicBezTo>
                    <a:pt x="815" y="3591"/>
                    <a:pt x="1222" y="3806"/>
                    <a:pt x="1677" y="3830"/>
                  </a:cubicBezTo>
                  <a:cubicBezTo>
                    <a:pt x="1726" y="3734"/>
                    <a:pt x="1726" y="3734"/>
                    <a:pt x="1726" y="3734"/>
                  </a:cubicBezTo>
                  <a:cubicBezTo>
                    <a:pt x="1127" y="3447"/>
                    <a:pt x="839" y="2849"/>
                    <a:pt x="792" y="1962"/>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4" name="Freeform: Shape 6">
              <a:extLst>
                <a:ext uri="{FF2B5EF4-FFF2-40B4-BE49-F238E27FC236}">
                  <a16:creationId xmlns:a16="http://schemas.microsoft.com/office/drawing/2014/main" id="{3A9EEF12-D638-E549-8BC6-01B89E5743F5}"/>
                </a:ext>
              </a:extLst>
            </p:cNvPr>
            <p:cNvSpPr/>
            <p:nvPr userDrawn="1"/>
          </p:nvSpPr>
          <p:spPr>
            <a:xfrm>
              <a:off x="4874400" y="2161080"/>
              <a:ext cx="620280" cy="1378440"/>
            </a:xfrm>
            <a:custGeom>
              <a:avLst/>
              <a:gdLst/>
              <a:ahLst/>
              <a:cxnLst>
                <a:cxn ang="3cd4">
                  <a:pos x="hc" y="t"/>
                </a:cxn>
                <a:cxn ang="cd2">
                  <a:pos x="l" y="vc"/>
                </a:cxn>
                <a:cxn ang="cd4">
                  <a:pos x="hc" y="b"/>
                </a:cxn>
                <a:cxn ang="0">
                  <a:pos x="r" y="vc"/>
                </a:cxn>
              </a:cxnLst>
              <a:rect l="l" t="t" r="r" b="b"/>
              <a:pathLst>
                <a:path w="1724" h="3830">
                  <a:moveTo>
                    <a:pt x="1222" y="575"/>
                  </a:moveTo>
                  <a:cubicBezTo>
                    <a:pt x="886" y="240"/>
                    <a:pt x="503" y="24"/>
                    <a:pt x="48" y="0"/>
                  </a:cubicBezTo>
                  <a:cubicBezTo>
                    <a:pt x="0" y="96"/>
                    <a:pt x="0" y="96"/>
                    <a:pt x="0" y="96"/>
                  </a:cubicBezTo>
                  <a:cubicBezTo>
                    <a:pt x="575" y="383"/>
                    <a:pt x="862" y="982"/>
                    <a:pt x="886" y="1892"/>
                  </a:cubicBezTo>
                  <a:cubicBezTo>
                    <a:pt x="934" y="2800"/>
                    <a:pt x="623" y="3423"/>
                    <a:pt x="0" y="3734"/>
                  </a:cubicBezTo>
                  <a:cubicBezTo>
                    <a:pt x="48" y="3830"/>
                    <a:pt x="48" y="3830"/>
                    <a:pt x="48" y="3830"/>
                  </a:cubicBezTo>
                  <a:cubicBezTo>
                    <a:pt x="527" y="3782"/>
                    <a:pt x="934" y="3567"/>
                    <a:pt x="1245" y="3183"/>
                  </a:cubicBezTo>
                  <a:cubicBezTo>
                    <a:pt x="1581" y="2825"/>
                    <a:pt x="1724" y="2370"/>
                    <a:pt x="1724" y="1844"/>
                  </a:cubicBezTo>
                  <a:cubicBezTo>
                    <a:pt x="1701" y="1365"/>
                    <a:pt x="1533" y="934"/>
                    <a:pt x="1222" y="575"/>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5" name="Freeform: Shape 7">
              <a:extLst>
                <a:ext uri="{FF2B5EF4-FFF2-40B4-BE49-F238E27FC236}">
                  <a16:creationId xmlns:a16="http://schemas.microsoft.com/office/drawing/2014/main" id="{7FD459E4-3848-B440-BDE7-2B3C257BE722}"/>
                </a:ext>
              </a:extLst>
            </p:cNvPr>
            <p:cNvSpPr/>
            <p:nvPr userDrawn="1"/>
          </p:nvSpPr>
          <p:spPr>
            <a:xfrm>
              <a:off x="2409119" y="2169719"/>
              <a:ext cx="714960" cy="1343880"/>
            </a:xfrm>
            <a:custGeom>
              <a:avLst/>
              <a:gdLst/>
              <a:ahLst/>
              <a:cxnLst>
                <a:cxn ang="3cd4">
                  <a:pos x="hc" y="t"/>
                </a:cxn>
                <a:cxn ang="cd2">
                  <a:pos x="l" y="vc"/>
                </a:cxn>
                <a:cxn ang="cd4">
                  <a:pos x="hc" y="b"/>
                </a:cxn>
                <a:cxn ang="0">
                  <a:pos x="r" y="vc"/>
                </a:cxn>
              </a:cxnLst>
              <a:rect l="l" t="t" r="r" b="b"/>
              <a:pathLst>
                <a:path w="1987" h="3734">
                  <a:moveTo>
                    <a:pt x="1173" y="240"/>
                  </a:moveTo>
                  <a:cubicBezTo>
                    <a:pt x="1173" y="48"/>
                    <a:pt x="1173" y="48"/>
                    <a:pt x="1173" y="48"/>
                  </a:cubicBezTo>
                  <a:cubicBezTo>
                    <a:pt x="24" y="48"/>
                    <a:pt x="24" y="48"/>
                    <a:pt x="24" y="48"/>
                  </a:cubicBezTo>
                  <a:cubicBezTo>
                    <a:pt x="0" y="191"/>
                    <a:pt x="0" y="191"/>
                    <a:pt x="0" y="191"/>
                  </a:cubicBezTo>
                  <a:cubicBezTo>
                    <a:pt x="167" y="240"/>
                    <a:pt x="287" y="383"/>
                    <a:pt x="311" y="623"/>
                  </a:cubicBezTo>
                  <a:cubicBezTo>
                    <a:pt x="311" y="3183"/>
                    <a:pt x="311" y="3183"/>
                    <a:pt x="311" y="3183"/>
                  </a:cubicBezTo>
                  <a:cubicBezTo>
                    <a:pt x="263" y="3423"/>
                    <a:pt x="167" y="3543"/>
                    <a:pt x="0" y="3591"/>
                  </a:cubicBezTo>
                  <a:cubicBezTo>
                    <a:pt x="24" y="3734"/>
                    <a:pt x="24" y="3734"/>
                    <a:pt x="24" y="3734"/>
                  </a:cubicBezTo>
                  <a:cubicBezTo>
                    <a:pt x="1508" y="3734"/>
                    <a:pt x="1508" y="3734"/>
                    <a:pt x="1508" y="3734"/>
                  </a:cubicBezTo>
                  <a:cubicBezTo>
                    <a:pt x="1533" y="3591"/>
                    <a:pt x="1533" y="3591"/>
                    <a:pt x="1533" y="3591"/>
                  </a:cubicBezTo>
                  <a:cubicBezTo>
                    <a:pt x="1173" y="3495"/>
                    <a:pt x="1173" y="3304"/>
                    <a:pt x="1173" y="3183"/>
                  </a:cubicBezTo>
                  <a:cubicBezTo>
                    <a:pt x="1173" y="3159"/>
                    <a:pt x="1173" y="3159"/>
                    <a:pt x="1173" y="3159"/>
                  </a:cubicBezTo>
                  <a:cubicBezTo>
                    <a:pt x="1173" y="2393"/>
                    <a:pt x="1173" y="2393"/>
                    <a:pt x="1173" y="2393"/>
                  </a:cubicBezTo>
                  <a:cubicBezTo>
                    <a:pt x="1173" y="1245"/>
                    <a:pt x="1173" y="1245"/>
                    <a:pt x="1173" y="1245"/>
                  </a:cubicBezTo>
                  <a:cubicBezTo>
                    <a:pt x="1173" y="1030"/>
                    <a:pt x="1221" y="862"/>
                    <a:pt x="1245" y="742"/>
                  </a:cubicBezTo>
                  <a:cubicBezTo>
                    <a:pt x="1365" y="455"/>
                    <a:pt x="1604" y="240"/>
                    <a:pt x="1820" y="168"/>
                  </a:cubicBezTo>
                  <a:cubicBezTo>
                    <a:pt x="1844" y="168"/>
                    <a:pt x="1916" y="144"/>
                    <a:pt x="1987" y="120"/>
                  </a:cubicBezTo>
                  <a:cubicBezTo>
                    <a:pt x="1963" y="0"/>
                    <a:pt x="1963" y="0"/>
                    <a:pt x="1963" y="0"/>
                  </a:cubicBezTo>
                  <a:cubicBezTo>
                    <a:pt x="1676" y="24"/>
                    <a:pt x="1412" y="96"/>
                    <a:pt x="1173" y="24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6" name="Freeform: Shape 8">
              <a:extLst>
                <a:ext uri="{FF2B5EF4-FFF2-40B4-BE49-F238E27FC236}">
                  <a16:creationId xmlns:a16="http://schemas.microsoft.com/office/drawing/2014/main" id="{4E712495-EDB0-4748-BAD9-EA191C3F16E5}"/>
                </a:ext>
              </a:extLst>
            </p:cNvPr>
            <p:cNvSpPr/>
            <p:nvPr userDrawn="1"/>
          </p:nvSpPr>
          <p:spPr>
            <a:xfrm>
              <a:off x="3296880" y="2169719"/>
              <a:ext cx="689399" cy="1343880"/>
            </a:xfrm>
            <a:custGeom>
              <a:avLst/>
              <a:gdLst/>
              <a:ahLst/>
              <a:cxnLst>
                <a:cxn ang="3cd4">
                  <a:pos x="hc" y="t"/>
                </a:cxn>
                <a:cxn ang="cd2">
                  <a:pos x="l" y="vc"/>
                </a:cxn>
                <a:cxn ang="cd4">
                  <a:pos x="hc" y="b"/>
                </a:cxn>
                <a:cxn ang="0">
                  <a:pos x="r" y="vc"/>
                </a:cxn>
              </a:cxnLst>
              <a:rect l="l" t="t" r="r" b="b"/>
              <a:pathLst>
                <a:path w="1916" h="3734">
                  <a:moveTo>
                    <a:pt x="1604" y="3183"/>
                  </a:moveTo>
                  <a:cubicBezTo>
                    <a:pt x="1604" y="1628"/>
                    <a:pt x="1604" y="1628"/>
                    <a:pt x="1604" y="1628"/>
                  </a:cubicBezTo>
                  <a:cubicBezTo>
                    <a:pt x="1604" y="1221"/>
                    <a:pt x="1485" y="838"/>
                    <a:pt x="1126" y="479"/>
                  </a:cubicBezTo>
                  <a:cubicBezTo>
                    <a:pt x="814" y="191"/>
                    <a:pt x="431" y="48"/>
                    <a:pt x="24" y="0"/>
                  </a:cubicBezTo>
                  <a:cubicBezTo>
                    <a:pt x="0" y="120"/>
                    <a:pt x="0" y="120"/>
                    <a:pt x="0" y="120"/>
                  </a:cubicBezTo>
                  <a:cubicBezTo>
                    <a:pt x="48" y="144"/>
                    <a:pt x="144" y="168"/>
                    <a:pt x="144" y="168"/>
                  </a:cubicBezTo>
                  <a:cubicBezTo>
                    <a:pt x="383" y="240"/>
                    <a:pt x="551" y="455"/>
                    <a:pt x="647" y="742"/>
                  </a:cubicBezTo>
                  <a:cubicBezTo>
                    <a:pt x="695" y="862"/>
                    <a:pt x="719" y="1030"/>
                    <a:pt x="742" y="1269"/>
                  </a:cubicBezTo>
                  <a:cubicBezTo>
                    <a:pt x="742" y="3159"/>
                    <a:pt x="742" y="3159"/>
                    <a:pt x="742" y="3159"/>
                  </a:cubicBezTo>
                  <a:cubicBezTo>
                    <a:pt x="742" y="3183"/>
                    <a:pt x="742" y="3183"/>
                    <a:pt x="742" y="3183"/>
                  </a:cubicBezTo>
                  <a:cubicBezTo>
                    <a:pt x="742" y="3304"/>
                    <a:pt x="742" y="3495"/>
                    <a:pt x="383" y="3591"/>
                  </a:cubicBezTo>
                  <a:cubicBezTo>
                    <a:pt x="408" y="3734"/>
                    <a:pt x="408" y="3734"/>
                    <a:pt x="408" y="3734"/>
                  </a:cubicBezTo>
                  <a:cubicBezTo>
                    <a:pt x="1892" y="3734"/>
                    <a:pt x="1892" y="3734"/>
                    <a:pt x="1892" y="3734"/>
                  </a:cubicBezTo>
                  <a:cubicBezTo>
                    <a:pt x="1916" y="3591"/>
                    <a:pt x="1916" y="3591"/>
                    <a:pt x="1916" y="3591"/>
                  </a:cubicBezTo>
                  <a:cubicBezTo>
                    <a:pt x="1749" y="3543"/>
                    <a:pt x="1628" y="3423"/>
                    <a:pt x="1604" y="3183"/>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7" name="Freeform: Shape 9">
              <a:extLst>
                <a:ext uri="{FF2B5EF4-FFF2-40B4-BE49-F238E27FC236}">
                  <a16:creationId xmlns:a16="http://schemas.microsoft.com/office/drawing/2014/main" id="{131361A6-F2E1-A24C-890C-FB8CA77420A2}"/>
                </a:ext>
              </a:extLst>
            </p:cNvPr>
            <p:cNvSpPr/>
            <p:nvPr userDrawn="1"/>
          </p:nvSpPr>
          <p:spPr>
            <a:xfrm>
              <a:off x="7899840" y="2187000"/>
              <a:ext cx="680760" cy="1352520"/>
            </a:xfrm>
            <a:custGeom>
              <a:avLst/>
              <a:gdLst/>
              <a:ahLst/>
              <a:cxnLst>
                <a:cxn ang="3cd4">
                  <a:pos x="hc" y="t"/>
                </a:cxn>
                <a:cxn ang="cd2">
                  <a:pos x="l" y="vc"/>
                </a:cxn>
                <a:cxn ang="cd4">
                  <a:pos x="hc" y="b"/>
                </a:cxn>
                <a:cxn ang="0">
                  <a:pos x="r" y="vc"/>
                </a:cxn>
              </a:cxnLst>
              <a:rect l="l" t="t" r="r" b="b"/>
              <a:pathLst>
                <a:path w="1892" h="3758">
                  <a:moveTo>
                    <a:pt x="407" y="0"/>
                  </a:moveTo>
                  <a:cubicBezTo>
                    <a:pt x="384" y="143"/>
                    <a:pt x="384" y="143"/>
                    <a:pt x="384" y="143"/>
                  </a:cubicBezTo>
                  <a:cubicBezTo>
                    <a:pt x="718" y="264"/>
                    <a:pt x="743" y="431"/>
                    <a:pt x="718" y="551"/>
                  </a:cubicBezTo>
                  <a:cubicBezTo>
                    <a:pt x="718" y="575"/>
                    <a:pt x="718" y="575"/>
                    <a:pt x="718" y="575"/>
                  </a:cubicBezTo>
                  <a:cubicBezTo>
                    <a:pt x="718" y="2489"/>
                    <a:pt x="718" y="2489"/>
                    <a:pt x="718" y="2489"/>
                  </a:cubicBezTo>
                  <a:cubicBezTo>
                    <a:pt x="718" y="2705"/>
                    <a:pt x="695" y="2872"/>
                    <a:pt x="647" y="3016"/>
                  </a:cubicBezTo>
                  <a:cubicBezTo>
                    <a:pt x="551" y="3303"/>
                    <a:pt x="360" y="3495"/>
                    <a:pt x="144" y="3590"/>
                  </a:cubicBezTo>
                  <a:cubicBezTo>
                    <a:pt x="144" y="3590"/>
                    <a:pt x="48" y="3615"/>
                    <a:pt x="0" y="3639"/>
                  </a:cubicBezTo>
                  <a:cubicBezTo>
                    <a:pt x="24" y="3758"/>
                    <a:pt x="24" y="3758"/>
                    <a:pt x="24" y="3758"/>
                  </a:cubicBezTo>
                  <a:cubicBezTo>
                    <a:pt x="431" y="3710"/>
                    <a:pt x="743" y="3567"/>
                    <a:pt x="1054" y="3279"/>
                  </a:cubicBezTo>
                  <a:cubicBezTo>
                    <a:pt x="1413" y="2920"/>
                    <a:pt x="1580" y="2537"/>
                    <a:pt x="1580" y="2106"/>
                  </a:cubicBezTo>
                  <a:cubicBezTo>
                    <a:pt x="1580" y="575"/>
                    <a:pt x="1580" y="575"/>
                    <a:pt x="1580" y="575"/>
                  </a:cubicBezTo>
                  <a:cubicBezTo>
                    <a:pt x="1629" y="335"/>
                    <a:pt x="1724" y="192"/>
                    <a:pt x="1892" y="143"/>
                  </a:cubicBezTo>
                  <a:cubicBezTo>
                    <a:pt x="1868" y="0"/>
                    <a:pt x="1868" y="0"/>
                    <a:pt x="1868"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8" name="Freeform: Shape 10">
              <a:extLst>
                <a:ext uri="{FF2B5EF4-FFF2-40B4-BE49-F238E27FC236}">
                  <a16:creationId xmlns:a16="http://schemas.microsoft.com/office/drawing/2014/main" id="{29C7BFA6-32A6-A941-B481-B9DC921DD719}"/>
                </a:ext>
              </a:extLst>
            </p:cNvPr>
            <p:cNvSpPr/>
            <p:nvPr userDrawn="1"/>
          </p:nvSpPr>
          <p:spPr>
            <a:xfrm>
              <a:off x="7063920" y="2187000"/>
              <a:ext cx="680400" cy="1352520"/>
            </a:xfrm>
            <a:custGeom>
              <a:avLst/>
              <a:gdLst/>
              <a:ahLst/>
              <a:cxnLst>
                <a:cxn ang="3cd4">
                  <a:pos x="hc" y="t"/>
                </a:cxn>
                <a:cxn ang="cd2">
                  <a:pos x="l" y="vc"/>
                </a:cxn>
                <a:cxn ang="cd4">
                  <a:pos x="hc" y="b"/>
                </a:cxn>
                <a:cxn ang="0">
                  <a:pos x="r" y="vc"/>
                </a:cxn>
              </a:cxnLst>
              <a:rect l="l" t="t" r="r" b="b"/>
              <a:pathLst>
                <a:path w="1891" h="3758">
                  <a:moveTo>
                    <a:pt x="1244" y="3016"/>
                  </a:moveTo>
                  <a:cubicBezTo>
                    <a:pt x="1197" y="2872"/>
                    <a:pt x="1173" y="2705"/>
                    <a:pt x="1173" y="2489"/>
                  </a:cubicBezTo>
                  <a:cubicBezTo>
                    <a:pt x="1173" y="575"/>
                    <a:pt x="1173" y="575"/>
                    <a:pt x="1173" y="575"/>
                  </a:cubicBezTo>
                  <a:cubicBezTo>
                    <a:pt x="1173" y="551"/>
                    <a:pt x="1173" y="551"/>
                    <a:pt x="1173" y="551"/>
                  </a:cubicBezTo>
                  <a:cubicBezTo>
                    <a:pt x="1149" y="407"/>
                    <a:pt x="1173" y="264"/>
                    <a:pt x="1508" y="143"/>
                  </a:cubicBezTo>
                  <a:cubicBezTo>
                    <a:pt x="1484" y="0"/>
                    <a:pt x="1484" y="0"/>
                    <a:pt x="1484" y="0"/>
                  </a:cubicBezTo>
                  <a:cubicBezTo>
                    <a:pt x="24" y="0"/>
                    <a:pt x="24" y="0"/>
                    <a:pt x="24" y="0"/>
                  </a:cubicBezTo>
                  <a:cubicBezTo>
                    <a:pt x="0" y="143"/>
                    <a:pt x="0" y="143"/>
                    <a:pt x="0" y="143"/>
                  </a:cubicBezTo>
                  <a:cubicBezTo>
                    <a:pt x="167" y="192"/>
                    <a:pt x="263" y="335"/>
                    <a:pt x="311" y="575"/>
                  </a:cubicBezTo>
                  <a:cubicBezTo>
                    <a:pt x="311" y="2106"/>
                    <a:pt x="311" y="2106"/>
                    <a:pt x="311" y="2106"/>
                  </a:cubicBezTo>
                  <a:cubicBezTo>
                    <a:pt x="311" y="2537"/>
                    <a:pt x="479" y="2920"/>
                    <a:pt x="837" y="3279"/>
                  </a:cubicBezTo>
                  <a:cubicBezTo>
                    <a:pt x="1149" y="3567"/>
                    <a:pt x="1460" y="3710"/>
                    <a:pt x="1867" y="3758"/>
                  </a:cubicBezTo>
                  <a:cubicBezTo>
                    <a:pt x="1891" y="3639"/>
                    <a:pt x="1891" y="3639"/>
                    <a:pt x="1891" y="3639"/>
                  </a:cubicBezTo>
                  <a:cubicBezTo>
                    <a:pt x="1843" y="3615"/>
                    <a:pt x="1748" y="3590"/>
                    <a:pt x="1748" y="3590"/>
                  </a:cubicBezTo>
                  <a:cubicBezTo>
                    <a:pt x="1532" y="3495"/>
                    <a:pt x="1365" y="3303"/>
                    <a:pt x="1244" y="3016"/>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29" name="Freeform: Shape 11">
              <a:extLst>
                <a:ext uri="{FF2B5EF4-FFF2-40B4-BE49-F238E27FC236}">
                  <a16:creationId xmlns:a16="http://schemas.microsoft.com/office/drawing/2014/main" id="{0CDCB07E-DFF8-D647-BEEF-A668695FB853}"/>
                </a:ext>
              </a:extLst>
            </p:cNvPr>
            <p:cNvSpPr/>
            <p:nvPr userDrawn="1"/>
          </p:nvSpPr>
          <p:spPr>
            <a:xfrm>
              <a:off x="8675640" y="3169080"/>
              <a:ext cx="430920" cy="396360"/>
            </a:xfrm>
            <a:custGeom>
              <a:avLst/>
              <a:gdLst/>
              <a:ahLst/>
              <a:cxnLst>
                <a:cxn ang="3cd4">
                  <a:pos x="hc" y="t"/>
                </a:cxn>
                <a:cxn ang="cd2">
                  <a:pos x="l" y="vc"/>
                </a:cxn>
                <a:cxn ang="cd4">
                  <a:pos x="hc" y="b"/>
                </a:cxn>
                <a:cxn ang="0">
                  <a:pos x="r" y="vc"/>
                </a:cxn>
              </a:cxnLst>
              <a:rect l="l" t="t" r="r" b="b"/>
              <a:pathLst>
                <a:path w="1198" h="1102">
                  <a:moveTo>
                    <a:pt x="120" y="0"/>
                  </a:moveTo>
                  <a:cubicBezTo>
                    <a:pt x="0" y="25"/>
                    <a:pt x="0" y="25"/>
                    <a:pt x="0" y="25"/>
                  </a:cubicBezTo>
                  <a:cubicBezTo>
                    <a:pt x="0" y="958"/>
                    <a:pt x="0" y="958"/>
                    <a:pt x="0" y="958"/>
                  </a:cubicBezTo>
                  <a:cubicBezTo>
                    <a:pt x="0" y="1102"/>
                    <a:pt x="0" y="1102"/>
                    <a:pt x="0" y="1102"/>
                  </a:cubicBezTo>
                  <a:cubicBezTo>
                    <a:pt x="96" y="982"/>
                    <a:pt x="96" y="982"/>
                    <a:pt x="96" y="982"/>
                  </a:cubicBezTo>
                  <a:cubicBezTo>
                    <a:pt x="144" y="934"/>
                    <a:pt x="216" y="934"/>
                    <a:pt x="312" y="934"/>
                  </a:cubicBezTo>
                  <a:cubicBezTo>
                    <a:pt x="408" y="934"/>
                    <a:pt x="504" y="934"/>
                    <a:pt x="599" y="958"/>
                  </a:cubicBezTo>
                  <a:cubicBezTo>
                    <a:pt x="719" y="1006"/>
                    <a:pt x="910" y="1030"/>
                    <a:pt x="1174" y="1030"/>
                  </a:cubicBezTo>
                  <a:cubicBezTo>
                    <a:pt x="1198" y="911"/>
                    <a:pt x="1198" y="911"/>
                    <a:pt x="1198" y="911"/>
                  </a:cubicBezTo>
                  <a:cubicBezTo>
                    <a:pt x="838" y="887"/>
                    <a:pt x="455" y="575"/>
                    <a:pt x="120"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0" name="Freeform: Shape 12">
              <a:extLst>
                <a:ext uri="{FF2B5EF4-FFF2-40B4-BE49-F238E27FC236}">
                  <a16:creationId xmlns:a16="http://schemas.microsoft.com/office/drawing/2014/main" id="{76C36B70-0EFC-E142-AB68-7487E287935E}"/>
                </a:ext>
              </a:extLst>
            </p:cNvPr>
            <p:cNvSpPr/>
            <p:nvPr userDrawn="1"/>
          </p:nvSpPr>
          <p:spPr>
            <a:xfrm>
              <a:off x="9305280" y="2187000"/>
              <a:ext cx="413280" cy="335880"/>
            </a:xfrm>
            <a:custGeom>
              <a:avLst/>
              <a:gdLst/>
              <a:ahLst/>
              <a:cxnLst>
                <a:cxn ang="3cd4">
                  <a:pos x="hc" y="t"/>
                </a:cxn>
                <a:cxn ang="cd2">
                  <a:pos x="l" y="vc"/>
                </a:cxn>
                <a:cxn ang="cd4">
                  <a:pos x="hc" y="b"/>
                </a:cxn>
                <a:cxn ang="0">
                  <a:pos x="r" y="vc"/>
                </a:cxn>
              </a:cxnLst>
              <a:rect l="l" t="t" r="r" b="b"/>
              <a:pathLst>
                <a:path w="1149" h="934">
                  <a:moveTo>
                    <a:pt x="1029" y="934"/>
                  </a:moveTo>
                  <a:cubicBezTo>
                    <a:pt x="1149" y="934"/>
                    <a:pt x="1149" y="934"/>
                    <a:pt x="1149" y="934"/>
                  </a:cubicBezTo>
                  <a:cubicBezTo>
                    <a:pt x="1149" y="72"/>
                    <a:pt x="1149" y="72"/>
                    <a:pt x="1149" y="72"/>
                  </a:cubicBezTo>
                  <a:cubicBezTo>
                    <a:pt x="1149" y="0"/>
                    <a:pt x="1149" y="0"/>
                    <a:pt x="1149" y="0"/>
                  </a:cubicBezTo>
                  <a:cubicBezTo>
                    <a:pt x="1101" y="0"/>
                    <a:pt x="1101" y="0"/>
                    <a:pt x="1101" y="0"/>
                  </a:cubicBezTo>
                  <a:cubicBezTo>
                    <a:pt x="24" y="0"/>
                    <a:pt x="24" y="0"/>
                    <a:pt x="24" y="0"/>
                  </a:cubicBezTo>
                  <a:cubicBezTo>
                    <a:pt x="0" y="120"/>
                    <a:pt x="0" y="120"/>
                    <a:pt x="0" y="120"/>
                  </a:cubicBezTo>
                  <a:cubicBezTo>
                    <a:pt x="191" y="143"/>
                    <a:pt x="335" y="192"/>
                    <a:pt x="479" y="264"/>
                  </a:cubicBezTo>
                  <a:cubicBezTo>
                    <a:pt x="814" y="407"/>
                    <a:pt x="981" y="647"/>
                    <a:pt x="1029" y="93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1" name="Freeform: Shape 13">
              <a:extLst>
                <a:ext uri="{FF2B5EF4-FFF2-40B4-BE49-F238E27FC236}">
                  <a16:creationId xmlns:a16="http://schemas.microsoft.com/office/drawing/2014/main" id="{8829C8BC-0D00-1540-9018-04339C2B2C2D}"/>
                </a:ext>
              </a:extLst>
            </p:cNvPr>
            <p:cNvSpPr/>
            <p:nvPr userDrawn="1"/>
          </p:nvSpPr>
          <p:spPr>
            <a:xfrm>
              <a:off x="8692920" y="2187000"/>
              <a:ext cx="1111680" cy="1353960"/>
            </a:xfrm>
            <a:custGeom>
              <a:avLst/>
              <a:gdLst/>
              <a:ahLst/>
              <a:cxnLst>
                <a:cxn ang="3cd4">
                  <a:pos x="hc" y="t"/>
                </a:cxn>
                <a:cxn ang="cd2">
                  <a:pos x="l" y="vc"/>
                </a:cxn>
                <a:cxn ang="cd4">
                  <a:pos x="hc" y="b"/>
                </a:cxn>
                <a:cxn ang="0">
                  <a:pos x="r" y="vc"/>
                </a:cxn>
              </a:cxnLst>
              <a:rect l="l" t="t" r="r" b="b"/>
              <a:pathLst>
                <a:path w="3089" h="3762">
                  <a:moveTo>
                    <a:pt x="2587" y="1844"/>
                  </a:moveTo>
                  <a:cubicBezTo>
                    <a:pt x="2443" y="1772"/>
                    <a:pt x="2275" y="1676"/>
                    <a:pt x="2059" y="1605"/>
                  </a:cubicBezTo>
                  <a:cubicBezTo>
                    <a:pt x="1652" y="1460"/>
                    <a:pt x="1341" y="1341"/>
                    <a:pt x="1126" y="1269"/>
                  </a:cubicBezTo>
                  <a:cubicBezTo>
                    <a:pt x="814" y="1173"/>
                    <a:pt x="671" y="1077"/>
                    <a:pt x="671" y="862"/>
                  </a:cubicBezTo>
                  <a:cubicBezTo>
                    <a:pt x="671" y="838"/>
                    <a:pt x="671" y="838"/>
                    <a:pt x="671" y="838"/>
                  </a:cubicBezTo>
                  <a:cubicBezTo>
                    <a:pt x="671" y="718"/>
                    <a:pt x="695" y="575"/>
                    <a:pt x="790" y="431"/>
                  </a:cubicBezTo>
                  <a:cubicBezTo>
                    <a:pt x="934" y="264"/>
                    <a:pt x="1078" y="168"/>
                    <a:pt x="1293" y="120"/>
                  </a:cubicBezTo>
                  <a:cubicBezTo>
                    <a:pt x="1269" y="0"/>
                    <a:pt x="1269" y="0"/>
                    <a:pt x="1269" y="0"/>
                  </a:cubicBezTo>
                  <a:cubicBezTo>
                    <a:pt x="886" y="0"/>
                    <a:pt x="551" y="143"/>
                    <a:pt x="239" y="407"/>
                  </a:cubicBezTo>
                  <a:cubicBezTo>
                    <a:pt x="72" y="598"/>
                    <a:pt x="0" y="790"/>
                    <a:pt x="0" y="982"/>
                  </a:cubicBezTo>
                  <a:cubicBezTo>
                    <a:pt x="0" y="1293"/>
                    <a:pt x="96" y="1533"/>
                    <a:pt x="312" y="1700"/>
                  </a:cubicBezTo>
                  <a:cubicBezTo>
                    <a:pt x="456" y="1820"/>
                    <a:pt x="623" y="1939"/>
                    <a:pt x="886" y="2034"/>
                  </a:cubicBezTo>
                  <a:cubicBezTo>
                    <a:pt x="1652" y="2322"/>
                    <a:pt x="1652" y="2322"/>
                    <a:pt x="1652" y="2322"/>
                  </a:cubicBezTo>
                  <a:cubicBezTo>
                    <a:pt x="1868" y="2394"/>
                    <a:pt x="2012" y="2441"/>
                    <a:pt x="2084" y="2489"/>
                  </a:cubicBezTo>
                  <a:cubicBezTo>
                    <a:pt x="2251" y="2537"/>
                    <a:pt x="2371" y="2657"/>
                    <a:pt x="2419" y="2800"/>
                  </a:cubicBezTo>
                  <a:cubicBezTo>
                    <a:pt x="2443" y="2849"/>
                    <a:pt x="2443" y="2896"/>
                    <a:pt x="2443" y="2944"/>
                  </a:cubicBezTo>
                  <a:cubicBezTo>
                    <a:pt x="2443" y="3088"/>
                    <a:pt x="2419" y="3207"/>
                    <a:pt x="2323" y="3328"/>
                  </a:cubicBezTo>
                  <a:cubicBezTo>
                    <a:pt x="2203" y="3519"/>
                    <a:pt x="1964" y="3615"/>
                    <a:pt x="1605" y="3639"/>
                  </a:cubicBezTo>
                  <a:cubicBezTo>
                    <a:pt x="1629" y="3758"/>
                    <a:pt x="1629" y="3758"/>
                    <a:pt x="1629" y="3758"/>
                  </a:cubicBezTo>
                  <a:cubicBezTo>
                    <a:pt x="1964" y="3782"/>
                    <a:pt x="2299" y="3686"/>
                    <a:pt x="2634" y="3519"/>
                  </a:cubicBezTo>
                  <a:cubicBezTo>
                    <a:pt x="2898" y="3375"/>
                    <a:pt x="3065" y="3111"/>
                    <a:pt x="3089" y="2728"/>
                  </a:cubicBezTo>
                  <a:cubicBezTo>
                    <a:pt x="3089" y="2417"/>
                    <a:pt x="2921" y="2058"/>
                    <a:pt x="2587" y="1844"/>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sp>
          <p:nvSpPr>
            <p:cNvPr id="32" name="Freeform: Shape 14">
              <a:extLst>
                <a:ext uri="{FF2B5EF4-FFF2-40B4-BE49-F238E27FC236}">
                  <a16:creationId xmlns:a16="http://schemas.microsoft.com/office/drawing/2014/main" id="{201EE9A0-F9FC-3745-A669-36C8DBD86936}"/>
                </a:ext>
              </a:extLst>
            </p:cNvPr>
            <p:cNvSpPr/>
            <p:nvPr userDrawn="1"/>
          </p:nvSpPr>
          <p:spPr>
            <a:xfrm>
              <a:off x="5468760" y="2187000"/>
              <a:ext cx="1499759" cy="1326600"/>
            </a:xfrm>
            <a:custGeom>
              <a:avLst/>
              <a:gdLst/>
              <a:ahLst/>
              <a:cxnLst>
                <a:cxn ang="3cd4">
                  <a:pos x="hc" y="t"/>
                </a:cxn>
                <a:cxn ang="cd2">
                  <a:pos x="l" y="vc"/>
                </a:cxn>
                <a:cxn ang="cd4">
                  <a:pos x="hc" y="b"/>
                </a:cxn>
                <a:cxn ang="0">
                  <a:pos x="r" y="vc"/>
                </a:cxn>
              </a:cxnLst>
              <a:rect l="l" t="t" r="r" b="b"/>
              <a:pathLst>
                <a:path w="4167" h="3686">
                  <a:moveTo>
                    <a:pt x="3161" y="0"/>
                  </a:moveTo>
                  <a:cubicBezTo>
                    <a:pt x="3137" y="143"/>
                    <a:pt x="3137" y="143"/>
                    <a:pt x="3137" y="143"/>
                  </a:cubicBezTo>
                  <a:cubicBezTo>
                    <a:pt x="3497" y="264"/>
                    <a:pt x="3473" y="431"/>
                    <a:pt x="3448" y="551"/>
                  </a:cubicBezTo>
                  <a:cubicBezTo>
                    <a:pt x="2371" y="3088"/>
                    <a:pt x="2371" y="3088"/>
                    <a:pt x="2371" y="3088"/>
                  </a:cubicBezTo>
                  <a:cubicBezTo>
                    <a:pt x="1245" y="526"/>
                    <a:pt x="1245" y="526"/>
                    <a:pt x="1245" y="526"/>
                  </a:cubicBezTo>
                  <a:cubicBezTo>
                    <a:pt x="1245" y="383"/>
                    <a:pt x="1222" y="239"/>
                    <a:pt x="1533" y="143"/>
                  </a:cubicBezTo>
                  <a:cubicBezTo>
                    <a:pt x="1509" y="0"/>
                    <a:pt x="1509" y="0"/>
                    <a:pt x="1509" y="0"/>
                  </a:cubicBezTo>
                  <a:cubicBezTo>
                    <a:pt x="25" y="0"/>
                    <a:pt x="25" y="0"/>
                    <a:pt x="25" y="0"/>
                  </a:cubicBezTo>
                  <a:cubicBezTo>
                    <a:pt x="0" y="143"/>
                    <a:pt x="0" y="143"/>
                    <a:pt x="0" y="143"/>
                  </a:cubicBezTo>
                  <a:cubicBezTo>
                    <a:pt x="168" y="192"/>
                    <a:pt x="264" y="311"/>
                    <a:pt x="360" y="551"/>
                  </a:cubicBezTo>
                  <a:cubicBezTo>
                    <a:pt x="1701" y="3686"/>
                    <a:pt x="1701" y="3686"/>
                    <a:pt x="1701" y="3686"/>
                  </a:cubicBezTo>
                  <a:cubicBezTo>
                    <a:pt x="2467" y="3686"/>
                    <a:pt x="2467" y="3686"/>
                    <a:pt x="2467" y="3686"/>
                  </a:cubicBezTo>
                  <a:cubicBezTo>
                    <a:pt x="3856" y="479"/>
                    <a:pt x="3856" y="479"/>
                    <a:pt x="3856" y="479"/>
                  </a:cubicBezTo>
                  <a:cubicBezTo>
                    <a:pt x="3927" y="287"/>
                    <a:pt x="3999" y="192"/>
                    <a:pt x="4167" y="143"/>
                  </a:cubicBezTo>
                  <a:cubicBezTo>
                    <a:pt x="4143" y="0"/>
                    <a:pt x="4143" y="0"/>
                    <a:pt x="4143" y="0"/>
                  </a:cubicBez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x-none" sz="1800" b="0" i="0" u="none" strike="noStrike" kern="1200">
                <a:ln>
                  <a:noFill/>
                </a:ln>
                <a:latin typeface="Arial" pitchFamily="18"/>
                <a:ea typeface="SimSun" pitchFamily="2"/>
                <a:cs typeface="Lucida Sans" pitchFamily="2"/>
              </a:endParaRPr>
            </a:p>
          </p:txBody>
        </p:sp>
      </p:grpSp>
      <p:sp>
        <p:nvSpPr>
          <p:cNvPr id="34" name="Slide Number Placeholder 5">
            <a:extLst>
              <a:ext uri="{FF2B5EF4-FFF2-40B4-BE49-F238E27FC236}">
                <a16:creationId xmlns:a16="http://schemas.microsoft.com/office/drawing/2014/main" id="{6C1E7E4F-76DB-6B4B-BB3E-254EED465702}"/>
              </a:ext>
            </a:extLst>
          </p:cNvPr>
          <p:cNvSpPr txBox="1">
            <a:spLocks/>
          </p:cNvSpPr>
          <p:nvPr userDrawn="1"/>
        </p:nvSpPr>
        <p:spPr>
          <a:xfrm>
            <a:off x="250824" y="4867275"/>
            <a:ext cx="464195" cy="270000"/>
          </a:xfrm>
          <a:prstGeom prst="rect">
            <a:avLst/>
          </a:prstGeom>
        </p:spPr>
        <p:txBody>
          <a:bodyPr lIns="0" anchor="ctr"/>
          <a:lstStyle>
            <a:defPPr>
              <a:defRPr lang="en-US"/>
            </a:defPPr>
            <a:lvl1pPr marL="0" algn="l" defTabSz="342900" rtl="0" eaLnBrk="1" latinLnBrk="0" hangingPunct="1">
              <a:defRPr sz="975" b="0" i="0" kern="1200">
                <a:solidFill>
                  <a:schemeClr val="bg1"/>
                </a:solidFill>
                <a:latin typeface="Calibri Regular" charset="0"/>
                <a:ea typeface="+mn-ea"/>
                <a:cs typeface="Calibri Regular"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69492A6A-7268-5C4D-913D-B61C9DE7F734}" type="slidenum">
              <a:rPr lang="en-US" sz="1050" smtClean="0">
                <a:latin typeface="Calibri" charset="0"/>
                <a:ea typeface="Calibri" charset="0"/>
                <a:cs typeface="Calibri" charset="0"/>
              </a:rPr>
              <a:pPr/>
              <a:t>‹#›</a:t>
            </a:fld>
            <a:endParaRPr lang="en-US" sz="1050">
              <a:latin typeface="Calibri" charset="0"/>
              <a:ea typeface="Calibri" charset="0"/>
              <a:cs typeface="Calibri" charset="0"/>
            </a:endParaRPr>
          </a:p>
        </p:txBody>
      </p:sp>
    </p:spTree>
    <p:extLst>
      <p:ext uri="{BB962C8B-B14F-4D97-AF65-F5344CB8AC3E}">
        <p14:creationId xmlns:p14="http://schemas.microsoft.com/office/powerpoint/2010/main" val="4007875291"/>
      </p:ext>
    </p:extLst>
  </p:cSld>
  <p:clrMap bg1="lt1" tx1="dk1" bg2="lt2" tx2="dk2" accent1="accent1" accent2="accent2" accent3="accent3" accent4="accent4" accent5="accent5" accent6="accent6" hlink="hlink" folHlink="folHlink"/>
  <p:sldLayoutIdLst>
    <p:sldLayoutId id="2147483783" r:id="rId1"/>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p15:clr>
            <a:srgbClr val="F26B43"/>
          </p15:clr>
        </p15:guide>
        <p15:guide id="2" pos="158">
          <p15:clr>
            <a:srgbClr val="F26B43"/>
          </p15:clr>
        </p15:guide>
        <p15:guide id="3" orient="horz" pos="1484">
          <p15:clr>
            <a:srgbClr val="F26B43"/>
          </p15:clr>
        </p15:guide>
        <p15:guide id="4" orient="horz" pos="3066">
          <p15:clr>
            <a:srgbClr val="F26B43"/>
          </p15:clr>
        </p15:guide>
        <p15:guide id="5"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8"/>
          <p:cNvSpPr/>
          <p:nvPr/>
        </p:nvSpPr>
        <p:spPr>
          <a:xfrm>
            <a:off x="0" y="4867275"/>
            <a:ext cx="9144001" cy="2762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Slide Number Placeholder 5"/>
          <p:cNvSpPr txBox="1">
            <a:spLocks/>
          </p:cNvSpPr>
          <p:nvPr/>
        </p:nvSpPr>
        <p:spPr>
          <a:xfrm>
            <a:off x="243354" y="4859421"/>
            <a:ext cx="630104" cy="273844"/>
          </a:xfrm>
          <a:prstGeom prst="rect">
            <a:avLst/>
          </a:prstGeom>
        </p:spPr>
        <p:txBody>
          <a:bodyPr/>
          <a:lstStyle>
            <a:defPPr>
              <a:defRPr lang="en-US"/>
            </a:defPPr>
            <a:lvl1pPr marL="0" algn="l" defTabSz="457200" rtl="0" eaLnBrk="1" latinLnBrk="0" hangingPunct="1">
              <a:defRPr sz="1600" kern="1200">
                <a:solidFill>
                  <a:schemeClr val="tx1"/>
                </a:solidFill>
                <a:latin typeface="Times" panose="02020603050405020304" pitchFamily="18" charset="0"/>
                <a:ea typeface="+mn-ea"/>
                <a:cs typeface="Times"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9492A6A-7268-5C4D-913D-B61C9DE7F734}" type="slidenum">
              <a:rPr lang="en-US" sz="1200" smtClean="0"/>
              <a:pPr/>
              <a:t>‹#›</a:t>
            </a:fld>
            <a:endParaRPr lang="en-US" sz="1200"/>
          </a:p>
        </p:txBody>
      </p:sp>
      <p:pic>
        <p:nvPicPr>
          <p:cNvPr id="3" name="Picture 2"/>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610946" y="4911157"/>
            <a:ext cx="1276670" cy="200012"/>
          </a:xfrm>
          <a:prstGeom prst="rect">
            <a:avLst/>
          </a:prstGeom>
        </p:spPr>
      </p:pic>
      <p:sp>
        <p:nvSpPr>
          <p:cNvPr id="10" name="Slide Number Placeholder 3"/>
          <p:cNvSpPr>
            <a:spLocks noGrp="1"/>
          </p:cNvSpPr>
          <p:nvPr>
            <p:ph type="sldNum" sz="quarter" idx="4"/>
          </p:nvPr>
        </p:nvSpPr>
        <p:spPr>
          <a:xfrm>
            <a:off x="250825" y="4867276"/>
            <a:ext cx="387348" cy="276225"/>
          </a:xfrm>
          <a:prstGeom prst="rect">
            <a:avLst/>
          </a:prstGeom>
        </p:spPr>
        <p:txBody>
          <a:bodyPr/>
          <a:lstStyle/>
          <a:p>
            <a:fld id="{69492A6A-7268-5C4D-913D-B61C9DE7F734}" type="slidenum">
              <a:rPr lang="en-US" smtClean="0"/>
              <a:pPr/>
              <a:t>‹#›</a:t>
            </a:fld>
            <a:endParaRPr lang="en-US"/>
          </a:p>
        </p:txBody>
      </p:sp>
      <p:sp>
        <p:nvSpPr>
          <p:cNvPr id="11" name="Date Placeholder 1"/>
          <p:cNvSpPr txBox="1">
            <a:spLocks/>
          </p:cNvSpPr>
          <p:nvPr/>
        </p:nvSpPr>
        <p:spPr>
          <a:xfrm>
            <a:off x="638175" y="4867275"/>
            <a:ext cx="2421730" cy="276225"/>
          </a:xfrm>
          <a:prstGeom prst="rect">
            <a:avLst/>
          </a:prstGeom>
        </p:spPr>
        <p:txBody>
          <a:bodyPr anchor="ctr"/>
          <a:lstStyle>
            <a:defPPr>
              <a:defRPr lang="en-US"/>
            </a:defPPr>
            <a:lvl1pPr marL="0" algn="r" defTabSz="457200" rtl="0" eaLnBrk="1" latinLnBrk="0" hangingPunct="1">
              <a:defRPr sz="1300" b="0" i="0" kern="1200">
                <a:solidFill>
                  <a:schemeClr val="tx1"/>
                </a:solidFill>
                <a:latin typeface="Calibri Regular" charset="0"/>
                <a:ea typeface="Calibri" charset="0"/>
                <a:cs typeface="Calibri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spc="38">
                <a:solidFill>
                  <a:prstClr val="white"/>
                </a:solidFill>
                <a:latin typeface="Calibri" charset="0"/>
                <a:ea typeface="Calibri" charset="0"/>
                <a:cs typeface="Calibri" charset="0"/>
              </a:rPr>
              <a:t>© Novus 2020. All rights reserved. </a:t>
            </a:r>
            <a:endParaRPr lang="sv-SE" sz="1050" spc="38">
              <a:solidFill>
                <a:prstClr val="white"/>
              </a:solidFill>
              <a:latin typeface="Calibri" charset="0"/>
              <a:ea typeface="Calibri" charset="0"/>
              <a:cs typeface="Calibri" charset="0"/>
            </a:endParaRPr>
          </a:p>
        </p:txBody>
      </p:sp>
      <p:sp>
        <p:nvSpPr>
          <p:cNvPr id="12" name="Date Placeholder 1"/>
          <p:cNvSpPr txBox="1">
            <a:spLocks/>
          </p:cNvSpPr>
          <p:nvPr/>
        </p:nvSpPr>
        <p:spPr>
          <a:xfrm>
            <a:off x="3505200" y="4867275"/>
            <a:ext cx="2133600" cy="276225"/>
          </a:xfrm>
          <a:prstGeom prst="rect">
            <a:avLst/>
          </a:prstGeo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sv-SE" sz="1050" b="1">
                <a:solidFill>
                  <a:schemeClr val="bg1"/>
                </a:solidFill>
                <a:latin typeface="Calibri" charset="0"/>
                <a:ea typeface="Calibri" charset="0"/>
                <a:cs typeface="Calibri" charset="0"/>
              </a:rPr>
              <a:t>www.novus.se</a:t>
            </a:r>
            <a:endParaRPr lang="en-US" sz="1050" b="1">
              <a:solidFill>
                <a:schemeClr val="bg1"/>
              </a:solidFill>
              <a:latin typeface="Calibri" charset="0"/>
              <a:ea typeface="Calibri" charset="0"/>
              <a:cs typeface="Calibri" charset="0"/>
            </a:endParaRPr>
          </a:p>
        </p:txBody>
      </p:sp>
      <p:sp>
        <p:nvSpPr>
          <p:cNvPr id="13" name="Slide Number Placeholder 5"/>
          <p:cNvSpPr txBox="1">
            <a:spLocks/>
          </p:cNvSpPr>
          <p:nvPr/>
        </p:nvSpPr>
        <p:spPr>
          <a:xfrm>
            <a:off x="250824" y="4880015"/>
            <a:ext cx="464195" cy="270000"/>
          </a:xfrm>
          <a:prstGeom prst="rect">
            <a:avLst/>
          </a:prstGeom>
        </p:spPr>
        <p:txBody>
          <a:bodyPr lIns="0" anchor="ctr"/>
          <a:lstStyle>
            <a:defPPr>
              <a:defRPr lang="en-US"/>
            </a:defPPr>
            <a:lvl1pPr marL="0" algn="l" defTabSz="342900" rtl="0" eaLnBrk="1" latinLnBrk="0" hangingPunct="1">
              <a:defRPr sz="975" b="0" i="0" kern="1200">
                <a:solidFill>
                  <a:schemeClr val="bg1"/>
                </a:solidFill>
                <a:latin typeface="Calibri Regular" charset="0"/>
                <a:ea typeface="+mn-ea"/>
                <a:cs typeface="Calibri Regular"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69492A6A-7268-5C4D-913D-B61C9DE7F734}" type="slidenum">
              <a:rPr lang="en-US" sz="1050" smtClean="0">
                <a:latin typeface="Calibri" charset="0"/>
                <a:ea typeface="Calibri" charset="0"/>
                <a:cs typeface="Calibri" charset="0"/>
              </a:rPr>
              <a:pPr/>
              <a:t>‹#›</a:t>
            </a:fld>
            <a:endParaRPr lang="en-US" sz="1050">
              <a:latin typeface="Calibri" charset="0"/>
              <a:ea typeface="Calibri" charset="0"/>
              <a:cs typeface="Calibri" charset="0"/>
            </a:endParaRPr>
          </a:p>
        </p:txBody>
      </p:sp>
    </p:spTree>
    <p:extLst>
      <p:ext uri="{BB962C8B-B14F-4D97-AF65-F5344CB8AC3E}">
        <p14:creationId xmlns:p14="http://schemas.microsoft.com/office/powerpoint/2010/main" val="305887481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hf hdr="0" ftr="0"/>
  <p:txStyles>
    <p:titleStyle>
      <a:lvl1pPr algn="ctr" defTabSz="342900" rtl="0" eaLnBrk="1" latinLnBrk="0" hangingPunct="1">
        <a:spcBef>
          <a:spcPct val="0"/>
        </a:spcBef>
        <a:buNone/>
        <a:defRPr sz="3300" b="0" i="0" kern="1200">
          <a:solidFill>
            <a:schemeClr val="tx1"/>
          </a:solidFill>
          <a:latin typeface="Corbel"/>
          <a:ea typeface="+mj-ea"/>
          <a:cs typeface="Corbel"/>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02">
          <p15:clr>
            <a:srgbClr val="F26B43"/>
          </p15:clr>
        </p15:guide>
        <p15:guide id="2" pos="158">
          <p15:clr>
            <a:srgbClr val="F26B43"/>
          </p15:clr>
        </p15:guide>
        <p15:guide id="3" orient="horz" pos="1484">
          <p15:clr>
            <a:srgbClr val="F26B43"/>
          </p15:clr>
        </p15:guide>
        <p15:guide id="4" orient="horz" pos="3066">
          <p15:clr>
            <a:srgbClr val="F26B43"/>
          </p15:clr>
        </p15:guide>
        <p15:guide id="5"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9.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utomhus&#10;&#10;Automatiskt genererad beskrivning">
            <a:extLst>
              <a:ext uri="{FF2B5EF4-FFF2-40B4-BE49-F238E27FC236}">
                <a16:creationId xmlns:a16="http://schemas.microsoft.com/office/drawing/2014/main" id="{56AA1A60-241F-4C1A-8E66-B7CEAC70B7CD}"/>
              </a:ext>
            </a:extLst>
          </p:cNvPr>
          <p:cNvPicPr>
            <a:picLocks noChangeAspect="1"/>
          </p:cNvPicPr>
          <p:nvPr/>
        </p:nvPicPr>
        <p:blipFill rotWithShape="1">
          <a:blip r:embed="rId3"/>
          <a:srcRect t="19715"/>
          <a:stretch/>
        </p:blipFill>
        <p:spPr>
          <a:xfrm>
            <a:off x="1" y="0"/>
            <a:ext cx="9144000" cy="4867275"/>
          </a:xfrm>
          <a:prstGeom prst="rect">
            <a:avLst/>
          </a:prstGeom>
        </p:spPr>
      </p:pic>
      <p:sp>
        <p:nvSpPr>
          <p:cNvPr id="46" name="Rectangle 7">
            <a:extLst>
              <a:ext uri="{FF2B5EF4-FFF2-40B4-BE49-F238E27FC236}">
                <a16:creationId xmlns:a16="http://schemas.microsoft.com/office/drawing/2014/main" id="{2BB60BD1-5637-406E-A2E9-6636957D0301}"/>
              </a:ext>
            </a:extLst>
          </p:cNvPr>
          <p:cNvSpPr/>
          <p:nvPr/>
        </p:nvSpPr>
        <p:spPr>
          <a:xfrm>
            <a:off x="2" y="-7658"/>
            <a:ext cx="9143998" cy="4874933"/>
          </a:xfrm>
          <a:prstGeom prst="rect">
            <a:avLst/>
          </a:prstGeom>
          <a:solidFill>
            <a:schemeClr val="accent6">
              <a:alpha val="36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526">
              <a:solidFill>
                <a:schemeClr val="bg1"/>
              </a:solidFill>
            </a:endParaRPr>
          </a:p>
        </p:txBody>
      </p:sp>
      <p:sp>
        <p:nvSpPr>
          <p:cNvPr id="44" name="Rectangle 8">
            <a:extLst>
              <a:ext uri="{FF2B5EF4-FFF2-40B4-BE49-F238E27FC236}">
                <a16:creationId xmlns:a16="http://schemas.microsoft.com/office/drawing/2014/main" id="{6EF1D95D-5C6A-40F5-B44A-E81B1A4FFFBB}"/>
              </a:ext>
            </a:extLst>
          </p:cNvPr>
          <p:cNvSpPr/>
          <p:nvPr/>
        </p:nvSpPr>
        <p:spPr>
          <a:xfrm>
            <a:off x="2215221" y="979146"/>
            <a:ext cx="4493125" cy="2346429"/>
          </a:xfrm>
          <a:prstGeom prst="rect">
            <a:avLst/>
          </a:prstGeom>
          <a:solidFill>
            <a:srgbClr val="006969">
              <a:alpha val="75000"/>
            </a:srgb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526"/>
          </a:p>
        </p:txBody>
      </p:sp>
      <p:sp>
        <p:nvSpPr>
          <p:cNvPr id="45" name="Rectangle 18">
            <a:extLst>
              <a:ext uri="{FF2B5EF4-FFF2-40B4-BE49-F238E27FC236}">
                <a16:creationId xmlns:a16="http://schemas.microsoft.com/office/drawing/2014/main" id="{FDB0441A-E3DA-4257-87DC-0300AE8DC962}"/>
              </a:ext>
            </a:extLst>
          </p:cNvPr>
          <p:cNvSpPr/>
          <p:nvPr/>
        </p:nvSpPr>
        <p:spPr>
          <a:xfrm>
            <a:off x="2215218" y="1019489"/>
            <a:ext cx="4493128" cy="1163008"/>
          </a:xfrm>
          <a:prstGeom prst="rect">
            <a:avLst/>
          </a:prstGeom>
        </p:spPr>
        <p:txBody>
          <a:bodyPr wrap="square" lIns="324000" tIns="180000" rIns="180000">
            <a:noAutofit/>
          </a:bodyPr>
          <a:lstStyle/>
          <a:p>
            <a:r>
              <a:rPr lang="sv-SE" sz="2800" b="1">
                <a:solidFill>
                  <a:schemeClr val="bg1"/>
                </a:solidFill>
              </a:rPr>
              <a:t>Temperaturmätning</a:t>
            </a:r>
            <a:r>
              <a:rPr lang="sv-SE" sz="2500" b="1">
                <a:solidFill>
                  <a:schemeClr val="bg1"/>
                </a:solidFill>
              </a:rPr>
              <a:t> </a:t>
            </a:r>
          </a:p>
          <a:p>
            <a:r>
              <a:rPr lang="sv-SE" sz="2500" b="1">
                <a:solidFill>
                  <a:schemeClr val="bg1"/>
                </a:solidFill>
              </a:rPr>
              <a:t>- hösten 2021</a:t>
            </a:r>
          </a:p>
          <a:p>
            <a:endParaRPr lang="sv-SE" sz="1600" b="1">
              <a:solidFill>
                <a:schemeClr val="bg1"/>
              </a:solidFill>
            </a:endParaRPr>
          </a:p>
        </p:txBody>
      </p:sp>
      <p:sp>
        <p:nvSpPr>
          <p:cNvPr id="29" name="Rubrik 1">
            <a:extLst>
              <a:ext uri="{FF2B5EF4-FFF2-40B4-BE49-F238E27FC236}">
                <a16:creationId xmlns:a16="http://schemas.microsoft.com/office/drawing/2014/main" id="{DE3C4FF5-E0BB-415A-A844-2EF04C35E66A}"/>
              </a:ext>
            </a:extLst>
          </p:cNvPr>
          <p:cNvSpPr txBox="1">
            <a:spLocks/>
          </p:cNvSpPr>
          <p:nvPr/>
        </p:nvSpPr>
        <p:spPr>
          <a:xfrm>
            <a:off x="5054241" y="-7657"/>
            <a:ext cx="3371992" cy="2094208"/>
          </a:xfrm>
          <a:prstGeom prst="rect">
            <a:avLst/>
          </a:prstGeom>
        </p:spPr>
        <p:txBody>
          <a:bodyPr lIns="130845" tIns="2373923" rIns="130845"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endParaRPr lang="sv-SE" sz="1869" b="1">
              <a:solidFill>
                <a:schemeClr val="bg1"/>
              </a:solidFill>
              <a:latin typeface="Calibri" charset="0"/>
              <a:ea typeface="Calibri" charset="0"/>
              <a:cs typeface="Calibri" charset="0"/>
            </a:endParaRPr>
          </a:p>
        </p:txBody>
      </p:sp>
      <p:cxnSp>
        <p:nvCxnSpPr>
          <p:cNvPr id="24" name="Straight Connector 24">
            <a:extLst>
              <a:ext uri="{FF2B5EF4-FFF2-40B4-BE49-F238E27FC236}">
                <a16:creationId xmlns:a16="http://schemas.microsoft.com/office/drawing/2014/main" id="{FD9F48FF-61BD-F545-946F-10430ED2BBEC}"/>
              </a:ext>
            </a:extLst>
          </p:cNvPr>
          <p:cNvCxnSpPr>
            <a:cxnSpLocks/>
          </p:cNvCxnSpPr>
          <p:nvPr/>
        </p:nvCxnSpPr>
        <p:spPr>
          <a:xfrm>
            <a:off x="2560432" y="2100341"/>
            <a:ext cx="2490587"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3" name="Rectangle 8">
            <a:extLst>
              <a:ext uri="{FF2B5EF4-FFF2-40B4-BE49-F238E27FC236}">
                <a16:creationId xmlns:a16="http://schemas.microsoft.com/office/drawing/2014/main" id="{55D3F833-601F-E441-AEB5-A0B48EF4392A}"/>
              </a:ext>
            </a:extLst>
          </p:cNvPr>
          <p:cNvSpPr/>
          <p:nvPr/>
        </p:nvSpPr>
        <p:spPr>
          <a:xfrm>
            <a:off x="2215221" y="3121300"/>
            <a:ext cx="4493125" cy="790669"/>
          </a:xfrm>
          <a:prstGeom prst="rect">
            <a:avLst/>
          </a:prstGeom>
          <a:solidFill>
            <a:schemeClr val="bg1"/>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526"/>
          </a:p>
        </p:txBody>
      </p:sp>
      <p:pic>
        <p:nvPicPr>
          <p:cNvPr id="3" name="Picture 2">
            <a:extLst>
              <a:ext uri="{FF2B5EF4-FFF2-40B4-BE49-F238E27FC236}">
                <a16:creationId xmlns:a16="http://schemas.microsoft.com/office/drawing/2014/main" id="{BF540FCC-E259-D344-834E-84630E0B541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52259" y="3370168"/>
            <a:ext cx="1614181" cy="251812"/>
          </a:xfrm>
          <a:prstGeom prst="rect">
            <a:avLst/>
          </a:prstGeom>
        </p:spPr>
      </p:pic>
      <p:sp>
        <p:nvSpPr>
          <p:cNvPr id="11" name="Rectangle 18">
            <a:extLst>
              <a:ext uri="{FF2B5EF4-FFF2-40B4-BE49-F238E27FC236}">
                <a16:creationId xmlns:a16="http://schemas.microsoft.com/office/drawing/2014/main" id="{5F07FD8E-242B-2C45-BB65-F99814A578DE}"/>
              </a:ext>
            </a:extLst>
          </p:cNvPr>
          <p:cNvSpPr/>
          <p:nvPr/>
        </p:nvSpPr>
        <p:spPr>
          <a:xfrm>
            <a:off x="2215218" y="2100338"/>
            <a:ext cx="4493128" cy="733641"/>
          </a:xfrm>
          <a:prstGeom prst="rect">
            <a:avLst/>
          </a:prstGeom>
        </p:spPr>
        <p:txBody>
          <a:bodyPr wrap="square" lIns="324000" tIns="144000" rIns="180000">
            <a:noAutofit/>
          </a:bodyPr>
          <a:lstStyle/>
          <a:p>
            <a:pPr>
              <a:lnSpc>
                <a:spcPts val="1300"/>
              </a:lnSpc>
            </a:pPr>
            <a:r>
              <a:rPr lang="sv-SE" sz="1000" dirty="0">
                <a:solidFill>
                  <a:schemeClr val="bg1"/>
                </a:solidFill>
                <a:latin typeface="Calibri" charset="0"/>
                <a:ea typeface="Calibri" charset="0"/>
                <a:cs typeface="Calibri" charset="0"/>
              </a:rPr>
              <a:t>Kontakt på Visit Sweden: Lena Gunnerhed</a:t>
            </a:r>
          </a:p>
          <a:p>
            <a:pPr>
              <a:lnSpc>
                <a:spcPts val="1300"/>
              </a:lnSpc>
            </a:pPr>
            <a:r>
              <a:rPr lang="sv-SE" sz="1000" dirty="0">
                <a:solidFill>
                  <a:schemeClr val="bg1"/>
                </a:solidFill>
                <a:latin typeface="Calibri" charset="0"/>
                <a:ea typeface="Calibri" charset="0"/>
                <a:cs typeface="Calibri" charset="0"/>
              </a:rPr>
              <a:t>Kontakt på Novus: Ieva Englund, Katarina Hajdu</a:t>
            </a:r>
          </a:p>
          <a:p>
            <a:pPr>
              <a:lnSpc>
                <a:spcPts val="1300"/>
              </a:lnSpc>
            </a:pPr>
            <a:r>
              <a:rPr lang="sv-SE" sz="1000">
                <a:solidFill>
                  <a:schemeClr val="bg1"/>
                </a:solidFill>
                <a:latin typeface="Calibri" charset="0"/>
                <a:ea typeface="Calibri" charset="0"/>
                <a:cs typeface="Calibri" charset="0"/>
              </a:rPr>
              <a:t>Datum: 2021-10-13</a:t>
            </a:r>
          </a:p>
          <a:p>
            <a:pPr>
              <a:lnSpc>
                <a:spcPts val="1300"/>
              </a:lnSpc>
            </a:pPr>
            <a:endParaRPr lang="sv-SE" sz="1000" b="1" dirty="0">
              <a:solidFill>
                <a:schemeClr val="bg1"/>
              </a:solidFill>
            </a:endParaRPr>
          </a:p>
        </p:txBody>
      </p:sp>
      <p:pic>
        <p:nvPicPr>
          <p:cNvPr id="1026" name="Picture 2" descr="Detta är Visit Sweden | Visit Sweden">
            <a:extLst>
              <a:ext uri="{FF2B5EF4-FFF2-40B4-BE49-F238E27FC236}">
                <a16:creationId xmlns:a16="http://schemas.microsoft.com/office/drawing/2014/main" id="{AE2ED179-B497-4040-9E7B-49BCBE29BD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0432" y="3220311"/>
            <a:ext cx="1114515" cy="539425"/>
          </a:xfrm>
          <a:prstGeom prst="rect">
            <a:avLst/>
          </a:prstGeom>
          <a:noFill/>
        </p:spPr>
      </p:pic>
    </p:spTree>
    <p:extLst>
      <p:ext uri="{BB962C8B-B14F-4D97-AF65-F5344CB8AC3E}">
        <p14:creationId xmlns:p14="http://schemas.microsoft.com/office/powerpoint/2010/main" val="4250084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man performing on stage with closed eyes and holding a microphone">
            <a:extLst>
              <a:ext uri="{FF2B5EF4-FFF2-40B4-BE49-F238E27FC236}">
                <a16:creationId xmlns:a16="http://schemas.microsoft.com/office/drawing/2014/main" id="{94812890-3D08-4149-8B0C-AA166F28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5" t="8390" r="1385" b="17181"/>
          <a:stretch/>
        </p:blipFill>
        <p:spPr bwMode="auto">
          <a:xfrm>
            <a:off x="-2" y="0"/>
            <a:ext cx="9144000" cy="48672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
            <a:ext cx="9144000" cy="4867275"/>
          </a:xfrm>
          <a:prstGeom prst="rect">
            <a:avLst/>
          </a:prstGeom>
          <a:solidFill>
            <a:schemeClr val="accent6">
              <a:alpha val="65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solidFill>
                <a:schemeClr val="bg1"/>
              </a:solidFill>
            </a:endParaRPr>
          </a:p>
        </p:txBody>
      </p:sp>
      <p:sp>
        <p:nvSpPr>
          <p:cNvPr id="6" name="Rubrik 1"/>
          <p:cNvSpPr txBox="1">
            <a:spLocks/>
          </p:cNvSpPr>
          <p:nvPr/>
        </p:nvSpPr>
        <p:spPr>
          <a:xfrm>
            <a:off x="-1" y="0"/>
            <a:ext cx="7567864" cy="921123"/>
          </a:xfrm>
          <a:prstGeom prst="rect">
            <a:avLst/>
          </a:prstGeom>
        </p:spPr>
        <p:txBody>
          <a:bodyPr lIns="251999" tIns="4572000" rIns="251999"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r>
              <a:rPr lang="sv-SE" sz="2700" b="1">
                <a:solidFill>
                  <a:schemeClr val="bg1"/>
                </a:solidFill>
                <a:latin typeface="Calibri" charset="0"/>
                <a:ea typeface="Calibri" charset="0"/>
                <a:cs typeface="Calibri" charset="0"/>
              </a:rPr>
              <a:t>Resultat </a:t>
            </a:r>
          </a:p>
        </p:txBody>
      </p:sp>
      <p:cxnSp>
        <p:nvCxnSpPr>
          <p:cNvPr id="14" name="Straight Connector 13"/>
          <p:cNvCxnSpPr/>
          <p:nvPr/>
        </p:nvCxnSpPr>
        <p:spPr>
          <a:xfrm>
            <a:off x="245393" y="3206061"/>
            <a:ext cx="2443360" cy="1"/>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435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a:extLst>
              <a:ext uri="{FF2B5EF4-FFF2-40B4-BE49-F238E27FC236}">
                <a16:creationId xmlns:a16="http://schemas.microsoft.com/office/drawing/2014/main" id="{208EB7B2-63F5-4ADC-ADBD-7B9DC0F28E6A}"/>
              </a:ext>
            </a:extLst>
          </p:cNvPr>
          <p:cNvSpPr/>
          <p:nvPr/>
        </p:nvSpPr>
        <p:spPr>
          <a:xfrm>
            <a:off x="4572001" y="-8797"/>
            <a:ext cx="4576851" cy="4876072"/>
          </a:xfrm>
          <a:prstGeom prst="rect">
            <a:avLst/>
          </a:prstGeom>
          <a:solidFill>
            <a:srgbClr val="D1E9E7"/>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graphicFrame>
        <p:nvGraphicFramePr>
          <p:cNvPr id="30" name="shpChart"/>
          <p:cNvGraphicFramePr>
            <a:graphicFrameLocks/>
          </p:cNvGraphicFramePr>
          <p:nvPr/>
        </p:nvGraphicFramePr>
        <p:xfrm>
          <a:off x="4567148" y="304800"/>
          <a:ext cx="4587237" cy="4571272"/>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p:cNvSpPr/>
          <p:nvPr/>
        </p:nvSpPr>
        <p:spPr>
          <a:xfrm>
            <a:off x="1" y="0"/>
            <a:ext cx="3059906" cy="2839641"/>
          </a:xfrm>
          <a:prstGeom prst="rect">
            <a:avLst/>
          </a:prstGeom>
        </p:spPr>
        <p:txBody>
          <a:bodyPr wrap="square" lIns="251999" tIns="360000" rIns="251999">
            <a:noAutofit/>
          </a:bodyPr>
          <a:lstStyle/>
          <a:p>
            <a:endParaRPr lang="sv-SE" sz="2700" b="1"/>
          </a:p>
        </p:txBody>
      </p:sp>
      <p:sp>
        <p:nvSpPr>
          <p:cNvPr id="37" name="shpBase">
            <a:extLst>
              <a:ext uri="{FF2B5EF4-FFF2-40B4-BE49-F238E27FC236}">
                <a16:creationId xmlns:a16="http://schemas.microsoft.com/office/drawing/2014/main" id="{8F030C40-08F2-B647-8610-444A5D2F99D3}"/>
              </a:ext>
            </a:extLst>
          </p:cNvPr>
          <p:cNvSpPr/>
          <p:nvPr/>
        </p:nvSpPr>
        <p:spPr>
          <a:xfrm>
            <a:off x="7273331" y="4611104"/>
            <a:ext cx="1854927" cy="256171"/>
          </a:xfrm>
          <a:prstGeom prst="rect">
            <a:avLst/>
          </a:prstGeom>
        </p:spPr>
        <p:txBody>
          <a:bodyPr wrap="square" lIns="251999" rIns="251999">
            <a:noAutofit/>
          </a:bodyPr>
          <a:lstStyle/>
          <a:p>
            <a:pPr algn="r">
              <a:defRPr/>
            </a:pPr>
            <a:r>
              <a:rPr lang="sv-SE" sz="800">
                <a:solidFill>
                  <a:prstClr val="white">
                    <a:lumMod val="50000"/>
                  </a:prstClr>
                </a:solidFill>
                <a:latin typeface="Calibri" charset="0"/>
                <a:ea typeface="Calibri" charset="0"/>
                <a:cs typeface="Calibri" charset="0"/>
              </a:rPr>
              <a:t>BAS: Totalt (n=252)</a:t>
            </a:r>
            <a:endParaRPr lang="en-US" sz="800">
              <a:solidFill>
                <a:prstClr val="white">
                  <a:lumMod val="50000"/>
                </a:prstClr>
              </a:solidFill>
              <a:latin typeface="Calibri" charset="0"/>
              <a:ea typeface="Calibri" charset="0"/>
              <a:cs typeface="Calibri" charset="0"/>
            </a:endParaRPr>
          </a:p>
        </p:txBody>
      </p:sp>
      <p:sp>
        <p:nvSpPr>
          <p:cNvPr id="40" name="shpQuestion">
            <a:extLst>
              <a:ext uri="{FF2B5EF4-FFF2-40B4-BE49-F238E27FC236}">
                <a16:creationId xmlns:a16="http://schemas.microsoft.com/office/drawing/2014/main" id="{233F4B02-231B-2642-91E4-C1F3313B7F18}"/>
              </a:ext>
            </a:extLst>
          </p:cNvPr>
          <p:cNvSpPr txBox="1">
            <a:spLocks/>
          </p:cNvSpPr>
          <p:nvPr/>
        </p:nvSpPr>
        <p:spPr>
          <a:xfrm>
            <a:off x="-10383" y="2130791"/>
            <a:ext cx="4049047" cy="1634962"/>
          </a:xfrm>
          <a:prstGeom prst="rect">
            <a:avLst/>
          </a:prstGeom>
        </p:spPr>
        <p:txBody>
          <a:bodyPr lIns="251999" tIns="162000" rIns="251999" anchor="t" anchorCtr="0"/>
          <a:lst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sv-SE" sz="1050" dirty="0">
                <a:latin typeface="Calibri Regular" charset="0"/>
                <a:cs typeface="Calibri Regular" charset="0"/>
              </a:rPr>
              <a:t>FRÅGA: Hur bedömer du efterfrågan på ditt företags produkter eller tjänster från besökare, kunder och turister under sommarsäsongen (maj till september 2021), om du jämför med samma tid året innan?</a:t>
            </a:r>
          </a:p>
          <a:p>
            <a:pPr marL="0" indent="0">
              <a:buFont typeface="Arial"/>
              <a:buNone/>
            </a:pPr>
            <a:endParaRPr lang="sv-SE" sz="1050" dirty="0">
              <a:latin typeface="Calibri Regular" charset="0"/>
              <a:cs typeface="Calibri Regular" charset="0"/>
            </a:endParaRPr>
          </a:p>
          <a:p>
            <a:r>
              <a:rPr lang="sv-SE" sz="1050" dirty="0">
                <a:latin typeface="Calibri Regular" charset="0"/>
                <a:cs typeface="Calibri Regular" charset="0"/>
              </a:rPr>
              <a:t>34 procent bedömer en större efterfråga på sina produkter och tjänster under den här sommarsäsongen (maj till september 2021) jämfört med föregående års säsong. </a:t>
            </a:r>
            <a:endParaRPr lang="en-US" sz="1050" dirty="0">
              <a:latin typeface="Calibri Regular" charset="0"/>
              <a:cs typeface="Calibri Regular" charset="0"/>
            </a:endParaRPr>
          </a:p>
        </p:txBody>
      </p:sp>
      <p:sp>
        <p:nvSpPr>
          <p:cNvPr id="41" name="shpTitle">
            <a:extLst>
              <a:ext uri="{FF2B5EF4-FFF2-40B4-BE49-F238E27FC236}">
                <a16:creationId xmlns:a16="http://schemas.microsoft.com/office/drawing/2014/main" id="{532CA53C-A045-DC44-A56C-C0A22487A05A}"/>
              </a:ext>
            </a:extLst>
          </p:cNvPr>
          <p:cNvSpPr>
            <a:spLocks noGrp="1"/>
          </p:cNvSpPr>
          <p:nvPr>
            <p:ph type="title"/>
          </p:nvPr>
        </p:nvSpPr>
        <p:spPr>
          <a:xfrm>
            <a:off x="-10383" y="0"/>
            <a:ext cx="4831154" cy="938525"/>
          </a:xfrm>
          <a:prstGeom prst="rect">
            <a:avLst/>
          </a:prstGeom>
        </p:spPr>
        <p:txBody>
          <a:bodyPr lIns="251999" tIns="360000" rIns="251999" anchor="t" anchorCtr="0"/>
          <a:lstStyle/>
          <a:p>
            <a:r>
              <a:rPr lang="sv-SE" sz="2700" b="1">
                <a:latin typeface="Calibri" charset="0"/>
                <a:ea typeface="Calibri" charset="0"/>
                <a:cs typeface="Calibri" charset="0"/>
              </a:rPr>
              <a:t>Efterfrågan under sommarsäsongen maj till september 2021</a:t>
            </a:r>
            <a:br>
              <a:rPr lang="sv-SE" sz="2700" b="1">
                <a:latin typeface="Calibri" charset="0"/>
                <a:ea typeface="Calibri" charset="0"/>
                <a:cs typeface="Calibri" charset="0"/>
              </a:rPr>
            </a:br>
            <a:r>
              <a:rPr lang="sv-SE" sz="2700" b="1">
                <a:latin typeface="Calibri" charset="0"/>
                <a:ea typeface="Calibri" charset="0"/>
                <a:cs typeface="Calibri" charset="0"/>
              </a:rPr>
              <a:t>jämfört med året innan</a:t>
            </a:r>
            <a:endParaRPr lang="sv-SE" sz="2700" b="1"/>
          </a:p>
        </p:txBody>
      </p:sp>
      <p:cxnSp>
        <p:nvCxnSpPr>
          <p:cNvPr id="42" name="Straight Connector 41">
            <a:extLst>
              <a:ext uri="{FF2B5EF4-FFF2-40B4-BE49-F238E27FC236}">
                <a16:creationId xmlns:a16="http://schemas.microsoft.com/office/drawing/2014/main" id="{72F3CEBD-7A4A-344F-A319-68E762299116}"/>
              </a:ext>
            </a:extLst>
          </p:cNvPr>
          <p:cNvCxnSpPr/>
          <p:nvPr/>
        </p:nvCxnSpPr>
        <p:spPr>
          <a:xfrm>
            <a:off x="240838" y="2130791"/>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shpSlideType" hidden="1">
            <a:extLst>
              <a:ext uri="{FF2B5EF4-FFF2-40B4-BE49-F238E27FC236}">
                <a16:creationId xmlns:a16="http://schemas.microsoft.com/office/drawing/2014/main" id="{FC0103F9-070F-4D46-9BED-FAB3C619232C}"/>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a:latin typeface="Calibri Regular" charset="0"/>
                <a:cs typeface="Calibri Regular" charset="0"/>
              </a:rPr>
              <a:t>1</a:t>
            </a:r>
            <a:endParaRPr kumimoji="0" lang="sv-SE" sz="1200" b="0" i="0" u="none" strike="noStrike" kern="1200" cap="none" spc="0" normalizeH="0" baseline="0" noProof="0">
              <a:ln>
                <a:noFill/>
              </a:ln>
              <a:effectLst/>
              <a:uLnTx/>
              <a:uFillTx/>
              <a:latin typeface="Calibri Regular" charset="0"/>
              <a:cs typeface="Calibri Regular" charset="0"/>
            </a:endParaRPr>
          </a:p>
        </p:txBody>
      </p:sp>
      <p:graphicFrame>
        <p:nvGraphicFramePr>
          <p:cNvPr id="18" name="shpSlideData" hidden="1">
            <a:extLst>
              <a:ext uri="{FF2B5EF4-FFF2-40B4-BE49-F238E27FC236}">
                <a16:creationId xmlns:a16="http://schemas.microsoft.com/office/drawing/2014/main" id="{B421D681-C35F-4CF7-B3F4-BA67C0EC9DC9}"/>
              </a:ext>
            </a:extLst>
          </p:cNvPr>
          <p:cNvGraphicFramePr/>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shpDivision" hidden="1">
            <a:extLst>
              <a:ext uri="{FF2B5EF4-FFF2-40B4-BE49-F238E27FC236}">
                <a16:creationId xmlns:a16="http://schemas.microsoft.com/office/drawing/2014/main" id="{2B604932-C998-4F63-85AC-2A5B142AF84D}"/>
              </a:ext>
            </a:extLst>
          </p:cNvPr>
          <p:cNvSpPr txBox="1"/>
          <p:nvPr/>
        </p:nvSpPr>
        <p:spPr>
          <a:xfrm>
            <a:off x="7380312" y="0"/>
            <a:ext cx="1763689" cy="339725"/>
          </a:xfrm>
          <a:prstGeom prst="rect">
            <a:avLst/>
          </a:prstGeom>
          <a:solidFill>
            <a:schemeClr val="accent4"/>
          </a:solidFill>
        </p:spPr>
        <p:txBody>
          <a:bodyPr wrap="square" lIns="251999" tIns="72000" rIns="251999" rtlCol="0">
            <a:noAutofit/>
          </a:bodyPr>
          <a:lstStyle/>
          <a:p>
            <a:pPr algn="ctr">
              <a:lnSpc>
                <a:spcPct val="100000"/>
              </a:lnSpc>
            </a:pPr>
            <a:r>
              <a:rPr lang="sv-SE" sz="1200" b="1">
                <a:solidFill>
                  <a:schemeClr val="bg1"/>
                </a:solidFill>
              </a:rPr>
              <a:t>Grupp </a:t>
            </a:r>
          </a:p>
        </p:txBody>
      </p:sp>
      <p:sp>
        <p:nvSpPr>
          <p:cNvPr id="16" name="Höger klammerparentes 15">
            <a:extLst>
              <a:ext uri="{FF2B5EF4-FFF2-40B4-BE49-F238E27FC236}">
                <a16:creationId xmlns:a16="http://schemas.microsoft.com/office/drawing/2014/main" id="{2FFDC526-593C-4533-A003-8F0A4B4D6B40}"/>
              </a:ext>
            </a:extLst>
          </p:cNvPr>
          <p:cNvSpPr/>
          <p:nvPr/>
        </p:nvSpPr>
        <p:spPr>
          <a:xfrm>
            <a:off x="7646682" y="502920"/>
            <a:ext cx="201917" cy="1113743"/>
          </a:xfrm>
          <a:prstGeom prst="rightBrac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20" name="textruta 19">
            <a:extLst>
              <a:ext uri="{FF2B5EF4-FFF2-40B4-BE49-F238E27FC236}">
                <a16:creationId xmlns:a16="http://schemas.microsoft.com/office/drawing/2014/main" id="{7584F661-6016-4AD5-96E6-AAAF06806D35}"/>
              </a:ext>
            </a:extLst>
          </p:cNvPr>
          <p:cNvSpPr txBox="1"/>
          <p:nvPr/>
        </p:nvSpPr>
        <p:spPr>
          <a:xfrm>
            <a:off x="7541876" y="946145"/>
            <a:ext cx="482331" cy="253916"/>
          </a:xfrm>
          <a:prstGeom prst="rect">
            <a:avLst/>
          </a:prstGeom>
          <a:solidFill>
            <a:srgbClr val="D1E9E7"/>
          </a:solidFill>
        </p:spPr>
        <p:txBody>
          <a:bodyPr wrap="square" rtlCol="0">
            <a:spAutoFit/>
          </a:bodyPr>
          <a:lstStyle/>
          <a:p>
            <a:r>
              <a:rPr lang="sv-SE" sz="1050" b="1"/>
              <a:t>34%</a:t>
            </a:r>
          </a:p>
        </p:txBody>
      </p:sp>
      <p:sp>
        <p:nvSpPr>
          <p:cNvPr id="21" name="Höger klammerparentes 20">
            <a:extLst>
              <a:ext uri="{FF2B5EF4-FFF2-40B4-BE49-F238E27FC236}">
                <a16:creationId xmlns:a16="http://schemas.microsoft.com/office/drawing/2014/main" id="{714766E6-22FB-486D-8EB2-49E7782A9BF9}"/>
              </a:ext>
            </a:extLst>
          </p:cNvPr>
          <p:cNvSpPr/>
          <p:nvPr/>
        </p:nvSpPr>
        <p:spPr>
          <a:xfrm>
            <a:off x="7653261" y="2804506"/>
            <a:ext cx="195338" cy="1026425"/>
          </a:xfrm>
          <a:prstGeom prst="rightBrac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22" name="textruta 21">
            <a:extLst>
              <a:ext uri="{FF2B5EF4-FFF2-40B4-BE49-F238E27FC236}">
                <a16:creationId xmlns:a16="http://schemas.microsoft.com/office/drawing/2014/main" id="{3E05D926-276B-41CE-88EB-A105C20ECDBE}"/>
              </a:ext>
            </a:extLst>
          </p:cNvPr>
          <p:cNvSpPr txBox="1"/>
          <p:nvPr/>
        </p:nvSpPr>
        <p:spPr>
          <a:xfrm>
            <a:off x="7545217" y="3169345"/>
            <a:ext cx="482331" cy="253916"/>
          </a:xfrm>
          <a:prstGeom prst="rect">
            <a:avLst/>
          </a:prstGeom>
          <a:solidFill>
            <a:srgbClr val="D1E9E7"/>
          </a:solidFill>
        </p:spPr>
        <p:txBody>
          <a:bodyPr wrap="square" rtlCol="0">
            <a:spAutoFit/>
          </a:bodyPr>
          <a:lstStyle/>
          <a:p>
            <a:r>
              <a:rPr lang="sv-SE" sz="1050" b="1"/>
              <a:t>31%</a:t>
            </a:r>
          </a:p>
        </p:txBody>
      </p:sp>
    </p:spTree>
    <p:extLst>
      <p:ext uri="{BB962C8B-B14F-4D97-AF65-F5344CB8AC3E}">
        <p14:creationId xmlns:p14="http://schemas.microsoft.com/office/powerpoint/2010/main" val="2629153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 y="0"/>
            <a:ext cx="8706971" cy="780751"/>
          </a:xfrm>
          <a:prstGeom prst="rect">
            <a:avLst/>
          </a:prstGeom>
        </p:spPr>
        <p:txBody>
          <a:bodyPr wrap="square" lIns="251999" tIns="360000" rIns="251999">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27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Avgörande faktorer som påverkat utvecklingen </a:t>
            </a:r>
          </a:p>
        </p:txBody>
      </p:sp>
      <p:sp>
        <p:nvSpPr>
          <p:cNvPr id="5" name="Rectangle 4"/>
          <p:cNvSpPr/>
          <p:nvPr/>
        </p:nvSpPr>
        <p:spPr>
          <a:xfrm>
            <a:off x="243353" y="1513522"/>
            <a:ext cx="1620755" cy="1396139"/>
          </a:xfrm>
          <a:prstGeom prst="rect">
            <a:avLst/>
          </a:prstGeom>
          <a:solidFill>
            <a:srgbClr val="93CA9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050" i="1" dirty="0">
                <a:solidFill>
                  <a:srgbClr val="FFFFFF"/>
                </a:solidFill>
                <a:latin typeface="Calibri" panose="020F0502020204030204"/>
              </a:rPr>
              <a:t>R</a:t>
            </a:r>
            <a:r>
              <a:rPr kumimoji="0" lang="sv-SE" sz="1050" b="0" i="1" u="none" strike="noStrike" kern="1200" cap="none" spc="0" normalizeH="0" baseline="0" noProof="0" dirty="0" err="1">
                <a:ln>
                  <a:noFill/>
                </a:ln>
                <a:solidFill>
                  <a:srgbClr val="FFFFFF"/>
                </a:solidFill>
                <a:effectLst/>
                <a:uLnTx/>
                <a:uFillTx/>
                <a:latin typeface="Calibri" panose="020F0502020204030204"/>
                <a:ea typeface="+mn-ea"/>
                <a:cs typeface="+mn-cs"/>
              </a:rPr>
              <a:t>estriktionerna</a:t>
            </a:r>
            <a:r>
              <a:rPr kumimoji="0" lang="sv-SE" sz="1050" b="0" i="1" u="none" strike="noStrike" kern="1200" cap="none" spc="0" normalizeH="0" baseline="0" noProof="0" dirty="0">
                <a:ln>
                  <a:noFill/>
                </a:ln>
                <a:solidFill>
                  <a:srgbClr val="FFFFFF"/>
                </a:solidFill>
                <a:effectLst/>
                <a:uLnTx/>
                <a:uFillTx/>
                <a:latin typeface="Calibri" panose="020F0502020204030204"/>
                <a:ea typeface="+mn-ea"/>
                <a:cs typeface="+mn-cs"/>
              </a:rPr>
              <a:t> har påverkat intresset</a:t>
            </a:r>
            <a:endParaRPr kumimoji="0" lang="en-GB" sz="1050" b="0" i="1"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6" name="Rectangle 55"/>
          <p:cNvSpPr/>
          <p:nvPr/>
        </p:nvSpPr>
        <p:spPr>
          <a:xfrm>
            <a:off x="2002902" y="1513522"/>
            <a:ext cx="1620755" cy="13961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Vi har mer vinteraktiviteter och pandemin har stört. Vi har haft en lång period där vi inte har haft någon efterfrågan alls i sommar.</a:t>
            </a:r>
            <a:endParaRPr kumimoji="0" lang="en-GB" sz="1050" b="0" i="1"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56"/>
          <p:cNvSpPr/>
          <p:nvPr/>
        </p:nvSpPr>
        <p:spPr>
          <a:xfrm>
            <a:off x="3762451" y="1513522"/>
            <a:ext cx="1620755" cy="1396139"/>
          </a:xfrm>
          <a:prstGeom prst="rect">
            <a:avLst/>
          </a:prstGeom>
          <a:solidFill>
            <a:srgbClr val="93CA9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Vi är inte så påverkade av pandemin, vi håller på att hyra ut replokaler och banden har fortsatt repa.</a:t>
            </a:r>
          </a:p>
        </p:txBody>
      </p:sp>
      <p:sp>
        <p:nvSpPr>
          <p:cNvPr id="60" name="Rectangle 59"/>
          <p:cNvSpPr/>
          <p:nvPr/>
        </p:nvSpPr>
        <p:spPr>
          <a:xfrm>
            <a:off x="5521999" y="1513522"/>
            <a:ext cx="1620755" cy="13961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Behovet är detsamma, vi har inte märkt någon skillnad.</a:t>
            </a:r>
          </a:p>
        </p:txBody>
      </p:sp>
      <p:sp>
        <p:nvSpPr>
          <p:cNvPr id="62" name="Rectangle 61"/>
          <p:cNvSpPr/>
          <p:nvPr/>
        </p:nvSpPr>
        <p:spPr>
          <a:xfrm>
            <a:off x="243353" y="3005416"/>
            <a:ext cx="1620755" cy="1781735"/>
          </a:xfrm>
          <a:prstGeom prst="rect">
            <a:avLst/>
          </a:prstGeom>
          <a:solidFill>
            <a:srgbClr val="00696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Vi har våra fasta kunder som inte har påverkats som inte har påverkats av den övriga samhällsutvecklingen.</a:t>
            </a:r>
          </a:p>
        </p:txBody>
      </p:sp>
      <p:sp>
        <p:nvSpPr>
          <p:cNvPr id="63" name="Rectangle 62"/>
          <p:cNvSpPr/>
          <p:nvPr/>
        </p:nvSpPr>
        <p:spPr>
          <a:xfrm>
            <a:off x="2002902" y="3005417"/>
            <a:ext cx="1620755" cy="1781735"/>
          </a:xfrm>
          <a:prstGeom prst="rect">
            <a:avLst/>
          </a:prstGeom>
          <a:solidFill>
            <a:srgbClr val="93CA9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Det finns ett behov av att träffas. Man hade hört talas om teater mun till mun.   Vi har anpassat oss efter rådande restriktioner men har kunnat genomföra i och med utomhusarrangemang.</a:t>
            </a:r>
          </a:p>
        </p:txBody>
      </p:sp>
      <p:sp>
        <p:nvSpPr>
          <p:cNvPr id="64" name="Rectangle 63"/>
          <p:cNvSpPr/>
          <p:nvPr/>
        </p:nvSpPr>
        <p:spPr>
          <a:xfrm>
            <a:off x="3760794" y="3005417"/>
            <a:ext cx="1620755" cy="1781735"/>
          </a:xfrm>
          <a:prstGeom prst="rect">
            <a:avLst/>
          </a:prstGeom>
          <a:solidFill>
            <a:srgbClr val="00696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Det beror på att restriktionerna som var 2020 höll i sig. Man har </a:t>
            </a:r>
            <a:r>
              <a:rPr kumimoji="0" lang="sv-SE" sz="1050" b="0" i="1" u="none" strike="noStrike" kern="1200" cap="none" spc="0" normalizeH="0" baseline="0" noProof="0" err="1">
                <a:ln>
                  <a:noFill/>
                </a:ln>
                <a:solidFill>
                  <a:srgbClr val="FFFFFF"/>
                </a:solidFill>
                <a:effectLst/>
                <a:uLnTx/>
                <a:uFillTx/>
                <a:latin typeface="Calibri" panose="020F0502020204030204"/>
                <a:ea typeface="+mn-ea"/>
                <a:cs typeface="+mn-cs"/>
              </a:rPr>
              <a:t>hemestrat</a:t>
            </a: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 och vill ha mer saker att göra. Framför allt nu i slutet har fler internationella turister som kommer nu.</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4"/>
          <p:cNvSpPr/>
          <p:nvPr/>
        </p:nvSpPr>
        <p:spPr>
          <a:xfrm>
            <a:off x="5521999" y="3005417"/>
            <a:ext cx="1620755" cy="1781735"/>
          </a:xfrm>
          <a:prstGeom prst="rect">
            <a:avLst/>
          </a:prstGeom>
          <a:solidFill>
            <a:srgbClr val="93CA9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Folk har återgått till arbete, restriktionerna har börjat släppa.</a:t>
            </a:r>
          </a:p>
        </p:txBody>
      </p:sp>
      <p:sp>
        <p:nvSpPr>
          <p:cNvPr id="66" name="Rectangle 65"/>
          <p:cNvSpPr/>
          <p:nvPr/>
        </p:nvSpPr>
        <p:spPr>
          <a:xfrm>
            <a:off x="7279892" y="1513522"/>
            <a:ext cx="1620755" cy="1396139"/>
          </a:xfrm>
          <a:prstGeom prst="rect">
            <a:avLst/>
          </a:prstGeom>
          <a:solidFill>
            <a:srgbClr val="93CA9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Pandemin. Jag har bland annat haft ansvar för alla kryssningsfartyg som kommer till Stockholm, när man stängde hamnarna så får vi ingen avsättning för våra tjänster heller.</a:t>
            </a:r>
          </a:p>
        </p:txBody>
      </p:sp>
      <p:cxnSp>
        <p:nvCxnSpPr>
          <p:cNvPr id="70" name="Straight Connector 69"/>
          <p:cNvCxnSpPr/>
          <p:nvPr/>
        </p:nvCxnSpPr>
        <p:spPr>
          <a:xfrm>
            <a:off x="252767" y="891553"/>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shpQuestion">
            <a:extLst>
              <a:ext uri="{FF2B5EF4-FFF2-40B4-BE49-F238E27FC236}">
                <a16:creationId xmlns:a16="http://schemas.microsoft.com/office/drawing/2014/main" id="{F88BB02C-7EE0-4B57-88F1-E4D2E45D2733}"/>
              </a:ext>
            </a:extLst>
          </p:cNvPr>
          <p:cNvSpPr txBox="1">
            <a:spLocks/>
          </p:cNvSpPr>
          <p:nvPr/>
        </p:nvSpPr>
        <p:spPr>
          <a:xfrm>
            <a:off x="0" y="873422"/>
            <a:ext cx="8706971" cy="499913"/>
          </a:xfrm>
          <a:prstGeom prst="rect">
            <a:avLst/>
          </a:prstGeom>
        </p:spPr>
        <p:txBody>
          <a:bodyPr lIns="251999" tIns="162000" rIns="251999" anchor="t" anchorCtr="0"/>
          <a:lst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sv-SE" sz="1050">
                <a:latin typeface="Calibri Regular" charset="0"/>
                <a:cs typeface="Calibri Regular" charset="0"/>
              </a:rPr>
              <a:t>FRÅGA: Med tanke på ditt svar, vad har varit avgörande för den här utvecklingen? </a:t>
            </a:r>
            <a:r>
              <a:rPr lang="sv-SE" sz="1050" b="1" i="1">
                <a:solidFill>
                  <a:srgbClr val="006968"/>
                </a:solidFill>
                <a:latin typeface="Calibri Regular" charset="0"/>
                <a:cs typeface="Calibri Regular" charset="0"/>
              </a:rPr>
              <a:t>– Ett urval av citat</a:t>
            </a:r>
            <a:endParaRPr lang="en-US" sz="1050" b="1" i="1">
              <a:solidFill>
                <a:srgbClr val="006968"/>
              </a:solidFill>
              <a:latin typeface="Calibri Regular" charset="0"/>
              <a:cs typeface="Calibri Regular" charset="0"/>
            </a:endParaRPr>
          </a:p>
        </p:txBody>
      </p:sp>
      <p:sp>
        <p:nvSpPr>
          <p:cNvPr id="16" name="Rectangle 65">
            <a:extLst>
              <a:ext uri="{FF2B5EF4-FFF2-40B4-BE49-F238E27FC236}">
                <a16:creationId xmlns:a16="http://schemas.microsoft.com/office/drawing/2014/main" id="{FD9D52F3-3B43-4452-9299-991E9A00EC0D}"/>
              </a:ext>
            </a:extLst>
          </p:cNvPr>
          <p:cNvSpPr/>
          <p:nvPr/>
        </p:nvSpPr>
        <p:spPr>
          <a:xfrm>
            <a:off x="7279891" y="3005417"/>
            <a:ext cx="1620755" cy="178173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Jag tror lite är att vi inte stängde ner utan vi höll fanan uppe med stort besvär. Sen har folk uppskattat att vi har varit stenhårda med restriktionerna. Anpassat oss till rekommendationerna. Det går mun till mun metoden.</a:t>
            </a:r>
          </a:p>
        </p:txBody>
      </p:sp>
      <p:sp>
        <p:nvSpPr>
          <p:cNvPr id="2" name="textruta 1">
            <a:extLst>
              <a:ext uri="{FF2B5EF4-FFF2-40B4-BE49-F238E27FC236}">
                <a16:creationId xmlns:a16="http://schemas.microsoft.com/office/drawing/2014/main" id="{E91776E8-3D93-4226-A6B3-CC86460BFFBB}"/>
              </a:ext>
            </a:extLst>
          </p:cNvPr>
          <p:cNvSpPr txBox="1"/>
          <p:nvPr/>
        </p:nvSpPr>
        <p:spPr>
          <a:xfrm>
            <a:off x="7279891" y="986879"/>
            <a:ext cx="1620754" cy="430887"/>
          </a:xfrm>
          <a:prstGeom prst="rect">
            <a:avLst/>
          </a:prstGeom>
          <a:solidFill>
            <a:schemeClr val="accent4">
              <a:lumMod val="20000"/>
              <a:lumOff val="80000"/>
            </a:schemeClr>
          </a:solidFill>
        </p:spPr>
        <p:txBody>
          <a:bodyPr wrap="square" rtlCol="0">
            <a:spAutoFit/>
          </a:bodyPr>
          <a:lstStyle/>
          <a:p>
            <a:r>
              <a:rPr lang="sv-SE" sz="1050"/>
              <a:t>Se öppnasvarsfil för resterande citat</a:t>
            </a:r>
          </a:p>
        </p:txBody>
      </p:sp>
    </p:spTree>
    <p:extLst>
      <p:ext uri="{BB962C8B-B14F-4D97-AF65-F5344CB8AC3E}">
        <p14:creationId xmlns:p14="http://schemas.microsoft.com/office/powerpoint/2010/main" val="215483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a:extLst>
              <a:ext uri="{FF2B5EF4-FFF2-40B4-BE49-F238E27FC236}">
                <a16:creationId xmlns:a16="http://schemas.microsoft.com/office/drawing/2014/main" id="{208EB7B2-63F5-4ADC-ADBD-7B9DC0F28E6A}"/>
              </a:ext>
            </a:extLst>
          </p:cNvPr>
          <p:cNvSpPr/>
          <p:nvPr/>
        </p:nvSpPr>
        <p:spPr>
          <a:xfrm>
            <a:off x="4572001" y="-8797"/>
            <a:ext cx="4576851" cy="4876072"/>
          </a:xfrm>
          <a:prstGeom prst="rect">
            <a:avLst/>
          </a:prstGeom>
          <a:solidFill>
            <a:srgbClr val="D1E9E7"/>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graphicFrame>
        <p:nvGraphicFramePr>
          <p:cNvPr id="30" name="shpChart"/>
          <p:cNvGraphicFramePr>
            <a:graphicFrameLocks/>
          </p:cNvGraphicFramePr>
          <p:nvPr/>
        </p:nvGraphicFramePr>
        <p:xfrm>
          <a:off x="4567148" y="304800"/>
          <a:ext cx="4587237" cy="4571272"/>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p:cNvSpPr/>
          <p:nvPr/>
        </p:nvSpPr>
        <p:spPr>
          <a:xfrm>
            <a:off x="1" y="0"/>
            <a:ext cx="3059906" cy="2839641"/>
          </a:xfrm>
          <a:prstGeom prst="rect">
            <a:avLst/>
          </a:prstGeom>
        </p:spPr>
        <p:txBody>
          <a:bodyPr wrap="square" lIns="251999" tIns="360000" rIns="251999">
            <a:noAutofit/>
          </a:bodyPr>
          <a:lstStyle/>
          <a:p>
            <a:endParaRPr lang="sv-SE" sz="2700" b="1"/>
          </a:p>
        </p:txBody>
      </p:sp>
      <p:sp>
        <p:nvSpPr>
          <p:cNvPr id="37" name="shpBase">
            <a:extLst>
              <a:ext uri="{FF2B5EF4-FFF2-40B4-BE49-F238E27FC236}">
                <a16:creationId xmlns:a16="http://schemas.microsoft.com/office/drawing/2014/main" id="{8F030C40-08F2-B647-8610-444A5D2F99D3}"/>
              </a:ext>
            </a:extLst>
          </p:cNvPr>
          <p:cNvSpPr/>
          <p:nvPr/>
        </p:nvSpPr>
        <p:spPr>
          <a:xfrm>
            <a:off x="7299458" y="4611103"/>
            <a:ext cx="1854927" cy="256171"/>
          </a:xfrm>
          <a:prstGeom prst="rect">
            <a:avLst/>
          </a:prstGeom>
        </p:spPr>
        <p:txBody>
          <a:bodyPr wrap="square" lIns="251999" rIns="251999">
            <a:noAutofit/>
          </a:bodyPr>
          <a:lstStyle/>
          <a:p>
            <a:pPr algn="r">
              <a:defRPr/>
            </a:pPr>
            <a:r>
              <a:rPr lang="sv-SE" sz="800">
                <a:solidFill>
                  <a:prstClr val="white">
                    <a:lumMod val="50000"/>
                  </a:prstClr>
                </a:solidFill>
                <a:latin typeface="Calibri" charset="0"/>
                <a:ea typeface="Calibri" charset="0"/>
                <a:cs typeface="Calibri" charset="0"/>
              </a:rPr>
              <a:t>BAS: Totalt (n=252)</a:t>
            </a:r>
            <a:endParaRPr lang="en-US" sz="800">
              <a:solidFill>
                <a:prstClr val="white">
                  <a:lumMod val="50000"/>
                </a:prstClr>
              </a:solidFill>
              <a:latin typeface="Calibri" charset="0"/>
              <a:ea typeface="Calibri" charset="0"/>
              <a:cs typeface="Calibri" charset="0"/>
            </a:endParaRPr>
          </a:p>
        </p:txBody>
      </p:sp>
      <p:sp>
        <p:nvSpPr>
          <p:cNvPr id="40" name="shpQuestion">
            <a:extLst>
              <a:ext uri="{FF2B5EF4-FFF2-40B4-BE49-F238E27FC236}">
                <a16:creationId xmlns:a16="http://schemas.microsoft.com/office/drawing/2014/main" id="{233F4B02-231B-2642-91E4-C1F3313B7F18}"/>
              </a:ext>
            </a:extLst>
          </p:cNvPr>
          <p:cNvSpPr txBox="1">
            <a:spLocks/>
          </p:cNvSpPr>
          <p:nvPr/>
        </p:nvSpPr>
        <p:spPr>
          <a:xfrm>
            <a:off x="1" y="2101840"/>
            <a:ext cx="4049047" cy="499913"/>
          </a:xfrm>
          <a:prstGeom prst="rect">
            <a:avLst/>
          </a:prstGeom>
        </p:spPr>
        <p:txBody>
          <a:bodyPr lIns="251999" tIns="162000" rIns="251999" anchor="t" anchorCtr="0"/>
          <a:lst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sv-SE" sz="1050">
                <a:latin typeface="Calibri Regular" charset="0"/>
                <a:cs typeface="Calibri Regular" charset="0"/>
              </a:rPr>
              <a:t>FRÅGA: Och hur förväntar ni er att efterfrågan kommer att se ut under vintersäsongen (oktober 2021 till april 2022), jämfört med samma året innan?</a:t>
            </a:r>
          </a:p>
          <a:p>
            <a:pPr marL="0" indent="0">
              <a:buFont typeface="Arial"/>
              <a:buNone/>
            </a:pPr>
            <a:endParaRPr lang="sv-SE" sz="1050">
              <a:latin typeface="Calibri Regular" charset="0"/>
              <a:cs typeface="Calibri Regular" charset="0"/>
            </a:endParaRPr>
          </a:p>
          <a:p>
            <a:r>
              <a:rPr lang="sv-SE" sz="1050">
                <a:latin typeface="Calibri Regular" charset="0"/>
                <a:cs typeface="Calibri Regular" charset="0"/>
              </a:rPr>
              <a:t>61 procent tror på en större efterfråga den kommande vintersäsongen jämfört med förra årets säsong.</a:t>
            </a:r>
            <a:br>
              <a:rPr lang="sv-SE" sz="1050">
                <a:latin typeface="Calibri Regular" charset="0"/>
                <a:cs typeface="Calibri Regular" charset="0"/>
              </a:rPr>
            </a:br>
            <a:endParaRPr lang="sv-SE" sz="1050">
              <a:latin typeface="Calibri Regular" charset="0"/>
              <a:cs typeface="Calibri Regular" charset="0"/>
            </a:endParaRPr>
          </a:p>
          <a:p>
            <a:r>
              <a:rPr lang="sv-SE" sz="1050">
                <a:latin typeface="Calibri Regular" charset="0"/>
                <a:cs typeface="Calibri Regular" charset="0"/>
              </a:rPr>
              <a:t>Artistisk verksamhet svarar i högre grad att de förväntar sig att efterfrågan kommer vara större under vintersäsongen (73 procent jämfört med totalen på 61 procent). </a:t>
            </a:r>
            <a:endParaRPr lang="en-US" sz="1050">
              <a:latin typeface="Calibri Regular" charset="0"/>
              <a:cs typeface="Calibri Regular" charset="0"/>
            </a:endParaRPr>
          </a:p>
        </p:txBody>
      </p:sp>
      <p:sp>
        <p:nvSpPr>
          <p:cNvPr id="41" name="shpTitle">
            <a:extLst>
              <a:ext uri="{FF2B5EF4-FFF2-40B4-BE49-F238E27FC236}">
                <a16:creationId xmlns:a16="http://schemas.microsoft.com/office/drawing/2014/main" id="{532CA53C-A045-DC44-A56C-C0A22487A05A}"/>
              </a:ext>
            </a:extLst>
          </p:cNvPr>
          <p:cNvSpPr>
            <a:spLocks noGrp="1"/>
          </p:cNvSpPr>
          <p:nvPr>
            <p:ph type="title"/>
          </p:nvPr>
        </p:nvSpPr>
        <p:spPr>
          <a:xfrm>
            <a:off x="-10383" y="0"/>
            <a:ext cx="4836765" cy="2601753"/>
          </a:xfrm>
          <a:prstGeom prst="rect">
            <a:avLst/>
          </a:prstGeom>
        </p:spPr>
        <p:txBody>
          <a:bodyPr lIns="251999" tIns="360000" rIns="251999" anchor="t" anchorCtr="0"/>
          <a:lstStyle/>
          <a:p>
            <a:r>
              <a:rPr lang="sv-SE" sz="2700" b="1">
                <a:latin typeface="Calibri" charset="0"/>
                <a:ea typeface="Calibri" charset="0"/>
                <a:cs typeface="Calibri" charset="0"/>
              </a:rPr>
              <a:t>Förväntningar på vintersäsongen (oktober 2021 till april 2022) jämfört med samma tid året innan </a:t>
            </a:r>
            <a:endParaRPr lang="sv-SE" sz="2700" b="1"/>
          </a:p>
        </p:txBody>
      </p:sp>
      <p:cxnSp>
        <p:nvCxnSpPr>
          <p:cNvPr id="42" name="Straight Connector 41">
            <a:extLst>
              <a:ext uri="{FF2B5EF4-FFF2-40B4-BE49-F238E27FC236}">
                <a16:creationId xmlns:a16="http://schemas.microsoft.com/office/drawing/2014/main" id="{72F3CEBD-7A4A-344F-A319-68E762299116}"/>
              </a:ext>
            </a:extLst>
          </p:cNvPr>
          <p:cNvCxnSpPr/>
          <p:nvPr/>
        </p:nvCxnSpPr>
        <p:spPr>
          <a:xfrm>
            <a:off x="251222" y="2101840"/>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shpSlideType" hidden="1">
            <a:extLst>
              <a:ext uri="{FF2B5EF4-FFF2-40B4-BE49-F238E27FC236}">
                <a16:creationId xmlns:a16="http://schemas.microsoft.com/office/drawing/2014/main" id="{FC0103F9-070F-4D46-9BED-FAB3C619232C}"/>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a:latin typeface="Calibri Regular" charset="0"/>
                <a:cs typeface="Calibri Regular" charset="0"/>
              </a:rPr>
              <a:t>1</a:t>
            </a:r>
            <a:endParaRPr kumimoji="0" lang="sv-SE" sz="1200" b="0" i="0" u="none" strike="noStrike" kern="1200" cap="none" spc="0" normalizeH="0" baseline="0" noProof="0">
              <a:ln>
                <a:noFill/>
              </a:ln>
              <a:effectLst/>
              <a:uLnTx/>
              <a:uFillTx/>
              <a:latin typeface="Calibri Regular" charset="0"/>
              <a:cs typeface="Calibri Regular" charset="0"/>
            </a:endParaRPr>
          </a:p>
        </p:txBody>
      </p:sp>
      <p:graphicFrame>
        <p:nvGraphicFramePr>
          <p:cNvPr id="18" name="shpSlideData" hidden="1">
            <a:extLst>
              <a:ext uri="{FF2B5EF4-FFF2-40B4-BE49-F238E27FC236}">
                <a16:creationId xmlns:a16="http://schemas.microsoft.com/office/drawing/2014/main" id="{B421D681-C35F-4CF7-B3F4-BA67C0EC9DC9}"/>
              </a:ext>
            </a:extLst>
          </p:cNvPr>
          <p:cNvGraphicFramePr/>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shpDivision" hidden="1">
            <a:extLst>
              <a:ext uri="{FF2B5EF4-FFF2-40B4-BE49-F238E27FC236}">
                <a16:creationId xmlns:a16="http://schemas.microsoft.com/office/drawing/2014/main" id="{2B604932-C998-4F63-85AC-2A5B142AF84D}"/>
              </a:ext>
            </a:extLst>
          </p:cNvPr>
          <p:cNvSpPr txBox="1"/>
          <p:nvPr/>
        </p:nvSpPr>
        <p:spPr>
          <a:xfrm>
            <a:off x="7380312" y="0"/>
            <a:ext cx="1763689" cy="339725"/>
          </a:xfrm>
          <a:prstGeom prst="rect">
            <a:avLst/>
          </a:prstGeom>
          <a:solidFill>
            <a:schemeClr val="accent4"/>
          </a:solidFill>
        </p:spPr>
        <p:txBody>
          <a:bodyPr wrap="square" lIns="251999" tIns="72000" rIns="251999" rtlCol="0">
            <a:noAutofit/>
          </a:bodyPr>
          <a:lstStyle/>
          <a:p>
            <a:pPr algn="ctr">
              <a:lnSpc>
                <a:spcPct val="100000"/>
              </a:lnSpc>
            </a:pPr>
            <a:r>
              <a:rPr lang="sv-SE" sz="1200" b="1">
                <a:solidFill>
                  <a:schemeClr val="bg1"/>
                </a:solidFill>
              </a:rPr>
              <a:t>Grupp </a:t>
            </a:r>
          </a:p>
        </p:txBody>
      </p:sp>
      <p:sp>
        <p:nvSpPr>
          <p:cNvPr id="16" name="Höger klammerparentes 15">
            <a:extLst>
              <a:ext uri="{FF2B5EF4-FFF2-40B4-BE49-F238E27FC236}">
                <a16:creationId xmlns:a16="http://schemas.microsoft.com/office/drawing/2014/main" id="{21A80A0F-2EFA-412F-8161-79066CF28B6E}"/>
              </a:ext>
            </a:extLst>
          </p:cNvPr>
          <p:cNvSpPr/>
          <p:nvPr/>
        </p:nvSpPr>
        <p:spPr>
          <a:xfrm>
            <a:off x="8097003" y="619713"/>
            <a:ext cx="139700" cy="996950"/>
          </a:xfrm>
          <a:prstGeom prst="rightBrac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19" name="textruta 18">
            <a:extLst>
              <a:ext uri="{FF2B5EF4-FFF2-40B4-BE49-F238E27FC236}">
                <a16:creationId xmlns:a16="http://schemas.microsoft.com/office/drawing/2014/main" id="{669AA143-F071-4053-9FD3-7AC49A65503A}"/>
              </a:ext>
            </a:extLst>
          </p:cNvPr>
          <p:cNvSpPr txBox="1"/>
          <p:nvPr/>
        </p:nvSpPr>
        <p:spPr>
          <a:xfrm>
            <a:off x="7995537" y="961017"/>
            <a:ext cx="482331" cy="253916"/>
          </a:xfrm>
          <a:prstGeom prst="rect">
            <a:avLst/>
          </a:prstGeom>
          <a:solidFill>
            <a:srgbClr val="D1E9E7"/>
          </a:solidFill>
        </p:spPr>
        <p:txBody>
          <a:bodyPr wrap="square" rtlCol="0">
            <a:spAutoFit/>
          </a:bodyPr>
          <a:lstStyle/>
          <a:p>
            <a:r>
              <a:rPr lang="sv-SE" sz="1050" b="1"/>
              <a:t>61%</a:t>
            </a:r>
          </a:p>
        </p:txBody>
      </p:sp>
      <p:sp>
        <p:nvSpPr>
          <p:cNvPr id="20" name="Höger klammerparentes 19">
            <a:extLst>
              <a:ext uri="{FF2B5EF4-FFF2-40B4-BE49-F238E27FC236}">
                <a16:creationId xmlns:a16="http://schemas.microsoft.com/office/drawing/2014/main" id="{CCAC8FDB-4BE4-408E-AAF5-3FEC8815EBF2}"/>
              </a:ext>
            </a:extLst>
          </p:cNvPr>
          <p:cNvSpPr/>
          <p:nvPr/>
        </p:nvSpPr>
        <p:spPr>
          <a:xfrm>
            <a:off x="7400924" y="2765401"/>
            <a:ext cx="165736" cy="884579"/>
          </a:xfrm>
          <a:prstGeom prst="rightBrac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21" name="textruta 20">
            <a:extLst>
              <a:ext uri="{FF2B5EF4-FFF2-40B4-BE49-F238E27FC236}">
                <a16:creationId xmlns:a16="http://schemas.microsoft.com/office/drawing/2014/main" id="{D0C0DB7D-AF76-4E58-B943-E8A17430E61F}"/>
              </a:ext>
            </a:extLst>
          </p:cNvPr>
          <p:cNvSpPr txBox="1"/>
          <p:nvPr/>
        </p:nvSpPr>
        <p:spPr>
          <a:xfrm>
            <a:off x="7337558" y="3076225"/>
            <a:ext cx="482331" cy="253916"/>
          </a:xfrm>
          <a:prstGeom prst="rect">
            <a:avLst/>
          </a:prstGeom>
          <a:solidFill>
            <a:srgbClr val="D1E9E7"/>
          </a:solidFill>
        </p:spPr>
        <p:txBody>
          <a:bodyPr wrap="square" rtlCol="0">
            <a:spAutoFit/>
          </a:bodyPr>
          <a:lstStyle/>
          <a:p>
            <a:r>
              <a:rPr lang="sv-SE" sz="1050" b="1"/>
              <a:t>8%</a:t>
            </a:r>
          </a:p>
        </p:txBody>
      </p:sp>
    </p:spTree>
    <p:extLst>
      <p:ext uri="{BB962C8B-B14F-4D97-AF65-F5344CB8AC3E}">
        <p14:creationId xmlns:p14="http://schemas.microsoft.com/office/powerpoint/2010/main" val="247463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 y="0"/>
            <a:ext cx="8706971" cy="780751"/>
          </a:xfrm>
          <a:prstGeom prst="rect">
            <a:avLst/>
          </a:prstGeom>
        </p:spPr>
        <p:txBody>
          <a:bodyPr wrap="square" lIns="251999" tIns="360000" rIns="251999">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27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Avgörande faktorer för den kommande vintern</a:t>
            </a:r>
          </a:p>
        </p:txBody>
      </p:sp>
      <p:sp>
        <p:nvSpPr>
          <p:cNvPr id="5" name="Rectangle 4"/>
          <p:cNvSpPr/>
          <p:nvPr/>
        </p:nvSpPr>
        <p:spPr>
          <a:xfrm>
            <a:off x="243353" y="1574035"/>
            <a:ext cx="1620755" cy="13961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050" i="1">
                <a:solidFill>
                  <a:srgbClr val="FFFFFF"/>
                </a:solidFill>
                <a:latin typeface="Calibri" panose="020F0502020204030204"/>
              </a:rPr>
              <a:t>Det beror på hur det blir med corona.</a:t>
            </a:r>
            <a:endParaRPr kumimoji="0" lang="en-GB" sz="1050" b="0" i="1"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55"/>
          <p:cNvSpPr/>
          <p:nvPr/>
        </p:nvSpPr>
        <p:spPr>
          <a:xfrm>
            <a:off x="2002902" y="1574035"/>
            <a:ext cx="1620755" cy="1396139"/>
          </a:xfrm>
          <a:prstGeom prst="rect">
            <a:avLst/>
          </a:prstGeom>
          <a:solidFill>
            <a:srgbClr val="93CA9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Jag tror att det blir lite mer normalt och restriktionerna släpps och att man är vaccinerade. Folk blir inte lika rädda och folk längtar ut igen.</a:t>
            </a:r>
            <a:endParaRPr kumimoji="0" lang="en-GB" sz="1050" b="0" i="1"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56"/>
          <p:cNvSpPr/>
          <p:nvPr/>
        </p:nvSpPr>
        <p:spPr>
          <a:xfrm>
            <a:off x="3762451" y="1574035"/>
            <a:ext cx="1620755" cy="13961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Att det inte blir reseförbud igen.</a:t>
            </a:r>
          </a:p>
        </p:txBody>
      </p:sp>
      <p:sp>
        <p:nvSpPr>
          <p:cNvPr id="60" name="Rectangle 59"/>
          <p:cNvSpPr/>
          <p:nvPr/>
        </p:nvSpPr>
        <p:spPr>
          <a:xfrm>
            <a:off x="5521999" y="1574035"/>
            <a:ext cx="1620755" cy="1396139"/>
          </a:xfrm>
          <a:prstGeom prst="rect">
            <a:avLst/>
          </a:prstGeom>
          <a:solidFill>
            <a:srgbClr val="93CA9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Det är marknadsföringen och samarbetet med olika turistföretag. Att vi får snö och får vinter.</a:t>
            </a:r>
          </a:p>
        </p:txBody>
      </p:sp>
      <p:sp>
        <p:nvSpPr>
          <p:cNvPr id="62" name="Rectangle 61"/>
          <p:cNvSpPr/>
          <p:nvPr/>
        </p:nvSpPr>
        <p:spPr>
          <a:xfrm>
            <a:off x="243353" y="3079105"/>
            <a:ext cx="1620755" cy="1708048"/>
          </a:xfrm>
          <a:prstGeom prst="rect">
            <a:avLst/>
          </a:prstGeom>
          <a:solidFill>
            <a:srgbClr val="93CA9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Regeringen ger oss samma möjligheter som andra branscher. Restriktionerna lättar.</a:t>
            </a:r>
          </a:p>
        </p:txBody>
      </p:sp>
      <p:sp>
        <p:nvSpPr>
          <p:cNvPr id="63" name="Rectangle 62"/>
          <p:cNvSpPr/>
          <p:nvPr/>
        </p:nvSpPr>
        <p:spPr>
          <a:xfrm>
            <a:off x="2002902" y="3079105"/>
            <a:ext cx="1620755" cy="1708048"/>
          </a:xfrm>
          <a:prstGeom prst="rect">
            <a:avLst/>
          </a:prstGeom>
          <a:solidFill>
            <a:srgbClr val="00696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algn="ctr">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Folk måste lära sig att leva med pandemin. Jag tror att folk är otåliga. Olika generationer och olika </a:t>
            </a:r>
            <a:r>
              <a:rPr kumimoji="0" lang="sv-SE" sz="1050" b="0" i="1" u="none" strike="noStrike" kern="1200" cap="none" spc="0" normalizeH="0" baseline="0" noProof="0" err="1">
                <a:ln>
                  <a:noFill/>
                </a:ln>
                <a:solidFill>
                  <a:srgbClr val="FFFFFF"/>
                </a:solidFill>
                <a:effectLst/>
                <a:uLnTx/>
                <a:uFillTx/>
                <a:latin typeface="Calibri" panose="020F0502020204030204"/>
                <a:ea typeface="+mn-ea"/>
                <a:cs typeface="+mn-cs"/>
              </a:rPr>
              <a:t>tålhetsgrad</a:t>
            </a: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 Nöjesindustrin behöver delas upp i olika delar. Frågorna du ställer är för stora.</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4" name="Rectangle 63"/>
          <p:cNvSpPr/>
          <p:nvPr/>
        </p:nvSpPr>
        <p:spPr>
          <a:xfrm>
            <a:off x="3760794" y="3079105"/>
            <a:ext cx="1620755" cy="1708048"/>
          </a:xfrm>
          <a:prstGeom prst="rect">
            <a:avLst/>
          </a:prstGeom>
          <a:solidFill>
            <a:srgbClr val="93CA9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Kulturliv, muséer, konst och shopping o.s.v.  att folk får resa in överhuvudtaget, trygghet och öppna gator.</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4"/>
          <p:cNvSpPr/>
          <p:nvPr/>
        </p:nvSpPr>
        <p:spPr>
          <a:xfrm>
            <a:off x="5521999" y="3079105"/>
            <a:ext cx="1620755" cy="1708048"/>
          </a:xfrm>
          <a:prstGeom prst="rect">
            <a:avLst/>
          </a:prstGeom>
          <a:solidFill>
            <a:srgbClr val="00696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050" i="1">
                <a:solidFill>
                  <a:srgbClr val="FFFFFF"/>
                </a:solidFill>
                <a:latin typeface="Calibri" panose="020F0502020204030204"/>
              </a:rPr>
              <a:t>Man måste hålla det stabilt med smittspridningen. Vaccinering och hålla sig lokalt. Samt att man måste samverka mellan kommunen och andra aktörer.</a:t>
            </a:r>
            <a:endPar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5"/>
          <p:cNvSpPr/>
          <p:nvPr/>
        </p:nvSpPr>
        <p:spPr>
          <a:xfrm>
            <a:off x="7279892" y="1574035"/>
            <a:ext cx="1620755" cy="139613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Jag tycker att man ska ha vaccinationspass. Det blir en trygghet och man tar ett gemensamt ansvar. Folk kommer resa mer inom Sverige.</a:t>
            </a:r>
          </a:p>
        </p:txBody>
      </p:sp>
      <p:cxnSp>
        <p:nvCxnSpPr>
          <p:cNvPr id="70" name="Straight Connector 69"/>
          <p:cNvCxnSpPr/>
          <p:nvPr/>
        </p:nvCxnSpPr>
        <p:spPr>
          <a:xfrm>
            <a:off x="252767" y="891553"/>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shpQuestion">
            <a:extLst>
              <a:ext uri="{FF2B5EF4-FFF2-40B4-BE49-F238E27FC236}">
                <a16:creationId xmlns:a16="http://schemas.microsoft.com/office/drawing/2014/main" id="{F88BB02C-7EE0-4B57-88F1-E4D2E45D2733}"/>
              </a:ext>
            </a:extLst>
          </p:cNvPr>
          <p:cNvSpPr txBox="1">
            <a:spLocks/>
          </p:cNvSpPr>
          <p:nvPr/>
        </p:nvSpPr>
        <p:spPr>
          <a:xfrm>
            <a:off x="1" y="866698"/>
            <a:ext cx="6992470" cy="499913"/>
          </a:xfrm>
          <a:prstGeom prst="rect">
            <a:avLst/>
          </a:prstGeom>
        </p:spPr>
        <p:txBody>
          <a:bodyPr lIns="251999" tIns="162000" rIns="251999" anchor="t" anchorCtr="0"/>
          <a:lst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sv-SE" sz="1050">
                <a:latin typeface="Calibri Regular" charset="0"/>
                <a:cs typeface="Calibri Regular" charset="0"/>
              </a:rPr>
              <a:t>FRÅGA: Vad är avgörande för utvecklingen av turismen och antalet besökare i Sverige generellt den kommande vintern? </a:t>
            </a:r>
            <a:r>
              <a:rPr lang="sv-SE" sz="1050" b="1" i="1">
                <a:solidFill>
                  <a:srgbClr val="006968"/>
                </a:solidFill>
                <a:latin typeface="Calibri Regular" charset="0"/>
                <a:cs typeface="Calibri Regular" charset="0"/>
              </a:rPr>
              <a:t>- Ett urval av citat</a:t>
            </a:r>
            <a:endParaRPr lang="en-US" sz="1050" b="1" i="1">
              <a:solidFill>
                <a:srgbClr val="006968"/>
              </a:solidFill>
              <a:latin typeface="Calibri Regular" charset="0"/>
              <a:cs typeface="Calibri Regular" charset="0"/>
            </a:endParaRPr>
          </a:p>
        </p:txBody>
      </p:sp>
      <p:sp>
        <p:nvSpPr>
          <p:cNvPr id="16" name="Rectangle 65">
            <a:extLst>
              <a:ext uri="{FF2B5EF4-FFF2-40B4-BE49-F238E27FC236}">
                <a16:creationId xmlns:a16="http://schemas.microsoft.com/office/drawing/2014/main" id="{FD9D52F3-3B43-4452-9299-991E9A00EC0D}"/>
              </a:ext>
            </a:extLst>
          </p:cNvPr>
          <p:cNvSpPr/>
          <p:nvPr/>
        </p:nvSpPr>
        <p:spPr>
          <a:xfrm>
            <a:off x="7279891" y="3079105"/>
            <a:ext cx="1620755" cy="1708048"/>
          </a:xfrm>
          <a:prstGeom prst="rect">
            <a:avLst/>
          </a:prstGeom>
          <a:solidFill>
            <a:srgbClr val="93CA9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34290" rIns="72000" bIns="34290" numCol="1" spcCol="0" rtlCol="0" fromWordArt="0" anchor="ctr" anchorCtr="0" forceAA="0" compatLnSpc="1">
            <a:prstTxWarp prst="textNoShape">
              <a:avLst/>
            </a:prstTxWarp>
            <a:no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sv-SE" sz="1050" b="0" i="1" u="none" strike="noStrike" kern="1200" cap="none" spc="0" normalizeH="0" baseline="0" noProof="0">
                <a:ln>
                  <a:noFill/>
                </a:ln>
                <a:solidFill>
                  <a:srgbClr val="FFFFFF"/>
                </a:solidFill>
                <a:effectLst/>
                <a:uLnTx/>
                <a:uFillTx/>
                <a:latin typeface="Calibri" panose="020F0502020204030204"/>
                <a:ea typeface="+mn-ea"/>
                <a:cs typeface="+mn-cs"/>
              </a:rPr>
              <a:t>Släppt på restriktionerna vid Covid. Allmänheten känns intresserade av friluftsliv.</a:t>
            </a:r>
          </a:p>
        </p:txBody>
      </p:sp>
      <p:sp>
        <p:nvSpPr>
          <p:cNvPr id="17" name="textruta 16">
            <a:extLst>
              <a:ext uri="{FF2B5EF4-FFF2-40B4-BE49-F238E27FC236}">
                <a16:creationId xmlns:a16="http://schemas.microsoft.com/office/drawing/2014/main" id="{EB93E8E0-E348-44A3-9261-8DBF6B2AFCB4}"/>
              </a:ext>
            </a:extLst>
          </p:cNvPr>
          <p:cNvSpPr txBox="1"/>
          <p:nvPr/>
        </p:nvSpPr>
        <p:spPr>
          <a:xfrm>
            <a:off x="7289304" y="1080128"/>
            <a:ext cx="1611342" cy="430887"/>
          </a:xfrm>
          <a:prstGeom prst="rect">
            <a:avLst/>
          </a:prstGeom>
          <a:solidFill>
            <a:schemeClr val="accent4">
              <a:lumMod val="20000"/>
              <a:lumOff val="80000"/>
            </a:schemeClr>
          </a:solidFill>
        </p:spPr>
        <p:txBody>
          <a:bodyPr wrap="square" rtlCol="0">
            <a:spAutoFit/>
          </a:bodyPr>
          <a:lstStyle/>
          <a:p>
            <a:r>
              <a:rPr lang="sv-SE" sz="1050"/>
              <a:t>Se öppnasvarsfil för resterande citat</a:t>
            </a:r>
          </a:p>
        </p:txBody>
      </p:sp>
    </p:spTree>
    <p:extLst>
      <p:ext uri="{BB962C8B-B14F-4D97-AF65-F5344CB8AC3E}">
        <p14:creationId xmlns:p14="http://schemas.microsoft.com/office/powerpoint/2010/main" val="1551223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a:extLst>
              <a:ext uri="{FF2B5EF4-FFF2-40B4-BE49-F238E27FC236}">
                <a16:creationId xmlns:a16="http://schemas.microsoft.com/office/drawing/2014/main" id="{208EB7B2-63F5-4ADC-ADBD-7B9DC0F28E6A}"/>
              </a:ext>
            </a:extLst>
          </p:cNvPr>
          <p:cNvSpPr/>
          <p:nvPr/>
        </p:nvSpPr>
        <p:spPr>
          <a:xfrm>
            <a:off x="4572001" y="-8797"/>
            <a:ext cx="4576851" cy="4876072"/>
          </a:xfrm>
          <a:prstGeom prst="rect">
            <a:avLst/>
          </a:prstGeom>
          <a:solidFill>
            <a:srgbClr val="D1E9E7"/>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graphicFrame>
        <p:nvGraphicFramePr>
          <p:cNvPr id="30" name="shpChart"/>
          <p:cNvGraphicFramePr>
            <a:graphicFrameLocks/>
          </p:cNvGraphicFramePr>
          <p:nvPr/>
        </p:nvGraphicFramePr>
        <p:xfrm>
          <a:off x="4567148" y="304800"/>
          <a:ext cx="4587237" cy="4571272"/>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p:cNvSpPr/>
          <p:nvPr/>
        </p:nvSpPr>
        <p:spPr>
          <a:xfrm>
            <a:off x="1" y="0"/>
            <a:ext cx="3059906" cy="2839641"/>
          </a:xfrm>
          <a:prstGeom prst="rect">
            <a:avLst/>
          </a:prstGeom>
        </p:spPr>
        <p:txBody>
          <a:bodyPr wrap="square" lIns="251999" tIns="360000" rIns="251999">
            <a:noAutofit/>
          </a:bodyPr>
          <a:lstStyle/>
          <a:p>
            <a:endParaRPr lang="sv-SE" sz="2700" b="1"/>
          </a:p>
        </p:txBody>
      </p:sp>
      <p:sp>
        <p:nvSpPr>
          <p:cNvPr id="37" name="shpBase">
            <a:extLst>
              <a:ext uri="{FF2B5EF4-FFF2-40B4-BE49-F238E27FC236}">
                <a16:creationId xmlns:a16="http://schemas.microsoft.com/office/drawing/2014/main" id="{8F030C40-08F2-B647-8610-444A5D2F99D3}"/>
              </a:ext>
            </a:extLst>
          </p:cNvPr>
          <p:cNvSpPr/>
          <p:nvPr/>
        </p:nvSpPr>
        <p:spPr>
          <a:xfrm>
            <a:off x="7299458" y="4611103"/>
            <a:ext cx="1854927" cy="256171"/>
          </a:xfrm>
          <a:prstGeom prst="rect">
            <a:avLst/>
          </a:prstGeom>
        </p:spPr>
        <p:txBody>
          <a:bodyPr wrap="square" lIns="251999" rIns="251999">
            <a:noAutofit/>
          </a:bodyPr>
          <a:lstStyle/>
          <a:p>
            <a:pPr algn="r">
              <a:defRPr/>
            </a:pPr>
            <a:r>
              <a:rPr lang="sv-SE" sz="800">
                <a:solidFill>
                  <a:prstClr val="white">
                    <a:lumMod val="50000"/>
                  </a:prstClr>
                </a:solidFill>
                <a:latin typeface="Calibri" charset="0"/>
                <a:ea typeface="Calibri" charset="0"/>
                <a:cs typeface="Calibri" charset="0"/>
              </a:rPr>
              <a:t>BAS: Totalt (n=252)</a:t>
            </a:r>
            <a:endParaRPr lang="en-US" sz="800">
              <a:solidFill>
                <a:prstClr val="white">
                  <a:lumMod val="50000"/>
                </a:prstClr>
              </a:solidFill>
              <a:latin typeface="Calibri" charset="0"/>
              <a:ea typeface="Calibri" charset="0"/>
              <a:cs typeface="Calibri" charset="0"/>
            </a:endParaRPr>
          </a:p>
        </p:txBody>
      </p:sp>
      <p:sp>
        <p:nvSpPr>
          <p:cNvPr id="40" name="shpQuestion">
            <a:extLst>
              <a:ext uri="{FF2B5EF4-FFF2-40B4-BE49-F238E27FC236}">
                <a16:creationId xmlns:a16="http://schemas.microsoft.com/office/drawing/2014/main" id="{233F4B02-231B-2642-91E4-C1F3313B7F18}"/>
              </a:ext>
            </a:extLst>
          </p:cNvPr>
          <p:cNvSpPr txBox="1">
            <a:spLocks/>
          </p:cNvSpPr>
          <p:nvPr/>
        </p:nvSpPr>
        <p:spPr>
          <a:xfrm>
            <a:off x="-10383" y="1732073"/>
            <a:ext cx="4461359" cy="499913"/>
          </a:xfrm>
          <a:prstGeom prst="rect">
            <a:avLst/>
          </a:prstGeom>
        </p:spPr>
        <p:txBody>
          <a:bodyPr lIns="251999" tIns="162000" rIns="251999" anchor="t" anchorCtr="0"/>
          <a:lst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sv-SE" sz="1050">
                <a:latin typeface="Calibri Regular" charset="0"/>
                <a:cs typeface="Calibri Regular" charset="0"/>
              </a:rPr>
              <a:t>FRÅGA: Vad tror du om efterfrågan på era produkter eller tjänster under helåret 2021 jämfört med 2020?</a:t>
            </a:r>
          </a:p>
          <a:p>
            <a:pPr marL="0" indent="0">
              <a:buFont typeface="Arial"/>
              <a:buNone/>
            </a:pPr>
            <a:endParaRPr lang="sv-SE" sz="1050">
              <a:latin typeface="Calibri Regular" charset="0"/>
              <a:cs typeface="Calibri Regular" charset="0"/>
            </a:endParaRPr>
          </a:p>
          <a:p>
            <a:r>
              <a:rPr lang="sv-SE" sz="1050">
                <a:latin typeface="Calibri" charset="0"/>
                <a:cs typeface="Calibri" charset="0"/>
              </a:rPr>
              <a:t>58 procent tror på en större efterfråga på sina produkter eller tjänster under helåret 2021 jämfört med 2020. </a:t>
            </a:r>
            <a:endParaRPr lang="en-US" sz="1050">
              <a:latin typeface="Calibri Regular" charset="0"/>
              <a:cs typeface="Calibri Regular" charset="0"/>
            </a:endParaRPr>
          </a:p>
        </p:txBody>
      </p:sp>
      <p:sp>
        <p:nvSpPr>
          <p:cNvPr id="41" name="shpTitle">
            <a:extLst>
              <a:ext uri="{FF2B5EF4-FFF2-40B4-BE49-F238E27FC236}">
                <a16:creationId xmlns:a16="http://schemas.microsoft.com/office/drawing/2014/main" id="{532CA53C-A045-DC44-A56C-C0A22487A05A}"/>
              </a:ext>
            </a:extLst>
          </p:cNvPr>
          <p:cNvSpPr>
            <a:spLocks noGrp="1"/>
          </p:cNvSpPr>
          <p:nvPr>
            <p:ph type="title"/>
          </p:nvPr>
        </p:nvSpPr>
        <p:spPr>
          <a:xfrm>
            <a:off x="-10383" y="0"/>
            <a:ext cx="4577531" cy="2326341"/>
          </a:xfrm>
          <a:prstGeom prst="rect">
            <a:avLst/>
          </a:prstGeom>
        </p:spPr>
        <p:txBody>
          <a:bodyPr lIns="251999" tIns="360000" rIns="251999" anchor="t" anchorCtr="0"/>
          <a:lstStyle/>
          <a:p>
            <a:r>
              <a:rPr lang="sv-SE" sz="2700" b="1">
                <a:latin typeface="Calibri" charset="0"/>
                <a:ea typeface="Calibri" charset="0"/>
                <a:cs typeface="Calibri" charset="0"/>
              </a:rPr>
              <a:t>Efterfrågan på produkter eller tjänster under helåret 2021 jämfört med 2020</a:t>
            </a:r>
            <a:endParaRPr lang="sv-SE" sz="2700" b="1"/>
          </a:p>
        </p:txBody>
      </p:sp>
      <p:cxnSp>
        <p:nvCxnSpPr>
          <p:cNvPr id="42" name="Straight Connector 41">
            <a:extLst>
              <a:ext uri="{FF2B5EF4-FFF2-40B4-BE49-F238E27FC236}">
                <a16:creationId xmlns:a16="http://schemas.microsoft.com/office/drawing/2014/main" id="{72F3CEBD-7A4A-344F-A319-68E762299116}"/>
              </a:ext>
            </a:extLst>
          </p:cNvPr>
          <p:cNvCxnSpPr/>
          <p:nvPr/>
        </p:nvCxnSpPr>
        <p:spPr>
          <a:xfrm>
            <a:off x="240838" y="1732073"/>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shpSlideType" hidden="1">
            <a:extLst>
              <a:ext uri="{FF2B5EF4-FFF2-40B4-BE49-F238E27FC236}">
                <a16:creationId xmlns:a16="http://schemas.microsoft.com/office/drawing/2014/main" id="{FC0103F9-070F-4D46-9BED-FAB3C619232C}"/>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a:latin typeface="Calibri Regular" charset="0"/>
                <a:cs typeface="Calibri Regular" charset="0"/>
              </a:rPr>
              <a:t>1</a:t>
            </a:r>
            <a:endParaRPr kumimoji="0" lang="sv-SE" sz="1200" b="0" i="0" u="none" strike="noStrike" kern="1200" cap="none" spc="0" normalizeH="0" baseline="0" noProof="0">
              <a:ln>
                <a:noFill/>
              </a:ln>
              <a:effectLst/>
              <a:uLnTx/>
              <a:uFillTx/>
              <a:latin typeface="Calibri Regular" charset="0"/>
              <a:cs typeface="Calibri Regular" charset="0"/>
            </a:endParaRPr>
          </a:p>
        </p:txBody>
      </p:sp>
      <p:graphicFrame>
        <p:nvGraphicFramePr>
          <p:cNvPr id="18" name="shpSlideData" hidden="1">
            <a:extLst>
              <a:ext uri="{FF2B5EF4-FFF2-40B4-BE49-F238E27FC236}">
                <a16:creationId xmlns:a16="http://schemas.microsoft.com/office/drawing/2014/main" id="{B421D681-C35F-4CF7-B3F4-BA67C0EC9DC9}"/>
              </a:ext>
            </a:extLst>
          </p:cNvPr>
          <p:cNvGraphicFramePr/>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shpDivision" hidden="1">
            <a:extLst>
              <a:ext uri="{FF2B5EF4-FFF2-40B4-BE49-F238E27FC236}">
                <a16:creationId xmlns:a16="http://schemas.microsoft.com/office/drawing/2014/main" id="{2B604932-C998-4F63-85AC-2A5B142AF84D}"/>
              </a:ext>
            </a:extLst>
          </p:cNvPr>
          <p:cNvSpPr txBox="1"/>
          <p:nvPr/>
        </p:nvSpPr>
        <p:spPr>
          <a:xfrm>
            <a:off x="7380312" y="0"/>
            <a:ext cx="1763689" cy="339725"/>
          </a:xfrm>
          <a:prstGeom prst="rect">
            <a:avLst/>
          </a:prstGeom>
          <a:solidFill>
            <a:schemeClr val="accent4"/>
          </a:solidFill>
        </p:spPr>
        <p:txBody>
          <a:bodyPr wrap="square" lIns="251999" tIns="72000" rIns="251999" rtlCol="0">
            <a:noAutofit/>
          </a:bodyPr>
          <a:lstStyle/>
          <a:p>
            <a:pPr algn="ctr">
              <a:lnSpc>
                <a:spcPct val="100000"/>
              </a:lnSpc>
            </a:pPr>
            <a:r>
              <a:rPr lang="sv-SE" sz="1200" b="1">
                <a:solidFill>
                  <a:schemeClr val="bg1"/>
                </a:solidFill>
              </a:rPr>
              <a:t>Grupp </a:t>
            </a:r>
          </a:p>
        </p:txBody>
      </p:sp>
      <p:sp>
        <p:nvSpPr>
          <p:cNvPr id="16" name="Höger klammerparentes 15">
            <a:extLst>
              <a:ext uri="{FF2B5EF4-FFF2-40B4-BE49-F238E27FC236}">
                <a16:creationId xmlns:a16="http://schemas.microsoft.com/office/drawing/2014/main" id="{5E2FDDAD-AD3A-4CA6-8A8C-7B8649C02D41}"/>
              </a:ext>
            </a:extLst>
          </p:cNvPr>
          <p:cNvSpPr/>
          <p:nvPr/>
        </p:nvSpPr>
        <p:spPr>
          <a:xfrm>
            <a:off x="8033832" y="619713"/>
            <a:ext cx="139700" cy="996950"/>
          </a:xfrm>
          <a:prstGeom prst="rightBrac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19" name="textruta 18">
            <a:extLst>
              <a:ext uri="{FF2B5EF4-FFF2-40B4-BE49-F238E27FC236}">
                <a16:creationId xmlns:a16="http://schemas.microsoft.com/office/drawing/2014/main" id="{F5D69102-C27F-43B6-AF5D-96412474A8FA}"/>
              </a:ext>
            </a:extLst>
          </p:cNvPr>
          <p:cNvSpPr txBox="1"/>
          <p:nvPr/>
        </p:nvSpPr>
        <p:spPr>
          <a:xfrm>
            <a:off x="7924746" y="961017"/>
            <a:ext cx="482331" cy="253916"/>
          </a:xfrm>
          <a:prstGeom prst="rect">
            <a:avLst/>
          </a:prstGeom>
          <a:solidFill>
            <a:srgbClr val="D1E9E7"/>
          </a:solidFill>
        </p:spPr>
        <p:txBody>
          <a:bodyPr wrap="square" rtlCol="0">
            <a:spAutoFit/>
          </a:bodyPr>
          <a:lstStyle/>
          <a:p>
            <a:r>
              <a:rPr lang="sv-SE" sz="1050" b="1"/>
              <a:t>58%</a:t>
            </a:r>
          </a:p>
        </p:txBody>
      </p:sp>
      <p:sp>
        <p:nvSpPr>
          <p:cNvPr id="20" name="Höger klammerparentes 19">
            <a:extLst>
              <a:ext uri="{FF2B5EF4-FFF2-40B4-BE49-F238E27FC236}">
                <a16:creationId xmlns:a16="http://schemas.microsoft.com/office/drawing/2014/main" id="{460A47A8-92C7-4841-99FF-C8B57E7DEE46}"/>
              </a:ext>
            </a:extLst>
          </p:cNvPr>
          <p:cNvSpPr/>
          <p:nvPr/>
        </p:nvSpPr>
        <p:spPr>
          <a:xfrm>
            <a:off x="7283075" y="2833981"/>
            <a:ext cx="139700" cy="996950"/>
          </a:xfrm>
          <a:prstGeom prst="rightBrac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21" name="textruta 20">
            <a:extLst>
              <a:ext uri="{FF2B5EF4-FFF2-40B4-BE49-F238E27FC236}">
                <a16:creationId xmlns:a16="http://schemas.microsoft.com/office/drawing/2014/main" id="{2E3D5614-3873-4215-93D2-C5E3A3E2810A}"/>
              </a:ext>
            </a:extLst>
          </p:cNvPr>
          <p:cNvSpPr txBox="1"/>
          <p:nvPr/>
        </p:nvSpPr>
        <p:spPr>
          <a:xfrm>
            <a:off x="7166369" y="3198145"/>
            <a:ext cx="482331" cy="253916"/>
          </a:xfrm>
          <a:prstGeom prst="rect">
            <a:avLst/>
          </a:prstGeom>
          <a:solidFill>
            <a:srgbClr val="D1E9E7"/>
          </a:solidFill>
        </p:spPr>
        <p:txBody>
          <a:bodyPr wrap="square" rtlCol="0">
            <a:spAutoFit/>
          </a:bodyPr>
          <a:lstStyle/>
          <a:p>
            <a:r>
              <a:rPr lang="sv-SE" sz="1050" b="1"/>
              <a:t>14%</a:t>
            </a:r>
          </a:p>
        </p:txBody>
      </p:sp>
    </p:spTree>
    <p:extLst>
      <p:ext uri="{BB962C8B-B14F-4D97-AF65-F5344CB8AC3E}">
        <p14:creationId xmlns:p14="http://schemas.microsoft.com/office/powerpoint/2010/main" val="1244007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a:extLst>
              <a:ext uri="{FF2B5EF4-FFF2-40B4-BE49-F238E27FC236}">
                <a16:creationId xmlns:a16="http://schemas.microsoft.com/office/drawing/2014/main" id="{208EB7B2-63F5-4ADC-ADBD-7B9DC0F28E6A}"/>
              </a:ext>
            </a:extLst>
          </p:cNvPr>
          <p:cNvSpPr/>
          <p:nvPr/>
        </p:nvSpPr>
        <p:spPr>
          <a:xfrm>
            <a:off x="4572001" y="-8797"/>
            <a:ext cx="4576851" cy="4876072"/>
          </a:xfrm>
          <a:prstGeom prst="rect">
            <a:avLst/>
          </a:prstGeom>
          <a:solidFill>
            <a:srgbClr val="D1E9E7"/>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graphicFrame>
        <p:nvGraphicFramePr>
          <p:cNvPr id="30" name="shpChart"/>
          <p:cNvGraphicFramePr>
            <a:graphicFrameLocks/>
          </p:cNvGraphicFramePr>
          <p:nvPr/>
        </p:nvGraphicFramePr>
        <p:xfrm>
          <a:off x="4567148" y="304800"/>
          <a:ext cx="4587237" cy="4571272"/>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p:cNvSpPr/>
          <p:nvPr/>
        </p:nvSpPr>
        <p:spPr>
          <a:xfrm>
            <a:off x="1" y="0"/>
            <a:ext cx="3059906" cy="2839641"/>
          </a:xfrm>
          <a:prstGeom prst="rect">
            <a:avLst/>
          </a:prstGeom>
        </p:spPr>
        <p:txBody>
          <a:bodyPr wrap="square" lIns="251999" tIns="360000" rIns="251999">
            <a:noAutofit/>
          </a:bodyPr>
          <a:lstStyle/>
          <a:p>
            <a:endParaRPr lang="sv-SE" sz="2700" b="1"/>
          </a:p>
        </p:txBody>
      </p:sp>
      <p:sp>
        <p:nvSpPr>
          <p:cNvPr id="37" name="shpBase">
            <a:extLst>
              <a:ext uri="{FF2B5EF4-FFF2-40B4-BE49-F238E27FC236}">
                <a16:creationId xmlns:a16="http://schemas.microsoft.com/office/drawing/2014/main" id="{8F030C40-08F2-B647-8610-444A5D2F99D3}"/>
              </a:ext>
            </a:extLst>
          </p:cNvPr>
          <p:cNvSpPr/>
          <p:nvPr/>
        </p:nvSpPr>
        <p:spPr>
          <a:xfrm>
            <a:off x="7299458" y="4611103"/>
            <a:ext cx="1854927" cy="256171"/>
          </a:xfrm>
          <a:prstGeom prst="rect">
            <a:avLst/>
          </a:prstGeom>
        </p:spPr>
        <p:txBody>
          <a:bodyPr wrap="square" lIns="251999" rIns="251999">
            <a:noAutofit/>
          </a:bodyPr>
          <a:lstStyle/>
          <a:p>
            <a:pPr algn="r">
              <a:defRPr/>
            </a:pPr>
            <a:r>
              <a:rPr lang="sv-SE" sz="800">
                <a:solidFill>
                  <a:prstClr val="white">
                    <a:lumMod val="50000"/>
                  </a:prstClr>
                </a:solidFill>
                <a:latin typeface="Calibri" charset="0"/>
                <a:ea typeface="Calibri" charset="0"/>
                <a:cs typeface="Calibri" charset="0"/>
              </a:rPr>
              <a:t>BAS: Totalt (n=252)</a:t>
            </a:r>
            <a:endParaRPr lang="en-US" sz="800">
              <a:solidFill>
                <a:prstClr val="white">
                  <a:lumMod val="50000"/>
                </a:prstClr>
              </a:solidFill>
              <a:latin typeface="Calibri" charset="0"/>
              <a:ea typeface="Calibri" charset="0"/>
              <a:cs typeface="Calibri" charset="0"/>
            </a:endParaRPr>
          </a:p>
        </p:txBody>
      </p:sp>
      <p:sp>
        <p:nvSpPr>
          <p:cNvPr id="40" name="shpQuestion">
            <a:extLst>
              <a:ext uri="{FF2B5EF4-FFF2-40B4-BE49-F238E27FC236}">
                <a16:creationId xmlns:a16="http://schemas.microsoft.com/office/drawing/2014/main" id="{233F4B02-231B-2642-91E4-C1F3313B7F18}"/>
              </a:ext>
            </a:extLst>
          </p:cNvPr>
          <p:cNvSpPr txBox="1">
            <a:spLocks/>
          </p:cNvSpPr>
          <p:nvPr/>
        </p:nvSpPr>
        <p:spPr>
          <a:xfrm>
            <a:off x="-15916" y="1250726"/>
            <a:ext cx="4049047" cy="499913"/>
          </a:xfrm>
          <a:prstGeom prst="rect">
            <a:avLst/>
          </a:prstGeom>
        </p:spPr>
        <p:txBody>
          <a:bodyPr lIns="251999" tIns="162000" rIns="251999" anchor="t" anchorCtr="0"/>
          <a:lst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sv-SE" sz="1050">
                <a:latin typeface="Calibri Regular" charset="0"/>
                <a:cs typeface="Calibri Regular" charset="0"/>
              </a:rPr>
              <a:t>FRÅGA: Om man blickar framåt - vad tror du om efterfrågan gällande helåret 2022 jämfört med 2021? </a:t>
            </a:r>
          </a:p>
          <a:p>
            <a:pPr marL="0" indent="0">
              <a:buFont typeface="Arial"/>
              <a:buNone/>
            </a:pPr>
            <a:endParaRPr lang="sv-SE" sz="1050">
              <a:latin typeface="Calibri Regular" charset="0"/>
              <a:cs typeface="Calibri Regular" charset="0"/>
            </a:endParaRPr>
          </a:p>
          <a:p>
            <a:r>
              <a:rPr lang="sv-SE" sz="1050">
                <a:latin typeface="Calibri" charset="0"/>
                <a:cs typeface="Calibri" charset="0"/>
              </a:rPr>
              <a:t>77 procent tror att efterfrågan för helåret 2022 kommer vara större än för 2021.</a:t>
            </a:r>
            <a:endParaRPr lang="sv-SE" sz="1050">
              <a:latin typeface="Calibri Regular" charset="0"/>
              <a:cs typeface="Calibri Regular" charset="0"/>
            </a:endParaRPr>
          </a:p>
        </p:txBody>
      </p:sp>
      <p:sp>
        <p:nvSpPr>
          <p:cNvPr id="41" name="shpTitle">
            <a:extLst>
              <a:ext uri="{FF2B5EF4-FFF2-40B4-BE49-F238E27FC236}">
                <a16:creationId xmlns:a16="http://schemas.microsoft.com/office/drawing/2014/main" id="{532CA53C-A045-DC44-A56C-C0A22487A05A}"/>
              </a:ext>
            </a:extLst>
          </p:cNvPr>
          <p:cNvSpPr>
            <a:spLocks noGrp="1"/>
          </p:cNvSpPr>
          <p:nvPr>
            <p:ph type="title"/>
          </p:nvPr>
        </p:nvSpPr>
        <p:spPr>
          <a:xfrm>
            <a:off x="-10383" y="0"/>
            <a:ext cx="4577531" cy="938525"/>
          </a:xfrm>
          <a:prstGeom prst="rect">
            <a:avLst/>
          </a:prstGeom>
        </p:spPr>
        <p:txBody>
          <a:bodyPr lIns="251999" tIns="360000" rIns="251999" anchor="t" anchorCtr="0"/>
          <a:lstStyle/>
          <a:p>
            <a:r>
              <a:rPr lang="sv-SE" sz="2700" b="1">
                <a:latin typeface="Calibri" charset="0"/>
                <a:ea typeface="Calibri" charset="0"/>
                <a:cs typeface="Calibri" charset="0"/>
              </a:rPr>
              <a:t>Förväntningar på helåret 2022 jämfört med 2021 </a:t>
            </a:r>
            <a:endParaRPr lang="sv-SE" sz="2700" b="1"/>
          </a:p>
        </p:txBody>
      </p:sp>
      <p:cxnSp>
        <p:nvCxnSpPr>
          <p:cNvPr id="42" name="Straight Connector 41">
            <a:extLst>
              <a:ext uri="{FF2B5EF4-FFF2-40B4-BE49-F238E27FC236}">
                <a16:creationId xmlns:a16="http://schemas.microsoft.com/office/drawing/2014/main" id="{72F3CEBD-7A4A-344F-A319-68E762299116}"/>
              </a:ext>
            </a:extLst>
          </p:cNvPr>
          <p:cNvCxnSpPr/>
          <p:nvPr/>
        </p:nvCxnSpPr>
        <p:spPr>
          <a:xfrm>
            <a:off x="235305" y="1250726"/>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shpSlideType" hidden="1">
            <a:extLst>
              <a:ext uri="{FF2B5EF4-FFF2-40B4-BE49-F238E27FC236}">
                <a16:creationId xmlns:a16="http://schemas.microsoft.com/office/drawing/2014/main" id="{FC0103F9-070F-4D46-9BED-FAB3C619232C}"/>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a:latin typeface="Calibri Regular" charset="0"/>
                <a:cs typeface="Calibri Regular" charset="0"/>
              </a:rPr>
              <a:t>1</a:t>
            </a:r>
            <a:endParaRPr kumimoji="0" lang="sv-SE" sz="1200" b="0" i="0" u="none" strike="noStrike" kern="1200" cap="none" spc="0" normalizeH="0" baseline="0" noProof="0">
              <a:ln>
                <a:noFill/>
              </a:ln>
              <a:effectLst/>
              <a:uLnTx/>
              <a:uFillTx/>
              <a:latin typeface="Calibri Regular" charset="0"/>
              <a:cs typeface="Calibri Regular" charset="0"/>
            </a:endParaRPr>
          </a:p>
        </p:txBody>
      </p:sp>
      <p:graphicFrame>
        <p:nvGraphicFramePr>
          <p:cNvPr id="18" name="shpSlideData" hidden="1">
            <a:extLst>
              <a:ext uri="{FF2B5EF4-FFF2-40B4-BE49-F238E27FC236}">
                <a16:creationId xmlns:a16="http://schemas.microsoft.com/office/drawing/2014/main" id="{B421D681-C35F-4CF7-B3F4-BA67C0EC9DC9}"/>
              </a:ext>
            </a:extLst>
          </p:cNvPr>
          <p:cNvGraphicFramePr/>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shpDivision" hidden="1">
            <a:extLst>
              <a:ext uri="{FF2B5EF4-FFF2-40B4-BE49-F238E27FC236}">
                <a16:creationId xmlns:a16="http://schemas.microsoft.com/office/drawing/2014/main" id="{2B604932-C998-4F63-85AC-2A5B142AF84D}"/>
              </a:ext>
            </a:extLst>
          </p:cNvPr>
          <p:cNvSpPr txBox="1"/>
          <p:nvPr/>
        </p:nvSpPr>
        <p:spPr>
          <a:xfrm>
            <a:off x="7380312" y="0"/>
            <a:ext cx="1763689" cy="339725"/>
          </a:xfrm>
          <a:prstGeom prst="rect">
            <a:avLst/>
          </a:prstGeom>
          <a:solidFill>
            <a:schemeClr val="accent4"/>
          </a:solidFill>
        </p:spPr>
        <p:txBody>
          <a:bodyPr wrap="square" lIns="251999" tIns="72000" rIns="251999" rtlCol="0">
            <a:noAutofit/>
          </a:bodyPr>
          <a:lstStyle/>
          <a:p>
            <a:pPr algn="ctr">
              <a:lnSpc>
                <a:spcPct val="100000"/>
              </a:lnSpc>
            </a:pPr>
            <a:r>
              <a:rPr lang="sv-SE" sz="1200" b="1">
                <a:solidFill>
                  <a:schemeClr val="bg1"/>
                </a:solidFill>
              </a:rPr>
              <a:t>Grupp </a:t>
            </a:r>
          </a:p>
        </p:txBody>
      </p:sp>
      <p:sp>
        <p:nvSpPr>
          <p:cNvPr id="16" name="Höger klammerparentes 15">
            <a:extLst>
              <a:ext uri="{FF2B5EF4-FFF2-40B4-BE49-F238E27FC236}">
                <a16:creationId xmlns:a16="http://schemas.microsoft.com/office/drawing/2014/main" id="{5CAE85B6-EBA7-44DE-A2F6-8CC0FA96D418}"/>
              </a:ext>
            </a:extLst>
          </p:cNvPr>
          <p:cNvSpPr/>
          <p:nvPr/>
        </p:nvSpPr>
        <p:spPr>
          <a:xfrm>
            <a:off x="8477868" y="619713"/>
            <a:ext cx="186072" cy="1094787"/>
          </a:xfrm>
          <a:prstGeom prst="rightBrac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19" name="textruta 18">
            <a:extLst>
              <a:ext uri="{FF2B5EF4-FFF2-40B4-BE49-F238E27FC236}">
                <a16:creationId xmlns:a16="http://schemas.microsoft.com/office/drawing/2014/main" id="{E15D3D63-36A7-462C-8450-40F2691FA814}"/>
              </a:ext>
            </a:extLst>
          </p:cNvPr>
          <p:cNvSpPr txBox="1"/>
          <p:nvPr/>
        </p:nvSpPr>
        <p:spPr>
          <a:xfrm>
            <a:off x="8399262" y="1012099"/>
            <a:ext cx="482331" cy="253916"/>
          </a:xfrm>
          <a:prstGeom prst="rect">
            <a:avLst/>
          </a:prstGeom>
          <a:solidFill>
            <a:srgbClr val="D1E9E7"/>
          </a:solidFill>
        </p:spPr>
        <p:txBody>
          <a:bodyPr wrap="square" rtlCol="0">
            <a:spAutoFit/>
          </a:bodyPr>
          <a:lstStyle/>
          <a:p>
            <a:r>
              <a:rPr lang="sv-SE" sz="1050" b="1"/>
              <a:t>77%</a:t>
            </a:r>
          </a:p>
        </p:txBody>
      </p:sp>
      <p:sp>
        <p:nvSpPr>
          <p:cNvPr id="14" name="Höger klammerparentes 13">
            <a:extLst>
              <a:ext uri="{FF2B5EF4-FFF2-40B4-BE49-F238E27FC236}">
                <a16:creationId xmlns:a16="http://schemas.microsoft.com/office/drawing/2014/main" id="{61E507DF-6D20-484D-B41B-7067D328D2EC}"/>
              </a:ext>
            </a:extLst>
          </p:cNvPr>
          <p:cNvSpPr/>
          <p:nvPr/>
        </p:nvSpPr>
        <p:spPr>
          <a:xfrm>
            <a:off x="7871460" y="2633901"/>
            <a:ext cx="121920" cy="1153239"/>
          </a:xfrm>
          <a:prstGeom prst="rightBrac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20" name="textruta 19">
            <a:extLst>
              <a:ext uri="{FF2B5EF4-FFF2-40B4-BE49-F238E27FC236}">
                <a16:creationId xmlns:a16="http://schemas.microsoft.com/office/drawing/2014/main" id="{18EB13EA-0583-4ABD-A407-C7350BE1F5CB}"/>
              </a:ext>
            </a:extLst>
          </p:cNvPr>
          <p:cNvSpPr txBox="1"/>
          <p:nvPr/>
        </p:nvSpPr>
        <p:spPr>
          <a:xfrm>
            <a:off x="7789662" y="3013904"/>
            <a:ext cx="482331" cy="253916"/>
          </a:xfrm>
          <a:prstGeom prst="rect">
            <a:avLst/>
          </a:prstGeom>
          <a:solidFill>
            <a:srgbClr val="D1E9E7"/>
          </a:solidFill>
        </p:spPr>
        <p:txBody>
          <a:bodyPr wrap="square" rtlCol="0">
            <a:spAutoFit/>
          </a:bodyPr>
          <a:lstStyle/>
          <a:p>
            <a:r>
              <a:rPr lang="sv-SE" sz="1050" b="1"/>
              <a:t>5%</a:t>
            </a:r>
          </a:p>
        </p:txBody>
      </p:sp>
    </p:spTree>
    <p:extLst>
      <p:ext uri="{BB962C8B-B14F-4D97-AF65-F5344CB8AC3E}">
        <p14:creationId xmlns:p14="http://schemas.microsoft.com/office/powerpoint/2010/main" val="3608246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0">
            <a:extLst>
              <a:ext uri="{FF2B5EF4-FFF2-40B4-BE49-F238E27FC236}">
                <a16:creationId xmlns:a16="http://schemas.microsoft.com/office/drawing/2014/main" id="{208EB7B2-63F5-4ADC-ADBD-7B9DC0F28E6A}"/>
              </a:ext>
            </a:extLst>
          </p:cNvPr>
          <p:cNvSpPr/>
          <p:nvPr/>
        </p:nvSpPr>
        <p:spPr>
          <a:xfrm>
            <a:off x="4572001" y="-8797"/>
            <a:ext cx="4576851" cy="4876072"/>
          </a:xfrm>
          <a:prstGeom prst="rect">
            <a:avLst/>
          </a:prstGeom>
          <a:solidFill>
            <a:srgbClr val="D1E9E7"/>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graphicFrame>
        <p:nvGraphicFramePr>
          <p:cNvPr id="30" name="shpChart"/>
          <p:cNvGraphicFramePr>
            <a:graphicFrameLocks/>
          </p:cNvGraphicFramePr>
          <p:nvPr/>
        </p:nvGraphicFramePr>
        <p:xfrm>
          <a:off x="4567148" y="304800"/>
          <a:ext cx="4587237" cy="4571272"/>
        </p:xfrm>
        <a:graphic>
          <a:graphicData uri="http://schemas.openxmlformats.org/drawingml/2006/chart">
            <c:chart xmlns:c="http://schemas.openxmlformats.org/drawingml/2006/chart" xmlns:r="http://schemas.openxmlformats.org/officeDocument/2006/relationships" r:id="rId2"/>
          </a:graphicData>
        </a:graphic>
      </p:graphicFrame>
      <p:sp>
        <p:nvSpPr>
          <p:cNvPr id="32" name="Rectangle 31"/>
          <p:cNvSpPr/>
          <p:nvPr/>
        </p:nvSpPr>
        <p:spPr>
          <a:xfrm>
            <a:off x="1" y="0"/>
            <a:ext cx="3059906" cy="2839641"/>
          </a:xfrm>
          <a:prstGeom prst="rect">
            <a:avLst/>
          </a:prstGeom>
        </p:spPr>
        <p:txBody>
          <a:bodyPr wrap="square" lIns="251999" tIns="360000" rIns="251999">
            <a:noAutofit/>
          </a:bodyPr>
          <a:lstStyle/>
          <a:p>
            <a:endParaRPr lang="sv-SE" sz="2700" b="1"/>
          </a:p>
        </p:txBody>
      </p:sp>
      <p:sp>
        <p:nvSpPr>
          <p:cNvPr id="37" name="shpBase">
            <a:extLst>
              <a:ext uri="{FF2B5EF4-FFF2-40B4-BE49-F238E27FC236}">
                <a16:creationId xmlns:a16="http://schemas.microsoft.com/office/drawing/2014/main" id="{8F030C40-08F2-B647-8610-444A5D2F99D3}"/>
              </a:ext>
            </a:extLst>
          </p:cNvPr>
          <p:cNvSpPr/>
          <p:nvPr/>
        </p:nvSpPr>
        <p:spPr>
          <a:xfrm>
            <a:off x="7299458" y="4611103"/>
            <a:ext cx="1854927" cy="256171"/>
          </a:xfrm>
          <a:prstGeom prst="rect">
            <a:avLst/>
          </a:prstGeom>
        </p:spPr>
        <p:txBody>
          <a:bodyPr wrap="square" lIns="251999" rIns="251999">
            <a:noAutofit/>
          </a:bodyPr>
          <a:lstStyle/>
          <a:p>
            <a:pPr algn="r">
              <a:defRPr/>
            </a:pPr>
            <a:r>
              <a:rPr lang="sv-SE" sz="800">
                <a:solidFill>
                  <a:prstClr val="white">
                    <a:lumMod val="50000"/>
                  </a:prstClr>
                </a:solidFill>
                <a:latin typeface="Calibri" charset="0"/>
                <a:ea typeface="Calibri" charset="0"/>
                <a:cs typeface="Calibri" charset="0"/>
              </a:rPr>
              <a:t>BAS: Totalt (n=252)</a:t>
            </a:r>
            <a:endParaRPr lang="en-US" sz="800">
              <a:solidFill>
                <a:prstClr val="white">
                  <a:lumMod val="50000"/>
                </a:prstClr>
              </a:solidFill>
              <a:latin typeface="Calibri" charset="0"/>
              <a:ea typeface="Calibri" charset="0"/>
              <a:cs typeface="Calibri" charset="0"/>
            </a:endParaRPr>
          </a:p>
        </p:txBody>
      </p:sp>
      <p:sp>
        <p:nvSpPr>
          <p:cNvPr id="40" name="shpQuestion">
            <a:extLst>
              <a:ext uri="{FF2B5EF4-FFF2-40B4-BE49-F238E27FC236}">
                <a16:creationId xmlns:a16="http://schemas.microsoft.com/office/drawing/2014/main" id="{233F4B02-231B-2642-91E4-C1F3313B7F18}"/>
              </a:ext>
            </a:extLst>
          </p:cNvPr>
          <p:cNvSpPr txBox="1">
            <a:spLocks/>
          </p:cNvSpPr>
          <p:nvPr/>
        </p:nvSpPr>
        <p:spPr>
          <a:xfrm>
            <a:off x="-15916" y="880925"/>
            <a:ext cx="4049047" cy="499913"/>
          </a:xfrm>
          <a:prstGeom prst="rect">
            <a:avLst/>
          </a:prstGeom>
        </p:spPr>
        <p:txBody>
          <a:bodyPr lIns="251999" tIns="162000" rIns="251999" anchor="t" anchorCtr="0"/>
          <a:lstStyle>
            <a:lvl1pPr marL="257175" indent="-257175" algn="l" defTabSz="342900" rtl="0" eaLnBrk="1" latinLnBrk="0" hangingPunct="1">
              <a:spcBef>
                <a:spcPct val="20000"/>
              </a:spcBef>
              <a:buFont typeface="Arial"/>
              <a:buChar char="•"/>
              <a:defRPr sz="2400" kern="1200">
                <a:solidFill>
                  <a:schemeClr val="tx1"/>
                </a:solidFill>
                <a:latin typeface="Bookman Old Style"/>
                <a:ea typeface="+mn-ea"/>
                <a:cs typeface="Bookman Old Style"/>
              </a:defRPr>
            </a:lvl1pPr>
            <a:lvl2pPr marL="557213" indent="-214313" algn="l" defTabSz="342900" rtl="0" eaLnBrk="1" latinLnBrk="0" hangingPunct="1">
              <a:spcBef>
                <a:spcPct val="20000"/>
              </a:spcBef>
              <a:buFont typeface="Arial"/>
              <a:buChar char="–"/>
              <a:defRPr sz="2100" kern="1200">
                <a:solidFill>
                  <a:schemeClr val="tx1"/>
                </a:solidFill>
                <a:latin typeface="Bookman Old Style"/>
                <a:ea typeface="+mn-ea"/>
                <a:cs typeface="Bookman Old Style"/>
              </a:defRPr>
            </a:lvl2pPr>
            <a:lvl3pPr marL="857250" indent="-171450" algn="l" defTabSz="342900" rtl="0" eaLnBrk="1" latinLnBrk="0" hangingPunct="1">
              <a:spcBef>
                <a:spcPct val="20000"/>
              </a:spcBef>
              <a:buFont typeface="Arial"/>
              <a:buChar char="•"/>
              <a:defRPr sz="1800" kern="1200">
                <a:solidFill>
                  <a:schemeClr val="tx1"/>
                </a:solidFill>
                <a:latin typeface="Bookman Old Style"/>
                <a:ea typeface="+mn-ea"/>
                <a:cs typeface="Bookman Old Style"/>
              </a:defRPr>
            </a:lvl3pPr>
            <a:lvl4pPr marL="12001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4pPr>
            <a:lvl5pPr marL="1543050" indent="-171450" algn="l" defTabSz="342900" rtl="0" eaLnBrk="1" latinLnBrk="0" hangingPunct="1">
              <a:spcBef>
                <a:spcPct val="20000"/>
              </a:spcBef>
              <a:buFont typeface="Arial"/>
              <a:buChar char="»"/>
              <a:defRPr sz="1500" kern="1200">
                <a:solidFill>
                  <a:schemeClr val="tx1"/>
                </a:solidFill>
                <a:latin typeface="Bookman Old Style"/>
                <a:ea typeface="+mn-ea"/>
                <a:cs typeface="Bookman Old Styl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sv-SE" sz="1050" dirty="0">
                <a:latin typeface="Calibri Regular" charset="0"/>
                <a:cs typeface="Calibri Regular" charset="0"/>
              </a:rPr>
              <a:t>FRÅGA: Och till sist, går er försäljning helt eller delvis till svenska och/eller internationella turister? </a:t>
            </a:r>
          </a:p>
          <a:p>
            <a:endParaRPr lang="sv-SE" sz="1050" b="1" dirty="0">
              <a:latin typeface="Calibri Regular" charset="0"/>
              <a:cs typeface="Calibri Regular" charset="0"/>
            </a:endParaRPr>
          </a:p>
          <a:p>
            <a:r>
              <a:rPr lang="sv-SE" sz="1050" dirty="0">
                <a:latin typeface="Calibri" charset="0"/>
                <a:cs typeface="Calibri" charset="0"/>
              </a:rPr>
              <a:t>För drygt varannan, 52 procent, går försäljningen helt eller delvis till turister</a:t>
            </a:r>
            <a:r>
              <a:rPr lang="sv-SE" sz="1050" dirty="0">
                <a:latin typeface="Calibri Regular" charset="0"/>
                <a:cs typeface="Calibri" charset="0"/>
              </a:rPr>
              <a:t>.</a:t>
            </a:r>
          </a:p>
          <a:p>
            <a:endParaRPr lang="sv-SE" sz="1050" dirty="0">
              <a:latin typeface="Calibri Regular" charset="0"/>
              <a:cs typeface="Calibri" charset="0"/>
            </a:endParaRPr>
          </a:p>
          <a:p>
            <a:endParaRPr lang="sv-SE" sz="1050" dirty="0">
              <a:latin typeface="Calibri Regular" charset="0"/>
              <a:cs typeface="Calibri Regular" charset="0"/>
            </a:endParaRPr>
          </a:p>
          <a:p>
            <a:pPr marL="0" indent="0">
              <a:buFont typeface="Arial"/>
              <a:buNone/>
            </a:pPr>
            <a:endParaRPr lang="sv-SE" sz="1050" dirty="0">
              <a:solidFill>
                <a:srgbClr val="FF0000"/>
              </a:solidFill>
              <a:latin typeface="Calibri Regular" charset="0"/>
              <a:cs typeface="Calibri Regular" charset="0"/>
            </a:endParaRPr>
          </a:p>
        </p:txBody>
      </p:sp>
      <p:sp>
        <p:nvSpPr>
          <p:cNvPr id="41" name="shpTitle">
            <a:extLst>
              <a:ext uri="{FF2B5EF4-FFF2-40B4-BE49-F238E27FC236}">
                <a16:creationId xmlns:a16="http://schemas.microsoft.com/office/drawing/2014/main" id="{532CA53C-A045-DC44-A56C-C0A22487A05A}"/>
              </a:ext>
            </a:extLst>
          </p:cNvPr>
          <p:cNvSpPr>
            <a:spLocks noGrp="1"/>
          </p:cNvSpPr>
          <p:nvPr>
            <p:ph type="title"/>
          </p:nvPr>
        </p:nvSpPr>
        <p:spPr>
          <a:xfrm>
            <a:off x="-10383" y="0"/>
            <a:ext cx="4577531" cy="938525"/>
          </a:xfrm>
          <a:prstGeom prst="rect">
            <a:avLst/>
          </a:prstGeom>
        </p:spPr>
        <p:txBody>
          <a:bodyPr lIns="251999" tIns="360000" rIns="251999" anchor="t" anchorCtr="0"/>
          <a:lstStyle/>
          <a:p>
            <a:r>
              <a:rPr lang="sv-SE" sz="2700" b="1">
                <a:latin typeface="Calibri" charset="0"/>
                <a:cs typeface="Calibri" charset="0"/>
              </a:rPr>
              <a:t>Om försäljning</a:t>
            </a:r>
            <a:endParaRPr lang="sv-SE" sz="2700" b="1"/>
          </a:p>
        </p:txBody>
      </p:sp>
      <p:cxnSp>
        <p:nvCxnSpPr>
          <p:cNvPr id="42" name="Straight Connector 41">
            <a:extLst>
              <a:ext uri="{FF2B5EF4-FFF2-40B4-BE49-F238E27FC236}">
                <a16:creationId xmlns:a16="http://schemas.microsoft.com/office/drawing/2014/main" id="{72F3CEBD-7A4A-344F-A319-68E762299116}"/>
              </a:ext>
            </a:extLst>
          </p:cNvPr>
          <p:cNvCxnSpPr/>
          <p:nvPr/>
        </p:nvCxnSpPr>
        <p:spPr>
          <a:xfrm>
            <a:off x="235305" y="880925"/>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shpSlideType" hidden="1">
            <a:extLst>
              <a:ext uri="{FF2B5EF4-FFF2-40B4-BE49-F238E27FC236}">
                <a16:creationId xmlns:a16="http://schemas.microsoft.com/office/drawing/2014/main" id="{FC0103F9-070F-4D46-9BED-FAB3C619232C}"/>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a:latin typeface="Calibri Regular" charset="0"/>
                <a:cs typeface="Calibri Regular" charset="0"/>
              </a:rPr>
              <a:t>1</a:t>
            </a:r>
            <a:endParaRPr kumimoji="0" lang="sv-SE" sz="1200" b="0" i="0" u="none" strike="noStrike" kern="1200" cap="none" spc="0" normalizeH="0" baseline="0" noProof="0">
              <a:ln>
                <a:noFill/>
              </a:ln>
              <a:effectLst/>
              <a:uLnTx/>
              <a:uFillTx/>
              <a:latin typeface="Calibri Regular" charset="0"/>
              <a:cs typeface="Calibri Regular" charset="0"/>
            </a:endParaRPr>
          </a:p>
        </p:txBody>
      </p:sp>
      <p:graphicFrame>
        <p:nvGraphicFramePr>
          <p:cNvPr id="18" name="shpSlideData" hidden="1">
            <a:extLst>
              <a:ext uri="{FF2B5EF4-FFF2-40B4-BE49-F238E27FC236}">
                <a16:creationId xmlns:a16="http://schemas.microsoft.com/office/drawing/2014/main" id="{B421D681-C35F-4CF7-B3F4-BA67C0EC9DC9}"/>
              </a:ext>
            </a:extLst>
          </p:cNvPr>
          <p:cNvGraphicFramePr/>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shpDivision" hidden="1">
            <a:extLst>
              <a:ext uri="{FF2B5EF4-FFF2-40B4-BE49-F238E27FC236}">
                <a16:creationId xmlns:a16="http://schemas.microsoft.com/office/drawing/2014/main" id="{2B604932-C998-4F63-85AC-2A5B142AF84D}"/>
              </a:ext>
            </a:extLst>
          </p:cNvPr>
          <p:cNvSpPr txBox="1"/>
          <p:nvPr/>
        </p:nvSpPr>
        <p:spPr>
          <a:xfrm>
            <a:off x="7380312" y="0"/>
            <a:ext cx="1763689" cy="339725"/>
          </a:xfrm>
          <a:prstGeom prst="rect">
            <a:avLst/>
          </a:prstGeom>
          <a:solidFill>
            <a:schemeClr val="accent4"/>
          </a:solidFill>
        </p:spPr>
        <p:txBody>
          <a:bodyPr wrap="square" lIns="251999" tIns="72000" rIns="251999" rtlCol="0">
            <a:noAutofit/>
          </a:bodyPr>
          <a:lstStyle/>
          <a:p>
            <a:pPr algn="ctr">
              <a:lnSpc>
                <a:spcPct val="100000"/>
              </a:lnSpc>
            </a:pPr>
            <a:r>
              <a:rPr lang="sv-SE" sz="1200" b="1">
                <a:solidFill>
                  <a:schemeClr val="bg1"/>
                </a:solidFill>
              </a:rPr>
              <a:t>Grupp </a:t>
            </a:r>
          </a:p>
        </p:txBody>
      </p:sp>
      <p:sp>
        <p:nvSpPr>
          <p:cNvPr id="16" name="Höger klammerparentes 15">
            <a:extLst>
              <a:ext uri="{FF2B5EF4-FFF2-40B4-BE49-F238E27FC236}">
                <a16:creationId xmlns:a16="http://schemas.microsoft.com/office/drawing/2014/main" id="{5CAE85B6-EBA7-44DE-A2F6-8CC0FA96D418}"/>
              </a:ext>
            </a:extLst>
          </p:cNvPr>
          <p:cNvSpPr/>
          <p:nvPr/>
        </p:nvSpPr>
        <p:spPr>
          <a:xfrm>
            <a:off x="8645507" y="563880"/>
            <a:ext cx="236086" cy="1729739"/>
          </a:xfrm>
          <a:prstGeom prst="rightBrac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19" name="textruta 18">
            <a:extLst>
              <a:ext uri="{FF2B5EF4-FFF2-40B4-BE49-F238E27FC236}">
                <a16:creationId xmlns:a16="http://schemas.microsoft.com/office/drawing/2014/main" id="{E15D3D63-36A7-462C-8450-40F2691FA814}"/>
              </a:ext>
            </a:extLst>
          </p:cNvPr>
          <p:cNvSpPr txBox="1"/>
          <p:nvPr/>
        </p:nvSpPr>
        <p:spPr>
          <a:xfrm>
            <a:off x="8574522" y="1286419"/>
            <a:ext cx="482331" cy="253916"/>
          </a:xfrm>
          <a:prstGeom prst="rect">
            <a:avLst/>
          </a:prstGeom>
          <a:solidFill>
            <a:srgbClr val="D1E9E7"/>
          </a:solidFill>
        </p:spPr>
        <p:txBody>
          <a:bodyPr wrap="square" rtlCol="0">
            <a:spAutoFit/>
          </a:bodyPr>
          <a:lstStyle/>
          <a:p>
            <a:r>
              <a:rPr lang="sv-SE" sz="1050" b="1"/>
              <a:t>52%</a:t>
            </a:r>
          </a:p>
        </p:txBody>
      </p:sp>
    </p:spTree>
    <p:extLst>
      <p:ext uri="{BB962C8B-B14F-4D97-AF65-F5344CB8AC3E}">
        <p14:creationId xmlns:p14="http://schemas.microsoft.com/office/powerpoint/2010/main" val="3290534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384A61-49E7-4F6B-9025-E1EE33B6D624}"/>
              </a:ext>
            </a:extLst>
          </p:cNvPr>
          <p:cNvSpPr/>
          <p:nvPr/>
        </p:nvSpPr>
        <p:spPr>
          <a:xfrm>
            <a:off x="792" y="-13370"/>
            <a:ext cx="9143208" cy="4881732"/>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solidFill>
                <a:schemeClr val="bg1"/>
              </a:solidFill>
            </a:endParaRPr>
          </a:p>
        </p:txBody>
      </p:sp>
      <p:sp>
        <p:nvSpPr>
          <p:cNvPr id="6" name="Rubrik 1"/>
          <p:cNvSpPr txBox="1">
            <a:spLocks/>
          </p:cNvSpPr>
          <p:nvPr/>
        </p:nvSpPr>
        <p:spPr>
          <a:xfrm>
            <a:off x="0" y="-11548"/>
            <a:ext cx="6599904" cy="809736"/>
          </a:xfrm>
          <a:prstGeom prst="rect">
            <a:avLst/>
          </a:prstGeom>
        </p:spPr>
        <p:txBody>
          <a:bodyPr lIns="251999" tIns="4572000" rIns="251999"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pPr marL="0" marR="0" lvl="0" indent="0" algn="l" defTabSz="457200" rtl="0" eaLnBrk="1" fontAlgn="auto" latinLnBrk="0" hangingPunct="1">
              <a:lnSpc>
                <a:spcPct val="100000"/>
              </a:lnSpc>
              <a:spcBef>
                <a:spcPct val="0"/>
              </a:spcBef>
              <a:spcAft>
                <a:spcPts val="0"/>
              </a:spcAft>
              <a:buClrTx/>
              <a:buSzTx/>
              <a:buFontTx/>
              <a:buNone/>
              <a:tabLst>
                <a:tab pos="177800" algn="l"/>
              </a:tabLst>
              <a:defRPr/>
            </a:pPr>
            <a:r>
              <a:rPr kumimoji="0" lang="sv-SE" sz="2700" b="1" i="0" u="none" strike="noStrike" kern="1200" cap="none" spc="0" normalizeH="0" baseline="0" noProof="0">
                <a:ln>
                  <a:noFill/>
                </a:ln>
                <a:solidFill>
                  <a:prstClr val="white"/>
                </a:solidFill>
                <a:effectLst/>
                <a:uLnTx/>
                <a:uFillTx/>
                <a:latin typeface="Calibri" charset="0"/>
                <a:ea typeface="Calibri" charset="0"/>
                <a:cs typeface="Calibri" charset="0"/>
              </a:rPr>
              <a:t>Bakgrundsfrågor</a:t>
            </a:r>
          </a:p>
        </p:txBody>
      </p:sp>
      <p:cxnSp>
        <p:nvCxnSpPr>
          <p:cNvPr id="12" name="Straight Connector 11"/>
          <p:cNvCxnSpPr/>
          <p:nvPr/>
        </p:nvCxnSpPr>
        <p:spPr>
          <a:xfrm>
            <a:off x="245393" y="3206061"/>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Platshållare för bildnummer 2">
            <a:extLst>
              <a:ext uri="{FF2B5EF4-FFF2-40B4-BE49-F238E27FC236}">
                <a16:creationId xmlns:a16="http://schemas.microsoft.com/office/drawing/2014/main" id="{C8D3A305-6ACE-4D08-AF77-A24FE3982A16}"/>
              </a:ext>
            </a:extLst>
          </p:cNvPr>
          <p:cNvSpPr>
            <a:spLocks noGrp="1"/>
          </p:cNvSpPr>
          <p:nvPr>
            <p:ph type="sldNum" sz="quarter" idx="4"/>
          </p:nvPr>
        </p:nvSpPr>
        <p:spPr>
          <a:xfrm>
            <a:off x="250824" y="4880015"/>
            <a:ext cx="464195" cy="270000"/>
          </a:xfrm>
          <a:prstGeom prst="rect">
            <a:avLst/>
          </a:prstGeom>
        </p:spPr>
        <p:txBody>
          <a:bodyPr lIns="0" anchor="ctr"/>
          <a:lstStyle>
            <a:defPPr>
              <a:defRPr lang="en-US"/>
            </a:defPPr>
            <a:lvl1pPr marL="0" algn="l" defTabSz="342900" rtl="0" eaLnBrk="1" latinLnBrk="0" hangingPunct="1">
              <a:defRPr sz="975" b="0" i="0" kern="1200">
                <a:solidFill>
                  <a:schemeClr val="bg1"/>
                </a:solidFill>
                <a:latin typeface="Calibri Regular" charset="0"/>
                <a:ea typeface="+mn-ea"/>
                <a:cs typeface="Calibri Regular" charset="0"/>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fld id="{69492A6A-7268-5C4D-913D-B61C9DE7F734}" type="slidenum">
              <a:rPr lang="en-US" smtClean="0"/>
              <a:pPr/>
              <a:t>18</a:t>
            </a:fld>
            <a:endParaRPr lang="en-US"/>
          </a:p>
        </p:txBody>
      </p:sp>
    </p:spTree>
    <p:extLst>
      <p:ext uri="{BB962C8B-B14F-4D97-AF65-F5344CB8AC3E}">
        <p14:creationId xmlns:p14="http://schemas.microsoft.com/office/powerpoint/2010/main" val="106369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378364" y="1331260"/>
            <a:ext cx="4225075" cy="2729752"/>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lIns="144000" tIns="72000" rIns="144000" rtlCol="0" anchor="t" anchorCtr="0"/>
          <a:lstStyle/>
          <a:p>
            <a:r>
              <a:rPr lang="sv-SE" sz="1200" b="1">
                <a:solidFill>
                  <a:schemeClr val="tx1"/>
                </a:solidFill>
                <a:cs typeface="Arial" panose="020B0604020202020204" pitchFamily="34" charset="0"/>
              </a:rPr>
              <a:t>HUVUDGRUPP</a:t>
            </a:r>
          </a:p>
        </p:txBody>
      </p:sp>
      <p:sp>
        <p:nvSpPr>
          <p:cNvPr id="25" name="Rectangle 24"/>
          <p:cNvSpPr/>
          <p:nvPr/>
        </p:nvSpPr>
        <p:spPr>
          <a:xfrm>
            <a:off x="252766" y="1331260"/>
            <a:ext cx="3893145" cy="2729747"/>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lIns="144000" tIns="72000" rIns="144000" rtlCol="0" anchor="t" anchorCtr="0"/>
          <a:lstStyle/>
          <a:p>
            <a:pPr marL="0" lvl="1"/>
            <a:r>
              <a:rPr lang="sv-SE" sz="1200" b="1">
                <a:solidFill>
                  <a:schemeClr val="tx1"/>
                </a:solidFill>
                <a:latin typeface="Calibri" charset="0"/>
                <a:ea typeface="Calibri" charset="0"/>
                <a:cs typeface="Calibri" charset="0"/>
              </a:rPr>
              <a:t>SNI-GRUPP</a:t>
            </a:r>
          </a:p>
        </p:txBody>
      </p:sp>
      <p:graphicFrame>
        <p:nvGraphicFramePr>
          <p:cNvPr id="28" name="Chart 9">
            <a:extLst>
              <a:ext uri="{FF2B5EF4-FFF2-40B4-BE49-F238E27FC236}">
                <a16:creationId xmlns:a16="http://schemas.microsoft.com/office/drawing/2014/main" id="{48EC8856-6B82-47DA-85DD-B2CA562A6048}"/>
              </a:ext>
            </a:extLst>
          </p:cNvPr>
          <p:cNvGraphicFramePr>
            <a:graphicFrameLocks noGrp="1"/>
          </p:cNvGraphicFramePr>
          <p:nvPr>
            <p:ph type="chart" sz="quarter" idx="15"/>
          </p:nvPr>
        </p:nvGraphicFramePr>
        <p:xfrm>
          <a:off x="252766" y="1653988"/>
          <a:ext cx="3893145" cy="22725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9">
            <a:extLst>
              <a:ext uri="{FF2B5EF4-FFF2-40B4-BE49-F238E27FC236}">
                <a16:creationId xmlns:a16="http://schemas.microsoft.com/office/drawing/2014/main" id="{9DA7C1B9-C222-4642-8199-474CBD90856E}"/>
              </a:ext>
            </a:extLst>
          </p:cNvPr>
          <p:cNvGraphicFramePr>
            <a:graphicFrameLocks/>
          </p:cNvGraphicFramePr>
          <p:nvPr/>
        </p:nvGraphicFramePr>
        <p:xfrm>
          <a:off x="4465770" y="1701053"/>
          <a:ext cx="4225075" cy="2225488"/>
        </p:xfrm>
        <a:graphic>
          <a:graphicData uri="http://schemas.openxmlformats.org/drawingml/2006/chart">
            <c:chart xmlns:c="http://schemas.openxmlformats.org/drawingml/2006/chart" xmlns:r="http://schemas.openxmlformats.org/officeDocument/2006/relationships" r:id="rId3"/>
          </a:graphicData>
        </a:graphic>
      </p:graphicFrame>
      <p:cxnSp>
        <p:nvCxnSpPr>
          <p:cNvPr id="36" name="Straight Connector 35"/>
          <p:cNvCxnSpPr/>
          <p:nvPr/>
        </p:nvCxnSpPr>
        <p:spPr>
          <a:xfrm>
            <a:off x="252767" y="905621"/>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1" y="1"/>
            <a:ext cx="4571999" cy="796442"/>
          </a:xfrm>
          <a:prstGeom prst="rect">
            <a:avLst/>
          </a:prstGeom>
        </p:spPr>
        <p:txBody>
          <a:bodyPr wrap="square" lIns="251999" tIns="351000" rIns="251999">
            <a:noAutofit/>
          </a:bodyPr>
          <a:lstStyle/>
          <a:p>
            <a:r>
              <a:rPr lang="sv-SE" sz="2700" b="1">
                <a:cs typeface="Arial" panose="020B0604020202020204" pitchFamily="34" charset="0"/>
              </a:rPr>
              <a:t>Bakgrund</a:t>
            </a:r>
            <a:endParaRPr lang="sv-SE" sz="2700" b="1"/>
          </a:p>
        </p:txBody>
      </p:sp>
      <p:sp>
        <p:nvSpPr>
          <p:cNvPr id="40" name="shpBase">
            <a:extLst>
              <a:ext uri="{FF2B5EF4-FFF2-40B4-BE49-F238E27FC236}">
                <a16:creationId xmlns:a16="http://schemas.microsoft.com/office/drawing/2014/main" id="{CDAB38A4-2782-4528-8EEB-3A45BF33581B}"/>
              </a:ext>
            </a:extLst>
          </p:cNvPr>
          <p:cNvSpPr/>
          <p:nvPr/>
        </p:nvSpPr>
        <p:spPr>
          <a:xfrm>
            <a:off x="7299458" y="4611103"/>
            <a:ext cx="1854927" cy="256171"/>
          </a:xfrm>
          <a:prstGeom prst="rect">
            <a:avLst/>
          </a:prstGeom>
        </p:spPr>
        <p:txBody>
          <a:bodyPr wrap="square" lIns="251999" rIns="251999">
            <a:noAutofit/>
          </a:bodyPr>
          <a:lstStyle/>
          <a:p>
            <a:pPr algn="r">
              <a:defRPr/>
            </a:pPr>
            <a:r>
              <a:rPr lang="sv-SE" sz="800">
                <a:solidFill>
                  <a:prstClr val="white">
                    <a:lumMod val="50000"/>
                  </a:prstClr>
                </a:solidFill>
                <a:latin typeface="Calibri" charset="0"/>
                <a:ea typeface="Calibri" charset="0"/>
                <a:cs typeface="Calibri" charset="0"/>
              </a:rPr>
              <a:t>BAS: Totalt (n=252)</a:t>
            </a:r>
            <a:endParaRPr lang="en-US" sz="800">
              <a:solidFill>
                <a:prstClr val="white">
                  <a:lumMod val="50000"/>
                </a:prstClr>
              </a:solidFill>
              <a:latin typeface="Calibri" charset="0"/>
              <a:ea typeface="Calibri" charset="0"/>
              <a:cs typeface="Calibri" charset="0"/>
            </a:endParaRPr>
          </a:p>
        </p:txBody>
      </p:sp>
    </p:spTree>
    <p:extLst>
      <p:ext uri="{BB962C8B-B14F-4D97-AF65-F5344CB8AC3E}">
        <p14:creationId xmlns:p14="http://schemas.microsoft.com/office/powerpoint/2010/main" val="50123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51223" y="1127622"/>
            <a:ext cx="2763715" cy="1740926"/>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r>
              <a:rPr lang="sv-SE" sz="1013" b="1">
                <a:solidFill>
                  <a:schemeClr val="tx1"/>
                </a:solidFill>
                <a:cs typeface="Arial" panose="020B0604020202020204" pitchFamily="34" charset="0"/>
              </a:rPr>
              <a:t>BAKGRUND</a:t>
            </a:r>
          </a:p>
          <a:p>
            <a:endParaRPr lang="sv-SE" sz="1200" b="1">
              <a:solidFill>
                <a:schemeClr val="tx1"/>
              </a:solidFill>
              <a:cs typeface="Arial" panose="020B0604020202020204" pitchFamily="34" charset="0"/>
            </a:endParaRPr>
          </a:p>
          <a:p>
            <a:pPr marL="0" lvl="1"/>
            <a:r>
              <a:rPr lang="sv-SE" sz="1050">
                <a:solidFill>
                  <a:schemeClr val="tx1"/>
                </a:solidFill>
              </a:rPr>
              <a:t>Undersökningen har genomförts av Novus på uppdrag av Visit Sweden. Syftet med mätningen är att undersöka hur ansvariga inom besöksnäringen i utvalda del-branscher ser på sin verksamhet under 2021 jämfört med 2020. </a:t>
            </a:r>
          </a:p>
        </p:txBody>
      </p:sp>
      <p:sp>
        <p:nvSpPr>
          <p:cNvPr id="41" name="Rectangle 40"/>
          <p:cNvSpPr/>
          <p:nvPr/>
        </p:nvSpPr>
        <p:spPr>
          <a:xfrm>
            <a:off x="251223" y="3104616"/>
            <a:ext cx="2763715" cy="1587291"/>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pPr marL="0" lvl="1"/>
            <a:r>
              <a:rPr lang="sv-SE" sz="1013" b="1">
                <a:solidFill>
                  <a:schemeClr val="tx1"/>
                </a:solidFill>
              </a:rPr>
              <a:t>MÅLGRUPP</a:t>
            </a:r>
            <a:endParaRPr lang="sv-SE" sz="1200" b="1">
              <a:solidFill>
                <a:schemeClr val="tx1"/>
              </a:solidFill>
              <a:cs typeface="Arial" panose="020B0604020202020204" pitchFamily="34" charset="0"/>
            </a:endParaRPr>
          </a:p>
          <a:p>
            <a:pPr marL="0" lvl="1"/>
            <a:r>
              <a:rPr lang="sv-SE" sz="1050">
                <a:solidFill>
                  <a:schemeClr val="tx1"/>
                </a:solidFill>
              </a:rPr>
              <a:t>Marknadsansvariga, försäljningsansvarig inom besöksnäring i utvalda del-branscher.</a:t>
            </a:r>
          </a:p>
        </p:txBody>
      </p:sp>
      <p:sp>
        <p:nvSpPr>
          <p:cNvPr id="42" name="Rectangle 41"/>
          <p:cNvSpPr/>
          <p:nvPr/>
        </p:nvSpPr>
        <p:spPr>
          <a:xfrm>
            <a:off x="3224309" y="1129636"/>
            <a:ext cx="2712527" cy="3562271"/>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pPr marL="0" lvl="1"/>
            <a:r>
              <a:rPr lang="sv-SE" sz="1013" b="1" dirty="0">
                <a:solidFill>
                  <a:schemeClr val="tx1"/>
                </a:solidFill>
              </a:rPr>
              <a:t>GENOMFÖRANDE</a:t>
            </a:r>
          </a:p>
          <a:p>
            <a:pPr marL="0" lvl="1"/>
            <a:endParaRPr lang="sv-SE" sz="1013" b="1" dirty="0">
              <a:solidFill>
                <a:schemeClr val="tx1"/>
              </a:solidFill>
              <a:cs typeface="Arial" panose="020B0604020202020204" pitchFamily="34" charset="0"/>
            </a:endParaRPr>
          </a:p>
          <a:p>
            <a:pPr marL="0" lvl="1"/>
            <a:endParaRPr lang="sv-SE" sz="1050" dirty="0">
              <a:solidFill>
                <a:schemeClr val="tx1"/>
              </a:solidFill>
            </a:endParaRPr>
          </a:p>
          <a:p>
            <a:pPr marL="0" lvl="1"/>
            <a:endParaRPr lang="sv-SE" sz="1050" dirty="0">
              <a:solidFill>
                <a:schemeClr val="tx1"/>
              </a:solidFill>
            </a:endParaRPr>
          </a:p>
          <a:p>
            <a:pPr marL="0" lvl="1"/>
            <a:endParaRPr lang="sv-SE" sz="1050" dirty="0">
              <a:solidFill>
                <a:schemeClr val="tx1"/>
              </a:solidFill>
            </a:endParaRPr>
          </a:p>
          <a:p>
            <a:pPr marL="0" lvl="1"/>
            <a:endParaRPr lang="sv-SE" sz="1050" dirty="0">
              <a:solidFill>
                <a:schemeClr val="tx1"/>
              </a:solidFill>
            </a:endParaRPr>
          </a:p>
          <a:p>
            <a:pPr marL="0" lvl="1"/>
            <a:r>
              <a:rPr lang="sv-SE" sz="980" dirty="0">
                <a:solidFill>
                  <a:schemeClr val="tx1"/>
                </a:solidFill>
              </a:rPr>
              <a:t>En </a:t>
            </a:r>
            <a:r>
              <a:rPr lang="sv-SE" sz="980" dirty="0" err="1">
                <a:solidFill>
                  <a:schemeClr val="tx1"/>
                </a:solidFill>
              </a:rPr>
              <a:t>Novusundersökning</a:t>
            </a:r>
            <a:r>
              <a:rPr lang="sv-SE" sz="980" dirty="0">
                <a:solidFill>
                  <a:schemeClr val="tx1"/>
                </a:solidFill>
              </a:rPr>
              <a:t> är en garant för att undersökningen är relevant och rättvisande för hela gruppen som skall undersökas. </a:t>
            </a:r>
          </a:p>
          <a:p>
            <a:pPr marL="0" lvl="1"/>
            <a:endParaRPr lang="sv-SE" sz="980" dirty="0">
              <a:solidFill>
                <a:schemeClr val="tx1"/>
              </a:solidFill>
            </a:endParaRPr>
          </a:p>
          <a:p>
            <a:pPr marL="0" lvl="1"/>
            <a:r>
              <a:rPr lang="sv-SE" sz="980" dirty="0">
                <a:solidFill>
                  <a:schemeClr val="tx1"/>
                </a:solidFill>
              </a:rPr>
              <a:t>Undersökningen är genomförd via telefonintervjuer, som har genomförts av en nära samarbetspartner till Novus. Ett arbete som vi tar fullt ansvar för. </a:t>
            </a:r>
          </a:p>
        </p:txBody>
      </p:sp>
      <p:sp>
        <p:nvSpPr>
          <p:cNvPr id="43" name="Rectangle 42"/>
          <p:cNvSpPr/>
          <p:nvPr/>
        </p:nvSpPr>
        <p:spPr>
          <a:xfrm>
            <a:off x="6176815" y="1127622"/>
            <a:ext cx="2712527" cy="1740926"/>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r>
              <a:rPr lang="sv-SE" sz="1200" b="1">
                <a:solidFill>
                  <a:schemeClr val="tx1"/>
                </a:solidFill>
                <a:cs typeface="Arial" panose="020B0604020202020204" pitchFamily="34" charset="0"/>
              </a:rPr>
              <a:t>RESULTAT</a:t>
            </a:r>
          </a:p>
          <a:p>
            <a:endParaRPr lang="sv-SE" sz="1200" b="1">
              <a:solidFill>
                <a:schemeClr val="tx1"/>
              </a:solidFill>
              <a:cs typeface="Arial" panose="020B0604020202020204" pitchFamily="34" charset="0"/>
            </a:endParaRPr>
          </a:p>
          <a:p>
            <a:pPr marL="0" lvl="1"/>
            <a:r>
              <a:rPr lang="sv-SE" sz="1050">
                <a:solidFill>
                  <a:schemeClr val="tx1"/>
                </a:solidFill>
              </a:rPr>
              <a:t>Resultaten för målgruppen levereras i en diagramrapport. Resultatet är förstratifierat.</a:t>
            </a:r>
          </a:p>
          <a:p>
            <a:pPr marL="0" lvl="1"/>
            <a:endParaRPr lang="sv-SE" sz="1050">
              <a:solidFill>
                <a:schemeClr val="tx1"/>
              </a:solidFill>
            </a:endParaRPr>
          </a:p>
        </p:txBody>
      </p:sp>
      <p:sp>
        <p:nvSpPr>
          <p:cNvPr id="44" name="Rectangle 43"/>
          <p:cNvSpPr/>
          <p:nvPr/>
        </p:nvSpPr>
        <p:spPr>
          <a:xfrm>
            <a:off x="6176815" y="3104616"/>
            <a:ext cx="2712527" cy="1594801"/>
          </a:xfrm>
          <a:prstGeom prst="rect">
            <a:avLst/>
          </a:prstGeom>
          <a:solidFill>
            <a:srgbClr val="D0E9E6"/>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pPr marL="0" lvl="1"/>
            <a:r>
              <a:rPr lang="sv-SE" sz="1013" b="1">
                <a:solidFill>
                  <a:schemeClr val="tx1"/>
                </a:solidFill>
              </a:rPr>
              <a:t>FELMARGINAL</a:t>
            </a:r>
          </a:p>
          <a:p>
            <a:pPr marL="0" lvl="1"/>
            <a:endParaRPr lang="sv-SE" sz="1050">
              <a:solidFill>
                <a:schemeClr val="tx1"/>
              </a:solidFill>
            </a:endParaRPr>
          </a:p>
          <a:p>
            <a:pPr marL="0" lvl="1"/>
            <a:r>
              <a:rPr lang="sv-SE" sz="1050">
                <a:solidFill>
                  <a:schemeClr val="tx1"/>
                </a:solidFill>
              </a:rPr>
              <a:t>Vid 250 intervjuer:</a:t>
            </a:r>
          </a:p>
          <a:p>
            <a:pPr marL="0" lvl="1"/>
            <a:r>
              <a:rPr lang="sv-SE" sz="1050">
                <a:solidFill>
                  <a:schemeClr val="tx1"/>
                </a:solidFill>
              </a:rPr>
              <a:t>Vid utfall 20/80: +/- 6%</a:t>
            </a:r>
          </a:p>
          <a:p>
            <a:pPr marL="0" lvl="1"/>
            <a:r>
              <a:rPr lang="sv-SE" sz="1050">
                <a:solidFill>
                  <a:schemeClr val="tx1"/>
                </a:solidFill>
              </a:rPr>
              <a:t>Vid utfall 50/50: +/- 5%</a:t>
            </a:r>
          </a:p>
          <a:p>
            <a:pPr marL="0" lvl="1"/>
            <a:endParaRPr lang="sv-SE" sz="1050">
              <a:solidFill>
                <a:schemeClr val="tx1"/>
              </a:solidFill>
            </a:endParaRPr>
          </a:p>
          <a:p>
            <a:pPr marL="0" lvl="1"/>
            <a:endParaRPr lang="sv-SE" sz="1050">
              <a:solidFill>
                <a:schemeClr val="tx1"/>
              </a:solidFill>
            </a:endParaRPr>
          </a:p>
        </p:txBody>
      </p:sp>
      <p:sp>
        <p:nvSpPr>
          <p:cNvPr id="174" name="Rectangle 173"/>
          <p:cNvSpPr/>
          <p:nvPr/>
        </p:nvSpPr>
        <p:spPr>
          <a:xfrm>
            <a:off x="3310445" y="1378711"/>
            <a:ext cx="2539026" cy="66241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vert="horz" rtlCol="0" anchor="t" anchorCtr="0"/>
          <a:lstStyle/>
          <a:p>
            <a:pPr marL="0" lvl="1"/>
            <a:r>
              <a:rPr lang="sv-SE" sz="1100" b="1">
                <a:solidFill>
                  <a:schemeClr val="bg1"/>
                </a:solidFill>
              </a:rPr>
              <a:t>Antal intervjuer:</a:t>
            </a:r>
          </a:p>
          <a:p>
            <a:pPr marL="0" lvl="1"/>
            <a:r>
              <a:rPr lang="sv-SE" sz="1100" b="1">
                <a:solidFill>
                  <a:schemeClr val="bg1"/>
                </a:solidFill>
              </a:rPr>
              <a:t>252</a:t>
            </a:r>
          </a:p>
          <a:p>
            <a:pPr marL="0" lvl="1"/>
            <a:r>
              <a:rPr lang="sv-SE" sz="1000">
                <a:solidFill>
                  <a:schemeClr val="bg1"/>
                </a:solidFill>
              </a:rPr>
              <a:t>Fältperiod  20 september – 5 oktober 2021</a:t>
            </a:r>
          </a:p>
        </p:txBody>
      </p:sp>
      <p:sp>
        <p:nvSpPr>
          <p:cNvPr id="8" name="Rectangle 7"/>
          <p:cNvSpPr/>
          <p:nvPr/>
        </p:nvSpPr>
        <p:spPr>
          <a:xfrm>
            <a:off x="7659666" y="3626934"/>
            <a:ext cx="1229676" cy="990422"/>
          </a:xfrm>
          <a:prstGeom prst="rect">
            <a:avLst/>
          </a:prstGeom>
        </p:spPr>
        <p:txBody>
          <a:bodyPr wrap="square">
            <a:noAutofit/>
          </a:bodyPr>
          <a:lstStyle/>
          <a:p>
            <a:r>
              <a:rPr lang="sv-SE" sz="6600" b="1">
                <a:solidFill>
                  <a:schemeClr val="bg1"/>
                </a:solidFill>
              </a:rPr>
              <a:t>+/-</a:t>
            </a:r>
          </a:p>
        </p:txBody>
      </p:sp>
      <p:sp>
        <p:nvSpPr>
          <p:cNvPr id="46" name="Freeform 9"/>
          <p:cNvSpPr>
            <a:spLocks noEditPoints="1"/>
          </p:cNvSpPr>
          <p:nvPr/>
        </p:nvSpPr>
        <p:spPr bwMode="auto">
          <a:xfrm>
            <a:off x="328042" y="3848250"/>
            <a:ext cx="307790" cy="742688"/>
          </a:xfrm>
          <a:custGeom>
            <a:avLst/>
            <a:gdLst/>
            <a:ahLst/>
            <a:cxnLst>
              <a:cxn ang="0">
                <a:pos x="29" y="28"/>
              </a:cxn>
              <a:cxn ang="0">
                <a:pos x="35" y="35"/>
              </a:cxn>
              <a:cxn ang="0">
                <a:pos x="47" y="26"/>
              </a:cxn>
              <a:cxn ang="0">
                <a:pos x="57" y="54"/>
              </a:cxn>
              <a:cxn ang="0">
                <a:pos x="51" y="52"/>
              </a:cxn>
              <a:cxn ang="0">
                <a:pos x="46" y="69"/>
              </a:cxn>
              <a:cxn ang="0">
                <a:pos x="51" y="63"/>
              </a:cxn>
              <a:cxn ang="0">
                <a:pos x="49" y="145"/>
              </a:cxn>
              <a:cxn ang="0">
                <a:pos x="42" y="147"/>
              </a:cxn>
              <a:cxn ang="0">
                <a:pos x="43" y="95"/>
              </a:cxn>
              <a:cxn ang="0">
                <a:pos x="36" y="95"/>
              </a:cxn>
              <a:cxn ang="0">
                <a:pos x="25" y="147"/>
              </a:cxn>
              <a:cxn ang="0">
                <a:pos x="25" y="64"/>
              </a:cxn>
              <a:cxn ang="0">
                <a:pos x="34" y="23"/>
              </a:cxn>
              <a:cxn ang="0">
                <a:pos x="29" y="10"/>
              </a:cxn>
              <a:cxn ang="0">
                <a:pos x="34" y="2"/>
              </a:cxn>
              <a:cxn ang="0">
                <a:pos x="50" y="12"/>
              </a:cxn>
              <a:cxn ang="0">
                <a:pos x="45" y="12"/>
              </a:cxn>
              <a:cxn ang="0">
                <a:pos x="40" y="25"/>
              </a:cxn>
              <a:cxn ang="0">
                <a:pos x="29" y="28"/>
              </a:cxn>
              <a:cxn ang="0">
                <a:pos x="22" y="61"/>
              </a:cxn>
              <a:cxn ang="0">
                <a:pos x="27" y="57"/>
              </a:cxn>
              <a:cxn ang="0">
                <a:pos x="26" y="45"/>
              </a:cxn>
              <a:cxn ang="0">
                <a:pos x="12" y="50"/>
              </a:cxn>
              <a:cxn ang="0">
                <a:pos x="22" y="61"/>
              </a:cxn>
              <a:cxn ang="0">
                <a:pos x="43" y="14"/>
              </a:cxn>
              <a:cxn ang="0">
                <a:pos x="37" y="13"/>
              </a:cxn>
              <a:cxn ang="0">
                <a:pos x="34" y="15"/>
              </a:cxn>
              <a:cxn ang="0">
                <a:pos x="36" y="19"/>
              </a:cxn>
              <a:cxn ang="0">
                <a:pos x="38" y="16"/>
              </a:cxn>
              <a:cxn ang="0">
                <a:pos x="40" y="19"/>
              </a:cxn>
              <a:cxn ang="0">
                <a:pos x="37" y="22"/>
              </a:cxn>
              <a:cxn ang="0">
                <a:pos x="43" y="14"/>
              </a:cxn>
            </a:cxnLst>
            <a:rect l="0" t="0" r="r" b="b"/>
            <a:pathLst>
              <a:path w="61" h="147">
                <a:moveTo>
                  <a:pt x="29" y="28"/>
                </a:moveTo>
                <a:cubicBezTo>
                  <a:pt x="29" y="32"/>
                  <a:pt x="32" y="33"/>
                  <a:pt x="35" y="35"/>
                </a:cubicBezTo>
                <a:cubicBezTo>
                  <a:pt x="41" y="33"/>
                  <a:pt x="43" y="28"/>
                  <a:pt x="47" y="26"/>
                </a:cubicBezTo>
                <a:cubicBezTo>
                  <a:pt x="57" y="27"/>
                  <a:pt x="61" y="45"/>
                  <a:pt x="57" y="54"/>
                </a:cubicBezTo>
                <a:cubicBezTo>
                  <a:pt x="53" y="55"/>
                  <a:pt x="55" y="51"/>
                  <a:pt x="51" y="52"/>
                </a:cubicBezTo>
                <a:cubicBezTo>
                  <a:pt x="49" y="57"/>
                  <a:pt x="48" y="63"/>
                  <a:pt x="46" y="69"/>
                </a:cubicBezTo>
                <a:cubicBezTo>
                  <a:pt x="51" y="71"/>
                  <a:pt x="51" y="67"/>
                  <a:pt x="51" y="63"/>
                </a:cubicBezTo>
                <a:cubicBezTo>
                  <a:pt x="61" y="86"/>
                  <a:pt x="51" y="119"/>
                  <a:pt x="49" y="145"/>
                </a:cubicBezTo>
                <a:cubicBezTo>
                  <a:pt x="47" y="146"/>
                  <a:pt x="45" y="147"/>
                  <a:pt x="42" y="147"/>
                </a:cubicBezTo>
                <a:cubicBezTo>
                  <a:pt x="46" y="131"/>
                  <a:pt x="47" y="112"/>
                  <a:pt x="43" y="95"/>
                </a:cubicBezTo>
                <a:cubicBezTo>
                  <a:pt x="41" y="95"/>
                  <a:pt x="38" y="95"/>
                  <a:pt x="36" y="95"/>
                </a:cubicBezTo>
                <a:cubicBezTo>
                  <a:pt x="26" y="108"/>
                  <a:pt x="41" y="141"/>
                  <a:pt x="25" y="147"/>
                </a:cubicBezTo>
                <a:cubicBezTo>
                  <a:pt x="27" y="123"/>
                  <a:pt x="21" y="96"/>
                  <a:pt x="25" y="64"/>
                </a:cubicBezTo>
                <a:cubicBezTo>
                  <a:pt x="0" y="55"/>
                  <a:pt x="14" y="25"/>
                  <a:pt x="34" y="23"/>
                </a:cubicBezTo>
                <a:cubicBezTo>
                  <a:pt x="35" y="20"/>
                  <a:pt x="30" y="14"/>
                  <a:pt x="29" y="10"/>
                </a:cubicBezTo>
                <a:cubicBezTo>
                  <a:pt x="29" y="6"/>
                  <a:pt x="32" y="4"/>
                  <a:pt x="34" y="2"/>
                </a:cubicBezTo>
                <a:cubicBezTo>
                  <a:pt x="44" y="0"/>
                  <a:pt x="50" y="7"/>
                  <a:pt x="50" y="12"/>
                </a:cubicBezTo>
                <a:cubicBezTo>
                  <a:pt x="49" y="13"/>
                  <a:pt x="47" y="13"/>
                  <a:pt x="45" y="12"/>
                </a:cubicBezTo>
                <a:cubicBezTo>
                  <a:pt x="45" y="18"/>
                  <a:pt x="42" y="21"/>
                  <a:pt x="40" y="25"/>
                </a:cubicBezTo>
                <a:cubicBezTo>
                  <a:pt x="31" y="26"/>
                  <a:pt x="35" y="26"/>
                  <a:pt x="29" y="28"/>
                </a:cubicBezTo>
                <a:close/>
                <a:moveTo>
                  <a:pt x="22" y="61"/>
                </a:moveTo>
                <a:cubicBezTo>
                  <a:pt x="21" y="56"/>
                  <a:pt x="26" y="61"/>
                  <a:pt x="27" y="57"/>
                </a:cubicBezTo>
                <a:cubicBezTo>
                  <a:pt x="28" y="52"/>
                  <a:pt x="26" y="50"/>
                  <a:pt x="26" y="45"/>
                </a:cubicBezTo>
                <a:cubicBezTo>
                  <a:pt x="22" y="50"/>
                  <a:pt x="17" y="50"/>
                  <a:pt x="12" y="50"/>
                </a:cubicBezTo>
                <a:cubicBezTo>
                  <a:pt x="16" y="53"/>
                  <a:pt x="17" y="58"/>
                  <a:pt x="22" y="61"/>
                </a:cubicBezTo>
                <a:close/>
                <a:moveTo>
                  <a:pt x="43" y="14"/>
                </a:moveTo>
                <a:cubicBezTo>
                  <a:pt x="39" y="16"/>
                  <a:pt x="41" y="13"/>
                  <a:pt x="37" y="13"/>
                </a:cubicBezTo>
                <a:cubicBezTo>
                  <a:pt x="36" y="14"/>
                  <a:pt x="36" y="15"/>
                  <a:pt x="34" y="15"/>
                </a:cubicBezTo>
                <a:cubicBezTo>
                  <a:pt x="34" y="17"/>
                  <a:pt x="34" y="19"/>
                  <a:pt x="36" y="19"/>
                </a:cubicBezTo>
                <a:cubicBezTo>
                  <a:pt x="36" y="18"/>
                  <a:pt x="37" y="17"/>
                  <a:pt x="38" y="16"/>
                </a:cubicBezTo>
                <a:cubicBezTo>
                  <a:pt x="38" y="18"/>
                  <a:pt x="40" y="18"/>
                  <a:pt x="40" y="19"/>
                </a:cubicBezTo>
                <a:cubicBezTo>
                  <a:pt x="40" y="22"/>
                  <a:pt x="37" y="20"/>
                  <a:pt x="37" y="22"/>
                </a:cubicBezTo>
                <a:cubicBezTo>
                  <a:pt x="42" y="23"/>
                  <a:pt x="42" y="18"/>
                  <a:pt x="43" y="14"/>
                </a:cubicBezTo>
                <a:close/>
              </a:path>
            </a:pathLst>
          </a:custGeom>
          <a:solidFill>
            <a:schemeClr val="accent6"/>
          </a:solid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nvGrpSpPr>
          <p:cNvPr id="47" name="Grupp 579"/>
          <p:cNvGrpSpPr/>
          <p:nvPr/>
        </p:nvGrpSpPr>
        <p:grpSpPr>
          <a:xfrm>
            <a:off x="1234624" y="3833531"/>
            <a:ext cx="238464" cy="775266"/>
            <a:chOff x="1106487" y="869950"/>
            <a:chExt cx="366713" cy="1192213"/>
          </a:xfrm>
          <a:solidFill>
            <a:schemeClr val="accent6"/>
          </a:solidFill>
        </p:grpSpPr>
        <p:sp>
          <p:nvSpPr>
            <p:cNvPr id="48" name="Freeform 88"/>
            <p:cNvSpPr>
              <a:spLocks/>
            </p:cNvSpPr>
            <p:nvPr/>
          </p:nvSpPr>
          <p:spPr bwMode="auto">
            <a:xfrm>
              <a:off x="1274762" y="984250"/>
              <a:ext cx="22225" cy="15875"/>
            </a:xfrm>
            <a:custGeom>
              <a:avLst/>
              <a:gdLst/>
              <a:ahLst/>
              <a:cxnLst>
                <a:cxn ang="0">
                  <a:pos x="3" y="0"/>
                </a:cxn>
                <a:cxn ang="0">
                  <a:pos x="0" y="0"/>
                </a:cxn>
                <a:cxn ang="0">
                  <a:pos x="3" y="0"/>
                </a:cxn>
              </a:cxnLst>
              <a:rect l="0" t="0" r="r" b="b"/>
              <a:pathLst>
                <a:path w="3" h="2">
                  <a:moveTo>
                    <a:pt x="3" y="0"/>
                  </a:moveTo>
                  <a:cubicBezTo>
                    <a:pt x="3" y="1"/>
                    <a:pt x="0" y="2"/>
                    <a:pt x="0" y="0"/>
                  </a:cubicBezTo>
                  <a:cubicBezTo>
                    <a:pt x="2" y="0"/>
                    <a:pt x="1" y="0"/>
                    <a:pt x="3"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49" name="Freeform 89"/>
            <p:cNvSpPr>
              <a:spLocks/>
            </p:cNvSpPr>
            <p:nvPr/>
          </p:nvSpPr>
          <p:spPr bwMode="auto">
            <a:xfrm>
              <a:off x="1266825" y="992188"/>
              <a:ext cx="46038" cy="30163"/>
            </a:xfrm>
            <a:custGeom>
              <a:avLst/>
              <a:gdLst/>
              <a:ahLst/>
              <a:cxnLst>
                <a:cxn ang="0">
                  <a:pos x="3" y="2"/>
                </a:cxn>
                <a:cxn ang="0">
                  <a:pos x="3" y="2"/>
                </a:cxn>
                <a:cxn ang="0">
                  <a:pos x="0" y="0"/>
                </a:cxn>
                <a:cxn ang="0">
                  <a:pos x="5" y="0"/>
                </a:cxn>
                <a:cxn ang="0">
                  <a:pos x="1" y="2"/>
                </a:cxn>
                <a:cxn ang="0">
                  <a:pos x="3" y="2"/>
                </a:cxn>
              </a:cxnLst>
              <a:rect l="0" t="0" r="r" b="b"/>
              <a:pathLst>
                <a:path w="6" h="4">
                  <a:moveTo>
                    <a:pt x="3" y="2"/>
                  </a:moveTo>
                  <a:cubicBezTo>
                    <a:pt x="3" y="2"/>
                    <a:pt x="3" y="2"/>
                    <a:pt x="3" y="2"/>
                  </a:cubicBezTo>
                  <a:cubicBezTo>
                    <a:pt x="2" y="1"/>
                    <a:pt x="0" y="3"/>
                    <a:pt x="0" y="0"/>
                  </a:cubicBezTo>
                  <a:cubicBezTo>
                    <a:pt x="1" y="0"/>
                    <a:pt x="4" y="1"/>
                    <a:pt x="5" y="0"/>
                  </a:cubicBezTo>
                  <a:cubicBezTo>
                    <a:pt x="6" y="1"/>
                    <a:pt x="3" y="4"/>
                    <a:pt x="1" y="2"/>
                  </a:cubicBezTo>
                  <a:cubicBezTo>
                    <a:pt x="1" y="1"/>
                    <a:pt x="3" y="2"/>
                    <a:pt x="3"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0" name="Freeform 90"/>
            <p:cNvSpPr>
              <a:spLocks noEditPoints="1"/>
            </p:cNvSpPr>
            <p:nvPr/>
          </p:nvSpPr>
          <p:spPr bwMode="auto">
            <a:xfrm>
              <a:off x="1106487" y="869950"/>
              <a:ext cx="366713" cy="1192213"/>
            </a:xfrm>
            <a:custGeom>
              <a:avLst/>
              <a:gdLst/>
              <a:ahLst/>
              <a:cxnLst>
                <a:cxn ang="0">
                  <a:pos x="28" y="9"/>
                </a:cxn>
                <a:cxn ang="0">
                  <a:pos x="17" y="10"/>
                </a:cxn>
                <a:cxn ang="0">
                  <a:pos x="19" y="18"/>
                </a:cxn>
                <a:cxn ang="0">
                  <a:pos x="28" y="17"/>
                </a:cxn>
                <a:cxn ang="0">
                  <a:pos x="28" y="19"/>
                </a:cxn>
                <a:cxn ang="0">
                  <a:pos x="33" y="25"/>
                </a:cxn>
                <a:cxn ang="0">
                  <a:pos x="47" y="66"/>
                </a:cxn>
                <a:cxn ang="0">
                  <a:pos x="45" y="75"/>
                </a:cxn>
                <a:cxn ang="0">
                  <a:pos x="44" y="76"/>
                </a:cxn>
                <a:cxn ang="0">
                  <a:pos x="41" y="82"/>
                </a:cxn>
                <a:cxn ang="0">
                  <a:pos x="42" y="98"/>
                </a:cxn>
                <a:cxn ang="0">
                  <a:pos x="40" y="120"/>
                </a:cxn>
                <a:cxn ang="0">
                  <a:pos x="38" y="136"/>
                </a:cxn>
                <a:cxn ang="0">
                  <a:pos x="37" y="139"/>
                </a:cxn>
                <a:cxn ang="0">
                  <a:pos x="35" y="146"/>
                </a:cxn>
                <a:cxn ang="0">
                  <a:pos x="28" y="145"/>
                </a:cxn>
                <a:cxn ang="0">
                  <a:pos x="17" y="153"/>
                </a:cxn>
                <a:cxn ang="0">
                  <a:pos x="18" y="152"/>
                </a:cxn>
                <a:cxn ang="0">
                  <a:pos x="18" y="143"/>
                </a:cxn>
                <a:cxn ang="0">
                  <a:pos x="18" y="140"/>
                </a:cxn>
                <a:cxn ang="0">
                  <a:pos x="14" y="123"/>
                </a:cxn>
                <a:cxn ang="0">
                  <a:pos x="9" y="80"/>
                </a:cxn>
                <a:cxn ang="0">
                  <a:pos x="6" y="78"/>
                </a:cxn>
                <a:cxn ang="0">
                  <a:pos x="5" y="78"/>
                </a:cxn>
                <a:cxn ang="0">
                  <a:pos x="3" y="75"/>
                </a:cxn>
                <a:cxn ang="0">
                  <a:pos x="0" y="53"/>
                </a:cxn>
                <a:cxn ang="0">
                  <a:pos x="1" y="49"/>
                </a:cxn>
                <a:cxn ang="0">
                  <a:pos x="3" y="35"/>
                </a:cxn>
                <a:cxn ang="0">
                  <a:pos x="13" y="25"/>
                </a:cxn>
                <a:cxn ang="0">
                  <a:pos x="18" y="19"/>
                </a:cxn>
                <a:cxn ang="0">
                  <a:pos x="20" y="0"/>
                </a:cxn>
                <a:cxn ang="0">
                  <a:pos x="30" y="12"/>
                </a:cxn>
                <a:cxn ang="0">
                  <a:pos x="28" y="22"/>
                </a:cxn>
                <a:cxn ang="0">
                  <a:pos x="18" y="21"/>
                </a:cxn>
                <a:cxn ang="0">
                  <a:pos x="30" y="25"/>
                </a:cxn>
                <a:cxn ang="0">
                  <a:pos x="27" y="72"/>
                </a:cxn>
                <a:cxn ang="0">
                  <a:pos x="27" y="69"/>
                </a:cxn>
                <a:cxn ang="0">
                  <a:pos x="22" y="73"/>
                </a:cxn>
                <a:cxn ang="0">
                  <a:pos x="22" y="72"/>
                </a:cxn>
                <a:cxn ang="0">
                  <a:pos x="26" y="72"/>
                </a:cxn>
                <a:cxn ang="0">
                  <a:pos x="33" y="77"/>
                </a:cxn>
                <a:cxn ang="0">
                  <a:pos x="38" y="78"/>
                </a:cxn>
                <a:cxn ang="0">
                  <a:pos x="37" y="74"/>
                </a:cxn>
                <a:cxn ang="0">
                  <a:pos x="12" y="78"/>
                </a:cxn>
                <a:cxn ang="0">
                  <a:pos x="15" y="75"/>
                </a:cxn>
                <a:cxn ang="0">
                  <a:pos x="12" y="78"/>
                </a:cxn>
                <a:cxn ang="0">
                  <a:pos x="41" y="80"/>
                </a:cxn>
                <a:cxn ang="0">
                  <a:pos x="25" y="93"/>
                </a:cxn>
                <a:cxn ang="0">
                  <a:pos x="25" y="123"/>
                </a:cxn>
                <a:cxn ang="0">
                  <a:pos x="28" y="129"/>
                </a:cxn>
                <a:cxn ang="0">
                  <a:pos x="29" y="102"/>
                </a:cxn>
                <a:cxn ang="0">
                  <a:pos x="25" y="92"/>
                </a:cxn>
                <a:cxn ang="0">
                  <a:pos x="19" y="151"/>
                </a:cxn>
                <a:cxn ang="0">
                  <a:pos x="23" y="150"/>
                </a:cxn>
              </a:cxnLst>
              <a:rect l="0" t="0" r="r" b="b"/>
              <a:pathLst>
                <a:path w="48" h="156">
                  <a:moveTo>
                    <a:pt x="30" y="12"/>
                  </a:moveTo>
                  <a:cubicBezTo>
                    <a:pt x="28" y="13"/>
                    <a:pt x="29" y="9"/>
                    <a:pt x="28" y="9"/>
                  </a:cubicBezTo>
                  <a:cubicBezTo>
                    <a:pt x="27" y="9"/>
                    <a:pt x="27" y="6"/>
                    <a:pt x="25" y="6"/>
                  </a:cubicBezTo>
                  <a:cubicBezTo>
                    <a:pt x="21" y="5"/>
                    <a:pt x="19" y="8"/>
                    <a:pt x="17" y="10"/>
                  </a:cubicBezTo>
                  <a:cubicBezTo>
                    <a:pt x="17" y="14"/>
                    <a:pt x="17" y="17"/>
                    <a:pt x="19" y="19"/>
                  </a:cubicBezTo>
                  <a:cubicBezTo>
                    <a:pt x="19" y="19"/>
                    <a:pt x="19" y="18"/>
                    <a:pt x="19" y="18"/>
                  </a:cubicBezTo>
                  <a:cubicBezTo>
                    <a:pt x="20" y="18"/>
                    <a:pt x="22" y="20"/>
                    <a:pt x="22" y="21"/>
                  </a:cubicBezTo>
                  <a:cubicBezTo>
                    <a:pt x="26" y="21"/>
                    <a:pt x="27" y="17"/>
                    <a:pt x="28" y="17"/>
                  </a:cubicBezTo>
                  <a:cubicBezTo>
                    <a:pt x="28" y="15"/>
                    <a:pt x="28" y="15"/>
                    <a:pt x="29" y="13"/>
                  </a:cubicBezTo>
                  <a:cubicBezTo>
                    <a:pt x="29" y="15"/>
                    <a:pt x="29" y="17"/>
                    <a:pt x="28" y="19"/>
                  </a:cubicBezTo>
                  <a:cubicBezTo>
                    <a:pt x="30" y="20"/>
                    <a:pt x="32" y="22"/>
                    <a:pt x="34" y="23"/>
                  </a:cubicBezTo>
                  <a:cubicBezTo>
                    <a:pt x="34" y="24"/>
                    <a:pt x="33" y="24"/>
                    <a:pt x="33" y="25"/>
                  </a:cubicBezTo>
                  <a:cubicBezTo>
                    <a:pt x="37" y="26"/>
                    <a:pt x="40" y="28"/>
                    <a:pt x="42" y="31"/>
                  </a:cubicBezTo>
                  <a:cubicBezTo>
                    <a:pt x="45" y="42"/>
                    <a:pt x="48" y="54"/>
                    <a:pt x="47" y="66"/>
                  </a:cubicBezTo>
                  <a:cubicBezTo>
                    <a:pt x="46" y="68"/>
                    <a:pt x="45" y="72"/>
                    <a:pt x="46" y="74"/>
                  </a:cubicBezTo>
                  <a:cubicBezTo>
                    <a:pt x="46" y="75"/>
                    <a:pt x="45" y="73"/>
                    <a:pt x="45" y="75"/>
                  </a:cubicBezTo>
                  <a:cubicBezTo>
                    <a:pt x="46" y="75"/>
                    <a:pt x="44" y="75"/>
                    <a:pt x="45" y="77"/>
                  </a:cubicBezTo>
                  <a:cubicBezTo>
                    <a:pt x="45" y="77"/>
                    <a:pt x="45" y="76"/>
                    <a:pt x="44" y="76"/>
                  </a:cubicBezTo>
                  <a:cubicBezTo>
                    <a:pt x="45" y="77"/>
                    <a:pt x="40" y="79"/>
                    <a:pt x="42" y="82"/>
                  </a:cubicBezTo>
                  <a:cubicBezTo>
                    <a:pt x="42" y="82"/>
                    <a:pt x="41" y="82"/>
                    <a:pt x="41" y="82"/>
                  </a:cubicBezTo>
                  <a:cubicBezTo>
                    <a:pt x="42" y="85"/>
                    <a:pt x="41" y="90"/>
                    <a:pt x="42" y="95"/>
                  </a:cubicBezTo>
                  <a:cubicBezTo>
                    <a:pt x="42" y="96"/>
                    <a:pt x="42" y="97"/>
                    <a:pt x="42" y="98"/>
                  </a:cubicBezTo>
                  <a:cubicBezTo>
                    <a:pt x="42" y="102"/>
                    <a:pt x="40" y="105"/>
                    <a:pt x="42" y="109"/>
                  </a:cubicBezTo>
                  <a:cubicBezTo>
                    <a:pt x="40" y="112"/>
                    <a:pt x="41" y="116"/>
                    <a:pt x="40" y="120"/>
                  </a:cubicBezTo>
                  <a:cubicBezTo>
                    <a:pt x="39" y="124"/>
                    <a:pt x="37" y="127"/>
                    <a:pt x="36" y="131"/>
                  </a:cubicBezTo>
                  <a:cubicBezTo>
                    <a:pt x="37" y="133"/>
                    <a:pt x="38" y="134"/>
                    <a:pt x="38" y="136"/>
                  </a:cubicBezTo>
                  <a:cubicBezTo>
                    <a:pt x="38" y="138"/>
                    <a:pt x="37" y="137"/>
                    <a:pt x="36" y="138"/>
                  </a:cubicBezTo>
                  <a:cubicBezTo>
                    <a:pt x="36" y="140"/>
                    <a:pt x="36" y="139"/>
                    <a:pt x="37" y="139"/>
                  </a:cubicBezTo>
                  <a:cubicBezTo>
                    <a:pt x="37" y="140"/>
                    <a:pt x="36" y="140"/>
                    <a:pt x="35" y="140"/>
                  </a:cubicBezTo>
                  <a:cubicBezTo>
                    <a:pt x="35" y="142"/>
                    <a:pt x="36" y="145"/>
                    <a:pt x="35" y="146"/>
                  </a:cubicBezTo>
                  <a:cubicBezTo>
                    <a:pt x="36" y="147"/>
                    <a:pt x="37" y="150"/>
                    <a:pt x="36" y="152"/>
                  </a:cubicBezTo>
                  <a:cubicBezTo>
                    <a:pt x="31" y="153"/>
                    <a:pt x="27" y="151"/>
                    <a:pt x="28" y="145"/>
                  </a:cubicBezTo>
                  <a:cubicBezTo>
                    <a:pt x="27" y="148"/>
                    <a:pt x="26" y="151"/>
                    <a:pt x="26" y="153"/>
                  </a:cubicBezTo>
                  <a:cubicBezTo>
                    <a:pt x="25" y="155"/>
                    <a:pt x="19" y="156"/>
                    <a:pt x="17" y="153"/>
                  </a:cubicBezTo>
                  <a:cubicBezTo>
                    <a:pt x="17" y="152"/>
                    <a:pt x="19" y="153"/>
                    <a:pt x="19" y="152"/>
                  </a:cubicBezTo>
                  <a:cubicBezTo>
                    <a:pt x="19" y="152"/>
                    <a:pt x="18" y="152"/>
                    <a:pt x="18" y="152"/>
                  </a:cubicBezTo>
                  <a:cubicBezTo>
                    <a:pt x="17" y="150"/>
                    <a:pt x="21" y="148"/>
                    <a:pt x="20" y="143"/>
                  </a:cubicBezTo>
                  <a:cubicBezTo>
                    <a:pt x="20" y="142"/>
                    <a:pt x="19" y="144"/>
                    <a:pt x="18" y="143"/>
                  </a:cubicBezTo>
                  <a:cubicBezTo>
                    <a:pt x="18" y="143"/>
                    <a:pt x="17" y="142"/>
                    <a:pt x="17" y="142"/>
                  </a:cubicBezTo>
                  <a:cubicBezTo>
                    <a:pt x="17" y="141"/>
                    <a:pt x="17" y="140"/>
                    <a:pt x="18" y="140"/>
                  </a:cubicBezTo>
                  <a:cubicBezTo>
                    <a:pt x="18" y="139"/>
                    <a:pt x="16" y="138"/>
                    <a:pt x="16" y="136"/>
                  </a:cubicBezTo>
                  <a:cubicBezTo>
                    <a:pt x="16" y="132"/>
                    <a:pt x="14" y="127"/>
                    <a:pt x="14" y="123"/>
                  </a:cubicBezTo>
                  <a:cubicBezTo>
                    <a:pt x="12" y="115"/>
                    <a:pt x="13" y="104"/>
                    <a:pt x="11" y="96"/>
                  </a:cubicBezTo>
                  <a:cubicBezTo>
                    <a:pt x="10" y="90"/>
                    <a:pt x="6" y="85"/>
                    <a:pt x="9" y="80"/>
                  </a:cubicBezTo>
                  <a:cubicBezTo>
                    <a:pt x="9" y="79"/>
                    <a:pt x="9" y="77"/>
                    <a:pt x="9" y="75"/>
                  </a:cubicBezTo>
                  <a:cubicBezTo>
                    <a:pt x="8" y="75"/>
                    <a:pt x="7" y="77"/>
                    <a:pt x="6" y="78"/>
                  </a:cubicBezTo>
                  <a:cubicBezTo>
                    <a:pt x="6" y="78"/>
                    <a:pt x="5" y="77"/>
                    <a:pt x="5" y="77"/>
                  </a:cubicBezTo>
                  <a:cubicBezTo>
                    <a:pt x="5" y="77"/>
                    <a:pt x="5" y="78"/>
                    <a:pt x="5" y="78"/>
                  </a:cubicBezTo>
                  <a:cubicBezTo>
                    <a:pt x="4" y="78"/>
                    <a:pt x="5" y="76"/>
                    <a:pt x="4" y="75"/>
                  </a:cubicBezTo>
                  <a:cubicBezTo>
                    <a:pt x="4" y="74"/>
                    <a:pt x="4" y="75"/>
                    <a:pt x="3" y="75"/>
                  </a:cubicBezTo>
                  <a:cubicBezTo>
                    <a:pt x="3" y="74"/>
                    <a:pt x="3" y="73"/>
                    <a:pt x="3" y="72"/>
                  </a:cubicBezTo>
                  <a:cubicBezTo>
                    <a:pt x="0" y="67"/>
                    <a:pt x="0" y="60"/>
                    <a:pt x="0" y="53"/>
                  </a:cubicBezTo>
                  <a:cubicBezTo>
                    <a:pt x="0" y="52"/>
                    <a:pt x="1" y="52"/>
                    <a:pt x="1" y="52"/>
                  </a:cubicBezTo>
                  <a:cubicBezTo>
                    <a:pt x="1" y="51"/>
                    <a:pt x="0" y="50"/>
                    <a:pt x="1" y="49"/>
                  </a:cubicBezTo>
                  <a:cubicBezTo>
                    <a:pt x="1" y="48"/>
                    <a:pt x="1" y="48"/>
                    <a:pt x="1" y="46"/>
                  </a:cubicBezTo>
                  <a:cubicBezTo>
                    <a:pt x="1" y="43"/>
                    <a:pt x="2" y="38"/>
                    <a:pt x="3" y="35"/>
                  </a:cubicBezTo>
                  <a:cubicBezTo>
                    <a:pt x="4" y="34"/>
                    <a:pt x="3" y="33"/>
                    <a:pt x="4" y="32"/>
                  </a:cubicBezTo>
                  <a:cubicBezTo>
                    <a:pt x="6" y="29"/>
                    <a:pt x="9" y="28"/>
                    <a:pt x="13" y="25"/>
                  </a:cubicBezTo>
                  <a:cubicBezTo>
                    <a:pt x="13" y="25"/>
                    <a:pt x="12" y="25"/>
                    <a:pt x="12" y="25"/>
                  </a:cubicBezTo>
                  <a:cubicBezTo>
                    <a:pt x="14" y="23"/>
                    <a:pt x="15" y="20"/>
                    <a:pt x="18" y="19"/>
                  </a:cubicBezTo>
                  <a:cubicBezTo>
                    <a:pt x="17" y="16"/>
                    <a:pt x="17" y="13"/>
                    <a:pt x="15" y="12"/>
                  </a:cubicBezTo>
                  <a:cubicBezTo>
                    <a:pt x="14" y="6"/>
                    <a:pt x="16" y="1"/>
                    <a:pt x="20" y="0"/>
                  </a:cubicBezTo>
                  <a:cubicBezTo>
                    <a:pt x="27" y="0"/>
                    <a:pt x="31" y="3"/>
                    <a:pt x="30" y="10"/>
                  </a:cubicBezTo>
                  <a:cubicBezTo>
                    <a:pt x="30" y="11"/>
                    <a:pt x="29" y="11"/>
                    <a:pt x="30" y="12"/>
                  </a:cubicBezTo>
                  <a:close/>
                  <a:moveTo>
                    <a:pt x="27" y="22"/>
                  </a:moveTo>
                  <a:cubicBezTo>
                    <a:pt x="27" y="22"/>
                    <a:pt x="28" y="22"/>
                    <a:pt x="28" y="22"/>
                  </a:cubicBezTo>
                  <a:cubicBezTo>
                    <a:pt x="26" y="21"/>
                    <a:pt x="26" y="24"/>
                    <a:pt x="24" y="24"/>
                  </a:cubicBezTo>
                  <a:cubicBezTo>
                    <a:pt x="22" y="24"/>
                    <a:pt x="20" y="22"/>
                    <a:pt x="18" y="21"/>
                  </a:cubicBezTo>
                  <a:cubicBezTo>
                    <a:pt x="17" y="27"/>
                    <a:pt x="21" y="31"/>
                    <a:pt x="24" y="34"/>
                  </a:cubicBezTo>
                  <a:cubicBezTo>
                    <a:pt x="28" y="32"/>
                    <a:pt x="29" y="28"/>
                    <a:pt x="30" y="25"/>
                  </a:cubicBezTo>
                  <a:cubicBezTo>
                    <a:pt x="28" y="24"/>
                    <a:pt x="28" y="22"/>
                    <a:pt x="27" y="22"/>
                  </a:cubicBezTo>
                  <a:close/>
                  <a:moveTo>
                    <a:pt x="27" y="72"/>
                  </a:moveTo>
                  <a:cubicBezTo>
                    <a:pt x="26" y="72"/>
                    <a:pt x="26" y="70"/>
                    <a:pt x="25" y="70"/>
                  </a:cubicBezTo>
                  <a:cubicBezTo>
                    <a:pt x="26" y="70"/>
                    <a:pt x="27" y="70"/>
                    <a:pt x="27" y="69"/>
                  </a:cubicBezTo>
                  <a:cubicBezTo>
                    <a:pt x="25" y="69"/>
                    <a:pt x="23" y="69"/>
                    <a:pt x="22" y="70"/>
                  </a:cubicBezTo>
                  <a:cubicBezTo>
                    <a:pt x="22" y="71"/>
                    <a:pt x="22" y="71"/>
                    <a:pt x="22" y="73"/>
                  </a:cubicBezTo>
                  <a:cubicBezTo>
                    <a:pt x="22" y="73"/>
                    <a:pt x="23" y="74"/>
                    <a:pt x="24" y="73"/>
                  </a:cubicBezTo>
                  <a:cubicBezTo>
                    <a:pt x="23" y="73"/>
                    <a:pt x="22" y="72"/>
                    <a:pt x="22" y="72"/>
                  </a:cubicBezTo>
                  <a:cubicBezTo>
                    <a:pt x="23" y="73"/>
                    <a:pt x="24" y="73"/>
                    <a:pt x="25" y="73"/>
                  </a:cubicBezTo>
                  <a:cubicBezTo>
                    <a:pt x="26" y="72"/>
                    <a:pt x="26" y="72"/>
                    <a:pt x="26" y="72"/>
                  </a:cubicBezTo>
                  <a:cubicBezTo>
                    <a:pt x="26" y="72"/>
                    <a:pt x="26" y="72"/>
                    <a:pt x="27" y="72"/>
                  </a:cubicBezTo>
                  <a:close/>
                  <a:moveTo>
                    <a:pt x="33" y="77"/>
                  </a:moveTo>
                  <a:cubicBezTo>
                    <a:pt x="34" y="78"/>
                    <a:pt x="36" y="77"/>
                    <a:pt x="37" y="76"/>
                  </a:cubicBezTo>
                  <a:cubicBezTo>
                    <a:pt x="37" y="77"/>
                    <a:pt x="37" y="78"/>
                    <a:pt x="38" y="78"/>
                  </a:cubicBezTo>
                  <a:cubicBezTo>
                    <a:pt x="38" y="77"/>
                    <a:pt x="38" y="76"/>
                    <a:pt x="38" y="75"/>
                  </a:cubicBezTo>
                  <a:cubicBezTo>
                    <a:pt x="37" y="75"/>
                    <a:pt x="37" y="74"/>
                    <a:pt x="37" y="74"/>
                  </a:cubicBezTo>
                  <a:cubicBezTo>
                    <a:pt x="36" y="76"/>
                    <a:pt x="34" y="75"/>
                    <a:pt x="33" y="77"/>
                  </a:cubicBezTo>
                  <a:close/>
                  <a:moveTo>
                    <a:pt x="12" y="78"/>
                  </a:moveTo>
                  <a:cubicBezTo>
                    <a:pt x="12" y="77"/>
                    <a:pt x="13" y="77"/>
                    <a:pt x="14" y="76"/>
                  </a:cubicBezTo>
                  <a:cubicBezTo>
                    <a:pt x="14" y="76"/>
                    <a:pt x="15" y="76"/>
                    <a:pt x="15" y="75"/>
                  </a:cubicBezTo>
                  <a:cubicBezTo>
                    <a:pt x="13" y="76"/>
                    <a:pt x="13" y="75"/>
                    <a:pt x="11" y="75"/>
                  </a:cubicBezTo>
                  <a:cubicBezTo>
                    <a:pt x="12" y="76"/>
                    <a:pt x="11" y="78"/>
                    <a:pt x="12" y="78"/>
                  </a:cubicBezTo>
                  <a:close/>
                  <a:moveTo>
                    <a:pt x="40" y="75"/>
                  </a:moveTo>
                  <a:cubicBezTo>
                    <a:pt x="40" y="77"/>
                    <a:pt x="39" y="79"/>
                    <a:pt x="41" y="80"/>
                  </a:cubicBezTo>
                  <a:cubicBezTo>
                    <a:pt x="42" y="78"/>
                    <a:pt x="42" y="76"/>
                    <a:pt x="40" y="75"/>
                  </a:cubicBezTo>
                  <a:close/>
                  <a:moveTo>
                    <a:pt x="25" y="93"/>
                  </a:moveTo>
                  <a:cubicBezTo>
                    <a:pt x="25" y="101"/>
                    <a:pt x="23" y="108"/>
                    <a:pt x="24" y="114"/>
                  </a:cubicBezTo>
                  <a:cubicBezTo>
                    <a:pt x="24" y="117"/>
                    <a:pt x="25" y="120"/>
                    <a:pt x="25" y="123"/>
                  </a:cubicBezTo>
                  <a:cubicBezTo>
                    <a:pt x="26" y="126"/>
                    <a:pt x="25" y="130"/>
                    <a:pt x="26" y="133"/>
                  </a:cubicBezTo>
                  <a:cubicBezTo>
                    <a:pt x="26" y="131"/>
                    <a:pt x="28" y="131"/>
                    <a:pt x="28" y="129"/>
                  </a:cubicBezTo>
                  <a:cubicBezTo>
                    <a:pt x="27" y="124"/>
                    <a:pt x="30" y="118"/>
                    <a:pt x="30" y="113"/>
                  </a:cubicBezTo>
                  <a:cubicBezTo>
                    <a:pt x="28" y="111"/>
                    <a:pt x="30" y="106"/>
                    <a:pt x="29" y="102"/>
                  </a:cubicBezTo>
                  <a:cubicBezTo>
                    <a:pt x="29" y="101"/>
                    <a:pt x="28" y="100"/>
                    <a:pt x="27" y="98"/>
                  </a:cubicBezTo>
                  <a:cubicBezTo>
                    <a:pt x="26" y="96"/>
                    <a:pt x="26" y="92"/>
                    <a:pt x="25" y="92"/>
                  </a:cubicBezTo>
                  <a:cubicBezTo>
                    <a:pt x="25" y="93"/>
                    <a:pt x="25" y="93"/>
                    <a:pt x="25" y="93"/>
                  </a:cubicBezTo>
                  <a:close/>
                  <a:moveTo>
                    <a:pt x="19" y="151"/>
                  </a:moveTo>
                  <a:cubicBezTo>
                    <a:pt x="20" y="151"/>
                    <a:pt x="23" y="151"/>
                    <a:pt x="21" y="150"/>
                  </a:cubicBezTo>
                  <a:cubicBezTo>
                    <a:pt x="22" y="150"/>
                    <a:pt x="23" y="151"/>
                    <a:pt x="23" y="150"/>
                  </a:cubicBezTo>
                  <a:cubicBezTo>
                    <a:pt x="22" y="149"/>
                    <a:pt x="19" y="150"/>
                    <a:pt x="19" y="15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1" name="Freeform 91"/>
            <p:cNvSpPr>
              <a:spLocks/>
            </p:cNvSpPr>
            <p:nvPr/>
          </p:nvSpPr>
          <p:spPr bwMode="auto">
            <a:xfrm>
              <a:off x="1290637" y="931863"/>
              <a:ext cx="30163" cy="30163"/>
            </a:xfrm>
            <a:custGeom>
              <a:avLst/>
              <a:gdLst/>
              <a:ahLst/>
              <a:cxnLst>
                <a:cxn ang="0">
                  <a:pos x="3" y="4"/>
                </a:cxn>
                <a:cxn ang="0">
                  <a:pos x="0" y="4"/>
                </a:cxn>
                <a:cxn ang="0">
                  <a:pos x="0" y="2"/>
                </a:cxn>
                <a:cxn ang="0">
                  <a:pos x="4" y="3"/>
                </a:cxn>
                <a:cxn ang="0">
                  <a:pos x="3" y="4"/>
                </a:cxn>
              </a:cxnLst>
              <a:rect l="0" t="0" r="r" b="b"/>
              <a:pathLst>
                <a:path w="4" h="4">
                  <a:moveTo>
                    <a:pt x="3" y="4"/>
                  </a:moveTo>
                  <a:cubicBezTo>
                    <a:pt x="2" y="4"/>
                    <a:pt x="2" y="3"/>
                    <a:pt x="0" y="4"/>
                  </a:cubicBezTo>
                  <a:cubicBezTo>
                    <a:pt x="0" y="3"/>
                    <a:pt x="0" y="3"/>
                    <a:pt x="0" y="2"/>
                  </a:cubicBezTo>
                  <a:cubicBezTo>
                    <a:pt x="1" y="1"/>
                    <a:pt x="4" y="0"/>
                    <a:pt x="4" y="3"/>
                  </a:cubicBezTo>
                  <a:cubicBezTo>
                    <a:pt x="3" y="3"/>
                    <a:pt x="4" y="2"/>
                    <a:pt x="3"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2" name="Freeform 92"/>
            <p:cNvSpPr>
              <a:spLocks/>
            </p:cNvSpPr>
            <p:nvPr/>
          </p:nvSpPr>
          <p:spPr bwMode="auto">
            <a:xfrm>
              <a:off x="1236662" y="938213"/>
              <a:ext cx="46038" cy="23813"/>
            </a:xfrm>
            <a:custGeom>
              <a:avLst/>
              <a:gdLst/>
              <a:ahLst/>
              <a:cxnLst>
                <a:cxn ang="0">
                  <a:pos x="5" y="3"/>
                </a:cxn>
                <a:cxn ang="0">
                  <a:pos x="2" y="3"/>
                </a:cxn>
                <a:cxn ang="0">
                  <a:pos x="1" y="2"/>
                </a:cxn>
                <a:cxn ang="0">
                  <a:pos x="5" y="3"/>
                </a:cxn>
              </a:cxnLst>
              <a:rect l="0" t="0" r="r" b="b"/>
              <a:pathLst>
                <a:path w="6" h="3">
                  <a:moveTo>
                    <a:pt x="5" y="3"/>
                  </a:moveTo>
                  <a:cubicBezTo>
                    <a:pt x="4" y="3"/>
                    <a:pt x="3" y="3"/>
                    <a:pt x="2" y="3"/>
                  </a:cubicBezTo>
                  <a:cubicBezTo>
                    <a:pt x="2" y="1"/>
                    <a:pt x="2" y="2"/>
                    <a:pt x="1" y="2"/>
                  </a:cubicBezTo>
                  <a:cubicBezTo>
                    <a:pt x="0" y="0"/>
                    <a:pt x="6" y="0"/>
                    <a:pt x="5" y="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grpSp>
        <p:nvGrpSpPr>
          <p:cNvPr id="53" name="Grupp 640"/>
          <p:cNvGrpSpPr/>
          <p:nvPr/>
        </p:nvGrpSpPr>
        <p:grpSpPr>
          <a:xfrm>
            <a:off x="1539064" y="3884818"/>
            <a:ext cx="232112" cy="734302"/>
            <a:chOff x="3854450" y="3482975"/>
            <a:chExt cx="427038" cy="1350963"/>
          </a:xfrm>
          <a:solidFill>
            <a:schemeClr val="accent4"/>
          </a:solidFill>
        </p:grpSpPr>
        <p:sp>
          <p:nvSpPr>
            <p:cNvPr id="54" name="Freeform 167"/>
            <p:cNvSpPr>
              <a:spLocks noEditPoints="1"/>
            </p:cNvSpPr>
            <p:nvPr/>
          </p:nvSpPr>
          <p:spPr bwMode="auto">
            <a:xfrm>
              <a:off x="3854450" y="3482975"/>
              <a:ext cx="427038" cy="1350963"/>
            </a:xfrm>
            <a:custGeom>
              <a:avLst/>
              <a:gdLst/>
              <a:ahLst/>
              <a:cxnLst>
                <a:cxn ang="0">
                  <a:pos x="24" y="26"/>
                </a:cxn>
                <a:cxn ang="0">
                  <a:pos x="23" y="25"/>
                </a:cxn>
                <a:cxn ang="0">
                  <a:pos x="39" y="33"/>
                </a:cxn>
                <a:cxn ang="0">
                  <a:pos x="43" y="38"/>
                </a:cxn>
                <a:cxn ang="0">
                  <a:pos x="50" y="46"/>
                </a:cxn>
                <a:cxn ang="0">
                  <a:pos x="55" y="57"/>
                </a:cxn>
                <a:cxn ang="0">
                  <a:pos x="51" y="66"/>
                </a:cxn>
                <a:cxn ang="0">
                  <a:pos x="38" y="76"/>
                </a:cxn>
                <a:cxn ang="0">
                  <a:pos x="35" y="76"/>
                </a:cxn>
                <a:cxn ang="0">
                  <a:pos x="38" y="134"/>
                </a:cxn>
                <a:cxn ang="0">
                  <a:pos x="32" y="144"/>
                </a:cxn>
                <a:cxn ang="0">
                  <a:pos x="33" y="153"/>
                </a:cxn>
                <a:cxn ang="0">
                  <a:pos x="34" y="163"/>
                </a:cxn>
                <a:cxn ang="0">
                  <a:pos x="22" y="172"/>
                </a:cxn>
                <a:cxn ang="0">
                  <a:pos x="25" y="165"/>
                </a:cxn>
                <a:cxn ang="0">
                  <a:pos x="25" y="145"/>
                </a:cxn>
                <a:cxn ang="0">
                  <a:pos x="23" y="147"/>
                </a:cxn>
                <a:cxn ang="0">
                  <a:pos x="23" y="155"/>
                </a:cxn>
                <a:cxn ang="0">
                  <a:pos x="21" y="157"/>
                </a:cxn>
                <a:cxn ang="0">
                  <a:pos x="16" y="160"/>
                </a:cxn>
                <a:cxn ang="0">
                  <a:pos x="4" y="159"/>
                </a:cxn>
                <a:cxn ang="0">
                  <a:pos x="13" y="156"/>
                </a:cxn>
                <a:cxn ang="0">
                  <a:pos x="17" y="144"/>
                </a:cxn>
                <a:cxn ang="0">
                  <a:pos x="14" y="143"/>
                </a:cxn>
                <a:cxn ang="0">
                  <a:pos x="5" y="138"/>
                </a:cxn>
                <a:cxn ang="0">
                  <a:pos x="1" y="137"/>
                </a:cxn>
                <a:cxn ang="0">
                  <a:pos x="4" y="96"/>
                </a:cxn>
                <a:cxn ang="0">
                  <a:pos x="5" y="90"/>
                </a:cxn>
                <a:cxn ang="0">
                  <a:pos x="4" y="75"/>
                </a:cxn>
                <a:cxn ang="0">
                  <a:pos x="1" y="65"/>
                </a:cxn>
                <a:cxn ang="0">
                  <a:pos x="2" y="36"/>
                </a:cxn>
                <a:cxn ang="0">
                  <a:pos x="12" y="36"/>
                </a:cxn>
                <a:cxn ang="0">
                  <a:pos x="19" y="39"/>
                </a:cxn>
                <a:cxn ang="0">
                  <a:pos x="21" y="31"/>
                </a:cxn>
                <a:cxn ang="0">
                  <a:pos x="21" y="24"/>
                </a:cxn>
                <a:cxn ang="0">
                  <a:pos x="20" y="19"/>
                </a:cxn>
                <a:cxn ang="0">
                  <a:pos x="19" y="23"/>
                </a:cxn>
                <a:cxn ang="0">
                  <a:pos x="17" y="29"/>
                </a:cxn>
                <a:cxn ang="0">
                  <a:pos x="17" y="26"/>
                </a:cxn>
                <a:cxn ang="0">
                  <a:pos x="17" y="24"/>
                </a:cxn>
                <a:cxn ang="0">
                  <a:pos x="16" y="22"/>
                </a:cxn>
                <a:cxn ang="0">
                  <a:pos x="16" y="16"/>
                </a:cxn>
                <a:cxn ang="0">
                  <a:pos x="18" y="14"/>
                </a:cxn>
                <a:cxn ang="0">
                  <a:pos x="18" y="11"/>
                </a:cxn>
                <a:cxn ang="0">
                  <a:pos x="9" y="20"/>
                </a:cxn>
                <a:cxn ang="0">
                  <a:pos x="7" y="12"/>
                </a:cxn>
                <a:cxn ang="0">
                  <a:pos x="9" y="5"/>
                </a:cxn>
                <a:cxn ang="0">
                  <a:pos x="14" y="1"/>
                </a:cxn>
                <a:cxn ang="0">
                  <a:pos x="30" y="10"/>
                </a:cxn>
                <a:cxn ang="0">
                  <a:pos x="37" y="53"/>
                </a:cxn>
                <a:cxn ang="0">
                  <a:pos x="35" y="70"/>
                </a:cxn>
                <a:cxn ang="0">
                  <a:pos x="41" y="69"/>
                </a:cxn>
                <a:cxn ang="0">
                  <a:pos x="47" y="65"/>
                </a:cxn>
                <a:cxn ang="0">
                  <a:pos x="46" y="58"/>
                </a:cxn>
              </a:cxnLst>
              <a:rect l="0" t="0" r="r" b="b"/>
              <a:pathLst>
                <a:path w="56" h="177">
                  <a:moveTo>
                    <a:pt x="26" y="25"/>
                  </a:moveTo>
                  <a:cubicBezTo>
                    <a:pt x="25" y="25"/>
                    <a:pt x="25" y="26"/>
                    <a:pt x="24" y="26"/>
                  </a:cubicBezTo>
                  <a:cubicBezTo>
                    <a:pt x="23" y="24"/>
                    <a:pt x="25" y="21"/>
                    <a:pt x="24" y="19"/>
                  </a:cubicBezTo>
                  <a:cubicBezTo>
                    <a:pt x="22" y="20"/>
                    <a:pt x="23" y="24"/>
                    <a:pt x="23" y="25"/>
                  </a:cubicBezTo>
                  <a:cubicBezTo>
                    <a:pt x="24" y="26"/>
                    <a:pt x="24" y="28"/>
                    <a:pt x="25" y="29"/>
                  </a:cubicBezTo>
                  <a:cubicBezTo>
                    <a:pt x="30" y="30"/>
                    <a:pt x="35" y="31"/>
                    <a:pt x="39" y="33"/>
                  </a:cubicBezTo>
                  <a:cubicBezTo>
                    <a:pt x="40" y="34"/>
                    <a:pt x="40" y="34"/>
                    <a:pt x="40" y="35"/>
                  </a:cubicBezTo>
                  <a:cubicBezTo>
                    <a:pt x="41" y="36"/>
                    <a:pt x="42" y="38"/>
                    <a:pt x="43" y="38"/>
                  </a:cubicBezTo>
                  <a:cubicBezTo>
                    <a:pt x="43" y="39"/>
                    <a:pt x="43" y="39"/>
                    <a:pt x="44" y="40"/>
                  </a:cubicBezTo>
                  <a:cubicBezTo>
                    <a:pt x="46" y="42"/>
                    <a:pt x="48" y="44"/>
                    <a:pt x="50" y="46"/>
                  </a:cubicBezTo>
                  <a:cubicBezTo>
                    <a:pt x="52" y="48"/>
                    <a:pt x="55" y="51"/>
                    <a:pt x="56" y="54"/>
                  </a:cubicBezTo>
                  <a:cubicBezTo>
                    <a:pt x="56" y="55"/>
                    <a:pt x="56" y="56"/>
                    <a:pt x="55" y="57"/>
                  </a:cubicBezTo>
                  <a:cubicBezTo>
                    <a:pt x="55" y="59"/>
                    <a:pt x="55" y="62"/>
                    <a:pt x="55" y="65"/>
                  </a:cubicBezTo>
                  <a:cubicBezTo>
                    <a:pt x="54" y="66"/>
                    <a:pt x="52" y="65"/>
                    <a:pt x="51" y="66"/>
                  </a:cubicBezTo>
                  <a:cubicBezTo>
                    <a:pt x="48" y="68"/>
                    <a:pt x="46" y="71"/>
                    <a:pt x="44" y="73"/>
                  </a:cubicBezTo>
                  <a:cubicBezTo>
                    <a:pt x="43" y="75"/>
                    <a:pt x="41" y="76"/>
                    <a:pt x="38" y="76"/>
                  </a:cubicBezTo>
                  <a:cubicBezTo>
                    <a:pt x="38" y="76"/>
                    <a:pt x="37" y="75"/>
                    <a:pt x="37" y="75"/>
                  </a:cubicBezTo>
                  <a:cubicBezTo>
                    <a:pt x="36" y="75"/>
                    <a:pt x="36" y="76"/>
                    <a:pt x="35" y="76"/>
                  </a:cubicBezTo>
                  <a:cubicBezTo>
                    <a:pt x="36" y="77"/>
                    <a:pt x="36" y="78"/>
                    <a:pt x="36" y="79"/>
                  </a:cubicBezTo>
                  <a:cubicBezTo>
                    <a:pt x="36" y="97"/>
                    <a:pt x="36" y="117"/>
                    <a:pt x="38" y="134"/>
                  </a:cubicBezTo>
                  <a:cubicBezTo>
                    <a:pt x="36" y="136"/>
                    <a:pt x="37" y="139"/>
                    <a:pt x="37" y="142"/>
                  </a:cubicBezTo>
                  <a:cubicBezTo>
                    <a:pt x="36" y="143"/>
                    <a:pt x="34" y="144"/>
                    <a:pt x="32" y="144"/>
                  </a:cubicBezTo>
                  <a:cubicBezTo>
                    <a:pt x="31" y="148"/>
                    <a:pt x="32" y="152"/>
                    <a:pt x="33" y="155"/>
                  </a:cubicBezTo>
                  <a:cubicBezTo>
                    <a:pt x="34" y="155"/>
                    <a:pt x="33" y="154"/>
                    <a:pt x="33" y="153"/>
                  </a:cubicBezTo>
                  <a:cubicBezTo>
                    <a:pt x="35" y="155"/>
                    <a:pt x="35" y="159"/>
                    <a:pt x="34" y="162"/>
                  </a:cubicBezTo>
                  <a:cubicBezTo>
                    <a:pt x="33" y="163"/>
                    <a:pt x="34" y="163"/>
                    <a:pt x="34" y="163"/>
                  </a:cubicBezTo>
                  <a:cubicBezTo>
                    <a:pt x="33" y="165"/>
                    <a:pt x="33" y="167"/>
                    <a:pt x="33" y="169"/>
                  </a:cubicBezTo>
                  <a:cubicBezTo>
                    <a:pt x="31" y="172"/>
                    <a:pt x="25" y="177"/>
                    <a:pt x="22" y="172"/>
                  </a:cubicBezTo>
                  <a:cubicBezTo>
                    <a:pt x="23" y="169"/>
                    <a:pt x="23" y="165"/>
                    <a:pt x="25" y="164"/>
                  </a:cubicBezTo>
                  <a:cubicBezTo>
                    <a:pt x="25" y="164"/>
                    <a:pt x="25" y="164"/>
                    <a:pt x="25" y="165"/>
                  </a:cubicBezTo>
                  <a:cubicBezTo>
                    <a:pt x="27" y="164"/>
                    <a:pt x="26" y="162"/>
                    <a:pt x="26" y="162"/>
                  </a:cubicBezTo>
                  <a:cubicBezTo>
                    <a:pt x="25" y="157"/>
                    <a:pt x="28" y="149"/>
                    <a:pt x="25" y="145"/>
                  </a:cubicBezTo>
                  <a:cubicBezTo>
                    <a:pt x="24" y="145"/>
                    <a:pt x="24" y="145"/>
                    <a:pt x="23" y="145"/>
                  </a:cubicBezTo>
                  <a:cubicBezTo>
                    <a:pt x="23" y="145"/>
                    <a:pt x="23" y="146"/>
                    <a:pt x="23" y="147"/>
                  </a:cubicBezTo>
                  <a:cubicBezTo>
                    <a:pt x="25" y="148"/>
                    <a:pt x="26" y="150"/>
                    <a:pt x="25" y="153"/>
                  </a:cubicBezTo>
                  <a:cubicBezTo>
                    <a:pt x="25" y="154"/>
                    <a:pt x="23" y="154"/>
                    <a:pt x="23" y="155"/>
                  </a:cubicBezTo>
                  <a:cubicBezTo>
                    <a:pt x="23" y="156"/>
                    <a:pt x="24" y="157"/>
                    <a:pt x="23" y="158"/>
                  </a:cubicBezTo>
                  <a:cubicBezTo>
                    <a:pt x="22" y="158"/>
                    <a:pt x="21" y="157"/>
                    <a:pt x="21" y="157"/>
                  </a:cubicBezTo>
                  <a:cubicBezTo>
                    <a:pt x="21" y="156"/>
                    <a:pt x="21" y="156"/>
                    <a:pt x="21" y="155"/>
                  </a:cubicBezTo>
                  <a:cubicBezTo>
                    <a:pt x="19" y="156"/>
                    <a:pt x="17" y="157"/>
                    <a:pt x="16" y="160"/>
                  </a:cubicBezTo>
                  <a:cubicBezTo>
                    <a:pt x="13" y="162"/>
                    <a:pt x="9" y="162"/>
                    <a:pt x="5" y="161"/>
                  </a:cubicBezTo>
                  <a:cubicBezTo>
                    <a:pt x="5" y="160"/>
                    <a:pt x="4" y="160"/>
                    <a:pt x="4" y="159"/>
                  </a:cubicBezTo>
                  <a:cubicBezTo>
                    <a:pt x="7" y="158"/>
                    <a:pt x="9" y="156"/>
                    <a:pt x="11" y="155"/>
                  </a:cubicBezTo>
                  <a:cubicBezTo>
                    <a:pt x="12" y="155"/>
                    <a:pt x="12" y="156"/>
                    <a:pt x="13" y="156"/>
                  </a:cubicBezTo>
                  <a:cubicBezTo>
                    <a:pt x="13" y="155"/>
                    <a:pt x="13" y="155"/>
                    <a:pt x="13" y="154"/>
                  </a:cubicBezTo>
                  <a:cubicBezTo>
                    <a:pt x="15" y="152"/>
                    <a:pt x="17" y="149"/>
                    <a:pt x="17" y="144"/>
                  </a:cubicBezTo>
                  <a:cubicBezTo>
                    <a:pt x="16" y="143"/>
                    <a:pt x="15" y="142"/>
                    <a:pt x="14" y="141"/>
                  </a:cubicBezTo>
                  <a:cubicBezTo>
                    <a:pt x="13" y="141"/>
                    <a:pt x="14" y="142"/>
                    <a:pt x="14" y="143"/>
                  </a:cubicBezTo>
                  <a:cubicBezTo>
                    <a:pt x="11" y="145"/>
                    <a:pt x="7" y="142"/>
                    <a:pt x="5" y="141"/>
                  </a:cubicBezTo>
                  <a:cubicBezTo>
                    <a:pt x="5" y="140"/>
                    <a:pt x="5" y="139"/>
                    <a:pt x="5" y="138"/>
                  </a:cubicBezTo>
                  <a:cubicBezTo>
                    <a:pt x="4" y="138"/>
                    <a:pt x="2" y="138"/>
                    <a:pt x="1" y="137"/>
                  </a:cubicBezTo>
                  <a:cubicBezTo>
                    <a:pt x="1" y="137"/>
                    <a:pt x="1" y="137"/>
                    <a:pt x="1" y="137"/>
                  </a:cubicBezTo>
                  <a:cubicBezTo>
                    <a:pt x="2" y="124"/>
                    <a:pt x="4" y="112"/>
                    <a:pt x="5" y="98"/>
                  </a:cubicBezTo>
                  <a:cubicBezTo>
                    <a:pt x="4" y="98"/>
                    <a:pt x="4" y="97"/>
                    <a:pt x="4" y="96"/>
                  </a:cubicBezTo>
                  <a:cubicBezTo>
                    <a:pt x="4" y="95"/>
                    <a:pt x="4" y="93"/>
                    <a:pt x="4" y="92"/>
                  </a:cubicBezTo>
                  <a:cubicBezTo>
                    <a:pt x="4" y="91"/>
                    <a:pt x="4" y="91"/>
                    <a:pt x="5" y="90"/>
                  </a:cubicBezTo>
                  <a:cubicBezTo>
                    <a:pt x="5" y="88"/>
                    <a:pt x="5" y="86"/>
                    <a:pt x="5" y="84"/>
                  </a:cubicBezTo>
                  <a:cubicBezTo>
                    <a:pt x="3" y="82"/>
                    <a:pt x="3" y="79"/>
                    <a:pt x="4" y="75"/>
                  </a:cubicBezTo>
                  <a:cubicBezTo>
                    <a:pt x="3" y="75"/>
                    <a:pt x="2" y="75"/>
                    <a:pt x="1" y="75"/>
                  </a:cubicBezTo>
                  <a:cubicBezTo>
                    <a:pt x="1" y="71"/>
                    <a:pt x="0" y="68"/>
                    <a:pt x="1" y="65"/>
                  </a:cubicBezTo>
                  <a:cubicBezTo>
                    <a:pt x="0" y="59"/>
                    <a:pt x="1" y="53"/>
                    <a:pt x="1" y="47"/>
                  </a:cubicBezTo>
                  <a:cubicBezTo>
                    <a:pt x="1" y="43"/>
                    <a:pt x="1" y="39"/>
                    <a:pt x="2" y="36"/>
                  </a:cubicBezTo>
                  <a:cubicBezTo>
                    <a:pt x="5" y="34"/>
                    <a:pt x="9" y="32"/>
                    <a:pt x="13" y="31"/>
                  </a:cubicBezTo>
                  <a:cubicBezTo>
                    <a:pt x="14" y="33"/>
                    <a:pt x="12" y="34"/>
                    <a:pt x="12" y="36"/>
                  </a:cubicBezTo>
                  <a:cubicBezTo>
                    <a:pt x="13" y="39"/>
                    <a:pt x="13" y="43"/>
                    <a:pt x="15" y="45"/>
                  </a:cubicBezTo>
                  <a:cubicBezTo>
                    <a:pt x="17" y="43"/>
                    <a:pt x="18" y="41"/>
                    <a:pt x="19" y="39"/>
                  </a:cubicBezTo>
                  <a:cubicBezTo>
                    <a:pt x="20" y="37"/>
                    <a:pt x="21" y="35"/>
                    <a:pt x="21" y="33"/>
                  </a:cubicBezTo>
                  <a:cubicBezTo>
                    <a:pt x="21" y="32"/>
                    <a:pt x="21" y="32"/>
                    <a:pt x="21" y="31"/>
                  </a:cubicBezTo>
                  <a:cubicBezTo>
                    <a:pt x="20" y="31"/>
                    <a:pt x="20" y="32"/>
                    <a:pt x="19" y="32"/>
                  </a:cubicBezTo>
                  <a:cubicBezTo>
                    <a:pt x="19" y="28"/>
                    <a:pt x="22" y="28"/>
                    <a:pt x="21" y="24"/>
                  </a:cubicBezTo>
                  <a:cubicBezTo>
                    <a:pt x="21" y="24"/>
                    <a:pt x="21" y="25"/>
                    <a:pt x="21" y="24"/>
                  </a:cubicBezTo>
                  <a:cubicBezTo>
                    <a:pt x="21" y="22"/>
                    <a:pt x="20" y="21"/>
                    <a:pt x="20" y="19"/>
                  </a:cubicBezTo>
                  <a:cubicBezTo>
                    <a:pt x="19" y="18"/>
                    <a:pt x="18" y="18"/>
                    <a:pt x="17" y="19"/>
                  </a:cubicBezTo>
                  <a:cubicBezTo>
                    <a:pt x="18" y="20"/>
                    <a:pt x="18" y="22"/>
                    <a:pt x="19" y="23"/>
                  </a:cubicBezTo>
                  <a:cubicBezTo>
                    <a:pt x="19" y="24"/>
                    <a:pt x="19" y="26"/>
                    <a:pt x="20" y="27"/>
                  </a:cubicBezTo>
                  <a:cubicBezTo>
                    <a:pt x="20" y="28"/>
                    <a:pt x="19" y="30"/>
                    <a:pt x="17" y="29"/>
                  </a:cubicBezTo>
                  <a:cubicBezTo>
                    <a:pt x="17" y="28"/>
                    <a:pt x="18" y="27"/>
                    <a:pt x="16" y="27"/>
                  </a:cubicBezTo>
                  <a:cubicBezTo>
                    <a:pt x="17" y="27"/>
                    <a:pt x="17" y="26"/>
                    <a:pt x="17" y="26"/>
                  </a:cubicBezTo>
                  <a:cubicBezTo>
                    <a:pt x="17" y="25"/>
                    <a:pt x="16" y="25"/>
                    <a:pt x="15" y="25"/>
                  </a:cubicBezTo>
                  <a:cubicBezTo>
                    <a:pt x="16" y="24"/>
                    <a:pt x="17" y="24"/>
                    <a:pt x="17" y="24"/>
                  </a:cubicBezTo>
                  <a:cubicBezTo>
                    <a:pt x="17" y="23"/>
                    <a:pt x="16" y="23"/>
                    <a:pt x="16" y="23"/>
                  </a:cubicBezTo>
                  <a:cubicBezTo>
                    <a:pt x="15" y="23"/>
                    <a:pt x="16" y="22"/>
                    <a:pt x="16" y="22"/>
                  </a:cubicBezTo>
                  <a:cubicBezTo>
                    <a:pt x="16" y="21"/>
                    <a:pt x="15" y="22"/>
                    <a:pt x="15" y="21"/>
                  </a:cubicBezTo>
                  <a:cubicBezTo>
                    <a:pt x="15" y="20"/>
                    <a:pt x="15" y="17"/>
                    <a:pt x="16" y="16"/>
                  </a:cubicBezTo>
                  <a:cubicBezTo>
                    <a:pt x="17" y="16"/>
                    <a:pt x="19" y="17"/>
                    <a:pt x="20" y="16"/>
                  </a:cubicBezTo>
                  <a:cubicBezTo>
                    <a:pt x="20" y="14"/>
                    <a:pt x="18" y="15"/>
                    <a:pt x="18" y="14"/>
                  </a:cubicBezTo>
                  <a:cubicBezTo>
                    <a:pt x="17" y="14"/>
                    <a:pt x="18" y="14"/>
                    <a:pt x="18" y="14"/>
                  </a:cubicBezTo>
                  <a:cubicBezTo>
                    <a:pt x="18" y="13"/>
                    <a:pt x="18" y="12"/>
                    <a:pt x="18" y="11"/>
                  </a:cubicBezTo>
                  <a:cubicBezTo>
                    <a:pt x="18" y="9"/>
                    <a:pt x="14" y="10"/>
                    <a:pt x="12" y="10"/>
                  </a:cubicBezTo>
                  <a:cubicBezTo>
                    <a:pt x="9" y="11"/>
                    <a:pt x="11" y="17"/>
                    <a:pt x="9" y="20"/>
                  </a:cubicBezTo>
                  <a:cubicBezTo>
                    <a:pt x="8" y="18"/>
                    <a:pt x="8" y="16"/>
                    <a:pt x="7" y="15"/>
                  </a:cubicBezTo>
                  <a:cubicBezTo>
                    <a:pt x="8" y="14"/>
                    <a:pt x="8" y="13"/>
                    <a:pt x="7" y="12"/>
                  </a:cubicBezTo>
                  <a:cubicBezTo>
                    <a:pt x="7" y="12"/>
                    <a:pt x="7" y="12"/>
                    <a:pt x="7" y="11"/>
                  </a:cubicBezTo>
                  <a:cubicBezTo>
                    <a:pt x="6" y="9"/>
                    <a:pt x="7" y="7"/>
                    <a:pt x="9" y="5"/>
                  </a:cubicBezTo>
                  <a:cubicBezTo>
                    <a:pt x="9" y="5"/>
                    <a:pt x="10" y="5"/>
                    <a:pt x="10" y="5"/>
                  </a:cubicBezTo>
                  <a:cubicBezTo>
                    <a:pt x="12" y="3"/>
                    <a:pt x="12" y="2"/>
                    <a:pt x="14" y="1"/>
                  </a:cubicBezTo>
                  <a:cubicBezTo>
                    <a:pt x="17" y="1"/>
                    <a:pt x="20" y="0"/>
                    <a:pt x="23" y="2"/>
                  </a:cubicBezTo>
                  <a:cubicBezTo>
                    <a:pt x="25" y="5"/>
                    <a:pt x="28" y="6"/>
                    <a:pt x="30" y="10"/>
                  </a:cubicBezTo>
                  <a:cubicBezTo>
                    <a:pt x="30" y="16"/>
                    <a:pt x="27" y="20"/>
                    <a:pt x="26" y="25"/>
                  </a:cubicBezTo>
                  <a:close/>
                  <a:moveTo>
                    <a:pt x="37" y="53"/>
                  </a:moveTo>
                  <a:cubicBezTo>
                    <a:pt x="34" y="56"/>
                    <a:pt x="34" y="63"/>
                    <a:pt x="34" y="69"/>
                  </a:cubicBezTo>
                  <a:cubicBezTo>
                    <a:pt x="34" y="69"/>
                    <a:pt x="35" y="69"/>
                    <a:pt x="35" y="70"/>
                  </a:cubicBezTo>
                  <a:cubicBezTo>
                    <a:pt x="36" y="70"/>
                    <a:pt x="37" y="71"/>
                    <a:pt x="38" y="71"/>
                  </a:cubicBezTo>
                  <a:cubicBezTo>
                    <a:pt x="39" y="71"/>
                    <a:pt x="40" y="69"/>
                    <a:pt x="41" y="69"/>
                  </a:cubicBezTo>
                  <a:cubicBezTo>
                    <a:pt x="42" y="71"/>
                    <a:pt x="42" y="72"/>
                    <a:pt x="43" y="72"/>
                  </a:cubicBezTo>
                  <a:cubicBezTo>
                    <a:pt x="44" y="69"/>
                    <a:pt x="45" y="67"/>
                    <a:pt x="47" y="65"/>
                  </a:cubicBezTo>
                  <a:cubicBezTo>
                    <a:pt x="46" y="65"/>
                    <a:pt x="45" y="65"/>
                    <a:pt x="44" y="65"/>
                  </a:cubicBezTo>
                  <a:cubicBezTo>
                    <a:pt x="44" y="62"/>
                    <a:pt x="45" y="60"/>
                    <a:pt x="46" y="58"/>
                  </a:cubicBezTo>
                  <a:cubicBezTo>
                    <a:pt x="43" y="56"/>
                    <a:pt x="41" y="53"/>
                    <a:pt x="37" y="53"/>
                  </a:cubicBezTo>
                  <a:close/>
                </a:path>
              </a:pathLst>
            </a:custGeom>
            <a:solidFill>
              <a:srgbClr val="62C4CF"/>
            </a:solid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5" name="Freeform 168"/>
            <p:cNvSpPr>
              <a:spLocks/>
            </p:cNvSpPr>
            <p:nvPr/>
          </p:nvSpPr>
          <p:spPr bwMode="auto">
            <a:xfrm>
              <a:off x="3938587" y="3605213"/>
              <a:ext cx="22225" cy="14288"/>
            </a:xfrm>
            <a:custGeom>
              <a:avLst/>
              <a:gdLst/>
              <a:ahLst/>
              <a:cxnLst>
                <a:cxn ang="0">
                  <a:pos x="3" y="1"/>
                </a:cxn>
                <a:cxn ang="0">
                  <a:pos x="2" y="2"/>
                </a:cxn>
                <a:cxn ang="0">
                  <a:pos x="0" y="2"/>
                </a:cxn>
                <a:cxn ang="0">
                  <a:pos x="3" y="1"/>
                </a:cxn>
              </a:cxnLst>
              <a:rect l="0" t="0" r="r" b="b"/>
              <a:pathLst>
                <a:path w="3" h="2">
                  <a:moveTo>
                    <a:pt x="3" y="1"/>
                  </a:moveTo>
                  <a:cubicBezTo>
                    <a:pt x="3" y="2"/>
                    <a:pt x="3" y="2"/>
                    <a:pt x="2" y="2"/>
                  </a:cubicBezTo>
                  <a:cubicBezTo>
                    <a:pt x="1" y="2"/>
                    <a:pt x="1" y="1"/>
                    <a:pt x="0" y="2"/>
                  </a:cubicBezTo>
                  <a:cubicBezTo>
                    <a:pt x="0" y="0"/>
                    <a:pt x="2" y="0"/>
                    <a:pt x="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6" name="Freeform 169"/>
            <p:cNvSpPr>
              <a:spLocks/>
            </p:cNvSpPr>
            <p:nvPr/>
          </p:nvSpPr>
          <p:spPr bwMode="auto">
            <a:xfrm>
              <a:off x="3938587" y="3643313"/>
              <a:ext cx="22225" cy="30163"/>
            </a:xfrm>
            <a:custGeom>
              <a:avLst/>
              <a:gdLst/>
              <a:ahLst/>
              <a:cxnLst>
                <a:cxn ang="0">
                  <a:pos x="1" y="0"/>
                </a:cxn>
                <a:cxn ang="0">
                  <a:pos x="1" y="3"/>
                </a:cxn>
                <a:cxn ang="0">
                  <a:pos x="2" y="2"/>
                </a:cxn>
                <a:cxn ang="0">
                  <a:pos x="3" y="4"/>
                </a:cxn>
                <a:cxn ang="0">
                  <a:pos x="2" y="3"/>
                </a:cxn>
                <a:cxn ang="0">
                  <a:pos x="1" y="4"/>
                </a:cxn>
                <a:cxn ang="0">
                  <a:pos x="0" y="2"/>
                </a:cxn>
                <a:cxn ang="0">
                  <a:pos x="1" y="0"/>
                </a:cxn>
              </a:cxnLst>
              <a:rect l="0" t="0" r="r" b="b"/>
              <a:pathLst>
                <a:path w="3" h="4">
                  <a:moveTo>
                    <a:pt x="1" y="0"/>
                  </a:moveTo>
                  <a:cubicBezTo>
                    <a:pt x="2" y="1"/>
                    <a:pt x="0" y="2"/>
                    <a:pt x="1" y="3"/>
                  </a:cubicBezTo>
                  <a:cubicBezTo>
                    <a:pt x="2" y="3"/>
                    <a:pt x="2" y="2"/>
                    <a:pt x="2" y="2"/>
                  </a:cubicBezTo>
                  <a:cubicBezTo>
                    <a:pt x="2" y="3"/>
                    <a:pt x="3" y="3"/>
                    <a:pt x="3" y="4"/>
                  </a:cubicBezTo>
                  <a:cubicBezTo>
                    <a:pt x="3" y="4"/>
                    <a:pt x="2" y="3"/>
                    <a:pt x="2" y="3"/>
                  </a:cubicBezTo>
                  <a:cubicBezTo>
                    <a:pt x="1" y="3"/>
                    <a:pt x="2" y="4"/>
                    <a:pt x="1" y="4"/>
                  </a:cubicBezTo>
                  <a:cubicBezTo>
                    <a:pt x="1" y="3"/>
                    <a:pt x="1" y="3"/>
                    <a:pt x="0" y="2"/>
                  </a:cubicBezTo>
                  <a:cubicBezTo>
                    <a:pt x="1" y="2"/>
                    <a:pt x="1" y="1"/>
                    <a:pt x="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grpSp>
        <p:nvGrpSpPr>
          <p:cNvPr id="57" name="Grupp 753"/>
          <p:cNvGrpSpPr/>
          <p:nvPr/>
        </p:nvGrpSpPr>
        <p:grpSpPr>
          <a:xfrm>
            <a:off x="1776078" y="3858261"/>
            <a:ext cx="288728" cy="741302"/>
            <a:chOff x="2366963" y="3436938"/>
            <a:chExt cx="517525" cy="1328738"/>
          </a:xfrm>
          <a:solidFill>
            <a:schemeClr val="accent6"/>
          </a:solidFill>
        </p:grpSpPr>
        <p:sp>
          <p:nvSpPr>
            <p:cNvPr id="58" name="Freeform 266"/>
            <p:cNvSpPr>
              <a:spLocks/>
            </p:cNvSpPr>
            <p:nvPr/>
          </p:nvSpPr>
          <p:spPr bwMode="auto">
            <a:xfrm>
              <a:off x="2655888" y="3543300"/>
              <a:ext cx="7938" cy="23813"/>
            </a:xfrm>
            <a:custGeom>
              <a:avLst/>
              <a:gdLst/>
              <a:ahLst/>
              <a:cxnLst>
                <a:cxn ang="0">
                  <a:pos x="1" y="0"/>
                </a:cxn>
                <a:cxn ang="0">
                  <a:pos x="1" y="2"/>
                </a:cxn>
                <a:cxn ang="0">
                  <a:pos x="0" y="2"/>
                </a:cxn>
                <a:cxn ang="0">
                  <a:pos x="0" y="1"/>
                </a:cxn>
                <a:cxn ang="0">
                  <a:pos x="1" y="1"/>
                </a:cxn>
                <a:cxn ang="0">
                  <a:pos x="1" y="0"/>
                </a:cxn>
              </a:cxnLst>
              <a:rect l="0" t="0" r="r" b="b"/>
              <a:pathLst>
                <a:path w="1" h="3">
                  <a:moveTo>
                    <a:pt x="1" y="0"/>
                  </a:moveTo>
                  <a:cubicBezTo>
                    <a:pt x="1" y="1"/>
                    <a:pt x="1" y="2"/>
                    <a:pt x="1" y="2"/>
                  </a:cubicBezTo>
                  <a:cubicBezTo>
                    <a:pt x="0" y="3"/>
                    <a:pt x="0" y="2"/>
                    <a:pt x="0" y="2"/>
                  </a:cubicBezTo>
                  <a:cubicBezTo>
                    <a:pt x="0" y="2"/>
                    <a:pt x="0" y="2"/>
                    <a:pt x="0" y="1"/>
                  </a:cubicBezTo>
                  <a:cubicBezTo>
                    <a:pt x="0" y="1"/>
                    <a:pt x="0" y="1"/>
                    <a:pt x="1" y="1"/>
                  </a:cubicBezTo>
                  <a:cubicBezTo>
                    <a:pt x="1" y="1"/>
                    <a:pt x="1" y="0"/>
                    <a:pt x="1"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59" name="Freeform 267"/>
            <p:cNvSpPr>
              <a:spLocks/>
            </p:cNvSpPr>
            <p:nvPr/>
          </p:nvSpPr>
          <p:spPr bwMode="auto">
            <a:xfrm>
              <a:off x="2595563" y="3551238"/>
              <a:ext cx="14288" cy="15875"/>
            </a:xfrm>
            <a:custGeom>
              <a:avLst/>
              <a:gdLst/>
              <a:ahLst/>
              <a:cxnLst>
                <a:cxn ang="0">
                  <a:pos x="1" y="2"/>
                </a:cxn>
                <a:cxn ang="0">
                  <a:pos x="1" y="1"/>
                </a:cxn>
                <a:cxn ang="0">
                  <a:pos x="1" y="2"/>
                </a:cxn>
              </a:cxnLst>
              <a:rect l="0" t="0" r="r" b="b"/>
              <a:pathLst>
                <a:path w="2" h="2">
                  <a:moveTo>
                    <a:pt x="1" y="2"/>
                  </a:moveTo>
                  <a:cubicBezTo>
                    <a:pt x="1" y="1"/>
                    <a:pt x="1" y="1"/>
                    <a:pt x="1" y="1"/>
                  </a:cubicBezTo>
                  <a:cubicBezTo>
                    <a:pt x="0" y="0"/>
                    <a:pt x="2" y="1"/>
                    <a:pt x="1"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0" name="Freeform 268"/>
            <p:cNvSpPr>
              <a:spLocks/>
            </p:cNvSpPr>
            <p:nvPr/>
          </p:nvSpPr>
          <p:spPr bwMode="auto">
            <a:xfrm>
              <a:off x="2609850" y="3567113"/>
              <a:ext cx="23813" cy="30163"/>
            </a:xfrm>
            <a:custGeom>
              <a:avLst/>
              <a:gdLst/>
              <a:ahLst/>
              <a:cxnLst>
                <a:cxn ang="0">
                  <a:pos x="3" y="4"/>
                </a:cxn>
                <a:cxn ang="0">
                  <a:pos x="1" y="3"/>
                </a:cxn>
                <a:cxn ang="0">
                  <a:pos x="0" y="1"/>
                </a:cxn>
                <a:cxn ang="0">
                  <a:pos x="1" y="3"/>
                </a:cxn>
                <a:cxn ang="0">
                  <a:pos x="3" y="4"/>
                </a:cxn>
              </a:cxnLst>
              <a:rect l="0" t="0" r="r" b="b"/>
              <a:pathLst>
                <a:path w="3" h="4">
                  <a:moveTo>
                    <a:pt x="3" y="4"/>
                  </a:moveTo>
                  <a:cubicBezTo>
                    <a:pt x="3" y="4"/>
                    <a:pt x="2" y="4"/>
                    <a:pt x="1" y="3"/>
                  </a:cubicBezTo>
                  <a:cubicBezTo>
                    <a:pt x="0" y="2"/>
                    <a:pt x="0" y="1"/>
                    <a:pt x="0" y="1"/>
                  </a:cubicBezTo>
                  <a:cubicBezTo>
                    <a:pt x="0" y="0"/>
                    <a:pt x="1" y="2"/>
                    <a:pt x="1" y="3"/>
                  </a:cubicBezTo>
                  <a:cubicBezTo>
                    <a:pt x="2" y="3"/>
                    <a:pt x="3" y="4"/>
                    <a:pt x="3"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1" name="Freeform 269"/>
            <p:cNvSpPr>
              <a:spLocks/>
            </p:cNvSpPr>
            <p:nvPr/>
          </p:nvSpPr>
          <p:spPr bwMode="auto">
            <a:xfrm>
              <a:off x="2571750" y="3551238"/>
              <a:ext cx="7938" cy="15875"/>
            </a:xfrm>
            <a:custGeom>
              <a:avLst/>
              <a:gdLst/>
              <a:ahLst/>
              <a:cxnLst>
                <a:cxn ang="0">
                  <a:pos x="1" y="1"/>
                </a:cxn>
                <a:cxn ang="0">
                  <a:pos x="0" y="2"/>
                </a:cxn>
                <a:cxn ang="0">
                  <a:pos x="1" y="1"/>
                </a:cxn>
              </a:cxnLst>
              <a:rect l="0" t="0" r="r" b="b"/>
              <a:pathLst>
                <a:path w="1" h="2">
                  <a:moveTo>
                    <a:pt x="1" y="1"/>
                  </a:moveTo>
                  <a:cubicBezTo>
                    <a:pt x="0" y="1"/>
                    <a:pt x="0" y="1"/>
                    <a:pt x="0" y="2"/>
                  </a:cubicBezTo>
                  <a:cubicBezTo>
                    <a:pt x="0" y="1"/>
                    <a:pt x="0" y="0"/>
                    <a:pt x="1"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2" name="Freeform 270"/>
            <p:cNvSpPr>
              <a:spLocks/>
            </p:cNvSpPr>
            <p:nvPr/>
          </p:nvSpPr>
          <p:spPr bwMode="auto">
            <a:xfrm>
              <a:off x="2565400" y="3567113"/>
              <a:ext cx="44450" cy="38100"/>
            </a:xfrm>
            <a:custGeom>
              <a:avLst/>
              <a:gdLst/>
              <a:ahLst/>
              <a:cxnLst>
                <a:cxn ang="0">
                  <a:pos x="5" y="0"/>
                </a:cxn>
                <a:cxn ang="0">
                  <a:pos x="4" y="3"/>
                </a:cxn>
                <a:cxn ang="0">
                  <a:pos x="6" y="3"/>
                </a:cxn>
                <a:cxn ang="0">
                  <a:pos x="2" y="4"/>
                </a:cxn>
                <a:cxn ang="0">
                  <a:pos x="1" y="4"/>
                </a:cxn>
                <a:cxn ang="0">
                  <a:pos x="3" y="3"/>
                </a:cxn>
                <a:cxn ang="0">
                  <a:pos x="1" y="1"/>
                </a:cxn>
                <a:cxn ang="0">
                  <a:pos x="5" y="0"/>
                </a:cxn>
              </a:cxnLst>
              <a:rect l="0" t="0" r="r" b="b"/>
              <a:pathLst>
                <a:path w="6" h="5">
                  <a:moveTo>
                    <a:pt x="5" y="0"/>
                  </a:moveTo>
                  <a:cubicBezTo>
                    <a:pt x="5" y="1"/>
                    <a:pt x="4" y="2"/>
                    <a:pt x="4" y="3"/>
                  </a:cubicBezTo>
                  <a:cubicBezTo>
                    <a:pt x="4" y="3"/>
                    <a:pt x="6" y="3"/>
                    <a:pt x="6" y="3"/>
                  </a:cubicBezTo>
                  <a:cubicBezTo>
                    <a:pt x="5" y="4"/>
                    <a:pt x="4" y="5"/>
                    <a:pt x="2" y="4"/>
                  </a:cubicBezTo>
                  <a:cubicBezTo>
                    <a:pt x="2" y="4"/>
                    <a:pt x="1" y="4"/>
                    <a:pt x="1" y="4"/>
                  </a:cubicBezTo>
                  <a:cubicBezTo>
                    <a:pt x="0" y="3"/>
                    <a:pt x="2" y="3"/>
                    <a:pt x="3" y="3"/>
                  </a:cubicBezTo>
                  <a:cubicBezTo>
                    <a:pt x="2" y="2"/>
                    <a:pt x="2" y="2"/>
                    <a:pt x="1" y="1"/>
                  </a:cubicBezTo>
                  <a:cubicBezTo>
                    <a:pt x="2" y="2"/>
                    <a:pt x="4" y="1"/>
                    <a:pt x="5"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3" name="Freeform 271"/>
            <p:cNvSpPr>
              <a:spLocks/>
            </p:cNvSpPr>
            <p:nvPr/>
          </p:nvSpPr>
          <p:spPr bwMode="auto">
            <a:xfrm>
              <a:off x="2579688" y="3597275"/>
              <a:ext cx="23813" cy="14288"/>
            </a:xfrm>
            <a:custGeom>
              <a:avLst/>
              <a:gdLst/>
              <a:ahLst/>
              <a:cxnLst>
                <a:cxn ang="0">
                  <a:pos x="3" y="1"/>
                </a:cxn>
                <a:cxn ang="0">
                  <a:pos x="0" y="2"/>
                </a:cxn>
                <a:cxn ang="0">
                  <a:pos x="0" y="2"/>
                </a:cxn>
                <a:cxn ang="0">
                  <a:pos x="0" y="1"/>
                </a:cxn>
                <a:cxn ang="0">
                  <a:pos x="0" y="1"/>
                </a:cxn>
                <a:cxn ang="0">
                  <a:pos x="3" y="1"/>
                </a:cxn>
              </a:cxnLst>
              <a:rect l="0" t="0" r="r" b="b"/>
              <a:pathLst>
                <a:path w="3" h="2">
                  <a:moveTo>
                    <a:pt x="3" y="1"/>
                  </a:moveTo>
                  <a:cubicBezTo>
                    <a:pt x="3" y="2"/>
                    <a:pt x="1" y="2"/>
                    <a:pt x="0" y="2"/>
                  </a:cubicBezTo>
                  <a:cubicBezTo>
                    <a:pt x="0" y="2"/>
                    <a:pt x="0" y="2"/>
                    <a:pt x="0" y="2"/>
                  </a:cubicBezTo>
                  <a:cubicBezTo>
                    <a:pt x="0" y="2"/>
                    <a:pt x="0" y="2"/>
                    <a:pt x="0" y="1"/>
                  </a:cubicBezTo>
                  <a:cubicBezTo>
                    <a:pt x="0" y="1"/>
                    <a:pt x="0" y="1"/>
                    <a:pt x="0" y="1"/>
                  </a:cubicBezTo>
                  <a:cubicBezTo>
                    <a:pt x="0" y="0"/>
                    <a:pt x="2" y="1"/>
                    <a:pt x="3" y="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4" name="Freeform 272"/>
            <p:cNvSpPr>
              <a:spLocks noEditPoints="1"/>
            </p:cNvSpPr>
            <p:nvPr/>
          </p:nvSpPr>
          <p:spPr bwMode="auto">
            <a:xfrm>
              <a:off x="2511425" y="3436938"/>
              <a:ext cx="168275" cy="152400"/>
            </a:xfrm>
            <a:custGeom>
              <a:avLst/>
              <a:gdLst/>
              <a:ahLst/>
              <a:cxnLst>
                <a:cxn ang="0">
                  <a:pos x="20" y="11"/>
                </a:cxn>
                <a:cxn ang="0">
                  <a:pos x="20" y="9"/>
                </a:cxn>
                <a:cxn ang="0">
                  <a:pos x="19" y="4"/>
                </a:cxn>
                <a:cxn ang="0">
                  <a:pos x="19" y="5"/>
                </a:cxn>
                <a:cxn ang="0">
                  <a:pos x="11" y="9"/>
                </a:cxn>
                <a:cxn ang="0">
                  <a:pos x="4" y="7"/>
                </a:cxn>
                <a:cxn ang="0">
                  <a:pos x="7" y="8"/>
                </a:cxn>
                <a:cxn ang="0">
                  <a:pos x="11" y="7"/>
                </a:cxn>
                <a:cxn ang="0">
                  <a:pos x="14" y="6"/>
                </a:cxn>
                <a:cxn ang="0">
                  <a:pos x="17" y="5"/>
                </a:cxn>
                <a:cxn ang="0">
                  <a:pos x="15" y="3"/>
                </a:cxn>
                <a:cxn ang="0">
                  <a:pos x="16" y="1"/>
                </a:cxn>
                <a:cxn ang="0">
                  <a:pos x="9" y="0"/>
                </a:cxn>
                <a:cxn ang="0">
                  <a:pos x="3" y="4"/>
                </a:cxn>
                <a:cxn ang="0">
                  <a:pos x="1" y="6"/>
                </a:cxn>
                <a:cxn ang="0">
                  <a:pos x="2" y="10"/>
                </a:cxn>
                <a:cxn ang="0">
                  <a:pos x="3" y="12"/>
                </a:cxn>
                <a:cxn ang="0">
                  <a:pos x="4" y="14"/>
                </a:cxn>
                <a:cxn ang="0">
                  <a:pos x="3" y="14"/>
                </a:cxn>
                <a:cxn ang="0">
                  <a:pos x="3" y="17"/>
                </a:cxn>
                <a:cxn ang="0">
                  <a:pos x="4" y="17"/>
                </a:cxn>
                <a:cxn ang="0">
                  <a:pos x="5" y="19"/>
                </a:cxn>
                <a:cxn ang="0">
                  <a:pos x="6" y="18"/>
                </a:cxn>
                <a:cxn ang="0">
                  <a:pos x="4" y="15"/>
                </a:cxn>
                <a:cxn ang="0">
                  <a:pos x="5" y="14"/>
                </a:cxn>
                <a:cxn ang="0">
                  <a:pos x="8" y="15"/>
                </a:cxn>
                <a:cxn ang="0">
                  <a:pos x="11" y="15"/>
                </a:cxn>
                <a:cxn ang="0">
                  <a:pos x="12" y="14"/>
                </a:cxn>
                <a:cxn ang="0">
                  <a:pos x="13" y="14"/>
                </a:cxn>
                <a:cxn ang="0">
                  <a:pos x="16" y="13"/>
                </a:cxn>
                <a:cxn ang="0">
                  <a:pos x="16" y="11"/>
                </a:cxn>
                <a:cxn ang="0">
                  <a:pos x="16" y="12"/>
                </a:cxn>
                <a:cxn ang="0">
                  <a:pos x="19" y="11"/>
                </a:cxn>
                <a:cxn ang="0">
                  <a:pos x="19" y="13"/>
                </a:cxn>
                <a:cxn ang="0">
                  <a:pos x="21" y="12"/>
                </a:cxn>
                <a:cxn ang="0">
                  <a:pos x="9" y="13"/>
                </a:cxn>
                <a:cxn ang="0">
                  <a:pos x="9" y="13"/>
                </a:cxn>
              </a:cxnLst>
              <a:rect l="0" t="0" r="r" b="b"/>
              <a:pathLst>
                <a:path w="22" h="20">
                  <a:moveTo>
                    <a:pt x="21" y="10"/>
                  </a:moveTo>
                  <a:cubicBezTo>
                    <a:pt x="20" y="10"/>
                    <a:pt x="20" y="10"/>
                    <a:pt x="20" y="11"/>
                  </a:cubicBezTo>
                  <a:cubicBezTo>
                    <a:pt x="20" y="10"/>
                    <a:pt x="20" y="9"/>
                    <a:pt x="20" y="9"/>
                  </a:cubicBezTo>
                  <a:cubicBezTo>
                    <a:pt x="20" y="9"/>
                    <a:pt x="20" y="9"/>
                    <a:pt x="20" y="9"/>
                  </a:cubicBezTo>
                  <a:cubicBezTo>
                    <a:pt x="20" y="8"/>
                    <a:pt x="20" y="7"/>
                    <a:pt x="20" y="6"/>
                  </a:cubicBezTo>
                  <a:cubicBezTo>
                    <a:pt x="21" y="5"/>
                    <a:pt x="20" y="5"/>
                    <a:pt x="19" y="4"/>
                  </a:cubicBezTo>
                  <a:cubicBezTo>
                    <a:pt x="19" y="4"/>
                    <a:pt x="19" y="5"/>
                    <a:pt x="19" y="5"/>
                  </a:cubicBezTo>
                  <a:cubicBezTo>
                    <a:pt x="19" y="5"/>
                    <a:pt x="19" y="5"/>
                    <a:pt x="19" y="5"/>
                  </a:cubicBezTo>
                  <a:cubicBezTo>
                    <a:pt x="18" y="7"/>
                    <a:pt x="16" y="8"/>
                    <a:pt x="13" y="9"/>
                  </a:cubicBezTo>
                  <a:cubicBezTo>
                    <a:pt x="12" y="9"/>
                    <a:pt x="11" y="9"/>
                    <a:pt x="11" y="9"/>
                  </a:cubicBezTo>
                  <a:cubicBezTo>
                    <a:pt x="1" y="10"/>
                    <a:pt x="3" y="7"/>
                    <a:pt x="3" y="7"/>
                  </a:cubicBezTo>
                  <a:cubicBezTo>
                    <a:pt x="4" y="7"/>
                    <a:pt x="4" y="7"/>
                    <a:pt x="4" y="7"/>
                  </a:cubicBezTo>
                  <a:cubicBezTo>
                    <a:pt x="5" y="7"/>
                    <a:pt x="6" y="8"/>
                    <a:pt x="7" y="8"/>
                  </a:cubicBezTo>
                  <a:cubicBezTo>
                    <a:pt x="7" y="8"/>
                    <a:pt x="7" y="8"/>
                    <a:pt x="7" y="8"/>
                  </a:cubicBezTo>
                  <a:cubicBezTo>
                    <a:pt x="7" y="7"/>
                    <a:pt x="9" y="8"/>
                    <a:pt x="9" y="8"/>
                  </a:cubicBezTo>
                  <a:cubicBezTo>
                    <a:pt x="9" y="8"/>
                    <a:pt x="11" y="8"/>
                    <a:pt x="11" y="7"/>
                  </a:cubicBezTo>
                  <a:cubicBezTo>
                    <a:pt x="12" y="8"/>
                    <a:pt x="12" y="7"/>
                    <a:pt x="13" y="7"/>
                  </a:cubicBezTo>
                  <a:cubicBezTo>
                    <a:pt x="13" y="7"/>
                    <a:pt x="15" y="7"/>
                    <a:pt x="14" y="6"/>
                  </a:cubicBezTo>
                  <a:cubicBezTo>
                    <a:pt x="14" y="7"/>
                    <a:pt x="15" y="6"/>
                    <a:pt x="15" y="6"/>
                  </a:cubicBezTo>
                  <a:cubicBezTo>
                    <a:pt x="16" y="6"/>
                    <a:pt x="17" y="5"/>
                    <a:pt x="17" y="5"/>
                  </a:cubicBezTo>
                  <a:cubicBezTo>
                    <a:pt x="18" y="4"/>
                    <a:pt x="16" y="4"/>
                    <a:pt x="16" y="4"/>
                  </a:cubicBezTo>
                  <a:cubicBezTo>
                    <a:pt x="16" y="3"/>
                    <a:pt x="16" y="3"/>
                    <a:pt x="15" y="3"/>
                  </a:cubicBezTo>
                  <a:cubicBezTo>
                    <a:pt x="14" y="2"/>
                    <a:pt x="16" y="2"/>
                    <a:pt x="16" y="2"/>
                  </a:cubicBezTo>
                  <a:cubicBezTo>
                    <a:pt x="16" y="2"/>
                    <a:pt x="16" y="1"/>
                    <a:pt x="16" y="1"/>
                  </a:cubicBezTo>
                  <a:cubicBezTo>
                    <a:pt x="16" y="1"/>
                    <a:pt x="16" y="1"/>
                    <a:pt x="16" y="1"/>
                  </a:cubicBezTo>
                  <a:cubicBezTo>
                    <a:pt x="15" y="0"/>
                    <a:pt x="10" y="0"/>
                    <a:pt x="9" y="0"/>
                  </a:cubicBezTo>
                  <a:cubicBezTo>
                    <a:pt x="8" y="0"/>
                    <a:pt x="5" y="2"/>
                    <a:pt x="5" y="2"/>
                  </a:cubicBezTo>
                  <a:cubicBezTo>
                    <a:pt x="4" y="3"/>
                    <a:pt x="3" y="4"/>
                    <a:pt x="3" y="4"/>
                  </a:cubicBezTo>
                  <a:cubicBezTo>
                    <a:pt x="2" y="4"/>
                    <a:pt x="1" y="5"/>
                    <a:pt x="1" y="5"/>
                  </a:cubicBezTo>
                  <a:cubicBezTo>
                    <a:pt x="1" y="6"/>
                    <a:pt x="1" y="6"/>
                    <a:pt x="1" y="6"/>
                  </a:cubicBezTo>
                  <a:cubicBezTo>
                    <a:pt x="1" y="6"/>
                    <a:pt x="1" y="6"/>
                    <a:pt x="1" y="7"/>
                  </a:cubicBezTo>
                  <a:cubicBezTo>
                    <a:pt x="0" y="7"/>
                    <a:pt x="2" y="9"/>
                    <a:pt x="2" y="10"/>
                  </a:cubicBezTo>
                  <a:cubicBezTo>
                    <a:pt x="2" y="11"/>
                    <a:pt x="2" y="11"/>
                    <a:pt x="2" y="11"/>
                  </a:cubicBezTo>
                  <a:cubicBezTo>
                    <a:pt x="3" y="11"/>
                    <a:pt x="3" y="12"/>
                    <a:pt x="3" y="12"/>
                  </a:cubicBezTo>
                  <a:cubicBezTo>
                    <a:pt x="4" y="13"/>
                    <a:pt x="4" y="12"/>
                    <a:pt x="4" y="13"/>
                  </a:cubicBezTo>
                  <a:cubicBezTo>
                    <a:pt x="4" y="13"/>
                    <a:pt x="4" y="13"/>
                    <a:pt x="4" y="14"/>
                  </a:cubicBezTo>
                  <a:cubicBezTo>
                    <a:pt x="4" y="14"/>
                    <a:pt x="4" y="14"/>
                    <a:pt x="4" y="14"/>
                  </a:cubicBezTo>
                  <a:cubicBezTo>
                    <a:pt x="4" y="14"/>
                    <a:pt x="4" y="13"/>
                    <a:pt x="3" y="14"/>
                  </a:cubicBezTo>
                  <a:cubicBezTo>
                    <a:pt x="3" y="14"/>
                    <a:pt x="3" y="13"/>
                    <a:pt x="3" y="13"/>
                  </a:cubicBezTo>
                  <a:cubicBezTo>
                    <a:pt x="2" y="15"/>
                    <a:pt x="4" y="16"/>
                    <a:pt x="3" y="17"/>
                  </a:cubicBezTo>
                  <a:cubicBezTo>
                    <a:pt x="3" y="17"/>
                    <a:pt x="3" y="17"/>
                    <a:pt x="3" y="17"/>
                  </a:cubicBezTo>
                  <a:cubicBezTo>
                    <a:pt x="4" y="17"/>
                    <a:pt x="4" y="17"/>
                    <a:pt x="4" y="17"/>
                  </a:cubicBezTo>
                  <a:cubicBezTo>
                    <a:pt x="4" y="18"/>
                    <a:pt x="5" y="20"/>
                    <a:pt x="6" y="20"/>
                  </a:cubicBezTo>
                  <a:cubicBezTo>
                    <a:pt x="6" y="19"/>
                    <a:pt x="5" y="19"/>
                    <a:pt x="5" y="19"/>
                  </a:cubicBezTo>
                  <a:cubicBezTo>
                    <a:pt x="6" y="18"/>
                    <a:pt x="6" y="19"/>
                    <a:pt x="6" y="19"/>
                  </a:cubicBezTo>
                  <a:cubicBezTo>
                    <a:pt x="6" y="19"/>
                    <a:pt x="6" y="18"/>
                    <a:pt x="6" y="18"/>
                  </a:cubicBezTo>
                  <a:cubicBezTo>
                    <a:pt x="6" y="18"/>
                    <a:pt x="5" y="17"/>
                    <a:pt x="5" y="17"/>
                  </a:cubicBezTo>
                  <a:cubicBezTo>
                    <a:pt x="4" y="16"/>
                    <a:pt x="4" y="16"/>
                    <a:pt x="4" y="15"/>
                  </a:cubicBezTo>
                  <a:cubicBezTo>
                    <a:pt x="5" y="15"/>
                    <a:pt x="5" y="15"/>
                    <a:pt x="5" y="15"/>
                  </a:cubicBezTo>
                  <a:cubicBezTo>
                    <a:pt x="5" y="15"/>
                    <a:pt x="5" y="15"/>
                    <a:pt x="5" y="14"/>
                  </a:cubicBezTo>
                  <a:cubicBezTo>
                    <a:pt x="5" y="14"/>
                    <a:pt x="7" y="14"/>
                    <a:pt x="7" y="14"/>
                  </a:cubicBezTo>
                  <a:cubicBezTo>
                    <a:pt x="8" y="14"/>
                    <a:pt x="8" y="15"/>
                    <a:pt x="8" y="15"/>
                  </a:cubicBezTo>
                  <a:cubicBezTo>
                    <a:pt x="9" y="15"/>
                    <a:pt x="9" y="14"/>
                    <a:pt x="10" y="14"/>
                  </a:cubicBezTo>
                  <a:cubicBezTo>
                    <a:pt x="11" y="14"/>
                    <a:pt x="11" y="15"/>
                    <a:pt x="11" y="15"/>
                  </a:cubicBezTo>
                  <a:cubicBezTo>
                    <a:pt x="11" y="15"/>
                    <a:pt x="11" y="15"/>
                    <a:pt x="11" y="14"/>
                  </a:cubicBezTo>
                  <a:cubicBezTo>
                    <a:pt x="12" y="14"/>
                    <a:pt x="12" y="15"/>
                    <a:pt x="12" y="14"/>
                  </a:cubicBezTo>
                  <a:cubicBezTo>
                    <a:pt x="13" y="14"/>
                    <a:pt x="12" y="14"/>
                    <a:pt x="12" y="14"/>
                  </a:cubicBezTo>
                  <a:cubicBezTo>
                    <a:pt x="13" y="14"/>
                    <a:pt x="13" y="14"/>
                    <a:pt x="13" y="14"/>
                  </a:cubicBezTo>
                  <a:cubicBezTo>
                    <a:pt x="15" y="14"/>
                    <a:pt x="16" y="13"/>
                    <a:pt x="16" y="14"/>
                  </a:cubicBezTo>
                  <a:cubicBezTo>
                    <a:pt x="16" y="14"/>
                    <a:pt x="17" y="13"/>
                    <a:pt x="16" y="13"/>
                  </a:cubicBezTo>
                  <a:cubicBezTo>
                    <a:pt x="16" y="12"/>
                    <a:pt x="14" y="13"/>
                    <a:pt x="14" y="12"/>
                  </a:cubicBezTo>
                  <a:cubicBezTo>
                    <a:pt x="14" y="11"/>
                    <a:pt x="16" y="12"/>
                    <a:pt x="16" y="11"/>
                  </a:cubicBezTo>
                  <a:cubicBezTo>
                    <a:pt x="17" y="11"/>
                    <a:pt x="18" y="12"/>
                    <a:pt x="16" y="12"/>
                  </a:cubicBezTo>
                  <a:cubicBezTo>
                    <a:pt x="16" y="12"/>
                    <a:pt x="16" y="12"/>
                    <a:pt x="16" y="12"/>
                  </a:cubicBezTo>
                  <a:cubicBezTo>
                    <a:pt x="17" y="12"/>
                    <a:pt x="17" y="12"/>
                    <a:pt x="18" y="12"/>
                  </a:cubicBezTo>
                  <a:cubicBezTo>
                    <a:pt x="18" y="11"/>
                    <a:pt x="18" y="11"/>
                    <a:pt x="19" y="11"/>
                  </a:cubicBezTo>
                  <a:cubicBezTo>
                    <a:pt x="19" y="11"/>
                    <a:pt x="19" y="11"/>
                    <a:pt x="19" y="11"/>
                  </a:cubicBezTo>
                  <a:cubicBezTo>
                    <a:pt x="20" y="11"/>
                    <a:pt x="18" y="12"/>
                    <a:pt x="19" y="13"/>
                  </a:cubicBezTo>
                  <a:cubicBezTo>
                    <a:pt x="20" y="12"/>
                    <a:pt x="19" y="14"/>
                    <a:pt x="20" y="14"/>
                  </a:cubicBezTo>
                  <a:cubicBezTo>
                    <a:pt x="20" y="14"/>
                    <a:pt x="21" y="13"/>
                    <a:pt x="21" y="12"/>
                  </a:cubicBezTo>
                  <a:cubicBezTo>
                    <a:pt x="21" y="12"/>
                    <a:pt x="22" y="10"/>
                    <a:pt x="21" y="10"/>
                  </a:cubicBezTo>
                  <a:close/>
                  <a:moveTo>
                    <a:pt x="9" y="13"/>
                  </a:moveTo>
                  <a:cubicBezTo>
                    <a:pt x="9" y="13"/>
                    <a:pt x="10" y="13"/>
                    <a:pt x="10" y="13"/>
                  </a:cubicBezTo>
                  <a:cubicBezTo>
                    <a:pt x="10" y="13"/>
                    <a:pt x="9" y="13"/>
                    <a:pt x="9" y="1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5" name="Freeform 273"/>
            <p:cNvSpPr>
              <a:spLocks noEditPoints="1"/>
            </p:cNvSpPr>
            <p:nvPr/>
          </p:nvSpPr>
          <p:spPr bwMode="auto">
            <a:xfrm>
              <a:off x="2366963" y="3567113"/>
              <a:ext cx="517525" cy="1198563"/>
            </a:xfrm>
            <a:custGeom>
              <a:avLst/>
              <a:gdLst/>
              <a:ahLst/>
              <a:cxnLst>
                <a:cxn ang="0">
                  <a:pos x="65" y="48"/>
                </a:cxn>
                <a:cxn ang="0">
                  <a:pos x="60" y="39"/>
                </a:cxn>
                <a:cxn ang="0">
                  <a:pos x="66" y="35"/>
                </a:cxn>
                <a:cxn ang="0">
                  <a:pos x="60" y="19"/>
                </a:cxn>
                <a:cxn ang="0">
                  <a:pos x="44" y="10"/>
                </a:cxn>
                <a:cxn ang="0">
                  <a:pos x="43" y="4"/>
                </a:cxn>
                <a:cxn ang="0">
                  <a:pos x="28" y="8"/>
                </a:cxn>
                <a:cxn ang="0">
                  <a:pos x="19" y="5"/>
                </a:cxn>
                <a:cxn ang="0">
                  <a:pos x="6" y="24"/>
                </a:cxn>
                <a:cxn ang="0">
                  <a:pos x="4" y="49"/>
                </a:cxn>
                <a:cxn ang="0">
                  <a:pos x="1" y="60"/>
                </a:cxn>
                <a:cxn ang="0">
                  <a:pos x="2" y="67"/>
                </a:cxn>
                <a:cxn ang="0">
                  <a:pos x="3" y="75"/>
                </a:cxn>
                <a:cxn ang="0">
                  <a:pos x="5" y="78"/>
                </a:cxn>
                <a:cxn ang="0">
                  <a:pos x="10" y="77"/>
                </a:cxn>
                <a:cxn ang="0">
                  <a:pos x="15" y="101"/>
                </a:cxn>
                <a:cxn ang="0">
                  <a:pos x="17" y="139"/>
                </a:cxn>
                <a:cxn ang="0">
                  <a:pos x="15" y="149"/>
                </a:cxn>
                <a:cxn ang="0">
                  <a:pos x="31" y="154"/>
                </a:cxn>
                <a:cxn ang="0">
                  <a:pos x="31" y="147"/>
                </a:cxn>
                <a:cxn ang="0">
                  <a:pos x="30" y="134"/>
                </a:cxn>
                <a:cxn ang="0">
                  <a:pos x="31" y="103"/>
                </a:cxn>
                <a:cxn ang="0">
                  <a:pos x="35" y="94"/>
                </a:cxn>
                <a:cxn ang="0">
                  <a:pos x="35" y="112"/>
                </a:cxn>
                <a:cxn ang="0">
                  <a:pos x="36" y="139"/>
                </a:cxn>
                <a:cxn ang="0">
                  <a:pos x="40" y="151"/>
                </a:cxn>
                <a:cxn ang="0">
                  <a:pos x="51" y="151"/>
                </a:cxn>
                <a:cxn ang="0">
                  <a:pos x="49" y="130"/>
                </a:cxn>
                <a:cxn ang="0">
                  <a:pos x="51" y="105"/>
                </a:cxn>
                <a:cxn ang="0">
                  <a:pos x="49" y="89"/>
                </a:cxn>
                <a:cxn ang="0">
                  <a:pos x="54" y="80"/>
                </a:cxn>
                <a:cxn ang="0">
                  <a:pos x="59" y="127"/>
                </a:cxn>
                <a:cxn ang="0">
                  <a:pos x="62" y="156"/>
                </a:cxn>
                <a:cxn ang="0">
                  <a:pos x="59" y="106"/>
                </a:cxn>
                <a:cxn ang="0">
                  <a:pos x="63" y="72"/>
                </a:cxn>
                <a:cxn ang="0">
                  <a:pos x="61" y="63"/>
                </a:cxn>
                <a:cxn ang="0">
                  <a:pos x="57" y="67"/>
                </a:cxn>
                <a:cxn ang="0">
                  <a:pos x="53" y="68"/>
                </a:cxn>
                <a:cxn ang="0">
                  <a:pos x="54" y="60"/>
                </a:cxn>
                <a:cxn ang="0">
                  <a:pos x="64" y="63"/>
                </a:cxn>
                <a:cxn ang="0">
                  <a:pos x="65" y="55"/>
                </a:cxn>
                <a:cxn ang="0">
                  <a:pos x="58" y="52"/>
                </a:cxn>
                <a:cxn ang="0">
                  <a:pos x="17" y="48"/>
                </a:cxn>
                <a:cxn ang="0">
                  <a:pos x="17" y="48"/>
                </a:cxn>
                <a:cxn ang="0">
                  <a:pos x="12" y="69"/>
                </a:cxn>
                <a:cxn ang="0">
                  <a:pos x="17" y="65"/>
                </a:cxn>
                <a:cxn ang="0">
                  <a:pos x="24" y="148"/>
                </a:cxn>
                <a:cxn ang="0">
                  <a:pos x="32" y="21"/>
                </a:cxn>
                <a:cxn ang="0">
                  <a:pos x="25" y="14"/>
                </a:cxn>
                <a:cxn ang="0">
                  <a:pos x="28" y="13"/>
                </a:cxn>
                <a:cxn ang="0">
                  <a:pos x="37" y="4"/>
                </a:cxn>
                <a:cxn ang="0">
                  <a:pos x="37" y="3"/>
                </a:cxn>
                <a:cxn ang="0">
                  <a:pos x="36" y="15"/>
                </a:cxn>
                <a:cxn ang="0">
                  <a:pos x="32" y="15"/>
                </a:cxn>
                <a:cxn ang="0">
                  <a:pos x="32" y="21"/>
                </a:cxn>
                <a:cxn ang="0">
                  <a:pos x="49" y="145"/>
                </a:cxn>
              </a:cxnLst>
              <a:rect l="0" t="0" r="r" b="b"/>
              <a:pathLst>
                <a:path w="68" h="157">
                  <a:moveTo>
                    <a:pt x="68" y="50"/>
                  </a:moveTo>
                  <a:cubicBezTo>
                    <a:pt x="68" y="50"/>
                    <a:pt x="67" y="50"/>
                    <a:pt x="67" y="50"/>
                  </a:cubicBezTo>
                  <a:cubicBezTo>
                    <a:pt x="67" y="49"/>
                    <a:pt x="66" y="49"/>
                    <a:pt x="65" y="48"/>
                  </a:cubicBezTo>
                  <a:cubicBezTo>
                    <a:pt x="64" y="49"/>
                    <a:pt x="63" y="49"/>
                    <a:pt x="62" y="48"/>
                  </a:cubicBezTo>
                  <a:cubicBezTo>
                    <a:pt x="62" y="48"/>
                    <a:pt x="64" y="48"/>
                    <a:pt x="65" y="48"/>
                  </a:cubicBezTo>
                  <a:cubicBezTo>
                    <a:pt x="66" y="48"/>
                    <a:pt x="66" y="48"/>
                    <a:pt x="68" y="48"/>
                  </a:cubicBezTo>
                  <a:cubicBezTo>
                    <a:pt x="68" y="46"/>
                    <a:pt x="68" y="44"/>
                    <a:pt x="67" y="43"/>
                  </a:cubicBezTo>
                  <a:cubicBezTo>
                    <a:pt x="66" y="42"/>
                    <a:pt x="67" y="41"/>
                    <a:pt x="65" y="41"/>
                  </a:cubicBezTo>
                  <a:cubicBezTo>
                    <a:pt x="64" y="41"/>
                    <a:pt x="63" y="41"/>
                    <a:pt x="61" y="41"/>
                  </a:cubicBezTo>
                  <a:cubicBezTo>
                    <a:pt x="61" y="40"/>
                    <a:pt x="61" y="40"/>
                    <a:pt x="60" y="39"/>
                  </a:cubicBezTo>
                  <a:cubicBezTo>
                    <a:pt x="60" y="39"/>
                    <a:pt x="60" y="39"/>
                    <a:pt x="60" y="39"/>
                  </a:cubicBezTo>
                  <a:cubicBezTo>
                    <a:pt x="60" y="39"/>
                    <a:pt x="60" y="39"/>
                    <a:pt x="60" y="38"/>
                  </a:cubicBezTo>
                  <a:cubicBezTo>
                    <a:pt x="62" y="39"/>
                    <a:pt x="64" y="38"/>
                    <a:pt x="65" y="38"/>
                  </a:cubicBezTo>
                  <a:cubicBezTo>
                    <a:pt x="65" y="37"/>
                    <a:pt x="67" y="37"/>
                    <a:pt x="67" y="36"/>
                  </a:cubicBezTo>
                  <a:cubicBezTo>
                    <a:pt x="67" y="36"/>
                    <a:pt x="66" y="34"/>
                    <a:pt x="66" y="35"/>
                  </a:cubicBezTo>
                  <a:cubicBezTo>
                    <a:pt x="65" y="34"/>
                    <a:pt x="65" y="33"/>
                    <a:pt x="65" y="31"/>
                  </a:cubicBezTo>
                  <a:cubicBezTo>
                    <a:pt x="65" y="31"/>
                    <a:pt x="65" y="28"/>
                    <a:pt x="64" y="28"/>
                  </a:cubicBezTo>
                  <a:cubicBezTo>
                    <a:pt x="63" y="28"/>
                    <a:pt x="62" y="28"/>
                    <a:pt x="62" y="26"/>
                  </a:cubicBezTo>
                  <a:cubicBezTo>
                    <a:pt x="62" y="25"/>
                    <a:pt x="62" y="22"/>
                    <a:pt x="60" y="21"/>
                  </a:cubicBezTo>
                  <a:cubicBezTo>
                    <a:pt x="61" y="21"/>
                    <a:pt x="60" y="20"/>
                    <a:pt x="60" y="19"/>
                  </a:cubicBezTo>
                  <a:cubicBezTo>
                    <a:pt x="59" y="20"/>
                    <a:pt x="57" y="18"/>
                    <a:pt x="57" y="17"/>
                  </a:cubicBezTo>
                  <a:cubicBezTo>
                    <a:pt x="57" y="16"/>
                    <a:pt x="55" y="16"/>
                    <a:pt x="55" y="15"/>
                  </a:cubicBezTo>
                  <a:cubicBezTo>
                    <a:pt x="55" y="14"/>
                    <a:pt x="55" y="13"/>
                    <a:pt x="54" y="13"/>
                  </a:cubicBezTo>
                  <a:cubicBezTo>
                    <a:pt x="53" y="11"/>
                    <a:pt x="53" y="11"/>
                    <a:pt x="51" y="10"/>
                  </a:cubicBezTo>
                  <a:cubicBezTo>
                    <a:pt x="49" y="8"/>
                    <a:pt x="46" y="9"/>
                    <a:pt x="44" y="10"/>
                  </a:cubicBezTo>
                  <a:cubicBezTo>
                    <a:pt x="44" y="9"/>
                    <a:pt x="45" y="9"/>
                    <a:pt x="45" y="9"/>
                  </a:cubicBezTo>
                  <a:cubicBezTo>
                    <a:pt x="45" y="9"/>
                    <a:pt x="44" y="8"/>
                    <a:pt x="44" y="8"/>
                  </a:cubicBezTo>
                  <a:cubicBezTo>
                    <a:pt x="44" y="8"/>
                    <a:pt x="42" y="8"/>
                    <a:pt x="42" y="8"/>
                  </a:cubicBezTo>
                  <a:cubicBezTo>
                    <a:pt x="42" y="7"/>
                    <a:pt x="43" y="7"/>
                    <a:pt x="43" y="6"/>
                  </a:cubicBezTo>
                  <a:cubicBezTo>
                    <a:pt x="44" y="5"/>
                    <a:pt x="43" y="5"/>
                    <a:pt x="43" y="4"/>
                  </a:cubicBezTo>
                  <a:cubicBezTo>
                    <a:pt x="41" y="3"/>
                    <a:pt x="40" y="0"/>
                    <a:pt x="38" y="0"/>
                  </a:cubicBezTo>
                  <a:cubicBezTo>
                    <a:pt x="38" y="1"/>
                    <a:pt x="37" y="2"/>
                    <a:pt x="36" y="3"/>
                  </a:cubicBezTo>
                  <a:cubicBezTo>
                    <a:pt x="36" y="4"/>
                    <a:pt x="36" y="4"/>
                    <a:pt x="36" y="5"/>
                  </a:cubicBezTo>
                  <a:cubicBezTo>
                    <a:pt x="35" y="6"/>
                    <a:pt x="34" y="6"/>
                    <a:pt x="33" y="7"/>
                  </a:cubicBezTo>
                  <a:cubicBezTo>
                    <a:pt x="32" y="8"/>
                    <a:pt x="30" y="8"/>
                    <a:pt x="28" y="8"/>
                  </a:cubicBezTo>
                  <a:cubicBezTo>
                    <a:pt x="27" y="7"/>
                    <a:pt x="27" y="6"/>
                    <a:pt x="26" y="5"/>
                  </a:cubicBezTo>
                  <a:cubicBezTo>
                    <a:pt x="26" y="6"/>
                    <a:pt x="26" y="6"/>
                    <a:pt x="26" y="7"/>
                  </a:cubicBezTo>
                  <a:cubicBezTo>
                    <a:pt x="25" y="5"/>
                    <a:pt x="24" y="1"/>
                    <a:pt x="22" y="4"/>
                  </a:cubicBezTo>
                  <a:cubicBezTo>
                    <a:pt x="22" y="4"/>
                    <a:pt x="21" y="4"/>
                    <a:pt x="21" y="4"/>
                  </a:cubicBezTo>
                  <a:cubicBezTo>
                    <a:pt x="21" y="5"/>
                    <a:pt x="20" y="5"/>
                    <a:pt x="19" y="5"/>
                  </a:cubicBezTo>
                  <a:cubicBezTo>
                    <a:pt x="19" y="5"/>
                    <a:pt x="19" y="6"/>
                    <a:pt x="19" y="6"/>
                  </a:cubicBezTo>
                  <a:cubicBezTo>
                    <a:pt x="18" y="8"/>
                    <a:pt x="18" y="8"/>
                    <a:pt x="17" y="10"/>
                  </a:cubicBezTo>
                  <a:cubicBezTo>
                    <a:pt x="18" y="9"/>
                    <a:pt x="16" y="11"/>
                    <a:pt x="16" y="11"/>
                  </a:cubicBezTo>
                  <a:cubicBezTo>
                    <a:pt x="14" y="14"/>
                    <a:pt x="11" y="17"/>
                    <a:pt x="9" y="20"/>
                  </a:cubicBezTo>
                  <a:cubicBezTo>
                    <a:pt x="9" y="21"/>
                    <a:pt x="8" y="23"/>
                    <a:pt x="6" y="24"/>
                  </a:cubicBezTo>
                  <a:cubicBezTo>
                    <a:pt x="6" y="26"/>
                    <a:pt x="6" y="28"/>
                    <a:pt x="5" y="30"/>
                  </a:cubicBezTo>
                  <a:cubicBezTo>
                    <a:pt x="4" y="32"/>
                    <a:pt x="4" y="34"/>
                    <a:pt x="4" y="36"/>
                  </a:cubicBezTo>
                  <a:cubicBezTo>
                    <a:pt x="4" y="38"/>
                    <a:pt x="4" y="40"/>
                    <a:pt x="4" y="42"/>
                  </a:cubicBezTo>
                  <a:cubicBezTo>
                    <a:pt x="4" y="43"/>
                    <a:pt x="5" y="44"/>
                    <a:pt x="5" y="45"/>
                  </a:cubicBezTo>
                  <a:cubicBezTo>
                    <a:pt x="5" y="46"/>
                    <a:pt x="4" y="48"/>
                    <a:pt x="4" y="49"/>
                  </a:cubicBezTo>
                  <a:cubicBezTo>
                    <a:pt x="4" y="49"/>
                    <a:pt x="3" y="49"/>
                    <a:pt x="3" y="49"/>
                  </a:cubicBezTo>
                  <a:cubicBezTo>
                    <a:pt x="3" y="50"/>
                    <a:pt x="4" y="51"/>
                    <a:pt x="4" y="52"/>
                  </a:cubicBezTo>
                  <a:cubicBezTo>
                    <a:pt x="4" y="52"/>
                    <a:pt x="3" y="53"/>
                    <a:pt x="2" y="53"/>
                  </a:cubicBezTo>
                  <a:cubicBezTo>
                    <a:pt x="2" y="54"/>
                    <a:pt x="2" y="56"/>
                    <a:pt x="1" y="57"/>
                  </a:cubicBezTo>
                  <a:cubicBezTo>
                    <a:pt x="1" y="59"/>
                    <a:pt x="0" y="59"/>
                    <a:pt x="1" y="60"/>
                  </a:cubicBezTo>
                  <a:cubicBezTo>
                    <a:pt x="2" y="61"/>
                    <a:pt x="1" y="62"/>
                    <a:pt x="1" y="63"/>
                  </a:cubicBezTo>
                  <a:cubicBezTo>
                    <a:pt x="1" y="64"/>
                    <a:pt x="2" y="65"/>
                    <a:pt x="2" y="65"/>
                  </a:cubicBezTo>
                  <a:cubicBezTo>
                    <a:pt x="3" y="65"/>
                    <a:pt x="4" y="66"/>
                    <a:pt x="4" y="66"/>
                  </a:cubicBezTo>
                  <a:cubicBezTo>
                    <a:pt x="4" y="66"/>
                    <a:pt x="4" y="66"/>
                    <a:pt x="3" y="67"/>
                  </a:cubicBezTo>
                  <a:cubicBezTo>
                    <a:pt x="3" y="67"/>
                    <a:pt x="3" y="67"/>
                    <a:pt x="2" y="67"/>
                  </a:cubicBezTo>
                  <a:cubicBezTo>
                    <a:pt x="2" y="67"/>
                    <a:pt x="1" y="68"/>
                    <a:pt x="1" y="68"/>
                  </a:cubicBezTo>
                  <a:cubicBezTo>
                    <a:pt x="1" y="69"/>
                    <a:pt x="2" y="69"/>
                    <a:pt x="3" y="69"/>
                  </a:cubicBezTo>
                  <a:cubicBezTo>
                    <a:pt x="4" y="69"/>
                    <a:pt x="4" y="71"/>
                    <a:pt x="4" y="71"/>
                  </a:cubicBezTo>
                  <a:cubicBezTo>
                    <a:pt x="4" y="72"/>
                    <a:pt x="3" y="72"/>
                    <a:pt x="3" y="72"/>
                  </a:cubicBezTo>
                  <a:cubicBezTo>
                    <a:pt x="3" y="73"/>
                    <a:pt x="3" y="74"/>
                    <a:pt x="3" y="75"/>
                  </a:cubicBezTo>
                  <a:cubicBezTo>
                    <a:pt x="5" y="75"/>
                    <a:pt x="6" y="74"/>
                    <a:pt x="7" y="74"/>
                  </a:cubicBezTo>
                  <a:cubicBezTo>
                    <a:pt x="7" y="75"/>
                    <a:pt x="9" y="75"/>
                    <a:pt x="8" y="76"/>
                  </a:cubicBezTo>
                  <a:cubicBezTo>
                    <a:pt x="8" y="77"/>
                    <a:pt x="7" y="77"/>
                    <a:pt x="6" y="76"/>
                  </a:cubicBezTo>
                  <a:cubicBezTo>
                    <a:pt x="5" y="76"/>
                    <a:pt x="5" y="75"/>
                    <a:pt x="4" y="75"/>
                  </a:cubicBezTo>
                  <a:cubicBezTo>
                    <a:pt x="4" y="75"/>
                    <a:pt x="5" y="78"/>
                    <a:pt x="5" y="78"/>
                  </a:cubicBezTo>
                  <a:cubicBezTo>
                    <a:pt x="6" y="80"/>
                    <a:pt x="5" y="79"/>
                    <a:pt x="6" y="81"/>
                  </a:cubicBezTo>
                  <a:cubicBezTo>
                    <a:pt x="6" y="81"/>
                    <a:pt x="9" y="81"/>
                    <a:pt x="9" y="81"/>
                  </a:cubicBezTo>
                  <a:cubicBezTo>
                    <a:pt x="9" y="82"/>
                    <a:pt x="10" y="82"/>
                    <a:pt x="11" y="80"/>
                  </a:cubicBezTo>
                  <a:cubicBezTo>
                    <a:pt x="11" y="80"/>
                    <a:pt x="11" y="79"/>
                    <a:pt x="11" y="79"/>
                  </a:cubicBezTo>
                  <a:cubicBezTo>
                    <a:pt x="10" y="78"/>
                    <a:pt x="10" y="78"/>
                    <a:pt x="10" y="77"/>
                  </a:cubicBezTo>
                  <a:cubicBezTo>
                    <a:pt x="10" y="77"/>
                    <a:pt x="11" y="75"/>
                    <a:pt x="11" y="76"/>
                  </a:cubicBezTo>
                  <a:cubicBezTo>
                    <a:pt x="12" y="77"/>
                    <a:pt x="11" y="78"/>
                    <a:pt x="12" y="79"/>
                  </a:cubicBezTo>
                  <a:cubicBezTo>
                    <a:pt x="13" y="80"/>
                    <a:pt x="13" y="81"/>
                    <a:pt x="14" y="83"/>
                  </a:cubicBezTo>
                  <a:cubicBezTo>
                    <a:pt x="14" y="86"/>
                    <a:pt x="14" y="90"/>
                    <a:pt x="14" y="93"/>
                  </a:cubicBezTo>
                  <a:cubicBezTo>
                    <a:pt x="15" y="95"/>
                    <a:pt x="15" y="98"/>
                    <a:pt x="15" y="101"/>
                  </a:cubicBezTo>
                  <a:cubicBezTo>
                    <a:pt x="15" y="103"/>
                    <a:pt x="15" y="106"/>
                    <a:pt x="15" y="109"/>
                  </a:cubicBezTo>
                  <a:cubicBezTo>
                    <a:pt x="15" y="116"/>
                    <a:pt x="14" y="123"/>
                    <a:pt x="15" y="130"/>
                  </a:cubicBezTo>
                  <a:cubicBezTo>
                    <a:pt x="15" y="132"/>
                    <a:pt x="16" y="133"/>
                    <a:pt x="16" y="135"/>
                  </a:cubicBezTo>
                  <a:cubicBezTo>
                    <a:pt x="16" y="135"/>
                    <a:pt x="16" y="136"/>
                    <a:pt x="17" y="137"/>
                  </a:cubicBezTo>
                  <a:cubicBezTo>
                    <a:pt x="17" y="137"/>
                    <a:pt x="17" y="138"/>
                    <a:pt x="17" y="139"/>
                  </a:cubicBezTo>
                  <a:cubicBezTo>
                    <a:pt x="17" y="140"/>
                    <a:pt x="16" y="140"/>
                    <a:pt x="16" y="141"/>
                  </a:cubicBezTo>
                  <a:cubicBezTo>
                    <a:pt x="16" y="142"/>
                    <a:pt x="16" y="143"/>
                    <a:pt x="16" y="144"/>
                  </a:cubicBezTo>
                  <a:cubicBezTo>
                    <a:pt x="16" y="145"/>
                    <a:pt x="16" y="146"/>
                    <a:pt x="16" y="147"/>
                  </a:cubicBezTo>
                  <a:cubicBezTo>
                    <a:pt x="17" y="147"/>
                    <a:pt x="17" y="148"/>
                    <a:pt x="17" y="149"/>
                  </a:cubicBezTo>
                  <a:cubicBezTo>
                    <a:pt x="16" y="149"/>
                    <a:pt x="16" y="149"/>
                    <a:pt x="15" y="149"/>
                  </a:cubicBezTo>
                  <a:cubicBezTo>
                    <a:pt x="15" y="149"/>
                    <a:pt x="14" y="150"/>
                    <a:pt x="13" y="150"/>
                  </a:cubicBezTo>
                  <a:cubicBezTo>
                    <a:pt x="13" y="151"/>
                    <a:pt x="12" y="152"/>
                    <a:pt x="12" y="153"/>
                  </a:cubicBezTo>
                  <a:cubicBezTo>
                    <a:pt x="12" y="154"/>
                    <a:pt x="13" y="154"/>
                    <a:pt x="14" y="154"/>
                  </a:cubicBezTo>
                  <a:cubicBezTo>
                    <a:pt x="15" y="154"/>
                    <a:pt x="17" y="154"/>
                    <a:pt x="19" y="154"/>
                  </a:cubicBezTo>
                  <a:cubicBezTo>
                    <a:pt x="23" y="154"/>
                    <a:pt x="28" y="154"/>
                    <a:pt x="31" y="154"/>
                  </a:cubicBezTo>
                  <a:cubicBezTo>
                    <a:pt x="31" y="154"/>
                    <a:pt x="31" y="154"/>
                    <a:pt x="31" y="154"/>
                  </a:cubicBezTo>
                  <a:cubicBezTo>
                    <a:pt x="32" y="153"/>
                    <a:pt x="31" y="152"/>
                    <a:pt x="31" y="152"/>
                  </a:cubicBezTo>
                  <a:cubicBezTo>
                    <a:pt x="31" y="151"/>
                    <a:pt x="32" y="151"/>
                    <a:pt x="32" y="151"/>
                  </a:cubicBezTo>
                  <a:cubicBezTo>
                    <a:pt x="32" y="150"/>
                    <a:pt x="32" y="150"/>
                    <a:pt x="32" y="150"/>
                  </a:cubicBezTo>
                  <a:cubicBezTo>
                    <a:pt x="31" y="149"/>
                    <a:pt x="32" y="148"/>
                    <a:pt x="31" y="147"/>
                  </a:cubicBezTo>
                  <a:cubicBezTo>
                    <a:pt x="31" y="146"/>
                    <a:pt x="31" y="145"/>
                    <a:pt x="31" y="144"/>
                  </a:cubicBezTo>
                  <a:cubicBezTo>
                    <a:pt x="31" y="144"/>
                    <a:pt x="31" y="143"/>
                    <a:pt x="31" y="143"/>
                  </a:cubicBezTo>
                  <a:cubicBezTo>
                    <a:pt x="31" y="143"/>
                    <a:pt x="30" y="141"/>
                    <a:pt x="30" y="141"/>
                  </a:cubicBezTo>
                  <a:cubicBezTo>
                    <a:pt x="30" y="140"/>
                    <a:pt x="29" y="139"/>
                    <a:pt x="29" y="137"/>
                  </a:cubicBezTo>
                  <a:cubicBezTo>
                    <a:pt x="29" y="137"/>
                    <a:pt x="30" y="135"/>
                    <a:pt x="30" y="134"/>
                  </a:cubicBezTo>
                  <a:cubicBezTo>
                    <a:pt x="30" y="133"/>
                    <a:pt x="31" y="131"/>
                    <a:pt x="31" y="129"/>
                  </a:cubicBezTo>
                  <a:cubicBezTo>
                    <a:pt x="31" y="126"/>
                    <a:pt x="31" y="123"/>
                    <a:pt x="31" y="121"/>
                  </a:cubicBezTo>
                  <a:cubicBezTo>
                    <a:pt x="32" y="118"/>
                    <a:pt x="32" y="115"/>
                    <a:pt x="32" y="112"/>
                  </a:cubicBezTo>
                  <a:cubicBezTo>
                    <a:pt x="32" y="111"/>
                    <a:pt x="33" y="111"/>
                    <a:pt x="32" y="110"/>
                  </a:cubicBezTo>
                  <a:cubicBezTo>
                    <a:pt x="32" y="108"/>
                    <a:pt x="31" y="105"/>
                    <a:pt x="31" y="103"/>
                  </a:cubicBezTo>
                  <a:cubicBezTo>
                    <a:pt x="31" y="101"/>
                    <a:pt x="32" y="100"/>
                    <a:pt x="32" y="98"/>
                  </a:cubicBezTo>
                  <a:cubicBezTo>
                    <a:pt x="32" y="97"/>
                    <a:pt x="32" y="96"/>
                    <a:pt x="32" y="96"/>
                  </a:cubicBezTo>
                  <a:cubicBezTo>
                    <a:pt x="32" y="94"/>
                    <a:pt x="33" y="93"/>
                    <a:pt x="33" y="91"/>
                  </a:cubicBezTo>
                  <a:cubicBezTo>
                    <a:pt x="33" y="91"/>
                    <a:pt x="34" y="91"/>
                    <a:pt x="35" y="91"/>
                  </a:cubicBezTo>
                  <a:cubicBezTo>
                    <a:pt x="35" y="92"/>
                    <a:pt x="35" y="93"/>
                    <a:pt x="35" y="94"/>
                  </a:cubicBezTo>
                  <a:cubicBezTo>
                    <a:pt x="35" y="95"/>
                    <a:pt x="35" y="97"/>
                    <a:pt x="35" y="98"/>
                  </a:cubicBezTo>
                  <a:cubicBezTo>
                    <a:pt x="35" y="100"/>
                    <a:pt x="34" y="101"/>
                    <a:pt x="34" y="102"/>
                  </a:cubicBezTo>
                  <a:cubicBezTo>
                    <a:pt x="34" y="103"/>
                    <a:pt x="34" y="104"/>
                    <a:pt x="34" y="104"/>
                  </a:cubicBezTo>
                  <a:cubicBezTo>
                    <a:pt x="35" y="106"/>
                    <a:pt x="35" y="107"/>
                    <a:pt x="35" y="108"/>
                  </a:cubicBezTo>
                  <a:cubicBezTo>
                    <a:pt x="35" y="109"/>
                    <a:pt x="35" y="111"/>
                    <a:pt x="35" y="112"/>
                  </a:cubicBezTo>
                  <a:cubicBezTo>
                    <a:pt x="36" y="116"/>
                    <a:pt x="37" y="119"/>
                    <a:pt x="37" y="123"/>
                  </a:cubicBezTo>
                  <a:cubicBezTo>
                    <a:pt x="36" y="124"/>
                    <a:pt x="36" y="126"/>
                    <a:pt x="36" y="127"/>
                  </a:cubicBezTo>
                  <a:cubicBezTo>
                    <a:pt x="36" y="130"/>
                    <a:pt x="36" y="133"/>
                    <a:pt x="36" y="135"/>
                  </a:cubicBezTo>
                  <a:cubicBezTo>
                    <a:pt x="36" y="136"/>
                    <a:pt x="36" y="136"/>
                    <a:pt x="36" y="137"/>
                  </a:cubicBezTo>
                  <a:cubicBezTo>
                    <a:pt x="37" y="137"/>
                    <a:pt x="36" y="138"/>
                    <a:pt x="36" y="139"/>
                  </a:cubicBezTo>
                  <a:cubicBezTo>
                    <a:pt x="36" y="140"/>
                    <a:pt x="36" y="142"/>
                    <a:pt x="36" y="142"/>
                  </a:cubicBezTo>
                  <a:cubicBezTo>
                    <a:pt x="36" y="144"/>
                    <a:pt x="37" y="144"/>
                    <a:pt x="38" y="144"/>
                  </a:cubicBezTo>
                  <a:cubicBezTo>
                    <a:pt x="39" y="144"/>
                    <a:pt x="38" y="146"/>
                    <a:pt x="38" y="146"/>
                  </a:cubicBezTo>
                  <a:cubicBezTo>
                    <a:pt x="38" y="146"/>
                    <a:pt x="39" y="147"/>
                    <a:pt x="39" y="148"/>
                  </a:cubicBezTo>
                  <a:cubicBezTo>
                    <a:pt x="39" y="149"/>
                    <a:pt x="40" y="150"/>
                    <a:pt x="40" y="151"/>
                  </a:cubicBezTo>
                  <a:cubicBezTo>
                    <a:pt x="41" y="152"/>
                    <a:pt x="40" y="153"/>
                    <a:pt x="41" y="154"/>
                  </a:cubicBezTo>
                  <a:cubicBezTo>
                    <a:pt x="41" y="154"/>
                    <a:pt x="42" y="155"/>
                    <a:pt x="43" y="155"/>
                  </a:cubicBezTo>
                  <a:cubicBezTo>
                    <a:pt x="46" y="155"/>
                    <a:pt x="49" y="155"/>
                    <a:pt x="51" y="154"/>
                  </a:cubicBezTo>
                  <a:cubicBezTo>
                    <a:pt x="51" y="154"/>
                    <a:pt x="52" y="154"/>
                    <a:pt x="52" y="153"/>
                  </a:cubicBezTo>
                  <a:cubicBezTo>
                    <a:pt x="52" y="153"/>
                    <a:pt x="51" y="152"/>
                    <a:pt x="51" y="151"/>
                  </a:cubicBezTo>
                  <a:cubicBezTo>
                    <a:pt x="50" y="149"/>
                    <a:pt x="50" y="147"/>
                    <a:pt x="50" y="145"/>
                  </a:cubicBezTo>
                  <a:cubicBezTo>
                    <a:pt x="51" y="145"/>
                    <a:pt x="51" y="144"/>
                    <a:pt x="52" y="144"/>
                  </a:cubicBezTo>
                  <a:cubicBezTo>
                    <a:pt x="52" y="142"/>
                    <a:pt x="52" y="139"/>
                    <a:pt x="51" y="138"/>
                  </a:cubicBezTo>
                  <a:cubicBezTo>
                    <a:pt x="51" y="137"/>
                    <a:pt x="50" y="137"/>
                    <a:pt x="50" y="136"/>
                  </a:cubicBezTo>
                  <a:cubicBezTo>
                    <a:pt x="50" y="134"/>
                    <a:pt x="49" y="132"/>
                    <a:pt x="49" y="130"/>
                  </a:cubicBezTo>
                  <a:cubicBezTo>
                    <a:pt x="48" y="130"/>
                    <a:pt x="49" y="128"/>
                    <a:pt x="49" y="127"/>
                  </a:cubicBezTo>
                  <a:cubicBezTo>
                    <a:pt x="49" y="124"/>
                    <a:pt x="49" y="121"/>
                    <a:pt x="49" y="118"/>
                  </a:cubicBezTo>
                  <a:cubicBezTo>
                    <a:pt x="50" y="115"/>
                    <a:pt x="50" y="111"/>
                    <a:pt x="50" y="108"/>
                  </a:cubicBezTo>
                  <a:cubicBezTo>
                    <a:pt x="50" y="107"/>
                    <a:pt x="51" y="106"/>
                    <a:pt x="51" y="105"/>
                  </a:cubicBezTo>
                  <a:cubicBezTo>
                    <a:pt x="51" y="105"/>
                    <a:pt x="51" y="105"/>
                    <a:pt x="51" y="105"/>
                  </a:cubicBezTo>
                  <a:cubicBezTo>
                    <a:pt x="51" y="104"/>
                    <a:pt x="51" y="104"/>
                    <a:pt x="50" y="103"/>
                  </a:cubicBezTo>
                  <a:cubicBezTo>
                    <a:pt x="49" y="103"/>
                    <a:pt x="51" y="101"/>
                    <a:pt x="51" y="101"/>
                  </a:cubicBezTo>
                  <a:cubicBezTo>
                    <a:pt x="51" y="100"/>
                    <a:pt x="50" y="98"/>
                    <a:pt x="50" y="98"/>
                  </a:cubicBezTo>
                  <a:cubicBezTo>
                    <a:pt x="50" y="96"/>
                    <a:pt x="49" y="95"/>
                    <a:pt x="49" y="93"/>
                  </a:cubicBezTo>
                  <a:cubicBezTo>
                    <a:pt x="50" y="91"/>
                    <a:pt x="49" y="91"/>
                    <a:pt x="49" y="89"/>
                  </a:cubicBezTo>
                  <a:cubicBezTo>
                    <a:pt x="50" y="87"/>
                    <a:pt x="52" y="86"/>
                    <a:pt x="52" y="85"/>
                  </a:cubicBezTo>
                  <a:cubicBezTo>
                    <a:pt x="52" y="85"/>
                    <a:pt x="53" y="84"/>
                    <a:pt x="53" y="84"/>
                  </a:cubicBezTo>
                  <a:cubicBezTo>
                    <a:pt x="53" y="84"/>
                    <a:pt x="54" y="84"/>
                    <a:pt x="54" y="83"/>
                  </a:cubicBezTo>
                  <a:cubicBezTo>
                    <a:pt x="54" y="83"/>
                    <a:pt x="53" y="82"/>
                    <a:pt x="53" y="82"/>
                  </a:cubicBezTo>
                  <a:cubicBezTo>
                    <a:pt x="53" y="81"/>
                    <a:pt x="54" y="80"/>
                    <a:pt x="54" y="80"/>
                  </a:cubicBezTo>
                  <a:cubicBezTo>
                    <a:pt x="54" y="80"/>
                    <a:pt x="54" y="78"/>
                    <a:pt x="55" y="78"/>
                  </a:cubicBezTo>
                  <a:cubicBezTo>
                    <a:pt x="55" y="78"/>
                    <a:pt x="55" y="80"/>
                    <a:pt x="55" y="79"/>
                  </a:cubicBezTo>
                  <a:cubicBezTo>
                    <a:pt x="56" y="85"/>
                    <a:pt x="56" y="91"/>
                    <a:pt x="56" y="97"/>
                  </a:cubicBezTo>
                  <a:cubicBezTo>
                    <a:pt x="57" y="103"/>
                    <a:pt x="57" y="110"/>
                    <a:pt x="58" y="116"/>
                  </a:cubicBezTo>
                  <a:cubicBezTo>
                    <a:pt x="59" y="120"/>
                    <a:pt x="59" y="124"/>
                    <a:pt x="59" y="127"/>
                  </a:cubicBezTo>
                  <a:cubicBezTo>
                    <a:pt x="60" y="135"/>
                    <a:pt x="60" y="142"/>
                    <a:pt x="61" y="149"/>
                  </a:cubicBezTo>
                  <a:cubicBezTo>
                    <a:pt x="61" y="150"/>
                    <a:pt x="62" y="152"/>
                    <a:pt x="61" y="152"/>
                  </a:cubicBezTo>
                  <a:cubicBezTo>
                    <a:pt x="61" y="153"/>
                    <a:pt x="61" y="153"/>
                    <a:pt x="61" y="153"/>
                  </a:cubicBezTo>
                  <a:cubicBezTo>
                    <a:pt x="61" y="154"/>
                    <a:pt x="61" y="155"/>
                    <a:pt x="61" y="156"/>
                  </a:cubicBezTo>
                  <a:cubicBezTo>
                    <a:pt x="61" y="156"/>
                    <a:pt x="61" y="156"/>
                    <a:pt x="62" y="156"/>
                  </a:cubicBezTo>
                  <a:cubicBezTo>
                    <a:pt x="62" y="156"/>
                    <a:pt x="62" y="156"/>
                    <a:pt x="63" y="156"/>
                  </a:cubicBezTo>
                  <a:cubicBezTo>
                    <a:pt x="63" y="156"/>
                    <a:pt x="64" y="157"/>
                    <a:pt x="64" y="156"/>
                  </a:cubicBezTo>
                  <a:cubicBezTo>
                    <a:pt x="65" y="156"/>
                    <a:pt x="64" y="155"/>
                    <a:pt x="64" y="154"/>
                  </a:cubicBezTo>
                  <a:cubicBezTo>
                    <a:pt x="64" y="153"/>
                    <a:pt x="64" y="152"/>
                    <a:pt x="63" y="152"/>
                  </a:cubicBezTo>
                  <a:cubicBezTo>
                    <a:pt x="62" y="137"/>
                    <a:pt x="61" y="121"/>
                    <a:pt x="59" y="106"/>
                  </a:cubicBezTo>
                  <a:cubicBezTo>
                    <a:pt x="58" y="96"/>
                    <a:pt x="58" y="86"/>
                    <a:pt x="57" y="76"/>
                  </a:cubicBezTo>
                  <a:cubicBezTo>
                    <a:pt x="56" y="73"/>
                    <a:pt x="56" y="70"/>
                    <a:pt x="56" y="68"/>
                  </a:cubicBezTo>
                  <a:cubicBezTo>
                    <a:pt x="58" y="68"/>
                    <a:pt x="59" y="67"/>
                    <a:pt x="61" y="66"/>
                  </a:cubicBezTo>
                  <a:cubicBezTo>
                    <a:pt x="62" y="67"/>
                    <a:pt x="61" y="70"/>
                    <a:pt x="61" y="71"/>
                  </a:cubicBezTo>
                  <a:cubicBezTo>
                    <a:pt x="61" y="72"/>
                    <a:pt x="62" y="72"/>
                    <a:pt x="63" y="72"/>
                  </a:cubicBezTo>
                  <a:cubicBezTo>
                    <a:pt x="63" y="71"/>
                    <a:pt x="63" y="69"/>
                    <a:pt x="63" y="68"/>
                  </a:cubicBezTo>
                  <a:cubicBezTo>
                    <a:pt x="63" y="67"/>
                    <a:pt x="62" y="66"/>
                    <a:pt x="62" y="65"/>
                  </a:cubicBezTo>
                  <a:cubicBezTo>
                    <a:pt x="62" y="64"/>
                    <a:pt x="63" y="64"/>
                    <a:pt x="63" y="63"/>
                  </a:cubicBezTo>
                  <a:cubicBezTo>
                    <a:pt x="63" y="63"/>
                    <a:pt x="63" y="63"/>
                    <a:pt x="62" y="63"/>
                  </a:cubicBezTo>
                  <a:cubicBezTo>
                    <a:pt x="62" y="62"/>
                    <a:pt x="62" y="64"/>
                    <a:pt x="61" y="63"/>
                  </a:cubicBezTo>
                  <a:cubicBezTo>
                    <a:pt x="60" y="63"/>
                    <a:pt x="60" y="63"/>
                    <a:pt x="60" y="63"/>
                  </a:cubicBezTo>
                  <a:cubicBezTo>
                    <a:pt x="59" y="63"/>
                    <a:pt x="59" y="63"/>
                    <a:pt x="58" y="64"/>
                  </a:cubicBezTo>
                  <a:cubicBezTo>
                    <a:pt x="58" y="64"/>
                    <a:pt x="60" y="65"/>
                    <a:pt x="59" y="66"/>
                  </a:cubicBezTo>
                  <a:cubicBezTo>
                    <a:pt x="58" y="66"/>
                    <a:pt x="58" y="66"/>
                    <a:pt x="57" y="66"/>
                  </a:cubicBezTo>
                  <a:cubicBezTo>
                    <a:pt x="57" y="66"/>
                    <a:pt x="57" y="67"/>
                    <a:pt x="57" y="67"/>
                  </a:cubicBezTo>
                  <a:cubicBezTo>
                    <a:pt x="56" y="67"/>
                    <a:pt x="56" y="64"/>
                    <a:pt x="56" y="64"/>
                  </a:cubicBezTo>
                  <a:cubicBezTo>
                    <a:pt x="56" y="64"/>
                    <a:pt x="56" y="63"/>
                    <a:pt x="56" y="63"/>
                  </a:cubicBezTo>
                  <a:cubicBezTo>
                    <a:pt x="56" y="63"/>
                    <a:pt x="56" y="63"/>
                    <a:pt x="56" y="63"/>
                  </a:cubicBezTo>
                  <a:cubicBezTo>
                    <a:pt x="54" y="63"/>
                    <a:pt x="55" y="66"/>
                    <a:pt x="54" y="68"/>
                  </a:cubicBezTo>
                  <a:cubicBezTo>
                    <a:pt x="53" y="69"/>
                    <a:pt x="53" y="70"/>
                    <a:pt x="53" y="68"/>
                  </a:cubicBezTo>
                  <a:cubicBezTo>
                    <a:pt x="53" y="67"/>
                    <a:pt x="53" y="66"/>
                    <a:pt x="53" y="65"/>
                  </a:cubicBezTo>
                  <a:cubicBezTo>
                    <a:pt x="53" y="64"/>
                    <a:pt x="51" y="63"/>
                    <a:pt x="52" y="62"/>
                  </a:cubicBezTo>
                  <a:cubicBezTo>
                    <a:pt x="52" y="62"/>
                    <a:pt x="52" y="62"/>
                    <a:pt x="52" y="62"/>
                  </a:cubicBezTo>
                  <a:cubicBezTo>
                    <a:pt x="52" y="62"/>
                    <a:pt x="52" y="62"/>
                    <a:pt x="52" y="62"/>
                  </a:cubicBezTo>
                  <a:cubicBezTo>
                    <a:pt x="53" y="61"/>
                    <a:pt x="54" y="60"/>
                    <a:pt x="54" y="60"/>
                  </a:cubicBezTo>
                  <a:cubicBezTo>
                    <a:pt x="56" y="59"/>
                    <a:pt x="58" y="58"/>
                    <a:pt x="59" y="59"/>
                  </a:cubicBezTo>
                  <a:cubicBezTo>
                    <a:pt x="59" y="58"/>
                    <a:pt x="59" y="58"/>
                    <a:pt x="59" y="58"/>
                  </a:cubicBezTo>
                  <a:cubicBezTo>
                    <a:pt x="59" y="58"/>
                    <a:pt x="61" y="58"/>
                    <a:pt x="61" y="59"/>
                  </a:cubicBezTo>
                  <a:cubicBezTo>
                    <a:pt x="62" y="59"/>
                    <a:pt x="62" y="61"/>
                    <a:pt x="62" y="61"/>
                  </a:cubicBezTo>
                  <a:cubicBezTo>
                    <a:pt x="62" y="62"/>
                    <a:pt x="63" y="62"/>
                    <a:pt x="64" y="63"/>
                  </a:cubicBezTo>
                  <a:cubicBezTo>
                    <a:pt x="64" y="62"/>
                    <a:pt x="64" y="63"/>
                    <a:pt x="65" y="63"/>
                  </a:cubicBezTo>
                  <a:cubicBezTo>
                    <a:pt x="65" y="63"/>
                    <a:pt x="66" y="60"/>
                    <a:pt x="66" y="60"/>
                  </a:cubicBezTo>
                  <a:cubicBezTo>
                    <a:pt x="66" y="59"/>
                    <a:pt x="66" y="59"/>
                    <a:pt x="66" y="58"/>
                  </a:cubicBezTo>
                  <a:cubicBezTo>
                    <a:pt x="67" y="56"/>
                    <a:pt x="66" y="56"/>
                    <a:pt x="65" y="55"/>
                  </a:cubicBezTo>
                  <a:cubicBezTo>
                    <a:pt x="65" y="56"/>
                    <a:pt x="65" y="55"/>
                    <a:pt x="65" y="55"/>
                  </a:cubicBezTo>
                  <a:cubicBezTo>
                    <a:pt x="64" y="54"/>
                    <a:pt x="63" y="55"/>
                    <a:pt x="62" y="55"/>
                  </a:cubicBezTo>
                  <a:cubicBezTo>
                    <a:pt x="61" y="55"/>
                    <a:pt x="61" y="54"/>
                    <a:pt x="60" y="54"/>
                  </a:cubicBezTo>
                  <a:cubicBezTo>
                    <a:pt x="58" y="53"/>
                    <a:pt x="57" y="54"/>
                    <a:pt x="56" y="54"/>
                  </a:cubicBezTo>
                  <a:cubicBezTo>
                    <a:pt x="55" y="54"/>
                    <a:pt x="55" y="53"/>
                    <a:pt x="55" y="52"/>
                  </a:cubicBezTo>
                  <a:cubicBezTo>
                    <a:pt x="56" y="52"/>
                    <a:pt x="57" y="52"/>
                    <a:pt x="58" y="52"/>
                  </a:cubicBezTo>
                  <a:cubicBezTo>
                    <a:pt x="60" y="51"/>
                    <a:pt x="61" y="51"/>
                    <a:pt x="63" y="52"/>
                  </a:cubicBezTo>
                  <a:cubicBezTo>
                    <a:pt x="64" y="52"/>
                    <a:pt x="65" y="54"/>
                    <a:pt x="67" y="55"/>
                  </a:cubicBezTo>
                  <a:cubicBezTo>
                    <a:pt x="68" y="54"/>
                    <a:pt x="67" y="53"/>
                    <a:pt x="67" y="52"/>
                  </a:cubicBezTo>
                  <a:cubicBezTo>
                    <a:pt x="67" y="51"/>
                    <a:pt x="68" y="51"/>
                    <a:pt x="68" y="50"/>
                  </a:cubicBezTo>
                  <a:close/>
                  <a:moveTo>
                    <a:pt x="17" y="48"/>
                  </a:moveTo>
                  <a:cubicBezTo>
                    <a:pt x="17" y="45"/>
                    <a:pt x="17" y="43"/>
                    <a:pt x="18" y="42"/>
                  </a:cubicBezTo>
                  <a:cubicBezTo>
                    <a:pt x="19" y="41"/>
                    <a:pt x="19" y="44"/>
                    <a:pt x="18" y="48"/>
                  </a:cubicBezTo>
                  <a:cubicBezTo>
                    <a:pt x="18" y="49"/>
                    <a:pt x="17" y="52"/>
                    <a:pt x="17" y="53"/>
                  </a:cubicBezTo>
                  <a:cubicBezTo>
                    <a:pt x="15" y="55"/>
                    <a:pt x="15" y="57"/>
                    <a:pt x="14" y="58"/>
                  </a:cubicBezTo>
                  <a:cubicBezTo>
                    <a:pt x="13" y="59"/>
                    <a:pt x="15" y="52"/>
                    <a:pt x="17" y="48"/>
                  </a:cubicBezTo>
                  <a:close/>
                  <a:moveTo>
                    <a:pt x="13" y="66"/>
                  </a:moveTo>
                  <a:cubicBezTo>
                    <a:pt x="13" y="66"/>
                    <a:pt x="13" y="67"/>
                    <a:pt x="13" y="67"/>
                  </a:cubicBezTo>
                  <a:cubicBezTo>
                    <a:pt x="13" y="70"/>
                    <a:pt x="13" y="72"/>
                    <a:pt x="13" y="74"/>
                  </a:cubicBezTo>
                  <a:cubicBezTo>
                    <a:pt x="13" y="74"/>
                    <a:pt x="13" y="76"/>
                    <a:pt x="13" y="76"/>
                  </a:cubicBezTo>
                  <a:cubicBezTo>
                    <a:pt x="10" y="74"/>
                    <a:pt x="11" y="71"/>
                    <a:pt x="12" y="69"/>
                  </a:cubicBezTo>
                  <a:cubicBezTo>
                    <a:pt x="12" y="68"/>
                    <a:pt x="12" y="62"/>
                    <a:pt x="13" y="62"/>
                  </a:cubicBezTo>
                  <a:cubicBezTo>
                    <a:pt x="15" y="64"/>
                    <a:pt x="15" y="63"/>
                    <a:pt x="16" y="62"/>
                  </a:cubicBezTo>
                  <a:cubicBezTo>
                    <a:pt x="17" y="62"/>
                    <a:pt x="17" y="62"/>
                    <a:pt x="18" y="63"/>
                  </a:cubicBezTo>
                  <a:cubicBezTo>
                    <a:pt x="18" y="63"/>
                    <a:pt x="17" y="64"/>
                    <a:pt x="16" y="65"/>
                  </a:cubicBezTo>
                  <a:cubicBezTo>
                    <a:pt x="17" y="65"/>
                    <a:pt x="17" y="65"/>
                    <a:pt x="17" y="65"/>
                  </a:cubicBezTo>
                  <a:cubicBezTo>
                    <a:pt x="16" y="65"/>
                    <a:pt x="13" y="66"/>
                    <a:pt x="13" y="66"/>
                  </a:cubicBezTo>
                  <a:close/>
                  <a:moveTo>
                    <a:pt x="25" y="145"/>
                  </a:moveTo>
                  <a:cubicBezTo>
                    <a:pt x="24" y="145"/>
                    <a:pt x="24" y="146"/>
                    <a:pt x="24" y="146"/>
                  </a:cubicBezTo>
                  <a:cubicBezTo>
                    <a:pt x="23" y="146"/>
                    <a:pt x="23" y="146"/>
                    <a:pt x="23" y="146"/>
                  </a:cubicBezTo>
                  <a:cubicBezTo>
                    <a:pt x="23" y="147"/>
                    <a:pt x="25" y="147"/>
                    <a:pt x="24" y="148"/>
                  </a:cubicBezTo>
                  <a:cubicBezTo>
                    <a:pt x="21" y="148"/>
                    <a:pt x="21" y="145"/>
                    <a:pt x="17" y="146"/>
                  </a:cubicBezTo>
                  <a:cubicBezTo>
                    <a:pt x="17" y="146"/>
                    <a:pt x="17" y="146"/>
                    <a:pt x="17" y="146"/>
                  </a:cubicBezTo>
                  <a:cubicBezTo>
                    <a:pt x="18" y="144"/>
                    <a:pt x="20" y="145"/>
                    <a:pt x="22" y="144"/>
                  </a:cubicBezTo>
                  <a:cubicBezTo>
                    <a:pt x="23" y="144"/>
                    <a:pt x="26" y="144"/>
                    <a:pt x="25" y="145"/>
                  </a:cubicBezTo>
                  <a:close/>
                  <a:moveTo>
                    <a:pt x="32" y="21"/>
                  </a:moveTo>
                  <a:cubicBezTo>
                    <a:pt x="31" y="21"/>
                    <a:pt x="31" y="21"/>
                    <a:pt x="30" y="20"/>
                  </a:cubicBezTo>
                  <a:cubicBezTo>
                    <a:pt x="30" y="19"/>
                    <a:pt x="29" y="18"/>
                    <a:pt x="28" y="17"/>
                  </a:cubicBezTo>
                  <a:cubicBezTo>
                    <a:pt x="28" y="17"/>
                    <a:pt x="27" y="15"/>
                    <a:pt x="29" y="16"/>
                  </a:cubicBezTo>
                  <a:cubicBezTo>
                    <a:pt x="29" y="16"/>
                    <a:pt x="29" y="14"/>
                    <a:pt x="27" y="14"/>
                  </a:cubicBezTo>
                  <a:cubicBezTo>
                    <a:pt x="27" y="14"/>
                    <a:pt x="26" y="15"/>
                    <a:pt x="25" y="14"/>
                  </a:cubicBezTo>
                  <a:cubicBezTo>
                    <a:pt x="25" y="14"/>
                    <a:pt x="25" y="13"/>
                    <a:pt x="25" y="13"/>
                  </a:cubicBezTo>
                  <a:cubicBezTo>
                    <a:pt x="25" y="12"/>
                    <a:pt x="24" y="10"/>
                    <a:pt x="24" y="9"/>
                  </a:cubicBezTo>
                  <a:cubicBezTo>
                    <a:pt x="24" y="8"/>
                    <a:pt x="25" y="6"/>
                    <a:pt x="25" y="5"/>
                  </a:cubicBezTo>
                  <a:cubicBezTo>
                    <a:pt x="25" y="6"/>
                    <a:pt x="26" y="8"/>
                    <a:pt x="26" y="8"/>
                  </a:cubicBezTo>
                  <a:cubicBezTo>
                    <a:pt x="26" y="10"/>
                    <a:pt x="27" y="11"/>
                    <a:pt x="28" y="13"/>
                  </a:cubicBezTo>
                  <a:cubicBezTo>
                    <a:pt x="29" y="13"/>
                    <a:pt x="29" y="14"/>
                    <a:pt x="30" y="14"/>
                  </a:cubicBezTo>
                  <a:cubicBezTo>
                    <a:pt x="30" y="14"/>
                    <a:pt x="31" y="13"/>
                    <a:pt x="32" y="13"/>
                  </a:cubicBezTo>
                  <a:cubicBezTo>
                    <a:pt x="32" y="13"/>
                    <a:pt x="33" y="12"/>
                    <a:pt x="33" y="12"/>
                  </a:cubicBezTo>
                  <a:cubicBezTo>
                    <a:pt x="34" y="10"/>
                    <a:pt x="35" y="9"/>
                    <a:pt x="36" y="8"/>
                  </a:cubicBezTo>
                  <a:cubicBezTo>
                    <a:pt x="37" y="7"/>
                    <a:pt x="37" y="5"/>
                    <a:pt x="37" y="4"/>
                  </a:cubicBezTo>
                  <a:cubicBezTo>
                    <a:pt x="36" y="6"/>
                    <a:pt x="36" y="9"/>
                    <a:pt x="34" y="9"/>
                  </a:cubicBezTo>
                  <a:cubicBezTo>
                    <a:pt x="34" y="8"/>
                    <a:pt x="35" y="8"/>
                    <a:pt x="36" y="7"/>
                  </a:cubicBezTo>
                  <a:cubicBezTo>
                    <a:pt x="36" y="7"/>
                    <a:pt x="36" y="6"/>
                    <a:pt x="36" y="6"/>
                  </a:cubicBezTo>
                  <a:cubicBezTo>
                    <a:pt x="36" y="6"/>
                    <a:pt x="36" y="5"/>
                    <a:pt x="36" y="5"/>
                  </a:cubicBezTo>
                  <a:cubicBezTo>
                    <a:pt x="37" y="4"/>
                    <a:pt x="37" y="3"/>
                    <a:pt x="37" y="3"/>
                  </a:cubicBezTo>
                  <a:cubicBezTo>
                    <a:pt x="38" y="4"/>
                    <a:pt x="38" y="5"/>
                    <a:pt x="38" y="6"/>
                  </a:cubicBezTo>
                  <a:cubicBezTo>
                    <a:pt x="38" y="7"/>
                    <a:pt x="38" y="7"/>
                    <a:pt x="38" y="7"/>
                  </a:cubicBezTo>
                  <a:cubicBezTo>
                    <a:pt x="38" y="7"/>
                    <a:pt x="38" y="8"/>
                    <a:pt x="38" y="8"/>
                  </a:cubicBezTo>
                  <a:cubicBezTo>
                    <a:pt x="38" y="10"/>
                    <a:pt x="37" y="12"/>
                    <a:pt x="36" y="13"/>
                  </a:cubicBezTo>
                  <a:cubicBezTo>
                    <a:pt x="36" y="14"/>
                    <a:pt x="36" y="14"/>
                    <a:pt x="36" y="15"/>
                  </a:cubicBezTo>
                  <a:cubicBezTo>
                    <a:pt x="35" y="15"/>
                    <a:pt x="35" y="13"/>
                    <a:pt x="34" y="13"/>
                  </a:cubicBezTo>
                  <a:cubicBezTo>
                    <a:pt x="34" y="13"/>
                    <a:pt x="33" y="13"/>
                    <a:pt x="32" y="14"/>
                  </a:cubicBezTo>
                  <a:cubicBezTo>
                    <a:pt x="32" y="14"/>
                    <a:pt x="31" y="14"/>
                    <a:pt x="31" y="14"/>
                  </a:cubicBezTo>
                  <a:cubicBezTo>
                    <a:pt x="31" y="14"/>
                    <a:pt x="30" y="14"/>
                    <a:pt x="30" y="14"/>
                  </a:cubicBezTo>
                  <a:cubicBezTo>
                    <a:pt x="30" y="15"/>
                    <a:pt x="31" y="16"/>
                    <a:pt x="32" y="15"/>
                  </a:cubicBezTo>
                  <a:cubicBezTo>
                    <a:pt x="32" y="15"/>
                    <a:pt x="32" y="15"/>
                    <a:pt x="32" y="15"/>
                  </a:cubicBezTo>
                  <a:cubicBezTo>
                    <a:pt x="33" y="15"/>
                    <a:pt x="33" y="16"/>
                    <a:pt x="33" y="16"/>
                  </a:cubicBezTo>
                  <a:cubicBezTo>
                    <a:pt x="33" y="16"/>
                    <a:pt x="34" y="15"/>
                    <a:pt x="34" y="15"/>
                  </a:cubicBezTo>
                  <a:cubicBezTo>
                    <a:pt x="34" y="15"/>
                    <a:pt x="35" y="15"/>
                    <a:pt x="35" y="15"/>
                  </a:cubicBezTo>
                  <a:cubicBezTo>
                    <a:pt x="35" y="17"/>
                    <a:pt x="32" y="18"/>
                    <a:pt x="32" y="21"/>
                  </a:cubicBezTo>
                  <a:close/>
                  <a:moveTo>
                    <a:pt x="49" y="145"/>
                  </a:moveTo>
                  <a:cubicBezTo>
                    <a:pt x="45" y="147"/>
                    <a:pt x="42" y="145"/>
                    <a:pt x="41" y="145"/>
                  </a:cubicBezTo>
                  <a:cubicBezTo>
                    <a:pt x="41" y="144"/>
                    <a:pt x="42" y="144"/>
                    <a:pt x="42" y="144"/>
                  </a:cubicBezTo>
                  <a:cubicBezTo>
                    <a:pt x="42" y="144"/>
                    <a:pt x="42" y="144"/>
                    <a:pt x="42" y="144"/>
                  </a:cubicBezTo>
                  <a:cubicBezTo>
                    <a:pt x="43" y="144"/>
                    <a:pt x="45" y="144"/>
                    <a:pt x="49" y="1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66" name="Freeform 274"/>
            <p:cNvSpPr>
              <a:spLocks/>
            </p:cNvSpPr>
            <p:nvPr/>
          </p:nvSpPr>
          <p:spPr bwMode="auto">
            <a:xfrm>
              <a:off x="2511425" y="3605213"/>
              <a:ext cx="14288" cy="30163"/>
            </a:xfrm>
            <a:custGeom>
              <a:avLst/>
              <a:gdLst/>
              <a:ahLst/>
              <a:cxnLst>
                <a:cxn ang="0">
                  <a:pos x="0" y="4"/>
                </a:cxn>
                <a:cxn ang="0">
                  <a:pos x="2" y="3"/>
                </a:cxn>
                <a:cxn ang="0">
                  <a:pos x="2" y="1"/>
                </a:cxn>
                <a:cxn ang="0">
                  <a:pos x="1" y="2"/>
                </a:cxn>
                <a:cxn ang="0">
                  <a:pos x="0" y="4"/>
                </a:cxn>
              </a:cxnLst>
              <a:rect l="0" t="0" r="r" b="b"/>
              <a:pathLst>
                <a:path w="2" h="4">
                  <a:moveTo>
                    <a:pt x="0" y="4"/>
                  </a:moveTo>
                  <a:cubicBezTo>
                    <a:pt x="0" y="4"/>
                    <a:pt x="1" y="4"/>
                    <a:pt x="2" y="3"/>
                  </a:cubicBezTo>
                  <a:cubicBezTo>
                    <a:pt x="2" y="2"/>
                    <a:pt x="2" y="1"/>
                    <a:pt x="2" y="1"/>
                  </a:cubicBezTo>
                  <a:cubicBezTo>
                    <a:pt x="2" y="0"/>
                    <a:pt x="2" y="1"/>
                    <a:pt x="1" y="2"/>
                  </a:cubicBezTo>
                  <a:cubicBezTo>
                    <a:pt x="1" y="3"/>
                    <a:pt x="0" y="4"/>
                    <a:pt x="0" y="4"/>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sp>
        <p:nvSpPr>
          <p:cNvPr id="67" name="Freeform 5"/>
          <p:cNvSpPr>
            <a:spLocks noEditPoints="1"/>
          </p:cNvSpPr>
          <p:nvPr/>
        </p:nvSpPr>
        <p:spPr bwMode="auto">
          <a:xfrm rot="21430306">
            <a:off x="938278" y="3825232"/>
            <a:ext cx="265202" cy="786059"/>
          </a:xfrm>
          <a:custGeom>
            <a:avLst/>
            <a:gdLst/>
            <a:ahLst/>
            <a:cxnLst>
              <a:cxn ang="0">
                <a:pos x="11" y="89"/>
              </a:cxn>
              <a:cxn ang="0">
                <a:pos x="15" y="81"/>
              </a:cxn>
              <a:cxn ang="0">
                <a:pos x="8" y="82"/>
              </a:cxn>
              <a:cxn ang="0">
                <a:pos x="1" y="63"/>
              </a:cxn>
              <a:cxn ang="0">
                <a:pos x="5" y="60"/>
              </a:cxn>
              <a:cxn ang="0">
                <a:pos x="10" y="34"/>
              </a:cxn>
              <a:cxn ang="0">
                <a:pos x="15" y="33"/>
              </a:cxn>
              <a:cxn ang="0">
                <a:pos x="34" y="8"/>
              </a:cxn>
              <a:cxn ang="0">
                <a:pos x="37" y="30"/>
              </a:cxn>
              <a:cxn ang="0">
                <a:pos x="46" y="34"/>
              </a:cxn>
              <a:cxn ang="0">
                <a:pos x="49" y="57"/>
              </a:cxn>
              <a:cxn ang="0">
                <a:pos x="49" y="86"/>
              </a:cxn>
              <a:cxn ang="0">
                <a:pos x="42" y="85"/>
              </a:cxn>
              <a:cxn ang="0">
                <a:pos x="42" y="90"/>
              </a:cxn>
              <a:cxn ang="0">
                <a:pos x="35" y="151"/>
              </a:cxn>
              <a:cxn ang="0">
                <a:pos x="29" y="150"/>
              </a:cxn>
              <a:cxn ang="0">
                <a:pos x="35" y="154"/>
              </a:cxn>
              <a:cxn ang="0">
                <a:pos x="29" y="116"/>
              </a:cxn>
              <a:cxn ang="0">
                <a:pos x="26" y="94"/>
              </a:cxn>
              <a:cxn ang="0">
                <a:pos x="20" y="133"/>
              </a:cxn>
              <a:cxn ang="0">
                <a:pos x="10" y="153"/>
              </a:cxn>
              <a:cxn ang="0">
                <a:pos x="16" y="151"/>
              </a:cxn>
              <a:cxn ang="0">
                <a:pos x="10" y="149"/>
              </a:cxn>
              <a:cxn ang="0">
                <a:pos x="10" y="130"/>
              </a:cxn>
              <a:cxn ang="0">
                <a:pos x="11" y="89"/>
              </a:cxn>
              <a:cxn ang="0">
                <a:pos x="29" y="29"/>
              </a:cxn>
              <a:cxn ang="0">
                <a:pos x="23" y="30"/>
              </a:cxn>
              <a:cxn ang="0">
                <a:pos x="24" y="39"/>
              </a:cxn>
              <a:cxn ang="0">
                <a:pos x="24" y="73"/>
              </a:cxn>
              <a:cxn ang="0">
                <a:pos x="34" y="66"/>
              </a:cxn>
              <a:cxn ang="0">
                <a:pos x="33" y="28"/>
              </a:cxn>
              <a:cxn ang="0">
                <a:pos x="36" y="18"/>
              </a:cxn>
              <a:cxn ang="0">
                <a:pos x="36" y="18"/>
              </a:cxn>
              <a:cxn ang="0">
                <a:pos x="29" y="29"/>
              </a:cxn>
            </a:cxnLst>
            <a:rect l="0" t="0" r="r" b="b"/>
            <a:pathLst>
              <a:path w="52" h="154">
                <a:moveTo>
                  <a:pt x="11" y="89"/>
                </a:moveTo>
                <a:cubicBezTo>
                  <a:pt x="10" y="93"/>
                  <a:pt x="23" y="87"/>
                  <a:pt x="15" y="81"/>
                </a:cubicBezTo>
                <a:cubicBezTo>
                  <a:pt x="14" y="81"/>
                  <a:pt x="9" y="84"/>
                  <a:pt x="8" y="82"/>
                </a:cubicBezTo>
                <a:cubicBezTo>
                  <a:pt x="6" y="82"/>
                  <a:pt x="0" y="69"/>
                  <a:pt x="1" y="63"/>
                </a:cubicBezTo>
                <a:cubicBezTo>
                  <a:pt x="1" y="59"/>
                  <a:pt x="3" y="64"/>
                  <a:pt x="5" y="60"/>
                </a:cubicBezTo>
                <a:cubicBezTo>
                  <a:pt x="8" y="54"/>
                  <a:pt x="7" y="40"/>
                  <a:pt x="10" y="34"/>
                </a:cubicBezTo>
                <a:cubicBezTo>
                  <a:pt x="10" y="34"/>
                  <a:pt x="16" y="32"/>
                  <a:pt x="15" y="33"/>
                </a:cubicBezTo>
                <a:cubicBezTo>
                  <a:pt x="21" y="27"/>
                  <a:pt x="19" y="1"/>
                  <a:pt x="34" y="8"/>
                </a:cubicBezTo>
                <a:cubicBezTo>
                  <a:pt x="43" y="12"/>
                  <a:pt x="35" y="25"/>
                  <a:pt x="37" y="30"/>
                </a:cubicBezTo>
                <a:cubicBezTo>
                  <a:pt x="38" y="33"/>
                  <a:pt x="43" y="31"/>
                  <a:pt x="46" y="34"/>
                </a:cubicBezTo>
                <a:cubicBezTo>
                  <a:pt x="47" y="36"/>
                  <a:pt x="48" y="53"/>
                  <a:pt x="49" y="57"/>
                </a:cubicBezTo>
                <a:cubicBezTo>
                  <a:pt x="49" y="60"/>
                  <a:pt x="52" y="81"/>
                  <a:pt x="49" y="86"/>
                </a:cubicBezTo>
                <a:cubicBezTo>
                  <a:pt x="47" y="89"/>
                  <a:pt x="45" y="83"/>
                  <a:pt x="42" y="85"/>
                </a:cubicBezTo>
                <a:cubicBezTo>
                  <a:pt x="40" y="87"/>
                  <a:pt x="42" y="93"/>
                  <a:pt x="42" y="90"/>
                </a:cubicBezTo>
                <a:cubicBezTo>
                  <a:pt x="42" y="96"/>
                  <a:pt x="36" y="150"/>
                  <a:pt x="35" y="151"/>
                </a:cubicBezTo>
                <a:cubicBezTo>
                  <a:pt x="34" y="151"/>
                  <a:pt x="29" y="149"/>
                  <a:pt x="29" y="150"/>
                </a:cubicBezTo>
                <a:cubicBezTo>
                  <a:pt x="29" y="152"/>
                  <a:pt x="34" y="154"/>
                  <a:pt x="35" y="154"/>
                </a:cubicBezTo>
                <a:cubicBezTo>
                  <a:pt x="18" y="151"/>
                  <a:pt x="29" y="134"/>
                  <a:pt x="29" y="116"/>
                </a:cubicBezTo>
                <a:cubicBezTo>
                  <a:pt x="29" y="105"/>
                  <a:pt x="30" y="77"/>
                  <a:pt x="26" y="94"/>
                </a:cubicBezTo>
                <a:cubicBezTo>
                  <a:pt x="24" y="104"/>
                  <a:pt x="19" y="121"/>
                  <a:pt x="20" y="133"/>
                </a:cubicBezTo>
                <a:cubicBezTo>
                  <a:pt x="21" y="143"/>
                  <a:pt x="24" y="152"/>
                  <a:pt x="10" y="153"/>
                </a:cubicBezTo>
                <a:cubicBezTo>
                  <a:pt x="7" y="153"/>
                  <a:pt x="17" y="150"/>
                  <a:pt x="16" y="151"/>
                </a:cubicBezTo>
                <a:cubicBezTo>
                  <a:pt x="17" y="149"/>
                  <a:pt x="12" y="151"/>
                  <a:pt x="10" y="149"/>
                </a:cubicBezTo>
                <a:cubicBezTo>
                  <a:pt x="10" y="147"/>
                  <a:pt x="10" y="134"/>
                  <a:pt x="10" y="130"/>
                </a:cubicBezTo>
                <a:cubicBezTo>
                  <a:pt x="11" y="115"/>
                  <a:pt x="10" y="94"/>
                  <a:pt x="11" y="89"/>
                </a:cubicBezTo>
                <a:close/>
                <a:moveTo>
                  <a:pt x="29" y="29"/>
                </a:moveTo>
                <a:cubicBezTo>
                  <a:pt x="35" y="33"/>
                  <a:pt x="23" y="29"/>
                  <a:pt x="23" y="30"/>
                </a:cubicBezTo>
                <a:cubicBezTo>
                  <a:pt x="22" y="32"/>
                  <a:pt x="24" y="37"/>
                  <a:pt x="24" y="39"/>
                </a:cubicBezTo>
                <a:cubicBezTo>
                  <a:pt x="25" y="45"/>
                  <a:pt x="22" y="70"/>
                  <a:pt x="24" y="73"/>
                </a:cubicBezTo>
                <a:cubicBezTo>
                  <a:pt x="25" y="73"/>
                  <a:pt x="36" y="74"/>
                  <a:pt x="34" y="66"/>
                </a:cubicBezTo>
                <a:cubicBezTo>
                  <a:pt x="33" y="64"/>
                  <a:pt x="31" y="37"/>
                  <a:pt x="33" y="28"/>
                </a:cubicBezTo>
                <a:cubicBezTo>
                  <a:pt x="33" y="26"/>
                  <a:pt x="39" y="23"/>
                  <a:pt x="36" y="18"/>
                </a:cubicBezTo>
                <a:cubicBezTo>
                  <a:pt x="35" y="17"/>
                  <a:pt x="36" y="18"/>
                  <a:pt x="36" y="18"/>
                </a:cubicBezTo>
                <a:cubicBezTo>
                  <a:pt x="30" y="0"/>
                  <a:pt x="23" y="24"/>
                  <a:pt x="29" y="29"/>
                </a:cubicBez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nvGrpSpPr>
          <p:cNvPr id="68" name="Grupp 490"/>
          <p:cNvGrpSpPr/>
          <p:nvPr/>
        </p:nvGrpSpPr>
        <p:grpSpPr>
          <a:xfrm>
            <a:off x="681884" y="3833060"/>
            <a:ext cx="277430" cy="775737"/>
            <a:chOff x="3305175" y="900113"/>
            <a:chExt cx="412750" cy="1154112"/>
          </a:xfrm>
          <a:solidFill>
            <a:srgbClr val="FF0067"/>
          </a:solidFill>
        </p:grpSpPr>
        <p:sp>
          <p:nvSpPr>
            <p:cNvPr id="69" name="Freeform 6"/>
            <p:cNvSpPr>
              <a:spLocks/>
            </p:cNvSpPr>
            <p:nvPr/>
          </p:nvSpPr>
          <p:spPr bwMode="auto">
            <a:xfrm>
              <a:off x="3671887" y="2038350"/>
              <a:ext cx="46038" cy="15875"/>
            </a:xfrm>
            <a:custGeom>
              <a:avLst/>
              <a:gdLst/>
              <a:ahLst/>
              <a:cxnLst>
                <a:cxn ang="0">
                  <a:pos x="6" y="0"/>
                </a:cxn>
                <a:cxn ang="0">
                  <a:pos x="0" y="2"/>
                </a:cxn>
                <a:cxn ang="0">
                  <a:pos x="6" y="0"/>
                </a:cxn>
              </a:cxnLst>
              <a:rect l="0" t="0" r="r" b="b"/>
              <a:pathLst>
                <a:path w="6" h="2">
                  <a:moveTo>
                    <a:pt x="6" y="0"/>
                  </a:moveTo>
                  <a:cubicBezTo>
                    <a:pt x="6" y="2"/>
                    <a:pt x="2" y="2"/>
                    <a:pt x="0" y="2"/>
                  </a:cubicBezTo>
                  <a:cubicBezTo>
                    <a:pt x="1" y="0"/>
                    <a:pt x="3" y="0"/>
                    <a:pt x="6" y="0"/>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sp>
          <p:nvSpPr>
            <p:cNvPr id="70" name="Freeform 7"/>
            <p:cNvSpPr>
              <a:spLocks noEditPoints="1"/>
            </p:cNvSpPr>
            <p:nvPr/>
          </p:nvSpPr>
          <p:spPr bwMode="auto">
            <a:xfrm>
              <a:off x="3305175" y="900113"/>
              <a:ext cx="404813" cy="1146175"/>
            </a:xfrm>
            <a:custGeom>
              <a:avLst/>
              <a:gdLst/>
              <a:ahLst/>
              <a:cxnLst>
                <a:cxn ang="0">
                  <a:pos x="45" y="144"/>
                </a:cxn>
                <a:cxn ang="0">
                  <a:pos x="44" y="148"/>
                </a:cxn>
                <a:cxn ang="0">
                  <a:pos x="23" y="91"/>
                </a:cxn>
                <a:cxn ang="0">
                  <a:pos x="21" y="147"/>
                </a:cxn>
                <a:cxn ang="0">
                  <a:pos x="10" y="149"/>
                </a:cxn>
                <a:cxn ang="0">
                  <a:pos x="16" y="147"/>
                </a:cxn>
                <a:cxn ang="0">
                  <a:pos x="11" y="145"/>
                </a:cxn>
                <a:cxn ang="0">
                  <a:pos x="16" y="140"/>
                </a:cxn>
                <a:cxn ang="0">
                  <a:pos x="12" y="108"/>
                </a:cxn>
                <a:cxn ang="0">
                  <a:pos x="2" y="84"/>
                </a:cxn>
                <a:cxn ang="0">
                  <a:pos x="6" y="78"/>
                </a:cxn>
                <a:cxn ang="0">
                  <a:pos x="4" y="73"/>
                </a:cxn>
                <a:cxn ang="0">
                  <a:pos x="1" y="71"/>
                </a:cxn>
                <a:cxn ang="0">
                  <a:pos x="5" y="47"/>
                </a:cxn>
                <a:cxn ang="0">
                  <a:pos x="6" y="35"/>
                </a:cxn>
                <a:cxn ang="0">
                  <a:pos x="7" y="43"/>
                </a:cxn>
                <a:cxn ang="0">
                  <a:pos x="8" y="36"/>
                </a:cxn>
                <a:cxn ang="0">
                  <a:pos x="11" y="38"/>
                </a:cxn>
                <a:cxn ang="0">
                  <a:pos x="8" y="58"/>
                </a:cxn>
                <a:cxn ang="0">
                  <a:pos x="17" y="48"/>
                </a:cxn>
                <a:cxn ang="0">
                  <a:pos x="13" y="49"/>
                </a:cxn>
                <a:cxn ang="0">
                  <a:pos x="16" y="43"/>
                </a:cxn>
                <a:cxn ang="0">
                  <a:pos x="12" y="42"/>
                </a:cxn>
                <a:cxn ang="0">
                  <a:pos x="23" y="37"/>
                </a:cxn>
                <a:cxn ang="0">
                  <a:pos x="18" y="32"/>
                </a:cxn>
                <a:cxn ang="0">
                  <a:pos x="21" y="27"/>
                </a:cxn>
                <a:cxn ang="0">
                  <a:pos x="15" y="24"/>
                </a:cxn>
                <a:cxn ang="0">
                  <a:pos x="27" y="3"/>
                </a:cxn>
                <a:cxn ang="0">
                  <a:pos x="33" y="19"/>
                </a:cxn>
                <a:cxn ang="0">
                  <a:pos x="28" y="23"/>
                </a:cxn>
                <a:cxn ang="0">
                  <a:pos x="37" y="28"/>
                </a:cxn>
                <a:cxn ang="0">
                  <a:pos x="37" y="85"/>
                </a:cxn>
                <a:cxn ang="0">
                  <a:pos x="50" y="144"/>
                </a:cxn>
                <a:cxn ang="0">
                  <a:pos x="53" y="147"/>
                </a:cxn>
                <a:cxn ang="0">
                  <a:pos x="45" y="144"/>
                </a:cxn>
                <a:cxn ang="0">
                  <a:pos x="16" y="9"/>
                </a:cxn>
                <a:cxn ang="0">
                  <a:pos x="23" y="21"/>
                </a:cxn>
                <a:cxn ang="0">
                  <a:pos x="22" y="13"/>
                </a:cxn>
                <a:cxn ang="0">
                  <a:pos x="18" y="12"/>
                </a:cxn>
                <a:cxn ang="0">
                  <a:pos x="21" y="9"/>
                </a:cxn>
                <a:cxn ang="0">
                  <a:pos x="16" y="9"/>
                </a:cxn>
                <a:cxn ang="0">
                  <a:pos x="34" y="73"/>
                </a:cxn>
                <a:cxn ang="0">
                  <a:pos x="34" y="48"/>
                </a:cxn>
                <a:cxn ang="0">
                  <a:pos x="34" y="73"/>
                </a:cxn>
                <a:cxn ang="0">
                  <a:pos x="8" y="65"/>
                </a:cxn>
                <a:cxn ang="0">
                  <a:pos x="14" y="53"/>
                </a:cxn>
                <a:cxn ang="0">
                  <a:pos x="8" y="65"/>
                </a:cxn>
                <a:cxn ang="0">
                  <a:pos x="8" y="70"/>
                </a:cxn>
                <a:cxn ang="0">
                  <a:pos x="8" y="70"/>
                </a:cxn>
                <a:cxn ang="0">
                  <a:pos x="11" y="74"/>
                </a:cxn>
                <a:cxn ang="0">
                  <a:pos x="23" y="72"/>
                </a:cxn>
                <a:cxn ang="0">
                  <a:pos x="15" y="71"/>
                </a:cxn>
                <a:cxn ang="0">
                  <a:pos x="11" y="74"/>
                </a:cxn>
                <a:cxn ang="0">
                  <a:pos x="25" y="75"/>
                </a:cxn>
                <a:cxn ang="0">
                  <a:pos x="27" y="72"/>
                </a:cxn>
                <a:cxn ang="0">
                  <a:pos x="25" y="75"/>
                </a:cxn>
                <a:cxn ang="0">
                  <a:pos x="12" y="96"/>
                </a:cxn>
                <a:cxn ang="0">
                  <a:pos x="12" y="96"/>
                </a:cxn>
                <a:cxn ang="0">
                  <a:pos x="13" y="145"/>
                </a:cxn>
                <a:cxn ang="0">
                  <a:pos x="15" y="142"/>
                </a:cxn>
                <a:cxn ang="0">
                  <a:pos x="13" y="145"/>
                </a:cxn>
              </a:cxnLst>
              <a:rect l="0" t="0" r="r" b="b"/>
              <a:pathLst>
                <a:path w="53" h="150">
                  <a:moveTo>
                    <a:pt x="45" y="144"/>
                  </a:moveTo>
                  <a:cubicBezTo>
                    <a:pt x="44" y="145"/>
                    <a:pt x="44" y="147"/>
                    <a:pt x="44" y="148"/>
                  </a:cubicBezTo>
                  <a:cubicBezTo>
                    <a:pt x="31" y="135"/>
                    <a:pt x="31" y="108"/>
                    <a:pt x="23" y="91"/>
                  </a:cubicBezTo>
                  <a:cubicBezTo>
                    <a:pt x="12" y="109"/>
                    <a:pt x="31" y="133"/>
                    <a:pt x="21" y="147"/>
                  </a:cubicBezTo>
                  <a:cubicBezTo>
                    <a:pt x="16" y="147"/>
                    <a:pt x="15" y="150"/>
                    <a:pt x="10" y="149"/>
                  </a:cubicBezTo>
                  <a:cubicBezTo>
                    <a:pt x="11" y="148"/>
                    <a:pt x="14" y="147"/>
                    <a:pt x="16" y="147"/>
                  </a:cubicBezTo>
                  <a:cubicBezTo>
                    <a:pt x="16" y="145"/>
                    <a:pt x="11" y="147"/>
                    <a:pt x="11" y="145"/>
                  </a:cubicBezTo>
                  <a:cubicBezTo>
                    <a:pt x="11" y="140"/>
                    <a:pt x="13" y="141"/>
                    <a:pt x="16" y="140"/>
                  </a:cubicBezTo>
                  <a:cubicBezTo>
                    <a:pt x="7" y="139"/>
                    <a:pt x="10" y="120"/>
                    <a:pt x="12" y="108"/>
                  </a:cubicBezTo>
                  <a:cubicBezTo>
                    <a:pt x="7" y="112"/>
                    <a:pt x="10" y="86"/>
                    <a:pt x="2" y="84"/>
                  </a:cubicBezTo>
                  <a:cubicBezTo>
                    <a:pt x="2" y="81"/>
                    <a:pt x="5" y="81"/>
                    <a:pt x="6" y="78"/>
                  </a:cubicBezTo>
                  <a:cubicBezTo>
                    <a:pt x="0" y="78"/>
                    <a:pt x="5" y="78"/>
                    <a:pt x="4" y="73"/>
                  </a:cubicBezTo>
                  <a:cubicBezTo>
                    <a:pt x="4" y="73"/>
                    <a:pt x="1" y="71"/>
                    <a:pt x="1" y="71"/>
                  </a:cubicBezTo>
                  <a:cubicBezTo>
                    <a:pt x="1" y="66"/>
                    <a:pt x="5" y="45"/>
                    <a:pt x="5" y="47"/>
                  </a:cubicBezTo>
                  <a:cubicBezTo>
                    <a:pt x="5" y="45"/>
                    <a:pt x="5" y="36"/>
                    <a:pt x="6" y="35"/>
                  </a:cubicBezTo>
                  <a:cubicBezTo>
                    <a:pt x="8" y="36"/>
                    <a:pt x="6" y="40"/>
                    <a:pt x="7" y="43"/>
                  </a:cubicBezTo>
                  <a:cubicBezTo>
                    <a:pt x="9" y="42"/>
                    <a:pt x="7" y="38"/>
                    <a:pt x="8" y="36"/>
                  </a:cubicBezTo>
                  <a:cubicBezTo>
                    <a:pt x="10" y="35"/>
                    <a:pt x="10" y="41"/>
                    <a:pt x="11" y="38"/>
                  </a:cubicBezTo>
                  <a:cubicBezTo>
                    <a:pt x="12" y="43"/>
                    <a:pt x="9" y="52"/>
                    <a:pt x="8" y="58"/>
                  </a:cubicBezTo>
                  <a:cubicBezTo>
                    <a:pt x="10" y="54"/>
                    <a:pt x="14" y="51"/>
                    <a:pt x="17" y="48"/>
                  </a:cubicBezTo>
                  <a:cubicBezTo>
                    <a:pt x="14" y="46"/>
                    <a:pt x="17" y="51"/>
                    <a:pt x="13" y="49"/>
                  </a:cubicBezTo>
                  <a:cubicBezTo>
                    <a:pt x="14" y="47"/>
                    <a:pt x="16" y="46"/>
                    <a:pt x="16" y="43"/>
                  </a:cubicBezTo>
                  <a:cubicBezTo>
                    <a:pt x="16" y="41"/>
                    <a:pt x="14" y="42"/>
                    <a:pt x="12" y="42"/>
                  </a:cubicBezTo>
                  <a:cubicBezTo>
                    <a:pt x="15" y="40"/>
                    <a:pt x="19" y="35"/>
                    <a:pt x="23" y="37"/>
                  </a:cubicBezTo>
                  <a:cubicBezTo>
                    <a:pt x="22" y="35"/>
                    <a:pt x="23" y="32"/>
                    <a:pt x="18" y="32"/>
                  </a:cubicBezTo>
                  <a:cubicBezTo>
                    <a:pt x="19" y="30"/>
                    <a:pt x="20" y="29"/>
                    <a:pt x="21" y="27"/>
                  </a:cubicBezTo>
                  <a:cubicBezTo>
                    <a:pt x="20" y="25"/>
                    <a:pt x="17" y="26"/>
                    <a:pt x="15" y="24"/>
                  </a:cubicBezTo>
                  <a:cubicBezTo>
                    <a:pt x="15" y="14"/>
                    <a:pt x="14" y="0"/>
                    <a:pt x="27" y="3"/>
                  </a:cubicBezTo>
                  <a:cubicBezTo>
                    <a:pt x="30" y="7"/>
                    <a:pt x="31" y="16"/>
                    <a:pt x="33" y="19"/>
                  </a:cubicBezTo>
                  <a:cubicBezTo>
                    <a:pt x="28" y="19"/>
                    <a:pt x="33" y="23"/>
                    <a:pt x="28" y="23"/>
                  </a:cubicBezTo>
                  <a:cubicBezTo>
                    <a:pt x="28" y="27"/>
                    <a:pt x="32" y="29"/>
                    <a:pt x="37" y="28"/>
                  </a:cubicBezTo>
                  <a:cubicBezTo>
                    <a:pt x="45" y="42"/>
                    <a:pt x="49" y="72"/>
                    <a:pt x="37" y="85"/>
                  </a:cubicBezTo>
                  <a:cubicBezTo>
                    <a:pt x="40" y="105"/>
                    <a:pt x="51" y="130"/>
                    <a:pt x="50" y="144"/>
                  </a:cubicBezTo>
                  <a:cubicBezTo>
                    <a:pt x="51" y="145"/>
                    <a:pt x="52" y="146"/>
                    <a:pt x="53" y="147"/>
                  </a:cubicBezTo>
                  <a:cubicBezTo>
                    <a:pt x="49" y="150"/>
                    <a:pt x="50" y="142"/>
                    <a:pt x="45" y="144"/>
                  </a:cubicBezTo>
                  <a:close/>
                  <a:moveTo>
                    <a:pt x="16" y="9"/>
                  </a:moveTo>
                  <a:cubicBezTo>
                    <a:pt x="18" y="13"/>
                    <a:pt x="17" y="24"/>
                    <a:pt x="23" y="21"/>
                  </a:cubicBezTo>
                  <a:cubicBezTo>
                    <a:pt x="19" y="18"/>
                    <a:pt x="25" y="16"/>
                    <a:pt x="22" y="13"/>
                  </a:cubicBezTo>
                  <a:cubicBezTo>
                    <a:pt x="22" y="15"/>
                    <a:pt x="18" y="14"/>
                    <a:pt x="18" y="12"/>
                  </a:cubicBezTo>
                  <a:cubicBezTo>
                    <a:pt x="19" y="11"/>
                    <a:pt x="22" y="12"/>
                    <a:pt x="21" y="9"/>
                  </a:cubicBezTo>
                  <a:cubicBezTo>
                    <a:pt x="20" y="7"/>
                    <a:pt x="17" y="6"/>
                    <a:pt x="16" y="9"/>
                  </a:cubicBezTo>
                  <a:close/>
                  <a:moveTo>
                    <a:pt x="34" y="73"/>
                  </a:moveTo>
                  <a:cubicBezTo>
                    <a:pt x="42" y="69"/>
                    <a:pt x="38" y="56"/>
                    <a:pt x="34" y="48"/>
                  </a:cubicBezTo>
                  <a:cubicBezTo>
                    <a:pt x="35" y="60"/>
                    <a:pt x="35" y="66"/>
                    <a:pt x="34" y="73"/>
                  </a:cubicBezTo>
                  <a:close/>
                  <a:moveTo>
                    <a:pt x="8" y="65"/>
                  </a:moveTo>
                  <a:cubicBezTo>
                    <a:pt x="11" y="63"/>
                    <a:pt x="15" y="56"/>
                    <a:pt x="14" y="53"/>
                  </a:cubicBezTo>
                  <a:cubicBezTo>
                    <a:pt x="12" y="58"/>
                    <a:pt x="9" y="61"/>
                    <a:pt x="8" y="65"/>
                  </a:cubicBezTo>
                  <a:close/>
                  <a:moveTo>
                    <a:pt x="8" y="70"/>
                  </a:moveTo>
                  <a:cubicBezTo>
                    <a:pt x="6" y="79"/>
                    <a:pt x="9" y="65"/>
                    <a:pt x="8" y="70"/>
                  </a:cubicBezTo>
                  <a:close/>
                  <a:moveTo>
                    <a:pt x="11" y="74"/>
                  </a:moveTo>
                  <a:cubicBezTo>
                    <a:pt x="14" y="76"/>
                    <a:pt x="23" y="76"/>
                    <a:pt x="23" y="72"/>
                  </a:cubicBezTo>
                  <a:cubicBezTo>
                    <a:pt x="20" y="71"/>
                    <a:pt x="13" y="76"/>
                    <a:pt x="15" y="71"/>
                  </a:cubicBezTo>
                  <a:cubicBezTo>
                    <a:pt x="12" y="71"/>
                    <a:pt x="11" y="73"/>
                    <a:pt x="11" y="74"/>
                  </a:cubicBezTo>
                  <a:close/>
                  <a:moveTo>
                    <a:pt x="25" y="75"/>
                  </a:moveTo>
                  <a:cubicBezTo>
                    <a:pt x="27" y="76"/>
                    <a:pt x="29" y="73"/>
                    <a:pt x="27" y="72"/>
                  </a:cubicBezTo>
                  <a:cubicBezTo>
                    <a:pt x="27" y="74"/>
                    <a:pt x="25" y="74"/>
                    <a:pt x="25" y="75"/>
                  </a:cubicBezTo>
                  <a:close/>
                  <a:moveTo>
                    <a:pt x="12" y="96"/>
                  </a:moveTo>
                  <a:cubicBezTo>
                    <a:pt x="10" y="105"/>
                    <a:pt x="12" y="94"/>
                    <a:pt x="12" y="96"/>
                  </a:cubicBezTo>
                  <a:close/>
                  <a:moveTo>
                    <a:pt x="13" y="145"/>
                  </a:moveTo>
                  <a:cubicBezTo>
                    <a:pt x="14" y="144"/>
                    <a:pt x="16" y="144"/>
                    <a:pt x="15" y="142"/>
                  </a:cubicBezTo>
                  <a:cubicBezTo>
                    <a:pt x="13" y="141"/>
                    <a:pt x="11" y="145"/>
                    <a:pt x="13" y="1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sv-SE" sz="1013"/>
            </a:p>
          </p:txBody>
        </p:sp>
      </p:grpSp>
      <p:sp>
        <p:nvSpPr>
          <p:cNvPr id="72" name="Rectangle 71"/>
          <p:cNvSpPr/>
          <p:nvPr/>
        </p:nvSpPr>
        <p:spPr>
          <a:xfrm>
            <a:off x="1" y="1"/>
            <a:ext cx="8038352" cy="796442"/>
          </a:xfrm>
          <a:prstGeom prst="rect">
            <a:avLst/>
          </a:prstGeom>
        </p:spPr>
        <p:txBody>
          <a:bodyPr wrap="square" lIns="243000" tIns="351000" rIns="243000">
            <a:noAutofit/>
          </a:bodyPr>
          <a:lstStyle/>
          <a:p>
            <a:r>
              <a:rPr lang="sv-SE" sz="2700" b="1">
                <a:cs typeface="Arial" panose="020B0604020202020204" pitchFamily="34" charset="0"/>
              </a:rPr>
              <a:t>Bakgrund &amp; Genomförande - Telefonintervjuer</a:t>
            </a:r>
            <a:endParaRPr lang="sv-SE" sz="2700" b="1"/>
          </a:p>
        </p:txBody>
      </p:sp>
      <p:cxnSp>
        <p:nvCxnSpPr>
          <p:cNvPr id="74" name="Straight Connector 73"/>
          <p:cNvCxnSpPr/>
          <p:nvPr/>
        </p:nvCxnSpPr>
        <p:spPr>
          <a:xfrm>
            <a:off x="252767" y="891553"/>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6069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descr="En bild som visar person, utomhus, folksamling, gata&#10;&#10;Automatiskt genererad beskrivning">
            <a:extLst>
              <a:ext uri="{FF2B5EF4-FFF2-40B4-BE49-F238E27FC236}">
                <a16:creationId xmlns:a16="http://schemas.microsoft.com/office/drawing/2014/main" id="{391E3696-E9D9-400E-8DD3-AD65BB5500ED}"/>
              </a:ext>
            </a:extLst>
          </p:cNvPr>
          <p:cNvPicPr>
            <a:picLocks noChangeAspect="1"/>
          </p:cNvPicPr>
          <p:nvPr/>
        </p:nvPicPr>
        <p:blipFill rotWithShape="1">
          <a:blip r:embed="rId3">
            <a:extLst>
              <a:ext uri="{28A0092B-C50C-407E-A947-70E740481C1C}">
                <a14:useLocalDpi xmlns:a14="http://schemas.microsoft.com/office/drawing/2010/main"/>
              </a:ext>
            </a:extLst>
          </a:blip>
          <a:srcRect l="-151" t="53435" r="151"/>
          <a:stretch/>
        </p:blipFill>
        <p:spPr>
          <a:xfrm>
            <a:off x="-4822" y="0"/>
            <a:ext cx="9148821" cy="2272366"/>
          </a:xfrm>
          <a:prstGeom prst="rect">
            <a:avLst/>
          </a:prstGeom>
        </p:spPr>
      </p:pic>
      <p:sp>
        <p:nvSpPr>
          <p:cNvPr id="10" name="Rectangle 4">
            <a:extLst>
              <a:ext uri="{FF2B5EF4-FFF2-40B4-BE49-F238E27FC236}">
                <a16:creationId xmlns:a16="http://schemas.microsoft.com/office/drawing/2014/main" id="{A08AF7FC-7BF8-4376-834B-81DF68943504}"/>
              </a:ext>
            </a:extLst>
          </p:cNvPr>
          <p:cNvSpPr/>
          <p:nvPr/>
        </p:nvSpPr>
        <p:spPr>
          <a:xfrm>
            <a:off x="0" y="0"/>
            <a:ext cx="9144000" cy="2272366"/>
          </a:xfrm>
          <a:prstGeom prst="rect">
            <a:avLst/>
          </a:prstGeom>
          <a:solidFill>
            <a:schemeClr val="accent6">
              <a:alpha val="7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p:cNvSpPr/>
          <p:nvPr/>
        </p:nvSpPr>
        <p:spPr>
          <a:xfrm>
            <a:off x="0" y="-7211"/>
            <a:ext cx="8892778" cy="1206412"/>
          </a:xfrm>
          <a:prstGeom prst="rect">
            <a:avLst/>
          </a:prstGeom>
        </p:spPr>
        <p:txBody>
          <a:bodyPr wrap="square" lIns="251999" tIns="360000" rIns="251999">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sv-SE" sz="2700" b="1" i="0" u="none" strike="noStrike" kern="1200" cap="none" spc="0" normalizeH="0" baseline="0" noProof="0">
                <a:ln>
                  <a:noFill/>
                </a:ln>
                <a:solidFill>
                  <a:prstClr val="white"/>
                </a:solidFill>
                <a:effectLst/>
                <a:uLnTx/>
                <a:uFillTx/>
                <a:latin typeface="Calibri"/>
                <a:ea typeface="+mn-ea"/>
                <a:cs typeface="+mn-cs"/>
              </a:rPr>
              <a:t>Begreppsförklaring</a:t>
            </a:r>
          </a:p>
        </p:txBody>
      </p:sp>
      <p:cxnSp>
        <p:nvCxnSpPr>
          <p:cNvPr id="14" name="Straight Connector 13"/>
          <p:cNvCxnSpPr/>
          <p:nvPr/>
        </p:nvCxnSpPr>
        <p:spPr>
          <a:xfrm>
            <a:off x="251222" y="936678"/>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8">
            <a:extLst>
              <a:ext uri="{FF2B5EF4-FFF2-40B4-BE49-F238E27FC236}">
                <a16:creationId xmlns:a16="http://schemas.microsoft.com/office/drawing/2014/main" id="{607BAA73-06FD-4788-81F3-D1F2682846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6566" y="3152160"/>
            <a:ext cx="2006212" cy="1604404"/>
          </a:xfrm>
          <a:prstGeom prst="rect">
            <a:avLst/>
          </a:prstGeom>
        </p:spPr>
      </p:pic>
      <p:sp>
        <p:nvSpPr>
          <p:cNvPr id="15" name="Rektangel 3">
            <a:extLst>
              <a:ext uri="{FF2B5EF4-FFF2-40B4-BE49-F238E27FC236}">
                <a16:creationId xmlns:a16="http://schemas.microsoft.com/office/drawing/2014/main" id="{229A0F9E-AEF0-438C-86E2-ADB3C58A3CC9}"/>
              </a:ext>
            </a:extLst>
          </p:cNvPr>
          <p:cNvSpPr/>
          <p:nvPr/>
        </p:nvSpPr>
        <p:spPr>
          <a:xfrm>
            <a:off x="192505" y="2378282"/>
            <a:ext cx="7838687" cy="2272366"/>
          </a:xfrm>
          <a:prstGeom prst="rect">
            <a:avLst/>
          </a:prstGeom>
        </p:spPr>
        <p:txBody>
          <a:bodyPr wrap="square" numCol="2" spcCol="360000">
            <a:spAutoFit/>
          </a:bodyPr>
          <a:lstStyle/>
          <a:p>
            <a:pPr marL="0" marR="0" lvl="0" indent="0" algn="l" defTabSz="342900" rtl="0" eaLnBrk="1" fontAlgn="auto" latinLnBrk="0" hangingPunct="1">
              <a:lnSpc>
                <a:spcPct val="100000"/>
              </a:lnSpc>
              <a:spcBef>
                <a:spcPts val="600"/>
              </a:spcBef>
              <a:spcAft>
                <a:spcPts val="0"/>
              </a:spcAft>
              <a:buClr>
                <a:srgbClr val="FF9900"/>
              </a:buClr>
              <a:buSzTx/>
              <a:buFontTx/>
              <a:buNone/>
              <a:tabLst/>
              <a:defRPr/>
            </a:pPr>
            <a:r>
              <a:rPr kumimoji="0" lang="sv-SE" sz="1200" b="1" i="0" u="none" strike="noStrike" kern="1200" cap="none" spc="0" normalizeH="0" baseline="0" noProof="0">
                <a:ln>
                  <a:noFill/>
                </a:ln>
                <a:solidFill>
                  <a:srgbClr val="000000"/>
                </a:solidFill>
                <a:effectLst/>
                <a:uLnTx/>
                <a:uFillTx/>
                <a:latin typeface="Calibri"/>
                <a:ea typeface="+mn-ea"/>
                <a:cs typeface="+mn-cs"/>
              </a:rPr>
              <a:t>Konfidensgrad</a:t>
            </a:r>
          </a:p>
          <a:p>
            <a:pPr marL="0" marR="0" lvl="0" indent="0" algn="l" defTabSz="342900" rtl="0" eaLnBrk="1" fontAlgn="auto" latinLnBrk="0" hangingPunct="1">
              <a:lnSpc>
                <a:spcPct val="100000"/>
              </a:lnSpc>
              <a:spcBef>
                <a:spcPts val="0"/>
              </a:spcBef>
              <a:spcAft>
                <a:spcPts val="0"/>
              </a:spcAft>
              <a:buClr>
                <a:srgbClr val="FF9900"/>
              </a:buClr>
              <a:buSzTx/>
              <a:buFontTx/>
              <a:buNone/>
              <a:tabLst/>
              <a:defRPr/>
            </a:pPr>
            <a:r>
              <a:rPr kumimoji="0" lang="sv-SE" sz="1050" b="0" i="0" u="none" strike="noStrike" kern="1200" cap="none" spc="0" normalizeH="0" baseline="0" noProof="0">
                <a:ln>
                  <a:noFill/>
                </a:ln>
                <a:solidFill>
                  <a:srgbClr val="000000"/>
                </a:solidFill>
                <a:effectLst/>
                <a:uLnTx/>
                <a:uFillTx/>
                <a:latin typeface="Calibri"/>
                <a:ea typeface="+mn-ea"/>
                <a:cs typeface="+mn-cs"/>
              </a:rPr>
              <a:t>Novus standard är 95% konfidensgrad, vilket innebär att det sanna värdet för populationen med 95% sannolikhet ligger inom det intervall som ges av stickprovets värde +/- felmarginalen. Att använda 95% konfidensgrad motsvarar en signifikansnivå på 5%.</a:t>
            </a:r>
          </a:p>
          <a:p>
            <a:pPr marL="0" marR="0" lvl="0" indent="0" algn="l" defTabSz="342900" rtl="0" eaLnBrk="1" fontAlgn="auto" latinLnBrk="0" hangingPunct="1">
              <a:lnSpc>
                <a:spcPct val="100000"/>
              </a:lnSpc>
              <a:spcBef>
                <a:spcPts val="600"/>
              </a:spcBef>
              <a:spcAft>
                <a:spcPts val="0"/>
              </a:spcAft>
              <a:buClr>
                <a:srgbClr val="FF9900"/>
              </a:buClr>
              <a:buSzTx/>
              <a:buFontTx/>
              <a:buNone/>
              <a:tabLst/>
              <a:defRPr/>
            </a:pPr>
            <a:r>
              <a:rPr kumimoji="0" lang="sv-SE" sz="1200" b="1" i="0" u="none" strike="noStrike" kern="1200" cap="none" spc="0" normalizeH="0" baseline="0" noProof="0">
                <a:ln>
                  <a:noFill/>
                </a:ln>
                <a:solidFill>
                  <a:srgbClr val="000000"/>
                </a:solidFill>
                <a:effectLst/>
                <a:uLnTx/>
                <a:uFillTx/>
                <a:latin typeface="Calibri"/>
                <a:ea typeface="+mn-ea"/>
                <a:cs typeface="+mn-cs"/>
              </a:rPr>
              <a:t>Vad är en felmarginal</a:t>
            </a:r>
            <a:r>
              <a:rPr kumimoji="0" lang="sv-SE" sz="975" b="1" i="0" u="none" strike="noStrike" kern="1200" cap="none" spc="0" normalizeH="0" baseline="0" noProof="0">
                <a:ln>
                  <a:noFill/>
                </a:ln>
                <a:solidFill>
                  <a:srgbClr val="000000"/>
                </a:solidFill>
                <a:effectLst/>
                <a:uLnTx/>
                <a:uFillTx/>
                <a:latin typeface="Calibri"/>
                <a:ea typeface="+mn-ea"/>
                <a:cs typeface="+mn-cs"/>
              </a:rPr>
              <a:t>? </a:t>
            </a:r>
          </a:p>
          <a:p>
            <a:pPr marL="0" marR="0" lvl="0" indent="0" algn="l" defTabSz="342900" rtl="0" eaLnBrk="1" fontAlgn="auto" latinLnBrk="0" hangingPunct="1">
              <a:lnSpc>
                <a:spcPct val="100000"/>
              </a:lnSpc>
              <a:spcBef>
                <a:spcPts val="0"/>
              </a:spcBef>
              <a:spcAft>
                <a:spcPts val="0"/>
              </a:spcAft>
              <a:buClr>
                <a:srgbClr val="FF9900"/>
              </a:buClr>
              <a:buSzTx/>
              <a:buFontTx/>
              <a:buNone/>
              <a:tabLst/>
              <a:defRPr/>
            </a:pPr>
            <a:r>
              <a:rPr kumimoji="0" lang="sv-SE" sz="1050" b="0" i="0" u="none" strike="noStrike" kern="1200" cap="none" spc="0" normalizeH="0" baseline="0" noProof="0">
                <a:ln>
                  <a:noFill/>
                </a:ln>
                <a:solidFill>
                  <a:srgbClr val="000000"/>
                </a:solidFill>
                <a:effectLst/>
                <a:uLnTx/>
                <a:uFillTx/>
                <a:latin typeface="Calibri"/>
                <a:ea typeface="+mn-ea"/>
                <a:cs typeface="+mn-cs"/>
              </a:rPr>
              <a:t>Felmarginalen är ett mått på osäkerheten i en skattning av en parameter. Exempelvis blir felmarginalen vid ett stickprov på 1000 individer, på 5% signifikansnivå, för följande utfall: </a:t>
            </a:r>
          </a:p>
          <a:p>
            <a:pPr marL="0" marR="0" lvl="1" indent="0" algn="l" defTabSz="3429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000000"/>
                </a:solidFill>
                <a:effectLst/>
                <a:uLnTx/>
                <a:uFillTx/>
                <a:latin typeface="Calibri"/>
                <a:ea typeface="+mn-ea"/>
                <a:cs typeface="+mn-cs"/>
              </a:rPr>
              <a:t>20/80: </a:t>
            </a:r>
            <a:r>
              <a:rPr kumimoji="0" lang="sv-SE" sz="1050" b="1" i="0" u="none" strike="noStrike" kern="1200" cap="none" spc="0" normalizeH="0" baseline="0" noProof="0">
                <a:ln>
                  <a:noFill/>
                </a:ln>
                <a:solidFill>
                  <a:srgbClr val="000000"/>
                </a:solidFill>
                <a:effectLst/>
                <a:uLnTx/>
                <a:uFillTx/>
                <a:latin typeface="Calibri"/>
                <a:ea typeface="+mn-ea"/>
                <a:cs typeface="+mn-cs"/>
              </a:rPr>
              <a:t>+/- 2,5%</a:t>
            </a:r>
          </a:p>
          <a:p>
            <a:pPr marL="0" marR="0" lvl="1" indent="0" algn="l" defTabSz="342900" rtl="0" eaLnBrk="1" fontAlgn="auto" latinLnBrk="0" hangingPunct="1">
              <a:lnSpc>
                <a:spcPct val="100000"/>
              </a:lnSpc>
              <a:spcBef>
                <a:spcPts val="0"/>
              </a:spcBef>
              <a:spcAft>
                <a:spcPts val="0"/>
              </a:spcAft>
              <a:buClrTx/>
              <a:buSzTx/>
              <a:buFontTx/>
              <a:buNone/>
              <a:tabLst/>
              <a:defRPr/>
            </a:pPr>
            <a:r>
              <a:rPr kumimoji="0" lang="sv-SE" sz="1050" b="0" i="0" u="none" strike="noStrike" kern="1200" cap="none" spc="0" normalizeH="0" baseline="0" noProof="0">
                <a:ln>
                  <a:noFill/>
                </a:ln>
                <a:solidFill>
                  <a:srgbClr val="000000"/>
                </a:solidFill>
                <a:effectLst/>
                <a:uLnTx/>
                <a:uFillTx/>
                <a:latin typeface="Calibri"/>
                <a:ea typeface="+mn-ea"/>
                <a:cs typeface="+mn-cs"/>
              </a:rPr>
              <a:t>50/50: </a:t>
            </a:r>
            <a:r>
              <a:rPr kumimoji="0" lang="sv-SE" sz="1050" b="1" i="0" u="none" strike="noStrike" kern="1200" cap="none" spc="0" normalizeH="0" baseline="0" noProof="0">
                <a:ln>
                  <a:noFill/>
                </a:ln>
                <a:solidFill>
                  <a:srgbClr val="000000"/>
                </a:solidFill>
                <a:effectLst/>
                <a:uLnTx/>
                <a:uFillTx/>
                <a:latin typeface="Calibri"/>
                <a:ea typeface="+mn-ea"/>
                <a:cs typeface="+mn-cs"/>
              </a:rPr>
              <a:t>+/- 3,2%</a:t>
            </a:r>
          </a:p>
          <a:p>
            <a:pPr marL="0" marR="0" lvl="0" indent="0" algn="l" defTabSz="342900" rtl="0" eaLnBrk="1" fontAlgn="auto" latinLnBrk="0" hangingPunct="1">
              <a:lnSpc>
                <a:spcPct val="100000"/>
              </a:lnSpc>
              <a:spcBef>
                <a:spcPts val="600"/>
              </a:spcBef>
              <a:spcAft>
                <a:spcPts val="0"/>
              </a:spcAft>
              <a:buClr>
                <a:srgbClr val="FF9900"/>
              </a:buClr>
              <a:buSzTx/>
              <a:buFontTx/>
              <a:buNone/>
              <a:tabLst/>
              <a:defRPr/>
            </a:pPr>
            <a:endParaRPr kumimoji="0" lang="sv-SE" sz="1200" b="1" i="0" u="none" strike="noStrike" kern="1200" cap="none" spc="0" normalizeH="0" baseline="0" noProof="0">
              <a:ln>
                <a:noFill/>
              </a:ln>
              <a:solidFill>
                <a:srgbClr val="000000"/>
              </a:solidFill>
              <a:effectLst/>
              <a:uLnTx/>
              <a:uFillTx/>
              <a:latin typeface="Calibri" charset="0"/>
              <a:ea typeface="Calibri" charset="0"/>
              <a:cs typeface="Calibri" charset="0"/>
            </a:endParaRPr>
          </a:p>
          <a:p>
            <a:pPr marL="0" marR="0" lvl="0" indent="0" algn="l" defTabSz="342900" rtl="0" eaLnBrk="1" fontAlgn="auto" latinLnBrk="0" hangingPunct="1">
              <a:lnSpc>
                <a:spcPct val="100000"/>
              </a:lnSpc>
              <a:spcBef>
                <a:spcPts val="600"/>
              </a:spcBef>
              <a:spcAft>
                <a:spcPts val="0"/>
              </a:spcAft>
              <a:buClr>
                <a:srgbClr val="FF9900"/>
              </a:buClr>
              <a:buSzTx/>
              <a:buFontTx/>
              <a:buNone/>
              <a:tabLst/>
              <a:defRPr/>
            </a:pPr>
            <a:r>
              <a:rPr kumimoji="0" lang="sv-SE" sz="1200" b="1" i="0" u="none" strike="noStrike" kern="1200" cap="none" spc="0" normalizeH="0" baseline="0" noProof="0">
                <a:ln>
                  <a:noFill/>
                </a:ln>
                <a:solidFill>
                  <a:srgbClr val="000000"/>
                </a:solidFill>
                <a:effectLst/>
                <a:uLnTx/>
                <a:uFillTx/>
                <a:latin typeface="Calibri" charset="0"/>
                <a:ea typeface="Calibri" charset="0"/>
                <a:cs typeface="Calibri" charset="0"/>
              </a:rPr>
              <a:t>Är det statistiskt säkerställt?</a:t>
            </a:r>
            <a:endParaRPr kumimoji="0" lang="sv-SE" sz="12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342900" rtl="0" eaLnBrk="1" fontAlgn="auto" latinLnBrk="0" hangingPunct="1">
              <a:lnSpc>
                <a:spcPct val="100000"/>
              </a:lnSpc>
              <a:spcBef>
                <a:spcPts val="0"/>
              </a:spcBef>
              <a:spcAft>
                <a:spcPts val="0"/>
              </a:spcAft>
              <a:buClr>
                <a:srgbClr val="FF9900"/>
              </a:buClr>
              <a:buSzTx/>
              <a:buFontTx/>
              <a:buNone/>
              <a:tabLst/>
              <a:defRPr/>
            </a:pPr>
            <a:r>
              <a:rPr kumimoji="0" lang="sv-SE" sz="1050" b="0" i="0" u="none" strike="noStrike" kern="1200" cap="none" spc="0" normalizeH="0" baseline="0" noProof="0">
                <a:ln>
                  <a:noFill/>
                </a:ln>
                <a:solidFill>
                  <a:srgbClr val="000000"/>
                </a:solidFill>
                <a:effectLst/>
                <a:uLnTx/>
                <a:uFillTx/>
                <a:latin typeface="Calibri"/>
                <a:ea typeface="+mn-ea"/>
                <a:cs typeface="+mn-cs"/>
              </a:rPr>
              <a:t>Om en skillnad är större än felmarginalen är skillnaden statistiskt säkerställd. En statistiskt säkerställd skillnad mellan två olika värden innebär att det är en skillnad som troligen inte enbart kan förklaras av slumpen. Det som är säkerställt är således att det finns en skillnad, inte själva storleken. </a:t>
            </a:r>
          </a:p>
        </p:txBody>
      </p:sp>
      <p:sp>
        <p:nvSpPr>
          <p:cNvPr id="17" name="Platshållare för text 13">
            <a:extLst>
              <a:ext uri="{FF2B5EF4-FFF2-40B4-BE49-F238E27FC236}">
                <a16:creationId xmlns:a16="http://schemas.microsoft.com/office/drawing/2014/main" id="{298510DE-607B-46DD-84D5-D6E20FAE2CCE}"/>
              </a:ext>
            </a:extLst>
          </p:cNvPr>
          <p:cNvSpPr txBox="1">
            <a:spLocks/>
          </p:cNvSpPr>
          <p:nvPr/>
        </p:nvSpPr>
        <p:spPr>
          <a:xfrm>
            <a:off x="-2" y="1000737"/>
            <a:ext cx="6167833" cy="872618"/>
          </a:xfrm>
          <a:prstGeom prst="rect">
            <a:avLst/>
          </a:prstGeom>
        </p:spPr>
        <p:txBody>
          <a:bodyPr lIns="251999" tIns="162000" rIns="251999" anchor="t" anchorCtr="0"/>
          <a:lstStyle>
            <a:lvl1pPr marL="0" indent="0" algn="l" defTabSz="457200" rtl="0" eaLnBrk="1" latinLnBrk="0" hangingPunct="1">
              <a:spcBef>
                <a:spcPct val="20000"/>
              </a:spcBef>
              <a:buFont typeface="Arial"/>
              <a:buNone/>
              <a:defRPr sz="1400" b="1" kern="1200">
                <a:solidFill>
                  <a:schemeClr val="tx1"/>
                </a:solidFill>
                <a:latin typeface="Times New Roman" panose="02020603050405020304" pitchFamily="18" charset="0"/>
                <a:ea typeface="+mn-ea"/>
                <a:cs typeface="Times New Roman" panose="02020603050405020304" pitchFamily="18" charset="0"/>
              </a:defRPr>
            </a:lvl1pPr>
            <a:lvl2pPr marL="0" indent="0" algn="l" defTabSz="457200" rtl="0" eaLnBrk="1" latinLnBrk="0" hangingPunct="1">
              <a:spcBef>
                <a:spcPts val="0"/>
              </a:spcBef>
              <a:buFont typeface="Arial"/>
              <a:buNone/>
              <a:defRPr sz="1200" b="0" kern="1200" baseline="0">
                <a:solidFill>
                  <a:schemeClr val="tx1"/>
                </a:solidFill>
                <a:latin typeface="Arial" panose="020B0604020202020204" pitchFamily="34" charset="0"/>
                <a:ea typeface="+mn-ea"/>
                <a:cs typeface="Arial" panose="020B0604020202020204" pitchFamily="34" charset="0"/>
              </a:defRPr>
            </a:lvl2pPr>
            <a:lvl3pPr marL="520700" indent="-342900" algn="l" defTabSz="457200" rtl="0" eaLnBrk="1" latinLnBrk="0" hangingPunct="1">
              <a:spcBef>
                <a:spcPct val="20000"/>
              </a:spcBef>
              <a:buFont typeface="Times New Roman" panose="02020603050405020304" pitchFamily="18" charset="0"/>
              <a:buChar char="‒"/>
              <a:defRPr sz="140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457200" rtl="0" eaLnBrk="1" latinLnBrk="0" hangingPunct="1">
              <a:spcBef>
                <a:spcPct val="20000"/>
              </a:spcBef>
              <a:buFontTx/>
              <a:buNone/>
              <a:defRPr lang="sv-SE" sz="1000" kern="1200" dirty="0" smtClean="0">
                <a:solidFill>
                  <a:schemeClr val="tx1"/>
                </a:solidFill>
                <a:latin typeface="Times New Roman" panose="02020603050405020304" pitchFamily="18" charset="0"/>
                <a:ea typeface="+mn-ea"/>
                <a:cs typeface="Times New Roman" panose="02020603050405020304" pitchFamily="18" charset="0"/>
              </a:defRPr>
            </a:lvl4pPr>
            <a:lvl5pPr marL="900113" indent="-368300" algn="l" defTabSz="457200" rtl="0" eaLnBrk="1" latinLnBrk="0" hangingPunct="1">
              <a:spcBef>
                <a:spcPct val="20000"/>
              </a:spcBef>
              <a:buFont typeface="Wingdings" panose="05000000000000000000" pitchFamily="2" charset="2"/>
              <a:buChar char="§"/>
              <a:defRPr lang="sv-SE" sz="1400" kern="1200" dirty="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50" b="1" i="0" u="none" strike="noStrike" kern="1200" cap="none" spc="0" normalizeH="0" baseline="0" noProof="0">
                <a:ln>
                  <a:noFill/>
                </a:ln>
                <a:solidFill>
                  <a:prstClr val="white"/>
                </a:solidFill>
                <a:effectLst/>
                <a:uLnTx/>
                <a:uFillTx/>
                <a:latin typeface="Calibri" charset="0"/>
                <a:ea typeface="Calibri" charset="0"/>
                <a:cs typeface="Calibri" charset="0"/>
              </a:rPr>
              <a:t>I Novus rapporter redovisar vi ofta skillnader mellan olika värden, något vi kallar för statistiskt säkerställda skillnader, statistiska signifikanser eller att något ”inte är inom felmarginalen”.</a:t>
            </a:r>
          </a:p>
        </p:txBody>
      </p:sp>
    </p:spTree>
    <p:extLst>
      <p:ext uri="{BB962C8B-B14F-4D97-AF65-F5344CB8AC3E}">
        <p14:creationId xmlns:p14="http://schemas.microsoft.com/office/powerpoint/2010/main" val="1937458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3"/>
          <p:cNvSpPr/>
          <p:nvPr/>
        </p:nvSpPr>
        <p:spPr>
          <a:xfrm>
            <a:off x="4572000" y="2099989"/>
            <a:ext cx="4572000" cy="2780026"/>
          </a:xfrm>
          <a:prstGeom prst="rect">
            <a:avLst/>
          </a:prstGeom>
        </p:spPr>
        <p:txBody>
          <a:bodyPr wrap="square" lIns="251999" tIns="121500" rIns="251999">
            <a:noAutofit/>
          </a:bodyPr>
          <a:lstStyle/>
          <a:p>
            <a:pPr defTabSz="685800">
              <a:defRPr/>
            </a:pPr>
            <a:r>
              <a:rPr lang="sv-SE" sz="1100" kern="0">
                <a:solidFill>
                  <a:sysClr val="windowText" lastClr="000000"/>
                </a:solidFill>
                <a:ea typeface="Tahoma" panose="020B0604030504040204" pitchFamily="34" charset="0"/>
                <a:cs typeface="Arial" panose="020B0604020202020204" pitchFamily="34" charset="0"/>
              </a:rPr>
              <a:t>Enligt internationella branschregler (ESOMAR) är </a:t>
            </a:r>
            <a:r>
              <a:rPr lang="sv-SE" sz="1100" kern="0" err="1">
                <a:solidFill>
                  <a:sysClr val="windowText" lastClr="000000"/>
                </a:solidFill>
                <a:ea typeface="Tahoma" panose="020B0604030504040204" pitchFamily="34" charset="0"/>
                <a:cs typeface="Arial" panose="020B0604020202020204" pitchFamily="34" charset="0"/>
              </a:rPr>
              <a:t>Novus</a:t>
            </a:r>
            <a:r>
              <a:rPr lang="sv-SE" sz="1100" kern="0">
                <a:solidFill>
                  <a:sysClr val="windowText" lastClr="000000"/>
                </a:solidFill>
                <a:ea typeface="Tahoma" panose="020B0604030504040204" pitchFamily="34" charset="0"/>
                <a:cs typeface="Arial" panose="020B0604020202020204" pitchFamily="34" charset="0"/>
              </a:rPr>
              <a:t> som undersökningsföretag ansvariga för att våra undersökningar tolkas rätt vid första publicering.</a:t>
            </a: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r>
              <a:rPr lang="sv-SE" sz="1100" kern="0">
                <a:solidFill>
                  <a:sysClr val="windowText" lastClr="000000"/>
                </a:solidFill>
                <a:ea typeface="Tahoma" panose="020B0604030504040204" pitchFamily="34" charset="0"/>
                <a:cs typeface="Arial" panose="020B0604020202020204" pitchFamily="34" charset="0"/>
              </a:rPr>
              <a:t>För att säkerställa att våra undersökningar presenteras på ett korrekt sätt ber vi alltid att få se den text som skrivs med syfte att publiceras där </a:t>
            </a:r>
            <a:r>
              <a:rPr lang="sv-SE" sz="1100" kern="0" err="1">
                <a:solidFill>
                  <a:sysClr val="windowText" lastClr="000000"/>
                </a:solidFill>
                <a:ea typeface="Tahoma" panose="020B0604030504040204" pitchFamily="34" charset="0"/>
                <a:cs typeface="Arial" panose="020B0604020202020204" pitchFamily="34" charset="0"/>
              </a:rPr>
              <a:t>Novus</a:t>
            </a:r>
            <a:r>
              <a:rPr lang="sv-SE" sz="1100" kern="0">
                <a:solidFill>
                  <a:sysClr val="windowText" lastClr="000000"/>
                </a:solidFill>
                <a:ea typeface="Tahoma" panose="020B0604030504040204" pitchFamily="34" charset="0"/>
                <a:cs typeface="Arial" panose="020B0604020202020204" pitchFamily="34" charset="0"/>
              </a:rPr>
              <a:t> undersökningar omnämns.</a:t>
            </a:r>
          </a:p>
          <a:p>
            <a:pPr defTabSz="685800">
              <a:defRPr/>
            </a:pPr>
            <a:endParaRPr lang="sv-SE" sz="1100" kern="0">
              <a:solidFill>
                <a:sysClr val="windowText" lastClr="000000"/>
              </a:solidFill>
              <a:ea typeface="Tahoma" panose="020B0604030504040204" pitchFamily="34" charset="0"/>
              <a:cs typeface="Arial" panose="020B0604020202020204" pitchFamily="34" charset="0"/>
            </a:endParaRPr>
          </a:p>
          <a:p>
            <a:pPr defTabSz="685800">
              <a:defRPr/>
            </a:pPr>
            <a:r>
              <a:rPr lang="sv-SE" sz="1100" kern="0" err="1">
                <a:solidFill>
                  <a:sysClr val="windowText" lastClr="000000"/>
                </a:solidFill>
                <a:ea typeface="Tahoma" panose="020B0604030504040204" pitchFamily="34" charset="0"/>
                <a:cs typeface="Arial" panose="020B0604020202020204" pitchFamily="34" charset="0"/>
              </a:rPr>
              <a:t>Novus</a:t>
            </a:r>
            <a:r>
              <a:rPr lang="sv-SE" sz="1100" kern="0">
                <a:solidFill>
                  <a:sysClr val="windowText" lastClr="000000"/>
                </a:solidFill>
                <a:ea typeface="Tahoma" panose="020B0604030504040204" pitchFamily="34" charset="0"/>
                <a:cs typeface="Arial" panose="020B0604020202020204" pitchFamily="34" charset="0"/>
              </a:rPr>
              <a:t> förbehåller sig rätten att korrigera felaktiga siffror och tolkningar som har publicerats.</a:t>
            </a:r>
          </a:p>
        </p:txBody>
      </p:sp>
      <p:pic>
        <p:nvPicPr>
          <p:cNvPr id="1027" name="Picture 3" descr="Shape&#10;&#10;Description automatically generated with medium confidence">
            <a:extLst>
              <a:ext uri="{FF2B5EF4-FFF2-40B4-BE49-F238E27FC236}">
                <a16:creationId xmlns:a16="http://schemas.microsoft.com/office/drawing/2014/main" id="{5D036C59-D6CD-4A9B-BD39-4C8019F3E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3973" y="2812840"/>
            <a:ext cx="2339676" cy="8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144000" cy="2099989"/>
          </a:xfrm>
          <a:prstGeom prst="rect">
            <a:avLst/>
          </a:prstGeom>
        </p:spPr>
      </p:pic>
      <p:sp>
        <p:nvSpPr>
          <p:cNvPr id="4" name="Rektangel 3"/>
          <p:cNvSpPr/>
          <p:nvPr/>
        </p:nvSpPr>
        <p:spPr>
          <a:xfrm>
            <a:off x="1" y="2751951"/>
            <a:ext cx="4571999" cy="1320178"/>
          </a:xfrm>
          <a:prstGeom prst="rect">
            <a:avLst/>
          </a:prstGeom>
        </p:spPr>
        <p:txBody>
          <a:bodyPr wrap="square" lIns="251999" tIns="162000" rIns="251999">
            <a:noAutofit/>
          </a:bodyPr>
          <a:lstStyle/>
          <a:p>
            <a:pPr defTabSz="685800">
              <a:defRPr/>
            </a:pPr>
            <a:r>
              <a:rPr lang="sv-SE" sz="1500" b="1" kern="0" err="1">
                <a:solidFill>
                  <a:sysClr val="windowText" lastClr="000000"/>
                </a:solidFill>
                <a:latin typeface="+mj-lt"/>
                <a:ea typeface="Tahoma" panose="020B0604030504040204" pitchFamily="34" charset="0"/>
                <a:cs typeface="Arial" panose="020B0604020202020204" pitchFamily="34" charset="0"/>
              </a:rPr>
              <a:t>Novus</a:t>
            </a:r>
            <a:r>
              <a:rPr lang="sv-SE" sz="1500" b="1" kern="0">
                <a:solidFill>
                  <a:sysClr val="windowText" lastClr="000000"/>
                </a:solidFill>
                <a:latin typeface="+mj-lt"/>
                <a:ea typeface="Tahoma" panose="020B0604030504040204" pitchFamily="34" charset="0"/>
                <a:cs typeface="Arial" panose="020B0604020202020204" pitchFamily="34" charset="0"/>
              </a:rPr>
              <a:t> varumärke är en garant för att en undersökning har gått rätt till och att slutsatserna kring densamma är korrekta utifrån målet med undersökningen.</a:t>
            </a:r>
          </a:p>
          <a:p>
            <a:pPr defTabSz="685800">
              <a:defRPr/>
            </a:pPr>
            <a:endParaRPr lang="sv-SE" sz="1500" kern="0">
              <a:solidFill>
                <a:sysClr val="windowText" lastClr="000000"/>
              </a:solidFill>
              <a:latin typeface="+mj-lt"/>
              <a:ea typeface="Tahoma" panose="020B0604030504040204" pitchFamily="34" charset="0"/>
              <a:cs typeface="Arial" panose="020B0604020202020204"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475" y="4325477"/>
            <a:ext cx="2217854" cy="428786"/>
          </a:xfrm>
          <a:prstGeom prst="rect">
            <a:avLst/>
          </a:prstGeom>
        </p:spPr>
      </p:pic>
      <p:sp>
        <p:nvSpPr>
          <p:cNvPr id="14" name="Rectangle 13"/>
          <p:cNvSpPr/>
          <p:nvPr/>
        </p:nvSpPr>
        <p:spPr>
          <a:xfrm>
            <a:off x="0" y="2099988"/>
            <a:ext cx="4771417" cy="515257"/>
          </a:xfrm>
          <a:prstGeom prst="rect">
            <a:avLst/>
          </a:prstGeom>
        </p:spPr>
        <p:txBody>
          <a:bodyPr wrap="square" lIns="251999" tIns="121500" rIns="251999">
            <a:noAutofit/>
          </a:bodyPr>
          <a:lstStyle/>
          <a:p>
            <a:r>
              <a:rPr lang="sv-SE" sz="2700" b="1"/>
              <a:t>Publiceringsregler</a:t>
            </a:r>
          </a:p>
        </p:txBody>
      </p:sp>
      <p:cxnSp>
        <p:nvCxnSpPr>
          <p:cNvPr id="15" name="Straight Connector 14"/>
          <p:cNvCxnSpPr/>
          <p:nvPr/>
        </p:nvCxnSpPr>
        <p:spPr>
          <a:xfrm>
            <a:off x="243353" y="2726200"/>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ectangle 4">
            <a:extLst>
              <a:ext uri="{FF2B5EF4-FFF2-40B4-BE49-F238E27FC236}">
                <a16:creationId xmlns:a16="http://schemas.microsoft.com/office/drawing/2014/main" id="{DB037339-AE19-4EBA-A1A3-15DE5F8700AA}"/>
              </a:ext>
            </a:extLst>
          </p:cNvPr>
          <p:cNvSpPr/>
          <p:nvPr/>
        </p:nvSpPr>
        <p:spPr>
          <a:xfrm>
            <a:off x="0" y="0"/>
            <a:ext cx="9144000" cy="2099987"/>
          </a:xfrm>
          <a:prstGeom prst="rect">
            <a:avLst/>
          </a:prstGeom>
          <a:solidFill>
            <a:schemeClr val="accent6">
              <a:alpha val="7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91547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09"/>
            <a:ext cx="9144000" cy="2272365"/>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342892">
              <a:defRPr/>
            </a:pPr>
            <a:endParaRPr lang="sv-SE" sz="1013">
              <a:solidFill>
                <a:prstClr val="white"/>
              </a:solidFill>
              <a:latin typeface="Calibri"/>
            </a:endParaRPr>
          </a:p>
        </p:txBody>
      </p:sp>
      <p:sp>
        <p:nvSpPr>
          <p:cNvPr id="6" name="Rectangle 5"/>
          <p:cNvSpPr/>
          <p:nvPr/>
        </p:nvSpPr>
        <p:spPr>
          <a:xfrm>
            <a:off x="1" y="1"/>
            <a:ext cx="8892779" cy="1516052"/>
          </a:xfrm>
          <a:prstGeom prst="rect">
            <a:avLst/>
          </a:prstGeom>
        </p:spPr>
        <p:txBody>
          <a:bodyPr wrap="square" lIns="251999" tIns="1475999" rIns="251999">
            <a:noAutofit/>
          </a:bodyPr>
          <a:lstStyle/>
          <a:p>
            <a:pPr defTabSz="342892">
              <a:defRPr/>
            </a:pPr>
            <a:r>
              <a:rPr lang="sv-SE" sz="2700" b="1">
                <a:solidFill>
                  <a:prstClr val="white"/>
                </a:solidFill>
                <a:latin typeface="Calibri"/>
              </a:rPr>
              <a:t>Vi på Novus älskar frågor</a:t>
            </a:r>
          </a:p>
        </p:txBody>
      </p:sp>
      <p:sp>
        <p:nvSpPr>
          <p:cNvPr id="10" name="Platshållare för text 13">
            <a:extLst>
              <a:ext uri="{FF2B5EF4-FFF2-40B4-BE49-F238E27FC236}">
                <a16:creationId xmlns:a16="http://schemas.microsoft.com/office/drawing/2014/main" id="{356646FE-AD21-4835-852D-608B4AB28DFD}"/>
              </a:ext>
            </a:extLst>
          </p:cNvPr>
          <p:cNvSpPr txBox="1">
            <a:spLocks/>
          </p:cNvSpPr>
          <p:nvPr/>
        </p:nvSpPr>
        <p:spPr>
          <a:xfrm>
            <a:off x="0" y="2272367"/>
            <a:ext cx="4572000" cy="2325033"/>
          </a:xfrm>
          <a:prstGeom prst="rect">
            <a:avLst/>
          </a:prstGeom>
        </p:spPr>
        <p:txBody>
          <a:bodyPr lIns="251999" tIns="162000" rIns="251999" anchor="t" anchorCtr="0"/>
          <a:lstStyle>
            <a:lvl1pPr marL="0" indent="0" algn="l" defTabSz="457200" rtl="0" eaLnBrk="1" latinLnBrk="0" hangingPunct="1">
              <a:spcBef>
                <a:spcPct val="20000"/>
              </a:spcBef>
              <a:buFont typeface="Arial"/>
              <a:buNone/>
              <a:defRPr sz="1400" b="1" kern="1200">
                <a:solidFill>
                  <a:schemeClr val="tx1"/>
                </a:solidFill>
                <a:latin typeface="Times New Roman" panose="02020603050405020304" pitchFamily="18" charset="0"/>
                <a:ea typeface="+mn-ea"/>
                <a:cs typeface="Times New Roman" panose="02020603050405020304" pitchFamily="18" charset="0"/>
              </a:defRPr>
            </a:lvl1pPr>
            <a:lvl2pPr marL="0" indent="0" algn="l" defTabSz="457200" rtl="0" eaLnBrk="1" latinLnBrk="0" hangingPunct="1">
              <a:spcBef>
                <a:spcPts val="0"/>
              </a:spcBef>
              <a:buFont typeface="Arial"/>
              <a:buNone/>
              <a:defRPr sz="1200" b="0" kern="1200" baseline="0">
                <a:solidFill>
                  <a:schemeClr val="tx1"/>
                </a:solidFill>
                <a:latin typeface="Arial" panose="020B0604020202020204" pitchFamily="34" charset="0"/>
                <a:ea typeface="+mn-ea"/>
                <a:cs typeface="Arial" panose="020B0604020202020204" pitchFamily="34" charset="0"/>
              </a:defRPr>
            </a:lvl2pPr>
            <a:lvl3pPr marL="520700" indent="-342900" algn="l" defTabSz="457200" rtl="0" eaLnBrk="1" latinLnBrk="0" hangingPunct="1">
              <a:spcBef>
                <a:spcPct val="20000"/>
              </a:spcBef>
              <a:buFont typeface="Times New Roman" panose="02020603050405020304" pitchFamily="18" charset="0"/>
              <a:buChar char="‒"/>
              <a:defRPr sz="140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457200" rtl="0" eaLnBrk="1" latinLnBrk="0" hangingPunct="1">
              <a:spcBef>
                <a:spcPct val="20000"/>
              </a:spcBef>
              <a:buFontTx/>
              <a:buNone/>
              <a:defRPr lang="sv-SE" sz="1000" kern="1200" dirty="0" smtClean="0">
                <a:solidFill>
                  <a:schemeClr val="tx1"/>
                </a:solidFill>
                <a:latin typeface="Times New Roman" panose="02020603050405020304" pitchFamily="18" charset="0"/>
                <a:ea typeface="+mn-ea"/>
                <a:cs typeface="Times New Roman" panose="02020603050405020304" pitchFamily="18" charset="0"/>
              </a:defRPr>
            </a:lvl4pPr>
            <a:lvl5pPr marL="900113" indent="-368300" algn="l" defTabSz="457200" rtl="0" eaLnBrk="1" latinLnBrk="0" hangingPunct="1">
              <a:spcBef>
                <a:spcPct val="20000"/>
              </a:spcBef>
              <a:buFont typeface="Wingdings" panose="05000000000000000000" pitchFamily="2" charset="2"/>
              <a:buChar char="§"/>
              <a:defRPr lang="sv-SE" sz="1400" kern="1200" dirty="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spcBef>
                <a:spcPts val="0"/>
              </a:spcBef>
              <a:defRPr/>
            </a:pPr>
            <a:endParaRPr lang="sv-SE" sz="1100" dirty="0">
              <a:solidFill>
                <a:srgbClr val="000000"/>
              </a:solidFill>
              <a:latin typeface="Calibri Regular"/>
              <a:cs typeface="Arial" panose="020B0604020202020204" pitchFamily="34" charset="0"/>
            </a:endParaRPr>
          </a:p>
          <a:p>
            <a:pPr defTabSz="457189">
              <a:spcBef>
                <a:spcPts val="0"/>
              </a:spcBef>
              <a:defRPr/>
            </a:pPr>
            <a:endParaRPr lang="sv-SE" sz="1100" dirty="0">
              <a:solidFill>
                <a:srgbClr val="000000"/>
              </a:solidFill>
              <a:latin typeface="Calibri Regular"/>
              <a:cs typeface="Arial" panose="020B0604020202020204" pitchFamily="34" charset="0"/>
            </a:endParaRPr>
          </a:p>
          <a:p>
            <a:pPr defTabSz="457189">
              <a:spcBef>
                <a:spcPts val="0"/>
              </a:spcBef>
              <a:defRPr/>
            </a:pPr>
            <a:endParaRPr lang="sv-SE" sz="1100" dirty="0">
              <a:solidFill>
                <a:srgbClr val="000000"/>
              </a:solidFill>
              <a:latin typeface="Calibri Regular"/>
              <a:cs typeface="Arial" panose="020B0604020202020204" pitchFamily="34" charset="0"/>
            </a:endParaRPr>
          </a:p>
          <a:p>
            <a:pPr defTabSz="457189">
              <a:spcBef>
                <a:spcPts val="0"/>
              </a:spcBef>
              <a:defRPr/>
            </a:pPr>
            <a:endParaRPr lang="sv-SE" sz="1100" dirty="0">
              <a:solidFill>
                <a:srgbClr val="000000"/>
              </a:solidFill>
              <a:latin typeface="Calibri Regular"/>
              <a:cs typeface="Arial" panose="020B0604020202020204" pitchFamily="34" charset="0"/>
            </a:endParaRPr>
          </a:p>
          <a:p>
            <a:pPr defTabSz="457189">
              <a:spcBef>
                <a:spcPts val="0"/>
              </a:spcBef>
              <a:defRPr/>
            </a:pPr>
            <a:endParaRPr lang="sv-SE" sz="1100" dirty="0">
              <a:solidFill>
                <a:srgbClr val="000000"/>
              </a:solidFill>
              <a:latin typeface="Calibri Regular"/>
              <a:cs typeface="Arial" panose="020B0604020202020204" pitchFamily="34" charset="0"/>
            </a:endParaRPr>
          </a:p>
          <a:p>
            <a:pPr defTabSz="457189">
              <a:spcBef>
                <a:spcPts val="0"/>
              </a:spcBef>
              <a:defRPr/>
            </a:pPr>
            <a:r>
              <a:rPr lang="sv-SE" sz="1100" dirty="0">
                <a:solidFill>
                  <a:srgbClr val="000000"/>
                </a:solidFill>
                <a:latin typeface="Calibri Regular"/>
                <a:cs typeface="Arial" panose="020B0604020202020204" pitchFamily="34" charset="0"/>
              </a:rPr>
              <a:t>Kontakter på Novus</a:t>
            </a:r>
          </a:p>
          <a:p>
            <a:pPr defTabSz="457189">
              <a:spcBef>
                <a:spcPts val="0"/>
              </a:spcBef>
              <a:defRPr/>
            </a:pPr>
            <a:endParaRPr lang="sv-SE" sz="1100" dirty="0">
              <a:solidFill>
                <a:srgbClr val="000000"/>
              </a:solidFill>
              <a:latin typeface="Calibri Regular"/>
              <a:cs typeface="Arial" panose="020B0604020202020204" pitchFamily="34" charset="0"/>
            </a:endParaRPr>
          </a:p>
          <a:p>
            <a:pPr defTabSz="457189">
              <a:spcBef>
                <a:spcPts val="0"/>
              </a:spcBef>
              <a:defRPr/>
            </a:pPr>
            <a:endParaRPr lang="sv-SE" sz="1100" dirty="0">
              <a:solidFill>
                <a:srgbClr val="000000"/>
              </a:solidFill>
              <a:latin typeface="Calibri Regular"/>
              <a:cs typeface="Arial" panose="020B0604020202020204" pitchFamily="34" charset="0"/>
            </a:endParaRPr>
          </a:p>
          <a:p>
            <a:pPr defTabSz="457189">
              <a:spcBef>
                <a:spcPts val="0"/>
              </a:spcBef>
              <a:defRPr/>
            </a:pPr>
            <a:r>
              <a:rPr lang="sv-SE" sz="1100" dirty="0">
                <a:solidFill>
                  <a:srgbClr val="000000"/>
                </a:solidFill>
                <a:latin typeface="Calibri Regular"/>
                <a:cs typeface="Arial" panose="020B0604020202020204" pitchFamily="34" charset="0"/>
              </a:rPr>
              <a:t>Customer Development Advisor</a:t>
            </a:r>
          </a:p>
          <a:p>
            <a:pPr defTabSz="457189">
              <a:spcBef>
                <a:spcPts val="0"/>
              </a:spcBef>
              <a:defRPr/>
            </a:pPr>
            <a:r>
              <a:rPr lang="sv-SE" sz="1100" b="0" dirty="0">
                <a:solidFill>
                  <a:srgbClr val="000000"/>
                </a:solidFill>
                <a:latin typeface="Calibri Regular"/>
                <a:cs typeface="Arial" panose="020B0604020202020204" pitchFamily="34" charset="0"/>
              </a:rPr>
              <a:t>Ieva Englund</a:t>
            </a:r>
          </a:p>
          <a:p>
            <a:pPr defTabSz="457189">
              <a:defRPr/>
            </a:pPr>
            <a:r>
              <a:rPr lang="sv-SE" sz="1100" dirty="0">
                <a:solidFill>
                  <a:srgbClr val="000000"/>
                </a:solidFill>
                <a:latin typeface="Calibri Regular"/>
                <a:cs typeface="Arial" panose="020B0604020202020204" pitchFamily="34" charset="0"/>
              </a:rPr>
              <a:t>Mobil: </a:t>
            </a:r>
            <a:r>
              <a:rPr lang="sv-SE" sz="1100" b="0" dirty="0">
                <a:solidFill>
                  <a:srgbClr val="000000"/>
                </a:solidFill>
                <a:latin typeface="Calibri Regular"/>
                <a:cs typeface="Arial" panose="020B0604020202020204" pitchFamily="34" charset="0"/>
              </a:rPr>
              <a:t>0720 70 04 10</a:t>
            </a:r>
          </a:p>
          <a:p>
            <a:pPr defTabSz="457189">
              <a:defRPr/>
            </a:pPr>
            <a:r>
              <a:rPr lang="sv-SE" sz="1100" dirty="0">
                <a:solidFill>
                  <a:srgbClr val="000000"/>
                </a:solidFill>
                <a:latin typeface="Calibri Regular"/>
                <a:cs typeface="Arial" panose="020B0604020202020204" pitchFamily="34" charset="0"/>
              </a:rPr>
              <a:t>E-post: </a:t>
            </a:r>
            <a:r>
              <a:rPr lang="sv-SE" sz="1100" b="0" dirty="0">
                <a:solidFill>
                  <a:srgbClr val="000000"/>
                </a:solidFill>
                <a:latin typeface="Calibri Regular"/>
                <a:cs typeface="Arial" panose="020B0604020202020204" pitchFamily="34" charset="0"/>
              </a:rPr>
              <a:t>ieva.englund@novus.se</a:t>
            </a:r>
          </a:p>
        </p:txBody>
      </p:sp>
      <p:cxnSp>
        <p:nvCxnSpPr>
          <p:cNvPr id="18" name="Straight Connector 17"/>
          <p:cNvCxnSpPr/>
          <p:nvPr/>
        </p:nvCxnSpPr>
        <p:spPr>
          <a:xfrm>
            <a:off x="251222" y="2019773"/>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0" name="Grupp 23"/>
          <p:cNvGrpSpPr/>
          <p:nvPr/>
        </p:nvGrpSpPr>
        <p:grpSpPr>
          <a:xfrm>
            <a:off x="2581330" y="2763886"/>
            <a:ext cx="481013" cy="1638163"/>
            <a:chOff x="4564062" y="2198688"/>
            <a:chExt cx="336550" cy="1146175"/>
          </a:xfrm>
          <a:solidFill>
            <a:schemeClr val="accent6"/>
          </a:solidFill>
        </p:grpSpPr>
        <p:sp>
          <p:nvSpPr>
            <p:cNvPr id="21" name="Freeform 116"/>
            <p:cNvSpPr>
              <a:spLocks noEditPoints="1"/>
            </p:cNvSpPr>
            <p:nvPr/>
          </p:nvSpPr>
          <p:spPr bwMode="auto">
            <a:xfrm>
              <a:off x="4564062" y="2198688"/>
              <a:ext cx="336550" cy="1146175"/>
            </a:xfrm>
            <a:custGeom>
              <a:avLst/>
              <a:gdLst/>
              <a:ahLst/>
              <a:cxnLst>
                <a:cxn ang="0">
                  <a:pos x="14" y="4"/>
                </a:cxn>
                <a:cxn ang="0">
                  <a:pos x="16" y="9"/>
                </a:cxn>
                <a:cxn ang="0">
                  <a:pos x="12" y="11"/>
                </a:cxn>
                <a:cxn ang="0">
                  <a:pos x="16" y="14"/>
                </a:cxn>
                <a:cxn ang="0">
                  <a:pos x="17" y="16"/>
                </a:cxn>
                <a:cxn ang="0">
                  <a:pos x="18" y="18"/>
                </a:cxn>
                <a:cxn ang="0">
                  <a:pos x="15" y="17"/>
                </a:cxn>
                <a:cxn ang="0">
                  <a:pos x="13" y="15"/>
                </a:cxn>
                <a:cxn ang="0">
                  <a:pos x="22" y="12"/>
                </a:cxn>
                <a:cxn ang="0">
                  <a:pos x="20" y="9"/>
                </a:cxn>
                <a:cxn ang="0">
                  <a:pos x="16" y="4"/>
                </a:cxn>
                <a:cxn ang="0">
                  <a:pos x="16" y="2"/>
                </a:cxn>
                <a:cxn ang="0">
                  <a:pos x="24" y="6"/>
                </a:cxn>
                <a:cxn ang="0">
                  <a:pos x="23" y="22"/>
                </a:cxn>
                <a:cxn ang="0">
                  <a:pos x="30" y="21"/>
                </a:cxn>
                <a:cxn ang="0">
                  <a:pos x="43" y="59"/>
                </a:cxn>
                <a:cxn ang="0">
                  <a:pos x="40" y="73"/>
                </a:cxn>
                <a:cxn ang="0">
                  <a:pos x="38" y="104"/>
                </a:cxn>
                <a:cxn ang="0">
                  <a:pos x="29" y="141"/>
                </a:cxn>
                <a:cxn ang="0">
                  <a:pos x="28" y="148"/>
                </a:cxn>
                <a:cxn ang="0">
                  <a:pos x="21" y="141"/>
                </a:cxn>
                <a:cxn ang="0">
                  <a:pos x="17" y="148"/>
                </a:cxn>
                <a:cxn ang="0">
                  <a:pos x="9" y="133"/>
                </a:cxn>
                <a:cxn ang="0">
                  <a:pos x="13" y="123"/>
                </a:cxn>
                <a:cxn ang="0">
                  <a:pos x="10" y="81"/>
                </a:cxn>
                <a:cxn ang="0">
                  <a:pos x="10" y="58"/>
                </a:cxn>
                <a:cxn ang="0">
                  <a:pos x="0" y="30"/>
                </a:cxn>
                <a:cxn ang="0">
                  <a:pos x="3" y="23"/>
                </a:cxn>
                <a:cxn ang="0">
                  <a:pos x="4" y="21"/>
                </a:cxn>
                <a:cxn ang="0">
                  <a:pos x="16" y="1"/>
                </a:cxn>
                <a:cxn ang="0">
                  <a:pos x="17" y="25"/>
                </a:cxn>
                <a:cxn ang="0">
                  <a:pos x="14" y="24"/>
                </a:cxn>
                <a:cxn ang="0">
                  <a:pos x="21" y="38"/>
                </a:cxn>
                <a:cxn ang="0">
                  <a:pos x="18" y="22"/>
                </a:cxn>
                <a:cxn ang="0">
                  <a:pos x="32" y="38"/>
                </a:cxn>
                <a:cxn ang="0">
                  <a:pos x="31" y="36"/>
                </a:cxn>
                <a:cxn ang="0">
                  <a:pos x="33" y="38"/>
                </a:cxn>
                <a:cxn ang="0">
                  <a:pos x="16" y="49"/>
                </a:cxn>
                <a:cxn ang="0">
                  <a:pos x="16" y="49"/>
                </a:cxn>
                <a:cxn ang="0">
                  <a:pos x="17" y="44"/>
                </a:cxn>
                <a:cxn ang="0">
                  <a:pos x="14" y="49"/>
                </a:cxn>
                <a:cxn ang="0">
                  <a:pos x="18" y="48"/>
                </a:cxn>
                <a:cxn ang="0">
                  <a:pos x="28" y="97"/>
                </a:cxn>
                <a:cxn ang="0">
                  <a:pos x="26" y="103"/>
                </a:cxn>
                <a:cxn ang="0">
                  <a:pos x="27" y="145"/>
                </a:cxn>
                <a:cxn ang="0">
                  <a:pos x="25" y="145"/>
                </a:cxn>
              </a:cxnLst>
              <a:rect l="0" t="0" r="r" b="b"/>
              <a:pathLst>
                <a:path w="44" h="150">
                  <a:moveTo>
                    <a:pt x="15" y="3"/>
                  </a:moveTo>
                  <a:cubicBezTo>
                    <a:pt x="17" y="2"/>
                    <a:pt x="12" y="5"/>
                    <a:pt x="14" y="4"/>
                  </a:cubicBezTo>
                  <a:cubicBezTo>
                    <a:pt x="15" y="6"/>
                    <a:pt x="12" y="8"/>
                    <a:pt x="13" y="10"/>
                  </a:cubicBezTo>
                  <a:cubicBezTo>
                    <a:pt x="13" y="10"/>
                    <a:pt x="16" y="10"/>
                    <a:pt x="16" y="9"/>
                  </a:cubicBezTo>
                  <a:cubicBezTo>
                    <a:pt x="16" y="9"/>
                    <a:pt x="17" y="10"/>
                    <a:pt x="17" y="11"/>
                  </a:cubicBezTo>
                  <a:cubicBezTo>
                    <a:pt x="15" y="10"/>
                    <a:pt x="14" y="12"/>
                    <a:pt x="12" y="11"/>
                  </a:cubicBezTo>
                  <a:cubicBezTo>
                    <a:pt x="10" y="14"/>
                    <a:pt x="14" y="16"/>
                    <a:pt x="16" y="16"/>
                  </a:cubicBezTo>
                  <a:cubicBezTo>
                    <a:pt x="16" y="15"/>
                    <a:pt x="15" y="15"/>
                    <a:pt x="16" y="14"/>
                  </a:cubicBezTo>
                  <a:cubicBezTo>
                    <a:pt x="16" y="14"/>
                    <a:pt x="18" y="15"/>
                    <a:pt x="19" y="15"/>
                  </a:cubicBezTo>
                  <a:cubicBezTo>
                    <a:pt x="19" y="16"/>
                    <a:pt x="18" y="15"/>
                    <a:pt x="17" y="16"/>
                  </a:cubicBezTo>
                  <a:cubicBezTo>
                    <a:pt x="17" y="16"/>
                    <a:pt x="19" y="16"/>
                    <a:pt x="20" y="17"/>
                  </a:cubicBezTo>
                  <a:cubicBezTo>
                    <a:pt x="19" y="17"/>
                    <a:pt x="19" y="18"/>
                    <a:pt x="18" y="18"/>
                  </a:cubicBezTo>
                  <a:cubicBezTo>
                    <a:pt x="18" y="17"/>
                    <a:pt x="18" y="17"/>
                    <a:pt x="19" y="17"/>
                  </a:cubicBezTo>
                  <a:cubicBezTo>
                    <a:pt x="18" y="17"/>
                    <a:pt x="16" y="16"/>
                    <a:pt x="15" y="17"/>
                  </a:cubicBezTo>
                  <a:cubicBezTo>
                    <a:pt x="15" y="17"/>
                    <a:pt x="16" y="17"/>
                    <a:pt x="17" y="17"/>
                  </a:cubicBezTo>
                  <a:cubicBezTo>
                    <a:pt x="16" y="19"/>
                    <a:pt x="14" y="17"/>
                    <a:pt x="13" y="15"/>
                  </a:cubicBezTo>
                  <a:cubicBezTo>
                    <a:pt x="13" y="16"/>
                    <a:pt x="13" y="17"/>
                    <a:pt x="12" y="16"/>
                  </a:cubicBezTo>
                  <a:cubicBezTo>
                    <a:pt x="13" y="23"/>
                    <a:pt x="24" y="22"/>
                    <a:pt x="22" y="12"/>
                  </a:cubicBezTo>
                  <a:cubicBezTo>
                    <a:pt x="20" y="13"/>
                    <a:pt x="21" y="12"/>
                    <a:pt x="19" y="11"/>
                  </a:cubicBezTo>
                  <a:cubicBezTo>
                    <a:pt x="18" y="10"/>
                    <a:pt x="20" y="11"/>
                    <a:pt x="20" y="9"/>
                  </a:cubicBezTo>
                  <a:cubicBezTo>
                    <a:pt x="21" y="10"/>
                    <a:pt x="21" y="11"/>
                    <a:pt x="22" y="11"/>
                  </a:cubicBezTo>
                  <a:cubicBezTo>
                    <a:pt x="22" y="7"/>
                    <a:pt x="20" y="4"/>
                    <a:pt x="16" y="4"/>
                  </a:cubicBezTo>
                  <a:cubicBezTo>
                    <a:pt x="16" y="3"/>
                    <a:pt x="18" y="4"/>
                    <a:pt x="18" y="3"/>
                  </a:cubicBezTo>
                  <a:cubicBezTo>
                    <a:pt x="17" y="2"/>
                    <a:pt x="16" y="2"/>
                    <a:pt x="16" y="2"/>
                  </a:cubicBezTo>
                  <a:cubicBezTo>
                    <a:pt x="16" y="1"/>
                    <a:pt x="18" y="2"/>
                    <a:pt x="19" y="2"/>
                  </a:cubicBezTo>
                  <a:cubicBezTo>
                    <a:pt x="22" y="2"/>
                    <a:pt x="23" y="4"/>
                    <a:pt x="24" y="6"/>
                  </a:cubicBezTo>
                  <a:cubicBezTo>
                    <a:pt x="27" y="10"/>
                    <a:pt x="25" y="16"/>
                    <a:pt x="24" y="20"/>
                  </a:cubicBezTo>
                  <a:cubicBezTo>
                    <a:pt x="23" y="21"/>
                    <a:pt x="23" y="21"/>
                    <a:pt x="23" y="22"/>
                  </a:cubicBezTo>
                  <a:cubicBezTo>
                    <a:pt x="25" y="23"/>
                    <a:pt x="24" y="22"/>
                    <a:pt x="25" y="22"/>
                  </a:cubicBezTo>
                  <a:cubicBezTo>
                    <a:pt x="26" y="22"/>
                    <a:pt x="30" y="21"/>
                    <a:pt x="30" y="21"/>
                  </a:cubicBezTo>
                  <a:cubicBezTo>
                    <a:pt x="31" y="22"/>
                    <a:pt x="44" y="41"/>
                    <a:pt x="35" y="48"/>
                  </a:cubicBezTo>
                  <a:cubicBezTo>
                    <a:pt x="37" y="52"/>
                    <a:pt x="40" y="56"/>
                    <a:pt x="43" y="59"/>
                  </a:cubicBezTo>
                  <a:cubicBezTo>
                    <a:pt x="41" y="60"/>
                    <a:pt x="40" y="61"/>
                    <a:pt x="39" y="62"/>
                  </a:cubicBezTo>
                  <a:cubicBezTo>
                    <a:pt x="39" y="66"/>
                    <a:pt x="41" y="69"/>
                    <a:pt x="40" y="73"/>
                  </a:cubicBezTo>
                  <a:cubicBezTo>
                    <a:pt x="40" y="74"/>
                    <a:pt x="40" y="75"/>
                    <a:pt x="41" y="75"/>
                  </a:cubicBezTo>
                  <a:cubicBezTo>
                    <a:pt x="39" y="83"/>
                    <a:pt x="41" y="96"/>
                    <a:pt x="38" y="104"/>
                  </a:cubicBezTo>
                  <a:cubicBezTo>
                    <a:pt x="37" y="111"/>
                    <a:pt x="30" y="115"/>
                    <a:pt x="28" y="121"/>
                  </a:cubicBezTo>
                  <a:cubicBezTo>
                    <a:pt x="28" y="128"/>
                    <a:pt x="29" y="134"/>
                    <a:pt x="29" y="141"/>
                  </a:cubicBezTo>
                  <a:cubicBezTo>
                    <a:pt x="29" y="142"/>
                    <a:pt x="28" y="142"/>
                    <a:pt x="28" y="141"/>
                  </a:cubicBezTo>
                  <a:cubicBezTo>
                    <a:pt x="28" y="144"/>
                    <a:pt x="28" y="147"/>
                    <a:pt x="28" y="148"/>
                  </a:cubicBezTo>
                  <a:cubicBezTo>
                    <a:pt x="27" y="150"/>
                    <a:pt x="23" y="150"/>
                    <a:pt x="21" y="149"/>
                  </a:cubicBezTo>
                  <a:cubicBezTo>
                    <a:pt x="20" y="146"/>
                    <a:pt x="21" y="144"/>
                    <a:pt x="21" y="141"/>
                  </a:cubicBezTo>
                  <a:cubicBezTo>
                    <a:pt x="20" y="140"/>
                    <a:pt x="19" y="139"/>
                    <a:pt x="19" y="137"/>
                  </a:cubicBezTo>
                  <a:cubicBezTo>
                    <a:pt x="14" y="137"/>
                    <a:pt x="18" y="145"/>
                    <a:pt x="17" y="148"/>
                  </a:cubicBezTo>
                  <a:cubicBezTo>
                    <a:pt x="11" y="147"/>
                    <a:pt x="8" y="141"/>
                    <a:pt x="10" y="134"/>
                  </a:cubicBezTo>
                  <a:cubicBezTo>
                    <a:pt x="10" y="134"/>
                    <a:pt x="10" y="133"/>
                    <a:pt x="9" y="133"/>
                  </a:cubicBezTo>
                  <a:cubicBezTo>
                    <a:pt x="8" y="133"/>
                    <a:pt x="8" y="135"/>
                    <a:pt x="6" y="135"/>
                  </a:cubicBezTo>
                  <a:cubicBezTo>
                    <a:pt x="5" y="130"/>
                    <a:pt x="10" y="127"/>
                    <a:pt x="13" y="123"/>
                  </a:cubicBezTo>
                  <a:cubicBezTo>
                    <a:pt x="14" y="123"/>
                    <a:pt x="15" y="122"/>
                    <a:pt x="16" y="122"/>
                  </a:cubicBezTo>
                  <a:cubicBezTo>
                    <a:pt x="15" y="107"/>
                    <a:pt x="12" y="94"/>
                    <a:pt x="10" y="81"/>
                  </a:cubicBezTo>
                  <a:cubicBezTo>
                    <a:pt x="9" y="80"/>
                    <a:pt x="9" y="79"/>
                    <a:pt x="9" y="79"/>
                  </a:cubicBezTo>
                  <a:cubicBezTo>
                    <a:pt x="9" y="72"/>
                    <a:pt x="8" y="65"/>
                    <a:pt x="10" y="58"/>
                  </a:cubicBezTo>
                  <a:cubicBezTo>
                    <a:pt x="8" y="58"/>
                    <a:pt x="8" y="59"/>
                    <a:pt x="7" y="59"/>
                  </a:cubicBezTo>
                  <a:cubicBezTo>
                    <a:pt x="1" y="53"/>
                    <a:pt x="0" y="42"/>
                    <a:pt x="0" y="30"/>
                  </a:cubicBezTo>
                  <a:cubicBezTo>
                    <a:pt x="1" y="29"/>
                    <a:pt x="1" y="29"/>
                    <a:pt x="3" y="28"/>
                  </a:cubicBezTo>
                  <a:cubicBezTo>
                    <a:pt x="4" y="27"/>
                    <a:pt x="4" y="25"/>
                    <a:pt x="3" y="23"/>
                  </a:cubicBezTo>
                  <a:cubicBezTo>
                    <a:pt x="4" y="25"/>
                    <a:pt x="4" y="20"/>
                    <a:pt x="5" y="18"/>
                  </a:cubicBezTo>
                  <a:cubicBezTo>
                    <a:pt x="4" y="18"/>
                    <a:pt x="4" y="19"/>
                    <a:pt x="4" y="21"/>
                  </a:cubicBezTo>
                  <a:cubicBezTo>
                    <a:pt x="2" y="19"/>
                    <a:pt x="6" y="13"/>
                    <a:pt x="6" y="14"/>
                  </a:cubicBezTo>
                  <a:cubicBezTo>
                    <a:pt x="7" y="11"/>
                    <a:pt x="8" y="0"/>
                    <a:pt x="16" y="1"/>
                  </a:cubicBezTo>
                  <a:cubicBezTo>
                    <a:pt x="14" y="3"/>
                    <a:pt x="17" y="2"/>
                    <a:pt x="15" y="3"/>
                  </a:cubicBezTo>
                  <a:close/>
                  <a:moveTo>
                    <a:pt x="17" y="25"/>
                  </a:moveTo>
                  <a:cubicBezTo>
                    <a:pt x="17" y="24"/>
                    <a:pt x="18" y="23"/>
                    <a:pt x="17" y="22"/>
                  </a:cubicBezTo>
                  <a:cubicBezTo>
                    <a:pt x="16" y="23"/>
                    <a:pt x="16" y="24"/>
                    <a:pt x="14" y="24"/>
                  </a:cubicBezTo>
                  <a:cubicBezTo>
                    <a:pt x="14" y="22"/>
                    <a:pt x="13" y="25"/>
                    <a:pt x="12" y="24"/>
                  </a:cubicBezTo>
                  <a:cubicBezTo>
                    <a:pt x="14" y="29"/>
                    <a:pt x="19" y="33"/>
                    <a:pt x="21" y="38"/>
                  </a:cubicBezTo>
                  <a:cubicBezTo>
                    <a:pt x="20" y="34"/>
                    <a:pt x="19" y="27"/>
                    <a:pt x="19" y="22"/>
                  </a:cubicBezTo>
                  <a:cubicBezTo>
                    <a:pt x="19" y="22"/>
                    <a:pt x="18" y="22"/>
                    <a:pt x="18" y="22"/>
                  </a:cubicBezTo>
                  <a:cubicBezTo>
                    <a:pt x="19" y="22"/>
                    <a:pt x="18" y="25"/>
                    <a:pt x="17" y="25"/>
                  </a:cubicBezTo>
                  <a:close/>
                  <a:moveTo>
                    <a:pt x="32" y="38"/>
                  </a:moveTo>
                  <a:cubicBezTo>
                    <a:pt x="32" y="37"/>
                    <a:pt x="33" y="38"/>
                    <a:pt x="33" y="36"/>
                  </a:cubicBezTo>
                  <a:cubicBezTo>
                    <a:pt x="32" y="37"/>
                    <a:pt x="32" y="36"/>
                    <a:pt x="31" y="36"/>
                  </a:cubicBezTo>
                  <a:cubicBezTo>
                    <a:pt x="31" y="37"/>
                    <a:pt x="30" y="38"/>
                    <a:pt x="31" y="40"/>
                  </a:cubicBezTo>
                  <a:cubicBezTo>
                    <a:pt x="31" y="39"/>
                    <a:pt x="32" y="39"/>
                    <a:pt x="33" y="38"/>
                  </a:cubicBezTo>
                  <a:cubicBezTo>
                    <a:pt x="32" y="38"/>
                    <a:pt x="32" y="38"/>
                    <a:pt x="32" y="38"/>
                  </a:cubicBezTo>
                  <a:close/>
                  <a:moveTo>
                    <a:pt x="16" y="49"/>
                  </a:moveTo>
                  <a:cubicBezTo>
                    <a:pt x="15" y="49"/>
                    <a:pt x="16" y="47"/>
                    <a:pt x="15" y="47"/>
                  </a:cubicBezTo>
                  <a:cubicBezTo>
                    <a:pt x="14" y="48"/>
                    <a:pt x="16" y="50"/>
                    <a:pt x="16" y="49"/>
                  </a:cubicBezTo>
                  <a:close/>
                  <a:moveTo>
                    <a:pt x="18" y="48"/>
                  </a:moveTo>
                  <a:cubicBezTo>
                    <a:pt x="18" y="47"/>
                    <a:pt x="17" y="46"/>
                    <a:pt x="17" y="44"/>
                  </a:cubicBezTo>
                  <a:cubicBezTo>
                    <a:pt x="14" y="45"/>
                    <a:pt x="13" y="47"/>
                    <a:pt x="11" y="49"/>
                  </a:cubicBezTo>
                  <a:cubicBezTo>
                    <a:pt x="12" y="49"/>
                    <a:pt x="13" y="48"/>
                    <a:pt x="14" y="49"/>
                  </a:cubicBezTo>
                  <a:cubicBezTo>
                    <a:pt x="14" y="48"/>
                    <a:pt x="14" y="47"/>
                    <a:pt x="15" y="47"/>
                  </a:cubicBezTo>
                  <a:cubicBezTo>
                    <a:pt x="16" y="48"/>
                    <a:pt x="17" y="48"/>
                    <a:pt x="18" y="48"/>
                  </a:cubicBezTo>
                  <a:close/>
                  <a:moveTo>
                    <a:pt x="26" y="103"/>
                  </a:moveTo>
                  <a:cubicBezTo>
                    <a:pt x="27" y="102"/>
                    <a:pt x="27" y="100"/>
                    <a:pt x="28" y="97"/>
                  </a:cubicBezTo>
                  <a:cubicBezTo>
                    <a:pt x="28" y="93"/>
                    <a:pt x="26" y="88"/>
                    <a:pt x="25" y="84"/>
                  </a:cubicBezTo>
                  <a:cubicBezTo>
                    <a:pt x="25" y="91"/>
                    <a:pt x="26" y="97"/>
                    <a:pt x="26" y="103"/>
                  </a:cubicBezTo>
                  <a:close/>
                  <a:moveTo>
                    <a:pt x="25" y="145"/>
                  </a:moveTo>
                  <a:cubicBezTo>
                    <a:pt x="25" y="144"/>
                    <a:pt x="27" y="146"/>
                    <a:pt x="27" y="145"/>
                  </a:cubicBezTo>
                  <a:cubicBezTo>
                    <a:pt x="26" y="145"/>
                    <a:pt x="27" y="143"/>
                    <a:pt x="26" y="144"/>
                  </a:cubicBezTo>
                  <a:cubicBezTo>
                    <a:pt x="26" y="145"/>
                    <a:pt x="24" y="145"/>
                    <a:pt x="25" y="145"/>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3">
                <a:defRPr/>
              </a:pPr>
              <a:endParaRPr lang="sv-SE" kern="0">
                <a:solidFill>
                  <a:srgbClr val="000000"/>
                </a:solidFill>
                <a:latin typeface="Calibri"/>
              </a:endParaRPr>
            </a:p>
          </p:txBody>
        </p:sp>
        <p:sp>
          <p:nvSpPr>
            <p:cNvPr id="22" name="Freeform 117"/>
            <p:cNvSpPr>
              <a:spLocks/>
            </p:cNvSpPr>
            <p:nvPr/>
          </p:nvSpPr>
          <p:spPr bwMode="auto">
            <a:xfrm>
              <a:off x="4710112" y="2306638"/>
              <a:ext cx="14288" cy="22225"/>
            </a:xfrm>
            <a:custGeom>
              <a:avLst/>
              <a:gdLst/>
              <a:ahLst/>
              <a:cxnLst>
                <a:cxn ang="0">
                  <a:pos x="2" y="2"/>
                </a:cxn>
                <a:cxn ang="0">
                  <a:pos x="1" y="3"/>
                </a:cxn>
                <a:cxn ang="0">
                  <a:pos x="0" y="0"/>
                </a:cxn>
                <a:cxn ang="0">
                  <a:pos x="2" y="2"/>
                </a:cxn>
                <a:cxn ang="0">
                  <a:pos x="2" y="2"/>
                </a:cxn>
              </a:cxnLst>
              <a:rect l="0" t="0" r="r" b="b"/>
              <a:pathLst>
                <a:path w="2" h="3">
                  <a:moveTo>
                    <a:pt x="2" y="2"/>
                  </a:moveTo>
                  <a:cubicBezTo>
                    <a:pt x="2" y="2"/>
                    <a:pt x="1" y="3"/>
                    <a:pt x="1" y="3"/>
                  </a:cubicBezTo>
                  <a:cubicBezTo>
                    <a:pt x="1" y="3"/>
                    <a:pt x="1" y="2"/>
                    <a:pt x="0" y="0"/>
                  </a:cubicBezTo>
                  <a:cubicBezTo>
                    <a:pt x="1" y="1"/>
                    <a:pt x="1" y="2"/>
                    <a:pt x="2" y="2"/>
                  </a:cubicBezTo>
                  <a:cubicBezTo>
                    <a:pt x="2" y="3"/>
                    <a:pt x="2" y="2"/>
                    <a:pt x="2" y="2"/>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3">
                <a:defRPr/>
              </a:pPr>
              <a:endParaRPr lang="sv-SE" kern="0">
                <a:solidFill>
                  <a:srgbClr val="000000"/>
                </a:solidFill>
                <a:latin typeface="Calibri"/>
              </a:endParaRPr>
            </a:p>
          </p:txBody>
        </p:sp>
      </p:grpSp>
      <p:sp>
        <p:nvSpPr>
          <p:cNvPr id="35" name="Platshållare för text 13">
            <a:extLst>
              <a:ext uri="{FF2B5EF4-FFF2-40B4-BE49-F238E27FC236}">
                <a16:creationId xmlns:a16="http://schemas.microsoft.com/office/drawing/2014/main" id="{356646FE-AD21-4835-852D-608B4AB28DFD}"/>
              </a:ext>
            </a:extLst>
          </p:cNvPr>
          <p:cNvSpPr txBox="1">
            <a:spLocks/>
          </p:cNvSpPr>
          <p:nvPr/>
        </p:nvSpPr>
        <p:spPr>
          <a:xfrm>
            <a:off x="4554873" y="2275788"/>
            <a:ext cx="4606256" cy="2321611"/>
          </a:xfrm>
          <a:prstGeom prst="rect">
            <a:avLst/>
          </a:prstGeom>
        </p:spPr>
        <p:txBody>
          <a:bodyPr lIns="251999" tIns="162000" rIns="251999" anchor="t" anchorCtr="0"/>
          <a:lstStyle>
            <a:lvl1pPr marL="0" indent="0" algn="l" defTabSz="457200" rtl="0" eaLnBrk="1" latinLnBrk="0" hangingPunct="1">
              <a:spcBef>
                <a:spcPct val="20000"/>
              </a:spcBef>
              <a:buFont typeface="Arial"/>
              <a:buNone/>
              <a:defRPr sz="1400" b="1" kern="1200">
                <a:solidFill>
                  <a:schemeClr val="tx1"/>
                </a:solidFill>
                <a:latin typeface="Times New Roman" panose="02020603050405020304" pitchFamily="18" charset="0"/>
                <a:ea typeface="+mn-ea"/>
                <a:cs typeface="Times New Roman" panose="02020603050405020304" pitchFamily="18" charset="0"/>
              </a:defRPr>
            </a:lvl1pPr>
            <a:lvl2pPr marL="0" indent="0" algn="l" defTabSz="457200" rtl="0" eaLnBrk="1" latinLnBrk="0" hangingPunct="1">
              <a:spcBef>
                <a:spcPts val="0"/>
              </a:spcBef>
              <a:buFont typeface="Arial"/>
              <a:buNone/>
              <a:defRPr sz="1200" b="0" kern="1200" baseline="0">
                <a:solidFill>
                  <a:schemeClr val="tx1"/>
                </a:solidFill>
                <a:latin typeface="Arial" panose="020B0604020202020204" pitchFamily="34" charset="0"/>
                <a:ea typeface="+mn-ea"/>
                <a:cs typeface="Arial" panose="020B0604020202020204" pitchFamily="34" charset="0"/>
              </a:defRPr>
            </a:lvl2pPr>
            <a:lvl3pPr marL="520700" indent="-342900" algn="l" defTabSz="457200" rtl="0" eaLnBrk="1" latinLnBrk="0" hangingPunct="1">
              <a:spcBef>
                <a:spcPct val="20000"/>
              </a:spcBef>
              <a:buFont typeface="Times New Roman" panose="02020603050405020304" pitchFamily="18" charset="0"/>
              <a:buChar char="‒"/>
              <a:defRPr sz="1400" i="1" kern="1200">
                <a:solidFill>
                  <a:schemeClr val="tx1"/>
                </a:solidFill>
                <a:latin typeface="Times New Roman" panose="02020603050405020304" pitchFamily="18" charset="0"/>
                <a:ea typeface="+mn-ea"/>
                <a:cs typeface="Times New Roman" panose="02020603050405020304" pitchFamily="18" charset="0"/>
              </a:defRPr>
            </a:lvl3pPr>
            <a:lvl4pPr marL="0" indent="0" algn="l" defTabSz="457200" rtl="0" eaLnBrk="1" latinLnBrk="0" hangingPunct="1">
              <a:spcBef>
                <a:spcPct val="20000"/>
              </a:spcBef>
              <a:buFontTx/>
              <a:buNone/>
              <a:defRPr lang="sv-SE" sz="1000" kern="1200" dirty="0" smtClean="0">
                <a:solidFill>
                  <a:schemeClr val="tx1"/>
                </a:solidFill>
                <a:latin typeface="Times New Roman" panose="02020603050405020304" pitchFamily="18" charset="0"/>
                <a:ea typeface="+mn-ea"/>
                <a:cs typeface="Times New Roman" panose="02020603050405020304" pitchFamily="18" charset="0"/>
              </a:defRPr>
            </a:lvl4pPr>
            <a:lvl5pPr marL="900113" indent="-368300" algn="l" defTabSz="457200" rtl="0" eaLnBrk="1" latinLnBrk="0" hangingPunct="1">
              <a:spcBef>
                <a:spcPct val="20000"/>
              </a:spcBef>
              <a:buFont typeface="Wingdings" panose="05000000000000000000" pitchFamily="2" charset="2"/>
              <a:buChar char="§"/>
              <a:defRPr lang="sv-SE" sz="1400" kern="1200" dirty="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189">
              <a:spcBef>
                <a:spcPts val="0"/>
              </a:spcBef>
              <a:defRPr/>
            </a:pPr>
            <a:endParaRPr lang="sv-SE" sz="1100" dirty="0">
              <a:solidFill>
                <a:srgbClr val="000000"/>
              </a:solidFill>
              <a:latin typeface="Calibri"/>
              <a:cs typeface="Arial" panose="020B0604020202020204" pitchFamily="34" charset="0"/>
            </a:endParaRPr>
          </a:p>
          <a:p>
            <a:pPr defTabSz="457189">
              <a:spcBef>
                <a:spcPts val="0"/>
              </a:spcBef>
              <a:defRPr/>
            </a:pPr>
            <a:endParaRPr lang="sv-SE" sz="1100" dirty="0">
              <a:solidFill>
                <a:srgbClr val="000000"/>
              </a:solidFill>
              <a:latin typeface="Calibri"/>
              <a:cs typeface="Arial" panose="020B0604020202020204" pitchFamily="34" charset="0"/>
            </a:endParaRPr>
          </a:p>
          <a:p>
            <a:pPr defTabSz="457189">
              <a:spcBef>
                <a:spcPts val="0"/>
              </a:spcBef>
              <a:defRPr/>
            </a:pPr>
            <a:endParaRPr lang="sv-SE" sz="1100" dirty="0">
              <a:solidFill>
                <a:srgbClr val="000000"/>
              </a:solidFill>
              <a:latin typeface="Calibri"/>
              <a:cs typeface="Arial" panose="020B0604020202020204" pitchFamily="34" charset="0"/>
            </a:endParaRPr>
          </a:p>
          <a:p>
            <a:pPr defTabSz="457189">
              <a:spcBef>
                <a:spcPts val="0"/>
              </a:spcBef>
              <a:defRPr/>
            </a:pPr>
            <a:endParaRPr lang="sv-SE" sz="1100" dirty="0">
              <a:solidFill>
                <a:srgbClr val="000000"/>
              </a:solidFill>
              <a:latin typeface="Calibri"/>
              <a:cs typeface="Arial" panose="020B0604020202020204" pitchFamily="34" charset="0"/>
            </a:endParaRPr>
          </a:p>
          <a:p>
            <a:pPr defTabSz="457189">
              <a:spcBef>
                <a:spcPts val="0"/>
              </a:spcBef>
              <a:defRPr/>
            </a:pPr>
            <a:endParaRPr lang="sv-SE" sz="1100" dirty="0">
              <a:solidFill>
                <a:srgbClr val="000000"/>
              </a:solidFill>
              <a:latin typeface="Calibri"/>
              <a:cs typeface="Arial" panose="020B0604020202020204" pitchFamily="34" charset="0"/>
            </a:endParaRPr>
          </a:p>
          <a:p>
            <a:pPr defTabSz="457189">
              <a:spcBef>
                <a:spcPts val="0"/>
              </a:spcBef>
              <a:defRPr/>
            </a:pPr>
            <a:endParaRPr lang="sv-SE" sz="1100" dirty="0">
              <a:solidFill>
                <a:srgbClr val="000000"/>
              </a:solidFill>
              <a:latin typeface="Calibri"/>
              <a:cs typeface="Arial" panose="020B0604020202020204" pitchFamily="34" charset="0"/>
            </a:endParaRPr>
          </a:p>
          <a:p>
            <a:pPr defTabSz="457189">
              <a:spcBef>
                <a:spcPts val="0"/>
              </a:spcBef>
              <a:defRPr/>
            </a:pPr>
            <a:endParaRPr lang="sv-SE" sz="1100" dirty="0">
              <a:solidFill>
                <a:srgbClr val="000000"/>
              </a:solidFill>
              <a:latin typeface="Calibri"/>
              <a:cs typeface="Arial" panose="020B0604020202020204" pitchFamily="34" charset="0"/>
            </a:endParaRPr>
          </a:p>
          <a:p>
            <a:pPr defTabSz="457189">
              <a:spcBef>
                <a:spcPts val="0"/>
              </a:spcBef>
              <a:defRPr/>
            </a:pPr>
            <a:endParaRPr lang="sv-SE" sz="1100" dirty="0">
              <a:solidFill>
                <a:srgbClr val="000000"/>
              </a:solidFill>
              <a:latin typeface="Calibri"/>
              <a:cs typeface="Arial" panose="020B0604020202020204" pitchFamily="34" charset="0"/>
            </a:endParaRPr>
          </a:p>
          <a:p>
            <a:pPr defTabSz="457189">
              <a:spcBef>
                <a:spcPts val="0"/>
              </a:spcBef>
              <a:defRPr/>
            </a:pPr>
            <a:r>
              <a:rPr lang="sv-SE" sz="1100" dirty="0">
                <a:solidFill>
                  <a:srgbClr val="000000"/>
                </a:solidFill>
                <a:latin typeface="Calibri"/>
                <a:cs typeface="Arial" panose="020B0604020202020204" pitchFamily="34" charset="0"/>
              </a:rPr>
              <a:t>Research Executive</a:t>
            </a:r>
          </a:p>
          <a:p>
            <a:pPr defTabSz="457189">
              <a:spcBef>
                <a:spcPts val="0"/>
              </a:spcBef>
              <a:defRPr/>
            </a:pPr>
            <a:r>
              <a:rPr lang="sv-SE" sz="1100" b="0" dirty="0">
                <a:solidFill>
                  <a:srgbClr val="000000"/>
                </a:solidFill>
                <a:latin typeface="Calibri"/>
                <a:cs typeface="Arial" panose="020B0604020202020204" pitchFamily="34" charset="0"/>
              </a:rPr>
              <a:t>Katarina Hajdu</a:t>
            </a:r>
          </a:p>
          <a:p>
            <a:pPr defTabSz="457189">
              <a:defRPr/>
            </a:pPr>
            <a:r>
              <a:rPr lang="sv-SE" sz="1100" dirty="0">
                <a:solidFill>
                  <a:srgbClr val="000000"/>
                </a:solidFill>
                <a:latin typeface="Calibri"/>
                <a:cs typeface="Arial" panose="020B0604020202020204" pitchFamily="34" charset="0"/>
              </a:rPr>
              <a:t>Mobil: </a:t>
            </a:r>
            <a:r>
              <a:rPr lang="sv-SE" sz="1100" b="0" dirty="0">
                <a:solidFill>
                  <a:srgbClr val="000000"/>
                </a:solidFill>
                <a:latin typeface="Calibri"/>
                <a:cs typeface="Arial" panose="020B0604020202020204" pitchFamily="34" charset="0"/>
              </a:rPr>
              <a:t>0728 56 20 91</a:t>
            </a:r>
          </a:p>
          <a:p>
            <a:pPr defTabSz="457189">
              <a:defRPr/>
            </a:pPr>
            <a:r>
              <a:rPr lang="sv-SE" sz="1100" dirty="0">
                <a:solidFill>
                  <a:srgbClr val="000000"/>
                </a:solidFill>
                <a:latin typeface="Calibri"/>
                <a:cs typeface="Arial" panose="020B0604020202020204" pitchFamily="34" charset="0"/>
              </a:rPr>
              <a:t>E-post: </a:t>
            </a:r>
            <a:r>
              <a:rPr lang="sv-SE" sz="1100" b="0" dirty="0">
                <a:solidFill>
                  <a:srgbClr val="000000"/>
                </a:solidFill>
                <a:latin typeface="Calibri"/>
                <a:cs typeface="Arial" panose="020B0604020202020204" pitchFamily="34" charset="0"/>
              </a:rPr>
              <a:t>katarina.hajdu@novus.se</a:t>
            </a:r>
          </a:p>
        </p:txBody>
      </p:sp>
      <p:sp>
        <p:nvSpPr>
          <p:cNvPr id="14" name="Freeform 5">
            <a:extLst>
              <a:ext uri="{FF2B5EF4-FFF2-40B4-BE49-F238E27FC236}">
                <a16:creationId xmlns:a16="http://schemas.microsoft.com/office/drawing/2014/main" id="{F51E6242-3D9D-4580-8421-3F8123B471C8}"/>
              </a:ext>
            </a:extLst>
          </p:cNvPr>
          <p:cNvSpPr>
            <a:spLocks noEditPoints="1"/>
          </p:cNvSpPr>
          <p:nvPr/>
        </p:nvSpPr>
        <p:spPr bwMode="auto">
          <a:xfrm rot="21430306">
            <a:off x="6877716" y="2705033"/>
            <a:ext cx="543217" cy="1755868"/>
          </a:xfrm>
          <a:custGeom>
            <a:avLst/>
            <a:gdLst/>
            <a:ahLst/>
            <a:cxnLst>
              <a:cxn ang="0">
                <a:pos x="11" y="89"/>
              </a:cxn>
              <a:cxn ang="0">
                <a:pos x="15" y="81"/>
              </a:cxn>
              <a:cxn ang="0">
                <a:pos x="8" y="82"/>
              </a:cxn>
              <a:cxn ang="0">
                <a:pos x="1" y="63"/>
              </a:cxn>
              <a:cxn ang="0">
                <a:pos x="5" y="60"/>
              </a:cxn>
              <a:cxn ang="0">
                <a:pos x="10" y="34"/>
              </a:cxn>
              <a:cxn ang="0">
                <a:pos x="15" y="33"/>
              </a:cxn>
              <a:cxn ang="0">
                <a:pos x="34" y="8"/>
              </a:cxn>
              <a:cxn ang="0">
                <a:pos x="37" y="30"/>
              </a:cxn>
              <a:cxn ang="0">
                <a:pos x="46" y="34"/>
              </a:cxn>
              <a:cxn ang="0">
                <a:pos x="49" y="57"/>
              </a:cxn>
              <a:cxn ang="0">
                <a:pos x="49" y="86"/>
              </a:cxn>
              <a:cxn ang="0">
                <a:pos x="42" y="85"/>
              </a:cxn>
              <a:cxn ang="0">
                <a:pos x="42" y="90"/>
              </a:cxn>
              <a:cxn ang="0">
                <a:pos x="35" y="151"/>
              </a:cxn>
              <a:cxn ang="0">
                <a:pos x="29" y="150"/>
              </a:cxn>
              <a:cxn ang="0">
                <a:pos x="35" y="154"/>
              </a:cxn>
              <a:cxn ang="0">
                <a:pos x="29" y="116"/>
              </a:cxn>
              <a:cxn ang="0">
                <a:pos x="26" y="94"/>
              </a:cxn>
              <a:cxn ang="0">
                <a:pos x="20" y="133"/>
              </a:cxn>
              <a:cxn ang="0">
                <a:pos x="10" y="153"/>
              </a:cxn>
              <a:cxn ang="0">
                <a:pos x="16" y="151"/>
              </a:cxn>
              <a:cxn ang="0">
                <a:pos x="10" y="149"/>
              </a:cxn>
              <a:cxn ang="0">
                <a:pos x="10" y="130"/>
              </a:cxn>
              <a:cxn ang="0">
                <a:pos x="11" y="89"/>
              </a:cxn>
              <a:cxn ang="0">
                <a:pos x="29" y="29"/>
              </a:cxn>
              <a:cxn ang="0">
                <a:pos x="23" y="30"/>
              </a:cxn>
              <a:cxn ang="0">
                <a:pos x="24" y="39"/>
              </a:cxn>
              <a:cxn ang="0">
                <a:pos x="24" y="73"/>
              </a:cxn>
              <a:cxn ang="0">
                <a:pos x="34" y="66"/>
              </a:cxn>
              <a:cxn ang="0">
                <a:pos x="33" y="28"/>
              </a:cxn>
              <a:cxn ang="0">
                <a:pos x="36" y="18"/>
              </a:cxn>
              <a:cxn ang="0">
                <a:pos x="36" y="18"/>
              </a:cxn>
              <a:cxn ang="0">
                <a:pos x="29" y="29"/>
              </a:cxn>
            </a:cxnLst>
            <a:rect l="0" t="0" r="r" b="b"/>
            <a:pathLst>
              <a:path w="52" h="154">
                <a:moveTo>
                  <a:pt x="11" y="89"/>
                </a:moveTo>
                <a:cubicBezTo>
                  <a:pt x="10" y="93"/>
                  <a:pt x="23" y="87"/>
                  <a:pt x="15" y="81"/>
                </a:cubicBezTo>
                <a:cubicBezTo>
                  <a:pt x="14" y="81"/>
                  <a:pt x="9" y="84"/>
                  <a:pt x="8" y="82"/>
                </a:cubicBezTo>
                <a:cubicBezTo>
                  <a:pt x="6" y="82"/>
                  <a:pt x="0" y="69"/>
                  <a:pt x="1" y="63"/>
                </a:cubicBezTo>
                <a:cubicBezTo>
                  <a:pt x="1" y="59"/>
                  <a:pt x="3" y="64"/>
                  <a:pt x="5" y="60"/>
                </a:cubicBezTo>
                <a:cubicBezTo>
                  <a:pt x="8" y="54"/>
                  <a:pt x="7" y="40"/>
                  <a:pt x="10" y="34"/>
                </a:cubicBezTo>
                <a:cubicBezTo>
                  <a:pt x="10" y="34"/>
                  <a:pt x="16" y="32"/>
                  <a:pt x="15" y="33"/>
                </a:cubicBezTo>
                <a:cubicBezTo>
                  <a:pt x="21" y="27"/>
                  <a:pt x="19" y="1"/>
                  <a:pt x="34" y="8"/>
                </a:cubicBezTo>
                <a:cubicBezTo>
                  <a:pt x="43" y="12"/>
                  <a:pt x="35" y="25"/>
                  <a:pt x="37" y="30"/>
                </a:cubicBezTo>
                <a:cubicBezTo>
                  <a:pt x="38" y="33"/>
                  <a:pt x="43" y="31"/>
                  <a:pt x="46" y="34"/>
                </a:cubicBezTo>
                <a:cubicBezTo>
                  <a:pt x="47" y="36"/>
                  <a:pt x="48" y="53"/>
                  <a:pt x="49" y="57"/>
                </a:cubicBezTo>
                <a:cubicBezTo>
                  <a:pt x="49" y="60"/>
                  <a:pt x="52" y="81"/>
                  <a:pt x="49" y="86"/>
                </a:cubicBezTo>
                <a:cubicBezTo>
                  <a:pt x="47" y="89"/>
                  <a:pt x="45" y="83"/>
                  <a:pt x="42" y="85"/>
                </a:cubicBezTo>
                <a:cubicBezTo>
                  <a:pt x="40" y="87"/>
                  <a:pt x="42" y="93"/>
                  <a:pt x="42" y="90"/>
                </a:cubicBezTo>
                <a:cubicBezTo>
                  <a:pt x="42" y="96"/>
                  <a:pt x="36" y="150"/>
                  <a:pt x="35" y="151"/>
                </a:cubicBezTo>
                <a:cubicBezTo>
                  <a:pt x="34" y="151"/>
                  <a:pt x="29" y="149"/>
                  <a:pt x="29" y="150"/>
                </a:cubicBezTo>
                <a:cubicBezTo>
                  <a:pt x="29" y="152"/>
                  <a:pt x="34" y="154"/>
                  <a:pt x="35" y="154"/>
                </a:cubicBezTo>
                <a:cubicBezTo>
                  <a:pt x="18" y="151"/>
                  <a:pt x="29" y="134"/>
                  <a:pt x="29" y="116"/>
                </a:cubicBezTo>
                <a:cubicBezTo>
                  <a:pt x="29" y="105"/>
                  <a:pt x="30" y="77"/>
                  <a:pt x="26" y="94"/>
                </a:cubicBezTo>
                <a:cubicBezTo>
                  <a:pt x="24" y="104"/>
                  <a:pt x="19" y="121"/>
                  <a:pt x="20" y="133"/>
                </a:cubicBezTo>
                <a:cubicBezTo>
                  <a:pt x="21" y="143"/>
                  <a:pt x="24" y="152"/>
                  <a:pt x="10" y="153"/>
                </a:cubicBezTo>
                <a:cubicBezTo>
                  <a:pt x="7" y="153"/>
                  <a:pt x="17" y="150"/>
                  <a:pt x="16" y="151"/>
                </a:cubicBezTo>
                <a:cubicBezTo>
                  <a:pt x="17" y="149"/>
                  <a:pt x="12" y="151"/>
                  <a:pt x="10" y="149"/>
                </a:cubicBezTo>
                <a:cubicBezTo>
                  <a:pt x="10" y="147"/>
                  <a:pt x="10" y="134"/>
                  <a:pt x="10" y="130"/>
                </a:cubicBezTo>
                <a:cubicBezTo>
                  <a:pt x="11" y="115"/>
                  <a:pt x="10" y="94"/>
                  <a:pt x="11" y="89"/>
                </a:cubicBezTo>
                <a:close/>
                <a:moveTo>
                  <a:pt x="29" y="29"/>
                </a:moveTo>
                <a:cubicBezTo>
                  <a:pt x="35" y="33"/>
                  <a:pt x="23" y="29"/>
                  <a:pt x="23" y="30"/>
                </a:cubicBezTo>
                <a:cubicBezTo>
                  <a:pt x="22" y="32"/>
                  <a:pt x="24" y="37"/>
                  <a:pt x="24" y="39"/>
                </a:cubicBezTo>
                <a:cubicBezTo>
                  <a:pt x="25" y="45"/>
                  <a:pt x="22" y="70"/>
                  <a:pt x="24" y="73"/>
                </a:cubicBezTo>
                <a:cubicBezTo>
                  <a:pt x="25" y="73"/>
                  <a:pt x="36" y="74"/>
                  <a:pt x="34" y="66"/>
                </a:cubicBezTo>
                <a:cubicBezTo>
                  <a:pt x="33" y="64"/>
                  <a:pt x="31" y="37"/>
                  <a:pt x="33" y="28"/>
                </a:cubicBezTo>
                <a:cubicBezTo>
                  <a:pt x="33" y="26"/>
                  <a:pt x="39" y="23"/>
                  <a:pt x="36" y="18"/>
                </a:cubicBezTo>
                <a:cubicBezTo>
                  <a:pt x="35" y="17"/>
                  <a:pt x="36" y="18"/>
                  <a:pt x="36" y="18"/>
                </a:cubicBezTo>
                <a:cubicBezTo>
                  <a:pt x="30" y="0"/>
                  <a:pt x="23" y="24"/>
                  <a:pt x="29" y="29"/>
                </a:cubicBezTo>
                <a:close/>
              </a:path>
            </a:pathLst>
          </a:custGeom>
          <a:solidFill>
            <a:schemeClr val="accent4"/>
          </a:solidFill>
          <a:ln w="9525">
            <a:noFill/>
            <a:round/>
            <a:headEnd/>
            <a:tailEnd/>
          </a:ln>
        </p:spPr>
        <p:txBody>
          <a:bodyPr vert="horz" wrap="square" lIns="68580" tIns="34290" rIns="68580" bIns="34290" numCol="1" anchor="t" anchorCtr="0" compatLnSpc="1">
            <a:prstTxWarp prst="textNoShape">
              <a:avLst/>
            </a:prstTxWarp>
          </a:bodyPr>
          <a:lstStyle/>
          <a:p>
            <a:pPr defTabSz="342892">
              <a:defRPr/>
            </a:pPr>
            <a:endParaRPr lang="sv-SE" sz="1013">
              <a:solidFill>
                <a:srgbClr val="000000"/>
              </a:solidFill>
              <a:latin typeface="Calibri"/>
            </a:endParaRPr>
          </a:p>
        </p:txBody>
      </p:sp>
    </p:spTree>
    <p:extLst>
      <p:ext uri="{BB962C8B-B14F-4D97-AF65-F5344CB8AC3E}">
        <p14:creationId xmlns:p14="http://schemas.microsoft.com/office/powerpoint/2010/main" val="2200279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man performing on stage with closed eyes and holding a microphone">
            <a:extLst>
              <a:ext uri="{FF2B5EF4-FFF2-40B4-BE49-F238E27FC236}">
                <a16:creationId xmlns:a16="http://schemas.microsoft.com/office/drawing/2014/main" id="{94812890-3D08-4149-8B0C-AA166F28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5" t="8390" r="1385" b="17181"/>
          <a:stretch/>
        </p:blipFill>
        <p:spPr bwMode="auto">
          <a:xfrm>
            <a:off x="-2" y="0"/>
            <a:ext cx="9144000" cy="48672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
            <a:ext cx="9144000" cy="4867275"/>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solidFill>
                <a:schemeClr val="bg1"/>
              </a:solidFill>
            </a:endParaRPr>
          </a:p>
        </p:txBody>
      </p:sp>
      <p:sp>
        <p:nvSpPr>
          <p:cNvPr id="6" name="Rubrik 1"/>
          <p:cNvSpPr txBox="1">
            <a:spLocks/>
          </p:cNvSpPr>
          <p:nvPr/>
        </p:nvSpPr>
        <p:spPr>
          <a:xfrm>
            <a:off x="-1" y="0"/>
            <a:ext cx="7567864" cy="794989"/>
          </a:xfrm>
          <a:prstGeom prst="rect">
            <a:avLst/>
          </a:prstGeom>
        </p:spPr>
        <p:txBody>
          <a:bodyPr lIns="251999" tIns="4572000" rIns="251999"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r>
              <a:rPr lang="sv-SE" sz="2700" b="1">
                <a:solidFill>
                  <a:schemeClr val="bg1"/>
                </a:solidFill>
                <a:latin typeface="Calibri" charset="0"/>
                <a:ea typeface="Calibri" charset="0"/>
                <a:cs typeface="Calibri" charset="0"/>
              </a:rPr>
              <a:t>Urval</a:t>
            </a:r>
          </a:p>
        </p:txBody>
      </p:sp>
      <p:cxnSp>
        <p:nvCxnSpPr>
          <p:cNvPr id="14" name="Straight Connector 13"/>
          <p:cNvCxnSpPr/>
          <p:nvPr/>
        </p:nvCxnSpPr>
        <p:spPr>
          <a:xfrm>
            <a:off x="245393" y="3206061"/>
            <a:ext cx="2443360" cy="1"/>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3595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wo woman sits on sofa chairs inside house">
            <a:extLst>
              <a:ext uri="{FF2B5EF4-FFF2-40B4-BE49-F238E27FC236}">
                <a16:creationId xmlns:a16="http://schemas.microsoft.com/office/drawing/2014/main" id="{4FA48582-01CF-4D9F-89D8-B9C1D7651D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64" b="5371"/>
          <a:stretch/>
        </p:blipFill>
        <p:spPr bwMode="auto">
          <a:xfrm>
            <a:off x="6084094" y="0"/>
            <a:ext cx="3059905" cy="4867275"/>
          </a:xfrm>
          <a:prstGeom prst="rect">
            <a:avLst/>
          </a:prstGeom>
          <a:noFill/>
          <a:extLst>
            <a:ext uri="{909E8E84-426E-40DD-AFC4-6F175D3DCCD1}">
              <a14:hiddenFill xmlns:a14="http://schemas.microsoft.com/office/drawing/2010/main">
                <a:solidFill>
                  <a:srgbClr val="FFFFFF"/>
                </a:solidFill>
              </a14:hiddenFill>
            </a:ext>
          </a:extLst>
        </p:spPr>
      </p:pic>
      <p:sp>
        <p:nvSpPr>
          <p:cNvPr id="2" name="shpTitle"/>
          <p:cNvSpPr>
            <a:spLocks noGrp="1"/>
          </p:cNvSpPr>
          <p:nvPr>
            <p:ph type="title"/>
          </p:nvPr>
        </p:nvSpPr>
        <p:spPr>
          <a:xfrm>
            <a:off x="-10383" y="0"/>
            <a:ext cx="8182833" cy="938525"/>
          </a:xfrm>
          <a:prstGeom prst="rect">
            <a:avLst/>
          </a:prstGeom>
        </p:spPr>
        <p:txBody>
          <a:bodyPr lIns="251999" tIns="360000" rIns="251999" anchor="t" anchorCtr="0"/>
          <a:lstStyle/>
          <a:p>
            <a:r>
              <a:rPr lang="sv-SE" sz="2700" b="1">
                <a:latin typeface="Calibri" charset="0"/>
                <a:ea typeface="Calibri" charset="0"/>
                <a:cs typeface="Calibri" charset="0"/>
              </a:rPr>
              <a:t>Urvalsdefinition</a:t>
            </a:r>
            <a:endParaRPr lang="sv-SE" sz="2700" b="1"/>
          </a:p>
        </p:txBody>
      </p:sp>
      <p:cxnSp>
        <p:nvCxnSpPr>
          <p:cNvPr id="14" name="Straight Connector 13"/>
          <p:cNvCxnSpPr/>
          <p:nvPr/>
        </p:nvCxnSpPr>
        <p:spPr>
          <a:xfrm>
            <a:off x="218973" y="808297"/>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shpDivision" hidden="1">
            <a:extLst>
              <a:ext uri="{FF2B5EF4-FFF2-40B4-BE49-F238E27FC236}">
                <a16:creationId xmlns:a16="http://schemas.microsoft.com/office/drawing/2014/main" id="{68D8C3DB-0DB5-4E7A-A1B5-8837DEFFB8A4}"/>
              </a:ext>
            </a:extLst>
          </p:cNvPr>
          <p:cNvSpPr txBox="1"/>
          <p:nvPr/>
        </p:nvSpPr>
        <p:spPr>
          <a:xfrm>
            <a:off x="7380312" y="0"/>
            <a:ext cx="1763689" cy="339725"/>
          </a:xfrm>
          <a:prstGeom prst="rect">
            <a:avLst/>
          </a:prstGeom>
          <a:solidFill>
            <a:schemeClr val="accent4"/>
          </a:solidFill>
        </p:spPr>
        <p:txBody>
          <a:bodyPr wrap="square" lIns="251999" tIns="72000" rIns="251999" rtlCol="0">
            <a:noAutofit/>
          </a:bodyPr>
          <a:lstStyle/>
          <a:p>
            <a:pPr algn="ctr">
              <a:lnSpc>
                <a:spcPct val="100000"/>
              </a:lnSpc>
            </a:pPr>
            <a:r>
              <a:rPr lang="sv-SE" sz="1200" b="1">
                <a:solidFill>
                  <a:schemeClr val="bg1"/>
                </a:solidFill>
              </a:rPr>
              <a:t>Grupp </a:t>
            </a:r>
          </a:p>
        </p:txBody>
      </p:sp>
      <p:sp>
        <p:nvSpPr>
          <p:cNvPr id="20" name="shpSlideType" hidden="1">
            <a:extLst>
              <a:ext uri="{FF2B5EF4-FFF2-40B4-BE49-F238E27FC236}">
                <a16:creationId xmlns:a16="http://schemas.microsoft.com/office/drawing/2014/main" id="{9E097044-03E1-4EB8-8C60-2D4A7CB37A88}"/>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a:latin typeface="Calibri Regular" charset="0"/>
                <a:cs typeface="Calibri Regular" charset="0"/>
              </a:rPr>
              <a:t>1</a:t>
            </a:r>
            <a:endParaRPr kumimoji="0" lang="sv-SE" sz="1200" b="0" i="0" u="none" strike="noStrike" kern="1200" cap="none" spc="0" normalizeH="0" baseline="0" noProof="0">
              <a:ln>
                <a:noFill/>
              </a:ln>
              <a:effectLst/>
              <a:uLnTx/>
              <a:uFillTx/>
              <a:latin typeface="Calibri Regular" charset="0"/>
              <a:cs typeface="Calibri Regular" charset="0"/>
            </a:endParaRP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ell 2">
            <a:extLst>
              <a:ext uri="{FF2B5EF4-FFF2-40B4-BE49-F238E27FC236}">
                <a16:creationId xmlns:a16="http://schemas.microsoft.com/office/drawing/2014/main" id="{D64200C1-5FB8-4398-944A-5BC087A4A657}"/>
              </a:ext>
            </a:extLst>
          </p:cNvPr>
          <p:cNvGraphicFramePr>
            <a:graphicFrameLocks noGrp="1"/>
          </p:cNvGraphicFramePr>
          <p:nvPr/>
        </p:nvGraphicFramePr>
        <p:xfrm>
          <a:off x="278607" y="1273011"/>
          <a:ext cx="5562600" cy="2850704"/>
        </p:xfrm>
        <a:graphic>
          <a:graphicData uri="http://schemas.openxmlformats.org/drawingml/2006/table">
            <a:tbl>
              <a:tblPr>
                <a:tableStyleId>{5FD0F851-EC5A-4D38-B0AD-8093EC10F338}</a:tableStyleId>
              </a:tblPr>
              <a:tblGrid>
                <a:gridCol w="4140200">
                  <a:extLst>
                    <a:ext uri="{9D8B030D-6E8A-4147-A177-3AD203B41FA5}">
                      <a16:colId xmlns:a16="http://schemas.microsoft.com/office/drawing/2014/main" val="495537513"/>
                    </a:ext>
                  </a:extLst>
                </a:gridCol>
                <a:gridCol w="863600">
                  <a:extLst>
                    <a:ext uri="{9D8B030D-6E8A-4147-A177-3AD203B41FA5}">
                      <a16:colId xmlns:a16="http://schemas.microsoft.com/office/drawing/2014/main" val="2400000427"/>
                    </a:ext>
                  </a:extLst>
                </a:gridCol>
                <a:gridCol w="558800">
                  <a:extLst>
                    <a:ext uri="{9D8B030D-6E8A-4147-A177-3AD203B41FA5}">
                      <a16:colId xmlns:a16="http://schemas.microsoft.com/office/drawing/2014/main" val="2612600755"/>
                    </a:ext>
                  </a:extLst>
                </a:gridCol>
              </a:tblGrid>
              <a:tr h="178169">
                <a:tc>
                  <a:txBody>
                    <a:bodyPr/>
                    <a:lstStyle/>
                    <a:p>
                      <a:pPr algn="l" fontAlgn="b"/>
                      <a:r>
                        <a:rPr lang="sv-SE" sz="1100" b="0" u="none" strike="noStrike">
                          <a:solidFill>
                            <a:srgbClr val="000000"/>
                          </a:solidFill>
                          <a:effectLst/>
                        </a:rPr>
                        <a:t>Primär SNI</a:t>
                      </a:r>
                      <a:endParaRPr lang="sv-SE" sz="1100" b="0" i="0" u="none" strike="noStrike">
                        <a:solidFill>
                          <a:srgbClr val="000000"/>
                        </a:solidFill>
                        <a:effectLst/>
                        <a:latin typeface="Calibri" panose="020F0502020204030204" pitchFamily="34" charset="0"/>
                      </a:endParaRPr>
                    </a:p>
                  </a:txBody>
                  <a:tcPr marL="7620" marR="7620" marT="7620" marB="0" anchor="b">
                    <a:solidFill>
                      <a:srgbClr val="93CA9F">
                        <a:alpha val="20000"/>
                      </a:srgbClr>
                    </a:solidFill>
                  </a:tcPr>
                </a:tc>
                <a:tc>
                  <a:txBody>
                    <a:bodyPr/>
                    <a:lstStyle/>
                    <a:p>
                      <a:pPr algn="l" fontAlgn="b"/>
                      <a:r>
                        <a:rPr lang="sv-SE" sz="1100" b="0" i="1" u="none" strike="noStrike">
                          <a:solidFill>
                            <a:srgbClr val="000000"/>
                          </a:solidFill>
                          <a:effectLst/>
                        </a:rPr>
                        <a:t>Antal företag</a:t>
                      </a:r>
                      <a:endParaRPr lang="sv-SE" sz="1100" b="0" i="1" u="none" strike="noStrike">
                        <a:solidFill>
                          <a:srgbClr val="000000"/>
                        </a:solidFill>
                        <a:effectLst/>
                        <a:latin typeface="Calibri" panose="020F0502020204030204" pitchFamily="34" charset="0"/>
                      </a:endParaRPr>
                    </a:p>
                  </a:txBody>
                  <a:tcPr marL="7620" marR="7620" marT="7620" marB="0" anchor="b">
                    <a:solidFill>
                      <a:srgbClr val="93CA9F">
                        <a:alpha val="20000"/>
                      </a:srgbClr>
                    </a:solidFill>
                  </a:tcPr>
                </a:tc>
                <a:tc>
                  <a:txBody>
                    <a:bodyPr/>
                    <a:lstStyle/>
                    <a:p>
                      <a:pPr algn="l" fontAlgn="b"/>
                      <a:r>
                        <a:rPr lang="sv-SE" sz="1100" b="0" i="1" u="none" strike="noStrike">
                          <a:solidFill>
                            <a:srgbClr val="000000"/>
                          </a:solidFill>
                          <a:effectLst/>
                        </a:rPr>
                        <a:t>Andel</a:t>
                      </a:r>
                      <a:endParaRPr lang="sv-SE" sz="1100" b="0" i="1" u="none" strike="noStrike">
                        <a:solidFill>
                          <a:srgbClr val="000000"/>
                        </a:solidFill>
                        <a:effectLst/>
                        <a:latin typeface="Calibri" panose="020F0502020204030204" pitchFamily="34" charset="0"/>
                      </a:endParaRPr>
                    </a:p>
                  </a:txBody>
                  <a:tcPr marL="7620" marR="7620" marT="7620" marB="0" anchor="b">
                    <a:solidFill>
                      <a:srgbClr val="93CA9F">
                        <a:alpha val="20000"/>
                      </a:srgbClr>
                    </a:solidFill>
                  </a:tcPr>
                </a:tc>
                <a:extLst>
                  <a:ext uri="{0D108BD9-81ED-4DB2-BD59-A6C34878D82A}">
                    <a16:rowId xmlns:a16="http://schemas.microsoft.com/office/drawing/2014/main" val="526656100"/>
                  </a:ext>
                </a:extLst>
              </a:tr>
              <a:tr h="178169">
                <a:tc>
                  <a:txBody>
                    <a:bodyPr/>
                    <a:lstStyle/>
                    <a:p>
                      <a:pPr algn="l" fontAlgn="ctr"/>
                      <a:r>
                        <a:rPr lang="sv-SE" sz="1100" b="0" u="none" strike="noStrike">
                          <a:solidFill>
                            <a:srgbClr val="000000"/>
                          </a:solidFill>
                          <a:effectLst/>
                        </a:rPr>
                        <a:t>55.300  Campingplatsverksamhet</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sv-SE" sz="1100" b="0" i="1" u="none" strike="noStrike">
                          <a:solidFill>
                            <a:srgbClr val="000000"/>
                          </a:solidFill>
                          <a:effectLst/>
                        </a:rPr>
                        <a:t>425</a:t>
                      </a:r>
                      <a:endParaRPr lang="sv-SE" sz="1100" b="0" i="1"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100" b="0" i="1" u="none" strike="noStrike">
                          <a:solidFill>
                            <a:srgbClr val="000000"/>
                          </a:solidFill>
                          <a:effectLst/>
                          <a:latin typeface="Calibri" panose="020F0502020204030204" pitchFamily="34" charset="0"/>
                        </a:rPr>
                        <a:t>2,7%</a:t>
                      </a:r>
                    </a:p>
                  </a:txBody>
                  <a:tcPr marL="7620" marR="7620" marT="7620" marB="0" anchor="b"/>
                </a:tc>
                <a:extLst>
                  <a:ext uri="{0D108BD9-81ED-4DB2-BD59-A6C34878D82A}">
                    <a16:rowId xmlns:a16="http://schemas.microsoft.com/office/drawing/2014/main" val="331498014"/>
                  </a:ext>
                </a:extLst>
              </a:tr>
              <a:tr h="178169">
                <a:tc>
                  <a:txBody>
                    <a:bodyPr/>
                    <a:lstStyle/>
                    <a:p>
                      <a:pPr algn="l" fontAlgn="ctr"/>
                      <a:r>
                        <a:rPr lang="sv-SE" sz="1100" b="0" u="none" strike="noStrike">
                          <a:solidFill>
                            <a:srgbClr val="000000"/>
                          </a:solidFill>
                          <a:effectLst/>
                        </a:rPr>
                        <a:t>79.120  Researrangemang</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sv-SE" sz="1100" b="0" i="1" u="none" strike="noStrike">
                          <a:solidFill>
                            <a:srgbClr val="000000"/>
                          </a:solidFill>
                          <a:effectLst/>
                        </a:rPr>
                        <a:t>688</a:t>
                      </a:r>
                      <a:endParaRPr lang="sv-SE" sz="1100" b="0" i="1"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100" b="0" i="1" u="none" strike="noStrike">
                          <a:solidFill>
                            <a:srgbClr val="000000"/>
                          </a:solidFill>
                          <a:effectLst/>
                          <a:latin typeface="Calibri" panose="020F0502020204030204" pitchFamily="34" charset="0"/>
                        </a:rPr>
                        <a:t>4,3%</a:t>
                      </a:r>
                    </a:p>
                  </a:txBody>
                  <a:tcPr marL="7620" marR="7620" marT="7620" marB="0" anchor="b"/>
                </a:tc>
                <a:extLst>
                  <a:ext uri="{0D108BD9-81ED-4DB2-BD59-A6C34878D82A}">
                    <a16:rowId xmlns:a16="http://schemas.microsoft.com/office/drawing/2014/main" val="2966195072"/>
                  </a:ext>
                </a:extLst>
              </a:tr>
              <a:tr h="178169">
                <a:tc>
                  <a:txBody>
                    <a:bodyPr/>
                    <a:lstStyle/>
                    <a:p>
                      <a:pPr algn="l" fontAlgn="ctr"/>
                      <a:r>
                        <a:rPr lang="sv-SE" sz="1100" b="0" u="none" strike="noStrike">
                          <a:solidFill>
                            <a:srgbClr val="000000"/>
                          </a:solidFill>
                          <a:effectLst/>
                        </a:rPr>
                        <a:t>79.900  Turist- och bokningsservice</a:t>
                      </a:r>
                      <a:endParaRPr lang="sv-SE" sz="1100" b="0" i="0" u="none" strike="noStrike">
                        <a:solidFill>
                          <a:srgbClr val="000000"/>
                        </a:solidFill>
                        <a:effectLst/>
                        <a:latin typeface="Calibri" panose="020F0502020204030204" pitchFamily="34" charset="0"/>
                      </a:endParaRPr>
                    </a:p>
                  </a:txBody>
                  <a:tcPr marL="7620" marR="7620" marT="7620" marB="0" anchor="ctr">
                    <a:lnB w="12700" cap="flat" cmpd="sng" algn="ctr">
                      <a:solidFill>
                        <a:schemeClr val="tx1"/>
                      </a:solidFill>
                      <a:prstDash val="solid"/>
                      <a:round/>
                      <a:headEnd type="none" w="med" len="med"/>
                      <a:tailEnd type="none" w="med" len="med"/>
                    </a:lnB>
                  </a:tcPr>
                </a:tc>
                <a:tc>
                  <a:txBody>
                    <a:bodyPr/>
                    <a:lstStyle/>
                    <a:p>
                      <a:pPr algn="l" fontAlgn="b"/>
                      <a:r>
                        <a:rPr lang="sv-SE" sz="1100" b="0" i="1" u="none" strike="noStrike">
                          <a:solidFill>
                            <a:srgbClr val="000000"/>
                          </a:solidFill>
                          <a:effectLst/>
                        </a:rPr>
                        <a:t>705</a:t>
                      </a:r>
                      <a:endParaRPr lang="sv-SE" sz="1100" b="0" i="1" u="none" strike="noStrike">
                        <a:solidFill>
                          <a:srgbClr val="000000"/>
                        </a:solidFill>
                        <a:effectLst/>
                        <a:latin typeface="Calibri" panose="020F0502020204030204" pitchFamily="34" charset="0"/>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l" fontAlgn="b"/>
                      <a:r>
                        <a:rPr lang="sv-SE" sz="1100" b="0" i="1" u="none" strike="noStrike">
                          <a:solidFill>
                            <a:srgbClr val="000000"/>
                          </a:solidFill>
                          <a:effectLst/>
                          <a:latin typeface="Calibri" panose="020F0502020204030204" pitchFamily="34" charset="0"/>
                        </a:rPr>
                        <a:t>4,4%</a:t>
                      </a:r>
                    </a:p>
                  </a:txBody>
                  <a:tcPr marL="7620" marR="7620" marT="762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525207"/>
                  </a:ext>
                </a:extLst>
              </a:tr>
              <a:tr h="178169">
                <a:tc>
                  <a:txBody>
                    <a:bodyPr/>
                    <a:lstStyle/>
                    <a:p>
                      <a:pPr algn="l" fontAlgn="ctr"/>
                      <a:r>
                        <a:rPr lang="sv-SE" sz="1100" b="0" u="none" strike="noStrike">
                          <a:solidFill>
                            <a:srgbClr val="000000"/>
                          </a:solidFill>
                          <a:effectLst/>
                        </a:rPr>
                        <a:t>90.010  Artistisk verksamhet</a:t>
                      </a:r>
                      <a:endParaRPr lang="sv-SE"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l" fontAlgn="b"/>
                      <a:r>
                        <a:rPr lang="sv-SE" sz="1100" b="0" i="1" u="none" strike="noStrike">
                          <a:solidFill>
                            <a:srgbClr val="000000"/>
                          </a:solidFill>
                          <a:effectLst/>
                        </a:rPr>
                        <a:t>7797</a:t>
                      </a:r>
                      <a:endParaRPr lang="sv-SE" sz="1100" b="0" i="1" u="none" strike="noStrike">
                        <a:solidFill>
                          <a:srgbClr val="000000"/>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l" fontAlgn="b"/>
                      <a:r>
                        <a:rPr lang="sv-SE" sz="1100" b="0" i="1" u="none" strike="noStrike">
                          <a:solidFill>
                            <a:srgbClr val="000000"/>
                          </a:solidFill>
                          <a:effectLst/>
                          <a:latin typeface="Calibri" panose="020F0502020204030204" pitchFamily="34" charset="0"/>
                        </a:rPr>
                        <a:t>48,8%</a:t>
                      </a: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80335583"/>
                  </a:ext>
                </a:extLst>
              </a:tr>
              <a:tr h="178169">
                <a:tc>
                  <a:txBody>
                    <a:bodyPr/>
                    <a:lstStyle/>
                    <a:p>
                      <a:pPr algn="l" fontAlgn="ctr"/>
                      <a:r>
                        <a:rPr lang="sv-SE" sz="1100" b="0" u="none" strike="noStrike">
                          <a:solidFill>
                            <a:srgbClr val="000000"/>
                          </a:solidFill>
                          <a:effectLst/>
                        </a:rPr>
                        <a:t>90.020  Stödtjänster till artistisk verksamhet</a:t>
                      </a:r>
                      <a:endParaRPr lang="sv-SE" sz="1100" b="0"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sv-SE" sz="1100" b="0" i="1" u="none" strike="noStrike">
                          <a:solidFill>
                            <a:srgbClr val="000000"/>
                          </a:solidFill>
                          <a:effectLst/>
                        </a:rPr>
                        <a:t>2578</a:t>
                      </a:r>
                      <a:endParaRPr lang="sv-SE" sz="1100" b="0" i="1" u="none" strike="noStrike">
                        <a:solidFill>
                          <a:srgbClr val="000000"/>
                        </a:solidFill>
                        <a:effectLst/>
                        <a:latin typeface="Calibri" panose="020F0502020204030204" pitchFamily="34" charset="0"/>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r>
                        <a:rPr lang="sv-SE" sz="1100" b="0" i="1" u="none" strike="noStrike">
                          <a:solidFill>
                            <a:srgbClr val="000000"/>
                          </a:solidFill>
                          <a:effectLst/>
                          <a:latin typeface="Calibri" panose="020F0502020204030204" pitchFamily="34" charset="0"/>
                        </a:rPr>
                        <a:t>16,1%</a:t>
                      </a:r>
                    </a:p>
                  </a:txBody>
                  <a:tcPr marL="7620" marR="7620" marT="762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42213730"/>
                  </a:ext>
                </a:extLst>
              </a:tr>
              <a:tr h="178169">
                <a:tc>
                  <a:txBody>
                    <a:bodyPr/>
                    <a:lstStyle/>
                    <a:p>
                      <a:pPr algn="l" fontAlgn="ctr"/>
                      <a:r>
                        <a:rPr lang="nn-NO" sz="1100" b="0" u="none" strike="noStrike">
                          <a:solidFill>
                            <a:srgbClr val="000000"/>
                          </a:solidFill>
                          <a:effectLst/>
                        </a:rPr>
                        <a:t>90.040  Drift av teatrar, konserthus o.d.</a:t>
                      </a:r>
                      <a:endParaRPr lang="nn-NO" sz="1100" b="0" i="0" u="none" strike="noStrike">
                        <a:solidFill>
                          <a:srgbClr val="000000"/>
                        </a:solidFill>
                        <a:effectLst/>
                        <a:latin typeface="Calibri" panose="020F0502020204030204" pitchFamily="34" charset="0"/>
                      </a:endParaRP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l" fontAlgn="b"/>
                      <a:r>
                        <a:rPr lang="sv-SE" sz="1100" b="0" i="1" u="none" strike="noStrike">
                          <a:solidFill>
                            <a:srgbClr val="000000"/>
                          </a:solidFill>
                          <a:effectLst/>
                        </a:rPr>
                        <a:t>47</a:t>
                      </a:r>
                      <a:endParaRPr lang="sv-SE" sz="1100" b="0" i="1" u="none" strike="noStrike">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l" fontAlgn="b"/>
                      <a:r>
                        <a:rPr lang="sv-SE" sz="1100" b="0" i="1" u="none" strike="noStrike">
                          <a:solidFill>
                            <a:srgbClr val="000000"/>
                          </a:solidFill>
                          <a:effectLst/>
                          <a:latin typeface="Calibri" panose="020F0502020204030204" pitchFamily="34" charset="0"/>
                        </a:rPr>
                        <a:t>0,3%</a:t>
                      </a:r>
                    </a:p>
                  </a:txBody>
                  <a:tcPr marL="7620" marR="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12813771"/>
                  </a:ext>
                </a:extLst>
              </a:tr>
              <a:tr h="178169">
                <a:tc>
                  <a:txBody>
                    <a:bodyPr/>
                    <a:lstStyle/>
                    <a:p>
                      <a:pPr algn="l" fontAlgn="ctr"/>
                      <a:r>
                        <a:rPr lang="sv-SE" sz="1100" b="0" u="none" strike="noStrike">
                          <a:solidFill>
                            <a:srgbClr val="000000"/>
                          </a:solidFill>
                          <a:effectLst/>
                        </a:rPr>
                        <a:t>91.020  Museiverksamhet</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sv-SE" sz="1100" b="0" i="1" u="none" strike="noStrike">
                          <a:solidFill>
                            <a:srgbClr val="000000"/>
                          </a:solidFill>
                          <a:effectLst/>
                        </a:rPr>
                        <a:t>367</a:t>
                      </a:r>
                      <a:endParaRPr lang="sv-SE" sz="1100" b="0" i="1"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100" b="0" i="1" u="none" strike="noStrike">
                          <a:solidFill>
                            <a:srgbClr val="000000"/>
                          </a:solidFill>
                          <a:effectLst/>
                          <a:latin typeface="Calibri" panose="020F0502020204030204" pitchFamily="34" charset="0"/>
                        </a:rPr>
                        <a:t>2,3%</a:t>
                      </a:r>
                    </a:p>
                  </a:txBody>
                  <a:tcPr marL="7620" marR="7620" marT="7620" marB="0" anchor="b"/>
                </a:tc>
                <a:extLst>
                  <a:ext uri="{0D108BD9-81ED-4DB2-BD59-A6C34878D82A}">
                    <a16:rowId xmlns:a16="http://schemas.microsoft.com/office/drawing/2014/main" val="4282443031"/>
                  </a:ext>
                </a:extLst>
              </a:tr>
              <a:tr h="178169">
                <a:tc>
                  <a:txBody>
                    <a:bodyPr/>
                    <a:lstStyle/>
                    <a:p>
                      <a:pPr algn="l" fontAlgn="ctr"/>
                      <a:r>
                        <a:rPr lang="sv-SE" sz="1100" b="0" u="none" strike="noStrike">
                          <a:solidFill>
                            <a:srgbClr val="000000"/>
                          </a:solidFill>
                          <a:effectLst/>
                        </a:rPr>
                        <a:t>91.040  Drift av botaniska trädgårdar, djurparker och naturreservat</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sv-SE" sz="1100" b="0" i="1" u="none" strike="noStrike">
                          <a:solidFill>
                            <a:srgbClr val="000000"/>
                          </a:solidFill>
                          <a:effectLst/>
                        </a:rPr>
                        <a:t>54</a:t>
                      </a:r>
                      <a:endParaRPr lang="sv-SE" sz="1100" b="0" i="1"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100" b="0" i="1" u="none" strike="noStrike">
                          <a:solidFill>
                            <a:srgbClr val="000000"/>
                          </a:solidFill>
                          <a:effectLst/>
                          <a:latin typeface="Calibri" panose="020F0502020204030204" pitchFamily="34" charset="0"/>
                        </a:rPr>
                        <a:t>0,3%</a:t>
                      </a:r>
                    </a:p>
                  </a:txBody>
                  <a:tcPr marL="7620" marR="7620" marT="7620" marB="0" anchor="b"/>
                </a:tc>
                <a:extLst>
                  <a:ext uri="{0D108BD9-81ED-4DB2-BD59-A6C34878D82A}">
                    <a16:rowId xmlns:a16="http://schemas.microsoft.com/office/drawing/2014/main" val="256770913"/>
                  </a:ext>
                </a:extLst>
              </a:tr>
              <a:tr h="178169">
                <a:tc>
                  <a:txBody>
                    <a:bodyPr/>
                    <a:lstStyle/>
                    <a:p>
                      <a:pPr algn="l" fontAlgn="ctr"/>
                      <a:r>
                        <a:rPr lang="sv-SE" sz="1100" b="0" u="none" strike="noStrike">
                          <a:solidFill>
                            <a:srgbClr val="000000"/>
                          </a:solidFill>
                          <a:effectLst/>
                        </a:rPr>
                        <a:t>93.111  Drift av skidsportanläggningar</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sv-SE" sz="1100" b="0" i="1" u="none" strike="noStrike">
                          <a:solidFill>
                            <a:srgbClr val="000000"/>
                          </a:solidFill>
                          <a:effectLst/>
                        </a:rPr>
                        <a:t>63</a:t>
                      </a:r>
                      <a:endParaRPr lang="sv-SE" sz="1100" b="0" i="1"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100" b="0" i="1" u="none" strike="noStrike">
                          <a:solidFill>
                            <a:srgbClr val="000000"/>
                          </a:solidFill>
                          <a:effectLst/>
                          <a:latin typeface="Calibri" panose="020F0502020204030204" pitchFamily="34" charset="0"/>
                        </a:rPr>
                        <a:t>0,4%</a:t>
                      </a:r>
                    </a:p>
                  </a:txBody>
                  <a:tcPr marL="7620" marR="7620" marT="7620" marB="0" anchor="b"/>
                </a:tc>
                <a:extLst>
                  <a:ext uri="{0D108BD9-81ED-4DB2-BD59-A6C34878D82A}">
                    <a16:rowId xmlns:a16="http://schemas.microsoft.com/office/drawing/2014/main" val="740898923"/>
                  </a:ext>
                </a:extLst>
              </a:tr>
              <a:tr h="178169">
                <a:tc>
                  <a:txBody>
                    <a:bodyPr/>
                    <a:lstStyle/>
                    <a:p>
                      <a:pPr algn="l" fontAlgn="ctr"/>
                      <a:r>
                        <a:rPr lang="sv-SE" sz="1100" b="0" u="none" strike="noStrike">
                          <a:solidFill>
                            <a:srgbClr val="000000"/>
                          </a:solidFill>
                          <a:effectLst/>
                        </a:rPr>
                        <a:t>93.210  Nöjes- och temaparksverksamhet</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sv-SE" sz="1100" b="0" i="1" u="none" strike="noStrike">
                          <a:solidFill>
                            <a:srgbClr val="000000"/>
                          </a:solidFill>
                          <a:effectLst/>
                        </a:rPr>
                        <a:t>83</a:t>
                      </a:r>
                      <a:endParaRPr lang="sv-SE" sz="1100" b="0" i="1"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100" b="0" i="1" u="none" strike="noStrike">
                          <a:solidFill>
                            <a:srgbClr val="000000"/>
                          </a:solidFill>
                          <a:effectLst/>
                          <a:latin typeface="Calibri" panose="020F0502020204030204" pitchFamily="34" charset="0"/>
                        </a:rPr>
                        <a:t>0,5%</a:t>
                      </a:r>
                    </a:p>
                  </a:txBody>
                  <a:tcPr marL="7620" marR="7620" marT="7620" marB="0" anchor="b"/>
                </a:tc>
                <a:extLst>
                  <a:ext uri="{0D108BD9-81ED-4DB2-BD59-A6C34878D82A}">
                    <a16:rowId xmlns:a16="http://schemas.microsoft.com/office/drawing/2014/main" val="1009886574"/>
                  </a:ext>
                </a:extLst>
              </a:tr>
              <a:tr h="178169">
                <a:tc>
                  <a:txBody>
                    <a:bodyPr/>
                    <a:lstStyle/>
                    <a:p>
                      <a:pPr algn="l" fontAlgn="ctr"/>
                      <a:r>
                        <a:rPr lang="sv-SE" sz="1100" b="0" u="none" strike="noStrike">
                          <a:solidFill>
                            <a:srgbClr val="000000"/>
                          </a:solidFill>
                          <a:effectLst/>
                        </a:rPr>
                        <a:t>93.290  Övrig fritids- och nöjesverksamhet</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sv-SE" sz="1100" b="0" i="1" u="none" strike="noStrike">
                          <a:solidFill>
                            <a:srgbClr val="000000"/>
                          </a:solidFill>
                          <a:effectLst/>
                        </a:rPr>
                        <a:t>2724</a:t>
                      </a:r>
                      <a:endParaRPr lang="sv-SE" sz="1100" b="0" i="1"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100" b="0" i="1" u="none" strike="noStrike">
                          <a:solidFill>
                            <a:srgbClr val="000000"/>
                          </a:solidFill>
                          <a:effectLst/>
                          <a:latin typeface="Calibri" panose="020F0502020204030204" pitchFamily="34" charset="0"/>
                        </a:rPr>
                        <a:t>17,0%</a:t>
                      </a:r>
                    </a:p>
                  </a:txBody>
                  <a:tcPr marL="7620" marR="7620" marT="7620" marB="0" anchor="b"/>
                </a:tc>
                <a:extLst>
                  <a:ext uri="{0D108BD9-81ED-4DB2-BD59-A6C34878D82A}">
                    <a16:rowId xmlns:a16="http://schemas.microsoft.com/office/drawing/2014/main" val="3110535483"/>
                  </a:ext>
                </a:extLst>
              </a:tr>
              <a:tr h="178169">
                <a:tc>
                  <a:txBody>
                    <a:bodyPr/>
                    <a:lstStyle/>
                    <a:p>
                      <a:pPr algn="l" fontAlgn="ctr"/>
                      <a:r>
                        <a:rPr lang="sv-SE" sz="1100" b="0" u="none" strike="noStrike">
                          <a:solidFill>
                            <a:srgbClr val="000000"/>
                          </a:solidFill>
                          <a:effectLst/>
                        </a:rPr>
                        <a:t>50.302  Uthyrning och leasing av fritids- och sportutrustning</a:t>
                      </a:r>
                      <a:endParaRPr lang="sv-SE"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sv-SE" sz="1100" b="0" i="1" u="none" strike="noStrike">
                          <a:solidFill>
                            <a:srgbClr val="000000"/>
                          </a:solidFill>
                          <a:effectLst/>
                        </a:rPr>
                        <a:t>176</a:t>
                      </a:r>
                      <a:endParaRPr lang="sv-SE" sz="1100" b="0" i="1"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sv-SE" sz="1100" b="0" i="1" u="none" strike="noStrike">
                          <a:solidFill>
                            <a:srgbClr val="000000"/>
                          </a:solidFill>
                          <a:effectLst/>
                          <a:latin typeface="Calibri" panose="020F0502020204030204" pitchFamily="34" charset="0"/>
                        </a:rPr>
                        <a:t>1,1%</a:t>
                      </a:r>
                    </a:p>
                  </a:txBody>
                  <a:tcPr marL="7620" marR="7620" marT="7620" marB="0" anchor="b"/>
                </a:tc>
                <a:extLst>
                  <a:ext uri="{0D108BD9-81ED-4DB2-BD59-A6C34878D82A}">
                    <a16:rowId xmlns:a16="http://schemas.microsoft.com/office/drawing/2014/main" val="3588015674"/>
                  </a:ext>
                </a:extLst>
              </a:tr>
              <a:tr h="178169">
                <a:tc>
                  <a:txBody>
                    <a:bodyPr/>
                    <a:lstStyle/>
                    <a:p>
                      <a:pPr algn="l" fontAlgn="ctr"/>
                      <a:r>
                        <a:rPr lang="sv-SE" sz="1100" b="0" u="none" strike="noStrike">
                          <a:solidFill>
                            <a:srgbClr val="0D0D0D"/>
                          </a:solidFill>
                          <a:effectLst/>
                        </a:rPr>
                        <a:t>51.102  Icke reguljär lufttransport av passagerare</a:t>
                      </a:r>
                      <a:endParaRPr lang="sv-SE" sz="1100" b="0" i="0" u="none" strike="noStrike">
                        <a:solidFill>
                          <a:srgbClr val="0D0D0D"/>
                        </a:solidFill>
                        <a:effectLst/>
                        <a:latin typeface="Calibri" panose="020F0502020204030204" pitchFamily="34" charset="0"/>
                      </a:endParaRPr>
                    </a:p>
                  </a:txBody>
                  <a:tcPr marL="7620" marR="7620" marT="7620" marB="0" anchor="ctr"/>
                </a:tc>
                <a:tc>
                  <a:txBody>
                    <a:bodyPr/>
                    <a:lstStyle/>
                    <a:p>
                      <a:pPr algn="l" fontAlgn="b"/>
                      <a:r>
                        <a:rPr lang="sv-SE" sz="1100" b="0" i="1" u="none" strike="noStrike">
                          <a:solidFill>
                            <a:srgbClr val="0D0D0D"/>
                          </a:solidFill>
                          <a:effectLst/>
                        </a:rPr>
                        <a:t>96</a:t>
                      </a:r>
                      <a:endParaRPr lang="sv-SE" sz="1100" b="0" i="1" u="none" strike="noStrike">
                        <a:solidFill>
                          <a:srgbClr val="0D0D0D"/>
                        </a:solidFill>
                        <a:effectLst/>
                        <a:latin typeface="Calibri" panose="020F0502020204030204" pitchFamily="34" charset="0"/>
                      </a:endParaRPr>
                    </a:p>
                  </a:txBody>
                  <a:tcPr marL="7620" marR="7620" marT="7620" marB="0" anchor="b"/>
                </a:tc>
                <a:tc>
                  <a:txBody>
                    <a:bodyPr/>
                    <a:lstStyle/>
                    <a:p>
                      <a:pPr algn="l" fontAlgn="b"/>
                      <a:r>
                        <a:rPr lang="sv-SE" sz="1100" b="0" i="1" u="none" strike="noStrike">
                          <a:solidFill>
                            <a:srgbClr val="0D0D0D"/>
                          </a:solidFill>
                          <a:effectLst/>
                          <a:latin typeface="Calibri" panose="020F0502020204030204" pitchFamily="34" charset="0"/>
                        </a:rPr>
                        <a:t>0,6%</a:t>
                      </a:r>
                    </a:p>
                  </a:txBody>
                  <a:tcPr marL="7620" marR="7620" marT="7620" marB="0" anchor="b"/>
                </a:tc>
                <a:extLst>
                  <a:ext uri="{0D108BD9-81ED-4DB2-BD59-A6C34878D82A}">
                    <a16:rowId xmlns:a16="http://schemas.microsoft.com/office/drawing/2014/main" val="4251983142"/>
                  </a:ext>
                </a:extLst>
              </a:tr>
              <a:tr h="178169">
                <a:tc>
                  <a:txBody>
                    <a:bodyPr/>
                    <a:lstStyle/>
                    <a:p>
                      <a:pPr algn="l" fontAlgn="ctr"/>
                      <a:r>
                        <a:rPr lang="sv-SE" sz="1100" b="0" u="none" strike="noStrike">
                          <a:solidFill>
                            <a:srgbClr val="0D0D0D"/>
                          </a:solidFill>
                          <a:effectLst/>
                        </a:rPr>
                        <a:t>50.302  Icke reguljär sjötrafik på inre vattenvägar av passagerare </a:t>
                      </a:r>
                      <a:endParaRPr lang="sv-SE" sz="1100" b="0" i="0" u="none" strike="noStrike">
                        <a:solidFill>
                          <a:srgbClr val="0D0D0D"/>
                        </a:solidFill>
                        <a:effectLst/>
                        <a:latin typeface="Calibri" panose="020F0502020204030204" pitchFamily="34" charset="0"/>
                      </a:endParaRPr>
                    </a:p>
                  </a:txBody>
                  <a:tcPr marL="7620" marR="7620" marT="7620" marB="0" anchor="ctr"/>
                </a:tc>
                <a:tc>
                  <a:txBody>
                    <a:bodyPr/>
                    <a:lstStyle/>
                    <a:p>
                      <a:pPr algn="l" fontAlgn="b"/>
                      <a:r>
                        <a:rPr lang="sv-SE" sz="1100" b="0" i="1" u="none" strike="noStrike">
                          <a:solidFill>
                            <a:srgbClr val="0D0D0D"/>
                          </a:solidFill>
                          <a:effectLst/>
                        </a:rPr>
                        <a:t>176</a:t>
                      </a:r>
                      <a:endParaRPr lang="sv-SE" sz="1100" b="0" i="1" u="none" strike="noStrike">
                        <a:solidFill>
                          <a:srgbClr val="0D0D0D"/>
                        </a:solidFill>
                        <a:effectLst/>
                        <a:latin typeface="Calibri" panose="020F0502020204030204" pitchFamily="34" charset="0"/>
                      </a:endParaRPr>
                    </a:p>
                  </a:txBody>
                  <a:tcPr marL="7620" marR="7620" marT="7620" marB="0" anchor="b"/>
                </a:tc>
                <a:tc>
                  <a:txBody>
                    <a:bodyPr/>
                    <a:lstStyle/>
                    <a:p>
                      <a:pPr algn="l" fontAlgn="b"/>
                      <a:r>
                        <a:rPr lang="sv-SE" sz="1100" b="0" i="1" u="none" strike="noStrike">
                          <a:solidFill>
                            <a:srgbClr val="0D0D0D"/>
                          </a:solidFill>
                          <a:effectLst/>
                          <a:latin typeface="Calibri" panose="020F0502020204030204" pitchFamily="34" charset="0"/>
                        </a:rPr>
                        <a:t>1,1%</a:t>
                      </a:r>
                    </a:p>
                  </a:txBody>
                  <a:tcPr marL="7620" marR="7620" marT="7620" marB="0" anchor="b"/>
                </a:tc>
                <a:extLst>
                  <a:ext uri="{0D108BD9-81ED-4DB2-BD59-A6C34878D82A}">
                    <a16:rowId xmlns:a16="http://schemas.microsoft.com/office/drawing/2014/main" val="3688641122"/>
                  </a:ext>
                </a:extLst>
              </a:tr>
              <a:tr h="178169">
                <a:tc>
                  <a:txBody>
                    <a:bodyPr/>
                    <a:lstStyle/>
                    <a:p>
                      <a:pPr algn="l" fontAlgn="b"/>
                      <a:r>
                        <a:rPr lang="sv-SE" sz="1100" b="0" u="none" strike="noStrike">
                          <a:solidFill>
                            <a:srgbClr val="000000"/>
                          </a:solidFill>
                          <a:effectLst/>
                        </a:rPr>
                        <a:t> </a:t>
                      </a:r>
                      <a:endParaRPr lang="sv-SE" sz="1100" b="0" i="0" u="none" strike="noStrike">
                        <a:solidFill>
                          <a:srgbClr val="000000"/>
                        </a:solidFill>
                        <a:effectLst/>
                        <a:latin typeface="Calibri" panose="020F0502020204030204" pitchFamily="34" charset="0"/>
                      </a:endParaRPr>
                    </a:p>
                  </a:txBody>
                  <a:tcPr marL="7620" marR="7620" marT="7620" marB="0" anchor="b">
                    <a:solidFill>
                      <a:schemeClr val="bg1">
                        <a:lumMod val="95000"/>
                      </a:schemeClr>
                    </a:solidFill>
                  </a:tcPr>
                </a:tc>
                <a:tc>
                  <a:txBody>
                    <a:bodyPr/>
                    <a:lstStyle/>
                    <a:p>
                      <a:pPr algn="l" fontAlgn="b"/>
                      <a:r>
                        <a:rPr lang="sv-SE" sz="1100" b="0" i="1" u="none" strike="noStrike">
                          <a:solidFill>
                            <a:srgbClr val="000000"/>
                          </a:solidFill>
                          <a:effectLst/>
                        </a:rPr>
                        <a:t>15979</a:t>
                      </a:r>
                      <a:endParaRPr lang="sv-SE" sz="1100" b="0" i="1" u="none" strike="noStrike">
                        <a:solidFill>
                          <a:srgbClr val="000000"/>
                        </a:solidFill>
                        <a:effectLst/>
                        <a:latin typeface="Calibri" panose="020F0502020204030204" pitchFamily="34" charset="0"/>
                      </a:endParaRPr>
                    </a:p>
                  </a:txBody>
                  <a:tcPr marL="7620" marR="7620" marT="7620" marB="0" anchor="b">
                    <a:solidFill>
                      <a:schemeClr val="bg1">
                        <a:lumMod val="95000"/>
                      </a:schemeClr>
                    </a:solidFill>
                  </a:tcPr>
                </a:tc>
                <a:tc>
                  <a:txBody>
                    <a:bodyPr/>
                    <a:lstStyle/>
                    <a:p>
                      <a:pPr algn="l" fontAlgn="b"/>
                      <a:r>
                        <a:rPr lang="sv-SE" sz="1100" b="0" i="1" u="none" strike="noStrike">
                          <a:solidFill>
                            <a:srgbClr val="000000"/>
                          </a:solidFill>
                          <a:effectLst/>
                          <a:latin typeface="Calibri" panose="020F0502020204030204" pitchFamily="34" charset="0"/>
                        </a:rPr>
                        <a:t>2,7%</a:t>
                      </a:r>
                    </a:p>
                  </a:txBody>
                  <a:tcPr marL="7620" marR="7620" marT="7620" marB="0" anchor="b">
                    <a:solidFill>
                      <a:schemeClr val="bg1">
                        <a:lumMod val="95000"/>
                      </a:schemeClr>
                    </a:solidFill>
                  </a:tcPr>
                </a:tc>
                <a:extLst>
                  <a:ext uri="{0D108BD9-81ED-4DB2-BD59-A6C34878D82A}">
                    <a16:rowId xmlns:a16="http://schemas.microsoft.com/office/drawing/2014/main" val="2754902001"/>
                  </a:ext>
                </a:extLst>
              </a:tr>
            </a:tbl>
          </a:graphicData>
        </a:graphic>
      </p:graphicFrame>
      <p:sp>
        <p:nvSpPr>
          <p:cNvPr id="10" name="Rectangle 22">
            <a:extLst>
              <a:ext uri="{FF2B5EF4-FFF2-40B4-BE49-F238E27FC236}">
                <a16:creationId xmlns:a16="http://schemas.microsoft.com/office/drawing/2014/main" id="{30451E35-340C-4556-9D32-A7C73C814CD0}"/>
              </a:ext>
            </a:extLst>
          </p:cNvPr>
          <p:cNvSpPr/>
          <p:nvPr/>
        </p:nvSpPr>
        <p:spPr>
          <a:xfrm>
            <a:off x="6084095" y="0"/>
            <a:ext cx="3059905" cy="4867275"/>
          </a:xfrm>
          <a:prstGeom prst="rect">
            <a:avLst/>
          </a:prstGeom>
          <a:solidFill>
            <a:schemeClr val="accent6">
              <a:alpha val="80000"/>
            </a:schemeClr>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defPPr>
              <a:defRPr lang="en-US"/>
            </a:defPPr>
            <a:lvl1pPr marL="0" algn="l" defTabSz="342900" rtl="0" eaLnBrk="1" latinLnBrk="0" hangingPunct="1">
              <a:defRPr sz="1350" kern="1200">
                <a:solidFill>
                  <a:schemeClr val="lt1"/>
                </a:solidFill>
                <a:latin typeface="+mn-lt"/>
                <a:ea typeface="+mn-ea"/>
                <a:cs typeface="+mn-cs"/>
              </a:defRPr>
            </a:lvl1pPr>
            <a:lvl2pPr marL="342900" algn="l" defTabSz="342900" rtl="0" eaLnBrk="1" latinLnBrk="0" hangingPunct="1">
              <a:defRPr sz="1350" kern="1200">
                <a:solidFill>
                  <a:schemeClr val="lt1"/>
                </a:solidFill>
                <a:latin typeface="+mn-lt"/>
                <a:ea typeface="+mn-ea"/>
                <a:cs typeface="+mn-cs"/>
              </a:defRPr>
            </a:lvl2pPr>
            <a:lvl3pPr marL="685800" algn="l" defTabSz="342900" rtl="0" eaLnBrk="1" latinLnBrk="0" hangingPunct="1">
              <a:defRPr sz="1350" kern="1200">
                <a:solidFill>
                  <a:schemeClr val="lt1"/>
                </a:solidFill>
                <a:latin typeface="+mn-lt"/>
                <a:ea typeface="+mn-ea"/>
                <a:cs typeface="+mn-cs"/>
              </a:defRPr>
            </a:lvl3pPr>
            <a:lvl4pPr marL="1028700" algn="l" defTabSz="342900" rtl="0" eaLnBrk="1" latinLnBrk="0" hangingPunct="1">
              <a:defRPr sz="1350" kern="1200">
                <a:solidFill>
                  <a:schemeClr val="lt1"/>
                </a:solidFill>
                <a:latin typeface="+mn-lt"/>
                <a:ea typeface="+mn-ea"/>
                <a:cs typeface="+mn-cs"/>
              </a:defRPr>
            </a:lvl4pPr>
            <a:lvl5pPr marL="1371600" algn="l" defTabSz="342900" rtl="0" eaLnBrk="1" latinLnBrk="0" hangingPunct="1">
              <a:defRPr sz="1350" kern="1200">
                <a:solidFill>
                  <a:schemeClr val="lt1"/>
                </a:solidFill>
                <a:latin typeface="+mn-lt"/>
                <a:ea typeface="+mn-ea"/>
                <a:cs typeface="+mn-cs"/>
              </a:defRPr>
            </a:lvl5pPr>
            <a:lvl6pPr marL="1714500" algn="l" defTabSz="342900" rtl="0" eaLnBrk="1" latinLnBrk="0" hangingPunct="1">
              <a:defRPr sz="1350" kern="1200">
                <a:solidFill>
                  <a:schemeClr val="lt1"/>
                </a:solidFill>
                <a:latin typeface="+mn-lt"/>
                <a:ea typeface="+mn-ea"/>
                <a:cs typeface="+mn-cs"/>
              </a:defRPr>
            </a:lvl6pPr>
            <a:lvl7pPr marL="2057400" algn="l" defTabSz="342900" rtl="0" eaLnBrk="1" latinLnBrk="0" hangingPunct="1">
              <a:defRPr sz="1350" kern="1200">
                <a:solidFill>
                  <a:schemeClr val="lt1"/>
                </a:solidFill>
                <a:latin typeface="+mn-lt"/>
                <a:ea typeface="+mn-ea"/>
                <a:cs typeface="+mn-cs"/>
              </a:defRPr>
            </a:lvl7pPr>
            <a:lvl8pPr marL="2400300" algn="l" defTabSz="342900" rtl="0" eaLnBrk="1" latinLnBrk="0" hangingPunct="1">
              <a:defRPr sz="1350" kern="1200">
                <a:solidFill>
                  <a:schemeClr val="lt1"/>
                </a:solidFill>
                <a:latin typeface="+mn-lt"/>
                <a:ea typeface="+mn-ea"/>
                <a:cs typeface="+mn-cs"/>
              </a:defRPr>
            </a:lvl8pPr>
            <a:lvl9pPr marL="2743200" algn="l" defTabSz="342900" rtl="0" eaLnBrk="1" latinLnBrk="0" hangingPunct="1">
              <a:defRPr sz="1350" kern="1200">
                <a:solidFill>
                  <a:schemeClr val="lt1"/>
                </a:solidFill>
                <a:latin typeface="+mn-lt"/>
                <a:ea typeface="+mn-ea"/>
                <a:cs typeface="+mn-cs"/>
              </a:defRPr>
            </a:lvl9pPr>
          </a:lstStyle>
          <a:p>
            <a:pPr algn="ctr"/>
            <a:endParaRPr lang="sv-SE" sz="1013"/>
          </a:p>
        </p:txBody>
      </p:sp>
      <p:sp>
        <p:nvSpPr>
          <p:cNvPr id="5" name="textruta 4">
            <a:extLst>
              <a:ext uri="{FF2B5EF4-FFF2-40B4-BE49-F238E27FC236}">
                <a16:creationId xmlns:a16="http://schemas.microsoft.com/office/drawing/2014/main" id="{1D4718BA-D5A9-4C8C-A15D-101FFC689152}"/>
              </a:ext>
            </a:extLst>
          </p:cNvPr>
          <p:cNvSpPr txBox="1"/>
          <p:nvPr/>
        </p:nvSpPr>
        <p:spPr>
          <a:xfrm>
            <a:off x="182353" y="842124"/>
            <a:ext cx="5755108" cy="430887"/>
          </a:xfrm>
          <a:prstGeom prst="rect">
            <a:avLst/>
          </a:prstGeom>
          <a:noFill/>
        </p:spPr>
        <p:txBody>
          <a:bodyPr wrap="square" rtlCol="0">
            <a:spAutoFit/>
          </a:bodyPr>
          <a:lstStyle/>
          <a:p>
            <a:r>
              <a:rPr lang="sv-SE" sz="1100"/>
              <a:t>I och med att varken besöksnäringen eller turistföretagen har någon egen branschkod, inom ramen för denna undersökning skapades följande urvalsdefinition:</a:t>
            </a:r>
          </a:p>
        </p:txBody>
      </p:sp>
      <p:sp>
        <p:nvSpPr>
          <p:cNvPr id="15" name="textruta 14">
            <a:extLst>
              <a:ext uri="{FF2B5EF4-FFF2-40B4-BE49-F238E27FC236}">
                <a16:creationId xmlns:a16="http://schemas.microsoft.com/office/drawing/2014/main" id="{94FCF1A8-3C23-4D51-A79A-9DF9BD59419B}"/>
              </a:ext>
            </a:extLst>
          </p:cNvPr>
          <p:cNvSpPr txBox="1"/>
          <p:nvPr/>
        </p:nvSpPr>
        <p:spPr>
          <a:xfrm>
            <a:off x="182781" y="4157548"/>
            <a:ext cx="5974146" cy="600164"/>
          </a:xfrm>
          <a:prstGeom prst="rect">
            <a:avLst/>
          </a:prstGeom>
          <a:noFill/>
        </p:spPr>
        <p:txBody>
          <a:bodyPr wrap="square">
            <a:spAutoFit/>
          </a:bodyPr>
          <a:lstStyle/>
          <a:p>
            <a:r>
              <a:rPr lang="sv-SE" sz="1100"/>
              <a:t>Vidare i undersökningen </a:t>
            </a:r>
            <a:r>
              <a:rPr lang="sv-SE" sz="1100" i="1"/>
              <a:t>(på översiktssidan</a:t>
            </a:r>
            <a:r>
              <a:rPr lang="sv-SE" sz="1100"/>
              <a:t>) redovisar vi även följande delgrupper: </a:t>
            </a:r>
            <a:r>
              <a:rPr lang="sv-SE" sz="1100" b="1"/>
              <a:t>artistisk verksamhet </a:t>
            </a:r>
            <a:r>
              <a:rPr lang="sv-SE" sz="1100"/>
              <a:t>(SNI: 90.010+90.020), </a:t>
            </a:r>
            <a:r>
              <a:rPr lang="sv-SE" sz="1100" b="1"/>
              <a:t>övriga företag </a:t>
            </a:r>
            <a:r>
              <a:rPr lang="sv-SE" sz="1100"/>
              <a:t>(övriga SNI-koder), </a:t>
            </a:r>
            <a:r>
              <a:rPr lang="sv-SE" sz="1100" b="1"/>
              <a:t>turismföretag</a:t>
            </a:r>
            <a:r>
              <a:rPr lang="sv-SE" sz="1100"/>
              <a:t> och </a:t>
            </a:r>
            <a:r>
              <a:rPr lang="sv-SE" sz="1100" b="1"/>
              <a:t>icke-turismföretag</a:t>
            </a:r>
            <a:r>
              <a:rPr lang="sv-SE" sz="1100"/>
              <a:t> (baseras på enkätfråga), samt </a:t>
            </a:r>
            <a:r>
              <a:rPr lang="sv-SE" sz="1100" b="1"/>
              <a:t>storstäder</a:t>
            </a:r>
            <a:r>
              <a:rPr lang="sv-SE" sz="1100"/>
              <a:t> vs. </a:t>
            </a:r>
            <a:r>
              <a:rPr lang="sv-SE" sz="1100" b="1"/>
              <a:t>övriga landet</a:t>
            </a:r>
            <a:r>
              <a:rPr lang="sv-SE" sz="1100"/>
              <a:t>.</a:t>
            </a:r>
          </a:p>
        </p:txBody>
      </p:sp>
    </p:spTree>
    <p:extLst>
      <p:ext uri="{BB962C8B-B14F-4D97-AF65-F5344CB8AC3E}">
        <p14:creationId xmlns:p14="http://schemas.microsoft.com/office/powerpoint/2010/main" val="3609863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man performing on stage with closed eyes and holding a microphone">
            <a:extLst>
              <a:ext uri="{FF2B5EF4-FFF2-40B4-BE49-F238E27FC236}">
                <a16:creationId xmlns:a16="http://schemas.microsoft.com/office/drawing/2014/main" id="{94812890-3D08-4149-8B0C-AA166F28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5" t="8390" r="1385" b="17181"/>
          <a:stretch/>
        </p:blipFill>
        <p:spPr bwMode="auto">
          <a:xfrm>
            <a:off x="-2" y="0"/>
            <a:ext cx="9144000" cy="48672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
            <a:ext cx="9144000" cy="4867275"/>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solidFill>
                <a:schemeClr val="bg1"/>
              </a:solidFill>
            </a:endParaRPr>
          </a:p>
        </p:txBody>
      </p:sp>
      <p:sp>
        <p:nvSpPr>
          <p:cNvPr id="6" name="Rubrik 1"/>
          <p:cNvSpPr txBox="1">
            <a:spLocks/>
          </p:cNvSpPr>
          <p:nvPr/>
        </p:nvSpPr>
        <p:spPr>
          <a:xfrm>
            <a:off x="-1" y="0"/>
            <a:ext cx="7567864" cy="794989"/>
          </a:xfrm>
          <a:prstGeom prst="rect">
            <a:avLst/>
          </a:prstGeom>
        </p:spPr>
        <p:txBody>
          <a:bodyPr lIns="251999" tIns="4572000" rIns="251999"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r>
              <a:rPr lang="sv-SE" sz="2700" b="1">
                <a:solidFill>
                  <a:schemeClr val="bg1"/>
                </a:solidFill>
                <a:latin typeface="Calibri" charset="0"/>
                <a:ea typeface="Calibri" charset="0"/>
                <a:cs typeface="Calibri" charset="0"/>
              </a:rPr>
              <a:t>Sammanfattning </a:t>
            </a:r>
          </a:p>
        </p:txBody>
      </p:sp>
      <p:cxnSp>
        <p:nvCxnSpPr>
          <p:cNvPr id="14" name="Straight Connector 13"/>
          <p:cNvCxnSpPr/>
          <p:nvPr/>
        </p:nvCxnSpPr>
        <p:spPr>
          <a:xfrm>
            <a:off x="245393" y="3206061"/>
            <a:ext cx="2443360" cy="1"/>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2819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1" y="-3401"/>
            <a:ext cx="3068051" cy="4870677"/>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p>
        </p:txBody>
      </p:sp>
      <p:sp>
        <p:nvSpPr>
          <p:cNvPr id="82" name="Rectangle 81"/>
          <p:cNvSpPr/>
          <p:nvPr/>
        </p:nvSpPr>
        <p:spPr>
          <a:xfrm>
            <a:off x="1" y="-3401"/>
            <a:ext cx="3059905" cy="1206412"/>
          </a:xfrm>
          <a:prstGeom prst="rect">
            <a:avLst/>
          </a:prstGeom>
        </p:spPr>
        <p:txBody>
          <a:bodyPr wrap="square" lIns="251999" tIns="360000" rIns="251999">
            <a:noAutofit/>
          </a:bodyPr>
          <a:lstStyle/>
          <a:p>
            <a:r>
              <a:rPr lang="sv-SE" sz="2700" b="1">
                <a:solidFill>
                  <a:schemeClr val="bg1"/>
                </a:solidFill>
              </a:rPr>
              <a:t>Kort</a:t>
            </a:r>
          </a:p>
          <a:p>
            <a:r>
              <a:rPr lang="sv-SE" sz="2700" b="1">
                <a:solidFill>
                  <a:schemeClr val="bg1"/>
                </a:solidFill>
              </a:rPr>
              <a:t>sammanfattning</a:t>
            </a:r>
          </a:p>
        </p:txBody>
      </p:sp>
      <p:cxnSp>
        <p:nvCxnSpPr>
          <p:cNvPr id="83" name="Straight Connector 82"/>
          <p:cNvCxnSpPr/>
          <p:nvPr/>
        </p:nvCxnSpPr>
        <p:spPr>
          <a:xfrm>
            <a:off x="251222" y="1331968"/>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shpTitles">
            <a:extLst>
              <a:ext uri="{FF2B5EF4-FFF2-40B4-BE49-F238E27FC236}">
                <a16:creationId xmlns:a16="http://schemas.microsoft.com/office/drawing/2014/main" id="{907692E6-46C2-4FB6-8B0C-D2D054BEB188}"/>
              </a:ext>
            </a:extLst>
          </p:cNvPr>
          <p:cNvSpPr txBox="1"/>
          <p:nvPr/>
        </p:nvSpPr>
        <p:spPr>
          <a:xfrm>
            <a:off x="3190377" y="277953"/>
            <a:ext cx="5792258" cy="4616648"/>
          </a:xfrm>
          <a:prstGeom prst="rect">
            <a:avLst/>
          </a:prstGeom>
          <a:noFill/>
        </p:spPr>
        <p:txBody>
          <a:bodyPr wrap="square" rtlCol="0">
            <a:spAutoFit/>
          </a:bodyPr>
          <a:lstStyle/>
          <a:p>
            <a:pPr>
              <a:spcAft>
                <a:spcPts val="600"/>
              </a:spcAft>
              <a:buClr>
                <a:schemeClr val="accent6"/>
              </a:buClr>
            </a:pPr>
            <a:r>
              <a:rPr lang="sv-SE" sz="1200" b="1" dirty="0"/>
              <a:t>Bedömning av efterfrågan under sommarsäsongen 2021</a:t>
            </a:r>
          </a:p>
          <a:p>
            <a:pPr marL="171450" indent="-171450">
              <a:spcAft>
                <a:spcPts val="600"/>
              </a:spcAft>
              <a:buClr>
                <a:schemeClr val="accent6"/>
              </a:buClr>
              <a:buFont typeface="Arial" panose="020B0604020202020204" pitchFamily="34" charset="0"/>
              <a:buChar char="•"/>
            </a:pPr>
            <a:r>
              <a:rPr lang="sv-SE" sz="1200" dirty="0">
                <a:latin typeface="Calibri Regular" charset="0"/>
                <a:cs typeface="Calibri Regular" charset="0"/>
              </a:rPr>
              <a:t>34 procent bedömer en större efterfråga på sina produkter och tjänster under den här sommarsäsongen jämfört med föregående års säsong. </a:t>
            </a:r>
          </a:p>
          <a:p>
            <a:endParaRPr lang="sv-SE" sz="1200" dirty="0">
              <a:latin typeface="Calibri Regular" charset="0"/>
              <a:cs typeface="Calibri Regular" charset="0"/>
            </a:endParaRPr>
          </a:p>
          <a:p>
            <a:r>
              <a:rPr lang="sv-SE" sz="1200" b="1" dirty="0"/>
              <a:t>Förväntningar på den kommande vintersäsongen</a:t>
            </a:r>
            <a:endParaRPr lang="sv-SE" sz="1200" dirty="0">
              <a:latin typeface="Calibri Regular" charset="0"/>
              <a:cs typeface="Calibri Regular" charset="0"/>
            </a:endParaRPr>
          </a:p>
          <a:p>
            <a:pPr marL="171450" indent="-171450">
              <a:buFont typeface="Arial" panose="020B0604020202020204" pitchFamily="34" charset="0"/>
              <a:buChar char="•"/>
            </a:pPr>
            <a:r>
              <a:rPr lang="sv-SE" sz="1200" dirty="0">
                <a:latin typeface="Calibri Regular" charset="0"/>
                <a:cs typeface="Calibri Regular" charset="0"/>
              </a:rPr>
              <a:t>61 procent tror på en större efterfråga den kommande vintersäsongen jämfört med förra årets säsong.</a:t>
            </a:r>
          </a:p>
          <a:p>
            <a:pPr marL="171450" indent="-171450">
              <a:buFont typeface="Arial" panose="020B0604020202020204" pitchFamily="34" charset="0"/>
              <a:buChar char="•"/>
            </a:pPr>
            <a:r>
              <a:rPr lang="sv-SE" sz="1200" dirty="0">
                <a:latin typeface="Calibri Regular" charset="0"/>
                <a:cs typeface="Calibri Regular" charset="0"/>
              </a:rPr>
              <a:t>Artistisk verksamhet svarar i högre grad att de förväntar sig att efterfrågan kommer vara större under vintersäsongen (73 procent jämfört med totalen på 61 procent). </a:t>
            </a:r>
          </a:p>
          <a:p>
            <a:endParaRPr lang="sv-SE" sz="1200" dirty="0">
              <a:latin typeface="Calibri Regular" charset="0"/>
              <a:cs typeface="Calibri Regular" charset="0"/>
            </a:endParaRPr>
          </a:p>
          <a:p>
            <a:r>
              <a:rPr lang="sv-SE" sz="1200" b="1" dirty="0">
                <a:latin typeface="Calibri Regular" charset="0"/>
                <a:cs typeface="Calibri Regular" charset="0"/>
              </a:rPr>
              <a:t>Bedömning av efterfråga för helåret 2021</a:t>
            </a:r>
            <a:endParaRPr lang="en-US" sz="1200" b="1" dirty="0">
              <a:latin typeface="Calibri Regular" charset="0"/>
              <a:cs typeface="Calibri Regular" charset="0"/>
            </a:endParaRPr>
          </a:p>
          <a:p>
            <a:pPr marL="171450" indent="-171450">
              <a:buFont typeface="Arial" panose="020B0604020202020204" pitchFamily="34" charset="0"/>
              <a:buChar char="•"/>
            </a:pPr>
            <a:r>
              <a:rPr lang="sv-SE" sz="1200" dirty="0">
                <a:latin typeface="Calibri" charset="0"/>
                <a:cs typeface="Calibri" charset="0"/>
              </a:rPr>
              <a:t>58 procent tror på en större efterfråga på sina produkter eller tjänster under helåret 2021 jämfört med 2020. </a:t>
            </a:r>
          </a:p>
          <a:p>
            <a:endParaRPr lang="sv-SE" sz="1200" dirty="0">
              <a:latin typeface="Calibri" charset="0"/>
              <a:cs typeface="Calibri" charset="0"/>
            </a:endParaRPr>
          </a:p>
          <a:p>
            <a:r>
              <a:rPr lang="sv-SE" sz="1200" b="1" dirty="0">
                <a:latin typeface="Calibri" charset="0"/>
                <a:cs typeface="Calibri" charset="0"/>
              </a:rPr>
              <a:t>Förväntningar på helåret 2022</a:t>
            </a:r>
            <a:endParaRPr lang="en-US" sz="1200" b="1" dirty="0">
              <a:latin typeface="Calibri Regular" charset="0"/>
              <a:cs typeface="Calibri" charset="0"/>
            </a:endParaRPr>
          </a:p>
          <a:p>
            <a:pPr marL="171450" indent="-171450">
              <a:buFont typeface="Arial" panose="020B0604020202020204" pitchFamily="34" charset="0"/>
              <a:buChar char="•"/>
            </a:pPr>
            <a:r>
              <a:rPr lang="sv-SE" sz="1200" dirty="0">
                <a:latin typeface="Calibri" charset="0"/>
                <a:cs typeface="Calibri" charset="0"/>
              </a:rPr>
              <a:t>77 procent tror att efterfrågan för helåret 2022 kommer vara större än för 2021.</a:t>
            </a:r>
            <a:endParaRPr lang="sv-SE" sz="1200" dirty="0">
              <a:latin typeface="Calibri Regular" charset="0"/>
              <a:cs typeface="Calibri" charset="0"/>
            </a:endParaRPr>
          </a:p>
          <a:p>
            <a:pPr>
              <a:spcAft>
                <a:spcPts val="600"/>
              </a:spcAft>
              <a:buClr>
                <a:schemeClr val="accent6"/>
              </a:buClr>
            </a:pPr>
            <a:endParaRPr lang="sv-SE" sz="1200" b="1" dirty="0"/>
          </a:p>
          <a:p>
            <a:pPr>
              <a:spcAft>
                <a:spcPts val="600"/>
              </a:spcAft>
              <a:buClr>
                <a:schemeClr val="accent6"/>
              </a:buClr>
            </a:pPr>
            <a:r>
              <a:rPr lang="sv-SE" sz="1200" b="1" dirty="0"/>
              <a:t>Turism</a:t>
            </a:r>
          </a:p>
          <a:p>
            <a:pPr marL="171450" indent="-171450">
              <a:spcAft>
                <a:spcPts val="600"/>
              </a:spcAft>
              <a:buClr>
                <a:schemeClr val="accent6"/>
              </a:buClr>
              <a:buFont typeface="Arial" panose="020B0604020202020204" pitchFamily="34" charset="0"/>
              <a:buChar char="•"/>
            </a:pPr>
            <a:r>
              <a:rPr lang="sv-SE" sz="1200" dirty="0"/>
              <a:t>52 procent bedömer att deras försäljning går till turister. 8 procent svarar nästan helt och 43 procent delvis. </a:t>
            </a:r>
          </a:p>
          <a:p>
            <a:pPr>
              <a:spcAft>
                <a:spcPts val="600"/>
              </a:spcAft>
              <a:buClr>
                <a:schemeClr val="accent6"/>
              </a:buClr>
            </a:pPr>
            <a:endParaRPr lang="sv-SE" sz="1200" dirty="0"/>
          </a:p>
          <a:p>
            <a:pPr>
              <a:spcAft>
                <a:spcPts val="600"/>
              </a:spcAft>
              <a:buClr>
                <a:schemeClr val="accent6"/>
              </a:buClr>
            </a:pPr>
            <a:endParaRPr lang="sv-SE" sz="1200" dirty="0"/>
          </a:p>
        </p:txBody>
      </p:sp>
      <p:sp>
        <p:nvSpPr>
          <p:cNvPr id="6" name="shpSlideType" hidden="1">
            <a:extLst>
              <a:ext uri="{FF2B5EF4-FFF2-40B4-BE49-F238E27FC236}">
                <a16:creationId xmlns:a16="http://schemas.microsoft.com/office/drawing/2014/main" id="{009811D4-CBDE-4A65-8EE4-2D56B559A7F3}"/>
              </a:ext>
            </a:extLst>
          </p:cNvPr>
          <p:cNvSpPr/>
          <p:nvPr/>
        </p:nvSpPr>
        <p:spPr>
          <a:xfrm>
            <a:off x="2375154" y="-332365"/>
            <a:ext cx="242374" cy="230832"/>
          </a:xfrm>
          <a:prstGeom prst="rect">
            <a:avLst/>
          </a:prstGeom>
        </p:spPr>
        <p:txBody>
          <a:bodyPr wrap="none">
            <a:spAutoFit/>
          </a:bodyPr>
          <a:lstStyle/>
          <a:p>
            <a:pPr defTabSz="257175">
              <a:defRPr/>
            </a:pPr>
            <a:r>
              <a:rPr lang="sv-SE" sz="900">
                <a:latin typeface="Calibri Regular" charset="0"/>
                <a:cs typeface="Calibri Regular" charset="0"/>
              </a:rPr>
              <a:t>0</a:t>
            </a:r>
          </a:p>
        </p:txBody>
      </p:sp>
    </p:spTree>
    <p:extLst>
      <p:ext uri="{BB962C8B-B14F-4D97-AF65-F5344CB8AC3E}">
        <p14:creationId xmlns:p14="http://schemas.microsoft.com/office/powerpoint/2010/main" val="93768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ell 4">
            <a:extLst>
              <a:ext uri="{FF2B5EF4-FFF2-40B4-BE49-F238E27FC236}">
                <a16:creationId xmlns:a16="http://schemas.microsoft.com/office/drawing/2014/main" id="{23376E2B-99CC-48B1-B27E-B370BC321B8B}"/>
              </a:ext>
            </a:extLst>
          </p:cNvPr>
          <p:cNvGraphicFramePr>
            <a:graphicFrameLocks noGrp="1"/>
          </p:cNvGraphicFramePr>
          <p:nvPr>
            <p:extLst>
              <p:ext uri="{D42A27DB-BD31-4B8C-83A1-F6EECF244321}">
                <p14:modId xmlns:p14="http://schemas.microsoft.com/office/powerpoint/2010/main" val="2497784742"/>
              </p:ext>
            </p:extLst>
          </p:nvPr>
        </p:nvGraphicFramePr>
        <p:xfrm>
          <a:off x="223604" y="912701"/>
          <a:ext cx="8701423" cy="3581400"/>
        </p:xfrm>
        <a:graphic>
          <a:graphicData uri="http://schemas.openxmlformats.org/drawingml/2006/table">
            <a:tbl>
              <a:tblPr firstRow="1" bandRow="1">
                <a:tableStyleId>{5FD0F851-EC5A-4D38-B0AD-8093EC10F338}</a:tableStyleId>
              </a:tblPr>
              <a:tblGrid>
                <a:gridCol w="2058597">
                  <a:extLst>
                    <a:ext uri="{9D8B030D-6E8A-4147-A177-3AD203B41FA5}">
                      <a16:colId xmlns:a16="http://schemas.microsoft.com/office/drawing/2014/main" val="2207201587"/>
                    </a:ext>
                  </a:extLst>
                </a:gridCol>
                <a:gridCol w="705225">
                  <a:extLst>
                    <a:ext uri="{9D8B030D-6E8A-4147-A177-3AD203B41FA5}">
                      <a16:colId xmlns:a16="http://schemas.microsoft.com/office/drawing/2014/main" val="4162628622"/>
                    </a:ext>
                  </a:extLst>
                </a:gridCol>
                <a:gridCol w="724285">
                  <a:extLst>
                    <a:ext uri="{9D8B030D-6E8A-4147-A177-3AD203B41FA5}">
                      <a16:colId xmlns:a16="http://schemas.microsoft.com/office/drawing/2014/main" val="1075051360"/>
                    </a:ext>
                  </a:extLst>
                </a:gridCol>
                <a:gridCol w="867236">
                  <a:extLst>
                    <a:ext uri="{9D8B030D-6E8A-4147-A177-3AD203B41FA5}">
                      <a16:colId xmlns:a16="http://schemas.microsoft.com/office/drawing/2014/main" val="352387203"/>
                    </a:ext>
                  </a:extLst>
                </a:gridCol>
                <a:gridCol w="790996">
                  <a:extLst>
                    <a:ext uri="{9D8B030D-6E8A-4147-A177-3AD203B41FA5}">
                      <a16:colId xmlns:a16="http://schemas.microsoft.com/office/drawing/2014/main" val="166045717"/>
                    </a:ext>
                  </a:extLst>
                </a:gridCol>
                <a:gridCol w="829116">
                  <a:extLst>
                    <a:ext uri="{9D8B030D-6E8A-4147-A177-3AD203B41FA5}">
                      <a16:colId xmlns:a16="http://schemas.microsoft.com/office/drawing/2014/main" val="166986337"/>
                    </a:ext>
                  </a:extLst>
                </a:gridCol>
                <a:gridCol w="1002686">
                  <a:extLst>
                    <a:ext uri="{9D8B030D-6E8A-4147-A177-3AD203B41FA5}">
                      <a16:colId xmlns:a16="http://schemas.microsoft.com/office/drawing/2014/main" val="2530199670"/>
                    </a:ext>
                  </a:extLst>
                </a:gridCol>
                <a:gridCol w="861641">
                  <a:extLst>
                    <a:ext uri="{9D8B030D-6E8A-4147-A177-3AD203B41FA5}">
                      <a16:colId xmlns:a16="http://schemas.microsoft.com/office/drawing/2014/main" val="2919335167"/>
                    </a:ext>
                  </a:extLst>
                </a:gridCol>
                <a:gridCol w="861641">
                  <a:extLst>
                    <a:ext uri="{9D8B030D-6E8A-4147-A177-3AD203B41FA5}">
                      <a16:colId xmlns:a16="http://schemas.microsoft.com/office/drawing/2014/main" val="1298273593"/>
                    </a:ext>
                  </a:extLst>
                </a:gridCol>
              </a:tblGrid>
              <a:tr h="544684">
                <a:tc>
                  <a:txBody>
                    <a:bodyPr/>
                    <a:lstStyle/>
                    <a:p>
                      <a:pPr algn="ctr"/>
                      <a:endParaRPr lang="sv-SE">
                        <a:latin typeface="+mj-lt"/>
                      </a:endParaRPr>
                    </a:p>
                  </a:txBody>
                  <a:tcPr/>
                </a:tc>
                <a:tc>
                  <a:txBody>
                    <a:bodyPr/>
                    <a:lstStyle/>
                    <a:p>
                      <a:pPr algn="ctr"/>
                      <a:endParaRPr lang="sv-SE" sz="1000">
                        <a:latin typeface="+mj-lt"/>
                      </a:endParaRPr>
                    </a:p>
                  </a:txBody>
                  <a:tcPr/>
                </a:tc>
                <a:tc>
                  <a:txBody>
                    <a:bodyPr/>
                    <a:lstStyle/>
                    <a:p>
                      <a:pPr algn="ctr"/>
                      <a:r>
                        <a:rPr lang="sv-SE" sz="1000">
                          <a:latin typeface="+mj-lt"/>
                        </a:rPr>
                        <a:t>Totalt</a:t>
                      </a:r>
                    </a:p>
                  </a:txBody>
                  <a:tcPr anchor="ctr"/>
                </a:tc>
                <a:tc>
                  <a:txBody>
                    <a:bodyPr/>
                    <a:lstStyle/>
                    <a:p>
                      <a:pPr algn="ctr"/>
                      <a:r>
                        <a:rPr lang="sv-SE" sz="1000">
                          <a:latin typeface="+mj-lt"/>
                        </a:rPr>
                        <a:t>Artistisk verksamhet</a:t>
                      </a:r>
                    </a:p>
                  </a:txBody>
                  <a:tcPr anchor="ctr"/>
                </a:tc>
                <a:tc>
                  <a:txBody>
                    <a:bodyPr/>
                    <a:lstStyle/>
                    <a:p>
                      <a:pPr algn="ctr"/>
                      <a:r>
                        <a:rPr lang="sv-SE" sz="1000">
                          <a:latin typeface="+mj-lt"/>
                        </a:rPr>
                        <a:t>Övriga</a:t>
                      </a:r>
                    </a:p>
                    <a:p>
                      <a:pPr algn="ctr"/>
                      <a:r>
                        <a:rPr lang="sv-SE" sz="1000">
                          <a:latin typeface="+mj-lt"/>
                        </a:rPr>
                        <a:t>företag</a:t>
                      </a:r>
                    </a:p>
                  </a:txBody>
                  <a:tcPr anchor="ctr"/>
                </a:tc>
                <a:tc>
                  <a:txBody>
                    <a:bodyPr/>
                    <a:lstStyle/>
                    <a:p>
                      <a:pPr algn="ctr"/>
                      <a:r>
                        <a:rPr lang="sv-SE" sz="1000">
                          <a:latin typeface="+mj-lt"/>
                        </a:rPr>
                        <a:t>Turism-</a:t>
                      </a:r>
                    </a:p>
                    <a:p>
                      <a:pPr algn="ctr"/>
                      <a:r>
                        <a:rPr lang="sv-SE" sz="1000">
                          <a:latin typeface="+mj-lt"/>
                        </a:rPr>
                        <a:t>företag</a:t>
                      </a:r>
                    </a:p>
                  </a:txBody>
                  <a:tcPr anchor="ctr"/>
                </a:tc>
                <a:tc>
                  <a:txBody>
                    <a:bodyPr/>
                    <a:lstStyle/>
                    <a:p>
                      <a:pPr algn="ctr"/>
                      <a:r>
                        <a:rPr lang="sv-SE" sz="1000">
                          <a:latin typeface="+mj-lt"/>
                        </a:rPr>
                        <a:t>Icke-turismföretag</a:t>
                      </a:r>
                      <a:endParaRPr lang="sv-SE" sz="1000" b="0" i="1">
                        <a:latin typeface="+mj-lt"/>
                      </a:endParaRP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000" i="0">
                          <a:latin typeface="+mj-lt"/>
                        </a:rPr>
                        <a:t>Företag i storstäder</a:t>
                      </a:r>
                    </a:p>
                  </a:txBody>
                  <a:tcPr anchor="ct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sv-SE" sz="1000" i="0">
                          <a:latin typeface="+mj-lt"/>
                        </a:rPr>
                        <a:t>Företag i </a:t>
                      </a:r>
                    </a:p>
                    <a:p>
                      <a:pPr marL="0" marR="0" lvl="0" indent="0" algn="ctr" defTabSz="342900" rtl="0" eaLnBrk="1" fontAlgn="auto" latinLnBrk="0" hangingPunct="1">
                        <a:lnSpc>
                          <a:spcPct val="100000"/>
                        </a:lnSpc>
                        <a:spcBef>
                          <a:spcPts val="0"/>
                        </a:spcBef>
                        <a:spcAft>
                          <a:spcPts val="0"/>
                        </a:spcAft>
                        <a:buClrTx/>
                        <a:buSzTx/>
                        <a:buFontTx/>
                        <a:buNone/>
                        <a:tabLst/>
                        <a:defRPr/>
                      </a:pPr>
                      <a:r>
                        <a:rPr lang="sv-SE" sz="1000" i="0">
                          <a:latin typeface="+mj-lt"/>
                        </a:rPr>
                        <a:t>övriga landet</a:t>
                      </a:r>
                    </a:p>
                  </a:txBody>
                  <a:tcPr anchor="ctr"/>
                </a:tc>
                <a:extLst>
                  <a:ext uri="{0D108BD9-81ED-4DB2-BD59-A6C34878D82A}">
                    <a16:rowId xmlns:a16="http://schemas.microsoft.com/office/drawing/2014/main" val="1703484082"/>
                  </a:ext>
                </a:extLst>
              </a:tr>
              <a:tr h="211822">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lang="sv-SE" sz="800" i="1">
                          <a:solidFill>
                            <a:schemeClr val="tx1">
                              <a:lumMod val="50000"/>
                              <a:lumOff val="50000"/>
                            </a:schemeClr>
                          </a:solidFill>
                          <a:latin typeface="+mj-lt"/>
                          <a:ea typeface="Calibri" charset="0"/>
                          <a:cs typeface="Calibri" charset="0"/>
                        </a:rPr>
                        <a:t>Baser:</a:t>
                      </a:r>
                      <a:endParaRPr lang="en-US" sz="800" i="1">
                        <a:solidFill>
                          <a:schemeClr val="tx1">
                            <a:lumMod val="50000"/>
                            <a:lumOff val="50000"/>
                          </a:schemeClr>
                        </a:solidFill>
                        <a:latin typeface="+mj-lt"/>
                        <a:ea typeface="Calibri" charset="0"/>
                        <a:cs typeface="Calibri" charset="0"/>
                      </a:endParaRPr>
                    </a:p>
                  </a:txBody>
                  <a:tcPr marL="7620" marR="7620" marT="7620" marB="0" anchor="ctr"/>
                </a:tc>
                <a:tc>
                  <a:txBody>
                    <a:bodyPr/>
                    <a:lstStyle/>
                    <a:p>
                      <a:pPr algn="ctr"/>
                      <a:endParaRPr lang="sv-SE" sz="800" i="1">
                        <a:solidFill>
                          <a:schemeClr val="tx1">
                            <a:lumMod val="50000"/>
                            <a:lumOff val="50000"/>
                          </a:schemeClr>
                        </a:solidFill>
                        <a:latin typeface="+mj-lt"/>
                      </a:endParaRPr>
                    </a:p>
                  </a:txBody>
                  <a:tcPr/>
                </a:tc>
                <a:tc>
                  <a:txBody>
                    <a:bodyPr/>
                    <a:lstStyle/>
                    <a:p>
                      <a:pPr algn="ctr" fontAlgn="ctr"/>
                      <a:r>
                        <a:rPr lang="sv-SE" sz="700" b="0" i="0" u="none" strike="noStrike">
                          <a:solidFill>
                            <a:schemeClr val="bg1">
                              <a:lumMod val="50000"/>
                            </a:schemeClr>
                          </a:solidFill>
                          <a:effectLst/>
                          <a:latin typeface="+mj-lt"/>
                        </a:rPr>
                        <a:t>n=252</a:t>
                      </a:r>
                    </a:p>
                  </a:txBody>
                  <a:tcPr marL="7620" marR="7620" marT="7620" marB="0" anchor="ctr"/>
                </a:tc>
                <a:tc>
                  <a:txBody>
                    <a:bodyPr/>
                    <a:lstStyle/>
                    <a:p>
                      <a:pPr algn="ctr" fontAlgn="ctr"/>
                      <a:r>
                        <a:rPr lang="sv-SE" sz="700" b="0" i="0" u="none" strike="noStrike">
                          <a:solidFill>
                            <a:schemeClr val="bg1">
                              <a:lumMod val="50000"/>
                            </a:schemeClr>
                          </a:solidFill>
                          <a:effectLst/>
                          <a:latin typeface="+mj-lt"/>
                        </a:rPr>
                        <a:t>n=129</a:t>
                      </a:r>
                    </a:p>
                  </a:txBody>
                  <a:tcPr marL="7620" marR="7620" marT="7620" marB="0" anchor="ctr"/>
                </a:tc>
                <a:tc>
                  <a:txBody>
                    <a:bodyPr/>
                    <a:lstStyle/>
                    <a:p>
                      <a:pPr algn="ctr" fontAlgn="ctr"/>
                      <a:r>
                        <a:rPr lang="sv-SE" sz="700" b="0" i="0" u="none" strike="noStrike">
                          <a:solidFill>
                            <a:schemeClr val="bg1">
                              <a:lumMod val="50000"/>
                            </a:schemeClr>
                          </a:solidFill>
                          <a:effectLst/>
                          <a:latin typeface="+mj-lt"/>
                        </a:rPr>
                        <a:t>n=123</a:t>
                      </a:r>
                    </a:p>
                  </a:txBody>
                  <a:tcPr marL="7620" marR="7620" marT="7620" marB="0" anchor="ctr"/>
                </a:tc>
                <a:tc>
                  <a:txBody>
                    <a:bodyPr/>
                    <a:lstStyle/>
                    <a:p>
                      <a:pPr algn="ctr" fontAlgn="ctr"/>
                      <a:r>
                        <a:rPr lang="sv-SE" sz="700" b="0" i="0" u="none" strike="noStrike">
                          <a:solidFill>
                            <a:schemeClr val="bg1">
                              <a:lumMod val="50000"/>
                            </a:schemeClr>
                          </a:solidFill>
                          <a:effectLst/>
                          <a:latin typeface="+mj-lt"/>
                        </a:rPr>
                        <a:t>n=130</a:t>
                      </a:r>
                    </a:p>
                  </a:txBody>
                  <a:tcPr marL="7620" marR="7620" marT="7620" marB="0" anchor="ctr"/>
                </a:tc>
                <a:tc>
                  <a:txBody>
                    <a:bodyPr/>
                    <a:lstStyle/>
                    <a:p>
                      <a:pPr algn="ctr" fontAlgn="ctr"/>
                      <a:r>
                        <a:rPr lang="sv-SE" sz="700" b="0" i="0" u="none" strike="noStrike">
                          <a:solidFill>
                            <a:schemeClr val="bg1">
                              <a:lumMod val="50000"/>
                            </a:schemeClr>
                          </a:solidFill>
                          <a:effectLst/>
                          <a:latin typeface="+mj-lt"/>
                        </a:rPr>
                        <a:t>n=114</a:t>
                      </a:r>
                    </a:p>
                  </a:txBody>
                  <a:tcPr marL="7620" marR="7620" marT="7620" marB="0" anchor="ctr"/>
                </a:tc>
                <a:tc>
                  <a:txBody>
                    <a:bodyPr/>
                    <a:lstStyle/>
                    <a:p>
                      <a:pPr algn="ctr" fontAlgn="ctr"/>
                      <a:r>
                        <a:rPr lang="sv-SE" sz="700" b="0" i="0" u="none" strike="noStrike">
                          <a:solidFill>
                            <a:schemeClr val="bg1">
                              <a:lumMod val="50000"/>
                            </a:schemeClr>
                          </a:solidFill>
                          <a:effectLst/>
                          <a:latin typeface="+mj-lt"/>
                        </a:rPr>
                        <a:t>n=109</a:t>
                      </a:r>
                    </a:p>
                  </a:txBody>
                  <a:tcPr marL="7620" marR="7620" marT="7620" marB="0" anchor="ctr"/>
                </a:tc>
                <a:tc>
                  <a:txBody>
                    <a:bodyPr/>
                    <a:lstStyle/>
                    <a:p>
                      <a:pPr algn="ctr" fontAlgn="ctr"/>
                      <a:r>
                        <a:rPr lang="sv-SE" sz="700" b="0" i="0" u="none" strike="noStrike">
                          <a:solidFill>
                            <a:schemeClr val="bg1">
                              <a:lumMod val="50000"/>
                            </a:schemeClr>
                          </a:solidFill>
                          <a:effectLst/>
                          <a:latin typeface="+mj-lt"/>
                        </a:rPr>
                        <a:t>n=143</a:t>
                      </a:r>
                    </a:p>
                  </a:txBody>
                  <a:tcPr marL="7620" marR="7620" marT="7620" marB="0" anchor="ctr"/>
                </a:tc>
                <a:extLst>
                  <a:ext uri="{0D108BD9-81ED-4DB2-BD59-A6C34878D82A}">
                    <a16:rowId xmlns:a16="http://schemas.microsoft.com/office/drawing/2014/main" val="3401341649"/>
                  </a:ext>
                </a:extLst>
              </a:tr>
              <a:tr h="143736">
                <a:tc rowSpan="4">
                  <a:txBody>
                    <a:bodyPr/>
                    <a:lstStyle/>
                    <a:p>
                      <a:pPr algn="l" fontAlgn="ctr"/>
                      <a:r>
                        <a:rPr lang="sv-SE" sz="1050" b="1">
                          <a:latin typeface="+mj-lt"/>
                          <a:cs typeface="Arial" panose="020B0604020202020204" pitchFamily="34" charset="0"/>
                        </a:rPr>
                        <a:t>Bedömning av efterfrågan under sommarsäsongen 2021</a:t>
                      </a:r>
                      <a:endParaRPr lang="sv-SE" sz="1050" b="1">
                        <a:latin typeface="+mj-lt"/>
                        <a:ea typeface="Calibri" charset="0"/>
                        <a:cs typeface="Arial" panose="020B0604020202020204" pitchFamily="34" charset="0"/>
                      </a:endParaRPr>
                    </a:p>
                    <a:p>
                      <a:pPr algn="l" fontAlgn="ctr"/>
                      <a:r>
                        <a:rPr lang="sv-SE" sz="1050" b="0" i="1">
                          <a:latin typeface="+mj-lt"/>
                          <a:ea typeface="Calibri" charset="0"/>
                          <a:cs typeface="Arial" panose="020B0604020202020204" pitchFamily="34" charset="0"/>
                        </a:rPr>
                        <a:t>jämfört med föregående säsong</a:t>
                      </a:r>
                      <a:endParaRPr lang="sv-SE" sz="1050" b="0" i="1" u="none" strike="noStrike">
                        <a:effectLst/>
                        <a:latin typeface="+mj-lt"/>
                        <a:cs typeface="Arial" panose="020B0604020202020204" pitchFamily="34" charset="0"/>
                      </a:endParaRPr>
                    </a:p>
                  </a:txBody>
                  <a:tcPr marL="7620" marR="7620" marT="7620" marB="0" anchor="ctr"/>
                </a:tc>
                <a:tc>
                  <a:txBody>
                    <a:bodyPr/>
                    <a:lstStyle/>
                    <a:p>
                      <a:pPr algn="l" fontAlgn="ctr"/>
                      <a:r>
                        <a:rPr lang="sv-SE" sz="900" b="0" i="0" u="none" strike="noStrike">
                          <a:effectLst/>
                          <a:latin typeface="+mj-lt"/>
                        </a:rPr>
                        <a:t>Större </a:t>
                      </a:r>
                    </a:p>
                  </a:txBody>
                  <a:tcPr marL="7620" marR="7620" marT="7620" marB="0" anchor="ctr"/>
                </a:tc>
                <a:tc>
                  <a:txBody>
                    <a:bodyPr/>
                    <a:lstStyle/>
                    <a:p>
                      <a:pPr algn="ctr" fontAlgn="ctr"/>
                      <a:r>
                        <a:rPr lang="sv-SE" sz="800" b="0" i="0" u="none" strike="noStrike">
                          <a:effectLst/>
                          <a:latin typeface="+mj-lt"/>
                        </a:rPr>
                        <a:t>34 %</a:t>
                      </a:r>
                    </a:p>
                  </a:txBody>
                  <a:tcPr marL="7620" marR="7620" marT="7620" marB="0" anchor="ctr"/>
                </a:tc>
                <a:tc>
                  <a:txBody>
                    <a:bodyPr/>
                    <a:lstStyle/>
                    <a:p>
                      <a:pPr algn="ctr" fontAlgn="ctr"/>
                      <a:r>
                        <a:rPr lang="sv-SE" sz="800" b="0" i="0" u="none" strike="noStrike">
                          <a:effectLst/>
                          <a:latin typeface="+mj-lt"/>
                        </a:rPr>
                        <a:t>32 %</a:t>
                      </a:r>
                    </a:p>
                  </a:txBody>
                  <a:tcPr marL="7620" marR="7620" marT="7620" marB="0" anchor="ctr"/>
                </a:tc>
                <a:tc>
                  <a:txBody>
                    <a:bodyPr/>
                    <a:lstStyle/>
                    <a:p>
                      <a:pPr algn="ctr" fontAlgn="ctr"/>
                      <a:r>
                        <a:rPr lang="sv-SE" sz="800" b="0" i="0" u="none" strike="noStrike">
                          <a:effectLst/>
                          <a:latin typeface="+mj-lt"/>
                        </a:rPr>
                        <a:t>37 %</a:t>
                      </a:r>
                    </a:p>
                  </a:txBody>
                  <a:tcPr marL="7620" marR="7620" marT="7620" marB="0" anchor="ctr"/>
                </a:tc>
                <a:tc>
                  <a:txBody>
                    <a:bodyPr/>
                    <a:lstStyle/>
                    <a:p>
                      <a:pPr algn="ctr" fontAlgn="ctr"/>
                      <a:r>
                        <a:rPr lang="sv-SE" sz="800" b="0" i="0" u="none" strike="noStrike">
                          <a:effectLst/>
                          <a:latin typeface="+mj-lt"/>
                        </a:rPr>
                        <a:t>36 %</a:t>
                      </a:r>
                    </a:p>
                  </a:txBody>
                  <a:tcPr marL="7620" marR="7620" marT="7620" marB="0" anchor="ctr"/>
                </a:tc>
                <a:tc>
                  <a:txBody>
                    <a:bodyPr/>
                    <a:lstStyle/>
                    <a:p>
                      <a:pPr algn="ctr" fontAlgn="ctr"/>
                      <a:r>
                        <a:rPr lang="sv-SE" sz="800" b="0" i="0" u="none" strike="noStrike">
                          <a:effectLst/>
                          <a:latin typeface="+mj-lt"/>
                        </a:rPr>
                        <a:t>32 %</a:t>
                      </a:r>
                    </a:p>
                  </a:txBody>
                  <a:tcPr marL="7620" marR="7620" marT="7620" marB="0" anchor="ctr"/>
                </a:tc>
                <a:tc>
                  <a:txBody>
                    <a:bodyPr/>
                    <a:lstStyle/>
                    <a:p>
                      <a:pPr algn="ctr" fontAlgn="ctr"/>
                      <a:r>
                        <a:rPr lang="sv-SE" sz="800" b="0" i="0" u="none" strike="noStrike">
                          <a:effectLst/>
                          <a:latin typeface="+mj-lt"/>
                        </a:rPr>
                        <a:t>30 %</a:t>
                      </a:r>
                    </a:p>
                  </a:txBody>
                  <a:tcPr marL="7620" marR="7620" marT="7620" marB="0" anchor="ctr"/>
                </a:tc>
                <a:tc>
                  <a:txBody>
                    <a:bodyPr/>
                    <a:lstStyle/>
                    <a:p>
                      <a:pPr algn="ctr" fontAlgn="ctr"/>
                      <a:r>
                        <a:rPr lang="sv-SE" sz="800" b="0" i="0" u="none" strike="noStrike">
                          <a:effectLst/>
                          <a:latin typeface="+mj-lt"/>
                        </a:rPr>
                        <a:t>37 %</a:t>
                      </a:r>
                    </a:p>
                  </a:txBody>
                  <a:tcPr marL="7620" marR="7620" marT="7620" marB="0" anchor="ctr"/>
                </a:tc>
                <a:extLst>
                  <a:ext uri="{0D108BD9-81ED-4DB2-BD59-A6C34878D82A}">
                    <a16:rowId xmlns:a16="http://schemas.microsoft.com/office/drawing/2014/main" val="2840762492"/>
                  </a:ext>
                </a:extLst>
              </a:tr>
              <a:tr h="143736">
                <a:tc vMerge="1">
                  <a:txBody>
                    <a:bodyPr/>
                    <a:lstStyle/>
                    <a:p>
                      <a:endParaRPr lang="sv-SE"/>
                    </a:p>
                  </a:txBody>
                  <a:tcPr/>
                </a:tc>
                <a:tc>
                  <a:txBody>
                    <a:bodyPr/>
                    <a:lstStyle/>
                    <a:p>
                      <a:pPr algn="l" fontAlgn="ctr"/>
                      <a:r>
                        <a:rPr lang="sv-SE" sz="900" b="0" i="0" u="none" strike="noStrike">
                          <a:effectLst/>
                          <a:latin typeface="+mj-lt"/>
                        </a:rPr>
                        <a:t>Samma</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Calibri Light" panose="020F0302020204030204" pitchFamily="34" charset="0"/>
                        </a:rPr>
                        <a:t>31%</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rPr>
                        <a:t>29 %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rPr>
                        <a:t>33 %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rPr>
                        <a:t>27 %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rPr>
                        <a:t>34 %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rPr>
                        <a:t>28 %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rPr>
                        <a:t>33 %</a:t>
                      </a:r>
                    </a:p>
                  </a:txBody>
                  <a:tcPr marL="7620" marR="7620" marT="7620" marB="0" anchor="ctr">
                    <a:solidFill>
                      <a:schemeClr val="bg1">
                        <a:alpha val="20000"/>
                      </a:schemeClr>
                    </a:solidFill>
                  </a:tcPr>
                </a:tc>
                <a:extLst>
                  <a:ext uri="{0D108BD9-81ED-4DB2-BD59-A6C34878D82A}">
                    <a16:rowId xmlns:a16="http://schemas.microsoft.com/office/drawing/2014/main" val="2971650726"/>
                  </a:ext>
                </a:extLst>
              </a:tr>
              <a:tr h="143736">
                <a:tc vMerge="1">
                  <a:txBody>
                    <a:bodyPr/>
                    <a:lstStyle/>
                    <a:p>
                      <a:pPr algn="l" fontAlgn="ctr"/>
                      <a:endParaRPr lang="sv-SE" sz="1100" b="0" i="0" u="none" strike="noStrike">
                        <a:effectLst/>
                        <a:latin typeface="Calibri" panose="020F0502020204030204" pitchFamily="34" charset="0"/>
                      </a:endParaRPr>
                    </a:p>
                  </a:txBody>
                  <a:tcPr marL="7620" marR="7620" marT="7620" marB="0" anchor="ctr"/>
                </a:tc>
                <a:tc>
                  <a:txBody>
                    <a:bodyPr/>
                    <a:lstStyle/>
                    <a:p>
                      <a:pPr algn="l" fontAlgn="ctr"/>
                      <a:r>
                        <a:rPr lang="sv-SE" sz="900" b="0" i="0" u="none" strike="noStrike">
                          <a:effectLst/>
                          <a:latin typeface="+mj-lt"/>
                          <a:cs typeface="Arial" panose="020B0604020202020204" pitchFamily="34" charset="0"/>
                        </a:rPr>
                        <a:t>Mindre</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31 %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36 %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26 %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33 %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28 %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37 %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27 %</a:t>
                      </a:r>
                    </a:p>
                  </a:txBody>
                  <a:tcPr marL="7620" marR="7620" marT="7620" marB="0" anchor="ctr">
                    <a:solidFill>
                      <a:schemeClr val="bg1">
                        <a:alpha val="20000"/>
                      </a:schemeClr>
                    </a:solidFill>
                  </a:tcPr>
                </a:tc>
                <a:extLst>
                  <a:ext uri="{0D108BD9-81ED-4DB2-BD59-A6C34878D82A}">
                    <a16:rowId xmlns:a16="http://schemas.microsoft.com/office/drawing/2014/main" val="3732623762"/>
                  </a:ext>
                </a:extLst>
              </a:tr>
              <a:tr h="143736">
                <a:tc vMerge="1">
                  <a:txBody>
                    <a:bodyPr/>
                    <a:lstStyle/>
                    <a:p>
                      <a:pPr algn="l" fontAlgn="ctr"/>
                      <a:endParaRPr lang="sv-SE" sz="1100" b="0" i="1" u="none" strike="noStrike">
                        <a:effectLst/>
                        <a:latin typeface="Calibri" panose="020F0502020204030204" pitchFamily="34" charset="0"/>
                      </a:endParaRPr>
                    </a:p>
                  </a:txBody>
                  <a:tcPr marL="7620" marR="7620" marT="7620" marB="0" anchor="ctr">
                    <a:solidFill>
                      <a:schemeClr val="bg1"/>
                    </a:solidFill>
                  </a:tcPr>
                </a:tc>
                <a:tc>
                  <a:txBody>
                    <a:bodyPr/>
                    <a:lstStyle/>
                    <a:p>
                      <a:pPr algn="l" fontAlgn="ctr"/>
                      <a:r>
                        <a:rPr lang="sv-SE" sz="900" b="0" i="1" u="none" strike="noStrike">
                          <a:effectLst/>
                          <a:latin typeface="+mj-lt"/>
                          <a:cs typeface="Arial" panose="020B0604020202020204" pitchFamily="34" charset="0"/>
                        </a:rPr>
                        <a:t>Netto</a:t>
                      </a:r>
                    </a:p>
                  </a:txBody>
                  <a:tcPr marL="7620" marR="7620" marT="7620" marB="0" anchor="ctr">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+3 %</a:t>
                      </a:r>
                    </a:p>
                  </a:txBody>
                  <a:tcPr marL="7620" marR="7620" marT="7620" marB="0" anchor="b">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-4 %</a:t>
                      </a:r>
                    </a:p>
                  </a:txBody>
                  <a:tcPr marL="7620" marR="7620" marT="7620" marB="0" anchor="b">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+11 %</a:t>
                      </a:r>
                    </a:p>
                  </a:txBody>
                  <a:tcPr marL="7620" marR="7620" marT="7620" marB="0" anchor="b">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+3 %</a:t>
                      </a:r>
                    </a:p>
                  </a:txBody>
                  <a:tcPr marL="7620" marR="7620" marT="7620" marB="0" anchor="b">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+4 %</a:t>
                      </a:r>
                    </a:p>
                  </a:txBody>
                  <a:tcPr marL="7620" marR="7620" marT="7620" marB="0" anchor="b">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-6 %</a:t>
                      </a:r>
                    </a:p>
                  </a:txBody>
                  <a:tcPr marL="7620" marR="7620" marT="7620" marB="0" anchor="b">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+10 %</a:t>
                      </a:r>
                    </a:p>
                  </a:txBody>
                  <a:tcPr marL="7620" marR="7620" marT="7620" marB="0" anchor="b">
                    <a:solidFill>
                      <a:schemeClr val="bg1">
                        <a:lumMod val="95000"/>
                      </a:schemeClr>
                    </a:solidFill>
                  </a:tcPr>
                </a:tc>
                <a:extLst>
                  <a:ext uri="{0D108BD9-81ED-4DB2-BD59-A6C34878D82A}">
                    <a16:rowId xmlns:a16="http://schemas.microsoft.com/office/drawing/2014/main" val="2704874269"/>
                  </a:ext>
                </a:extLst>
              </a:tr>
              <a:tr h="166432">
                <a:tc>
                  <a:txBody>
                    <a:bodyPr/>
                    <a:lstStyle/>
                    <a:p>
                      <a:pPr algn="l" fontAlgn="ctr"/>
                      <a:endParaRPr lang="sv-SE" sz="1050" b="0" i="0" u="none" strike="noStrike">
                        <a:effectLst/>
                        <a:latin typeface="+mj-lt"/>
                        <a:cs typeface="Arial" panose="020B0604020202020204" pitchFamily="34" charset="0"/>
                      </a:endParaRPr>
                    </a:p>
                  </a:txBody>
                  <a:tcPr marL="7620" marR="7620" marT="7620" marB="0" anchor="ctr">
                    <a:solidFill>
                      <a:srgbClr val="93CA9F">
                        <a:alpha val="20000"/>
                      </a:srgbClr>
                    </a:solidFill>
                  </a:tcPr>
                </a:tc>
                <a:tc>
                  <a:txBody>
                    <a:bodyPr/>
                    <a:lstStyle/>
                    <a:p>
                      <a:pPr algn="ctr" fontAlgn="ctr"/>
                      <a:endParaRPr lang="sv-SE" sz="900" b="0" i="0" u="none" strike="noStrike">
                        <a:effectLst/>
                        <a:latin typeface="+mj-lt"/>
                        <a:cs typeface="Arial" panose="020B0604020202020204" pitchFamily="34" charset="0"/>
                      </a:endParaRPr>
                    </a:p>
                  </a:txBody>
                  <a:tcPr marL="7620" marR="7620" marT="7620" marB="0" anchor="ctr">
                    <a:solidFill>
                      <a:srgbClr val="93CA9F">
                        <a:alpha val="20000"/>
                      </a:srgbClr>
                    </a:solidFill>
                  </a:tcPr>
                </a:tc>
                <a:tc>
                  <a:txBody>
                    <a:bodyPr/>
                    <a:lstStyle/>
                    <a:p>
                      <a:pPr algn="ctr" fontAlgn="ctr"/>
                      <a:endParaRPr lang="sv-SE" sz="800" b="1" i="0" u="none" strike="noStrike">
                        <a:effectLst/>
                        <a:latin typeface="+mj-lt"/>
                        <a:cs typeface="Arial" panose="020B0604020202020204" pitchFamily="34" charset="0"/>
                      </a:endParaRPr>
                    </a:p>
                  </a:txBody>
                  <a:tcPr marL="7620" marR="7620" marT="7620" marB="0" anchor="ctr">
                    <a:solidFill>
                      <a:srgbClr val="93CA9F">
                        <a:alpha val="20000"/>
                      </a:srgbClr>
                    </a:solidFill>
                  </a:tcPr>
                </a:tc>
                <a:tc>
                  <a:txBody>
                    <a:bodyPr/>
                    <a:lstStyle/>
                    <a:p>
                      <a:pPr algn="ctr" fontAlgn="ctr"/>
                      <a:endParaRPr lang="sv-SE" sz="800" b="0" i="0" u="none" strike="noStrike">
                        <a:solidFill>
                          <a:schemeClr val="tx1">
                            <a:lumMod val="95000"/>
                            <a:lumOff val="5000"/>
                          </a:schemeClr>
                        </a:solidFill>
                        <a:effectLst/>
                        <a:latin typeface="+mj-lt"/>
                        <a:cs typeface="Arial" panose="020B0604020202020204" pitchFamily="34" charset="0"/>
                      </a:endParaRPr>
                    </a:p>
                  </a:txBody>
                  <a:tcPr marL="7620" marR="7620" marT="7620" marB="0" anchor="ctr">
                    <a:solidFill>
                      <a:srgbClr val="93CA9F">
                        <a:alpha val="20000"/>
                      </a:srgbClr>
                    </a:solidFill>
                  </a:tcPr>
                </a:tc>
                <a:tc>
                  <a:txBody>
                    <a:bodyPr/>
                    <a:lstStyle/>
                    <a:p>
                      <a:pPr algn="ctr" fontAlgn="ctr"/>
                      <a:endParaRPr lang="sv-SE" sz="800" b="0" i="0" u="none" strike="noStrike">
                        <a:effectLst/>
                        <a:latin typeface="+mj-lt"/>
                        <a:cs typeface="Arial" panose="020B0604020202020204" pitchFamily="34" charset="0"/>
                      </a:endParaRPr>
                    </a:p>
                  </a:txBody>
                  <a:tcPr marL="7620" marR="7620" marT="7620" marB="0" anchor="ctr">
                    <a:solidFill>
                      <a:srgbClr val="93CA9F">
                        <a:alpha val="20000"/>
                      </a:srgbClr>
                    </a:solidFill>
                  </a:tcPr>
                </a:tc>
                <a:tc>
                  <a:txBody>
                    <a:bodyPr/>
                    <a:lstStyle/>
                    <a:p>
                      <a:pPr algn="ctr" fontAlgn="ctr"/>
                      <a:endParaRPr lang="sv-SE" sz="800" b="1" i="0" u="none" strike="noStrike">
                        <a:solidFill>
                          <a:srgbClr val="78000A"/>
                        </a:solidFill>
                        <a:effectLst/>
                        <a:latin typeface="+mj-lt"/>
                        <a:cs typeface="Arial" panose="020B0604020202020204" pitchFamily="34" charset="0"/>
                      </a:endParaRPr>
                    </a:p>
                  </a:txBody>
                  <a:tcPr marL="7620" marR="7620" marT="7620" marB="0" anchor="ctr">
                    <a:solidFill>
                      <a:srgbClr val="93CA9F">
                        <a:alpha val="20000"/>
                      </a:srgbClr>
                    </a:solidFill>
                  </a:tcPr>
                </a:tc>
                <a:tc>
                  <a:txBody>
                    <a:bodyPr/>
                    <a:lstStyle/>
                    <a:p>
                      <a:pPr algn="ctr" fontAlgn="ctr"/>
                      <a:endParaRPr lang="sv-SE" sz="800" b="1" i="0" u="none" strike="noStrike">
                        <a:solidFill>
                          <a:srgbClr val="006968"/>
                        </a:solidFill>
                        <a:effectLst/>
                        <a:latin typeface="+mj-lt"/>
                        <a:cs typeface="Arial" panose="020B0604020202020204" pitchFamily="34" charset="0"/>
                      </a:endParaRPr>
                    </a:p>
                  </a:txBody>
                  <a:tcPr marL="7620" marR="7620" marT="7620" marB="0" anchor="ctr">
                    <a:solidFill>
                      <a:srgbClr val="93CA9F">
                        <a:alpha val="20000"/>
                      </a:srgbClr>
                    </a:solidFill>
                  </a:tcPr>
                </a:tc>
                <a:tc>
                  <a:txBody>
                    <a:bodyPr/>
                    <a:lstStyle/>
                    <a:p>
                      <a:pPr algn="ctr" fontAlgn="ctr"/>
                      <a:endParaRPr lang="sv-SE" sz="800" b="1" i="0" u="none" strike="noStrike">
                        <a:solidFill>
                          <a:srgbClr val="78000A"/>
                        </a:solidFill>
                        <a:effectLst/>
                        <a:latin typeface="+mj-lt"/>
                        <a:cs typeface="Arial" panose="020B0604020202020204" pitchFamily="34" charset="0"/>
                      </a:endParaRPr>
                    </a:p>
                  </a:txBody>
                  <a:tcPr marL="7620" marR="7620" marT="7620" marB="0" anchor="ctr">
                    <a:solidFill>
                      <a:srgbClr val="93CA9F">
                        <a:alpha val="20000"/>
                      </a:srgbClr>
                    </a:solidFill>
                  </a:tcPr>
                </a:tc>
                <a:tc>
                  <a:txBody>
                    <a:bodyPr/>
                    <a:lstStyle/>
                    <a:p>
                      <a:pPr algn="ctr" fontAlgn="ctr"/>
                      <a:endParaRPr lang="sv-SE" sz="800" b="1" i="0" u="none" strike="noStrike">
                        <a:solidFill>
                          <a:srgbClr val="78000A"/>
                        </a:solidFill>
                        <a:effectLst/>
                        <a:latin typeface="+mj-lt"/>
                        <a:cs typeface="Arial" panose="020B0604020202020204" pitchFamily="34" charset="0"/>
                      </a:endParaRPr>
                    </a:p>
                  </a:txBody>
                  <a:tcPr marL="7620" marR="7620" marT="7620" marB="0" anchor="ctr">
                    <a:solidFill>
                      <a:srgbClr val="93CA9F">
                        <a:alpha val="20000"/>
                      </a:srgbClr>
                    </a:solidFill>
                  </a:tcPr>
                </a:tc>
                <a:extLst>
                  <a:ext uri="{0D108BD9-81ED-4DB2-BD59-A6C34878D82A}">
                    <a16:rowId xmlns:a16="http://schemas.microsoft.com/office/drawing/2014/main" val="3604636163"/>
                  </a:ext>
                </a:extLst>
              </a:tr>
              <a:tr h="143736">
                <a:tc rowSpan="4">
                  <a:txBody>
                    <a:bodyPr/>
                    <a:lstStyle/>
                    <a:p>
                      <a:pPr algn="l" fontAlgn="ctr"/>
                      <a:r>
                        <a:rPr lang="sv-SE" sz="1050" b="1">
                          <a:latin typeface="+mj-lt"/>
                          <a:ea typeface="Calibri" charset="0"/>
                          <a:cs typeface="Arial" panose="020B0604020202020204" pitchFamily="34" charset="0"/>
                        </a:rPr>
                        <a:t>Förväntningar på efterfrågan för</a:t>
                      </a:r>
                    </a:p>
                    <a:p>
                      <a:pPr algn="l" fontAlgn="ctr"/>
                      <a:r>
                        <a:rPr lang="sv-SE" sz="1050" b="1">
                          <a:latin typeface="+mj-lt"/>
                          <a:ea typeface="Calibri" charset="0"/>
                          <a:cs typeface="Arial" panose="020B0604020202020204" pitchFamily="34" charset="0"/>
                        </a:rPr>
                        <a:t>vintersäsongen 2021/2022 </a:t>
                      </a:r>
                    </a:p>
                    <a:p>
                      <a:pPr algn="l" fontAlgn="ctr"/>
                      <a:r>
                        <a:rPr lang="sv-SE" sz="1050" b="0" i="1">
                          <a:latin typeface="+mj-lt"/>
                          <a:ea typeface="Calibri" charset="0"/>
                          <a:cs typeface="Arial" panose="020B0604020202020204" pitchFamily="34" charset="0"/>
                        </a:rPr>
                        <a:t>jämfört med föregående säsong</a:t>
                      </a:r>
                      <a:endParaRPr lang="sv-SE" sz="1050" b="0" i="1" u="none" strike="noStrike">
                        <a:effectLst/>
                        <a:latin typeface="+mj-lt"/>
                        <a:cs typeface="Arial" panose="020B0604020202020204" pitchFamily="34" charset="0"/>
                      </a:endParaRPr>
                    </a:p>
                  </a:txBody>
                  <a:tcPr marL="7620" marR="7620" marT="7620" marB="0" anchor="ctr">
                    <a:solidFill>
                      <a:schemeClr val="bg1"/>
                    </a:solidFill>
                  </a:tcPr>
                </a:tc>
                <a:tc>
                  <a:txBody>
                    <a:bodyPr/>
                    <a:lstStyle/>
                    <a:p>
                      <a:pPr algn="l" fontAlgn="ctr"/>
                      <a:r>
                        <a:rPr lang="sv-SE" sz="900" b="0" i="0" u="none" strike="noStrike">
                          <a:effectLst/>
                          <a:latin typeface="+mj-lt"/>
                          <a:cs typeface="Arial" panose="020B0604020202020204" pitchFamily="34" charset="0"/>
                        </a:rPr>
                        <a:t>Större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61 %</a:t>
                      </a:r>
                    </a:p>
                  </a:txBody>
                  <a:tcPr marL="7620" marR="7620" marT="7620" marB="0" anchor="ctr">
                    <a:solidFill>
                      <a:schemeClr val="bg1"/>
                    </a:solidFill>
                  </a:tcPr>
                </a:tc>
                <a:tc>
                  <a:txBody>
                    <a:bodyPr/>
                    <a:lstStyle/>
                    <a:p>
                      <a:pPr algn="ctr" fontAlgn="ctr"/>
                      <a:r>
                        <a:rPr lang="sv-SE" sz="800" b="1" i="0" u="none" strike="noStrike">
                          <a:solidFill>
                            <a:srgbClr val="006968"/>
                          </a:solidFill>
                          <a:effectLst/>
                          <a:latin typeface="+mj-lt"/>
                          <a:cs typeface="Arial" panose="020B0604020202020204" pitchFamily="34" charset="0"/>
                        </a:rPr>
                        <a:t>73 %</a:t>
                      </a:r>
                    </a:p>
                  </a:txBody>
                  <a:tcPr marL="7620" marR="7620" marT="7620" marB="0" anchor="ctr">
                    <a:solidFill>
                      <a:schemeClr val="bg1"/>
                    </a:solidFill>
                  </a:tcPr>
                </a:tc>
                <a:tc>
                  <a:txBody>
                    <a:bodyPr/>
                    <a:lstStyle/>
                    <a:p>
                      <a:pPr algn="ctr" fontAlgn="ctr"/>
                      <a:r>
                        <a:rPr lang="sv-SE" sz="800" b="1" i="0" u="none" strike="noStrike">
                          <a:solidFill>
                            <a:srgbClr val="78000A"/>
                          </a:solidFill>
                          <a:effectLst/>
                          <a:latin typeface="+mj-lt"/>
                          <a:cs typeface="Arial" panose="020B0604020202020204" pitchFamily="34" charset="0"/>
                        </a:rPr>
                        <a:t>49 %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56 %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68 %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58 %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64 %</a:t>
                      </a:r>
                    </a:p>
                  </a:txBody>
                  <a:tcPr marL="7620" marR="7620" marT="7620" marB="0" anchor="ctr">
                    <a:solidFill>
                      <a:schemeClr val="bg1"/>
                    </a:solidFill>
                  </a:tcPr>
                </a:tc>
                <a:extLst>
                  <a:ext uri="{0D108BD9-81ED-4DB2-BD59-A6C34878D82A}">
                    <a16:rowId xmlns:a16="http://schemas.microsoft.com/office/drawing/2014/main" val="493291286"/>
                  </a:ext>
                </a:extLst>
              </a:tr>
              <a:tr h="143736">
                <a:tc vMerge="1">
                  <a:txBody>
                    <a:bodyPr/>
                    <a:lstStyle/>
                    <a:p>
                      <a:endParaRPr lang="sv-SE"/>
                    </a:p>
                  </a:txBody>
                  <a:tcPr/>
                </a:tc>
                <a:tc>
                  <a:txBody>
                    <a:bodyPr/>
                    <a:lstStyle/>
                    <a:p>
                      <a:pPr algn="l" fontAlgn="ctr"/>
                      <a:r>
                        <a:rPr lang="sv-SE" sz="900" b="0" i="0" u="none" strike="noStrike">
                          <a:effectLst/>
                          <a:latin typeface="+mj-lt"/>
                          <a:cs typeface="Arial" panose="020B0604020202020204" pitchFamily="34" charset="0"/>
                        </a:rPr>
                        <a:t>Samma</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17 %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16 %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17 %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15 %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16 %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22 %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13 %</a:t>
                      </a:r>
                    </a:p>
                  </a:txBody>
                  <a:tcPr marL="7620" marR="7620" marT="7620" marB="0" anchor="ctr">
                    <a:solidFill>
                      <a:schemeClr val="bg1"/>
                    </a:solidFill>
                  </a:tcPr>
                </a:tc>
                <a:extLst>
                  <a:ext uri="{0D108BD9-81ED-4DB2-BD59-A6C34878D82A}">
                    <a16:rowId xmlns:a16="http://schemas.microsoft.com/office/drawing/2014/main" val="2802872257"/>
                  </a:ext>
                </a:extLst>
              </a:tr>
              <a:tr h="143736">
                <a:tc vMerge="1">
                  <a:txBody>
                    <a:bodyPr/>
                    <a:lstStyle/>
                    <a:p>
                      <a:pPr algn="l" fontAlgn="ctr"/>
                      <a:endParaRPr lang="sv-SE" sz="1100" b="0" i="0" u="none" strike="noStrike">
                        <a:effectLst/>
                        <a:latin typeface="Calibri" panose="020F0502020204030204" pitchFamily="34" charset="0"/>
                      </a:endParaRPr>
                    </a:p>
                  </a:txBody>
                  <a:tcPr marL="7620" marR="7620" marT="7620" marB="0" anchor="ctr"/>
                </a:tc>
                <a:tc>
                  <a:txBody>
                    <a:bodyPr/>
                    <a:lstStyle/>
                    <a:p>
                      <a:pPr algn="l" fontAlgn="ctr"/>
                      <a:r>
                        <a:rPr lang="sv-SE" sz="900" b="0" i="0" u="none" strike="noStrike">
                          <a:effectLst/>
                          <a:latin typeface="+mj-lt"/>
                          <a:cs typeface="Arial" panose="020B0604020202020204" pitchFamily="34" charset="0"/>
                        </a:rPr>
                        <a:t>Mindre</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8 %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9 %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7 %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8 %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7 %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11 %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5 %</a:t>
                      </a:r>
                    </a:p>
                  </a:txBody>
                  <a:tcPr marL="7620" marR="7620" marT="7620" marB="0" anchor="ctr">
                    <a:solidFill>
                      <a:schemeClr val="bg1"/>
                    </a:solidFill>
                  </a:tcPr>
                </a:tc>
                <a:extLst>
                  <a:ext uri="{0D108BD9-81ED-4DB2-BD59-A6C34878D82A}">
                    <a16:rowId xmlns:a16="http://schemas.microsoft.com/office/drawing/2014/main" val="1645068367"/>
                  </a:ext>
                </a:extLst>
              </a:tr>
              <a:tr h="143736">
                <a:tc vMerge="1">
                  <a:txBody>
                    <a:bodyPr/>
                    <a:lstStyle/>
                    <a:p>
                      <a:pPr algn="l" fontAlgn="ctr"/>
                      <a:endParaRPr lang="sv-SE" sz="1100" b="0" i="1" u="none" strike="noStrike">
                        <a:effectLst/>
                        <a:latin typeface="Calibri" panose="020F0502020204030204" pitchFamily="34" charset="0"/>
                      </a:endParaRPr>
                    </a:p>
                  </a:txBody>
                  <a:tcPr marL="7620" marR="7620" marT="7620" marB="0" anchor="ctr">
                    <a:solidFill>
                      <a:schemeClr val="bg1"/>
                    </a:solidFill>
                  </a:tcPr>
                </a:tc>
                <a:tc>
                  <a:txBody>
                    <a:bodyPr/>
                    <a:lstStyle/>
                    <a:p>
                      <a:pPr algn="l" fontAlgn="ctr"/>
                      <a:r>
                        <a:rPr lang="sv-SE" sz="900" b="0" i="1" u="none" strike="noStrike">
                          <a:effectLst/>
                          <a:latin typeface="+mj-lt"/>
                          <a:cs typeface="Arial" panose="020B0604020202020204" pitchFamily="34" charset="0"/>
                        </a:rPr>
                        <a:t>Netto</a:t>
                      </a:r>
                    </a:p>
                  </a:txBody>
                  <a:tcPr marL="7620" marR="7620" marT="7620" marB="0" anchor="ctr">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+54 %</a:t>
                      </a:r>
                    </a:p>
                  </a:txBody>
                  <a:tcPr marL="7620" marR="7620" marT="7620" marB="0" anchor="b">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+64 %</a:t>
                      </a:r>
                    </a:p>
                  </a:txBody>
                  <a:tcPr marL="7620" marR="7620" marT="7620" marB="0" anchor="b">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+42 %</a:t>
                      </a:r>
                    </a:p>
                  </a:txBody>
                  <a:tcPr marL="7620" marR="7620" marT="7620" marB="0" anchor="b">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+48 %</a:t>
                      </a:r>
                    </a:p>
                  </a:txBody>
                  <a:tcPr marL="7620" marR="7620" marT="7620" marB="0" anchor="b">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+61 %</a:t>
                      </a:r>
                    </a:p>
                  </a:txBody>
                  <a:tcPr marL="7620" marR="7620" marT="7620" marB="0" anchor="b">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+47 %</a:t>
                      </a:r>
                    </a:p>
                  </a:txBody>
                  <a:tcPr marL="7620" marR="7620" marT="7620" marB="0" anchor="b">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+59 %</a:t>
                      </a:r>
                    </a:p>
                  </a:txBody>
                  <a:tcPr marL="7620" marR="7620" marT="7620" marB="0" anchor="b">
                    <a:solidFill>
                      <a:schemeClr val="bg1">
                        <a:lumMod val="95000"/>
                      </a:schemeClr>
                    </a:solidFill>
                  </a:tcPr>
                </a:tc>
                <a:extLst>
                  <a:ext uri="{0D108BD9-81ED-4DB2-BD59-A6C34878D82A}">
                    <a16:rowId xmlns:a16="http://schemas.microsoft.com/office/drawing/2014/main" val="1954651553"/>
                  </a:ext>
                </a:extLst>
              </a:tr>
              <a:tr h="166432">
                <a:tc>
                  <a:txBody>
                    <a:bodyPr/>
                    <a:lstStyle/>
                    <a:p>
                      <a:pPr algn="l" fontAlgn="ctr"/>
                      <a:endParaRPr lang="sv-SE" sz="1050" b="0" i="0" u="none" strike="noStrike">
                        <a:effectLst/>
                        <a:latin typeface="+mj-lt"/>
                        <a:cs typeface="Arial" panose="020B0604020202020204" pitchFamily="34" charset="0"/>
                      </a:endParaRPr>
                    </a:p>
                  </a:txBody>
                  <a:tcPr marL="7620" marR="7620" marT="7620" marB="0" anchor="ctr">
                    <a:solidFill>
                      <a:srgbClr val="93CA9F">
                        <a:alpha val="20000"/>
                      </a:srgbClr>
                    </a:solidFill>
                  </a:tcPr>
                </a:tc>
                <a:tc>
                  <a:txBody>
                    <a:bodyPr/>
                    <a:lstStyle/>
                    <a:p>
                      <a:pPr algn="ctr" fontAlgn="ctr"/>
                      <a:endParaRPr lang="sv-SE" sz="900" b="0" i="0" u="none" strike="noStrike">
                        <a:effectLst/>
                        <a:latin typeface="+mj-lt"/>
                        <a:cs typeface="Arial" panose="020B0604020202020204" pitchFamily="34" charset="0"/>
                      </a:endParaRPr>
                    </a:p>
                  </a:txBody>
                  <a:tcPr marL="7620" marR="7620" marT="7620" marB="0" anchor="ctr">
                    <a:solidFill>
                      <a:srgbClr val="93CA9F">
                        <a:alpha val="20000"/>
                      </a:srgbClr>
                    </a:solidFill>
                  </a:tcPr>
                </a:tc>
                <a:tc>
                  <a:txBody>
                    <a:bodyPr/>
                    <a:lstStyle/>
                    <a:p>
                      <a:pPr algn="ctr" fontAlgn="ctr"/>
                      <a:endParaRPr lang="sv-SE" sz="800" b="1" i="0" u="none" strike="noStrike">
                        <a:effectLst/>
                        <a:latin typeface="+mj-lt"/>
                        <a:cs typeface="Arial" panose="020B0604020202020204" pitchFamily="34" charset="0"/>
                      </a:endParaRPr>
                    </a:p>
                  </a:txBody>
                  <a:tcPr marL="7620" marR="7620" marT="7620" marB="0" anchor="ctr">
                    <a:solidFill>
                      <a:srgbClr val="93CA9F">
                        <a:alpha val="20000"/>
                      </a:srgbClr>
                    </a:solidFill>
                  </a:tcPr>
                </a:tc>
                <a:tc>
                  <a:txBody>
                    <a:bodyPr/>
                    <a:lstStyle/>
                    <a:p>
                      <a:pPr algn="ctr" fontAlgn="ctr"/>
                      <a:endParaRPr lang="sv-SE" sz="800" b="0" i="0" u="none" strike="noStrike" dirty="0">
                        <a:effectLst/>
                        <a:latin typeface="+mj-lt"/>
                        <a:cs typeface="Arial" panose="020B0604020202020204" pitchFamily="34" charset="0"/>
                      </a:endParaRPr>
                    </a:p>
                  </a:txBody>
                  <a:tcPr marL="7620" marR="7620" marT="7620" marB="0" anchor="ctr">
                    <a:solidFill>
                      <a:srgbClr val="93CA9F">
                        <a:alpha val="20000"/>
                      </a:srgbClr>
                    </a:solidFill>
                  </a:tcPr>
                </a:tc>
                <a:tc>
                  <a:txBody>
                    <a:bodyPr/>
                    <a:lstStyle/>
                    <a:p>
                      <a:pPr algn="ctr" fontAlgn="ctr"/>
                      <a:endParaRPr lang="sv-SE" sz="800" b="1" i="0" u="none" strike="noStrike" dirty="0">
                        <a:solidFill>
                          <a:srgbClr val="006968"/>
                        </a:solidFill>
                        <a:effectLst/>
                        <a:latin typeface="+mj-lt"/>
                        <a:cs typeface="Arial" panose="020B0604020202020204" pitchFamily="34" charset="0"/>
                      </a:endParaRPr>
                    </a:p>
                  </a:txBody>
                  <a:tcPr marL="7620" marR="7620" marT="7620" marB="0" anchor="ctr">
                    <a:solidFill>
                      <a:srgbClr val="93CA9F">
                        <a:alpha val="20000"/>
                      </a:srgbClr>
                    </a:solidFill>
                  </a:tcPr>
                </a:tc>
                <a:tc>
                  <a:txBody>
                    <a:bodyPr/>
                    <a:lstStyle/>
                    <a:p>
                      <a:pPr algn="ctr" fontAlgn="ctr"/>
                      <a:endParaRPr lang="sv-SE" sz="800" b="0" i="0" u="none" strike="noStrike" dirty="0">
                        <a:effectLst/>
                        <a:latin typeface="+mj-lt"/>
                        <a:cs typeface="Arial" panose="020B0604020202020204" pitchFamily="34" charset="0"/>
                      </a:endParaRPr>
                    </a:p>
                  </a:txBody>
                  <a:tcPr marL="7620" marR="7620" marT="7620" marB="0" anchor="ctr">
                    <a:solidFill>
                      <a:srgbClr val="93CA9F">
                        <a:alpha val="20000"/>
                      </a:srgbClr>
                    </a:solidFill>
                  </a:tcPr>
                </a:tc>
                <a:tc>
                  <a:txBody>
                    <a:bodyPr/>
                    <a:lstStyle/>
                    <a:p>
                      <a:pPr algn="ctr" fontAlgn="ctr"/>
                      <a:endParaRPr lang="sv-SE" sz="800" b="0" i="0" u="none" strike="noStrike" dirty="0">
                        <a:effectLst/>
                        <a:latin typeface="+mj-lt"/>
                        <a:cs typeface="Arial" panose="020B0604020202020204" pitchFamily="34" charset="0"/>
                      </a:endParaRPr>
                    </a:p>
                  </a:txBody>
                  <a:tcPr marL="7620" marR="7620" marT="7620" marB="0" anchor="ctr">
                    <a:solidFill>
                      <a:srgbClr val="93CA9F">
                        <a:alpha val="20000"/>
                      </a:srgbClr>
                    </a:solidFill>
                  </a:tcPr>
                </a:tc>
                <a:tc>
                  <a:txBody>
                    <a:bodyPr/>
                    <a:lstStyle/>
                    <a:p>
                      <a:pPr algn="ctr" fontAlgn="ctr"/>
                      <a:endParaRPr lang="sv-SE" sz="800" b="0" i="0" u="none" strike="noStrike" dirty="0">
                        <a:effectLst/>
                        <a:latin typeface="+mj-lt"/>
                        <a:cs typeface="Arial" panose="020B0604020202020204" pitchFamily="34" charset="0"/>
                      </a:endParaRPr>
                    </a:p>
                  </a:txBody>
                  <a:tcPr marL="7620" marR="7620" marT="7620" marB="0" anchor="ctr">
                    <a:solidFill>
                      <a:srgbClr val="93CA9F">
                        <a:alpha val="20000"/>
                      </a:srgbClr>
                    </a:solidFill>
                  </a:tcPr>
                </a:tc>
                <a:tc>
                  <a:txBody>
                    <a:bodyPr/>
                    <a:lstStyle/>
                    <a:p>
                      <a:pPr algn="ctr" fontAlgn="ctr"/>
                      <a:endParaRPr lang="sv-SE" sz="800" b="0" i="0" u="none" strike="noStrike" dirty="0">
                        <a:effectLst/>
                        <a:latin typeface="+mj-lt"/>
                        <a:cs typeface="Arial" panose="020B0604020202020204" pitchFamily="34" charset="0"/>
                      </a:endParaRPr>
                    </a:p>
                  </a:txBody>
                  <a:tcPr marL="7620" marR="7620" marT="7620" marB="0" anchor="ctr">
                    <a:solidFill>
                      <a:srgbClr val="93CA9F">
                        <a:alpha val="20000"/>
                      </a:srgbClr>
                    </a:solidFill>
                  </a:tcPr>
                </a:tc>
                <a:extLst>
                  <a:ext uri="{0D108BD9-81ED-4DB2-BD59-A6C34878D82A}">
                    <a16:rowId xmlns:a16="http://schemas.microsoft.com/office/drawing/2014/main" val="69910064"/>
                  </a:ext>
                </a:extLst>
              </a:tr>
              <a:tr h="143736">
                <a:tc rowSpan="4">
                  <a:txBody>
                    <a:bodyPr/>
                    <a:lstStyle/>
                    <a:p>
                      <a:pPr algn="l" fontAlgn="ctr"/>
                      <a:r>
                        <a:rPr lang="sv-SE" sz="1050" b="1">
                          <a:latin typeface="+mj-lt"/>
                          <a:ea typeface="Calibri" charset="0"/>
                          <a:cs typeface="Arial" panose="020B0604020202020204" pitchFamily="34" charset="0"/>
                        </a:rPr>
                        <a:t>Bedömning av efterfrågan</a:t>
                      </a:r>
                    </a:p>
                    <a:p>
                      <a:pPr algn="l" fontAlgn="ctr"/>
                      <a:r>
                        <a:rPr lang="sv-SE" sz="1050" b="1">
                          <a:latin typeface="+mj-lt"/>
                          <a:ea typeface="Calibri" charset="0"/>
                          <a:cs typeface="Arial" panose="020B0604020202020204" pitchFamily="34" charset="0"/>
                        </a:rPr>
                        <a:t>för helåret 2021 </a:t>
                      </a:r>
                    </a:p>
                    <a:p>
                      <a:pPr algn="l" fontAlgn="ctr"/>
                      <a:r>
                        <a:rPr lang="sv-SE" sz="1050" b="0" i="1">
                          <a:latin typeface="+mj-lt"/>
                          <a:ea typeface="Calibri" charset="0"/>
                          <a:cs typeface="Arial" panose="020B0604020202020204" pitchFamily="34" charset="0"/>
                        </a:rPr>
                        <a:t>jämfört med 2020</a:t>
                      </a:r>
                      <a:endParaRPr lang="sv-SE" sz="1050" b="0" i="1" u="none" strike="noStrike">
                        <a:effectLst/>
                        <a:latin typeface="+mj-lt"/>
                        <a:cs typeface="Arial" panose="020B0604020202020204" pitchFamily="34" charset="0"/>
                      </a:endParaRPr>
                    </a:p>
                  </a:txBody>
                  <a:tcPr marL="7620" marR="7620" marT="7620" marB="0" anchor="ctr"/>
                </a:tc>
                <a:tc>
                  <a:txBody>
                    <a:bodyPr/>
                    <a:lstStyle/>
                    <a:p>
                      <a:pPr algn="l" fontAlgn="ctr"/>
                      <a:r>
                        <a:rPr lang="sv-SE" sz="900" b="0" i="0" u="none" strike="noStrike">
                          <a:effectLst/>
                          <a:latin typeface="+mj-lt"/>
                          <a:cs typeface="Arial" panose="020B0604020202020204" pitchFamily="34" charset="0"/>
                        </a:rPr>
                        <a:t>Större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58 %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63 %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53 %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62 %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54 %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63 %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54 %</a:t>
                      </a:r>
                    </a:p>
                  </a:txBody>
                  <a:tcPr marL="7620" marR="7620" marT="7620" marB="0" anchor="ctr">
                    <a:solidFill>
                      <a:schemeClr val="bg1"/>
                    </a:solidFill>
                  </a:tcPr>
                </a:tc>
                <a:extLst>
                  <a:ext uri="{0D108BD9-81ED-4DB2-BD59-A6C34878D82A}">
                    <a16:rowId xmlns:a16="http://schemas.microsoft.com/office/drawing/2014/main" val="4100112276"/>
                  </a:ext>
                </a:extLst>
              </a:tr>
              <a:tr h="143736">
                <a:tc vMerge="1">
                  <a:txBody>
                    <a:bodyPr/>
                    <a:lstStyle/>
                    <a:p>
                      <a:endParaRPr lang="sv-SE"/>
                    </a:p>
                  </a:txBody>
                  <a:tcPr/>
                </a:tc>
                <a:tc>
                  <a:txBody>
                    <a:bodyPr/>
                    <a:lstStyle/>
                    <a:p>
                      <a:pPr algn="l" fontAlgn="ctr"/>
                      <a:r>
                        <a:rPr lang="sv-SE" sz="900" b="0" i="0" u="none" strike="noStrike">
                          <a:effectLst/>
                          <a:latin typeface="+mj-lt"/>
                          <a:cs typeface="Arial" panose="020B0604020202020204" pitchFamily="34" charset="0"/>
                        </a:rPr>
                        <a:t>Samma</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27 %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24 %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29 %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22 %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32 %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19 %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32 %</a:t>
                      </a:r>
                    </a:p>
                  </a:txBody>
                  <a:tcPr marL="7620" marR="7620" marT="7620" marB="0" anchor="ctr">
                    <a:solidFill>
                      <a:schemeClr val="bg1"/>
                    </a:solidFill>
                  </a:tcPr>
                </a:tc>
                <a:extLst>
                  <a:ext uri="{0D108BD9-81ED-4DB2-BD59-A6C34878D82A}">
                    <a16:rowId xmlns:a16="http://schemas.microsoft.com/office/drawing/2014/main" val="541782869"/>
                  </a:ext>
                </a:extLst>
              </a:tr>
              <a:tr h="143736">
                <a:tc vMerge="1">
                  <a:txBody>
                    <a:bodyPr/>
                    <a:lstStyle/>
                    <a:p>
                      <a:pPr algn="l" fontAlgn="ctr"/>
                      <a:endParaRPr lang="sv-SE" sz="1100" b="0" i="0" u="none" strike="noStrike">
                        <a:effectLst/>
                        <a:latin typeface="Calibri" panose="020F0502020204030204" pitchFamily="34" charset="0"/>
                      </a:endParaRPr>
                    </a:p>
                  </a:txBody>
                  <a:tcPr marL="7620" marR="7620" marT="7620" marB="0" anchor="ctr"/>
                </a:tc>
                <a:tc>
                  <a:txBody>
                    <a:bodyPr/>
                    <a:lstStyle/>
                    <a:p>
                      <a:pPr algn="l" fontAlgn="ctr"/>
                      <a:r>
                        <a:rPr lang="sv-SE" sz="900" b="0" i="0" u="none" strike="noStrike">
                          <a:effectLst/>
                          <a:latin typeface="+mj-lt"/>
                          <a:cs typeface="Arial" panose="020B0604020202020204" pitchFamily="34" charset="0"/>
                        </a:rPr>
                        <a:t>Mindre</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14 %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12 %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15 %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15 %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13 %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17 %</a:t>
                      </a:r>
                    </a:p>
                  </a:txBody>
                  <a:tcPr marL="7620" marR="7620" marT="7620" marB="0" anchor="ctr">
                    <a:solidFill>
                      <a:schemeClr val="bg1"/>
                    </a:solidFill>
                  </a:tcPr>
                </a:tc>
                <a:tc>
                  <a:txBody>
                    <a:bodyPr/>
                    <a:lstStyle/>
                    <a:p>
                      <a:pPr algn="ctr" fontAlgn="ctr"/>
                      <a:r>
                        <a:rPr lang="sv-SE" sz="800" b="0" i="0" u="none" strike="noStrike">
                          <a:effectLst/>
                          <a:latin typeface="+mj-lt"/>
                          <a:cs typeface="Arial" panose="020B0604020202020204" pitchFamily="34" charset="0"/>
                        </a:rPr>
                        <a:t>11 %</a:t>
                      </a:r>
                    </a:p>
                  </a:txBody>
                  <a:tcPr marL="7620" marR="7620" marT="7620" marB="0" anchor="ctr">
                    <a:solidFill>
                      <a:schemeClr val="bg1"/>
                    </a:solidFill>
                  </a:tcPr>
                </a:tc>
                <a:extLst>
                  <a:ext uri="{0D108BD9-81ED-4DB2-BD59-A6C34878D82A}">
                    <a16:rowId xmlns:a16="http://schemas.microsoft.com/office/drawing/2014/main" val="953671613"/>
                  </a:ext>
                </a:extLst>
              </a:tr>
              <a:tr h="143736">
                <a:tc vMerge="1">
                  <a:txBody>
                    <a:bodyPr/>
                    <a:lstStyle/>
                    <a:p>
                      <a:pPr algn="l" fontAlgn="ctr"/>
                      <a:endParaRPr lang="sv-SE" sz="1100" b="0" i="1" u="none" strike="noStrike">
                        <a:effectLst/>
                        <a:latin typeface="Calibri" panose="020F0502020204030204" pitchFamily="34" charset="0"/>
                      </a:endParaRPr>
                    </a:p>
                  </a:txBody>
                  <a:tcPr marL="7620" marR="7620" marT="7620" marB="0" anchor="ctr"/>
                </a:tc>
                <a:tc>
                  <a:txBody>
                    <a:bodyPr/>
                    <a:lstStyle/>
                    <a:p>
                      <a:pPr algn="l" fontAlgn="ctr"/>
                      <a:r>
                        <a:rPr lang="sv-SE" sz="900" b="0" i="1" u="none" strike="noStrike">
                          <a:effectLst/>
                          <a:latin typeface="+mj-lt"/>
                          <a:cs typeface="Arial" panose="020B0604020202020204" pitchFamily="34" charset="0"/>
                        </a:rPr>
                        <a:t>Netto</a:t>
                      </a:r>
                    </a:p>
                  </a:txBody>
                  <a:tcPr marL="7620" marR="7620" marT="7620" marB="0" anchor="ctr">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+44 %</a:t>
                      </a:r>
                    </a:p>
                  </a:txBody>
                  <a:tcPr marL="7620" marR="7620" marT="7620" marB="0" anchor="b">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+50 %</a:t>
                      </a:r>
                    </a:p>
                  </a:txBody>
                  <a:tcPr marL="7620" marR="7620" marT="7620" marB="0" anchor="b">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+37 %</a:t>
                      </a:r>
                    </a:p>
                  </a:txBody>
                  <a:tcPr marL="7620" marR="7620" marT="7620" marB="0" anchor="b">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+47 %</a:t>
                      </a:r>
                    </a:p>
                  </a:txBody>
                  <a:tcPr marL="7620" marR="7620" marT="7620" marB="0" anchor="b">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+40 %</a:t>
                      </a:r>
                    </a:p>
                  </a:txBody>
                  <a:tcPr marL="7620" marR="7620" marT="7620" marB="0" anchor="b">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+46 %</a:t>
                      </a:r>
                    </a:p>
                  </a:txBody>
                  <a:tcPr marL="7620" marR="7620" marT="7620" marB="0" anchor="b">
                    <a:solidFill>
                      <a:schemeClr val="bg1">
                        <a:lumMod val="95000"/>
                      </a:schemeClr>
                    </a:solidFill>
                  </a:tcPr>
                </a:tc>
                <a:tc>
                  <a:txBody>
                    <a:bodyPr/>
                    <a:lstStyle/>
                    <a:p>
                      <a:pPr algn="ctr" fontAlgn="b"/>
                      <a:r>
                        <a:rPr lang="sv-SE" sz="800" b="0" i="1" u="none" strike="noStrike" dirty="0">
                          <a:effectLst/>
                          <a:latin typeface="+mj-lt"/>
                          <a:cs typeface="Arial" panose="020B0604020202020204" pitchFamily="34" charset="0"/>
                        </a:rPr>
                        <a:t>+43 %</a:t>
                      </a:r>
                    </a:p>
                  </a:txBody>
                  <a:tcPr marL="7620" marR="7620" marT="7620" marB="0" anchor="b">
                    <a:solidFill>
                      <a:schemeClr val="bg1">
                        <a:lumMod val="95000"/>
                      </a:schemeClr>
                    </a:solidFill>
                  </a:tcPr>
                </a:tc>
                <a:extLst>
                  <a:ext uri="{0D108BD9-81ED-4DB2-BD59-A6C34878D82A}">
                    <a16:rowId xmlns:a16="http://schemas.microsoft.com/office/drawing/2014/main" val="4086099863"/>
                  </a:ext>
                </a:extLst>
              </a:tr>
              <a:tr h="166432">
                <a:tc>
                  <a:txBody>
                    <a:bodyPr/>
                    <a:lstStyle/>
                    <a:p>
                      <a:pPr algn="l" fontAlgn="ctr"/>
                      <a:endParaRPr lang="sv-SE" sz="1050" b="0" i="0" u="none" strike="noStrike">
                        <a:effectLst/>
                        <a:latin typeface="+mj-lt"/>
                      </a:endParaRPr>
                    </a:p>
                  </a:txBody>
                  <a:tcPr marL="7620" marR="7620" marT="7620" marB="0" anchor="ctr">
                    <a:solidFill>
                      <a:srgbClr val="93CA9F">
                        <a:alpha val="20000"/>
                      </a:srgbClr>
                    </a:solidFill>
                  </a:tcPr>
                </a:tc>
                <a:tc>
                  <a:txBody>
                    <a:bodyPr/>
                    <a:lstStyle/>
                    <a:p>
                      <a:pPr algn="ctr" fontAlgn="ctr"/>
                      <a:endParaRPr lang="sv-SE" sz="900" b="0" i="0" u="none" strike="noStrike">
                        <a:effectLst/>
                        <a:latin typeface="+mj-lt"/>
                      </a:endParaRPr>
                    </a:p>
                  </a:txBody>
                  <a:tcPr marL="7620" marR="7620" marT="7620" marB="0" anchor="ctr">
                    <a:solidFill>
                      <a:srgbClr val="93CA9F">
                        <a:alpha val="20000"/>
                      </a:srgbClr>
                    </a:solidFill>
                  </a:tcPr>
                </a:tc>
                <a:tc>
                  <a:txBody>
                    <a:bodyPr/>
                    <a:lstStyle/>
                    <a:p>
                      <a:pPr algn="ctr" fontAlgn="ctr"/>
                      <a:endParaRPr lang="sv-SE" sz="800" b="1" i="0" u="none" strike="noStrike">
                        <a:effectLst/>
                        <a:latin typeface="+mj-lt"/>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800" b="1" i="0" u="none" strike="noStrike">
                        <a:solidFill>
                          <a:srgbClr val="006968"/>
                        </a:solidFill>
                        <a:effectLst/>
                        <a:latin typeface="+mj-lt"/>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800" b="0" i="0" u="none" strike="noStrike">
                        <a:effectLst/>
                        <a:latin typeface="+mj-lt"/>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800" b="1" i="0" u="none" strike="noStrike">
                        <a:solidFill>
                          <a:srgbClr val="78000A"/>
                        </a:solidFill>
                        <a:effectLst/>
                        <a:latin typeface="+mj-lt"/>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800" b="0" i="0" u="none" strike="noStrike">
                        <a:effectLst/>
                        <a:latin typeface="+mj-lt"/>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800" b="1" i="0" u="none" strike="noStrike">
                        <a:solidFill>
                          <a:srgbClr val="78000A"/>
                        </a:solidFill>
                        <a:effectLst/>
                        <a:latin typeface="+mj-lt"/>
                        <a:cs typeface="Calibri Light" panose="020F0302020204030204" pitchFamily="34" charset="0"/>
                      </a:endParaRPr>
                    </a:p>
                  </a:txBody>
                  <a:tcPr marL="7620" marR="7620" marT="7620" marB="0" anchor="ctr">
                    <a:solidFill>
                      <a:srgbClr val="93CA9F">
                        <a:alpha val="20000"/>
                      </a:srgbClr>
                    </a:solidFill>
                  </a:tcPr>
                </a:tc>
                <a:tc>
                  <a:txBody>
                    <a:bodyPr/>
                    <a:lstStyle/>
                    <a:p>
                      <a:pPr algn="ctr" fontAlgn="ctr"/>
                      <a:endParaRPr lang="sv-SE" sz="800" b="1" i="0" u="none" strike="noStrike">
                        <a:solidFill>
                          <a:srgbClr val="78000A"/>
                        </a:solidFill>
                        <a:effectLst/>
                        <a:latin typeface="+mj-lt"/>
                        <a:cs typeface="Calibri Light" panose="020F0302020204030204" pitchFamily="34" charset="0"/>
                      </a:endParaRPr>
                    </a:p>
                  </a:txBody>
                  <a:tcPr marL="7620" marR="7620" marT="7620" marB="0" anchor="ctr">
                    <a:solidFill>
                      <a:srgbClr val="93CA9F">
                        <a:alpha val="20000"/>
                      </a:srgbClr>
                    </a:solidFill>
                  </a:tcPr>
                </a:tc>
                <a:extLst>
                  <a:ext uri="{0D108BD9-81ED-4DB2-BD59-A6C34878D82A}">
                    <a16:rowId xmlns:a16="http://schemas.microsoft.com/office/drawing/2014/main" val="967555095"/>
                  </a:ext>
                </a:extLst>
              </a:tr>
              <a:tr h="143736">
                <a:tc rowSpan="4">
                  <a:txBody>
                    <a:bodyPr/>
                    <a:lstStyle/>
                    <a:p>
                      <a:pPr marL="0" marR="0" lvl="0" indent="0" algn="l" defTabSz="342900" rtl="0" eaLnBrk="1" fontAlgn="ctr" latinLnBrk="0" hangingPunct="1">
                        <a:lnSpc>
                          <a:spcPct val="100000"/>
                        </a:lnSpc>
                        <a:spcBef>
                          <a:spcPts val="0"/>
                        </a:spcBef>
                        <a:spcAft>
                          <a:spcPts val="0"/>
                        </a:spcAft>
                        <a:buClrTx/>
                        <a:buSzTx/>
                        <a:buFontTx/>
                        <a:buNone/>
                        <a:tabLst/>
                        <a:defRPr/>
                      </a:pPr>
                      <a:r>
                        <a:rPr lang="sv-SE" sz="1050" b="1">
                          <a:latin typeface="+mj-lt"/>
                          <a:cs typeface="Calibri" charset="0"/>
                        </a:rPr>
                        <a:t>Förväntningar på helåret 2022</a:t>
                      </a:r>
                      <a:endParaRPr lang="en-US" sz="1050" b="1">
                        <a:latin typeface="+mj-lt"/>
                      </a:endParaRPr>
                    </a:p>
                    <a:p>
                      <a:pPr algn="l" fontAlgn="ctr"/>
                      <a:r>
                        <a:rPr lang="sv-SE" sz="1050" b="0" i="1">
                          <a:latin typeface="+mj-lt"/>
                          <a:cs typeface="Calibri" charset="0"/>
                        </a:rPr>
                        <a:t>jämfört med 2021</a:t>
                      </a:r>
                      <a:endParaRPr lang="sv-SE" sz="1050" b="0" i="1" u="none" strike="noStrike">
                        <a:effectLst/>
                        <a:latin typeface="+mj-lt"/>
                      </a:endParaRPr>
                    </a:p>
                    <a:p>
                      <a:pPr algn="l" fontAlgn="ctr"/>
                      <a:endParaRPr lang="sv-SE" sz="1050" b="0" i="0" u="none" strike="noStrike">
                        <a:effectLst/>
                        <a:latin typeface="+mj-lt"/>
                      </a:endParaRPr>
                    </a:p>
                  </a:txBody>
                  <a:tcPr marL="7620" marR="7620" marT="7620" marB="0" anchor="ctr">
                    <a:solidFill>
                      <a:schemeClr val="bg1">
                        <a:alpha val="20000"/>
                      </a:schemeClr>
                    </a:solidFill>
                  </a:tcPr>
                </a:tc>
                <a:tc>
                  <a:txBody>
                    <a:bodyPr/>
                    <a:lstStyle/>
                    <a:p>
                      <a:pPr algn="l" fontAlgn="ctr"/>
                      <a:r>
                        <a:rPr lang="sv-SE" sz="900" b="0" i="0" u="none" strike="noStrike">
                          <a:effectLst/>
                          <a:latin typeface="+mj-lt"/>
                          <a:cs typeface="Arial" panose="020B0604020202020204" pitchFamily="34" charset="0"/>
                        </a:rPr>
                        <a:t>Större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77 %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85 %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69 %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75 %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80 %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79 %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76 %</a:t>
                      </a:r>
                    </a:p>
                  </a:txBody>
                  <a:tcPr marL="7620" marR="7620" marT="7620" marB="0" anchor="ctr">
                    <a:solidFill>
                      <a:schemeClr val="bg1">
                        <a:alpha val="20000"/>
                      </a:schemeClr>
                    </a:solidFill>
                  </a:tcPr>
                </a:tc>
                <a:extLst>
                  <a:ext uri="{0D108BD9-81ED-4DB2-BD59-A6C34878D82A}">
                    <a16:rowId xmlns:a16="http://schemas.microsoft.com/office/drawing/2014/main" val="4146474054"/>
                  </a:ext>
                </a:extLst>
              </a:tr>
              <a:tr h="143736">
                <a:tc vMerge="1">
                  <a:txBody>
                    <a:bodyPr/>
                    <a:lstStyle/>
                    <a:p>
                      <a:pPr marL="0" marR="0" lvl="0" indent="0" algn="l" defTabSz="342900" rtl="0" eaLnBrk="1" fontAlgn="ctr" latinLnBrk="0" hangingPunct="1">
                        <a:lnSpc>
                          <a:spcPct val="100000"/>
                        </a:lnSpc>
                        <a:spcBef>
                          <a:spcPts val="0"/>
                        </a:spcBef>
                        <a:spcAft>
                          <a:spcPts val="0"/>
                        </a:spcAft>
                        <a:buClrTx/>
                        <a:buSzTx/>
                        <a:buFontTx/>
                        <a:buNone/>
                        <a:tabLst/>
                        <a:defRPr/>
                      </a:pPr>
                      <a:r>
                        <a:rPr lang="sv-SE" sz="1100" b="1">
                          <a:latin typeface="Calibri" charset="0"/>
                          <a:cs typeface="Calibri" charset="0"/>
                        </a:rPr>
                        <a:t>Förväntningar på helåret 2022</a:t>
                      </a:r>
                      <a:endParaRPr lang="en-US" sz="1100" b="1">
                        <a:latin typeface="Calibri Regular" charset="0"/>
                        <a:cs typeface="Calibri Regular" charset="0"/>
                      </a:endParaRPr>
                    </a:p>
                    <a:p>
                      <a:pPr algn="l" fontAlgn="ctr"/>
                      <a:r>
                        <a:rPr lang="sv-SE" sz="1100" b="0" i="1">
                          <a:latin typeface="Calibri" charset="0"/>
                          <a:ea typeface="Calibri" charset="0"/>
                          <a:cs typeface="Calibri" charset="0"/>
                        </a:rPr>
                        <a:t>jämfört med 2021</a:t>
                      </a:r>
                      <a:endParaRPr lang="sv-SE" sz="1100" b="0" i="1" u="none" strike="noStrike">
                        <a:effectLst/>
                        <a:latin typeface="Calibri" panose="020F0502020204030204" pitchFamily="34" charset="0"/>
                      </a:endParaRPr>
                    </a:p>
                    <a:p>
                      <a:pPr algn="l" fontAlgn="ctr"/>
                      <a:endParaRPr lang="sv-SE" sz="1100" b="0" i="0" u="none" strike="noStrike">
                        <a:effectLst/>
                        <a:latin typeface="Calibri" panose="020F0502020204030204" pitchFamily="34" charset="0"/>
                      </a:endParaRPr>
                    </a:p>
                  </a:txBody>
                  <a:tcPr marL="7620" marR="7620" marT="7620" marB="0" anchor="ctr">
                    <a:solidFill>
                      <a:schemeClr val="bg1">
                        <a:alpha val="20000"/>
                      </a:schemeClr>
                    </a:solidFill>
                  </a:tcPr>
                </a:tc>
                <a:tc>
                  <a:txBody>
                    <a:bodyPr/>
                    <a:lstStyle/>
                    <a:p>
                      <a:pPr algn="l" fontAlgn="ctr"/>
                      <a:r>
                        <a:rPr lang="sv-SE" sz="900" b="0" i="0" u="none" strike="noStrike">
                          <a:effectLst/>
                          <a:latin typeface="+mj-lt"/>
                          <a:cs typeface="Arial" panose="020B0604020202020204" pitchFamily="34" charset="0"/>
                        </a:rPr>
                        <a:t>Samma</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15 %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9 %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21 %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13 %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18 %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14 %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16 %</a:t>
                      </a:r>
                    </a:p>
                  </a:txBody>
                  <a:tcPr marL="7620" marR="7620" marT="7620" marB="0" anchor="ctr">
                    <a:solidFill>
                      <a:schemeClr val="bg1">
                        <a:alpha val="20000"/>
                      </a:schemeClr>
                    </a:solidFill>
                  </a:tcPr>
                </a:tc>
                <a:extLst>
                  <a:ext uri="{0D108BD9-81ED-4DB2-BD59-A6C34878D82A}">
                    <a16:rowId xmlns:a16="http://schemas.microsoft.com/office/drawing/2014/main" val="1055949641"/>
                  </a:ext>
                </a:extLst>
              </a:tr>
              <a:tr h="143736">
                <a:tc vMerge="1">
                  <a:txBody>
                    <a:bodyPr/>
                    <a:lstStyle/>
                    <a:p>
                      <a:pPr algn="l" fontAlgn="ctr"/>
                      <a:endParaRPr lang="sv-SE" sz="1100" b="0" i="0" u="none" strike="noStrike">
                        <a:effectLst/>
                        <a:latin typeface="Calibri" panose="020F0502020204030204" pitchFamily="34" charset="0"/>
                      </a:endParaRPr>
                    </a:p>
                  </a:txBody>
                  <a:tcPr marL="7620" marR="7620" marT="7620" marB="0" anchor="ctr">
                    <a:solidFill>
                      <a:schemeClr val="bg1">
                        <a:alpha val="20000"/>
                      </a:schemeClr>
                    </a:solidFill>
                  </a:tcPr>
                </a:tc>
                <a:tc>
                  <a:txBody>
                    <a:bodyPr/>
                    <a:lstStyle/>
                    <a:p>
                      <a:pPr algn="l" fontAlgn="ctr"/>
                      <a:r>
                        <a:rPr lang="sv-SE" sz="900" b="0" i="0" u="none" strike="noStrike">
                          <a:effectLst/>
                          <a:latin typeface="+mj-lt"/>
                          <a:cs typeface="Arial" panose="020B0604020202020204" pitchFamily="34" charset="0"/>
                        </a:rPr>
                        <a:t>Mindre</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5 %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4 %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6 %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8 %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2 %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4 %</a:t>
                      </a:r>
                    </a:p>
                  </a:txBody>
                  <a:tcPr marL="7620" marR="7620" marT="7620" marB="0" anchor="ctr">
                    <a:solidFill>
                      <a:schemeClr val="bg1">
                        <a:alpha val="20000"/>
                      </a:schemeClr>
                    </a:solidFill>
                  </a:tcPr>
                </a:tc>
                <a:tc>
                  <a:txBody>
                    <a:bodyPr/>
                    <a:lstStyle/>
                    <a:p>
                      <a:pPr algn="ctr" fontAlgn="ctr"/>
                      <a:r>
                        <a:rPr lang="sv-SE" sz="800" b="0" i="0" u="none" strike="noStrike">
                          <a:effectLst/>
                          <a:latin typeface="+mj-lt"/>
                          <a:cs typeface="Arial" panose="020B0604020202020204" pitchFamily="34" charset="0"/>
                        </a:rPr>
                        <a:t>6 %</a:t>
                      </a:r>
                    </a:p>
                  </a:txBody>
                  <a:tcPr marL="7620" marR="7620" marT="7620" marB="0" anchor="ctr">
                    <a:solidFill>
                      <a:schemeClr val="bg1">
                        <a:alpha val="20000"/>
                      </a:schemeClr>
                    </a:solidFill>
                  </a:tcPr>
                </a:tc>
                <a:extLst>
                  <a:ext uri="{0D108BD9-81ED-4DB2-BD59-A6C34878D82A}">
                    <a16:rowId xmlns:a16="http://schemas.microsoft.com/office/drawing/2014/main" val="3887873077"/>
                  </a:ext>
                </a:extLst>
              </a:tr>
              <a:tr h="143736">
                <a:tc vMerge="1">
                  <a:txBody>
                    <a:bodyPr/>
                    <a:lstStyle/>
                    <a:p>
                      <a:pPr algn="l" fontAlgn="ctr"/>
                      <a:endParaRPr lang="sv-SE" sz="1100" b="0" i="0" u="none" strike="noStrike">
                        <a:effectLst/>
                        <a:latin typeface="Calibri" panose="020F0502020204030204" pitchFamily="34" charset="0"/>
                      </a:endParaRPr>
                    </a:p>
                  </a:txBody>
                  <a:tcPr marL="7620" marR="7620" marT="7620" marB="0" anchor="ctr">
                    <a:solidFill>
                      <a:schemeClr val="bg1">
                        <a:alpha val="20000"/>
                      </a:schemeClr>
                    </a:solidFill>
                  </a:tcPr>
                </a:tc>
                <a:tc>
                  <a:txBody>
                    <a:bodyPr/>
                    <a:lstStyle/>
                    <a:p>
                      <a:pPr algn="l" fontAlgn="ctr"/>
                      <a:r>
                        <a:rPr lang="sv-SE" sz="900" b="0" i="1" u="none" strike="noStrike">
                          <a:effectLst/>
                          <a:latin typeface="+mj-lt"/>
                          <a:cs typeface="Arial" panose="020B0604020202020204" pitchFamily="34" charset="0"/>
                        </a:rPr>
                        <a:t>Netto</a:t>
                      </a:r>
                    </a:p>
                  </a:txBody>
                  <a:tcPr marL="7620" marR="7620" marT="7620" marB="0" anchor="ctr">
                    <a:solidFill>
                      <a:schemeClr val="bg1">
                        <a:lumMod val="85000"/>
                        <a:alpha val="20000"/>
                      </a:schemeClr>
                    </a:solidFill>
                  </a:tcPr>
                </a:tc>
                <a:tc>
                  <a:txBody>
                    <a:bodyPr/>
                    <a:lstStyle/>
                    <a:p>
                      <a:pPr algn="ctr" fontAlgn="b"/>
                      <a:r>
                        <a:rPr lang="sv-SE" sz="800" b="0" i="1" u="none" strike="noStrike" dirty="0">
                          <a:effectLst/>
                          <a:latin typeface="+mj-lt"/>
                          <a:cs typeface="Arial" panose="020B0604020202020204" pitchFamily="34" charset="0"/>
                        </a:rPr>
                        <a:t>+73 %</a:t>
                      </a:r>
                    </a:p>
                  </a:txBody>
                  <a:tcPr marL="7620" marR="7620" marT="7620" marB="0" anchor="b">
                    <a:solidFill>
                      <a:schemeClr val="bg1">
                        <a:lumMod val="85000"/>
                        <a:alpha val="20000"/>
                      </a:schemeClr>
                    </a:solidFill>
                  </a:tcPr>
                </a:tc>
                <a:tc>
                  <a:txBody>
                    <a:bodyPr/>
                    <a:lstStyle/>
                    <a:p>
                      <a:pPr algn="ctr" fontAlgn="b"/>
                      <a:r>
                        <a:rPr lang="sv-SE" sz="800" b="0" i="1" u="none" strike="noStrike" dirty="0">
                          <a:effectLst/>
                          <a:latin typeface="+mj-lt"/>
                          <a:cs typeface="Arial" panose="020B0604020202020204" pitchFamily="34" charset="0"/>
                        </a:rPr>
                        <a:t>+81 %</a:t>
                      </a:r>
                    </a:p>
                  </a:txBody>
                  <a:tcPr marL="7620" marR="7620" marT="7620" marB="0" anchor="b">
                    <a:solidFill>
                      <a:schemeClr val="bg1">
                        <a:lumMod val="85000"/>
                        <a:alpha val="20000"/>
                      </a:schemeClr>
                    </a:solidFill>
                  </a:tcPr>
                </a:tc>
                <a:tc>
                  <a:txBody>
                    <a:bodyPr/>
                    <a:lstStyle/>
                    <a:p>
                      <a:pPr algn="ctr" fontAlgn="b"/>
                      <a:r>
                        <a:rPr lang="sv-SE" sz="800" b="0" i="1" u="none" strike="noStrike" dirty="0">
                          <a:effectLst/>
                          <a:latin typeface="+mj-lt"/>
                          <a:cs typeface="Arial" panose="020B0604020202020204" pitchFamily="34" charset="0"/>
                        </a:rPr>
                        <a:t>+63 %</a:t>
                      </a:r>
                    </a:p>
                  </a:txBody>
                  <a:tcPr marL="7620" marR="7620" marT="7620" marB="0" anchor="b">
                    <a:solidFill>
                      <a:schemeClr val="bg1">
                        <a:lumMod val="85000"/>
                        <a:alpha val="20000"/>
                      </a:schemeClr>
                    </a:solidFill>
                  </a:tcPr>
                </a:tc>
                <a:tc>
                  <a:txBody>
                    <a:bodyPr/>
                    <a:lstStyle/>
                    <a:p>
                      <a:pPr algn="ctr" fontAlgn="b"/>
                      <a:r>
                        <a:rPr lang="sv-SE" sz="800" b="0" i="1" u="none" strike="noStrike" dirty="0">
                          <a:effectLst/>
                          <a:latin typeface="+mj-lt"/>
                          <a:cs typeface="Arial" panose="020B0604020202020204" pitchFamily="34" charset="0"/>
                        </a:rPr>
                        <a:t>+67 %</a:t>
                      </a:r>
                    </a:p>
                  </a:txBody>
                  <a:tcPr marL="7620" marR="7620" marT="7620" marB="0" anchor="b">
                    <a:solidFill>
                      <a:schemeClr val="bg1">
                        <a:lumMod val="85000"/>
                        <a:alpha val="20000"/>
                      </a:schemeClr>
                    </a:solidFill>
                  </a:tcPr>
                </a:tc>
                <a:tc>
                  <a:txBody>
                    <a:bodyPr/>
                    <a:lstStyle/>
                    <a:p>
                      <a:pPr algn="ctr" fontAlgn="b"/>
                      <a:r>
                        <a:rPr lang="sv-SE" sz="800" b="0" i="1" u="none" strike="noStrike" dirty="0">
                          <a:effectLst/>
                          <a:latin typeface="+mj-lt"/>
                          <a:cs typeface="Arial" panose="020B0604020202020204" pitchFamily="34" charset="0"/>
                        </a:rPr>
                        <a:t>+78 %</a:t>
                      </a:r>
                    </a:p>
                  </a:txBody>
                  <a:tcPr marL="7620" marR="7620" marT="7620" marB="0" anchor="b">
                    <a:solidFill>
                      <a:schemeClr val="bg1">
                        <a:lumMod val="85000"/>
                        <a:alpha val="20000"/>
                      </a:schemeClr>
                    </a:solidFill>
                  </a:tcPr>
                </a:tc>
                <a:tc>
                  <a:txBody>
                    <a:bodyPr/>
                    <a:lstStyle/>
                    <a:p>
                      <a:pPr algn="ctr" fontAlgn="b"/>
                      <a:r>
                        <a:rPr lang="sv-SE" sz="800" b="0" i="1" u="none" strike="noStrike" dirty="0">
                          <a:effectLst/>
                          <a:latin typeface="+mj-lt"/>
                          <a:cs typeface="Arial" panose="020B0604020202020204" pitchFamily="34" charset="0"/>
                        </a:rPr>
                        <a:t>+75 %</a:t>
                      </a:r>
                    </a:p>
                  </a:txBody>
                  <a:tcPr marL="7620" marR="7620" marT="7620" marB="0" anchor="b">
                    <a:solidFill>
                      <a:schemeClr val="bg1">
                        <a:lumMod val="85000"/>
                        <a:alpha val="20000"/>
                      </a:schemeClr>
                    </a:solidFill>
                  </a:tcPr>
                </a:tc>
                <a:tc>
                  <a:txBody>
                    <a:bodyPr/>
                    <a:lstStyle/>
                    <a:p>
                      <a:pPr algn="ctr" fontAlgn="b"/>
                      <a:r>
                        <a:rPr lang="sv-SE" sz="800" b="0" i="1" u="none" strike="noStrike" dirty="0">
                          <a:effectLst/>
                          <a:latin typeface="+mj-lt"/>
                          <a:cs typeface="Arial" panose="020B0604020202020204" pitchFamily="34" charset="0"/>
                        </a:rPr>
                        <a:t>+71 %</a:t>
                      </a:r>
                    </a:p>
                  </a:txBody>
                  <a:tcPr marL="7620" marR="7620" marT="7620" marB="0" anchor="b">
                    <a:solidFill>
                      <a:schemeClr val="bg1">
                        <a:lumMod val="85000"/>
                        <a:alpha val="20000"/>
                      </a:schemeClr>
                    </a:solidFill>
                  </a:tcPr>
                </a:tc>
                <a:extLst>
                  <a:ext uri="{0D108BD9-81ED-4DB2-BD59-A6C34878D82A}">
                    <a16:rowId xmlns:a16="http://schemas.microsoft.com/office/drawing/2014/main" val="268187256"/>
                  </a:ext>
                </a:extLst>
              </a:tr>
            </a:tbl>
          </a:graphicData>
        </a:graphic>
      </p:graphicFrame>
      <p:sp>
        <p:nvSpPr>
          <p:cNvPr id="2" name="shpTitle"/>
          <p:cNvSpPr>
            <a:spLocks noGrp="1"/>
          </p:cNvSpPr>
          <p:nvPr>
            <p:ph type="title"/>
          </p:nvPr>
        </p:nvSpPr>
        <p:spPr>
          <a:xfrm>
            <a:off x="-10383" y="0"/>
            <a:ext cx="9314040" cy="938525"/>
          </a:xfrm>
          <a:prstGeom prst="rect">
            <a:avLst/>
          </a:prstGeom>
        </p:spPr>
        <p:txBody>
          <a:bodyPr lIns="251999" tIns="360000" rIns="251999" anchor="t" anchorCtr="0"/>
          <a:lstStyle/>
          <a:p>
            <a:r>
              <a:rPr lang="sv-SE" sz="2700" b="1">
                <a:latin typeface="Calibri" charset="0"/>
                <a:ea typeface="Calibri" charset="0"/>
                <a:cs typeface="Calibri" charset="0"/>
              </a:rPr>
              <a:t>Översikt - Efterfrågan och förväntningar</a:t>
            </a:r>
            <a:endParaRPr lang="sv-SE" sz="2700" b="1"/>
          </a:p>
        </p:txBody>
      </p:sp>
      <p:cxnSp>
        <p:nvCxnSpPr>
          <p:cNvPr id="14" name="Straight Connector 13"/>
          <p:cNvCxnSpPr/>
          <p:nvPr/>
        </p:nvCxnSpPr>
        <p:spPr>
          <a:xfrm>
            <a:off x="218973" y="825217"/>
            <a:ext cx="2440641"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shpDivision" hidden="1">
            <a:extLst>
              <a:ext uri="{FF2B5EF4-FFF2-40B4-BE49-F238E27FC236}">
                <a16:creationId xmlns:a16="http://schemas.microsoft.com/office/drawing/2014/main" id="{68D8C3DB-0DB5-4E7A-A1B5-8837DEFFB8A4}"/>
              </a:ext>
            </a:extLst>
          </p:cNvPr>
          <p:cNvSpPr txBox="1"/>
          <p:nvPr/>
        </p:nvSpPr>
        <p:spPr>
          <a:xfrm>
            <a:off x="7380312" y="0"/>
            <a:ext cx="1763689" cy="339725"/>
          </a:xfrm>
          <a:prstGeom prst="rect">
            <a:avLst/>
          </a:prstGeom>
          <a:solidFill>
            <a:schemeClr val="accent4"/>
          </a:solidFill>
        </p:spPr>
        <p:txBody>
          <a:bodyPr wrap="square" lIns="251999" tIns="72000" rIns="251999" rtlCol="0">
            <a:noAutofit/>
          </a:bodyPr>
          <a:lstStyle/>
          <a:p>
            <a:pPr algn="ctr">
              <a:lnSpc>
                <a:spcPct val="100000"/>
              </a:lnSpc>
            </a:pPr>
            <a:r>
              <a:rPr lang="sv-SE" sz="1200" b="1">
                <a:solidFill>
                  <a:schemeClr val="bg1"/>
                </a:solidFill>
              </a:rPr>
              <a:t>Grupp </a:t>
            </a:r>
          </a:p>
        </p:txBody>
      </p:sp>
      <p:sp>
        <p:nvSpPr>
          <p:cNvPr id="20" name="shpSlideType" hidden="1">
            <a:extLst>
              <a:ext uri="{FF2B5EF4-FFF2-40B4-BE49-F238E27FC236}">
                <a16:creationId xmlns:a16="http://schemas.microsoft.com/office/drawing/2014/main" id="{9E097044-03E1-4EB8-8C60-2D4A7CB37A88}"/>
              </a:ext>
            </a:extLst>
          </p:cNvPr>
          <p:cNvSpPr/>
          <p:nvPr/>
        </p:nvSpPr>
        <p:spPr>
          <a:xfrm>
            <a:off x="3166872" y="-443153"/>
            <a:ext cx="269626" cy="276999"/>
          </a:xfrm>
          <a:prstGeom prst="rect">
            <a:avLst/>
          </a:prstGeom>
        </p:spPr>
        <p:txBody>
          <a:bodyPr wrap="non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1200">
                <a:latin typeface="Calibri Regular" charset="0"/>
                <a:cs typeface="Calibri Regular" charset="0"/>
              </a:rPr>
              <a:t>1</a:t>
            </a:r>
            <a:endParaRPr kumimoji="0" lang="sv-SE" sz="1200" b="0" i="0" u="none" strike="noStrike" kern="1200" cap="none" spc="0" normalizeH="0" baseline="0" noProof="0">
              <a:ln>
                <a:noFill/>
              </a:ln>
              <a:effectLst/>
              <a:uLnTx/>
              <a:uFillTx/>
              <a:latin typeface="Calibri Regular" charset="0"/>
              <a:cs typeface="Calibri Regular" charset="0"/>
            </a:endParaRPr>
          </a:p>
        </p:txBody>
      </p:sp>
      <p:graphicFrame>
        <p:nvGraphicFramePr>
          <p:cNvPr id="22" name="shpSlideData" hidden="1">
            <a:extLst>
              <a:ext uri="{FF2B5EF4-FFF2-40B4-BE49-F238E27FC236}">
                <a16:creationId xmlns:a16="http://schemas.microsoft.com/office/drawing/2014/main" id="{A01A4ED2-4297-49BA-B45F-D8FBE8D2E4D4}"/>
              </a:ext>
            </a:extLst>
          </p:cNvPr>
          <p:cNvGraphicFramePr/>
          <p:nvPr/>
        </p:nvGraphicFramePr>
        <p:xfrm>
          <a:off x="968677" y="5402340"/>
          <a:ext cx="6096000" cy="294359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ruta 3">
            <a:extLst>
              <a:ext uri="{FF2B5EF4-FFF2-40B4-BE49-F238E27FC236}">
                <a16:creationId xmlns:a16="http://schemas.microsoft.com/office/drawing/2014/main" id="{910BA1D8-5844-4B60-B3B4-F90A6722DF1A}"/>
              </a:ext>
            </a:extLst>
          </p:cNvPr>
          <p:cNvSpPr txBox="1"/>
          <p:nvPr/>
        </p:nvSpPr>
        <p:spPr>
          <a:xfrm>
            <a:off x="157827" y="4516228"/>
            <a:ext cx="8993547" cy="338554"/>
          </a:xfrm>
          <a:prstGeom prst="rect">
            <a:avLst/>
          </a:prstGeom>
          <a:noFill/>
        </p:spPr>
        <p:txBody>
          <a:bodyPr wrap="square" rtlCol="0">
            <a:spAutoFit/>
          </a:bodyPr>
          <a:lstStyle/>
          <a:p>
            <a:r>
              <a:rPr lang="sv-SE" sz="800" b="1">
                <a:solidFill>
                  <a:srgbClr val="006968"/>
                </a:solidFill>
              </a:rPr>
              <a:t>Grön</a:t>
            </a:r>
            <a:r>
              <a:rPr lang="sv-SE" sz="800"/>
              <a:t> markering = signifikant högre än genomsnittet, </a:t>
            </a:r>
            <a:r>
              <a:rPr lang="sv-SE" sz="800" b="1">
                <a:solidFill>
                  <a:srgbClr val="C00000"/>
                </a:solidFill>
              </a:rPr>
              <a:t>röd</a:t>
            </a:r>
            <a:r>
              <a:rPr lang="sv-SE" sz="800"/>
              <a:t> markering = signifikant lägre än genomsnittet (totalen). Skillnader är statistiskt säkerställda med hjälp av Chi-2 test.</a:t>
            </a:r>
          </a:p>
          <a:p>
            <a:r>
              <a:rPr lang="sv-SE" sz="800"/>
              <a:t>Netto (balansmått): andel som anger ”större efterfrågan” minus andel som anger ”mindre efterfrågan”. </a:t>
            </a:r>
          </a:p>
        </p:txBody>
      </p:sp>
    </p:spTree>
    <p:extLst>
      <p:ext uri="{BB962C8B-B14F-4D97-AF65-F5344CB8AC3E}">
        <p14:creationId xmlns:p14="http://schemas.microsoft.com/office/powerpoint/2010/main" val="331173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man performing on stage with closed eyes and holding a microphone">
            <a:extLst>
              <a:ext uri="{FF2B5EF4-FFF2-40B4-BE49-F238E27FC236}">
                <a16:creationId xmlns:a16="http://schemas.microsoft.com/office/drawing/2014/main" id="{94812890-3D08-4149-8B0C-AA166F28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5" t="8390" r="1385" b="17181"/>
          <a:stretch/>
        </p:blipFill>
        <p:spPr bwMode="auto">
          <a:xfrm>
            <a:off x="-2" y="0"/>
            <a:ext cx="9144000" cy="48672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
            <a:ext cx="9144000" cy="4867275"/>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endParaRPr lang="sv-SE" sz="1013">
              <a:solidFill>
                <a:schemeClr val="bg1"/>
              </a:solidFill>
            </a:endParaRPr>
          </a:p>
        </p:txBody>
      </p:sp>
      <p:sp>
        <p:nvSpPr>
          <p:cNvPr id="6" name="Rubrik 1"/>
          <p:cNvSpPr txBox="1">
            <a:spLocks/>
          </p:cNvSpPr>
          <p:nvPr/>
        </p:nvSpPr>
        <p:spPr>
          <a:xfrm>
            <a:off x="-1" y="0"/>
            <a:ext cx="7567864" cy="794989"/>
          </a:xfrm>
          <a:prstGeom prst="rect">
            <a:avLst/>
          </a:prstGeom>
        </p:spPr>
        <p:txBody>
          <a:bodyPr lIns="251999" tIns="4572000" rIns="251999" anchor="t" anchorCtr="0"/>
          <a:lstStyle>
            <a:lvl1pPr algn="l" defTabSz="457200" rtl="0" eaLnBrk="1" latinLnBrk="0" hangingPunct="1">
              <a:spcBef>
                <a:spcPct val="0"/>
              </a:spcBef>
              <a:buNone/>
              <a:tabLst>
                <a:tab pos="177800" algn="l"/>
              </a:tabLst>
              <a:defRPr sz="3200" b="0" i="0" kern="1200" baseline="0">
                <a:solidFill>
                  <a:schemeClr val="tx1"/>
                </a:solidFill>
                <a:latin typeface="Calibri Regular" charset="0"/>
                <a:ea typeface="+mj-ea"/>
                <a:cs typeface="Calibri Regular" charset="0"/>
              </a:defRPr>
            </a:lvl1pPr>
          </a:lstStyle>
          <a:p>
            <a:r>
              <a:rPr lang="sv-SE" sz="2700" b="1">
                <a:solidFill>
                  <a:schemeClr val="bg1"/>
                </a:solidFill>
                <a:latin typeface="Calibri" charset="0"/>
                <a:ea typeface="Calibri" charset="0"/>
                <a:cs typeface="Calibri" charset="0"/>
              </a:rPr>
              <a:t>Jämförelse mellan undersökningar</a:t>
            </a:r>
          </a:p>
        </p:txBody>
      </p:sp>
      <p:cxnSp>
        <p:nvCxnSpPr>
          <p:cNvPr id="14" name="Straight Connector 13"/>
          <p:cNvCxnSpPr/>
          <p:nvPr/>
        </p:nvCxnSpPr>
        <p:spPr>
          <a:xfrm>
            <a:off x="245393" y="3206061"/>
            <a:ext cx="2443360" cy="1"/>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9729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a:extLst>
              <a:ext uri="{FF2B5EF4-FFF2-40B4-BE49-F238E27FC236}">
                <a16:creationId xmlns:a16="http://schemas.microsoft.com/office/drawing/2014/main" id="{D5CFBEFF-9E32-4ECF-8A60-CC83AD4692D8}"/>
              </a:ext>
            </a:extLst>
          </p:cNvPr>
          <p:cNvSpPr/>
          <p:nvPr/>
        </p:nvSpPr>
        <p:spPr>
          <a:xfrm flipV="1">
            <a:off x="0" y="-44922"/>
            <a:ext cx="9144000" cy="1304129"/>
          </a:xfrm>
          <a:prstGeom prst="rect">
            <a:avLst/>
          </a:prstGeom>
          <a:solidFill>
            <a:schemeClr val="accent6"/>
          </a:solidFill>
          <a:ln>
            <a:noFill/>
          </a:ln>
          <a:effectLst/>
        </p:spPr>
        <p:style>
          <a:lnRef idx="1">
            <a:schemeClr val="accent1"/>
          </a:lnRef>
          <a:fillRef idx="1001">
            <a:schemeClr val="l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sv-SE" sz="1013"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11230" y="-123873"/>
            <a:ext cx="8826910" cy="1206053"/>
          </a:xfrm>
          <a:prstGeom prst="rect">
            <a:avLst/>
          </a:prstGeom>
        </p:spPr>
        <p:txBody>
          <a:bodyPr wrap="square" lIns="251999" tIns="360000" rIns="251999">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sv-SE" sz="2400" b="1">
                <a:solidFill>
                  <a:schemeClr val="bg1"/>
                </a:solidFill>
                <a:latin typeface="Calibri" charset="0"/>
                <a:cs typeface="Calibri" charset="0"/>
              </a:rPr>
              <a:t>Utveckling av efterfrågan – Vinter 2020- Sommar 2021</a:t>
            </a:r>
            <a:endParaRPr kumimoji="0" lang="sv-SE" sz="2400" b="1" i="0" u="none" strike="noStrike" kern="1200" cap="none" spc="0" normalizeH="0" baseline="0" noProof="0">
              <a:ln>
                <a:noFill/>
              </a:ln>
              <a:solidFill>
                <a:schemeClr val="bg1"/>
              </a:solidFill>
              <a:effectLst/>
              <a:uLnTx/>
              <a:uFillTx/>
              <a:latin typeface="Calibri"/>
              <a:ea typeface="+mn-ea"/>
              <a:cs typeface="+mn-cs"/>
            </a:endParaRPr>
          </a:p>
        </p:txBody>
      </p:sp>
      <p:cxnSp>
        <p:nvCxnSpPr>
          <p:cNvPr id="31" name="Straight Connector 30"/>
          <p:cNvCxnSpPr/>
          <p:nvPr/>
        </p:nvCxnSpPr>
        <p:spPr>
          <a:xfrm>
            <a:off x="251220" y="745115"/>
            <a:ext cx="2440641" cy="0"/>
          </a:xfrm>
          <a:prstGeom prst="line">
            <a:avLst/>
          </a:prstGeom>
          <a:ln w="698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Platshållare för text 9">
            <a:extLst>
              <a:ext uri="{FF2B5EF4-FFF2-40B4-BE49-F238E27FC236}">
                <a16:creationId xmlns:a16="http://schemas.microsoft.com/office/drawing/2014/main" id="{6836DF4A-AE12-4063-BF5A-781640854A86}"/>
              </a:ext>
            </a:extLst>
          </p:cNvPr>
          <p:cNvSpPr txBox="1">
            <a:spLocks/>
          </p:cNvSpPr>
          <p:nvPr/>
        </p:nvSpPr>
        <p:spPr>
          <a:xfrm>
            <a:off x="188590" y="816108"/>
            <a:ext cx="8879210" cy="3890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Bookman Old Style"/>
                <a:ea typeface="+mn-ea"/>
                <a:cs typeface="Bookman Old Style"/>
              </a:defRPr>
            </a:lvl1pPr>
            <a:lvl2pPr marL="742950" indent="-285750" algn="l" defTabSz="457200" rtl="0" eaLnBrk="1" latinLnBrk="0" hangingPunct="1">
              <a:spcBef>
                <a:spcPct val="20000"/>
              </a:spcBef>
              <a:buFont typeface="Arial"/>
              <a:buChar char="–"/>
              <a:defRPr sz="2800" kern="1200">
                <a:solidFill>
                  <a:schemeClr val="tx1"/>
                </a:solidFill>
                <a:latin typeface="Bookman Old Style"/>
                <a:ea typeface="+mn-ea"/>
                <a:cs typeface="Bookman Old Style"/>
              </a:defRPr>
            </a:lvl2pPr>
            <a:lvl3pPr marL="1143000" indent="-228600" algn="l" defTabSz="457200" rtl="0" eaLnBrk="1" latinLnBrk="0" hangingPunct="1">
              <a:spcBef>
                <a:spcPct val="20000"/>
              </a:spcBef>
              <a:buFont typeface="Arial"/>
              <a:buChar char="•"/>
              <a:defRPr sz="2400" kern="1200">
                <a:solidFill>
                  <a:schemeClr val="tx1"/>
                </a:solidFill>
                <a:latin typeface="Bookman Old Style"/>
                <a:ea typeface="+mn-ea"/>
                <a:cs typeface="Bookman Old Style"/>
              </a:defRPr>
            </a:lvl3pPr>
            <a:lvl4pPr marL="16002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4pPr>
            <a:lvl5pPr marL="2057400" indent="-228600" algn="l" defTabSz="457200" rtl="0" eaLnBrk="1" latinLnBrk="0" hangingPunct="1">
              <a:spcBef>
                <a:spcPct val="20000"/>
              </a:spcBef>
              <a:buFont typeface="Arial"/>
              <a:buChar char="»"/>
              <a:defRPr sz="2000" kern="1200">
                <a:solidFill>
                  <a:schemeClr val="tx1"/>
                </a:solidFill>
                <a:latin typeface="Bookman Old Style"/>
                <a:ea typeface="+mn-ea"/>
                <a:cs typeface="Bookman Old Styl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v-SE" sz="1050" b="0"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FRÅGA: Hur bedömer du efterfrågan på ditt företags produkter eller tjänster från besökare, kunder och turister under &lt;</a:t>
            </a:r>
            <a:r>
              <a:rPr kumimoji="0" lang="sv-SE" sz="1050" b="0" i="1"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PERIOD</a:t>
            </a:r>
            <a:r>
              <a:rPr kumimoji="0" lang="sv-SE" sz="1050" b="0"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&gt; om du jämför med samma tid året innan? Balansmått = större efterfrågan minus mindre efterfrågan.</a:t>
            </a:r>
            <a:endParaRPr kumimoji="0" lang="sv-SE" sz="1050" b="0" i="1" u="none" strike="noStrike" kern="1200" cap="none" spc="0" normalizeH="0" baseline="0" noProof="0" dirty="0">
              <a:ln>
                <a:noFill/>
              </a:ln>
              <a:solidFill>
                <a:schemeClr val="bg1"/>
              </a:solidFill>
              <a:effectLst/>
              <a:uLnTx/>
              <a:uFillTx/>
              <a:latin typeface="Calibri"/>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05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graphicFrame>
        <p:nvGraphicFramePr>
          <p:cNvPr id="18" name="Diagram 17">
            <a:extLst>
              <a:ext uri="{FF2B5EF4-FFF2-40B4-BE49-F238E27FC236}">
                <a16:creationId xmlns:a16="http://schemas.microsoft.com/office/drawing/2014/main" id="{6BB87BD2-C235-44CD-B7C0-4567264D9163}"/>
              </a:ext>
            </a:extLst>
          </p:cNvPr>
          <p:cNvGraphicFramePr/>
          <p:nvPr>
            <p:extLst>
              <p:ext uri="{D42A27DB-BD31-4B8C-83A1-F6EECF244321}">
                <p14:modId xmlns:p14="http://schemas.microsoft.com/office/powerpoint/2010/main" val="72211531"/>
              </p:ext>
            </p:extLst>
          </p:nvPr>
        </p:nvGraphicFramePr>
        <p:xfrm>
          <a:off x="251220" y="1392166"/>
          <a:ext cx="8816580" cy="337033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ruta 1">
            <a:extLst>
              <a:ext uri="{FF2B5EF4-FFF2-40B4-BE49-F238E27FC236}">
                <a16:creationId xmlns:a16="http://schemas.microsoft.com/office/drawing/2014/main" id="{39006F36-850A-4DDE-A3F5-C07688032B53}"/>
              </a:ext>
            </a:extLst>
          </p:cNvPr>
          <p:cNvSpPr txBox="1"/>
          <p:nvPr/>
        </p:nvSpPr>
        <p:spPr>
          <a:xfrm flipH="1">
            <a:off x="6370318" y="4470036"/>
            <a:ext cx="1630681" cy="300082"/>
          </a:xfrm>
          <a:prstGeom prst="rect">
            <a:avLst/>
          </a:prstGeom>
          <a:noFill/>
          <a:ln>
            <a:solidFill>
              <a:schemeClr val="bg1">
                <a:lumMod val="85000"/>
              </a:schemeClr>
            </a:solidFill>
          </a:ln>
        </p:spPr>
        <p:txBody>
          <a:bodyPr wrap="square" rtlCol="0">
            <a:spAutoFit/>
          </a:bodyPr>
          <a:lstStyle/>
          <a:p>
            <a:endParaRPr lang="sv-SE"/>
          </a:p>
        </p:txBody>
      </p:sp>
      <p:sp>
        <p:nvSpPr>
          <p:cNvPr id="20" name="textruta 19">
            <a:extLst>
              <a:ext uri="{FF2B5EF4-FFF2-40B4-BE49-F238E27FC236}">
                <a16:creationId xmlns:a16="http://schemas.microsoft.com/office/drawing/2014/main" id="{4490C823-9F02-469B-A66B-9D8A09B67E37}"/>
              </a:ext>
            </a:extLst>
          </p:cNvPr>
          <p:cNvSpPr txBox="1"/>
          <p:nvPr/>
        </p:nvSpPr>
        <p:spPr>
          <a:xfrm flipH="1">
            <a:off x="5303517" y="4505232"/>
            <a:ext cx="434342" cy="230832"/>
          </a:xfrm>
          <a:prstGeom prst="rect">
            <a:avLst/>
          </a:prstGeom>
          <a:noFill/>
          <a:ln>
            <a:noFill/>
          </a:ln>
        </p:spPr>
        <p:txBody>
          <a:bodyPr wrap="square" rtlCol="0">
            <a:spAutoFit/>
          </a:bodyPr>
          <a:lstStyle/>
          <a:p>
            <a:r>
              <a:rPr lang="sv-SE" sz="900"/>
              <a:t>+/-</a:t>
            </a:r>
          </a:p>
        </p:txBody>
      </p:sp>
      <p:sp>
        <p:nvSpPr>
          <p:cNvPr id="3" name="textruta 2">
            <a:extLst>
              <a:ext uri="{FF2B5EF4-FFF2-40B4-BE49-F238E27FC236}">
                <a16:creationId xmlns:a16="http://schemas.microsoft.com/office/drawing/2014/main" id="{984F8DE7-66BB-40F4-B6AA-A850EFE163C7}"/>
              </a:ext>
            </a:extLst>
          </p:cNvPr>
          <p:cNvSpPr txBox="1"/>
          <p:nvPr/>
        </p:nvSpPr>
        <p:spPr>
          <a:xfrm>
            <a:off x="76200" y="2471722"/>
            <a:ext cx="614362" cy="200055"/>
          </a:xfrm>
          <a:prstGeom prst="rect">
            <a:avLst/>
          </a:prstGeom>
          <a:noFill/>
        </p:spPr>
        <p:txBody>
          <a:bodyPr wrap="square" rtlCol="0">
            <a:spAutoFit/>
          </a:bodyPr>
          <a:lstStyle/>
          <a:p>
            <a:r>
              <a:rPr lang="sv-SE" sz="700" i="1" dirty="0"/>
              <a:t>Balansmått</a:t>
            </a:r>
          </a:p>
        </p:txBody>
      </p:sp>
      <p:sp>
        <p:nvSpPr>
          <p:cNvPr id="4" name="textruta 3">
            <a:extLst>
              <a:ext uri="{FF2B5EF4-FFF2-40B4-BE49-F238E27FC236}">
                <a16:creationId xmlns:a16="http://schemas.microsoft.com/office/drawing/2014/main" id="{07E510BA-36C4-47A1-A6E6-0370A707ABBB}"/>
              </a:ext>
            </a:extLst>
          </p:cNvPr>
          <p:cNvSpPr txBox="1"/>
          <p:nvPr/>
        </p:nvSpPr>
        <p:spPr>
          <a:xfrm>
            <a:off x="6286500" y="4505232"/>
            <a:ext cx="1864519" cy="300082"/>
          </a:xfrm>
          <a:prstGeom prst="rect">
            <a:avLst/>
          </a:prstGeom>
          <a:noFill/>
          <a:ln>
            <a:solidFill>
              <a:schemeClr val="bg1">
                <a:lumMod val="85000"/>
              </a:schemeClr>
            </a:solidFill>
          </a:ln>
        </p:spPr>
        <p:txBody>
          <a:bodyPr wrap="square" rtlCol="0">
            <a:spAutoFit/>
          </a:bodyPr>
          <a:lstStyle/>
          <a:p>
            <a:endParaRPr lang="sv-SE" dirty="0"/>
          </a:p>
        </p:txBody>
      </p:sp>
    </p:spTree>
    <p:extLst>
      <p:ext uri="{BB962C8B-B14F-4D97-AF65-F5344CB8AC3E}">
        <p14:creationId xmlns:p14="http://schemas.microsoft.com/office/powerpoint/2010/main" val="3698055428"/>
      </p:ext>
    </p:extLst>
  </p:cSld>
  <p:clrMapOvr>
    <a:masterClrMapping/>
  </p:clrMapOvr>
</p:sld>
</file>

<file path=ppt/theme/theme1.xml><?xml version="1.0" encoding="utf-8"?>
<a:theme xmlns:a="http://schemas.openxmlformats.org/drawingml/2006/main" name="BlåGrön">
  <a:themeElements>
    <a:clrScheme name="Novus 1">
      <a:dk1>
        <a:srgbClr val="000000"/>
      </a:dk1>
      <a:lt1>
        <a:srgbClr val="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985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BlåGrön">
  <a:themeElements>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BlåGrön">
  <a:themeElements>
    <a:clrScheme name="Novus">
      <a:dk1>
        <a:srgbClr val="000000"/>
      </a:dk1>
      <a:lt1>
        <a:sysClr val="window" lastClr="FFFFFF"/>
      </a:lt1>
      <a:dk2>
        <a:srgbClr val="414141"/>
      </a:dk2>
      <a:lt2>
        <a:srgbClr val="BBE0DF"/>
      </a:lt2>
      <a:accent1>
        <a:srgbClr val="DC2730"/>
      </a:accent1>
      <a:accent2>
        <a:srgbClr val="F69208"/>
      </a:accent2>
      <a:accent3>
        <a:srgbClr val="FBCF21"/>
      </a:accent3>
      <a:accent4>
        <a:srgbClr val="62C4CF"/>
      </a:accent4>
      <a:accent5>
        <a:srgbClr val="93CA9F"/>
      </a:accent5>
      <a:accent6>
        <a:srgbClr val="006968"/>
      </a:accent6>
      <a:hlink>
        <a:srgbClr val="AB9586"/>
      </a:hlink>
      <a:folHlink>
        <a:srgbClr val="62C4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A6DF90BCF8EDF4988E364B77ED59D0C" ma:contentTypeVersion="13" ma:contentTypeDescription="Skapa ett nytt dokument." ma:contentTypeScope="" ma:versionID="23d8bec476cf6184160ced05859fb1a9">
  <xsd:schema xmlns:xsd="http://www.w3.org/2001/XMLSchema" xmlns:xs="http://www.w3.org/2001/XMLSchema" xmlns:p="http://schemas.microsoft.com/office/2006/metadata/properties" xmlns:ns2="2872c28b-68a9-4fc5-b87d-7e2e6b02cd0a" xmlns:ns3="4c4dbb00-3733-427c-b889-ed247978b561" targetNamespace="http://schemas.microsoft.com/office/2006/metadata/properties" ma:root="true" ma:fieldsID="e4f3f32573bb3e7c096d2a1387422f77" ns2:_="" ns3:_="">
    <xsd:import namespace="2872c28b-68a9-4fc5-b87d-7e2e6b02cd0a"/>
    <xsd:import namespace="4c4dbb00-3733-427c-b889-ed247978b56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2c28b-68a9-4fc5-b87d-7e2e6b02cd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4dbb00-3733-427c-b889-ed247978b561"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83A459-BF2F-49D7-B17E-537D7071D3E4}">
  <ds:schemaRefs>
    <ds:schemaRef ds:uri="http://schemas.microsoft.com/sharepoint/v3/contenttype/forms"/>
  </ds:schemaRefs>
</ds:datastoreItem>
</file>

<file path=customXml/itemProps2.xml><?xml version="1.0" encoding="utf-8"?>
<ds:datastoreItem xmlns:ds="http://schemas.openxmlformats.org/officeDocument/2006/customXml" ds:itemID="{0F692200-5065-40E7-8703-6671FDC850A2}">
  <ds:schemaRefs>
    <ds:schemaRef ds:uri="2872c28b-68a9-4fc5-b87d-7e2e6b02cd0a"/>
    <ds:schemaRef ds:uri="4c4dbb00-3733-427c-b889-ed247978b5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AA3FC9-1F17-426D-8D87-15EE2B160955}">
  <ds:schemaRefs>
    <ds:schemaRef ds:uri="http://www.w3.org/XML/1998/namespace"/>
    <ds:schemaRef ds:uri="http://schemas.microsoft.com/office/2006/documentManagement/types"/>
    <ds:schemaRef ds:uri="http://purl.org/dc/terms/"/>
    <ds:schemaRef ds:uri="http://purl.org/dc/elements/1.1/"/>
    <ds:schemaRef ds:uri="http://schemas.microsoft.com/office/2006/metadata/properties"/>
    <ds:schemaRef ds:uri="http://purl.org/dc/dcmitype/"/>
    <ds:schemaRef ds:uri="http://schemas.openxmlformats.org/package/2006/metadata/core-properties"/>
    <ds:schemaRef ds:uri="http://schemas.microsoft.com/office/infopath/2007/PartnerControls"/>
    <ds:schemaRef ds:uri="4c4dbb00-3733-427c-b889-ed247978b561"/>
    <ds:schemaRef ds:uri="2872c28b-68a9-4fc5-b87d-7e2e6b02cd0a"/>
  </ds:schemaRefs>
</ds:datastoreItem>
</file>

<file path=docProps/app.xml><?xml version="1.0" encoding="utf-8"?>
<Properties xmlns="http://schemas.openxmlformats.org/officeDocument/2006/extended-properties" xmlns:vt="http://schemas.openxmlformats.org/officeDocument/2006/docPropsVTypes">
  <Template/>
  <TotalTime>211</TotalTime>
  <Words>2166</Words>
  <Application>Microsoft Office PowerPoint</Application>
  <PresentationFormat>Bildspel på skärmen (16:9)</PresentationFormat>
  <Paragraphs>436</Paragraphs>
  <Slides>22</Slides>
  <Notes>13</Notes>
  <HiddenSlides>0</HiddenSlides>
  <MMClips>0</MMClips>
  <ScaleCrop>false</ScaleCrop>
  <HeadingPairs>
    <vt:vector size="6" baseType="variant">
      <vt:variant>
        <vt:lpstr>Använt teckensnitt</vt:lpstr>
      </vt:variant>
      <vt:variant>
        <vt:i4>8</vt:i4>
      </vt:variant>
      <vt:variant>
        <vt:lpstr>Tema</vt:lpstr>
      </vt:variant>
      <vt:variant>
        <vt:i4>3</vt:i4>
      </vt:variant>
      <vt:variant>
        <vt:lpstr>Bildrubriker</vt:lpstr>
      </vt:variant>
      <vt:variant>
        <vt:i4>22</vt:i4>
      </vt:variant>
    </vt:vector>
  </HeadingPairs>
  <TitlesOfParts>
    <vt:vector size="33" baseType="lpstr">
      <vt:lpstr>Arial</vt:lpstr>
      <vt:lpstr>Bookman Old Style</vt:lpstr>
      <vt:lpstr>Calibri</vt:lpstr>
      <vt:lpstr>Calibri Regular</vt:lpstr>
      <vt:lpstr>Corbel</vt:lpstr>
      <vt:lpstr>Times</vt:lpstr>
      <vt:lpstr>Times New Roman</vt:lpstr>
      <vt:lpstr>Wingdings</vt:lpstr>
      <vt:lpstr>BlåGrön</vt:lpstr>
      <vt:lpstr>5_BlåGrön</vt:lpstr>
      <vt:lpstr>2_BlåGrön</vt:lpstr>
      <vt:lpstr>PowerPoint-presentation</vt:lpstr>
      <vt:lpstr>PowerPoint-presentation</vt:lpstr>
      <vt:lpstr>PowerPoint-presentation</vt:lpstr>
      <vt:lpstr>Urvalsdefinition</vt:lpstr>
      <vt:lpstr>PowerPoint-presentation</vt:lpstr>
      <vt:lpstr>PowerPoint-presentation</vt:lpstr>
      <vt:lpstr>Översikt - Efterfrågan och förväntningar</vt:lpstr>
      <vt:lpstr>PowerPoint-presentation</vt:lpstr>
      <vt:lpstr>PowerPoint-presentation</vt:lpstr>
      <vt:lpstr>PowerPoint-presentation</vt:lpstr>
      <vt:lpstr>Efterfrågan under sommarsäsongen maj till september 2021 jämfört med året innan</vt:lpstr>
      <vt:lpstr>PowerPoint-presentation</vt:lpstr>
      <vt:lpstr>Förväntningar på vintersäsongen (oktober 2021 till april 2022) jämfört med samma tid året innan </vt:lpstr>
      <vt:lpstr>PowerPoint-presentation</vt:lpstr>
      <vt:lpstr>Efterfrågan på produkter eller tjänster under helåret 2021 jämfört med 2020</vt:lpstr>
      <vt:lpstr>Förväntningar på helåret 2022 jämfört med 2021 </vt:lpstr>
      <vt:lpstr>Om försäljning</vt:lpstr>
      <vt:lpstr>PowerPoint-presentation</vt:lpstr>
      <vt:lpstr>PowerPoint-presentation</vt:lpstr>
      <vt:lpstr>PowerPoint-presentation</vt:lpstr>
      <vt:lpstr>PowerPoint-presentation</vt:lpstr>
      <vt:lpstr>PowerPoint-presentation</vt:lpstr>
    </vt:vector>
  </TitlesOfParts>
  <Manager/>
  <Compan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creator>
  <cp:keywords/>
  <dc:description/>
  <cp:lastModifiedBy>Lena Gunnerhed</cp:lastModifiedBy>
  <cp:revision>3</cp:revision>
  <cp:lastPrinted>2021-10-11T14:37:11Z</cp:lastPrinted>
  <dcterms:created xsi:type="dcterms:W3CDTF">2014-08-25T17:55:05Z</dcterms:created>
  <dcterms:modified xsi:type="dcterms:W3CDTF">2021-10-19T15:00:05Z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0x010100DA6DF90BCF8EDF4988E364B77ED59D0C</vt:lpwstr>
  </property>
</Properties>
</file>