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Agrandir" charset="1" panose="00000500000000000000"/>
      <p:regular r:id="rId23"/>
    </p:embeddedFont>
    <p:embeddedFont>
      <p:font typeface="Playfair Display" charset="1" panose="00000500000000000000"/>
      <p:regular r:id="rId24"/>
    </p:embeddedFont>
    <p:embeddedFont>
      <p:font typeface="Roboto" charset="1" panose="02000000000000000000"/>
      <p:regular r:id="rId25"/>
    </p:embeddedFont>
    <p:embeddedFont>
      <p:font typeface="Agrandir Bold" charset="1" panose="000008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gif" Type="http://schemas.openxmlformats.org/officeDocument/2006/relationships/image"/><Relationship Id="rId3" Target="../media/image2.gif" Type="http://schemas.openxmlformats.org/officeDocument/2006/relationships/image"/><Relationship Id="rId4" Target="../media/image3.gif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2" Target="../media/image3.gif" Type="http://schemas.openxmlformats.org/officeDocument/2006/relationships/image"/><Relationship Id="rId3" Target="../media/image8.gif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gif" Type="http://schemas.openxmlformats.org/officeDocument/2006/relationships/image"/><Relationship Id="rId3" Target="../media/image8.gif" Type="http://schemas.openxmlformats.org/officeDocument/2006/relationships/image"/><Relationship Id="rId4" Target="../media/image9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gif" Type="http://schemas.openxmlformats.org/officeDocument/2006/relationships/image"/><Relationship Id="rId3" Target="../media/image19.gif" Type="http://schemas.openxmlformats.org/officeDocument/2006/relationships/image"/><Relationship Id="rId4" Target="../media/image20.gif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gif" Type="http://schemas.openxmlformats.org/officeDocument/2006/relationships/image"/><Relationship Id="rId3" Target="../media/image24.gif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gif" Type="http://schemas.openxmlformats.org/officeDocument/2006/relationships/image"/><Relationship Id="rId3" Target="../media/image28.gif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gif" Type="http://schemas.openxmlformats.org/officeDocument/2006/relationships/image"/><Relationship Id="rId4" Target="../media/image33.jpe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jpeg" Type="http://schemas.openxmlformats.org/officeDocument/2006/relationships/image"/><Relationship Id="rId4" Target="../media/image36.pn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svg" Type="http://schemas.openxmlformats.org/officeDocument/2006/relationships/image"/><Relationship Id="rId2" Target="../media/image18.gif" Type="http://schemas.openxmlformats.org/officeDocument/2006/relationships/image"/><Relationship Id="rId3" Target="../media/image19.gif" Type="http://schemas.openxmlformats.org/officeDocument/2006/relationships/image"/><Relationship Id="rId4" Target="../media/image20.gif" Type="http://schemas.openxmlformats.org/officeDocument/2006/relationships/image"/><Relationship Id="rId5" Target="../media/image25.pn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gif" Type="http://schemas.openxmlformats.org/officeDocument/2006/relationships/image"/><Relationship Id="rId3" Target="../media/image8.gif" Type="http://schemas.openxmlformats.org/officeDocument/2006/relationships/image"/><Relationship Id="rId4" Target="../media/image43.gif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38.pn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svg" Type="http://schemas.openxmlformats.org/officeDocument/2006/relationships/image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2.gif" Type="http://schemas.openxmlformats.org/officeDocument/2006/relationships/image"/><Relationship Id="rId5" Target="../media/image46.png" Type="http://schemas.openxmlformats.org/officeDocument/2006/relationships/image"/><Relationship Id="rId6" Target="../media/image47.svg" Type="http://schemas.openxmlformats.org/officeDocument/2006/relationships/image"/><Relationship Id="rId7" Target="../media/image39.pn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gif" Type="http://schemas.openxmlformats.org/officeDocument/2006/relationships/image"/><Relationship Id="rId3" Target="../media/image48.gif" Type="http://schemas.openxmlformats.org/officeDocument/2006/relationships/image"/><Relationship Id="rId4" Target="../media/image40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gif" Type="http://schemas.openxmlformats.org/officeDocument/2006/relationships/image"/><Relationship Id="rId3" Target="../media/image48.gif" Type="http://schemas.openxmlformats.org/officeDocument/2006/relationships/image"/><Relationship Id="rId4" Target="../media/image41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gif" Type="http://schemas.openxmlformats.org/officeDocument/2006/relationships/image"/><Relationship Id="rId3" Target="../media/image8.gif" Type="http://schemas.openxmlformats.org/officeDocument/2006/relationships/image"/><Relationship Id="rId4" Target="../media/image43.gif" Type="http://schemas.openxmlformats.org/officeDocument/2006/relationships/image"/><Relationship Id="rId5" Target="../media/image25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gif" Type="http://schemas.openxmlformats.org/officeDocument/2006/relationships/image"/><Relationship Id="rId3" Target="../media/image19.gif" Type="http://schemas.openxmlformats.org/officeDocument/2006/relationships/image"/><Relationship Id="rId4" Target="../media/image20.gif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png" Type="http://schemas.openxmlformats.org/officeDocument/2006/relationships/image"/><Relationship Id="rId11" Target="../media/image53.png" Type="http://schemas.openxmlformats.org/officeDocument/2006/relationships/image"/><Relationship Id="rId12" Target="../media/image54.svg" Type="http://schemas.openxmlformats.org/officeDocument/2006/relationships/image"/><Relationship Id="rId13" Target="../media/image21.png" Type="http://schemas.openxmlformats.org/officeDocument/2006/relationships/image"/><Relationship Id="rId14" Target="../media/image22.svg" Type="http://schemas.openxmlformats.org/officeDocument/2006/relationships/image"/><Relationship Id="rId2" Target="../media/image49.gif" Type="http://schemas.openxmlformats.org/officeDocument/2006/relationships/image"/><Relationship Id="rId3" Target="../media/image1.gif" Type="http://schemas.openxmlformats.org/officeDocument/2006/relationships/image"/><Relationship Id="rId4" Target="../media/image28.gif" Type="http://schemas.openxmlformats.org/officeDocument/2006/relationships/image"/><Relationship Id="rId5" Target="../media/image20.gif" Type="http://schemas.openxmlformats.org/officeDocument/2006/relationships/image"/><Relationship Id="rId6" Target="../media/image50.png" Type="http://schemas.openxmlformats.org/officeDocument/2006/relationships/image"/><Relationship Id="rId7" Target="../media/image51.sv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-10800000">
            <a:off x="6333452" y="-1797179"/>
            <a:ext cx="15735219" cy="13881357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3000871" y="2927490"/>
            <a:ext cx="12286259" cy="326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05"/>
              </a:lnSpc>
            </a:pPr>
            <a:r>
              <a:rPr lang="en-US" sz="1055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Aromaterapia </a:t>
            </a:r>
          </a:p>
          <a:p>
            <a:pPr algn="ctr">
              <a:lnSpc>
                <a:spcPts val="11605"/>
              </a:lnSpc>
            </a:pPr>
            <a:r>
              <a:rPr lang="en-US" sz="1055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w porodzie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000871" y="6390936"/>
            <a:ext cx="12286259" cy="996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6"/>
              </a:lnSpc>
              <a:spcBef>
                <a:spcPct val="0"/>
              </a:spcBef>
            </a:pPr>
            <a:r>
              <a:rPr lang="en-US" sz="5004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Marta Kulińska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alphaModFix amt="50000"/>
          </a:blip>
          <a:srcRect l="0" t="0" r="0" b="0"/>
          <a:stretch>
            <a:fillRect/>
          </a:stretch>
        </p:blipFill>
        <p:spPr>
          <a:xfrm flipH="false" flipV="false" rot="0">
            <a:off x="-2318726" y="-376453"/>
            <a:ext cx="9743013" cy="170994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-7199120">
            <a:off x="-2896988" y="-1002021"/>
            <a:ext cx="5793977" cy="5895448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201062" y="3086100"/>
            <a:ext cx="2426411" cy="3033014"/>
          </a:xfrm>
          <a:custGeom>
            <a:avLst/>
            <a:gdLst/>
            <a:ahLst/>
            <a:cxnLst/>
            <a:rect r="r" b="b" t="t" l="l"/>
            <a:pathLst>
              <a:path h="3033014" w="2426411">
                <a:moveTo>
                  <a:pt x="0" y="0"/>
                </a:moveTo>
                <a:lnTo>
                  <a:pt x="2426411" y="0"/>
                </a:lnTo>
                <a:lnTo>
                  <a:pt x="2426411" y="3033014"/>
                </a:lnTo>
                <a:lnTo>
                  <a:pt x="0" y="30330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0648" y="2545207"/>
            <a:ext cx="2124266" cy="4114800"/>
          </a:xfrm>
          <a:custGeom>
            <a:avLst/>
            <a:gdLst/>
            <a:ahLst/>
            <a:cxnLst/>
            <a:rect r="r" b="b" t="t" l="l"/>
            <a:pathLst>
              <a:path h="4114800" w="2124266">
                <a:moveTo>
                  <a:pt x="0" y="0"/>
                </a:moveTo>
                <a:lnTo>
                  <a:pt x="2124265" y="0"/>
                </a:lnTo>
                <a:lnTo>
                  <a:pt x="21242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635811" y="7262370"/>
            <a:ext cx="9398198" cy="2790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0"/>
              </a:lnSpc>
            </a:pPr>
            <a:r>
              <a:rPr lang="en-US" sz="58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Marta Kulińska</a:t>
            </a:r>
          </a:p>
          <a:p>
            <a:pPr algn="ctr">
              <a:lnSpc>
                <a:spcPts val="6960"/>
              </a:lnSpc>
            </a:pPr>
            <a:r>
              <a:rPr lang="en-US" sz="58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Magister Kosmetologii</a:t>
            </a:r>
          </a:p>
          <a:p>
            <a:pPr algn="ctr" marL="0" indent="0" lvl="0">
              <a:lnSpc>
                <a:spcPts val="6960"/>
              </a:lnSpc>
              <a:spcBef>
                <a:spcPct val="0"/>
              </a:spcBef>
            </a:pPr>
            <a:r>
              <a:rPr lang="en-US" sz="58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Doradca Olejkowy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-4810715" y="2950641"/>
            <a:ext cx="9621431" cy="978993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50000"/>
          </a:blip>
          <a:srcRect l="0" t="0" r="0" b="0"/>
          <a:stretch>
            <a:fillRect/>
          </a:stretch>
        </p:blipFill>
        <p:spPr>
          <a:xfrm flipH="false" flipV="false" rot="9720163">
            <a:off x="12600387" y="-3298660"/>
            <a:ext cx="8670039" cy="8654721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12490656" y="2441393"/>
            <a:ext cx="4444750" cy="7845607"/>
          </a:xfrm>
          <a:custGeom>
            <a:avLst/>
            <a:gdLst/>
            <a:ahLst/>
            <a:cxnLst/>
            <a:rect r="r" b="b" t="t" l="l"/>
            <a:pathLst>
              <a:path h="7845607" w="4444750">
                <a:moveTo>
                  <a:pt x="0" y="0"/>
                </a:moveTo>
                <a:lnTo>
                  <a:pt x="4444750" y="0"/>
                </a:lnTo>
                <a:lnTo>
                  <a:pt x="4444750" y="7845607"/>
                </a:lnTo>
                <a:lnTo>
                  <a:pt x="0" y="78456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9" r="0" b="-5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108830" y="2441393"/>
            <a:ext cx="7990802" cy="4181853"/>
          </a:xfrm>
          <a:custGeom>
            <a:avLst/>
            <a:gdLst/>
            <a:ahLst/>
            <a:cxnLst/>
            <a:rect r="r" b="b" t="t" l="l"/>
            <a:pathLst>
              <a:path h="4181853" w="7990802">
                <a:moveTo>
                  <a:pt x="0" y="0"/>
                </a:moveTo>
                <a:lnTo>
                  <a:pt x="7990802" y="0"/>
                </a:lnTo>
                <a:lnTo>
                  <a:pt x="7990802" y="4181853"/>
                </a:lnTo>
                <a:lnTo>
                  <a:pt x="0" y="41818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0"/>
            <a:ext cx="11486935" cy="2108018"/>
            <a:chOff x="0" y="0"/>
            <a:chExt cx="15315914" cy="28106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10690" cy="2810690"/>
            </a:xfrm>
            <a:custGeom>
              <a:avLst/>
              <a:gdLst/>
              <a:ahLst/>
              <a:cxnLst/>
              <a:rect r="r" b="b" t="t" l="l"/>
              <a:pathLst>
                <a:path h="2810690" w="2810690">
                  <a:moveTo>
                    <a:pt x="0" y="0"/>
                  </a:moveTo>
                  <a:lnTo>
                    <a:pt x="2810690" y="0"/>
                  </a:lnTo>
                  <a:lnTo>
                    <a:pt x="2810690" y="2810690"/>
                  </a:lnTo>
                  <a:lnTo>
                    <a:pt x="0" y="281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2696556" y="984295"/>
              <a:ext cx="12619358" cy="1080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07"/>
                </a:lnSpc>
              </a:pPr>
              <a:r>
                <a:rPr lang="en-US" sz="6552">
                  <a:solidFill>
                    <a:srgbClr val="2C3A63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AROMAKOSMETOLOGIA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3131463" y="2336264"/>
              <a:ext cx="11749543" cy="4173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32"/>
                </a:lnSpc>
              </a:pPr>
              <a:r>
                <a:rPr lang="en-US" sz="2509" spc="501">
                  <a:solidFill>
                    <a:srgbClr val="2C3A63"/>
                  </a:solidFill>
                  <a:latin typeface="Roboto"/>
                  <a:ea typeface="Roboto"/>
                  <a:cs typeface="Roboto"/>
                  <a:sym typeface="Roboto"/>
                </a:rPr>
                <a:t>MGR MARTA KULIŃSKA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26602" y="7652895"/>
            <a:ext cx="2278136" cy="2278136"/>
            <a:chOff x="0" y="0"/>
            <a:chExt cx="3037515" cy="30375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037515" cy="3037515"/>
            </a:xfrm>
            <a:custGeom>
              <a:avLst/>
              <a:gdLst/>
              <a:ahLst/>
              <a:cxnLst/>
              <a:rect r="r" b="b" t="t" l="l"/>
              <a:pathLst>
                <a:path h="3037515" w="3037515">
                  <a:moveTo>
                    <a:pt x="0" y="0"/>
                  </a:moveTo>
                  <a:lnTo>
                    <a:pt x="3037515" y="0"/>
                  </a:lnTo>
                  <a:lnTo>
                    <a:pt x="3037515" y="3037515"/>
                  </a:lnTo>
                  <a:lnTo>
                    <a:pt x="0" y="3037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028700" y="5196851"/>
            <a:ext cx="1673941" cy="1673941"/>
          </a:xfrm>
          <a:custGeom>
            <a:avLst/>
            <a:gdLst/>
            <a:ahLst/>
            <a:cxnLst/>
            <a:rect r="r" b="b" t="t" l="l"/>
            <a:pathLst>
              <a:path h="1673941" w="1673941">
                <a:moveTo>
                  <a:pt x="0" y="0"/>
                </a:moveTo>
                <a:lnTo>
                  <a:pt x="1673941" y="0"/>
                </a:lnTo>
                <a:lnTo>
                  <a:pt x="1673941" y="1673941"/>
                </a:lnTo>
                <a:lnTo>
                  <a:pt x="0" y="16739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20646" y="7109970"/>
            <a:ext cx="388818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@aromakosmetologia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6602" y="338137"/>
            <a:ext cx="13723887" cy="119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66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Marta Kulińska Doradca Olejkowy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-4810715" y="2950641"/>
            <a:ext cx="9621431" cy="978993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50000"/>
          </a:blip>
          <a:srcRect l="0" t="0" r="0" b="0"/>
          <a:stretch>
            <a:fillRect/>
          </a:stretch>
        </p:blipFill>
        <p:spPr>
          <a:xfrm flipH="false" flipV="false" rot="9720163">
            <a:off x="12600387" y="-3298660"/>
            <a:ext cx="8670039" cy="8654721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12490656" y="2441393"/>
            <a:ext cx="4444750" cy="7845607"/>
          </a:xfrm>
          <a:custGeom>
            <a:avLst/>
            <a:gdLst/>
            <a:ahLst/>
            <a:cxnLst/>
            <a:rect r="r" b="b" t="t" l="l"/>
            <a:pathLst>
              <a:path h="7845607" w="4444750">
                <a:moveTo>
                  <a:pt x="0" y="0"/>
                </a:moveTo>
                <a:lnTo>
                  <a:pt x="4444750" y="0"/>
                </a:lnTo>
                <a:lnTo>
                  <a:pt x="4444750" y="7845607"/>
                </a:lnTo>
                <a:lnTo>
                  <a:pt x="0" y="78456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9" r="0" b="-5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3752" y="5366316"/>
            <a:ext cx="1673941" cy="1673941"/>
          </a:xfrm>
          <a:custGeom>
            <a:avLst/>
            <a:gdLst/>
            <a:ahLst/>
            <a:cxnLst/>
            <a:rect r="r" b="b" t="t" l="l"/>
            <a:pathLst>
              <a:path h="1673941" w="1673941">
                <a:moveTo>
                  <a:pt x="0" y="0"/>
                </a:moveTo>
                <a:lnTo>
                  <a:pt x="1673941" y="0"/>
                </a:lnTo>
                <a:lnTo>
                  <a:pt x="1673941" y="1673941"/>
                </a:lnTo>
                <a:lnTo>
                  <a:pt x="0" y="16739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105839" y="4600575"/>
            <a:ext cx="4413123" cy="1602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@olejkowa_szkola_rodzenia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90728" y="2269943"/>
            <a:ext cx="9290584" cy="6710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59729" indent="-479865" lvl="1">
              <a:lnSpc>
                <a:spcPts val="5823"/>
              </a:lnSpc>
              <a:buFont typeface="Arial"/>
              <a:buChar char="•"/>
            </a:pPr>
            <a:r>
              <a:rPr lang="en-US" sz="4445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szerzenie wiedzy, pomoc innym</a:t>
            </a:r>
          </a:p>
          <a:p>
            <a:pPr algn="l" marL="959729" indent="-479865" lvl="1">
              <a:lnSpc>
                <a:spcPts val="5823"/>
              </a:lnSpc>
              <a:buFont typeface="Arial"/>
              <a:buChar char="•"/>
            </a:pPr>
            <a:r>
              <a:rPr lang="en-US" sz="4445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indywidualne propozycje olejkowe</a:t>
            </a:r>
          </a:p>
          <a:p>
            <a:pPr algn="l" marL="959729" indent="-479865" lvl="1">
              <a:lnSpc>
                <a:spcPts val="5823"/>
              </a:lnSpc>
              <a:buFont typeface="Arial"/>
              <a:buChar char="•"/>
            </a:pPr>
            <a:r>
              <a:rPr lang="en-US" sz="4445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własne doświadczenie w stosowaniu olejków na różne dolegliwości</a:t>
            </a:r>
          </a:p>
          <a:p>
            <a:pPr algn="l" marL="959729" indent="-479865" lvl="1">
              <a:lnSpc>
                <a:spcPts val="5823"/>
              </a:lnSpc>
              <a:buFont typeface="Arial"/>
              <a:buChar char="•"/>
            </a:pPr>
            <a:r>
              <a:rPr lang="en-US" sz="4445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doświadczenie innych osób</a:t>
            </a:r>
          </a:p>
          <a:p>
            <a:pPr algn="l" marL="959729" indent="-479865" lvl="1">
              <a:lnSpc>
                <a:spcPts val="5823"/>
              </a:lnSpc>
              <a:buFont typeface="Arial"/>
              <a:buChar char="•"/>
            </a:pPr>
            <a:r>
              <a:rPr lang="en-US" sz="4445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opieka, grupy wsparcia</a:t>
            </a:r>
          </a:p>
          <a:p>
            <a:pPr algn="l" marL="959729" indent="-479865" lvl="1">
              <a:lnSpc>
                <a:spcPts val="5823"/>
              </a:lnSpc>
              <a:buFont typeface="Arial"/>
              <a:buChar char="•"/>
            </a:pPr>
            <a:r>
              <a:rPr lang="en-US" sz="4445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promocje i zniżki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52117" y="7405797"/>
            <a:ext cx="2497211" cy="2497211"/>
            <a:chOff x="0" y="0"/>
            <a:chExt cx="3329614" cy="33296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29614" cy="3329614"/>
            </a:xfrm>
            <a:custGeom>
              <a:avLst/>
              <a:gdLst/>
              <a:ahLst/>
              <a:cxnLst/>
              <a:rect r="r" b="b" t="t" l="l"/>
              <a:pathLst>
                <a:path h="3329614" w="3329614">
                  <a:moveTo>
                    <a:pt x="0" y="0"/>
                  </a:moveTo>
                  <a:lnTo>
                    <a:pt x="3329614" y="0"/>
                  </a:lnTo>
                  <a:lnTo>
                    <a:pt x="3329614" y="3329614"/>
                  </a:lnTo>
                  <a:lnTo>
                    <a:pt x="0" y="3329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-2511451" y="1028700"/>
            <a:ext cx="19770751" cy="182625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false" flipV="false" rot="-3982960">
            <a:off x="13745551" y="-3705176"/>
            <a:ext cx="5352514" cy="741035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-1644077">
            <a:off x="16162301" y="-1063836"/>
            <a:ext cx="5468057" cy="6108036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799557"/>
            <a:ext cx="15153969" cy="119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49"/>
              </a:lnSpc>
              <a:spcBef>
                <a:spcPct val="0"/>
              </a:spcBef>
            </a:pPr>
            <a:r>
              <a:rPr lang="en-US" b="true" sz="6624">
                <a:solidFill>
                  <a:srgbClr val="396791"/>
                </a:solidFill>
                <a:latin typeface="Agrandir Bold"/>
                <a:ea typeface="Agrandir Bold"/>
                <a:cs typeface="Agrandir Bold"/>
                <a:sym typeface="Agrandir Bold"/>
              </a:rPr>
              <a:t>POBIERZ E-BOOKA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543550" y="2359359"/>
            <a:ext cx="7200900" cy="7200900"/>
            <a:chOff x="0" y="0"/>
            <a:chExt cx="9601200" cy="960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601200" cy="9601200"/>
            </a:xfrm>
            <a:custGeom>
              <a:avLst/>
              <a:gdLst/>
              <a:ahLst/>
              <a:cxnLst/>
              <a:rect r="r" b="b" t="t" l="l"/>
              <a:pathLst>
                <a:path h="9601200" w="9601200">
                  <a:moveTo>
                    <a:pt x="0" y="0"/>
                  </a:moveTo>
                  <a:lnTo>
                    <a:pt x="9601200" y="0"/>
                  </a:lnTo>
                  <a:lnTo>
                    <a:pt x="9601200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3203220">
            <a:off x="10055853" y="-265970"/>
            <a:ext cx="11814494" cy="1246186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false" flipV="false" rot="-5741405">
            <a:off x="8316155" y="8504485"/>
            <a:ext cx="4865516" cy="6168780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15736700" y="2594733"/>
            <a:ext cx="1999600" cy="5398921"/>
          </a:xfrm>
          <a:custGeom>
            <a:avLst/>
            <a:gdLst/>
            <a:ahLst/>
            <a:cxnLst/>
            <a:rect r="r" b="b" t="t" l="l"/>
            <a:pathLst>
              <a:path h="5398921" w="1999600">
                <a:moveTo>
                  <a:pt x="0" y="0"/>
                </a:moveTo>
                <a:lnTo>
                  <a:pt x="1999600" y="0"/>
                </a:lnTo>
                <a:lnTo>
                  <a:pt x="1999600" y="5398920"/>
                </a:lnTo>
                <a:lnTo>
                  <a:pt x="0" y="5398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997078" y="2598147"/>
            <a:ext cx="1998336" cy="5395507"/>
          </a:xfrm>
          <a:custGeom>
            <a:avLst/>
            <a:gdLst/>
            <a:ahLst/>
            <a:cxnLst/>
            <a:rect r="r" b="b" t="t" l="l"/>
            <a:pathLst>
              <a:path h="5395507" w="1998336">
                <a:moveTo>
                  <a:pt x="0" y="0"/>
                </a:moveTo>
                <a:lnTo>
                  <a:pt x="1998336" y="0"/>
                </a:lnTo>
                <a:lnTo>
                  <a:pt x="1998336" y="5395506"/>
                </a:lnTo>
                <a:lnTo>
                  <a:pt x="0" y="5395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66889" y="2598147"/>
            <a:ext cx="1998336" cy="5395507"/>
          </a:xfrm>
          <a:custGeom>
            <a:avLst/>
            <a:gdLst/>
            <a:ahLst/>
            <a:cxnLst/>
            <a:rect r="r" b="b" t="t" l="l"/>
            <a:pathLst>
              <a:path h="5395507" w="1998336">
                <a:moveTo>
                  <a:pt x="0" y="0"/>
                </a:moveTo>
                <a:lnTo>
                  <a:pt x="1998336" y="0"/>
                </a:lnTo>
                <a:lnTo>
                  <a:pt x="1998336" y="5395506"/>
                </a:lnTo>
                <a:lnTo>
                  <a:pt x="0" y="5395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644672"/>
            <a:ext cx="10241076" cy="8997656"/>
            <a:chOff x="0" y="0"/>
            <a:chExt cx="13654768" cy="1199687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90500"/>
              <a:ext cx="13654768" cy="1600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399"/>
                </a:lnSpc>
                <a:spcBef>
                  <a:spcPct val="0"/>
                </a:spcBef>
              </a:pPr>
              <a:r>
                <a:rPr lang="en-US" sz="6999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Olejki Doterra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767660"/>
              <a:ext cx="13654768" cy="102292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1036320" indent="-518160" lvl="1">
                <a:lnSpc>
                  <a:spcPts val="6719"/>
                </a:lnSpc>
                <a:buFont typeface="Arial"/>
                <a:buChar char="•"/>
              </a:pPr>
              <a:r>
                <a:rPr lang="en-US" sz="4800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POLECAMY</a:t>
              </a:r>
            </a:p>
            <a:p>
              <a:pPr algn="l" marL="1036320" indent="-518160" lvl="1">
                <a:lnSpc>
                  <a:spcPts val="6719"/>
                </a:lnSpc>
                <a:buFont typeface="Arial"/>
                <a:buChar char="•"/>
              </a:pPr>
              <a:r>
                <a:rPr lang="en-US" sz="4800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ZNAMY BARDZO DOBRZE</a:t>
              </a:r>
            </a:p>
            <a:p>
              <a:pPr algn="l" marL="1036320" indent="-518160" lvl="1">
                <a:lnSpc>
                  <a:spcPts val="6719"/>
                </a:lnSpc>
                <a:buFont typeface="Arial"/>
                <a:buChar char="•"/>
              </a:pPr>
              <a:r>
                <a:rPr lang="en-US" sz="4800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JESTEŚMY W STANIE PRZEWIDZIEĆ ICH ZACHOWANIE SIĘ W ORGANIZMIE</a:t>
              </a:r>
            </a:p>
            <a:p>
              <a:pPr algn="l" marL="1036320" indent="-518160" lvl="1">
                <a:lnSpc>
                  <a:spcPts val="6719"/>
                </a:lnSpc>
                <a:buFont typeface="Arial"/>
                <a:buChar char="•"/>
              </a:pPr>
              <a:r>
                <a:rPr lang="en-US" sz="4800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NAJWYŻSZA JAKOŚĆ </a:t>
              </a:r>
              <a:r>
                <a:rPr lang="en-US" b="true" sz="4800">
                  <a:solidFill>
                    <a:srgbClr val="FF3131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(ZWŁASZCZA W CIĄŻY MA OGROMNE ZNACZENIE ! )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5963100" y="0"/>
            <a:ext cx="2258419" cy="2258419"/>
            <a:chOff x="0" y="0"/>
            <a:chExt cx="3011225" cy="30112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11225" cy="3011225"/>
            </a:xfrm>
            <a:custGeom>
              <a:avLst/>
              <a:gdLst/>
              <a:ahLst/>
              <a:cxnLst/>
              <a:rect r="r" b="b" t="t" l="l"/>
              <a:pathLst>
                <a:path h="3011225" w="3011225">
                  <a:moveTo>
                    <a:pt x="0" y="0"/>
                  </a:moveTo>
                  <a:lnTo>
                    <a:pt x="3011225" y="0"/>
                  </a:lnTo>
                  <a:lnTo>
                    <a:pt x="3011225" y="3011225"/>
                  </a:lnTo>
                  <a:lnTo>
                    <a:pt x="0" y="3011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50000"/>
          </a:blip>
          <a:srcRect l="0" t="0" r="0" b="0"/>
          <a:stretch>
            <a:fillRect/>
          </a:stretch>
        </p:blipFill>
        <p:spPr>
          <a:xfrm flipH="false" flipV="false" rot="0">
            <a:off x="-2868523" y="2438918"/>
            <a:ext cx="10541077" cy="1052245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-3463659" y="-599139"/>
            <a:ext cx="5865675" cy="5231058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1562554" y="522629"/>
            <a:ext cx="4215836" cy="3832578"/>
          </a:xfrm>
          <a:custGeom>
            <a:avLst/>
            <a:gdLst/>
            <a:ahLst/>
            <a:cxnLst/>
            <a:rect r="r" b="b" t="t" l="l"/>
            <a:pathLst>
              <a:path h="3832578" w="4215836">
                <a:moveTo>
                  <a:pt x="0" y="0"/>
                </a:moveTo>
                <a:lnTo>
                  <a:pt x="4215836" y="0"/>
                </a:lnTo>
                <a:lnTo>
                  <a:pt x="4215836" y="3832578"/>
                </a:lnTo>
                <a:lnTo>
                  <a:pt x="0" y="3832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601189" y="7830609"/>
            <a:ext cx="3046687" cy="2456391"/>
          </a:xfrm>
          <a:custGeom>
            <a:avLst/>
            <a:gdLst/>
            <a:ahLst/>
            <a:cxnLst/>
            <a:rect r="r" b="b" t="t" l="l"/>
            <a:pathLst>
              <a:path h="2456391" w="3046687">
                <a:moveTo>
                  <a:pt x="0" y="0"/>
                </a:moveTo>
                <a:lnTo>
                  <a:pt x="3046687" y="0"/>
                </a:lnTo>
                <a:lnTo>
                  <a:pt x="3046687" y="2456391"/>
                </a:lnTo>
                <a:lnTo>
                  <a:pt x="0" y="24563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843133" y="2546489"/>
            <a:ext cx="9115911" cy="6759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19"/>
              </a:lnSpc>
            </a:pPr>
            <a:r>
              <a:rPr lang="en-US" sz="4728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3 cechy olejków:</a:t>
            </a:r>
          </a:p>
          <a:p>
            <a:pPr algn="l">
              <a:lnSpc>
                <a:spcPts val="5219"/>
              </a:lnSpc>
            </a:pPr>
          </a:p>
          <a:p>
            <a:pPr algn="l" marL="804960" indent="-402480" lvl="1">
              <a:lnSpc>
                <a:spcPts val="5219"/>
              </a:lnSpc>
              <a:buAutoNum type="arabicPeriod" startAt="1"/>
            </a:pPr>
            <a:r>
              <a:rPr lang="en-US" b="true" sz="3728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czyste</a:t>
            </a:r>
            <a:r>
              <a:rPr lang="en-US" sz="3728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 - przebadane na każdym etapie, mają badania i certyfikaty</a:t>
            </a:r>
          </a:p>
          <a:p>
            <a:pPr algn="l" marL="804960" indent="-402480" lvl="1">
              <a:lnSpc>
                <a:spcPts val="5219"/>
              </a:lnSpc>
              <a:buAutoNum type="arabicPeriod" startAt="1"/>
            </a:pPr>
            <a:r>
              <a:rPr lang="en-US" b="true" sz="3728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skuteczne</a:t>
            </a:r>
            <a:r>
              <a:rPr lang="en-US" sz="3728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 - już 1 kropla ma znaczenie</a:t>
            </a:r>
          </a:p>
          <a:p>
            <a:pPr algn="l" marL="804960" indent="-402480" lvl="1">
              <a:lnSpc>
                <a:spcPts val="5219"/>
              </a:lnSpc>
              <a:buAutoNum type="arabicPeriod" startAt="1"/>
            </a:pPr>
            <a:r>
              <a:rPr lang="en-US" b="true" sz="3728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skoncentrowane</a:t>
            </a:r>
            <a:r>
              <a:rPr lang="en-US" sz="3728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b="true" sz="3728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i wydajne</a:t>
            </a:r>
            <a:r>
              <a:rPr lang="en-US" sz="3728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 - 1 kropla = 28 filiżanek herbaty miętowej</a:t>
            </a:r>
          </a:p>
          <a:p>
            <a:pPr algn="l" marL="0" indent="0" lvl="0">
              <a:lnSpc>
                <a:spcPts val="427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5418884" y="768615"/>
            <a:ext cx="11065781" cy="124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Czym są olejki eteryczne?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4505969"/>
            <a:ext cx="8109374" cy="4752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52133" indent="-476066" lvl="1">
              <a:lnSpc>
                <a:spcPts val="6174"/>
              </a:lnSpc>
              <a:buFont typeface="Arial"/>
              <a:buChar char="•"/>
            </a:pPr>
            <a:r>
              <a:rPr lang="en-US" b="true" sz="4410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pozyskiwane z roślin</a:t>
            </a:r>
          </a:p>
          <a:p>
            <a:pPr algn="l" marL="952133" indent="-476066" lvl="1">
              <a:lnSpc>
                <a:spcPts val="6174"/>
              </a:lnSpc>
              <a:buFont typeface="Arial"/>
              <a:buChar char="•"/>
            </a:pPr>
            <a:r>
              <a:rPr lang="en-US" b="true" sz="4410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lotne</a:t>
            </a:r>
          </a:p>
          <a:p>
            <a:pPr algn="l" marL="952133" indent="-476066" lvl="1">
              <a:lnSpc>
                <a:spcPts val="6174"/>
              </a:lnSpc>
              <a:buFont typeface="Arial"/>
              <a:buChar char="•"/>
            </a:pPr>
            <a:r>
              <a:rPr lang="en-US" b="true" sz="4410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substancje aromatyczne</a:t>
            </a:r>
          </a:p>
          <a:p>
            <a:pPr algn="l" marL="952133" indent="-476066" lvl="1">
              <a:lnSpc>
                <a:spcPts val="6174"/>
              </a:lnSpc>
              <a:buFont typeface="Arial"/>
              <a:buChar char="•"/>
            </a:pPr>
            <a:r>
              <a:rPr lang="en-US" b="true" sz="4410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rozpuszczają się w tłuszczach</a:t>
            </a:r>
          </a:p>
          <a:p>
            <a:pPr algn="l" marL="952133" indent="-476066" lvl="1">
              <a:lnSpc>
                <a:spcPts val="6174"/>
              </a:lnSpc>
              <a:buFont typeface="Arial"/>
              <a:buChar char="•"/>
            </a:pPr>
            <a:r>
              <a:rPr lang="en-US" b="true" sz="4410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50-70 x silniejsze niż zioła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4586380" y="2016390"/>
            <a:ext cx="1898285" cy="1898285"/>
            <a:chOff x="0" y="0"/>
            <a:chExt cx="2531047" cy="253104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31047" cy="2531047"/>
            </a:xfrm>
            <a:custGeom>
              <a:avLst/>
              <a:gdLst/>
              <a:ahLst/>
              <a:cxnLst/>
              <a:rect r="r" b="b" t="t" l="l"/>
              <a:pathLst>
                <a:path h="2531047" w="2531047">
                  <a:moveTo>
                    <a:pt x="0" y="0"/>
                  </a:moveTo>
                  <a:lnTo>
                    <a:pt x="2531047" y="0"/>
                  </a:lnTo>
                  <a:lnTo>
                    <a:pt x="2531047" y="2531047"/>
                  </a:lnTo>
                  <a:lnTo>
                    <a:pt x="0" y="2531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12996" y="-1282627"/>
            <a:ext cx="8708929" cy="12504718"/>
            <a:chOff x="0" y="0"/>
            <a:chExt cx="4137660" cy="59410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50520" y="-288290"/>
              <a:ext cx="4956810" cy="6334760"/>
            </a:xfrm>
            <a:custGeom>
              <a:avLst/>
              <a:gdLst/>
              <a:ahLst/>
              <a:cxnLst/>
              <a:rect r="r" b="b" t="t" l="l"/>
              <a:pathLst>
                <a:path h="6334760" w="4956810">
                  <a:moveTo>
                    <a:pt x="762000" y="824230"/>
                  </a:moveTo>
                  <a:cubicBezTo>
                    <a:pt x="1517650" y="146050"/>
                    <a:pt x="2913380" y="0"/>
                    <a:pt x="3416300" y="1047750"/>
                  </a:cubicBezTo>
                  <a:cubicBezTo>
                    <a:pt x="3614420" y="1484630"/>
                    <a:pt x="3507740" y="1979930"/>
                    <a:pt x="3566160" y="2440940"/>
                  </a:cubicBezTo>
                  <a:cubicBezTo>
                    <a:pt x="3647440" y="3079750"/>
                    <a:pt x="4140200" y="3562350"/>
                    <a:pt x="4362450" y="4147820"/>
                  </a:cubicBezTo>
                  <a:cubicBezTo>
                    <a:pt x="4956810" y="5591810"/>
                    <a:pt x="3315970" y="6334760"/>
                    <a:pt x="2122170" y="6216650"/>
                  </a:cubicBezTo>
                  <a:cubicBezTo>
                    <a:pt x="1496060" y="6215380"/>
                    <a:pt x="762000" y="6047740"/>
                    <a:pt x="467360" y="5431790"/>
                  </a:cubicBezTo>
                  <a:cubicBezTo>
                    <a:pt x="166370" y="4765040"/>
                    <a:pt x="539750" y="4028440"/>
                    <a:pt x="553720" y="3336290"/>
                  </a:cubicBezTo>
                  <a:cubicBezTo>
                    <a:pt x="571500" y="2500630"/>
                    <a:pt x="0" y="1489710"/>
                    <a:pt x="762000" y="824230"/>
                  </a:cubicBezTo>
                  <a:close/>
                </a:path>
              </a:pathLst>
            </a:custGeom>
            <a:blipFill>
              <a:blip r:embed="rId2"/>
              <a:stretch>
                <a:fillRect l="0" t="-2273" r="0" b="-2273"/>
              </a:stretch>
            </a:blip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8483139" y="-2447914"/>
            <a:ext cx="5334494" cy="4895828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1397014" y="4030528"/>
            <a:ext cx="9978123" cy="5912038"/>
          </a:xfrm>
          <a:custGeom>
            <a:avLst/>
            <a:gdLst/>
            <a:ahLst/>
            <a:cxnLst/>
            <a:rect r="r" b="b" t="t" l="l"/>
            <a:pathLst>
              <a:path h="5912038" w="9978123">
                <a:moveTo>
                  <a:pt x="0" y="0"/>
                </a:moveTo>
                <a:lnTo>
                  <a:pt x="9978123" y="0"/>
                </a:lnTo>
                <a:lnTo>
                  <a:pt x="9978123" y="5912038"/>
                </a:lnTo>
                <a:lnTo>
                  <a:pt x="0" y="5912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40791" y="1200139"/>
            <a:ext cx="13231324" cy="2305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Bezpieczeństwo w ciąży. Najwyższa jakość to podstawa.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6046210" y="152400"/>
            <a:ext cx="2258419" cy="2258419"/>
            <a:chOff x="0" y="0"/>
            <a:chExt cx="3011225" cy="30112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011225" cy="3011225"/>
            </a:xfrm>
            <a:custGeom>
              <a:avLst/>
              <a:gdLst/>
              <a:ahLst/>
              <a:cxnLst/>
              <a:rect r="r" b="b" t="t" l="l"/>
              <a:pathLst>
                <a:path h="3011225" w="3011225">
                  <a:moveTo>
                    <a:pt x="0" y="0"/>
                  </a:moveTo>
                  <a:lnTo>
                    <a:pt x="3011225" y="0"/>
                  </a:lnTo>
                  <a:lnTo>
                    <a:pt x="3011225" y="3011225"/>
                  </a:lnTo>
                  <a:lnTo>
                    <a:pt x="0" y="3011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E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64981" y="516140"/>
            <a:ext cx="15758038" cy="5586714"/>
            <a:chOff x="0" y="0"/>
            <a:chExt cx="21010717" cy="744895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896253"/>
              <a:ext cx="6133373" cy="5552698"/>
              <a:chOff x="0" y="0"/>
              <a:chExt cx="5580380" cy="505206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-635000" y="-673100"/>
                <a:ext cx="6488430" cy="6027420"/>
              </a:xfrm>
              <a:custGeom>
                <a:avLst/>
                <a:gdLst/>
                <a:ahLst/>
                <a:cxnLst/>
                <a:rect r="r" b="b" t="t" l="l"/>
                <a:pathLst>
                  <a:path h="6027420" w="6488430">
                    <a:moveTo>
                      <a:pt x="5344160" y="1055370"/>
                    </a:moveTo>
                    <a:cubicBezTo>
                      <a:pt x="4573270" y="651510"/>
                      <a:pt x="3856990" y="1112520"/>
                      <a:pt x="3284220" y="1112520"/>
                    </a:cubicBezTo>
                    <a:cubicBezTo>
                      <a:pt x="2839720" y="1112520"/>
                      <a:pt x="2001520" y="0"/>
                      <a:pt x="1000760" y="1314450"/>
                    </a:cubicBezTo>
                    <a:cubicBezTo>
                      <a:pt x="0" y="2628900"/>
                      <a:pt x="1247140" y="3865880"/>
                      <a:pt x="2368550" y="4946650"/>
                    </a:cubicBezTo>
                    <a:cubicBezTo>
                      <a:pt x="3489960" y="6027420"/>
                      <a:pt x="5013960" y="6009640"/>
                      <a:pt x="5894070" y="4725670"/>
                    </a:cubicBezTo>
                    <a:cubicBezTo>
                      <a:pt x="6488430" y="3859530"/>
                      <a:pt x="6229350" y="1520190"/>
                      <a:pt x="5344160" y="105537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0475" t="0" r="-30475" b="0"/>
                </a:stretch>
              </a:blip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15222566" y="1896253"/>
              <a:ext cx="5788151" cy="5056174"/>
              <a:chOff x="0" y="0"/>
              <a:chExt cx="5975350" cy="52197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-519430" y="-910590"/>
                <a:ext cx="7381240" cy="6188710"/>
              </a:xfrm>
              <a:custGeom>
                <a:avLst/>
                <a:gdLst/>
                <a:ahLst/>
                <a:cxnLst/>
                <a:rect r="r" b="b" t="t" l="l"/>
                <a:pathLst>
                  <a:path h="6188710" w="7381240">
                    <a:moveTo>
                      <a:pt x="2861310" y="5034280"/>
                    </a:moveTo>
                    <a:cubicBezTo>
                      <a:pt x="4353560" y="5034280"/>
                      <a:pt x="3549650" y="6188710"/>
                      <a:pt x="5092700" y="6121400"/>
                    </a:cubicBezTo>
                    <a:cubicBezTo>
                      <a:pt x="6408420" y="6064250"/>
                      <a:pt x="7381240" y="3489960"/>
                      <a:pt x="5207000" y="2288540"/>
                    </a:cubicBezTo>
                    <a:cubicBezTo>
                      <a:pt x="3470910" y="1328420"/>
                      <a:pt x="629920" y="0"/>
                      <a:pt x="1029970" y="1830070"/>
                    </a:cubicBezTo>
                    <a:cubicBezTo>
                      <a:pt x="1430020" y="3660140"/>
                      <a:pt x="0" y="4232910"/>
                      <a:pt x="744220" y="5205730"/>
                    </a:cubicBezTo>
                    <a:cubicBezTo>
                      <a:pt x="1488440" y="6178550"/>
                      <a:pt x="1544320" y="5034280"/>
                      <a:pt x="2861310" y="503428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5532" t="0" r="-15532" b="0"/>
                </a:stretch>
              </a:blip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7786723" y="1896253"/>
              <a:ext cx="6125867" cy="5120501"/>
              <a:chOff x="0" y="0"/>
              <a:chExt cx="4983480" cy="41656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983480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4983480">
                    <a:moveTo>
                      <a:pt x="4537710" y="1230630"/>
                    </a:moveTo>
                    <a:cubicBezTo>
                      <a:pt x="4786630" y="1244600"/>
                      <a:pt x="4983480" y="1416050"/>
                      <a:pt x="4980940" y="1680210"/>
                    </a:cubicBezTo>
                    <a:cubicBezTo>
                      <a:pt x="4978400" y="1931670"/>
                      <a:pt x="4773930" y="2134870"/>
                      <a:pt x="4521200" y="2134870"/>
                    </a:cubicBezTo>
                    <a:cubicBezTo>
                      <a:pt x="4309110" y="2160270"/>
                      <a:pt x="3896360" y="2302510"/>
                      <a:pt x="4067810" y="2602230"/>
                    </a:cubicBezTo>
                    <a:cubicBezTo>
                      <a:pt x="4150360" y="2747010"/>
                      <a:pt x="4258310" y="2820670"/>
                      <a:pt x="4262120" y="3002280"/>
                    </a:cubicBezTo>
                    <a:cubicBezTo>
                      <a:pt x="4268470" y="3300730"/>
                      <a:pt x="3977640" y="3577590"/>
                      <a:pt x="3675380" y="3503930"/>
                    </a:cubicBezTo>
                    <a:cubicBezTo>
                      <a:pt x="3590290" y="3483610"/>
                      <a:pt x="3510280" y="3441700"/>
                      <a:pt x="3430270" y="3408680"/>
                    </a:cubicBezTo>
                    <a:cubicBezTo>
                      <a:pt x="3075940" y="3260090"/>
                      <a:pt x="2683510" y="3318510"/>
                      <a:pt x="2367280" y="3531870"/>
                    </a:cubicBezTo>
                    <a:cubicBezTo>
                      <a:pt x="2100580" y="3710940"/>
                      <a:pt x="1905000" y="3990340"/>
                      <a:pt x="1581150" y="4075430"/>
                    </a:cubicBezTo>
                    <a:cubicBezTo>
                      <a:pt x="1236980" y="4165600"/>
                      <a:pt x="855980" y="4089400"/>
                      <a:pt x="582930" y="3858260"/>
                    </a:cubicBezTo>
                    <a:cubicBezTo>
                      <a:pt x="349250" y="3657600"/>
                      <a:pt x="199390" y="3355340"/>
                      <a:pt x="201930" y="3048000"/>
                    </a:cubicBezTo>
                    <a:cubicBezTo>
                      <a:pt x="204470" y="2724150"/>
                      <a:pt x="365760" y="2429510"/>
                      <a:pt x="425450" y="2115820"/>
                    </a:cubicBezTo>
                    <a:cubicBezTo>
                      <a:pt x="459740" y="1931670"/>
                      <a:pt x="459740" y="1732280"/>
                      <a:pt x="393700" y="1554480"/>
                    </a:cubicBezTo>
                    <a:cubicBezTo>
                      <a:pt x="326390" y="1377950"/>
                      <a:pt x="177800" y="1267460"/>
                      <a:pt x="90170" y="1104900"/>
                    </a:cubicBezTo>
                    <a:cubicBezTo>
                      <a:pt x="33020" y="999490"/>
                      <a:pt x="0" y="877570"/>
                      <a:pt x="0" y="749300"/>
                    </a:cubicBezTo>
                    <a:cubicBezTo>
                      <a:pt x="0" y="335280"/>
                      <a:pt x="335280" y="0"/>
                      <a:pt x="749300" y="0"/>
                    </a:cubicBezTo>
                    <a:cubicBezTo>
                      <a:pt x="866140" y="0"/>
                      <a:pt x="982980" y="27940"/>
                      <a:pt x="1087120" y="80010"/>
                    </a:cubicBezTo>
                    <a:cubicBezTo>
                      <a:pt x="1272540" y="173990"/>
                      <a:pt x="1386840" y="354330"/>
                      <a:pt x="1570990" y="452120"/>
                    </a:cubicBezTo>
                    <a:cubicBezTo>
                      <a:pt x="1879600" y="615950"/>
                      <a:pt x="2148840" y="523240"/>
                      <a:pt x="2468880" y="466090"/>
                    </a:cubicBezTo>
                    <a:cubicBezTo>
                      <a:pt x="2672080" y="429260"/>
                      <a:pt x="2931160" y="431800"/>
                      <a:pt x="3117850" y="532130"/>
                    </a:cubicBezTo>
                    <a:cubicBezTo>
                      <a:pt x="3272790" y="614680"/>
                      <a:pt x="3361690" y="786130"/>
                      <a:pt x="3441700" y="934720"/>
                    </a:cubicBezTo>
                    <a:cubicBezTo>
                      <a:pt x="3662680" y="1341120"/>
                      <a:pt x="4132580" y="1210310"/>
                      <a:pt x="4523740" y="1229360"/>
                    </a:cubicBezTo>
                    <a:cubicBezTo>
                      <a:pt x="4530090" y="1229360"/>
                      <a:pt x="4533900" y="1230630"/>
                      <a:pt x="4537710" y="123063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1920" t="0" r="-11920" b="0"/>
                </a:stretch>
              </a:blip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228671" y="-209550"/>
              <a:ext cx="20182053" cy="16885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812"/>
                </a:lnSpc>
                <a:spcBef>
                  <a:spcPct val="0"/>
                </a:spcBef>
              </a:pPr>
              <a:r>
                <a:rPr lang="en-US" sz="7343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3 sposoby stosowania olejków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835258" y="6382481"/>
            <a:ext cx="15424042" cy="2875819"/>
            <a:chOff x="0" y="0"/>
            <a:chExt cx="20565389" cy="383442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168487"/>
              <a:ext cx="5410200" cy="994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599"/>
                </a:lnSpc>
                <a:spcBef>
                  <a:spcPct val="0"/>
                </a:spcBef>
              </a:pPr>
              <a:r>
                <a:rPr lang="en-US" b="true" sz="3999">
                  <a:solidFill>
                    <a:srgbClr val="2C3A63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Aromatycznie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102868"/>
              <a:ext cx="5410200" cy="2519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Prosto z buteleczki</a:t>
              </a:r>
            </a:p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Dyfuzja z dyfuzora</a:t>
              </a:r>
            </a:p>
            <a:p>
              <a:pPr algn="ctr" marL="0" indent="0" lvl="0">
                <a:lnSpc>
                  <a:spcPts val="4899"/>
                </a:lnSpc>
              </a:pPr>
              <a:r>
                <a:rPr lang="en-US" sz="3499">
                  <a:solidFill>
                    <a:srgbClr val="2C3A63"/>
                  </a:solidFill>
                  <a:latin typeface="Agrandir"/>
                  <a:ea typeface="Agrandir"/>
                  <a:cs typeface="Agrandir"/>
                  <a:sym typeface="Agrandir"/>
                </a:rPr>
                <a:t>Dyfuzory pasywne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6913324" y="-158962"/>
              <a:ext cx="5410200" cy="9632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459"/>
                </a:lnSpc>
                <a:spcBef>
                  <a:spcPct val="0"/>
                </a:spcBef>
              </a:pPr>
              <a:r>
                <a:rPr lang="en-US" b="true" sz="3899">
                  <a:solidFill>
                    <a:srgbClr val="2C3A63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Miejscowo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4398541" y="-190500"/>
              <a:ext cx="5410200" cy="994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599"/>
                </a:lnSpc>
                <a:spcBef>
                  <a:spcPct val="0"/>
                </a:spcBef>
              </a:pPr>
              <a:r>
                <a:rPr lang="en-US" b="true" sz="3999">
                  <a:solidFill>
                    <a:srgbClr val="2C3A63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Wewnętrznie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3641893" y="1368297"/>
              <a:ext cx="6923496" cy="17608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039"/>
                </a:lnSpc>
              </a:pPr>
              <a:r>
                <a:rPr lang="en-US" b="true" sz="3599">
                  <a:solidFill>
                    <a:srgbClr val="FF3131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W ciąży nie stosujemy wewnętrznie!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6156676" y="1387347"/>
              <a:ext cx="7485217" cy="24470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59"/>
                </a:lnSpc>
              </a:pPr>
              <a:r>
                <a:rPr lang="en-US" b="true" sz="3399">
                  <a:solidFill>
                    <a:srgbClr val="FF3131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W ciąży i u dzieci smarujemy zawsze w rozcieńczeniu!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893810" y="0"/>
            <a:ext cx="2258419" cy="2258419"/>
            <a:chOff x="0" y="0"/>
            <a:chExt cx="3011225" cy="301122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011225" cy="3011225"/>
            </a:xfrm>
            <a:custGeom>
              <a:avLst/>
              <a:gdLst/>
              <a:ahLst/>
              <a:cxnLst/>
              <a:rect r="r" b="b" t="t" l="l"/>
              <a:pathLst>
                <a:path h="3011225" w="3011225">
                  <a:moveTo>
                    <a:pt x="0" y="0"/>
                  </a:moveTo>
                  <a:lnTo>
                    <a:pt x="3011225" y="0"/>
                  </a:lnTo>
                  <a:lnTo>
                    <a:pt x="3011225" y="3011225"/>
                  </a:lnTo>
                  <a:lnTo>
                    <a:pt x="0" y="3011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E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301790"/>
            <a:ext cx="9097932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9"/>
              </a:lnSpc>
              <a:spcBef>
                <a:spcPct val="0"/>
              </a:spcBef>
            </a:pPr>
            <a:r>
              <a:rPr lang="en-US" sz="7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Analiza węchowa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37897" y="4792385"/>
            <a:ext cx="10218663" cy="3681793"/>
            <a:chOff x="0" y="0"/>
            <a:chExt cx="13624884" cy="490905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3624884" cy="4909057"/>
              <a:chOff x="0" y="0"/>
              <a:chExt cx="3460767" cy="125193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3460767" cy="1251930"/>
              </a:xfrm>
              <a:custGeom>
                <a:avLst/>
                <a:gdLst/>
                <a:ahLst/>
                <a:cxnLst/>
                <a:rect r="r" b="b" t="t" l="l"/>
                <a:pathLst>
                  <a:path h="1251930" w="3460767">
                    <a:moveTo>
                      <a:pt x="3336307" y="1251930"/>
                    </a:moveTo>
                    <a:lnTo>
                      <a:pt x="124460" y="1251930"/>
                    </a:lnTo>
                    <a:cubicBezTo>
                      <a:pt x="55880" y="1251930"/>
                      <a:pt x="0" y="1196050"/>
                      <a:pt x="0" y="112747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336307" y="0"/>
                    </a:lnTo>
                    <a:cubicBezTo>
                      <a:pt x="3404887" y="0"/>
                      <a:pt x="3460767" y="55880"/>
                      <a:pt x="3460767" y="124460"/>
                    </a:cubicBezTo>
                    <a:lnTo>
                      <a:pt x="3460767" y="1127470"/>
                    </a:lnTo>
                    <a:cubicBezTo>
                      <a:pt x="3460767" y="1196050"/>
                      <a:pt x="3404887" y="1251930"/>
                      <a:pt x="3336307" y="1251930"/>
                    </a:cubicBezTo>
                    <a:close/>
                  </a:path>
                </a:pathLst>
              </a:custGeom>
              <a:solidFill>
                <a:srgbClr val="FFFCF7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392893" y="237450"/>
              <a:ext cx="13231991" cy="41579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109"/>
                </a:lnSpc>
                <a:spcBef>
                  <a:spcPct val="0"/>
                </a:spcBef>
              </a:pPr>
              <a:r>
                <a:rPr lang="en-US" b="true" sz="5792">
                  <a:solidFill>
                    <a:srgbClr val="2C3A63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W ciąży korzystajmy tylko z tych olejków, których zapachy nam odpowiadają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0453785" y="1028700"/>
            <a:ext cx="6439662" cy="8229600"/>
          </a:xfrm>
          <a:custGeom>
            <a:avLst/>
            <a:gdLst/>
            <a:ahLst/>
            <a:cxnLst/>
            <a:rect r="r" b="b" t="t" l="l"/>
            <a:pathLst>
              <a:path h="8229600" w="6439662">
                <a:moveTo>
                  <a:pt x="0" y="0"/>
                </a:moveTo>
                <a:lnTo>
                  <a:pt x="6439662" y="0"/>
                </a:lnTo>
                <a:lnTo>
                  <a:pt x="643966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764238" y="271971"/>
            <a:ext cx="2258419" cy="2258419"/>
            <a:chOff x="0" y="0"/>
            <a:chExt cx="3011225" cy="30112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11225" cy="3011225"/>
            </a:xfrm>
            <a:custGeom>
              <a:avLst/>
              <a:gdLst/>
              <a:ahLst/>
              <a:cxnLst/>
              <a:rect r="r" b="b" t="t" l="l"/>
              <a:pathLst>
                <a:path h="3011225" w="3011225">
                  <a:moveTo>
                    <a:pt x="0" y="0"/>
                  </a:moveTo>
                  <a:lnTo>
                    <a:pt x="3011225" y="0"/>
                  </a:lnTo>
                  <a:lnTo>
                    <a:pt x="3011225" y="3011225"/>
                  </a:lnTo>
                  <a:lnTo>
                    <a:pt x="0" y="3011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-2511451" y="1028700"/>
            <a:ext cx="19770751" cy="182625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false" flipV="false" rot="-3982960">
            <a:off x="13745551" y="-3705176"/>
            <a:ext cx="5352514" cy="741035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-1644077">
            <a:off x="16162301" y="-1063836"/>
            <a:ext cx="5468057" cy="6108036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12968953" y="2856184"/>
            <a:ext cx="1999600" cy="5398921"/>
          </a:xfrm>
          <a:custGeom>
            <a:avLst/>
            <a:gdLst/>
            <a:ahLst/>
            <a:cxnLst/>
            <a:rect r="r" b="b" t="t" l="l"/>
            <a:pathLst>
              <a:path h="5398921" w="1999600">
                <a:moveTo>
                  <a:pt x="0" y="0"/>
                </a:moveTo>
                <a:lnTo>
                  <a:pt x="1999600" y="0"/>
                </a:lnTo>
                <a:lnTo>
                  <a:pt x="1999600" y="5398920"/>
                </a:lnTo>
                <a:lnTo>
                  <a:pt x="0" y="53989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9503" y="2856184"/>
            <a:ext cx="1997601" cy="5398921"/>
          </a:xfrm>
          <a:custGeom>
            <a:avLst/>
            <a:gdLst/>
            <a:ahLst/>
            <a:cxnLst/>
            <a:rect r="r" b="b" t="t" l="l"/>
            <a:pathLst>
              <a:path h="5398921" w="1997601">
                <a:moveTo>
                  <a:pt x="0" y="0"/>
                </a:moveTo>
                <a:lnTo>
                  <a:pt x="1997600" y="0"/>
                </a:lnTo>
                <a:lnTo>
                  <a:pt x="1997600" y="5398920"/>
                </a:lnTo>
                <a:lnTo>
                  <a:pt x="0" y="53989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32951" y="2856184"/>
            <a:ext cx="1997601" cy="5398921"/>
          </a:xfrm>
          <a:custGeom>
            <a:avLst/>
            <a:gdLst/>
            <a:ahLst/>
            <a:cxnLst/>
            <a:rect r="r" b="b" t="t" l="l"/>
            <a:pathLst>
              <a:path h="5398921" w="1997601">
                <a:moveTo>
                  <a:pt x="0" y="0"/>
                </a:moveTo>
                <a:lnTo>
                  <a:pt x="1997601" y="0"/>
                </a:lnTo>
                <a:lnTo>
                  <a:pt x="1997601" y="5398920"/>
                </a:lnTo>
                <a:lnTo>
                  <a:pt x="0" y="53989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144952" y="2856184"/>
            <a:ext cx="1997601" cy="5398921"/>
          </a:xfrm>
          <a:custGeom>
            <a:avLst/>
            <a:gdLst/>
            <a:ahLst/>
            <a:cxnLst/>
            <a:rect r="r" b="b" t="t" l="l"/>
            <a:pathLst>
              <a:path h="5398921" w="1997601">
                <a:moveTo>
                  <a:pt x="0" y="0"/>
                </a:moveTo>
                <a:lnTo>
                  <a:pt x="1997600" y="0"/>
                </a:lnTo>
                <a:lnTo>
                  <a:pt x="1997600" y="5398920"/>
                </a:lnTo>
                <a:lnTo>
                  <a:pt x="0" y="53989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56952" y="2856184"/>
            <a:ext cx="1997601" cy="5398921"/>
          </a:xfrm>
          <a:custGeom>
            <a:avLst/>
            <a:gdLst/>
            <a:ahLst/>
            <a:cxnLst/>
            <a:rect r="r" b="b" t="t" l="l"/>
            <a:pathLst>
              <a:path h="5398921" w="1997601">
                <a:moveTo>
                  <a:pt x="0" y="0"/>
                </a:moveTo>
                <a:lnTo>
                  <a:pt x="1997601" y="0"/>
                </a:lnTo>
                <a:lnTo>
                  <a:pt x="1997601" y="5398920"/>
                </a:lnTo>
                <a:lnTo>
                  <a:pt x="0" y="53989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799557"/>
            <a:ext cx="15153969" cy="119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49"/>
              </a:lnSpc>
              <a:spcBef>
                <a:spcPct val="0"/>
              </a:spcBef>
            </a:pPr>
            <a:r>
              <a:rPr lang="en-US" b="true" sz="6624">
                <a:solidFill>
                  <a:srgbClr val="FF3131"/>
                </a:solidFill>
                <a:latin typeface="Agrandir Bold"/>
                <a:ea typeface="Agrandir Bold"/>
                <a:cs typeface="Agrandir Bold"/>
                <a:sym typeface="Agrandir Bold"/>
              </a:rPr>
              <a:t>5 top olejków do porodu (i nie tylko ! )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5592150" y="7683447"/>
            <a:ext cx="2258419" cy="2258419"/>
            <a:chOff x="0" y="0"/>
            <a:chExt cx="3011225" cy="301122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011225" cy="3011225"/>
            </a:xfrm>
            <a:custGeom>
              <a:avLst/>
              <a:gdLst/>
              <a:ahLst/>
              <a:cxnLst/>
              <a:rect r="r" b="b" t="t" l="l"/>
              <a:pathLst>
                <a:path h="3011225" w="3011225">
                  <a:moveTo>
                    <a:pt x="0" y="0"/>
                  </a:moveTo>
                  <a:lnTo>
                    <a:pt x="3011225" y="0"/>
                  </a:lnTo>
                  <a:lnTo>
                    <a:pt x="3011225" y="3011225"/>
                  </a:lnTo>
                  <a:lnTo>
                    <a:pt x="0" y="3011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-6481524">
            <a:off x="-5112611" y="-2789595"/>
            <a:ext cx="14212948" cy="1586619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false" flipV="false" rot="8540967">
            <a:off x="11045685" y="-4839949"/>
            <a:ext cx="8031035" cy="801684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-3311130">
            <a:off x="14790428" y="6444896"/>
            <a:ext cx="5413008" cy="5626807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-1425796">
            <a:off x="-4836105" y="-3855776"/>
            <a:ext cx="17005599" cy="18983681"/>
          </a:xfrm>
          <a:prstGeom prst="rect">
            <a:avLst/>
          </a:prstGeom>
        </p:spPr>
      </p:pic>
      <p:sp>
        <p:nvSpPr>
          <p:cNvPr name="Freeform 6" id="6"/>
          <p:cNvSpPr/>
          <p:nvPr/>
        </p:nvSpPr>
        <p:spPr>
          <a:xfrm flipH="false" flipV="false" rot="0">
            <a:off x="4544041" y="376685"/>
            <a:ext cx="2215941" cy="2769926"/>
          </a:xfrm>
          <a:custGeom>
            <a:avLst/>
            <a:gdLst/>
            <a:ahLst/>
            <a:cxnLst/>
            <a:rect r="r" b="b" t="t" l="l"/>
            <a:pathLst>
              <a:path h="2769926" w="2215941">
                <a:moveTo>
                  <a:pt x="0" y="0"/>
                </a:moveTo>
                <a:lnTo>
                  <a:pt x="2215941" y="0"/>
                </a:lnTo>
                <a:lnTo>
                  <a:pt x="2215941" y="2769926"/>
                </a:lnTo>
                <a:lnTo>
                  <a:pt x="0" y="276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523985"/>
            <a:ext cx="3418441" cy="9239031"/>
          </a:xfrm>
          <a:custGeom>
            <a:avLst/>
            <a:gdLst/>
            <a:ahLst/>
            <a:cxnLst/>
            <a:rect r="r" b="b" t="t" l="l"/>
            <a:pathLst>
              <a:path h="9239031" w="3418441">
                <a:moveTo>
                  <a:pt x="0" y="0"/>
                </a:moveTo>
                <a:lnTo>
                  <a:pt x="3418441" y="0"/>
                </a:lnTo>
                <a:lnTo>
                  <a:pt x="3418441" y="9239030"/>
                </a:lnTo>
                <a:lnTo>
                  <a:pt x="0" y="92390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663082" y="100460"/>
            <a:ext cx="11624918" cy="9783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b="true" sz="3999">
                <a:solidFill>
                  <a:srgbClr val="CB6CE6"/>
                </a:solidFill>
                <a:latin typeface="Agrandir Bold"/>
                <a:ea typeface="Agrandir Bold"/>
                <a:cs typeface="Agrandir Bold"/>
                <a:sym typeface="Agrandir Bold"/>
              </a:rPr>
              <a:t>Królowa olejków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b="true" sz="3999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Bezpieczna na każdym etapie ciąży, w porodzie, połogu i u malucha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Sen, stres, napięcie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, uspokojenie, obniżony nastrój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Infekcje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, bóle głowy i pleców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Wczesne skurcze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Obniża ciśnienie krwi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W połogu bóle piersi, obrzęki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Rany, problemy skórne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Pielęgnacja pępka, kolki, odparzenia pieluszkowe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, przeziębienie, ból ucha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737840" y="3407874"/>
            <a:ext cx="2022141" cy="2022141"/>
            <a:chOff x="0" y="0"/>
            <a:chExt cx="2696189" cy="26961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96189" cy="2696189"/>
            </a:xfrm>
            <a:custGeom>
              <a:avLst/>
              <a:gdLst/>
              <a:ahLst/>
              <a:cxnLst/>
              <a:rect r="r" b="b" t="t" l="l"/>
              <a:pathLst>
                <a:path h="2696189" w="2696189">
                  <a:moveTo>
                    <a:pt x="0" y="0"/>
                  </a:moveTo>
                  <a:lnTo>
                    <a:pt x="2696189" y="0"/>
                  </a:lnTo>
                  <a:lnTo>
                    <a:pt x="2696189" y="2696189"/>
                  </a:lnTo>
                  <a:lnTo>
                    <a:pt x="0" y="2696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21370" y="991777"/>
            <a:ext cx="337930" cy="337930"/>
          </a:xfrm>
          <a:custGeom>
            <a:avLst/>
            <a:gdLst/>
            <a:ahLst/>
            <a:cxnLst/>
            <a:rect r="r" b="b" t="t" l="l"/>
            <a:pathLst>
              <a:path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-2932469">
            <a:off x="-2458732" y="-2682360"/>
            <a:ext cx="14388035" cy="16061643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-2237557">
            <a:off x="16642836" y="-305216"/>
            <a:ext cx="1737482" cy="3269845"/>
          </a:xfrm>
          <a:custGeom>
            <a:avLst/>
            <a:gdLst/>
            <a:ahLst/>
            <a:cxnLst/>
            <a:rect r="r" b="b" t="t" l="l"/>
            <a:pathLst>
              <a:path h="3269845" w="1737482">
                <a:moveTo>
                  <a:pt x="0" y="0"/>
                </a:moveTo>
                <a:lnTo>
                  <a:pt x="1737482" y="0"/>
                </a:lnTo>
                <a:lnTo>
                  <a:pt x="1737482" y="3269845"/>
                </a:lnTo>
                <a:lnTo>
                  <a:pt x="0" y="32698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160742"/>
            <a:ext cx="3239776" cy="8756153"/>
          </a:xfrm>
          <a:custGeom>
            <a:avLst/>
            <a:gdLst/>
            <a:ahLst/>
            <a:cxnLst/>
            <a:rect r="r" b="b" t="t" l="l"/>
            <a:pathLst>
              <a:path h="8756153" w="3239776">
                <a:moveTo>
                  <a:pt x="0" y="0"/>
                </a:moveTo>
                <a:lnTo>
                  <a:pt x="3239776" y="0"/>
                </a:lnTo>
                <a:lnTo>
                  <a:pt x="3239776" y="8756152"/>
                </a:lnTo>
                <a:lnTo>
                  <a:pt x="0" y="8756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599541" y="458283"/>
            <a:ext cx="2215941" cy="2769926"/>
          </a:xfrm>
          <a:custGeom>
            <a:avLst/>
            <a:gdLst/>
            <a:ahLst/>
            <a:cxnLst/>
            <a:rect r="r" b="b" t="t" l="l"/>
            <a:pathLst>
              <a:path h="2769926" w="2215941">
                <a:moveTo>
                  <a:pt x="0" y="0"/>
                </a:moveTo>
                <a:lnTo>
                  <a:pt x="2215941" y="0"/>
                </a:lnTo>
                <a:lnTo>
                  <a:pt x="2215941" y="2769926"/>
                </a:lnTo>
                <a:lnTo>
                  <a:pt x="0" y="27699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815482" y="252860"/>
            <a:ext cx="11079663" cy="9783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b="true" sz="3999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Bezpieczna na każdym etapie ciąży, w porodzie, połogu i u dzieci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Poprawia samopoczucie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, pobudza do działania, zwiększa koncentrację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Bezsenność, stres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Łagodzi </a:t>
            </a: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nudności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Przepięknie pachnie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Pomocna przy niestrawności i zaparciach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Skuteczna na infekcje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, zatoki, katar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Na zmęczenie, brak energii podczas porodu i napięcia w ciele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Wzmocnienie poporodowe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696441" y="3797928"/>
            <a:ext cx="2022141" cy="2022141"/>
            <a:chOff x="0" y="0"/>
            <a:chExt cx="2696189" cy="269618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96189" cy="2696189"/>
            </a:xfrm>
            <a:custGeom>
              <a:avLst/>
              <a:gdLst/>
              <a:ahLst/>
              <a:cxnLst/>
              <a:rect r="r" b="b" t="t" l="l"/>
              <a:pathLst>
                <a:path h="2696189" w="2696189">
                  <a:moveTo>
                    <a:pt x="0" y="0"/>
                  </a:moveTo>
                  <a:lnTo>
                    <a:pt x="2696189" y="0"/>
                  </a:lnTo>
                  <a:lnTo>
                    <a:pt x="2696189" y="2696189"/>
                  </a:lnTo>
                  <a:lnTo>
                    <a:pt x="0" y="2696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50000"/>
          </a:blip>
          <a:srcRect l="0" t="0" r="0" b="0"/>
          <a:stretch>
            <a:fillRect/>
          </a:stretch>
        </p:blipFill>
        <p:spPr>
          <a:xfrm flipH="false" flipV="false" rot="0">
            <a:off x="7889712" y="-423652"/>
            <a:ext cx="11467938" cy="201268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true" flipV="false" rot="0">
            <a:off x="-1378933" y="8342980"/>
            <a:ext cx="10522933" cy="2420275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563475" y="658286"/>
            <a:ext cx="3319058" cy="8970428"/>
          </a:xfrm>
          <a:custGeom>
            <a:avLst/>
            <a:gdLst/>
            <a:ahLst/>
            <a:cxnLst/>
            <a:rect r="r" b="b" t="t" l="l"/>
            <a:pathLst>
              <a:path h="8970428" w="3319058">
                <a:moveTo>
                  <a:pt x="0" y="0"/>
                </a:moveTo>
                <a:lnTo>
                  <a:pt x="3319058" y="0"/>
                </a:lnTo>
                <a:lnTo>
                  <a:pt x="3319058" y="8970428"/>
                </a:lnTo>
                <a:lnTo>
                  <a:pt x="0" y="8970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599541" y="458283"/>
            <a:ext cx="2215941" cy="2769926"/>
          </a:xfrm>
          <a:custGeom>
            <a:avLst/>
            <a:gdLst/>
            <a:ahLst/>
            <a:cxnLst/>
            <a:rect r="r" b="b" t="t" l="l"/>
            <a:pathLst>
              <a:path h="2769926" w="2215941">
                <a:moveTo>
                  <a:pt x="0" y="0"/>
                </a:moveTo>
                <a:lnTo>
                  <a:pt x="2215941" y="0"/>
                </a:lnTo>
                <a:lnTo>
                  <a:pt x="2215941" y="2769926"/>
                </a:lnTo>
                <a:lnTo>
                  <a:pt x="0" y="276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967882" y="810073"/>
            <a:ext cx="10861561" cy="8973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b="true" sz="3999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Bezpieczna doraźnie od II trym. ciąży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Bóle głowy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 i migreny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Pobudza i orzeźwia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, zwiększa koncentrację - na zmęczenie podczas porodu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Działanie chłodzące - duża zawartość mentolu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Nadmierna laktacja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 - przyjemnie chłodzi, łagodzi stany zapalne, zmniejsza obrzęki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Problemy trawienne: mdłości, wzdęcia</a:t>
            </a:r>
          </a:p>
          <a:p>
            <a:pPr algn="l" marL="863599" indent="-431800" lvl="1">
              <a:lnSpc>
                <a:spcPts val="643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Obniża gorączkę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696441" y="3863630"/>
            <a:ext cx="2022141" cy="2022141"/>
            <a:chOff x="0" y="0"/>
            <a:chExt cx="2696189" cy="2696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96189" cy="2696189"/>
            </a:xfrm>
            <a:custGeom>
              <a:avLst/>
              <a:gdLst/>
              <a:ahLst/>
              <a:cxnLst/>
              <a:rect r="r" b="b" t="t" l="l"/>
              <a:pathLst>
                <a:path h="2696189" w="2696189">
                  <a:moveTo>
                    <a:pt x="0" y="0"/>
                  </a:moveTo>
                  <a:lnTo>
                    <a:pt x="2696189" y="0"/>
                  </a:lnTo>
                  <a:lnTo>
                    <a:pt x="2696189" y="2696189"/>
                  </a:lnTo>
                  <a:lnTo>
                    <a:pt x="0" y="2696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50000"/>
          </a:blip>
          <a:srcRect l="0" t="0" r="0" b="0"/>
          <a:stretch>
            <a:fillRect/>
          </a:stretch>
        </p:blipFill>
        <p:spPr>
          <a:xfrm flipH="false" flipV="false" rot="0">
            <a:off x="7889712" y="-423652"/>
            <a:ext cx="11467938" cy="201268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true" flipV="false" rot="0">
            <a:off x="-1378933" y="8342980"/>
            <a:ext cx="10522933" cy="2420275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649217" y="582689"/>
            <a:ext cx="3419717" cy="9242478"/>
          </a:xfrm>
          <a:custGeom>
            <a:avLst/>
            <a:gdLst/>
            <a:ahLst/>
            <a:cxnLst/>
            <a:rect r="r" b="b" t="t" l="l"/>
            <a:pathLst>
              <a:path h="9242478" w="3419717">
                <a:moveTo>
                  <a:pt x="0" y="0"/>
                </a:moveTo>
                <a:lnTo>
                  <a:pt x="3419717" y="0"/>
                </a:lnTo>
                <a:lnTo>
                  <a:pt x="3419717" y="9242478"/>
                </a:lnTo>
                <a:lnTo>
                  <a:pt x="0" y="92424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751941" y="610683"/>
            <a:ext cx="2215941" cy="2769926"/>
          </a:xfrm>
          <a:custGeom>
            <a:avLst/>
            <a:gdLst/>
            <a:ahLst/>
            <a:cxnLst/>
            <a:rect r="r" b="b" t="t" l="l"/>
            <a:pathLst>
              <a:path h="2769926" w="2215941">
                <a:moveTo>
                  <a:pt x="0" y="0"/>
                </a:moveTo>
                <a:lnTo>
                  <a:pt x="2215941" y="0"/>
                </a:lnTo>
                <a:lnTo>
                  <a:pt x="2215941" y="2769926"/>
                </a:lnTo>
                <a:lnTo>
                  <a:pt x="0" y="276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465976" y="819150"/>
            <a:ext cx="11822024" cy="8774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b="true" sz="3999">
                <a:solidFill>
                  <a:srgbClr val="FF914D"/>
                </a:solidFill>
                <a:latin typeface="Agrandir Bold"/>
                <a:ea typeface="Agrandir Bold"/>
                <a:cs typeface="Agrandir Bold"/>
                <a:sym typeface="Agrandir Bold"/>
              </a:rPr>
              <a:t>Król olejków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b="true" sz="3999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Bardzo bezpieczny, najważniejszy olejek, najlepiej przebadany i najczęściej używany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Regeneracja komórek i wsparcie po porodzie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Zapalenie sutków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b="true" sz="3999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Wpływ na emocje </a:t>
            </a: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- koi układ nerwowy, stres, lęk, depresja, niepokój, wahania nastroju, obniża napięcie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Infekcje, przeziębienia, kaszel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sz="3999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Blizna po cesarskim cięciu i pielęgnacja krocza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Zapobiega rozstępom, niweluje zmarszczki</a:t>
            </a:r>
          </a:p>
          <a:p>
            <a:pPr algn="l" marL="863599" indent="-431800" lvl="1">
              <a:lnSpc>
                <a:spcPts val="5759"/>
              </a:lnSpc>
              <a:buFont typeface="Arial"/>
              <a:buChar char="•"/>
            </a:pPr>
            <a:r>
              <a:rPr lang="en-US" sz="3999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Działa przeciwbólowo i przeciwzapalnie</a:t>
            </a:r>
          </a:p>
        </p:txBody>
      </p:sp>
      <p:sp>
        <p:nvSpPr>
          <p:cNvPr name="TextBox 7" id="7"/>
          <p:cNvSpPr txBox="true"/>
          <p:nvPr/>
        </p:nvSpPr>
        <p:spPr>
          <a:xfrm rot="-5400000">
            <a:off x="1746720" y="5820832"/>
            <a:ext cx="5715169" cy="1159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07"/>
              </a:lnSpc>
            </a:pPr>
            <a:r>
              <a:rPr lang="en-US" sz="5699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Kadzidłowiec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001241" y="3593799"/>
            <a:ext cx="1717341" cy="1717341"/>
            <a:chOff x="0" y="0"/>
            <a:chExt cx="2289789" cy="228978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89789" cy="2289789"/>
            </a:xfrm>
            <a:custGeom>
              <a:avLst/>
              <a:gdLst/>
              <a:ahLst/>
              <a:cxnLst/>
              <a:rect r="r" b="b" t="t" l="l"/>
              <a:pathLst>
                <a:path h="2289789" w="2289789">
                  <a:moveTo>
                    <a:pt x="0" y="0"/>
                  </a:moveTo>
                  <a:lnTo>
                    <a:pt x="2289789" y="0"/>
                  </a:lnTo>
                  <a:lnTo>
                    <a:pt x="2289789" y="2289789"/>
                  </a:lnTo>
                  <a:lnTo>
                    <a:pt x="0" y="2289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-6481524">
            <a:off x="-5112611" y="-2789595"/>
            <a:ext cx="14212948" cy="1586619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false" flipV="false" rot="8540967">
            <a:off x="11045685" y="-4839949"/>
            <a:ext cx="8031035" cy="801684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-3311130">
            <a:off x="14790428" y="6444896"/>
            <a:ext cx="5413008" cy="5626807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-1425796">
            <a:off x="-4836105" y="-3855776"/>
            <a:ext cx="17005599" cy="18983681"/>
          </a:xfrm>
          <a:prstGeom prst="rect">
            <a:avLst/>
          </a:prstGeom>
        </p:spPr>
      </p:pic>
      <p:sp>
        <p:nvSpPr>
          <p:cNvPr name="Freeform 6" id="6"/>
          <p:cNvSpPr/>
          <p:nvPr/>
        </p:nvSpPr>
        <p:spPr>
          <a:xfrm flipH="false" flipV="false" rot="0">
            <a:off x="703260" y="358143"/>
            <a:ext cx="3544709" cy="9570715"/>
          </a:xfrm>
          <a:custGeom>
            <a:avLst/>
            <a:gdLst/>
            <a:ahLst/>
            <a:cxnLst/>
            <a:rect r="r" b="b" t="t" l="l"/>
            <a:pathLst>
              <a:path h="9570715" w="3544709">
                <a:moveTo>
                  <a:pt x="0" y="0"/>
                </a:moveTo>
                <a:lnTo>
                  <a:pt x="3544709" y="0"/>
                </a:lnTo>
                <a:lnTo>
                  <a:pt x="3544709" y="9570714"/>
                </a:lnTo>
                <a:lnTo>
                  <a:pt x="0" y="9570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04341" y="763083"/>
            <a:ext cx="2215941" cy="2769926"/>
          </a:xfrm>
          <a:custGeom>
            <a:avLst/>
            <a:gdLst/>
            <a:ahLst/>
            <a:cxnLst/>
            <a:rect r="r" b="b" t="t" l="l"/>
            <a:pathLst>
              <a:path h="2769926" w="2215941">
                <a:moveTo>
                  <a:pt x="0" y="0"/>
                </a:moveTo>
                <a:lnTo>
                  <a:pt x="2215941" y="0"/>
                </a:lnTo>
                <a:lnTo>
                  <a:pt x="2215941" y="2769926"/>
                </a:lnTo>
                <a:lnTo>
                  <a:pt x="0" y="2769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663082" y="-182623"/>
            <a:ext cx="11624918" cy="1033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b="true" sz="3900">
                <a:solidFill>
                  <a:srgbClr val="2C3A63"/>
                </a:solidFill>
                <a:latin typeface="Agrandir Bold"/>
                <a:ea typeface="Agrandir Bold"/>
                <a:cs typeface="Agrandir Bold"/>
                <a:sym typeface="Agrandir Bold"/>
              </a:rPr>
              <a:t>Do użycia podczas porodu i po porodzie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Naturalnie wzmacnia mięśniówkę macicy (indukuje skurcze)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Bóle porodowe, ból pleców, zmniejsza napięcie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Obniża ciśnienie krwi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 u="sng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Pozwala na poddanie się instynktom w porodzie</a:t>
            </a: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, dzięki czemu poród przyjmuje naturalny przebieg. Relaksuje, uspokaja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Przydatna w depresji poporodowej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Wspiera powrót macicy do zdrowia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Reguluje pracę hormonów</a:t>
            </a:r>
          </a:p>
          <a:p>
            <a:pPr algn="l" marL="842010" indent="-421005" lvl="1">
              <a:lnSpc>
                <a:spcPts val="6279"/>
              </a:lnSpc>
              <a:buFont typeface="Arial"/>
              <a:buChar char="•"/>
            </a:pPr>
            <a:r>
              <a:rPr lang="en-US" sz="39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Wspiera rozpoczęcie i zwiększenie laktacji (przydatna zwłaszcza przy CC)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5098141" y="3783931"/>
            <a:ext cx="2022141" cy="2022141"/>
            <a:chOff x="0" y="0"/>
            <a:chExt cx="2696189" cy="26961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96189" cy="2696189"/>
            </a:xfrm>
            <a:custGeom>
              <a:avLst/>
              <a:gdLst/>
              <a:ahLst/>
              <a:cxnLst/>
              <a:rect r="r" b="b" t="t" l="l"/>
              <a:pathLst>
                <a:path h="2696189" w="2696189">
                  <a:moveTo>
                    <a:pt x="0" y="0"/>
                  </a:moveTo>
                  <a:lnTo>
                    <a:pt x="2696189" y="0"/>
                  </a:lnTo>
                  <a:lnTo>
                    <a:pt x="2696189" y="2696189"/>
                  </a:lnTo>
                  <a:lnTo>
                    <a:pt x="0" y="2696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-2511451" y="1028700"/>
            <a:ext cx="19770751" cy="182625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false" flipV="false" rot="-3982960">
            <a:off x="13745551" y="-3705176"/>
            <a:ext cx="5352514" cy="741035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-1644077">
            <a:off x="16162301" y="-1063836"/>
            <a:ext cx="5468057" cy="6108036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799557"/>
            <a:ext cx="15153969" cy="119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49"/>
              </a:lnSpc>
              <a:spcBef>
                <a:spcPct val="0"/>
              </a:spcBef>
            </a:pPr>
            <a:r>
              <a:rPr lang="en-US" b="true" sz="6624">
                <a:solidFill>
                  <a:srgbClr val="396791"/>
                </a:solidFill>
                <a:latin typeface="Agrandir Bold"/>
                <a:ea typeface="Agrandir Bold"/>
                <a:cs typeface="Agrandir Bold"/>
                <a:sym typeface="Agrandir Bold"/>
              </a:rPr>
              <a:t>POBIERZ E-BOOKA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2359359"/>
            <a:ext cx="7200900" cy="7200900"/>
            <a:chOff x="0" y="0"/>
            <a:chExt cx="9601200" cy="960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601200" cy="9601200"/>
            </a:xfrm>
            <a:custGeom>
              <a:avLst/>
              <a:gdLst/>
              <a:ahLst/>
              <a:cxnLst/>
              <a:rect r="r" b="b" t="t" l="l"/>
              <a:pathLst>
                <a:path h="9601200" w="9601200">
                  <a:moveTo>
                    <a:pt x="0" y="0"/>
                  </a:moveTo>
                  <a:lnTo>
                    <a:pt x="9601200" y="0"/>
                  </a:lnTo>
                  <a:lnTo>
                    <a:pt x="9601200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014229" y="1359234"/>
            <a:ext cx="7878110" cy="820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8"/>
              </a:lnSpc>
            </a:pPr>
            <a:r>
              <a:rPr lang="en-US" sz="4865">
                <a:solidFill>
                  <a:srgbClr val="396791"/>
                </a:solidFill>
                <a:latin typeface="Agrandir"/>
                <a:ea typeface="Agrandir"/>
                <a:cs typeface="Agrandir"/>
                <a:sym typeface="Agrandir"/>
              </a:rPr>
              <a:t>Przy zakupie pojedynczych olejków obowiązuje cena detaliczna. </a:t>
            </a:r>
            <a:r>
              <a:rPr lang="en-US" sz="4865" b="true">
                <a:solidFill>
                  <a:srgbClr val="396791"/>
                </a:solidFill>
                <a:latin typeface="Agrandir Bold"/>
                <a:ea typeface="Agrandir Bold"/>
                <a:cs typeface="Agrandir Bold"/>
                <a:sym typeface="Agrandir Bold"/>
              </a:rPr>
              <a:t>Na pierwsze zamówienie otrzymasz ode mnie 25% zniżki.</a:t>
            </a:r>
          </a:p>
          <a:p>
            <a:pPr algn="ctr">
              <a:lnSpc>
                <a:spcPts val="5838"/>
              </a:lnSpc>
            </a:pPr>
            <a:r>
              <a:rPr lang="en-US" sz="4865">
                <a:solidFill>
                  <a:srgbClr val="396791"/>
                </a:solidFill>
                <a:latin typeface="Agrandir"/>
                <a:ea typeface="Agrandir"/>
                <a:cs typeface="Agrandir"/>
                <a:sym typeface="Agrandir"/>
              </a:rPr>
              <a:t>Przy zakupie zestawu lub wszystkich wymienionych dziś olejków, możesz otworzyć swoje konto klienta i mieć zniżkę już na stałe na wszystkie zakupy.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-1660698" y="-6122443"/>
            <a:ext cx="13761077" cy="1415359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11511932" y="6947324"/>
            <a:ext cx="8674222" cy="7652259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25000"/>
          </a:blip>
          <a:srcRect l="0" t="0" r="0" b="0"/>
          <a:stretch>
            <a:fillRect/>
          </a:stretch>
        </p:blipFill>
        <p:spPr>
          <a:xfrm flipH="false" flipV="false" rot="0">
            <a:off x="15141061" y="2810706"/>
            <a:ext cx="6293877" cy="561293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>
            <a:alphaModFix amt="25000"/>
          </a:blip>
          <a:srcRect l="0" t="0" r="0" b="0"/>
          <a:stretch>
            <a:fillRect/>
          </a:stretch>
        </p:blipFill>
        <p:spPr>
          <a:xfrm flipH="false" flipV="false" rot="-3435299">
            <a:off x="-3167656" y="638455"/>
            <a:ext cx="6335313" cy="7076795"/>
          </a:xfrm>
          <a:prstGeom prst="rect">
            <a:avLst/>
          </a:prstGeom>
        </p:spPr>
      </p:pic>
      <p:sp>
        <p:nvSpPr>
          <p:cNvPr name="Freeform 6" id="6"/>
          <p:cNvSpPr/>
          <p:nvPr/>
        </p:nvSpPr>
        <p:spPr>
          <a:xfrm flipH="false" flipV="false" rot="0">
            <a:off x="2154275" y="1136106"/>
            <a:ext cx="325732" cy="689379"/>
          </a:xfrm>
          <a:custGeom>
            <a:avLst/>
            <a:gdLst/>
            <a:ahLst/>
            <a:cxnLst/>
            <a:rect r="r" b="b" t="t" l="l"/>
            <a:pathLst>
              <a:path h="689379" w="325732">
                <a:moveTo>
                  <a:pt x="0" y="0"/>
                </a:moveTo>
                <a:lnTo>
                  <a:pt x="325732" y="0"/>
                </a:lnTo>
                <a:lnTo>
                  <a:pt x="325732" y="689380"/>
                </a:lnTo>
                <a:lnTo>
                  <a:pt x="0" y="6893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1287" y="7524128"/>
            <a:ext cx="2439349" cy="2287160"/>
          </a:xfrm>
          <a:custGeom>
            <a:avLst/>
            <a:gdLst/>
            <a:ahLst/>
            <a:cxnLst/>
            <a:rect r="r" b="b" t="t" l="l"/>
            <a:pathLst>
              <a:path h="2287160" w="2439349">
                <a:moveTo>
                  <a:pt x="0" y="0"/>
                </a:moveTo>
                <a:lnTo>
                  <a:pt x="2439350" y="0"/>
                </a:lnTo>
                <a:lnTo>
                  <a:pt x="2439350" y="2287161"/>
                </a:lnTo>
                <a:lnTo>
                  <a:pt x="0" y="22871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7916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46010" y="523669"/>
            <a:ext cx="2603634" cy="2603634"/>
          </a:xfrm>
          <a:custGeom>
            <a:avLst/>
            <a:gdLst/>
            <a:ahLst/>
            <a:cxnLst/>
            <a:rect r="r" b="b" t="t" l="l"/>
            <a:pathLst>
              <a:path h="2603634" w="2603634">
                <a:moveTo>
                  <a:pt x="0" y="0"/>
                </a:moveTo>
                <a:lnTo>
                  <a:pt x="2603634" y="0"/>
                </a:lnTo>
                <a:lnTo>
                  <a:pt x="2603634" y="2603634"/>
                </a:lnTo>
                <a:lnTo>
                  <a:pt x="0" y="26036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654430" y="3127303"/>
            <a:ext cx="4194613" cy="7364959"/>
          </a:xfrm>
          <a:custGeom>
            <a:avLst/>
            <a:gdLst/>
            <a:ahLst/>
            <a:cxnLst/>
            <a:rect r="r" b="b" t="t" l="l"/>
            <a:pathLst>
              <a:path h="7364959" w="4194613">
                <a:moveTo>
                  <a:pt x="0" y="0"/>
                </a:moveTo>
                <a:lnTo>
                  <a:pt x="4194613" y="0"/>
                </a:lnTo>
                <a:lnTo>
                  <a:pt x="4194613" y="7364959"/>
                </a:lnTo>
                <a:lnTo>
                  <a:pt x="0" y="73649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30" r="0" b="-3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3400425"/>
            <a:ext cx="12126261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519"/>
              </a:lnSpc>
              <a:spcBef>
                <a:spcPct val="0"/>
              </a:spcBef>
            </a:pPr>
            <a:r>
              <a:rPr lang="en-US" sz="9600" u="none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Dziękuję za uwagę!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918011" y="2327182"/>
            <a:ext cx="800121" cy="800121"/>
          </a:xfrm>
          <a:custGeom>
            <a:avLst/>
            <a:gdLst/>
            <a:ahLst/>
            <a:cxnLst/>
            <a:rect r="r" b="b" t="t" l="l"/>
            <a:pathLst>
              <a:path h="800121" w="800121">
                <a:moveTo>
                  <a:pt x="0" y="0"/>
                </a:moveTo>
                <a:lnTo>
                  <a:pt x="800121" y="0"/>
                </a:lnTo>
                <a:lnTo>
                  <a:pt x="800121" y="800121"/>
                </a:lnTo>
                <a:lnTo>
                  <a:pt x="0" y="8001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618408" y="7610434"/>
            <a:ext cx="7893524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Olejkowa Szkoła Rodzenia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718132" y="1155607"/>
            <a:ext cx="11989753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Usługi Aromakosmetologii Marta Kulińska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611224" y="8662345"/>
            <a:ext cx="7649145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olejkowa_szkola_rodzenia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718132" y="2203357"/>
            <a:ext cx="6108061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2C3A63"/>
                </a:solidFill>
                <a:latin typeface="Agrandir"/>
                <a:ea typeface="Agrandir"/>
                <a:cs typeface="Agrandir"/>
                <a:sym typeface="Agrandir"/>
              </a:rPr>
              <a:t>aromakosmetologia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149801" y="7734259"/>
            <a:ext cx="325732" cy="689379"/>
          </a:xfrm>
          <a:custGeom>
            <a:avLst/>
            <a:gdLst/>
            <a:ahLst/>
            <a:cxnLst/>
            <a:rect r="r" b="b" t="t" l="l"/>
            <a:pathLst>
              <a:path h="689379" w="325732">
                <a:moveTo>
                  <a:pt x="0" y="0"/>
                </a:moveTo>
                <a:lnTo>
                  <a:pt x="325732" y="0"/>
                </a:lnTo>
                <a:lnTo>
                  <a:pt x="325732" y="689379"/>
                </a:lnTo>
                <a:lnTo>
                  <a:pt x="0" y="6893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818287" y="8667709"/>
            <a:ext cx="800121" cy="800121"/>
          </a:xfrm>
          <a:custGeom>
            <a:avLst/>
            <a:gdLst/>
            <a:ahLst/>
            <a:cxnLst/>
            <a:rect r="r" b="b" t="t" l="l"/>
            <a:pathLst>
              <a:path h="800121" w="800121">
                <a:moveTo>
                  <a:pt x="0" y="0"/>
                </a:moveTo>
                <a:lnTo>
                  <a:pt x="800121" y="0"/>
                </a:lnTo>
                <a:lnTo>
                  <a:pt x="800121" y="800121"/>
                </a:lnTo>
                <a:lnTo>
                  <a:pt x="0" y="8001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196126" y="5143500"/>
            <a:ext cx="2479341" cy="2479341"/>
            <a:chOff x="0" y="0"/>
            <a:chExt cx="3305789" cy="330578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5789" cy="3305789"/>
            </a:xfrm>
            <a:custGeom>
              <a:avLst/>
              <a:gdLst/>
              <a:ahLst/>
              <a:cxnLst/>
              <a:rect r="r" b="b" t="t" l="l"/>
              <a:pathLst>
                <a:path h="3305789" w="3305789">
                  <a:moveTo>
                    <a:pt x="0" y="0"/>
                  </a:moveTo>
                  <a:lnTo>
                    <a:pt x="3305789" y="0"/>
                  </a:lnTo>
                  <a:lnTo>
                    <a:pt x="3305789" y="3305789"/>
                  </a:lnTo>
                  <a:lnTo>
                    <a:pt x="0" y="3305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DAGdAFUdKKk</dc:identifier>
  <dcterms:modified xsi:type="dcterms:W3CDTF">2011-08-01T06:04:30Z</dcterms:modified>
  <cp:revision>1</cp:revision>
  <dc:title>Aromaterapia w porodzie</dc:title>
</cp:coreProperties>
</file>