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60" r:id="rId4"/>
    <p:sldId id="282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</p:sldIdLst>
  <p:sldSz cx="18288000" cy="10287000"/>
  <p:notesSz cx="6858000" cy="9144000"/>
  <p:embeddedFontLst>
    <p:embeddedFont>
      <p:font typeface="Agrandir" panose="020B0604020202020204" charset="-18"/>
      <p:regular r:id="rId27"/>
    </p:embeddedFont>
    <p:embeddedFont>
      <p:font typeface="Playfair Display" panose="020B0604020202020204" charset="-18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Roboto" panose="020B0604020202020204" charset="0"/>
      <p:regular r:id="rId33"/>
    </p:embeddedFont>
    <p:embeddedFont>
      <p:font typeface="Agrandir Bold" panose="020B0604020202020204" charset="-18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36" d="100"/>
          <a:sy n="36" d="100"/>
        </p:scale>
        <p:origin x="1068" y="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59568-F1D1-443E-9288-1B84E4CD20D0}" type="datetimeFigureOut">
              <a:rPr lang="pl-PL" smtClean="0"/>
              <a:t>20.05.2025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599D51-AAAF-4EF7-A3F2-93FF35723E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4027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99D51-AAAF-4EF7-A3F2-93FF35723E05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6405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gif"/><Relationship Id="rId7" Type="http://schemas.openxmlformats.org/officeDocument/2006/relationships/image" Target="../media/image12.sv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9.svg"/><Relationship Id="rId7" Type="http://schemas.openxmlformats.org/officeDocument/2006/relationships/image" Target="../media/image3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38.png"/><Relationship Id="rId4" Type="http://schemas.openxmlformats.org/officeDocument/2006/relationships/image" Target="../media/image34.gif"/><Relationship Id="rId9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6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5.sv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9.png"/><Relationship Id="rId4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5.sv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5.sv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6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5.sv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5.sv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5.sv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5.sv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5.sv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4.gif"/><Relationship Id="rId7" Type="http://schemas.openxmlformats.org/officeDocument/2006/relationships/image" Target="../media/image4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1.svg"/><Relationship Id="rId5" Type="http://schemas.openxmlformats.org/officeDocument/2006/relationships/image" Target="../media/image28.gif"/><Relationship Id="rId10" Type="http://schemas.openxmlformats.org/officeDocument/2006/relationships/image" Target="../media/image46.png"/><Relationship Id="rId4" Type="http://schemas.openxmlformats.org/officeDocument/2006/relationships/image" Target="../media/image8.gif"/><Relationship Id="rId9" Type="http://schemas.openxmlformats.org/officeDocument/2006/relationships/image" Target="../media/image4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2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0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gif"/><Relationship Id="rId7" Type="http://schemas.openxmlformats.org/officeDocument/2006/relationships/image" Target="../media/image31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gif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30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6.png"/><Relationship Id="rId4" Type="http://schemas.openxmlformats.org/officeDocument/2006/relationships/image" Target="../media/image3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91698" y="7062822"/>
            <a:ext cx="11680389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60"/>
              </a:lnSpc>
            </a:pPr>
            <a:r>
              <a:rPr lang="pl-PL" sz="3600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m</a:t>
            </a:r>
            <a:r>
              <a:rPr lang="pl-PL" sz="3600" dirty="0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gr </a:t>
            </a:r>
            <a:r>
              <a:rPr lang="en-US" sz="3600" dirty="0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Agnieszka </a:t>
            </a:r>
            <a:r>
              <a:rPr lang="en-US" sz="3600" dirty="0" err="1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Kurowska</a:t>
            </a:r>
            <a:r>
              <a:rPr lang="pl-PL" sz="3600" dirty="0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</a:p>
          <a:p>
            <a:pPr algn="ctr">
              <a:lnSpc>
                <a:spcPts val="6960"/>
              </a:lnSpc>
            </a:pPr>
            <a:r>
              <a:rPr lang="pl-PL" sz="3600" dirty="0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</a:t>
            </a:r>
            <a:r>
              <a:rPr lang="en-US" sz="3600" dirty="0" err="1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ołożna</a:t>
            </a:r>
            <a:r>
              <a:rPr lang="pl-PL" sz="3600" dirty="0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</a:p>
          <a:p>
            <a:pPr algn="ctr">
              <a:lnSpc>
                <a:spcPts val="6960"/>
              </a:lnSpc>
            </a:pPr>
            <a:r>
              <a:rPr lang="en-US" sz="3600" dirty="0" err="1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Doradca</a:t>
            </a:r>
            <a:r>
              <a:rPr lang="en-US" sz="3600" dirty="0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00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Olejkowy</a:t>
            </a:r>
            <a:endParaRPr lang="en-US" sz="4400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>
            <a:off x="-10050860" y="3762816"/>
            <a:ext cx="9621431" cy="97899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>
          <a:xfrm rot="9720163">
            <a:off x="17762817" y="-5250069"/>
            <a:ext cx="8670039" cy="8654721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4633107" y="2199146"/>
            <a:ext cx="8997570" cy="4951867"/>
          </a:xfrm>
          <a:custGeom>
            <a:avLst/>
            <a:gdLst/>
            <a:ahLst/>
            <a:cxnLst/>
            <a:rect l="l" t="t" r="r" b="b"/>
            <a:pathLst>
              <a:path w="7990802" h="4181853">
                <a:moveTo>
                  <a:pt x="0" y="0"/>
                </a:moveTo>
                <a:lnTo>
                  <a:pt x="7990802" y="0"/>
                </a:lnTo>
                <a:lnTo>
                  <a:pt x="7990802" y="4181853"/>
                </a:lnTo>
                <a:lnTo>
                  <a:pt x="0" y="41818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9296400" y="-3105737"/>
            <a:ext cx="2332895" cy="2332895"/>
          </a:xfrm>
          <a:custGeom>
            <a:avLst/>
            <a:gdLst/>
            <a:ahLst/>
            <a:cxnLst/>
            <a:rect l="l" t="t" r="r" b="b"/>
            <a:pathLst>
              <a:path w="3110527" h="3110527">
                <a:moveTo>
                  <a:pt x="0" y="0"/>
                </a:moveTo>
                <a:lnTo>
                  <a:pt x="3110527" y="0"/>
                </a:lnTo>
                <a:lnTo>
                  <a:pt x="3110527" y="3110527"/>
                </a:lnTo>
                <a:lnTo>
                  <a:pt x="0" y="31105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821721" y="572072"/>
            <a:ext cx="10474166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8"/>
              </a:lnSpc>
            </a:pPr>
            <a:r>
              <a:rPr lang="en-US" sz="4899" dirty="0" smtClean="0">
                <a:solidFill>
                  <a:srgbClr val="2C3A6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AROMATERAPIA</a:t>
            </a:r>
            <a:endParaRPr lang="pl-PL" sz="4899" dirty="0" smtClean="0">
              <a:solidFill>
                <a:srgbClr val="2C3A6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algn="ctr">
              <a:lnSpc>
                <a:spcPts val="3968"/>
              </a:lnSpc>
            </a:pPr>
            <a:endParaRPr lang="pl-PL" sz="4800" dirty="0" smtClean="0">
              <a:solidFill>
                <a:srgbClr val="2C3A6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algn="ctr">
              <a:lnSpc>
                <a:spcPts val="3968"/>
              </a:lnSpc>
            </a:pPr>
            <a:r>
              <a:rPr lang="en-US" sz="4899" dirty="0" smtClean="0">
                <a:solidFill>
                  <a:srgbClr val="2C3A6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4899" dirty="0">
                <a:solidFill>
                  <a:srgbClr val="2C3A6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OKOŁOPORODOWA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1054385" y="-769232"/>
            <a:ext cx="9752213" cy="353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9"/>
              </a:lnSpc>
            </a:pPr>
            <a:r>
              <a:rPr lang="en-US" sz="2776" spc="555" dirty="0">
                <a:solidFill>
                  <a:srgbClr val="2C3A63"/>
                </a:solidFill>
                <a:latin typeface="Roboto"/>
                <a:ea typeface="Roboto"/>
                <a:cs typeface="Roboto"/>
                <a:sym typeface="Roboto"/>
              </a:rPr>
              <a:t>AGNIESZKA KUROWSKA</a:t>
            </a:r>
          </a:p>
        </p:txBody>
      </p:sp>
      <p:sp>
        <p:nvSpPr>
          <p:cNvPr id="10" name="Freeform 10"/>
          <p:cNvSpPr/>
          <p:nvPr/>
        </p:nvSpPr>
        <p:spPr>
          <a:xfrm>
            <a:off x="-4810715" y="605779"/>
            <a:ext cx="1673941" cy="1673941"/>
          </a:xfrm>
          <a:custGeom>
            <a:avLst/>
            <a:gdLst/>
            <a:ahLst/>
            <a:cxnLst/>
            <a:rect l="l" t="t" r="r" b="b"/>
            <a:pathLst>
              <a:path w="1673941" h="1673941">
                <a:moveTo>
                  <a:pt x="0" y="0"/>
                </a:moveTo>
                <a:lnTo>
                  <a:pt x="1673941" y="0"/>
                </a:lnTo>
                <a:lnTo>
                  <a:pt x="1673941" y="1673941"/>
                </a:lnTo>
                <a:lnTo>
                  <a:pt x="0" y="16739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4917400" y="3143920"/>
            <a:ext cx="4598531" cy="4362856"/>
          </a:xfrm>
          <a:custGeom>
            <a:avLst/>
            <a:gdLst/>
            <a:ahLst/>
            <a:cxnLst/>
            <a:rect l="l" t="t" r="r" b="b"/>
            <a:pathLst>
              <a:path w="4598531" h="4362856">
                <a:moveTo>
                  <a:pt x="0" y="0"/>
                </a:moveTo>
                <a:lnTo>
                  <a:pt x="4598531" y="0"/>
                </a:lnTo>
                <a:lnTo>
                  <a:pt x="4598531" y="4362856"/>
                </a:lnTo>
                <a:lnTo>
                  <a:pt x="0" y="43628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-8133259" y="2991235"/>
            <a:ext cx="5291955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@</a:t>
            </a:r>
            <a:r>
              <a:rPr lang="en-US" sz="3000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olejkowa_szkola_rodzenia</a:t>
            </a:r>
            <a:endParaRPr lang="en-US" sz="3000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921370" y="991777"/>
            <a:ext cx="337930" cy="337930"/>
          </a:xfrm>
          <a:custGeom>
            <a:avLst/>
            <a:gdLst/>
            <a:ahLst/>
            <a:cxnLst/>
            <a:rect l="l" t="t" r="r" b="b"/>
            <a:pathLst>
              <a:path w="337930" h="337930">
                <a:moveTo>
                  <a:pt x="0" y="0"/>
                </a:moveTo>
                <a:lnTo>
                  <a:pt x="337930" y="0"/>
                </a:lnTo>
                <a:lnTo>
                  <a:pt x="337930" y="337930"/>
                </a:lnTo>
                <a:lnTo>
                  <a:pt x="0" y="3379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25000"/>
          </a:blip>
          <a:srcRect/>
          <a:stretch>
            <a:fillRect/>
          </a:stretch>
        </p:blipFill>
        <p:spPr>
          <a:xfrm rot="-2932469">
            <a:off x="-2458732" y="-2682360"/>
            <a:ext cx="14388035" cy="16061643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-2237557">
            <a:off x="16642836" y="-305216"/>
            <a:ext cx="1737482" cy="3269845"/>
          </a:xfrm>
          <a:custGeom>
            <a:avLst/>
            <a:gdLst/>
            <a:ahLst/>
            <a:cxnLst/>
            <a:rect l="l" t="t" r="r" b="b"/>
            <a:pathLst>
              <a:path w="1737482" h="3269845">
                <a:moveTo>
                  <a:pt x="0" y="0"/>
                </a:moveTo>
                <a:lnTo>
                  <a:pt x="1737482" y="0"/>
                </a:lnTo>
                <a:lnTo>
                  <a:pt x="1737482" y="3269845"/>
                </a:lnTo>
                <a:lnTo>
                  <a:pt x="0" y="32698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1160742"/>
            <a:ext cx="3239776" cy="8756153"/>
          </a:xfrm>
          <a:custGeom>
            <a:avLst/>
            <a:gdLst/>
            <a:ahLst/>
            <a:cxnLst/>
            <a:rect l="l" t="t" r="r" b="b"/>
            <a:pathLst>
              <a:path w="3239776" h="8756153">
                <a:moveTo>
                  <a:pt x="0" y="0"/>
                </a:moveTo>
                <a:lnTo>
                  <a:pt x="3239776" y="0"/>
                </a:lnTo>
                <a:lnTo>
                  <a:pt x="3239776" y="8756152"/>
                </a:lnTo>
                <a:lnTo>
                  <a:pt x="0" y="87561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35286" y="3156730"/>
            <a:ext cx="2215941" cy="2769926"/>
          </a:xfrm>
          <a:custGeom>
            <a:avLst/>
            <a:gdLst/>
            <a:ahLst/>
            <a:cxnLst/>
            <a:rect l="l" t="t" r="r" b="b"/>
            <a:pathLst>
              <a:path w="2215941" h="2769926">
                <a:moveTo>
                  <a:pt x="0" y="0"/>
                </a:moveTo>
                <a:lnTo>
                  <a:pt x="2215940" y="0"/>
                </a:lnTo>
                <a:lnTo>
                  <a:pt x="2215940" y="2769926"/>
                </a:lnTo>
                <a:lnTo>
                  <a:pt x="0" y="27699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815482" y="240287"/>
            <a:ext cx="11079663" cy="9937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29" lvl="1" indent="-399415" algn="l">
              <a:lnSpc>
                <a:spcPts val="5956"/>
              </a:lnSpc>
              <a:buFont typeface="Arial"/>
              <a:buChar char="•"/>
            </a:pPr>
            <a:r>
              <a:rPr lang="en-US" sz="369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Bezpieczna</a:t>
            </a:r>
            <a:r>
              <a:rPr lang="en-US" sz="369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69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na</a:t>
            </a:r>
            <a:r>
              <a:rPr lang="en-US" sz="369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69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każdym</a:t>
            </a:r>
            <a:r>
              <a:rPr lang="en-US" sz="369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69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etapie</a:t>
            </a:r>
            <a:r>
              <a:rPr lang="en-US" sz="369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69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ciąży</a:t>
            </a:r>
            <a:r>
              <a:rPr lang="en-US" sz="369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, </a:t>
            </a:r>
            <a:r>
              <a:rPr lang="pl-PL" sz="3699" b="1" dirty="0" smtClean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/>
            </a:r>
            <a:br>
              <a:rPr lang="pl-PL" sz="3699" b="1" dirty="0" smtClean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</a:br>
            <a:r>
              <a:rPr lang="en-US" sz="3699" b="1" dirty="0" smtClean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w </a:t>
            </a:r>
            <a:r>
              <a:rPr lang="en-US" sz="369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porodzie</a:t>
            </a:r>
            <a:r>
              <a:rPr lang="en-US" sz="369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, </a:t>
            </a:r>
            <a:r>
              <a:rPr lang="en-US" sz="369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połogu</a:t>
            </a:r>
            <a:r>
              <a:rPr lang="en-US" sz="369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69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i</a:t>
            </a:r>
            <a:r>
              <a:rPr lang="en-US" sz="369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u </a:t>
            </a:r>
            <a:r>
              <a:rPr lang="en-US" sz="369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dzieci</a:t>
            </a:r>
            <a:endParaRPr lang="en-US" sz="3699" b="1" dirty="0">
              <a:solidFill>
                <a:srgbClr val="2C3A63"/>
              </a:solidFill>
              <a:latin typeface="Agrandir Bold"/>
              <a:ea typeface="Agrandir Bold"/>
              <a:cs typeface="Agrandir Bold"/>
              <a:sym typeface="Agrandir Bold"/>
            </a:endParaRPr>
          </a:p>
          <a:p>
            <a:pPr marL="798829" lvl="1" indent="-399415" algn="l">
              <a:lnSpc>
                <a:spcPts val="5956"/>
              </a:lnSpc>
              <a:buFont typeface="Arial"/>
              <a:buChar char="•"/>
            </a:pPr>
            <a:r>
              <a:rPr lang="en-US" sz="3699" u="sng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Poprawia</a:t>
            </a:r>
            <a:r>
              <a:rPr lang="en-US" sz="3699" u="sng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99" u="sng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samopoczucie</a:t>
            </a:r>
            <a:r>
              <a:rPr lang="en-US" sz="36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, </a:t>
            </a:r>
            <a:r>
              <a:rPr lang="en-US" sz="36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pobudza</a:t>
            </a:r>
            <a:r>
              <a:rPr lang="en-US" sz="36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do </a:t>
            </a:r>
            <a:r>
              <a:rPr lang="en-US" sz="36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działania</a:t>
            </a:r>
            <a:r>
              <a:rPr lang="en-US" sz="36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, </a:t>
            </a:r>
            <a:r>
              <a:rPr lang="en-US" sz="36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zwiększa</a:t>
            </a:r>
            <a:r>
              <a:rPr lang="en-US" sz="36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koncentrację</a:t>
            </a:r>
            <a:endParaRPr lang="en-US" sz="3699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798829" lvl="1" indent="-399415" algn="l">
              <a:lnSpc>
                <a:spcPts val="5956"/>
              </a:lnSpc>
              <a:buFont typeface="Arial"/>
              <a:buChar char="•"/>
            </a:pPr>
            <a:r>
              <a:rPr lang="en-US" sz="36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Bezsenność</a:t>
            </a:r>
            <a:r>
              <a:rPr lang="en-US" sz="36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, </a:t>
            </a:r>
            <a:r>
              <a:rPr lang="en-US" sz="36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stres</a:t>
            </a:r>
            <a:endParaRPr lang="en-US" sz="3699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798829" lvl="1" indent="-399415" algn="l">
              <a:lnSpc>
                <a:spcPts val="5956"/>
              </a:lnSpc>
              <a:buFont typeface="Arial"/>
              <a:buChar char="•"/>
            </a:pPr>
            <a:r>
              <a:rPr lang="en-US" sz="36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Łagodzi</a:t>
            </a:r>
            <a:r>
              <a:rPr lang="en-US" sz="36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99" u="sng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nudności</a:t>
            </a:r>
            <a:endParaRPr lang="en-US" sz="3699" u="sng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798829" lvl="1" indent="-399415" algn="l">
              <a:lnSpc>
                <a:spcPts val="5956"/>
              </a:lnSpc>
              <a:buFont typeface="Arial"/>
              <a:buChar char="•"/>
            </a:pPr>
            <a:r>
              <a:rPr lang="en-US" sz="36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Przepięknie</a:t>
            </a:r>
            <a:r>
              <a:rPr lang="en-US" sz="36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pachnie</a:t>
            </a:r>
            <a:endParaRPr lang="en-US" sz="3699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798829" lvl="1" indent="-399415" algn="l">
              <a:lnSpc>
                <a:spcPts val="5956"/>
              </a:lnSpc>
              <a:buFont typeface="Arial"/>
              <a:buChar char="•"/>
            </a:pPr>
            <a:r>
              <a:rPr lang="en-US" sz="36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Pomocna</a:t>
            </a:r>
            <a:r>
              <a:rPr lang="en-US" sz="36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przy</a:t>
            </a:r>
            <a:r>
              <a:rPr lang="en-US" sz="36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niestrawności</a:t>
            </a:r>
            <a:r>
              <a:rPr lang="en-US" sz="36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i</a:t>
            </a:r>
            <a:r>
              <a:rPr lang="en-US" sz="36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zaparciach</a:t>
            </a:r>
            <a:endParaRPr lang="en-US" sz="3699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798829" lvl="1" indent="-399415" algn="l">
              <a:lnSpc>
                <a:spcPts val="5956"/>
              </a:lnSpc>
              <a:buFont typeface="Arial"/>
              <a:buChar char="•"/>
            </a:pPr>
            <a:r>
              <a:rPr lang="en-US" sz="36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Usprawnia</a:t>
            </a:r>
            <a:r>
              <a:rPr lang="en-US" sz="36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pracę</a:t>
            </a:r>
            <a:r>
              <a:rPr lang="en-US" sz="36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wątroby</a:t>
            </a:r>
            <a:r>
              <a:rPr lang="en-US" sz="36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</a:p>
          <a:p>
            <a:pPr marL="798829" lvl="1" indent="-399415" algn="l">
              <a:lnSpc>
                <a:spcPts val="5956"/>
              </a:lnSpc>
              <a:buFont typeface="Arial"/>
              <a:buChar char="•"/>
            </a:pPr>
            <a:r>
              <a:rPr lang="en-US" sz="3699" u="sng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Skuteczna</a:t>
            </a:r>
            <a:r>
              <a:rPr lang="en-US" sz="3699" u="sng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99" u="sng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na</a:t>
            </a:r>
            <a:r>
              <a:rPr lang="en-US" sz="3699" u="sng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99" u="sng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infekcje</a:t>
            </a:r>
            <a:r>
              <a:rPr lang="en-US" sz="36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, </a:t>
            </a:r>
            <a:r>
              <a:rPr lang="en-US" sz="36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zatoki</a:t>
            </a:r>
            <a:r>
              <a:rPr lang="en-US" sz="36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, </a:t>
            </a:r>
            <a:r>
              <a:rPr lang="en-US" sz="36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katar</a:t>
            </a:r>
            <a:endParaRPr lang="en-US" sz="3699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798829" lvl="1" indent="-399415" algn="l">
              <a:lnSpc>
                <a:spcPts val="5956"/>
              </a:lnSpc>
              <a:buFont typeface="Arial"/>
              <a:buChar char="•"/>
            </a:pPr>
            <a:r>
              <a:rPr lang="en-US" sz="36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Na </a:t>
            </a:r>
            <a:r>
              <a:rPr lang="en-US" sz="36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zmęczenie</a:t>
            </a:r>
            <a:r>
              <a:rPr lang="en-US" sz="36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, </a:t>
            </a:r>
            <a:r>
              <a:rPr lang="en-US" sz="36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brak</a:t>
            </a:r>
            <a:r>
              <a:rPr lang="en-US" sz="36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energii</a:t>
            </a:r>
            <a:r>
              <a:rPr lang="en-US" sz="36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podczas</a:t>
            </a:r>
            <a:r>
              <a:rPr lang="en-US" sz="36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porodu</a:t>
            </a:r>
            <a:r>
              <a:rPr lang="en-US" sz="36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i</a:t>
            </a:r>
            <a:r>
              <a:rPr lang="en-US" sz="36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napięcia</a:t>
            </a:r>
            <a:r>
              <a:rPr lang="en-US" sz="36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w </a:t>
            </a:r>
            <a:r>
              <a:rPr lang="en-US" sz="36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ciele</a:t>
            </a:r>
            <a:endParaRPr lang="en-US" sz="3699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798829" lvl="1" indent="-399415" algn="l">
              <a:lnSpc>
                <a:spcPts val="5956"/>
              </a:lnSpc>
              <a:buFont typeface="Arial"/>
              <a:buChar char="•"/>
            </a:pPr>
            <a:r>
              <a:rPr lang="en-US" sz="36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Wzmocnienie</a:t>
            </a:r>
            <a:r>
              <a:rPr lang="en-US" sz="36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6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poporodowe</a:t>
            </a:r>
            <a:endParaRPr lang="en-US" sz="3699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/>
          <a:stretch>
            <a:fillRect/>
          </a:stretch>
        </p:blipFill>
        <p:spPr>
          <a:xfrm>
            <a:off x="7889712" y="-423652"/>
            <a:ext cx="11467938" cy="20126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>
            <a:fillRect/>
          </a:stretch>
        </p:blipFill>
        <p:spPr>
          <a:xfrm flipH="1">
            <a:off x="-1378933" y="8342980"/>
            <a:ext cx="10522933" cy="242027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563475" y="658286"/>
            <a:ext cx="3319058" cy="8970428"/>
          </a:xfrm>
          <a:custGeom>
            <a:avLst/>
            <a:gdLst/>
            <a:ahLst/>
            <a:cxnLst/>
            <a:rect l="l" t="t" r="r" b="b"/>
            <a:pathLst>
              <a:path w="3319058" h="8970428">
                <a:moveTo>
                  <a:pt x="0" y="0"/>
                </a:moveTo>
                <a:lnTo>
                  <a:pt x="3319058" y="0"/>
                </a:lnTo>
                <a:lnTo>
                  <a:pt x="3319058" y="8970428"/>
                </a:lnTo>
                <a:lnTo>
                  <a:pt x="0" y="89704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751941" y="3092565"/>
            <a:ext cx="2215941" cy="2769926"/>
          </a:xfrm>
          <a:custGeom>
            <a:avLst/>
            <a:gdLst/>
            <a:ahLst/>
            <a:cxnLst/>
            <a:rect l="l" t="t" r="r" b="b"/>
            <a:pathLst>
              <a:path w="2215941" h="2769926">
                <a:moveTo>
                  <a:pt x="0" y="0"/>
                </a:moveTo>
                <a:lnTo>
                  <a:pt x="2215941" y="0"/>
                </a:lnTo>
                <a:lnTo>
                  <a:pt x="2215941" y="2769926"/>
                </a:lnTo>
                <a:lnTo>
                  <a:pt x="0" y="27699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967882" y="810073"/>
            <a:ext cx="10861561" cy="8973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6439"/>
              </a:lnSpc>
              <a:buFont typeface="Arial"/>
              <a:buChar char="•"/>
            </a:pPr>
            <a:r>
              <a:rPr lang="en-US" sz="3999" b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Bezpieczna doraźnie od II trym. ciąży</a:t>
            </a:r>
          </a:p>
          <a:p>
            <a:pPr marL="863599" lvl="1" indent="-431800" algn="l">
              <a:lnSpc>
                <a:spcPts val="6439"/>
              </a:lnSpc>
              <a:buFont typeface="Arial"/>
              <a:buChar char="•"/>
            </a:pPr>
            <a:r>
              <a:rPr lang="en-US" sz="3999" u="sng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Bóle głowy</a:t>
            </a:r>
            <a:r>
              <a:rPr lang="en-US" sz="3999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i migreny</a:t>
            </a:r>
          </a:p>
          <a:p>
            <a:pPr marL="863599" lvl="1" indent="-431800" algn="l">
              <a:lnSpc>
                <a:spcPts val="6439"/>
              </a:lnSpc>
              <a:buFont typeface="Arial"/>
              <a:buChar char="•"/>
            </a:pPr>
            <a:r>
              <a:rPr lang="en-US" sz="3999" u="sng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Pobudza i orzeźwia</a:t>
            </a:r>
            <a:r>
              <a:rPr lang="en-US" sz="3999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, zwiększa koncentrację - na zmęczenie podczas porodu</a:t>
            </a:r>
          </a:p>
          <a:p>
            <a:pPr marL="863599" lvl="1" indent="-431800" algn="l">
              <a:lnSpc>
                <a:spcPts val="6439"/>
              </a:lnSpc>
              <a:buFont typeface="Arial"/>
              <a:buChar char="•"/>
            </a:pPr>
            <a:r>
              <a:rPr lang="en-US" sz="3999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Działanie chłodzące - duża zawartość mentolu</a:t>
            </a:r>
          </a:p>
          <a:p>
            <a:pPr marL="863599" lvl="1" indent="-431800" algn="l">
              <a:lnSpc>
                <a:spcPts val="6439"/>
              </a:lnSpc>
              <a:buFont typeface="Arial"/>
              <a:buChar char="•"/>
            </a:pPr>
            <a:r>
              <a:rPr lang="en-US" sz="3999" u="sng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Nadmierna laktacja</a:t>
            </a:r>
            <a:r>
              <a:rPr lang="en-US" sz="3999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- przyjemnie chłodzi, łagodzi stany zapalne, zmniejsza obrzęki</a:t>
            </a:r>
          </a:p>
          <a:p>
            <a:pPr marL="863599" lvl="1" indent="-431800" algn="l">
              <a:lnSpc>
                <a:spcPts val="6439"/>
              </a:lnSpc>
              <a:buFont typeface="Arial"/>
              <a:buChar char="•"/>
            </a:pPr>
            <a:r>
              <a:rPr lang="en-US" sz="3999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Problemy trawienne: mdłości, wzdęcia</a:t>
            </a:r>
          </a:p>
          <a:p>
            <a:pPr marL="863599" lvl="1" indent="-431800" algn="l">
              <a:lnSpc>
                <a:spcPts val="6439"/>
              </a:lnSpc>
              <a:buFont typeface="Arial"/>
              <a:buChar char="•"/>
            </a:pPr>
            <a:r>
              <a:rPr lang="en-US" sz="3999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Obniża gorączkę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/>
          <a:stretch>
            <a:fillRect/>
          </a:stretch>
        </p:blipFill>
        <p:spPr>
          <a:xfrm>
            <a:off x="7889712" y="-423652"/>
            <a:ext cx="11467938" cy="20126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>
            <a:fillRect/>
          </a:stretch>
        </p:blipFill>
        <p:spPr>
          <a:xfrm flipH="1">
            <a:off x="-1378933" y="8342980"/>
            <a:ext cx="10522933" cy="242027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649217" y="582689"/>
            <a:ext cx="3419717" cy="9242478"/>
          </a:xfrm>
          <a:custGeom>
            <a:avLst/>
            <a:gdLst/>
            <a:ahLst/>
            <a:cxnLst/>
            <a:rect l="l" t="t" r="r" b="b"/>
            <a:pathLst>
              <a:path w="3419717" h="9242478">
                <a:moveTo>
                  <a:pt x="0" y="0"/>
                </a:moveTo>
                <a:lnTo>
                  <a:pt x="3419717" y="0"/>
                </a:lnTo>
                <a:lnTo>
                  <a:pt x="3419717" y="9242478"/>
                </a:lnTo>
                <a:lnTo>
                  <a:pt x="0" y="92424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751941" y="1589029"/>
            <a:ext cx="2215941" cy="2769926"/>
          </a:xfrm>
          <a:custGeom>
            <a:avLst/>
            <a:gdLst/>
            <a:ahLst/>
            <a:cxnLst/>
            <a:rect l="l" t="t" r="r" b="b"/>
            <a:pathLst>
              <a:path w="2215941" h="2769926">
                <a:moveTo>
                  <a:pt x="0" y="0"/>
                </a:moveTo>
                <a:lnTo>
                  <a:pt x="2215941" y="0"/>
                </a:lnTo>
                <a:lnTo>
                  <a:pt x="2215941" y="2769926"/>
                </a:lnTo>
                <a:lnTo>
                  <a:pt x="0" y="27699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465976" y="483870"/>
            <a:ext cx="11822024" cy="8877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759"/>
              </a:lnSpc>
              <a:buFont typeface="Arial"/>
              <a:buChar char="•"/>
            </a:pPr>
            <a:r>
              <a:rPr lang="en-US" sz="3999" b="1" dirty="0" err="1">
                <a:solidFill>
                  <a:srgbClr val="FF914D"/>
                </a:solidFill>
                <a:latin typeface="Agrandir Bold"/>
                <a:ea typeface="Agrandir Bold"/>
                <a:cs typeface="Agrandir Bold"/>
                <a:sym typeface="Agrandir Bold"/>
              </a:rPr>
              <a:t>Król</a:t>
            </a:r>
            <a:r>
              <a:rPr lang="en-US" sz="3999" b="1" dirty="0">
                <a:solidFill>
                  <a:srgbClr val="FF914D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999" b="1" dirty="0" err="1">
                <a:solidFill>
                  <a:srgbClr val="FF914D"/>
                </a:solidFill>
                <a:latin typeface="Agrandir Bold"/>
                <a:ea typeface="Agrandir Bold"/>
                <a:cs typeface="Agrandir Bold"/>
                <a:sym typeface="Agrandir Bold"/>
              </a:rPr>
              <a:t>olejków</a:t>
            </a:r>
            <a:endParaRPr lang="en-US" sz="3999" b="1" dirty="0">
              <a:solidFill>
                <a:srgbClr val="FF914D"/>
              </a:solidFill>
              <a:latin typeface="Agrandir Bold"/>
              <a:ea typeface="Agrandir Bold"/>
              <a:cs typeface="Agrandir Bold"/>
              <a:sym typeface="Agrandir Bold"/>
            </a:endParaRPr>
          </a:p>
          <a:p>
            <a:pPr marL="863599" lvl="1" indent="-431800" algn="l">
              <a:lnSpc>
                <a:spcPts val="5759"/>
              </a:lnSpc>
              <a:buFont typeface="Arial"/>
              <a:buChar char="•"/>
            </a:pPr>
            <a:r>
              <a:rPr lang="en-US" sz="399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Bardzo</a:t>
            </a:r>
            <a:r>
              <a:rPr lang="en-US" sz="399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99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bezpieczny</a:t>
            </a:r>
            <a:r>
              <a:rPr lang="en-US" sz="399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, </a:t>
            </a:r>
            <a:r>
              <a:rPr lang="en-US" sz="399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najważniejszy</a:t>
            </a:r>
            <a:r>
              <a:rPr lang="en-US" sz="399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99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olejek</a:t>
            </a:r>
            <a:r>
              <a:rPr lang="en-US" sz="399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, </a:t>
            </a:r>
            <a:r>
              <a:rPr lang="en-US" sz="399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najlepiej</a:t>
            </a:r>
            <a:r>
              <a:rPr lang="en-US" sz="399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99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przebadany</a:t>
            </a:r>
            <a:r>
              <a:rPr lang="en-US" sz="399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99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i</a:t>
            </a:r>
            <a:r>
              <a:rPr lang="en-US" sz="399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99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najczęściej</a:t>
            </a:r>
            <a:r>
              <a:rPr lang="en-US" sz="399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99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używany</a:t>
            </a:r>
            <a:endParaRPr lang="en-US" sz="3999" b="1" dirty="0">
              <a:solidFill>
                <a:srgbClr val="2C3A63"/>
              </a:solidFill>
              <a:latin typeface="Agrandir Bold"/>
              <a:ea typeface="Agrandir Bold"/>
              <a:cs typeface="Agrandir Bold"/>
              <a:sym typeface="Agrandir Bold"/>
            </a:endParaRPr>
          </a:p>
          <a:p>
            <a:pPr marL="863599" lvl="1" indent="-431800" algn="l">
              <a:lnSpc>
                <a:spcPts val="5759"/>
              </a:lnSpc>
              <a:buFont typeface="Arial"/>
              <a:buChar char="•"/>
            </a:pP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Regeneracja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komórek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i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wsparcie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po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porodzie</a:t>
            </a:r>
            <a:endParaRPr lang="en-US" sz="3999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863599" lvl="1" indent="-431800" algn="l">
              <a:lnSpc>
                <a:spcPts val="5759"/>
              </a:lnSpc>
              <a:buFont typeface="Arial"/>
              <a:buChar char="•"/>
            </a:pP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Zapalenie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pl-PL" sz="3999" dirty="0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piersi</a:t>
            </a:r>
            <a:endParaRPr lang="en-US" sz="3999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863599" lvl="1" indent="-431800" algn="l">
              <a:lnSpc>
                <a:spcPts val="5759"/>
              </a:lnSpc>
              <a:buFont typeface="Arial"/>
              <a:buChar char="•"/>
            </a:pPr>
            <a:r>
              <a:rPr lang="en-US" sz="399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Wpływ</a:t>
            </a:r>
            <a:r>
              <a:rPr lang="en-US" sz="399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99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na</a:t>
            </a:r>
            <a:r>
              <a:rPr lang="en-US" sz="399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99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emocje</a:t>
            </a:r>
            <a:r>
              <a:rPr lang="en-US" sz="399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- koi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układ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nerwowy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,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stres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,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lęk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,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depresja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,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niepokój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,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wahania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nastroju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,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obniża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napięcie</a:t>
            </a:r>
            <a:endParaRPr lang="en-US" sz="3999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863599" lvl="1" indent="-431800" algn="l">
              <a:lnSpc>
                <a:spcPts val="5759"/>
              </a:lnSpc>
              <a:buFont typeface="Arial"/>
              <a:buChar char="•"/>
            </a:pP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Infekcje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,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przeziębienia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,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kaszel</a:t>
            </a:r>
            <a:endParaRPr lang="en-US" sz="3999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863599" lvl="1" indent="-431800" algn="l">
              <a:lnSpc>
                <a:spcPts val="5759"/>
              </a:lnSpc>
              <a:buFont typeface="Arial"/>
              <a:buChar char="•"/>
            </a:pPr>
            <a:r>
              <a:rPr lang="en-US" sz="3999" u="sng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Blizna</a:t>
            </a:r>
            <a:r>
              <a:rPr lang="en-US" sz="3999" u="sng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999" u="sng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po</a:t>
            </a:r>
            <a:r>
              <a:rPr lang="en-US" sz="3999" u="sng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999" u="sng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cesarskim</a:t>
            </a:r>
            <a:r>
              <a:rPr lang="en-US" sz="3999" u="sng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999" u="sng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cięciu</a:t>
            </a:r>
            <a:r>
              <a:rPr lang="en-US" sz="3999" u="sng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999" u="sng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i</a:t>
            </a:r>
            <a:r>
              <a:rPr lang="en-US" sz="3999" u="sng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999" u="sng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pielęgnacja</a:t>
            </a:r>
            <a:r>
              <a:rPr lang="en-US" sz="3999" u="sng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999" u="sng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krocza</a:t>
            </a:r>
            <a:endParaRPr lang="en-US" sz="3999" u="sng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863599" lvl="1" indent="-431800" algn="l">
              <a:lnSpc>
                <a:spcPts val="5759"/>
              </a:lnSpc>
              <a:buFont typeface="Arial"/>
              <a:buChar char="•"/>
            </a:pP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Zapobiega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rozstępom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,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niweluje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zmarszczki</a:t>
            </a:r>
            <a:endParaRPr lang="en-US" sz="3999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863599" lvl="1" indent="-431800" algn="l">
              <a:lnSpc>
                <a:spcPts val="5759"/>
              </a:lnSpc>
              <a:buFont typeface="Arial"/>
              <a:buChar char="•"/>
            </a:pP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Działa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przeciwbólowo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i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przeciwzapalnie</a:t>
            </a:r>
            <a:endParaRPr lang="en-US" sz="3999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7" name="TextBox 7"/>
          <p:cNvSpPr txBox="1"/>
          <p:nvPr/>
        </p:nvSpPr>
        <p:spPr>
          <a:xfrm rot="-5400000">
            <a:off x="1746720" y="5820832"/>
            <a:ext cx="5715169" cy="1159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07"/>
              </a:lnSpc>
            </a:pPr>
            <a:r>
              <a:rPr lang="en-US" sz="5699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Kadzidłowiec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 rot="-6481524">
            <a:off x="-5112611" y="-2789595"/>
            <a:ext cx="14212948" cy="1586619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>
            <a:fillRect/>
          </a:stretch>
        </p:blipFill>
        <p:spPr>
          <a:xfrm rot="8540967">
            <a:off x="11045685" y="-4839949"/>
            <a:ext cx="8031035" cy="80168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25000"/>
          </a:blip>
          <a:srcRect/>
          <a:stretch>
            <a:fillRect/>
          </a:stretch>
        </p:blipFill>
        <p:spPr>
          <a:xfrm rot="-3311130">
            <a:off x="14790428" y="6444896"/>
            <a:ext cx="5413008" cy="56268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 rot="-1425796">
            <a:off x="-4836105" y="-3855776"/>
            <a:ext cx="17005599" cy="18983681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703260" y="358143"/>
            <a:ext cx="3544709" cy="9570715"/>
          </a:xfrm>
          <a:custGeom>
            <a:avLst/>
            <a:gdLst/>
            <a:ahLst/>
            <a:cxnLst/>
            <a:rect l="l" t="t" r="r" b="b"/>
            <a:pathLst>
              <a:path w="3544709" h="9570715">
                <a:moveTo>
                  <a:pt x="0" y="0"/>
                </a:moveTo>
                <a:lnTo>
                  <a:pt x="3544709" y="0"/>
                </a:lnTo>
                <a:lnTo>
                  <a:pt x="3544709" y="9570714"/>
                </a:lnTo>
                <a:lnTo>
                  <a:pt x="0" y="95707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752830" y="2866139"/>
            <a:ext cx="2215941" cy="2769926"/>
          </a:xfrm>
          <a:custGeom>
            <a:avLst/>
            <a:gdLst/>
            <a:ahLst/>
            <a:cxnLst/>
            <a:rect l="l" t="t" r="r" b="b"/>
            <a:pathLst>
              <a:path w="2215941" h="2769926">
                <a:moveTo>
                  <a:pt x="0" y="0"/>
                </a:moveTo>
                <a:lnTo>
                  <a:pt x="2215940" y="0"/>
                </a:lnTo>
                <a:lnTo>
                  <a:pt x="2215940" y="2769926"/>
                </a:lnTo>
                <a:lnTo>
                  <a:pt x="0" y="27699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563496" y="120018"/>
            <a:ext cx="11624918" cy="927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1638" lvl="1" indent="-375819" algn="l">
              <a:lnSpc>
                <a:spcPts val="5605"/>
              </a:lnSpc>
              <a:buFont typeface="Arial"/>
              <a:buChar char="•"/>
            </a:pPr>
            <a:r>
              <a:rPr lang="en-US" sz="3481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Do </a:t>
            </a:r>
            <a:r>
              <a:rPr lang="pl-PL" sz="3481" b="1" dirty="0" smtClean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zastosowania</a:t>
            </a:r>
            <a:r>
              <a:rPr lang="en-US" sz="3481" b="1" dirty="0" smtClean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481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podczas</a:t>
            </a:r>
            <a:r>
              <a:rPr lang="en-US" sz="3481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481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porodu</a:t>
            </a:r>
            <a:r>
              <a:rPr lang="en-US" sz="3481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481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i</a:t>
            </a:r>
            <a:r>
              <a:rPr lang="en-US" sz="3481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481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po</a:t>
            </a:r>
            <a:r>
              <a:rPr lang="en-US" sz="3481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481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porodzie</a:t>
            </a:r>
            <a:endParaRPr lang="en-US" sz="3481" b="1" dirty="0">
              <a:solidFill>
                <a:srgbClr val="2C3A63"/>
              </a:solidFill>
              <a:latin typeface="Agrandir Bold"/>
              <a:ea typeface="Agrandir Bold"/>
              <a:cs typeface="Agrandir Bold"/>
              <a:sym typeface="Agrandir Bold"/>
            </a:endParaRPr>
          </a:p>
          <a:p>
            <a:pPr marL="751638" lvl="1" indent="-375819" algn="l">
              <a:lnSpc>
                <a:spcPts val="5605"/>
              </a:lnSpc>
              <a:buFont typeface="Arial"/>
              <a:buChar char="•"/>
            </a:pPr>
            <a:r>
              <a:rPr lang="en-US" sz="3481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Naturalnie</a:t>
            </a:r>
            <a:r>
              <a:rPr lang="en-US" sz="3481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481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wzmacnia</a:t>
            </a:r>
            <a:r>
              <a:rPr lang="en-US" sz="3481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481" dirty="0" err="1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mięśn</a:t>
            </a:r>
            <a:r>
              <a:rPr lang="pl-PL" sz="3481" dirty="0" err="1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ie</a:t>
            </a:r>
            <a:r>
              <a:rPr lang="en-US" sz="3481" dirty="0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481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macicy</a:t>
            </a:r>
            <a:r>
              <a:rPr lang="en-US" sz="3481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</a:p>
          <a:p>
            <a:pPr marL="751638" lvl="1" indent="-375819" algn="l">
              <a:lnSpc>
                <a:spcPts val="5605"/>
              </a:lnSpc>
              <a:buFont typeface="Arial"/>
              <a:buChar char="•"/>
            </a:pPr>
            <a:r>
              <a:rPr lang="en-US" sz="3481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Obniża</a:t>
            </a:r>
            <a:r>
              <a:rPr lang="en-US" sz="3481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481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poziom</a:t>
            </a:r>
            <a:r>
              <a:rPr lang="en-US" sz="3481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481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kortyzolu</a:t>
            </a:r>
            <a:r>
              <a:rPr lang="en-US" sz="3481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, </a:t>
            </a:r>
            <a:r>
              <a:rPr lang="en-US" sz="3481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znosi</a:t>
            </a:r>
            <a:r>
              <a:rPr lang="en-US" sz="3481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481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napięcie</a:t>
            </a:r>
            <a:r>
              <a:rPr lang="en-US" sz="3481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, </a:t>
            </a:r>
            <a:r>
              <a:rPr lang="en-US" sz="3481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wspomaga</a:t>
            </a:r>
            <a:r>
              <a:rPr lang="en-US" sz="3481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481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działanie</a:t>
            </a:r>
            <a:r>
              <a:rPr lang="en-US" sz="3481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481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naturalnej</a:t>
            </a:r>
            <a:r>
              <a:rPr lang="en-US" sz="3481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481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oksytocyny</a:t>
            </a:r>
            <a:endParaRPr lang="en-US" sz="3481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751638" lvl="1" indent="-375819" algn="l">
              <a:lnSpc>
                <a:spcPts val="5605"/>
              </a:lnSpc>
              <a:buFont typeface="Arial"/>
              <a:buChar char="•"/>
            </a:pPr>
            <a:r>
              <a:rPr lang="en-US" sz="3481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Obniża</a:t>
            </a:r>
            <a:r>
              <a:rPr lang="en-US" sz="3481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481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ciśnienie</a:t>
            </a:r>
            <a:r>
              <a:rPr lang="en-US" sz="3481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481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krwi</a:t>
            </a:r>
            <a:endParaRPr lang="en-US" sz="3481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751638" lvl="1" indent="-375819" algn="l">
              <a:lnSpc>
                <a:spcPts val="5605"/>
              </a:lnSpc>
              <a:buFont typeface="Arial"/>
              <a:buChar char="•"/>
            </a:pPr>
            <a:r>
              <a:rPr lang="en-US" sz="3481" u="sng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Pozwala</a:t>
            </a:r>
            <a:r>
              <a:rPr lang="en-US" sz="3481" u="sng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481" u="sng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na</a:t>
            </a:r>
            <a:r>
              <a:rPr lang="en-US" sz="3481" u="sng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481" u="sng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poddanie</a:t>
            </a:r>
            <a:r>
              <a:rPr lang="en-US" sz="3481" u="sng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481" u="sng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się</a:t>
            </a:r>
            <a:r>
              <a:rPr lang="en-US" sz="3481" u="sng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481" u="sng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instynktom</a:t>
            </a:r>
            <a:r>
              <a:rPr lang="en-US" sz="3481" u="sng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w </a:t>
            </a:r>
            <a:r>
              <a:rPr lang="en-US" sz="3481" u="sng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porodzie</a:t>
            </a:r>
            <a:r>
              <a:rPr lang="en-US" sz="3481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, </a:t>
            </a:r>
            <a:r>
              <a:rPr lang="en-US" sz="3481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dzięki</a:t>
            </a:r>
            <a:r>
              <a:rPr lang="en-US" sz="3481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481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czemu</a:t>
            </a:r>
            <a:r>
              <a:rPr lang="en-US" sz="3481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481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poród</a:t>
            </a:r>
            <a:r>
              <a:rPr lang="en-US" sz="3481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481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przyjmuje</a:t>
            </a:r>
            <a:r>
              <a:rPr lang="en-US" sz="3481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481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naturalny</a:t>
            </a:r>
            <a:r>
              <a:rPr lang="en-US" sz="3481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481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przebieg</a:t>
            </a:r>
            <a:r>
              <a:rPr lang="en-US" sz="3481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. </a:t>
            </a:r>
            <a:r>
              <a:rPr lang="en-US" sz="3481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Relaksuje</a:t>
            </a:r>
            <a:r>
              <a:rPr lang="en-US" sz="3481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, </a:t>
            </a:r>
            <a:r>
              <a:rPr lang="en-US" sz="3481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uspokaja</a:t>
            </a:r>
            <a:endParaRPr lang="en-US" sz="3481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751638" lvl="1" indent="-375819" algn="l">
              <a:lnSpc>
                <a:spcPts val="5605"/>
              </a:lnSpc>
              <a:buFont typeface="Arial"/>
              <a:buChar char="•"/>
            </a:pPr>
            <a:r>
              <a:rPr lang="en-US" sz="3481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Przydatna</a:t>
            </a:r>
            <a:r>
              <a:rPr lang="en-US" sz="3481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w </a:t>
            </a:r>
            <a:r>
              <a:rPr lang="en-US" sz="3481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depresji</a:t>
            </a:r>
            <a:r>
              <a:rPr lang="en-US" sz="3481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481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poporodowej</a:t>
            </a:r>
            <a:endParaRPr lang="en-US" sz="3481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751638" lvl="1" indent="-375819" algn="l">
              <a:lnSpc>
                <a:spcPts val="5605"/>
              </a:lnSpc>
              <a:buFont typeface="Arial"/>
              <a:buChar char="•"/>
            </a:pPr>
            <a:r>
              <a:rPr lang="en-US" sz="3481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Wspiera</a:t>
            </a:r>
            <a:r>
              <a:rPr lang="en-US" sz="3481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481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powrót</a:t>
            </a:r>
            <a:r>
              <a:rPr lang="en-US" sz="3481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481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macicy</a:t>
            </a:r>
            <a:r>
              <a:rPr lang="en-US" sz="3481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do </a:t>
            </a:r>
            <a:r>
              <a:rPr lang="en-US" sz="3481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zdrowia</a:t>
            </a:r>
            <a:endParaRPr lang="en-US" sz="3481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751638" lvl="1" indent="-375819" algn="l">
              <a:lnSpc>
                <a:spcPts val="5605"/>
              </a:lnSpc>
              <a:buFont typeface="Arial"/>
              <a:buChar char="•"/>
            </a:pPr>
            <a:r>
              <a:rPr lang="en-US" sz="3481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Reguluje</a:t>
            </a:r>
            <a:r>
              <a:rPr lang="en-US" sz="3481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481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pracę</a:t>
            </a:r>
            <a:r>
              <a:rPr lang="en-US" sz="3481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481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hormonów</a:t>
            </a:r>
            <a:endParaRPr lang="en-US" sz="3481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751638" lvl="1" indent="-375819" algn="l">
              <a:lnSpc>
                <a:spcPts val="5605"/>
              </a:lnSpc>
              <a:buFont typeface="Arial"/>
              <a:buChar char="•"/>
            </a:pPr>
            <a:r>
              <a:rPr lang="en-US" sz="3481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Wspiera</a:t>
            </a:r>
            <a:r>
              <a:rPr lang="en-US" sz="3481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481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rozpoczęcie</a:t>
            </a:r>
            <a:r>
              <a:rPr lang="en-US" sz="3481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481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i</a:t>
            </a:r>
            <a:r>
              <a:rPr lang="en-US" sz="3481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481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zwiększenie</a:t>
            </a:r>
            <a:r>
              <a:rPr lang="en-US" sz="3481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481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laktacji</a:t>
            </a:r>
            <a:r>
              <a:rPr lang="en-US" sz="3481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(</a:t>
            </a:r>
            <a:r>
              <a:rPr lang="en-US" sz="3481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przydatna</a:t>
            </a:r>
            <a:r>
              <a:rPr lang="en-US" sz="3481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481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zwłaszcza</a:t>
            </a:r>
            <a:r>
              <a:rPr lang="en-US" sz="3481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481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przy</a:t>
            </a:r>
            <a:r>
              <a:rPr lang="en-US" sz="3481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CC)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/>
          <a:stretch>
            <a:fillRect/>
          </a:stretch>
        </p:blipFill>
        <p:spPr>
          <a:xfrm>
            <a:off x="7889712" y="-423652"/>
            <a:ext cx="11467938" cy="20126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>
            <a:fillRect/>
          </a:stretch>
        </p:blipFill>
        <p:spPr>
          <a:xfrm flipH="1">
            <a:off x="-1378933" y="8342980"/>
            <a:ext cx="10522933" cy="242027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4316906" y="3758537"/>
            <a:ext cx="2215941" cy="2769926"/>
          </a:xfrm>
          <a:custGeom>
            <a:avLst/>
            <a:gdLst/>
            <a:ahLst/>
            <a:cxnLst/>
            <a:rect l="l" t="t" r="r" b="b"/>
            <a:pathLst>
              <a:path w="2215941" h="2769926">
                <a:moveTo>
                  <a:pt x="0" y="0"/>
                </a:moveTo>
                <a:lnTo>
                  <a:pt x="2215941" y="0"/>
                </a:lnTo>
                <a:lnTo>
                  <a:pt x="2215941" y="2769926"/>
                </a:lnTo>
                <a:lnTo>
                  <a:pt x="0" y="27699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426439" y="641978"/>
            <a:ext cx="10861561" cy="4925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endParaRPr dirty="0"/>
          </a:p>
          <a:p>
            <a:pPr algn="l">
              <a:lnSpc>
                <a:spcPts val="6439"/>
              </a:lnSpc>
            </a:pPr>
            <a:r>
              <a:rPr lang="en-US" sz="399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Ból</a:t>
            </a:r>
            <a:r>
              <a:rPr lang="en-US" sz="399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99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gardła</a:t>
            </a:r>
            <a:r>
              <a:rPr lang="en-US" sz="399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: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</a:p>
          <a:p>
            <a:pPr marL="863599" lvl="1" indent="-431800" algn="l">
              <a:lnSpc>
                <a:spcPts val="6439"/>
              </a:lnSpc>
              <a:buFont typeface="Arial"/>
              <a:buChar char="•"/>
            </a:pP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Lawenda</a:t>
            </a:r>
            <a:endParaRPr lang="en-US" sz="3999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863599" lvl="1" indent="-431800" algn="l">
              <a:lnSpc>
                <a:spcPts val="6439"/>
              </a:lnSpc>
              <a:buFont typeface="Arial"/>
              <a:buChar char="•"/>
            </a:pP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Cytryna</a:t>
            </a:r>
            <a:endParaRPr lang="en-US" sz="3999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863599" lvl="1" indent="-431800" algn="l">
              <a:lnSpc>
                <a:spcPts val="6439"/>
              </a:lnSpc>
              <a:buFont typeface="Arial"/>
              <a:buChar char="•"/>
            </a:pP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mieszanka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On guard (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po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próbie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wrażliwości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01720" y="383076"/>
            <a:ext cx="16884560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49"/>
              </a:lnSpc>
              <a:spcBef>
                <a:spcPct val="0"/>
              </a:spcBef>
            </a:pPr>
            <a:r>
              <a:rPr lang="en-US" sz="6624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Co </a:t>
            </a:r>
            <a:r>
              <a:rPr lang="en-US" sz="6624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stosujemy</a:t>
            </a:r>
            <a:r>
              <a:rPr lang="en-US" sz="6624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6624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na</a:t>
            </a:r>
            <a:r>
              <a:rPr lang="en-US" sz="6624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6624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dolegliwości</a:t>
            </a:r>
            <a:r>
              <a:rPr lang="en-US" sz="6624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w </a:t>
            </a:r>
            <a:r>
              <a:rPr lang="en-US" sz="6624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ciąży</a:t>
            </a:r>
            <a:r>
              <a:rPr lang="en-US" sz="6624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?</a:t>
            </a:r>
          </a:p>
        </p:txBody>
      </p:sp>
      <p:sp>
        <p:nvSpPr>
          <p:cNvPr id="7" name="Freeform 7"/>
          <p:cNvSpPr/>
          <p:nvPr/>
        </p:nvSpPr>
        <p:spPr>
          <a:xfrm>
            <a:off x="1215182" y="3290376"/>
            <a:ext cx="2208132" cy="5967924"/>
          </a:xfrm>
          <a:custGeom>
            <a:avLst/>
            <a:gdLst/>
            <a:ahLst/>
            <a:cxnLst/>
            <a:rect l="l" t="t" r="r" b="b"/>
            <a:pathLst>
              <a:path w="2208132" h="5967924">
                <a:moveTo>
                  <a:pt x="0" y="0"/>
                </a:moveTo>
                <a:lnTo>
                  <a:pt x="2208132" y="0"/>
                </a:lnTo>
                <a:lnTo>
                  <a:pt x="2208132" y="5967924"/>
                </a:lnTo>
                <a:lnTo>
                  <a:pt x="0" y="59679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426439" y="5724067"/>
            <a:ext cx="8021092" cy="382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97"/>
              </a:lnSpc>
            </a:pPr>
            <a:r>
              <a:rPr lang="en-US" sz="4081" b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Trudności z zasypianiem, stres: </a:t>
            </a:r>
          </a:p>
          <a:p>
            <a:pPr marL="881202" lvl="1" indent="-440601" algn="just">
              <a:lnSpc>
                <a:spcPts val="4897"/>
              </a:lnSpc>
              <a:buFont typeface="Arial"/>
              <a:buChar char="•"/>
            </a:pPr>
            <a:r>
              <a:rPr lang="en-US" sz="408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Lawenda</a:t>
            </a:r>
          </a:p>
          <a:p>
            <a:pPr marL="881202" lvl="1" indent="-440601" algn="just">
              <a:lnSpc>
                <a:spcPts val="4897"/>
              </a:lnSpc>
              <a:buFont typeface="Arial"/>
              <a:buChar char="•"/>
            </a:pPr>
            <a:r>
              <a:rPr lang="en-US" sz="408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Serenity</a:t>
            </a:r>
          </a:p>
          <a:p>
            <a:pPr marL="881202" lvl="1" indent="-440601" algn="just">
              <a:lnSpc>
                <a:spcPts val="4897"/>
              </a:lnSpc>
              <a:buFont typeface="Arial"/>
              <a:buChar char="•"/>
            </a:pPr>
            <a:r>
              <a:rPr lang="en-US" sz="408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kadzidłowiec</a:t>
            </a:r>
          </a:p>
          <a:p>
            <a:pPr marL="881202" lvl="1" indent="-440601" algn="just">
              <a:lnSpc>
                <a:spcPts val="4897"/>
              </a:lnSpc>
              <a:buFont typeface="Arial"/>
              <a:buChar char="•"/>
            </a:pPr>
            <a:r>
              <a:rPr lang="en-US" sz="408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Dzika pomarańcza</a:t>
            </a:r>
          </a:p>
          <a:p>
            <a:pPr marL="881202" lvl="1" indent="-440601" algn="just">
              <a:lnSpc>
                <a:spcPts val="4897"/>
              </a:lnSpc>
              <a:buFont typeface="Arial"/>
              <a:buChar char="•"/>
            </a:pPr>
            <a:r>
              <a:rPr lang="en-US" sz="408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Rumianek rzymski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/>
          <a:stretch>
            <a:fillRect/>
          </a:stretch>
        </p:blipFill>
        <p:spPr>
          <a:xfrm>
            <a:off x="7889712" y="-423652"/>
            <a:ext cx="11467938" cy="20126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>
            <a:fillRect/>
          </a:stretch>
        </p:blipFill>
        <p:spPr>
          <a:xfrm flipH="1">
            <a:off x="-1378933" y="8342980"/>
            <a:ext cx="10522933" cy="242027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4316906" y="4050132"/>
            <a:ext cx="2215941" cy="2769926"/>
          </a:xfrm>
          <a:custGeom>
            <a:avLst/>
            <a:gdLst/>
            <a:ahLst/>
            <a:cxnLst/>
            <a:rect l="l" t="t" r="r" b="b"/>
            <a:pathLst>
              <a:path w="2215941" h="2769926">
                <a:moveTo>
                  <a:pt x="0" y="0"/>
                </a:moveTo>
                <a:lnTo>
                  <a:pt x="2215941" y="0"/>
                </a:lnTo>
                <a:lnTo>
                  <a:pt x="2215941" y="2769926"/>
                </a:lnTo>
                <a:lnTo>
                  <a:pt x="0" y="27699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426439" y="1853985"/>
            <a:ext cx="10861561" cy="4116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endParaRPr/>
          </a:p>
          <a:p>
            <a:pPr algn="l">
              <a:lnSpc>
                <a:spcPts val="6439"/>
              </a:lnSpc>
            </a:pPr>
            <a:r>
              <a:rPr lang="en-US" sz="3999" b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Bóle kręgosłupa:</a:t>
            </a:r>
          </a:p>
          <a:p>
            <a:pPr marL="863599" lvl="1" indent="-431800" algn="l">
              <a:lnSpc>
                <a:spcPts val="6439"/>
              </a:lnSpc>
              <a:buFont typeface="Arial"/>
              <a:buChar char="•"/>
            </a:pPr>
            <a:r>
              <a:rPr lang="en-US" sz="3999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Lawenda</a:t>
            </a:r>
          </a:p>
          <a:p>
            <a:pPr marL="863599" lvl="1" indent="-431800" algn="l">
              <a:lnSpc>
                <a:spcPts val="6439"/>
              </a:lnSpc>
              <a:buFont typeface="Arial"/>
              <a:buChar char="•"/>
            </a:pPr>
            <a:r>
              <a:rPr lang="en-US" sz="3999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Kadzidłowiec</a:t>
            </a:r>
          </a:p>
          <a:p>
            <a:pPr marL="863599" lvl="1" indent="-431800" algn="l">
              <a:lnSpc>
                <a:spcPts val="6439"/>
              </a:lnSpc>
              <a:buFont typeface="Arial"/>
              <a:buChar char="•"/>
            </a:pPr>
            <a:r>
              <a:rPr lang="en-US" sz="3999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Deep blue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15182" y="417270"/>
            <a:ext cx="15857637" cy="2026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9"/>
              </a:lnSpc>
              <a:spcBef>
                <a:spcPct val="0"/>
              </a:spcBef>
            </a:pPr>
            <a:r>
              <a:rPr lang="en-US" sz="6624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Co </a:t>
            </a:r>
            <a:r>
              <a:rPr lang="en-US" sz="6624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stosujemy</a:t>
            </a:r>
            <a:r>
              <a:rPr lang="en-US" sz="6624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6624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na</a:t>
            </a:r>
            <a:r>
              <a:rPr lang="en-US" sz="6624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6624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dolegliwości</a:t>
            </a:r>
            <a:r>
              <a:rPr lang="en-US" sz="6624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pl-PL" sz="6624" b="1" dirty="0" smtClean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/>
            </a:r>
            <a:br>
              <a:rPr lang="pl-PL" sz="6624" b="1" dirty="0" smtClean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</a:br>
            <a:r>
              <a:rPr lang="en-US" sz="6624" b="1" dirty="0" smtClean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w </a:t>
            </a:r>
            <a:r>
              <a:rPr lang="en-US" sz="6624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ciąży</a:t>
            </a:r>
            <a:r>
              <a:rPr lang="en-US" sz="6624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?</a:t>
            </a:r>
          </a:p>
        </p:txBody>
      </p:sp>
      <p:sp>
        <p:nvSpPr>
          <p:cNvPr id="7" name="Freeform 7"/>
          <p:cNvSpPr/>
          <p:nvPr/>
        </p:nvSpPr>
        <p:spPr>
          <a:xfrm>
            <a:off x="1215182" y="3290376"/>
            <a:ext cx="2208132" cy="5967924"/>
          </a:xfrm>
          <a:custGeom>
            <a:avLst/>
            <a:gdLst/>
            <a:ahLst/>
            <a:cxnLst/>
            <a:rect l="l" t="t" r="r" b="b"/>
            <a:pathLst>
              <a:path w="2208132" h="5967924">
                <a:moveTo>
                  <a:pt x="0" y="0"/>
                </a:moveTo>
                <a:lnTo>
                  <a:pt x="2208132" y="0"/>
                </a:lnTo>
                <a:lnTo>
                  <a:pt x="2208132" y="5967924"/>
                </a:lnTo>
                <a:lnTo>
                  <a:pt x="0" y="59679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641343" y="6129196"/>
            <a:ext cx="4792497" cy="3448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693"/>
              </a:lnSpc>
            </a:pPr>
            <a:r>
              <a:rPr lang="en-US" sz="4081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Nudności</a:t>
            </a:r>
            <a:r>
              <a:rPr lang="en-US" sz="4081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:</a:t>
            </a:r>
          </a:p>
          <a:p>
            <a:pPr marL="881202" lvl="1" indent="-440601" algn="just">
              <a:lnSpc>
                <a:spcPts val="6693"/>
              </a:lnSpc>
              <a:buFont typeface="Arial"/>
              <a:buChar char="•"/>
            </a:pPr>
            <a:r>
              <a:rPr lang="en-US" sz="4081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Cytryna</a:t>
            </a:r>
            <a:endParaRPr lang="en-US" sz="4081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881202" lvl="1" indent="-440601" algn="just">
              <a:lnSpc>
                <a:spcPts val="6693"/>
              </a:lnSpc>
              <a:buFont typeface="Arial"/>
              <a:buChar char="•"/>
            </a:pPr>
            <a:r>
              <a:rPr lang="en-US" sz="4081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Imbir</a:t>
            </a:r>
            <a:endParaRPr lang="en-US" sz="4081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just">
              <a:lnSpc>
                <a:spcPts val="6693"/>
              </a:lnSpc>
            </a:pPr>
            <a:endParaRPr lang="en-US" sz="4081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/>
          <a:stretch>
            <a:fillRect/>
          </a:stretch>
        </p:blipFill>
        <p:spPr>
          <a:xfrm>
            <a:off x="7889712" y="-423652"/>
            <a:ext cx="11467938" cy="20126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>
            <a:fillRect/>
          </a:stretch>
        </p:blipFill>
        <p:spPr>
          <a:xfrm flipH="1">
            <a:off x="-1378933" y="8342980"/>
            <a:ext cx="10522933" cy="242027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087605" y="2210310"/>
            <a:ext cx="10861561" cy="3306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endParaRPr/>
          </a:p>
          <a:p>
            <a:pPr algn="l">
              <a:lnSpc>
                <a:spcPts val="6439"/>
              </a:lnSpc>
            </a:pPr>
            <a:r>
              <a:rPr lang="en-US" sz="3999" b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Wspomaganie elastyczności więzadeł, mięśni, skóry:</a:t>
            </a:r>
          </a:p>
          <a:p>
            <a:pPr marL="863599" lvl="1" indent="-431800" algn="l">
              <a:lnSpc>
                <a:spcPts val="6439"/>
              </a:lnSpc>
              <a:buFont typeface="Arial"/>
              <a:buChar char="•"/>
            </a:pPr>
            <a:r>
              <a:rPr lang="en-US" sz="3999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Kolagen (przez całą ciążę)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15182" y="997804"/>
            <a:ext cx="15857637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9"/>
              </a:lnSpc>
              <a:spcBef>
                <a:spcPct val="0"/>
              </a:spcBef>
            </a:pPr>
            <a:r>
              <a:rPr lang="en-US" sz="6624" b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Co stosujemy na dolegliwości w ciąży?</a:t>
            </a:r>
          </a:p>
        </p:txBody>
      </p:sp>
      <p:sp>
        <p:nvSpPr>
          <p:cNvPr id="6" name="Freeform 6"/>
          <p:cNvSpPr/>
          <p:nvPr/>
        </p:nvSpPr>
        <p:spPr>
          <a:xfrm>
            <a:off x="1028700" y="1688367"/>
            <a:ext cx="5872424" cy="8814145"/>
          </a:xfrm>
          <a:custGeom>
            <a:avLst/>
            <a:gdLst/>
            <a:ahLst/>
            <a:cxnLst/>
            <a:rect l="l" t="t" r="r" b="b"/>
            <a:pathLst>
              <a:path w="5872424" h="8814145">
                <a:moveTo>
                  <a:pt x="0" y="0"/>
                </a:moveTo>
                <a:lnTo>
                  <a:pt x="5872424" y="0"/>
                </a:lnTo>
                <a:lnTo>
                  <a:pt x="5872424" y="8814144"/>
                </a:lnTo>
                <a:lnTo>
                  <a:pt x="0" y="88141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/>
          <a:stretch>
            <a:fillRect/>
          </a:stretch>
        </p:blipFill>
        <p:spPr>
          <a:xfrm>
            <a:off x="7889712" y="-423652"/>
            <a:ext cx="11467938" cy="20126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>
            <a:fillRect/>
          </a:stretch>
        </p:blipFill>
        <p:spPr>
          <a:xfrm flipH="1">
            <a:off x="-1378933" y="8342980"/>
            <a:ext cx="10522933" cy="242027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130726" y="2374477"/>
            <a:ext cx="10861561" cy="4925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3999" b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Gojenie krocza:</a:t>
            </a:r>
            <a:r>
              <a:rPr lang="en-US" sz="3999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</a:p>
          <a:p>
            <a:pPr marL="863599" lvl="1" indent="-431800" algn="l">
              <a:lnSpc>
                <a:spcPts val="6439"/>
              </a:lnSpc>
              <a:buFont typeface="Arial"/>
              <a:buChar char="•"/>
            </a:pPr>
            <a:r>
              <a:rPr lang="en-US" sz="3999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Lawenda (zmniejszy odczuwanie bólu)</a:t>
            </a:r>
          </a:p>
          <a:p>
            <a:pPr marL="863599" lvl="1" indent="-431800" algn="l">
              <a:lnSpc>
                <a:spcPts val="6439"/>
              </a:lnSpc>
              <a:buFont typeface="Arial"/>
              <a:buChar char="•"/>
            </a:pPr>
            <a:r>
              <a:rPr lang="en-US" sz="3999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Drzewko herbaciane na wkładkę</a:t>
            </a:r>
          </a:p>
          <a:p>
            <a:pPr algn="l">
              <a:lnSpc>
                <a:spcPts val="6439"/>
              </a:lnSpc>
            </a:pPr>
            <a:endParaRPr lang="en-US" sz="3999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6439"/>
              </a:lnSpc>
            </a:pPr>
            <a:endParaRPr lang="en-US" sz="3999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6439"/>
              </a:lnSpc>
            </a:pPr>
            <a:endParaRPr lang="en-US" sz="3999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69453" y="417270"/>
            <a:ext cx="17749093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9"/>
              </a:lnSpc>
              <a:spcBef>
                <a:spcPct val="0"/>
              </a:spcBef>
            </a:pPr>
            <a:r>
              <a:rPr lang="en-US" sz="6624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Co </a:t>
            </a:r>
            <a:r>
              <a:rPr lang="en-US" sz="6624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stosujemy</a:t>
            </a:r>
            <a:r>
              <a:rPr lang="en-US" sz="6624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w </a:t>
            </a:r>
            <a:r>
              <a:rPr lang="en-US" sz="6624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okresie</a:t>
            </a:r>
            <a:r>
              <a:rPr lang="en-US" sz="6624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6624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okołoporodowym</a:t>
            </a:r>
            <a:r>
              <a:rPr lang="en-US" sz="6624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91212" y="5487514"/>
            <a:ext cx="5901093" cy="3306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399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Blizna</a:t>
            </a:r>
            <a:r>
              <a:rPr lang="en-US" sz="399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:</a:t>
            </a:r>
          </a:p>
          <a:p>
            <a:pPr marL="863599" lvl="1" indent="-431800" algn="l">
              <a:lnSpc>
                <a:spcPts val="6439"/>
              </a:lnSpc>
              <a:spcBef>
                <a:spcPct val="0"/>
              </a:spcBef>
              <a:buFont typeface="Arial"/>
              <a:buChar char="•"/>
            </a:pP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Kadzidłowiec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(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gojenie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i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mobilizacja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blizny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)</a:t>
            </a:r>
          </a:p>
          <a:p>
            <a:pPr algn="ctr">
              <a:lnSpc>
                <a:spcPts val="6439"/>
              </a:lnSpc>
              <a:spcBef>
                <a:spcPct val="0"/>
              </a:spcBef>
            </a:pPr>
            <a:endParaRPr lang="en-US" sz="3999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411487" y="2650702"/>
            <a:ext cx="2471046" cy="6678503"/>
          </a:xfrm>
          <a:custGeom>
            <a:avLst/>
            <a:gdLst/>
            <a:ahLst/>
            <a:cxnLst/>
            <a:rect l="l" t="t" r="r" b="b"/>
            <a:pathLst>
              <a:path w="2471046" h="6678503">
                <a:moveTo>
                  <a:pt x="0" y="0"/>
                </a:moveTo>
                <a:lnTo>
                  <a:pt x="2471046" y="0"/>
                </a:lnTo>
                <a:lnTo>
                  <a:pt x="2471046" y="6678503"/>
                </a:lnTo>
                <a:lnTo>
                  <a:pt x="0" y="6678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316906" y="4050132"/>
            <a:ext cx="2215941" cy="2769926"/>
          </a:xfrm>
          <a:custGeom>
            <a:avLst/>
            <a:gdLst/>
            <a:ahLst/>
            <a:cxnLst/>
            <a:rect l="l" t="t" r="r" b="b"/>
            <a:pathLst>
              <a:path w="2215941" h="2769926">
                <a:moveTo>
                  <a:pt x="0" y="0"/>
                </a:moveTo>
                <a:lnTo>
                  <a:pt x="2215941" y="0"/>
                </a:lnTo>
                <a:lnTo>
                  <a:pt x="2215941" y="2769926"/>
                </a:lnTo>
                <a:lnTo>
                  <a:pt x="0" y="27699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/>
          <a:stretch>
            <a:fillRect/>
          </a:stretch>
        </p:blipFill>
        <p:spPr>
          <a:xfrm>
            <a:off x="7889712" y="-423652"/>
            <a:ext cx="11467938" cy="20126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>
            <a:fillRect/>
          </a:stretch>
        </p:blipFill>
        <p:spPr>
          <a:xfrm flipH="1">
            <a:off x="-1378933" y="8342980"/>
            <a:ext cx="10522933" cy="242027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823302" y="3029987"/>
            <a:ext cx="10861561" cy="5745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399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Zwiększenie</a:t>
            </a:r>
            <a:r>
              <a:rPr lang="en-US" sz="399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99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produkcji</a:t>
            </a:r>
            <a:r>
              <a:rPr lang="en-US" sz="399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99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pokarmu</a:t>
            </a:r>
            <a:r>
              <a:rPr lang="en-US" sz="399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:</a:t>
            </a:r>
          </a:p>
          <a:p>
            <a:pPr marL="863599" lvl="1" indent="-431800" algn="l">
              <a:lnSpc>
                <a:spcPts val="6439"/>
              </a:lnSpc>
              <a:buFont typeface="Arial"/>
              <a:buChar char="•"/>
            </a:pP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Bazylia</a:t>
            </a:r>
            <a:endParaRPr lang="en-US" sz="3999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863599" lvl="1" indent="-431800" algn="l">
              <a:lnSpc>
                <a:spcPts val="6439"/>
              </a:lnSpc>
              <a:buFont typeface="Arial"/>
              <a:buChar char="•"/>
            </a:pP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Koper</a:t>
            </a:r>
          </a:p>
          <a:p>
            <a:pPr marL="863599" lvl="1" indent="-431800" algn="l">
              <a:lnSpc>
                <a:spcPts val="6439"/>
              </a:lnSpc>
              <a:buFont typeface="Arial"/>
              <a:buChar char="•"/>
            </a:pP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Kmin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rzymski</a:t>
            </a:r>
            <a:endParaRPr lang="en-US" sz="3999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863599" lvl="1" indent="-431800" algn="l">
              <a:lnSpc>
                <a:spcPts val="6439"/>
              </a:lnSpc>
              <a:buFont typeface="Arial"/>
              <a:buChar char="•"/>
            </a:pP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Szałwia</a:t>
            </a:r>
            <a:endParaRPr lang="en-US" sz="3999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863599" lvl="1" indent="-431800" algn="l">
              <a:lnSpc>
                <a:spcPts val="6439"/>
              </a:lnSpc>
              <a:buFont typeface="Arial"/>
              <a:buChar char="•"/>
            </a:pP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Lawenda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endParaRPr lang="pl-PL" sz="3999" dirty="0" smtClean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431799" lvl="1" algn="l">
              <a:lnSpc>
                <a:spcPts val="6439"/>
              </a:lnSpc>
            </a:pPr>
            <a:r>
              <a:rPr lang="pl-PL" sz="3999" dirty="0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  </a:t>
            </a:r>
            <a:r>
              <a:rPr lang="en-US" sz="3999" dirty="0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(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rollon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i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smarowanie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stóp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)</a:t>
            </a:r>
          </a:p>
        </p:txBody>
      </p:sp>
      <p:sp>
        <p:nvSpPr>
          <p:cNvPr id="5" name="Freeform 5"/>
          <p:cNvSpPr/>
          <p:nvPr/>
        </p:nvSpPr>
        <p:spPr>
          <a:xfrm>
            <a:off x="1530459" y="2642688"/>
            <a:ext cx="2352075" cy="6356958"/>
          </a:xfrm>
          <a:custGeom>
            <a:avLst/>
            <a:gdLst/>
            <a:ahLst/>
            <a:cxnLst/>
            <a:rect l="l" t="t" r="r" b="b"/>
            <a:pathLst>
              <a:path w="2352075" h="6356958">
                <a:moveTo>
                  <a:pt x="0" y="0"/>
                </a:moveTo>
                <a:lnTo>
                  <a:pt x="2352074" y="0"/>
                </a:lnTo>
                <a:lnTo>
                  <a:pt x="2352074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616845" y="417270"/>
            <a:ext cx="13054310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9"/>
              </a:lnSpc>
              <a:spcBef>
                <a:spcPct val="0"/>
              </a:spcBef>
            </a:pPr>
            <a:r>
              <a:rPr lang="en-US" sz="6624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Co </a:t>
            </a:r>
            <a:r>
              <a:rPr lang="en-US" sz="6624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stosujemy</a:t>
            </a:r>
            <a:r>
              <a:rPr lang="en-US" sz="6624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w </a:t>
            </a:r>
            <a:r>
              <a:rPr lang="en-US" sz="6624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czasie</a:t>
            </a:r>
            <a:r>
              <a:rPr lang="en-US" sz="6624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6624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laktacji</a:t>
            </a:r>
            <a:r>
              <a:rPr lang="en-US" sz="6624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?</a:t>
            </a:r>
          </a:p>
        </p:txBody>
      </p:sp>
      <p:sp>
        <p:nvSpPr>
          <p:cNvPr id="7" name="Freeform 7"/>
          <p:cNvSpPr/>
          <p:nvPr/>
        </p:nvSpPr>
        <p:spPr>
          <a:xfrm>
            <a:off x="4795752" y="4293063"/>
            <a:ext cx="2215941" cy="2769926"/>
          </a:xfrm>
          <a:custGeom>
            <a:avLst/>
            <a:gdLst/>
            <a:ahLst/>
            <a:cxnLst/>
            <a:rect l="l" t="t" r="r" b="b"/>
            <a:pathLst>
              <a:path w="2215941" h="2769926">
                <a:moveTo>
                  <a:pt x="0" y="0"/>
                </a:moveTo>
                <a:lnTo>
                  <a:pt x="2215941" y="0"/>
                </a:lnTo>
                <a:lnTo>
                  <a:pt x="2215941" y="2769926"/>
                </a:lnTo>
                <a:lnTo>
                  <a:pt x="0" y="27699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/>
          <a:stretch>
            <a:fillRect/>
          </a:stretch>
        </p:blipFill>
        <p:spPr>
          <a:xfrm>
            <a:off x="7889712" y="-423652"/>
            <a:ext cx="11467938" cy="20126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>
            <a:fillRect/>
          </a:stretch>
        </p:blipFill>
        <p:spPr>
          <a:xfrm flipH="1">
            <a:off x="-1378933" y="8342980"/>
            <a:ext cx="10522933" cy="242027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162800" y="2504121"/>
            <a:ext cx="8190168" cy="5752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71"/>
              </a:lnSpc>
            </a:pPr>
            <a:r>
              <a:rPr lang="en-US" sz="401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Nawał</a:t>
            </a:r>
            <a:r>
              <a:rPr lang="en-US" sz="401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: </a:t>
            </a:r>
          </a:p>
          <a:p>
            <a:pPr marL="867761" lvl="1" indent="-433880" algn="just">
              <a:lnSpc>
                <a:spcPts val="6471"/>
              </a:lnSpc>
              <a:buFont typeface="Arial"/>
              <a:buChar char="•"/>
            </a:pPr>
            <a:r>
              <a:rPr lang="en-US" sz="401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Mięta</a:t>
            </a:r>
            <a:endParaRPr lang="en-US" sz="4019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867761" lvl="1" indent="-433880" algn="just">
              <a:lnSpc>
                <a:spcPts val="6471"/>
              </a:lnSpc>
              <a:buFont typeface="Arial"/>
              <a:buChar char="•"/>
            </a:pPr>
            <a:r>
              <a:rPr lang="en-US" sz="401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Lawenda</a:t>
            </a:r>
            <a:endParaRPr lang="en-US" sz="4019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867761" lvl="1" indent="-433880" algn="just">
              <a:lnSpc>
                <a:spcPts val="6471"/>
              </a:lnSpc>
              <a:buFont typeface="Arial"/>
              <a:buChar char="•"/>
            </a:pPr>
            <a:r>
              <a:rPr lang="en-US" sz="401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Cyprys</a:t>
            </a:r>
            <a:endParaRPr lang="en-US" sz="4019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just">
              <a:lnSpc>
                <a:spcPts val="6471"/>
              </a:lnSpc>
            </a:pPr>
            <a:endParaRPr lang="en-US" sz="4019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just">
              <a:lnSpc>
                <a:spcPts val="6471"/>
              </a:lnSpc>
            </a:pPr>
            <a:endParaRPr lang="en-US" sz="4019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just">
              <a:lnSpc>
                <a:spcPts val="6471"/>
              </a:lnSpc>
            </a:pPr>
            <a:endParaRPr lang="en-US" sz="4019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616845" y="417270"/>
            <a:ext cx="13054310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9"/>
              </a:lnSpc>
              <a:spcBef>
                <a:spcPct val="0"/>
              </a:spcBef>
            </a:pPr>
            <a:r>
              <a:rPr lang="en-US" sz="6624" b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Co stosujemy w czasie laktacji?</a:t>
            </a:r>
          </a:p>
        </p:txBody>
      </p:sp>
      <p:sp>
        <p:nvSpPr>
          <p:cNvPr id="6" name="Freeform 6"/>
          <p:cNvSpPr/>
          <p:nvPr/>
        </p:nvSpPr>
        <p:spPr>
          <a:xfrm>
            <a:off x="4486879" y="4545763"/>
            <a:ext cx="2215941" cy="2769926"/>
          </a:xfrm>
          <a:custGeom>
            <a:avLst/>
            <a:gdLst/>
            <a:ahLst/>
            <a:cxnLst/>
            <a:rect l="l" t="t" r="r" b="b"/>
            <a:pathLst>
              <a:path w="2215941" h="2769926">
                <a:moveTo>
                  <a:pt x="0" y="0"/>
                </a:moveTo>
                <a:lnTo>
                  <a:pt x="2215940" y="0"/>
                </a:lnTo>
                <a:lnTo>
                  <a:pt x="2215940" y="2769926"/>
                </a:lnTo>
                <a:lnTo>
                  <a:pt x="0" y="27699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425414" y="5930726"/>
            <a:ext cx="7162800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439"/>
              </a:lnSpc>
              <a:spcBef>
                <a:spcPct val="0"/>
              </a:spcBef>
            </a:pPr>
            <a:r>
              <a:rPr lang="en-US" sz="399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Zastoje</a:t>
            </a:r>
            <a:r>
              <a:rPr lang="en-US" sz="399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:</a:t>
            </a:r>
          </a:p>
          <a:p>
            <a:pPr marL="863599" lvl="1" indent="-431800" algn="just">
              <a:lnSpc>
                <a:spcPts val="6439"/>
              </a:lnSpc>
              <a:spcBef>
                <a:spcPct val="0"/>
              </a:spcBef>
              <a:buFont typeface="Arial"/>
              <a:buChar char="•"/>
            </a:pP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Cyprys</a:t>
            </a:r>
            <a:endParaRPr lang="en-US" sz="3999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863599" lvl="1" indent="-431800" algn="just">
              <a:lnSpc>
                <a:spcPts val="6439"/>
              </a:lnSpc>
              <a:spcBef>
                <a:spcPct val="0"/>
              </a:spcBef>
              <a:buFont typeface="Arial"/>
              <a:buChar char="•"/>
            </a:pP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Lawenda</a:t>
            </a:r>
            <a:endParaRPr lang="en-US" sz="3999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863599" lvl="1" indent="-431800" algn="just">
              <a:lnSpc>
                <a:spcPts val="6439"/>
              </a:lnSpc>
              <a:spcBef>
                <a:spcPct val="0"/>
              </a:spcBef>
              <a:buFont typeface="Arial"/>
              <a:buChar char="•"/>
            </a:pP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Mięta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endParaRPr lang="pl-PL" sz="3999" dirty="0" smtClean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431799" lvl="1" algn="just">
              <a:lnSpc>
                <a:spcPts val="6439"/>
              </a:lnSpc>
              <a:spcBef>
                <a:spcPct val="0"/>
              </a:spcBef>
            </a:pPr>
            <a:r>
              <a:rPr lang="en-US" sz="3200" dirty="0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(</a:t>
            </a:r>
            <a:r>
              <a:rPr lang="en-US" sz="3200" dirty="0" err="1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rollon</a:t>
            </a:r>
            <a:r>
              <a:rPr lang="en-US" sz="3200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200" dirty="0" err="1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smarowanie</a:t>
            </a:r>
            <a:r>
              <a:rPr lang="pl-PL" sz="3200" dirty="0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200" dirty="0" err="1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po</a:t>
            </a:r>
            <a:r>
              <a:rPr lang="en-US" sz="3200" dirty="0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200" dirty="0" err="1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karmieniu</a:t>
            </a:r>
            <a:r>
              <a:rPr lang="en-US" sz="3200" dirty="0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)</a:t>
            </a:r>
            <a:endParaRPr lang="en-US" sz="3200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just">
              <a:lnSpc>
                <a:spcPts val="6439"/>
              </a:lnSpc>
              <a:spcBef>
                <a:spcPct val="0"/>
              </a:spcBef>
            </a:pPr>
            <a:endParaRPr lang="en-US" sz="3999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63475" y="2232738"/>
            <a:ext cx="2736511" cy="7395976"/>
          </a:xfrm>
          <a:custGeom>
            <a:avLst/>
            <a:gdLst/>
            <a:ahLst/>
            <a:cxnLst/>
            <a:rect l="l" t="t" r="r" b="b"/>
            <a:pathLst>
              <a:path w="2736511" h="7395976">
                <a:moveTo>
                  <a:pt x="0" y="0"/>
                </a:moveTo>
                <a:lnTo>
                  <a:pt x="2736511" y="0"/>
                </a:lnTo>
                <a:lnTo>
                  <a:pt x="2736511" y="7395976"/>
                </a:lnTo>
                <a:lnTo>
                  <a:pt x="0" y="73959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45048" y="512866"/>
            <a:ext cx="13723887" cy="925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920"/>
              </a:lnSpc>
              <a:spcBef>
                <a:spcPct val="0"/>
              </a:spcBef>
            </a:pPr>
            <a:r>
              <a:rPr lang="en-US" sz="4800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4800" dirty="0" err="1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Doradca</a:t>
            </a:r>
            <a:r>
              <a:rPr lang="en-US" sz="4800" dirty="0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4800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Olejkowy</a:t>
            </a:r>
            <a:endParaRPr lang="en-US" sz="4800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>
            <a:off x="-10358835" y="512866"/>
            <a:ext cx="9621431" cy="97899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>
          <a:xfrm rot="9720163">
            <a:off x="20022525" y="-4489285"/>
            <a:ext cx="8670039" cy="8654721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-5019603" y="1438056"/>
            <a:ext cx="828604" cy="887242"/>
          </a:xfrm>
          <a:custGeom>
            <a:avLst/>
            <a:gdLst/>
            <a:ahLst/>
            <a:cxnLst/>
            <a:rect l="l" t="t" r="r" b="b"/>
            <a:pathLst>
              <a:path w="1673941" h="1673941">
                <a:moveTo>
                  <a:pt x="0" y="0"/>
                </a:moveTo>
                <a:lnTo>
                  <a:pt x="1673941" y="0"/>
                </a:lnTo>
                <a:lnTo>
                  <a:pt x="1673941" y="1673941"/>
                </a:lnTo>
                <a:lnTo>
                  <a:pt x="0" y="16739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-6934200" y="-963127"/>
            <a:ext cx="4413431" cy="1602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@</a:t>
            </a:r>
            <a:r>
              <a:rPr lang="en-US" sz="3000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olejkowa_szkola_rodzenia</a:t>
            </a:r>
            <a:endParaRPr lang="en-US" sz="3000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40997" y="3771900"/>
            <a:ext cx="16078200" cy="61563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959729" lvl="1" indent="-479865" algn="l">
              <a:lnSpc>
                <a:spcPct val="150000"/>
              </a:lnSpc>
              <a:buFont typeface="Arial"/>
              <a:buChar char="•"/>
            </a:pPr>
            <a:r>
              <a:rPr lang="en-US" sz="4445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szerzenie</a:t>
            </a:r>
            <a:r>
              <a:rPr lang="en-US" sz="4445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4445" dirty="0" err="1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wiedzy</a:t>
            </a:r>
            <a:r>
              <a:rPr lang="pl-PL" sz="4445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pl-PL" sz="4445" dirty="0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o olejkach</a:t>
            </a:r>
            <a:endParaRPr lang="en-US" sz="4445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959729" lvl="1" indent="-479865" algn="l">
              <a:lnSpc>
                <a:spcPct val="150000"/>
              </a:lnSpc>
              <a:buFont typeface="Arial"/>
              <a:buChar char="•"/>
            </a:pPr>
            <a:r>
              <a:rPr lang="en-US" sz="4445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dostosowanie</a:t>
            </a:r>
            <a:r>
              <a:rPr lang="en-US" sz="4445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4445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olejków</a:t>
            </a:r>
            <a:r>
              <a:rPr lang="en-US" sz="4445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do </a:t>
            </a:r>
            <a:r>
              <a:rPr lang="en-US" sz="4445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indywidualnych</a:t>
            </a:r>
            <a:r>
              <a:rPr lang="en-US" sz="4445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4445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potrzeb</a:t>
            </a:r>
            <a:endParaRPr lang="en-US" sz="4445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995363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4445" dirty="0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ogólne </a:t>
            </a:r>
            <a:r>
              <a:rPr lang="en-US" sz="4445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stosowani</a:t>
            </a:r>
            <a:r>
              <a:rPr lang="pl-PL" sz="4445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e</a:t>
            </a:r>
            <a:r>
              <a:rPr lang="en-US" sz="4445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4445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olejków</a:t>
            </a:r>
            <a:endParaRPr lang="en-US" sz="4445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995363" lvl="1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4445" dirty="0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stosowanie olejków w </a:t>
            </a:r>
            <a:r>
              <a:rPr lang="en-US" sz="4445" dirty="0" err="1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ciąż</a:t>
            </a:r>
            <a:r>
              <a:rPr lang="pl-PL" sz="4445" dirty="0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y i okołoporodowo</a:t>
            </a:r>
          </a:p>
          <a:p>
            <a:pPr marL="995363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45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własne</a:t>
            </a:r>
            <a:r>
              <a:rPr lang="en-US" sz="4445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4445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doświadczenie</a:t>
            </a:r>
            <a:r>
              <a:rPr lang="en-US" sz="4445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w </a:t>
            </a:r>
            <a:r>
              <a:rPr lang="en-US" sz="4445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stosowaniu</a:t>
            </a:r>
            <a:r>
              <a:rPr lang="en-US" sz="4445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4445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olejków</a:t>
            </a:r>
            <a:r>
              <a:rPr lang="en-US" sz="4445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</a:p>
          <a:p>
            <a:pPr marL="959729" lvl="1" indent="-479865">
              <a:lnSpc>
                <a:spcPct val="150000"/>
              </a:lnSpc>
              <a:buFont typeface="Arial"/>
              <a:buChar char="•"/>
            </a:pPr>
            <a:r>
              <a:rPr lang="pl-PL" sz="4445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</a:t>
            </a:r>
            <a:r>
              <a:rPr lang="pl-PL" sz="4445" dirty="0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omoc w z</a:t>
            </a:r>
            <a:r>
              <a:rPr lang="pl-PL" sz="4445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akupie </a:t>
            </a:r>
            <a:r>
              <a:rPr lang="pl-PL" sz="4445" dirty="0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certyfikowanych olejków eterycznych</a:t>
            </a:r>
            <a:endParaRPr lang="en-US" sz="4445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8" name="TextBox 2"/>
          <p:cNvSpPr txBox="1"/>
          <p:nvPr/>
        </p:nvSpPr>
        <p:spPr>
          <a:xfrm>
            <a:off x="903866" y="-2916895"/>
            <a:ext cx="13723887" cy="219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6600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Agnieszka </a:t>
            </a:r>
            <a:r>
              <a:rPr lang="en-US" sz="6600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Kurowska</a:t>
            </a:r>
            <a:r>
              <a:rPr lang="en-US" sz="6600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6600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Doradca</a:t>
            </a:r>
            <a:r>
              <a:rPr lang="en-US" sz="6600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6600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Olejkowy</a:t>
            </a:r>
            <a:endParaRPr lang="en-US" sz="6600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3892" y="118606"/>
            <a:ext cx="7544853" cy="4972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/>
          <a:stretch>
            <a:fillRect/>
          </a:stretch>
        </p:blipFill>
        <p:spPr>
          <a:xfrm>
            <a:off x="7889712" y="-423652"/>
            <a:ext cx="11467938" cy="20126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>
            <a:fillRect/>
          </a:stretch>
        </p:blipFill>
        <p:spPr>
          <a:xfrm flipH="1">
            <a:off x="-1378933" y="8342980"/>
            <a:ext cx="10522933" cy="242027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978442" y="3055053"/>
            <a:ext cx="10731418" cy="2514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71"/>
              </a:lnSpc>
            </a:pPr>
            <a:r>
              <a:rPr lang="en-US" sz="401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Podrażnione</a:t>
            </a:r>
            <a:r>
              <a:rPr lang="en-US" sz="401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401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brodawki</a:t>
            </a:r>
            <a:r>
              <a:rPr lang="en-US" sz="401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:</a:t>
            </a:r>
          </a:p>
          <a:p>
            <a:pPr marL="867761" lvl="1" indent="-433880" algn="l">
              <a:lnSpc>
                <a:spcPts val="6471"/>
              </a:lnSpc>
              <a:buFont typeface="Arial"/>
              <a:buChar char="•"/>
            </a:pPr>
            <a:r>
              <a:rPr lang="en-US" sz="401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Lawenda</a:t>
            </a:r>
            <a:r>
              <a:rPr lang="en-US" sz="401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(w </a:t>
            </a:r>
            <a:r>
              <a:rPr lang="en-US" sz="401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dużym</a:t>
            </a:r>
            <a:r>
              <a:rPr lang="en-US" sz="401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401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rozcieńczeniu</a:t>
            </a:r>
            <a:r>
              <a:rPr lang="en-US" sz="401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, </a:t>
            </a:r>
            <a:r>
              <a:rPr lang="en-US" sz="401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po</a:t>
            </a:r>
            <a:r>
              <a:rPr lang="en-US" sz="401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401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karmieniu</a:t>
            </a:r>
            <a:r>
              <a:rPr lang="en-US" sz="401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616845" y="417270"/>
            <a:ext cx="13054310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9"/>
              </a:lnSpc>
              <a:spcBef>
                <a:spcPct val="0"/>
              </a:spcBef>
            </a:pPr>
            <a:r>
              <a:rPr lang="en-US" sz="6624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Co </a:t>
            </a:r>
            <a:r>
              <a:rPr lang="en-US" sz="6624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stosujemy</a:t>
            </a:r>
            <a:r>
              <a:rPr lang="en-US" sz="6624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w </a:t>
            </a:r>
            <a:r>
              <a:rPr lang="en-US" sz="6624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czasie</a:t>
            </a:r>
            <a:r>
              <a:rPr lang="en-US" sz="6624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6624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laktacji</a:t>
            </a:r>
            <a:r>
              <a:rPr lang="en-US" sz="6624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?</a:t>
            </a:r>
          </a:p>
        </p:txBody>
      </p:sp>
      <p:sp>
        <p:nvSpPr>
          <p:cNvPr id="6" name="Freeform 6"/>
          <p:cNvSpPr/>
          <p:nvPr/>
        </p:nvSpPr>
        <p:spPr>
          <a:xfrm>
            <a:off x="4660870" y="4942770"/>
            <a:ext cx="2215941" cy="2769926"/>
          </a:xfrm>
          <a:custGeom>
            <a:avLst/>
            <a:gdLst/>
            <a:ahLst/>
            <a:cxnLst/>
            <a:rect l="l" t="t" r="r" b="b"/>
            <a:pathLst>
              <a:path w="2215941" h="2769926">
                <a:moveTo>
                  <a:pt x="0" y="0"/>
                </a:moveTo>
                <a:lnTo>
                  <a:pt x="2215940" y="0"/>
                </a:lnTo>
                <a:lnTo>
                  <a:pt x="2215940" y="2769926"/>
                </a:lnTo>
                <a:lnTo>
                  <a:pt x="0" y="27699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916606" y="5753100"/>
            <a:ext cx="8750545" cy="4116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  <a:spcBef>
                <a:spcPct val="0"/>
              </a:spcBef>
            </a:pPr>
            <a:r>
              <a:rPr lang="en-US" sz="399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Zapalenie</a:t>
            </a:r>
            <a:r>
              <a:rPr lang="en-US" sz="399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99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piersi</a:t>
            </a:r>
            <a:r>
              <a:rPr lang="en-US" sz="399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:</a:t>
            </a:r>
          </a:p>
          <a:p>
            <a:pPr marL="863599" lvl="1" indent="-431800" algn="l">
              <a:lnSpc>
                <a:spcPts val="6439"/>
              </a:lnSpc>
              <a:buFont typeface="Arial"/>
              <a:buChar char="•"/>
            </a:pP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Lawenda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,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mięta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(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smarowanie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miejscowe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)</a:t>
            </a:r>
          </a:p>
          <a:p>
            <a:pPr marL="863599" lvl="1" indent="-431800" algn="l">
              <a:lnSpc>
                <a:spcPts val="6439"/>
              </a:lnSpc>
              <a:buFont typeface="Arial"/>
              <a:buChar char="•"/>
            </a:pP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Oregano (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kapsułki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po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1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kropli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rozcieńczone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w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oleju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jadalnym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)</a:t>
            </a:r>
          </a:p>
        </p:txBody>
      </p:sp>
      <p:sp>
        <p:nvSpPr>
          <p:cNvPr id="8" name="Freeform 8"/>
          <p:cNvSpPr/>
          <p:nvPr/>
        </p:nvSpPr>
        <p:spPr>
          <a:xfrm>
            <a:off x="1028700" y="2892450"/>
            <a:ext cx="2542109" cy="6870565"/>
          </a:xfrm>
          <a:custGeom>
            <a:avLst/>
            <a:gdLst/>
            <a:ahLst/>
            <a:cxnLst/>
            <a:rect l="l" t="t" r="r" b="b"/>
            <a:pathLst>
              <a:path w="2542109" h="6870565">
                <a:moveTo>
                  <a:pt x="0" y="0"/>
                </a:moveTo>
                <a:lnTo>
                  <a:pt x="2542109" y="0"/>
                </a:lnTo>
                <a:lnTo>
                  <a:pt x="2542109" y="6870565"/>
                </a:lnTo>
                <a:lnTo>
                  <a:pt x="0" y="68705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/>
          <a:stretch>
            <a:fillRect/>
          </a:stretch>
        </p:blipFill>
        <p:spPr>
          <a:xfrm>
            <a:off x="7889712" y="-423652"/>
            <a:ext cx="11467938" cy="20126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>
            <a:fillRect/>
          </a:stretch>
        </p:blipFill>
        <p:spPr>
          <a:xfrm flipH="1">
            <a:off x="-1378933" y="8342980"/>
            <a:ext cx="10522933" cy="242027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400800" y="2343619"/>
            <a:ext cx="10595885" cy="4167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7761" lvl="1" indent="-433880" algn="l">
              <a:lnSpc>
                <a:spcPts val="6471"/>
              </a:lnSpc>
              <a:buFont typeface="Arial"/>
              <a:buChar char="•"/>
            </a:pPr>
            <a:r>
              <a:rPr lang="en-US" sz="401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Lawenda</a:t>
            </a:r>
            <a:r>
              <a:rPr lang="en-US" sz="401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endParaRPr lang="pl-PL" sz="4019" dirty="0" smtClean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867761" lvl="1" indent="-433880" algn="l">
              <a:lnSpc>
                <a:spcPts val="6471"/>
              </a:lnSpc>
              <a:buFont typeface="Arial"/>
              <a:buChar char="•"/>
            </a:pPr>
            <a:r>
              <a:rPr lang="en-US" sz="4019" dirty="0" err="1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Rumianek</a:t>
            </a:r>
            <a:r>
              <a:rPr lang="en-US" sz="4019" dirty="0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4019" dirty="0" err="1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rzymski</a:t>
            </a:r>
            <a:endParaRPr lang="en-US" sz="4019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867761" lvl="1" indent="-433880" algn="l">
              <a:lnSpc>
                <a:spcPts val="6471"/>
              </a:lnSpc>
              <a:buFont typeface="Arial"/>
              <a:buChar char="•"/>
            </a:pPr>
            <a:r>
              <a:rPr lang="en-US" sz="401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Wanilia</a:t>
            </a:r>
            <a:r>
              <a:rPr lang="en-US" sz="401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401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madagaskarska</a:t>
            </a:r>
            <a:endParaRPr lang="en-US" sz="4019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867761" lvl="1" indent="-433880" algn="l">
              <a:lnSpc>
                <a:spcPts val="6471"/>
              </a:lnSpc>
              <a:buFont typeface="Arial"/>
              <a:buChar char="•"/>
            </a:pPr>
            <a:r>
              <a:rPr lang="en-US" sz="4019" dirty="0" err="1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Cytryna</a:t>
            </a:r>
            <a:endParaRPr lang="pl-PL" sz="4019" dirty="0" smtClean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867761" lvl="1" indent="-433880" algn="l">
              <a:lnSpc>
                <a:spcPts val="6471"/>
              </a:lnSpc>
              <a:buFont typeface="Arial"/>
              <a:buChar char="•"/>
            </a:pPr>
            <a:r>
              <a:rPr lang="pl-PL" sz="401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K</a:t>
            </a:r>
            <a:r>
              <a:rPr lang="pl-PL" sz="4019" dirty="0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adzidłowiec</a:t>
            </a:r>
            <a:endParaRPr lang="en-US" sz="4019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299754" y="885836"/>
            <a:ext cx="12792596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49"/>
              </a:lnSpc>
              <a:spcBef>
                <a:spcPct val="0"/>
              </a:spcBef>
            </a:pPr>
            <a:r>
              <a:rPr lang="en-US" sz="6624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Co </a:t>
            </a:r>
            <a:r>
              <a:rPr lang="en-US" sz="6624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stosujemy</a:t>
            </a:r>
            <a:r>
              <a:rPr lang="en-US" sz="6624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u </a:t>
            </a:r>
            <a:r>
              <a:rPr lang="en-US" sz="6624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noworodka</a:t>
            </a:r>
            <a:r>
              <a:rPr lang="en-US" sz="6624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?</a:t>
            </a:r>
          </a:p>
        </p:txBody>
      </p:sp>
      <p:sp>
        <p:nvSpPr>
          <p:cNvPr id="6" name="Freeform 6"/>
          <p:cNvSpPr/>
          <p:nvPr/>
        </p:nvSpPr>
        <p:spPr>
          <a:xfrm>
            <a:off x="4660870" y="4843117"/>
            <a:ext cx="2215941" cy="2769926"/>
          </a:xfrm>
          <a:custGeom>
            <a:avLst/>
            <a:gdLst/>
            <a:ahLst/>
            <a:cxnLst/>
            <a:rect l="l" t="t" r="r" b="b"/>
            <a:pathLst>
              <a:path w="2215941" h="2769926">
                <a:moveTo>
                  <a:pt x="0" y="0"/>
                </a:moveTo>
                <a:lnTo>
                  <a:pt x="2215940" y="0"/>
                </a:lnTo>
                <a:lnTo>
                  <a:pt x="2215940" y="2769926"/>
                </a:lnTo>
                <a:lnTo>
                  <a:pt x="0" y="27699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2892450"/>
            <a:ext cx="2542109" cy="6870565"/>
          </a:xfrm>
          <a:custGeom>
            <a:avLst/>
            <a:gdLst/>
            <a:ahLst/>
            <a:cxnLst/>
            <a:rect l="l" t="t" r="r" b="b"/>
            <a:pathLst>
              <a:path w="2542109" h="6870565">
                <a:moveTo>
                  <a:pt x="0" y="0"/>
                </a:moveTo>
                <a:lnTo>
                  <a:pt x="2542109" y="0"/>
                </a:lnTo>
                <a:lnTo>
                  <a:pt x="2542109" y="6870565"/>
                </a:lnTo>
                <a:lnTo>
                  <a:pt x="0" y="68705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/>
          <a:stretch>
            <a:fillRect/>
          </a:stretch>
        </p:blipFill>
        <p:spPr>
          <a:xfrm>
            <a:off x="7889712" y="-423652"/>
            <a:ext cx="11467938" cy="20126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>
            <a:fillRect/>
          </a:stretch>
        </p:blipFill>
        <p:spPr>
          <a:xfrm flipH="1">
            <a:off x="-1378933" y="8342980"/>
            <a:ext cx="10522933" cy="242027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867300" y="2879988"/>
            <a:ext cx="8867835" cy="4153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71"/>
              </a:lnSpc>
            </a:pPr>
            <a:r>
              <a:rPr lang="en-US" sz="401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Masaż</a:t>
            </a:r>
            <a:r>
              <a:rPr lang="en-US" sz="401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401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noworodka</a:t>
            </a:r>
            <a:endParaRPr lang="en-US" sz="4019" b="1" dirty="0">
              <a:solidFill>
                <a:srgbClr val="2C3A63"/>
              </a:solidFill>
              <a:latin typeface="Agrandir Bold"/>
              <a:ea typeface="Agrandir Bold"/>
              <a:cs typeface="Agrandir Bold"/>
              <a:sym typeface="Agrandir Bold"/>
            </a:endParaRPr>
          </a:p>
          <a:p>
            <a:pPr algn="l">
              <a:lnSpc>
                <a:spcPts val="6471"/>
              </a:lnSpc>
            </a:pPr>
            <a:r>
              <a:rPr lang="en-US" sz="401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Olej</a:t>
            </a:r>
            <a:r>
              <a:rPr lang="en-US" sz="401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401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kokosowy</a:t>
            </a:r>
            <a:r>
              <a:rPr lang="en-US" sz="401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401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lub</a:t>
            </a:r>
            <a:r>
              <a:rPr lang="en-US" sz="401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401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olej</a:t>
            </a:r>
            <a:r>
              <a:rPr lang="en-US" sz="401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401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musztardowy</a:t>
            </a:r>
            <a:r>
              <a:rPr lang="en-US" sz="401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(z </a:t>
            </a:r>
            <a:r>
              <a:rPr lang="en-US" sz="401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ziaren</a:t>
            </a:r>
            <a:r>
              <a:rPr lang="en-US" sz="401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401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gorczycy</a:t>
            </a:r>
            <a:r>
              <a:rPr lang="en-US" sz="401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) </a:t>
            </a:r>
            <a:r>
              <a:rPr lang="en-US" sz="401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masaż</a:t>
            </a:r>
            <a:r>
              <a:rPr lang="en-US" sz="401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, </a:t>
            </a:r>
            <a:r>
              <a:rPr lang="en-US" sz="401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dotyk</a:t>
            </a:r>
            <a:r>
              <a:rPr lang="en-US" sz="401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pl-PL" sz="4019" dirty="0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/>
            </a:r>
            <a:br>
              <a:rPr lang="pl-PL" sz="4019" dirty="0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</a:br>
            <a:r>
              <a:rPr lang="en-US" sz="4019" dirty="0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z </a:t>
            </a:r>
            <a:r>
              <a:rPr lang="en-US" sz="401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olejami</a:t>
            </a:r>
            <a:r>
              <a:rPr lang="en-US" sz="401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401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wspiera</a:t>
            </a:r>
            <a:r>
              <a:rPr lang="en-US" sz="401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401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całościowy</a:t>
            </a:r>
            <a:r>
              <a:rPr lang="en-US" sz="401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401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rozwój</a:t>
            </a:r>
            <a:r>
              <a:rPr lang="en-US" sz="401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401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noworodka</a:t>
            </a:r>
            <a:r>
              <a:rPr lang="en-US" sz="401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361804" y="417270"/>
            <a:ext cx="11564392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9"/>
              </a:lnSpc>
              <a:spcBef>
                <a:spcPct val="0"/>
              </a:spcBef>
            </a:pPr>
            <a:r>
              <a:rPr lang="en-US" sz="6624" b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Co stosujemy u noworodka?</a:t>
            </a:r>
          </a:p>
        </p:txBody>
      </p:sp>
      <p:sp>
        <p:nvSpPr>
          <p:cNvPr id="6" name="Freeform 6"/>
          <p:cNvSpPr/>
          <p:nvPr/>
        </p:nvSpPr>
        <p:spPr>
          <a:xfrm>
            <a:off x="5178117" y="5143500"/>
            <a:ext cx="2215941" cy="2769926"/>
          </a:xfrm>
          <a:custGeom>
            <a:avLst/>
            <a:gdLst/>
            <a:ahLst/>
            <a:cxnLst/>
            <a:rect l="l" t="t" r="r" b="b"/>
            <a:pathLst>
              <a:path w="2215941" h="2769926">
                <a:moveTo>
                  <a:pt x="0" y="0"/>
                </a:moveTo>
                <a:lnTo>
                  <a:pt x="2215940" y="0"/>
                </a:lnTo>
                <a:lnTo>
                  <a:pt x="2215940" y="2769926"/>
                </a:lnTo>
                <a:lnTo>
                  <a:pt x="0" y="27699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8600" y="2642688"/>
            <a:ext cx="2542109" cy="6870565"/>
          </a:xfrm>
          <a:custGeom>
            <a:avLst/>
            <a:gdLst/>
            <a:ahLst/>
            <a:cxnLst/>
            <a:rect l="l" t="t" r="r" b="b"/>
            <a:pathLst>
              <a:path w="2542109" h="6870565">
                <a:moveTo>
                  <a:pt x="0" y="0"/>
                </a:moveTo>
                <a:lnTo>
                  <a:pt x="2542109" y="0"/>
                </a:lnTo>
                <a:lnTo>
                  <a:pt x="2542109" y="6870565"/>
                </a:lnTo>
                <a:lnTo>
                  <a:pt x="0" y="68705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/>
          <a:stretch>
            <a:fillRect/>
          </a:stretch>
        </p:blipFill>
        <p:spPr>
          <a:xfrm>
            <a:off x="7889712" y="-423652"/>
            <a:ext cx="11467938" cy="20126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>
            <a:fillRect/>
          </a:stretch>
        </p:blipFill>
        <p:spPr>
          <a:xfrm flipH="1">
            <a:off x="-1378933" y="8342980"/>
            <a:ext cx="10522933" cy="242027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079448" y="2102335"/>
            <a:ext cx="10595885" cy="6393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71"/>
              </a:lnSpc>
            </a:pPr>
            <a:r>
              <a:rPr lang="en-US" sz="401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Ząbkowanie</a:t>
            </a:r>
            <a:r>
              <a:rPr lang="en-US" sz="401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:</a:t>
            </a:r>
          </a:p>
          <a:p>
            <a:pPr marL="867761" lvl="1" indent="-433880" algn="l">
              <a:buFont typeface="Arial"/>
              <a:buChar char="•"/>
            </a:pPr>
            <a:r>
              <a:rPr lang="en-US" sz="401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Lawenda</a:t>
            </a:r>
            <a:r>
              <a:rPr lang="en-US" sz="401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401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na</a:t>
            </a:r>
            <a:r>
              <a:rPr lang="en-US" sz="401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401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żuchwę</a:t>
            </a:r>
            <a:endParaRPr lang="en-US" sz="4019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/>
            <a:endParaRPr lang="en-US" sz="2800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/>
            <a:r>
              <a:rPr lang="en-US" sz="401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Wydzielina</a:t>
            </a:r>
            <a:r>
              <a:rPr lang="en-US" sz="401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z </a:t>
            </a:r>
            <a:r>
              <a:rPr lang="en-US" sz="401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oka</a:t>
            </a:r>
            <a:r>
              <a:rPr lang="en-US" sz="401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:</a:t>
            </a:r>
          </a:p>
          <a:p>
            <a:pPr marL="867761" lvl="1" indent="-433880" algn="l">
              <a:buFont typeface="Arial"/>
              <a:buChar char="•"/>
            </a:pPr>
            <a:r>
              <a:rPr lang="en-US" sz="401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Lawenda</a:t>
            </a:r>
            <a:r>
              <a:rPr lang="en-US" sz="401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(z </a:t>
            </a:r>
            <a:r>
              <a:rPr lang="en-US" sz="401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lanoliną</a:t>
            </a:r>
            <a:r>
              <a:rPr lang="en-US" sz="401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, z </a:t>
            </a:r>
            <a:r>
              <a:rPr lang="en-US" sz="401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czymś</a:t>
            </a:r>
            <a:r>
              <a:rPr lang="en-US" sz="401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401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gęściejszym</a:t>
            </a:r>
            <a:r>
              <a:rPr lang="en-US" sz="401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401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niż</a:t>
            </a:r>
            <a:r>
              <a:rPr lang="en-US" sz="401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401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olej</a:t>
            </a:r>
            <a:r>
              <a:rPr lang="en-US" sz="401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)</a:t>
            </a:r>
          </a:p>
          <a:p>
            <a:pPr algn="l"/>
            <a:endParaRPr lang="en-US" sz="2400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/>
            <a:r>
              <a:rPr lang="en-US" sz="401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Gojenie</a:t>
            </a:r>
            <a:r>
              <a:rPr lang="en-US" sz="401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401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pępka</a:t>
            </a:r>
            <a:r>
              <a:rPr lang="en-US" sz="401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: </a:t>
            </a:r>
          </a:p>
          <a:p>
            <a:pPr marL="867761" lvl="1" indent="-433880" algn="l">
              <a:lnSpc>
                <a:spcPts val="6471"/>
              </a:lnSpc>
              <a:buFont typeface="Arial"/>
              <a:buChar char="•"/>
            </a:pPr>
            <a:r>
              <a:rPr lang="en-US" sz="401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Mirra</a:t>
            </a:r>
            <a:endParaRPr lang="en-US" sz="4019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867761" lvl="1" indent="-433880" algn="l">
              <a:lnSpc>
                <a:spcPts val="6471"/>
              </a:lnSpc>
              <a:buFont typeface="Arial"/>
              <a:buChar char="•"/>
            </a:pPr>
            <a:r>
              <a:rPr lang="en-US" sz="401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Lawenda</a:t>
            </a:r>
            <a:endParaRPr lang="en-US" sz="4019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971800" y="458953"/>
            <a:ext cx="12716396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49"/>
              </a:lnSpc>
              <a:spcBef>
                <a:spcPct val="0"/>
              </a:spcBef>
            </a:pPr>
            <a:r>
              <a:rPr lang="en-US" sz="6624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Co </a:t>
            </a:r>
            <a:r>
              <a:rPr lang="en-US" sz="6624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stosujemy</a:t>
            </a:r>
            <a:r>
              <a:rPr lang="en-US" sz="6624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u </a:t>
            </a:r>
            <a:r>
              <a:rPr lang="en-US" sz="6624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noworodka</a:t>
            </a:r>
            <a:r>
              <a:rPr lang="en-US" sz="6624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?</a:t>
            </a:r>
          </a:p>
        </p:txBody>
      </p:sp>
      <p:sp>
        <p:nvSpPr>
          <p:cNvPr id="6" name="Freeform 6"/>
          <p:cNvSpPr/>
          <p:nvPr/>
        </p:nvSpPr>
        <p:spPr>
          <a:xfrm>
            <a:off x="4863507" y="4942770"/>
            <a:ext cx="2215941" cy="2769926"/>
          </a:xfrm>
          <a:custGeom>
            <a:avLst/>
            <a:gdLst/>
            <a:ahLst/>
            <a:cxnLst/>
            <a:rect l="l" t="t" r="r" b="b"/>
            <a:pathLst>
              <a:path w="2215941" h="2769926">
                <a:moveTo>
                  <a:pt x="0" y="0"/>
                </a:moveTo>
                <a:lnTo>
                  <a:pt x="2215940" y="0"/>
                </a:lnTo>
                <a:lnTo>
                  <a:pt x="2215940" y="2769926"/>
                </a:lnTo>
                <a:lnTo>
                  <a:pt x="0" y="27699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2892450"/>
            <a:ext cx="2542109" cy="6870565"/>
          </a:xfrm>
          <a:custGeom>
            <a:avLst/>
            <a:gdLst/>
            <a:ahLst/>
            <a:cxnLst/>
            <a:rect l="l" t="t" r="r" b="b"/>
            <a:pathLst>
              <a:path w="2542109" h="6870565">
                <a:moveTo>
                  <a:pt x="0" y="0"/>
                </a:moveTo>
                <a:lnTo>
                  <a:pt x="2542109" y="0"/>
                </a:lnTo>
                <a:lnTo>
                  <a:pt x="2542109" y="6870565"/>
                </a:lnTo>
                <a:lnTo>
                  <a:pt x="0" y="68705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>
            <a:off x="-1660698" y="-6122443"/>
            <a:ext cx="13761077" cy="141535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>
            <a:fillRect/>
          </a:stretch>
        </p:blipFill>
        <p:spPr>
          <a:xfrm>
            <a:off x="11511932" y="6947324"/>
            <a:ext cx="8674222" cy="765225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25000"/>
          </a:blip>
          <a:srcRect/>
          <a:stretch>
            <a:fillRect/>
          </a:stretch>
        </p:blipFill>
        <p:spPr>
          <a:xfrm>
            <a:off x="15141061" y="2810706"/>
            <a:ext cx="6293877" cy="56129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25000"/>
          </a:blip>
          <a:srcRect/>
          <a:stretch>
            <a:fillRect/>
          </a:stretch>
        </p:blipFill>
        <p:spPr>
          <a:xfrm rot="-3435299">
            <a:off x="-3167656" y="638455"/>
            <a:ext cx="6335313" cy="7076795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131287" y="7524128"/>
            <a:ext cx="2439349" cy="2287160"/>
          </a:xfrm>
          <a:custGeom>
            <a:avLst/>
            <a:gdLst/>
            <a:ahLst/>
            <a:cxnLst/>
            <a:rect l="l" t="t" r="r" b="b"/>
            <a:pathLst>
              <a:path w="2439349" h="2287160">
                <a:moveTo>
                  <a:pt x="0" y="0"/>
                </a:moveTo>
                <a:lnTo>
                  <a:pt x="2439350" y="0"/>
                </a:lnTo>
                <a:lnTo>
                  <a:pt x="2439350" y="2287161"/>
                </a:lnTo>
                <a:lnTo>
                  <a:pt x="0" y="22871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7916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853144" y="3554521"/>
            <a:ext cx="2603634" cy="2603634"/>
          </a:xfrm>
          <a:custGeom>
            <a:avLst/>
            <a:gdLst/>
            <a:ahLst/>
            <a:cxnLst/>
            <a:rect l="l" t="t" r="r" b="b"/>
            <a:pathLst>
              <a:path w="2603634" h="2603634">
                <a:moveTo>
                  <a:pt x="0" y="0"/>
                </a:moveTo>
                <a:lnTo>
                  <a:pt x="2603634" y="0"/>
                </a:lnTo>
                <a:lnTo>
                  <a:pt x="2603634" y="2603634"/>
                </a:lnTo>
                <a:lnTo>
                  <a:pt x="0" y="26036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1022278"/>
            <a:ext cx="12126261" cy="1743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519"/>
              </a:lnSpc>
              <a:spcBef>
                <a:spcPct val="0"/>
              </a:spcBef>
            </a:pPr>
            <a:r>
              <a:rPr lang="en-US" sz="9600" u="none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Dziękuję za uwagę!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18408" y="7610434"/>
            <a:ext cx="7893524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59"/>
              </a:lnSpc>
              <a:spcBef>
                <a:spcPct val="0"/>
              </a:spcBef>
            </a:pPr>
            <a:r>
              <a:rPr lang="en-US" sz="480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Olejkowa Szkoła Rodzenia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611224" y="8662345"/>
            <a:ext cx="7649145" cy="723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59"/>
              </a:lnSpc>
              <a:spcBef>
                <a:spcPct val="0"/>
              </a:spcBef>
            </a:pPr>
            <a:r>
              <a:rPr lang="pl-PL" sz="4800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n</a:t>
            </a:r>
            <a:r>
              <a:rPr lang="pl-PL" sz="4800" dirty="0" err="1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azdrowie.naturalnie</a:t>
            </a:r>
            <a:endParaRPr lang="en-US" sz="4800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3149801" y="7734259"/>
            <a:ext cx="325732" cy="689379"/>
          </a:xfrm>
          <a:custGeom>
            <a:avLst/>
            <a:gdLst/>
            <a:ahLst/>
            <a:cxnLst/>
            <a:rect l="l" t="t" r="r" b="b"/>
            <a:pathLst>
              <a:path w="325732" h="689379">
                <a:moveTo>
                  <a:pt x="0" y="0"/>
                </a:moveTo>
                <a:lnTo>
                  <a:pt x="325732" y="0"/>
                </a:lnTo>
                <a:lnTo>
                  <a:pt x="325732" y="689379"/>
                </a:lnTo>
                <a:lnTo>
                  <a:pt x="0" y="6893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18287" y="8667709"/>
            <a:ext cx="800121" cy="800121"/>
          </a:xfrm>
          <a:custGeom>
            <a:avLst/>
            <a:gdLst/>
            <a:ahLst/>
            <a:cxnLst/>
            <a:rect l="l" t="t" r="r" b="b"/>
            <a:pathLst>
              <a:path w="800121" h="800121">
                <a:moveTo>
                  <a:pt x="0" y="0"/>
                </a:moveTo>
                <a:lnTo>
                  <a:pt x="800121" y="0"/>
                </a:lnTo>
                <a:lnTo>
                  <a:pt x="800121" y="800121"/>
                </a:lnTo>
                <a:lnTo>
                  <a:pt x="0" y="8001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544627" y="2922450"/>
            <a:ext cx="10555752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399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Chętnie</a:t>
            </a:r>
            <a:r>
              <a:rPr lang="en-US" sz="399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99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odpowiem</a:t>
            </a:r>
            <a:r>
              <a:rPr lang="en-US" sz="399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99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na</a:t>
            </a:r>
            <a:r>
              <a:rPr lang="en-US" sz="399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99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Wasze</a:t>
            </a:r>
            <a:r>
              <a:rPr lang="en-US" sz="399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99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pytania</a:t>
            </a:r>
            <a:r>
              <a:rPr lang="en-US" sz="399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! </a:t>
            </a:r>
            <a:endParaRPr lang="pl-PL" sz="3999" b="1" dirty="0" smtClean="0">
              <a:solidFill>
                <a:srgbClr val="2C3A63"/>
              </a:solidFill>
              <a:latin typeface="Agrandir Bold"/>
              <a:ea typeface="Agrandir Bold"/>
              <a:cs typeface="Agrandir Bold"/>
              <a:sym typeface="Agrandir Bold"/>
            </a:endParaRPr>
          </a:p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3999" b="1" dirty="0" err="1" smtClean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Zapraszam</a:t>
            </a:r>
            <a:r>
              <a:rPr lang="en-US" sz="3999" b="1" dirty="0" smtClean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99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do </a:t>
            </a:r>
            <a:r>
              <a:rPr lang="en-US" sz="399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stoiska</a:t>
            </a:r>
            <a:r>
              <a:rPr lang="en-US" sz="399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endParaRPr lang="pl-PL" sz="3999" b="1" dirty="0" smtClean="0">
              <a:solidFill>
                <a:srgbClr val="2C3A63"/>
              </a:solidFill>
              <a:latin typeface="Agrandir Bold"/>
              <a:ea typeface="Agrandir Bold"/>
              <a:cs typeface="Agrandir Bold"/>
              <a:sym typeface="Agrandir Bold"/>
            </a:endParaRPr>
          </a:p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3999" b="1" dirty="0" err="1" smtClean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Olejkowej</a:t>
            </a:r>
            <a:r>
              <a:rPr lang="en-US" sz="3999" b="1" dirty="0" smtClean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99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Szkoły</a:t>
            </a:r>
            <a:r>
              <a:rPr lang="en-US" sz="399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99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Rodzenia</a:t>
            </a:r>
            <a:r>
              <a:rPr lang="en-US" sz="399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! ☺️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/>
          <a:stretch>
            <a:fillRect/>
          </a:stretch>
        </p:blipFill>
        <p:spPr>
          <a:xfrm>
            <a:off x="-11125200" y="3197694"/>
            <a:ext cx="10541077" cy="105224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7848600" y="-2798864"/>
            <a:ext cx="5865675" cy="5231058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-7115735" y="-2709903"/>
            <a:ext cx="4215836" cy="3832578"/>
          </a:xfrm>
          <a:custGeom>
            <a:avLst/>
            <a:gdLst/>
            <a:ahLst/>
            <a:cxnLst/>
            <a:rect l="l" t="t" r="r" b="b"/>
            <a:pathLst>
              <a:path w="4215836" h="3832578">
                <a:moveTo>
                  <a:pt x="0" y="0"/>
                </a:moveTo>
                <a:lnTo>
                  <a:pt x="4215836" y="0"/>
                </a:lnTo>
                <a:lnTo>
                  <a:pt x="4215836" y="3832578"/>
                </a:lnTo>
                <a:lnTo>
                  <a:pt x="0" y="38325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3164800" y="164306"/>
            <a:ext cx="3046687" cy="2456391"/>
          </a:xfrm>
          <a:custGeom>
            <a:avLst/>
            <a:gdLst/>
            <a:ahLst/>
            <a:cxnLst/>
            <a:rect l="l" t="t" r="r" b="b"/>
            <a:pathLst>
              <a:path w="3046687" h="2456391">
                <a:moveTo>
                  <a:pt x="0" y="0"/>
                </a:moveTo>
                <a:lnTo>
                  <a:pt x="3046687" y="0"/>
                </a:lnTo>
                <a:lnTo>
                  <a:pt x="3046687" y="2456391"/>
                </a:lnTo>
                <a:lnTo>
                  <a:pt x="0" y="24563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971800" y="1122675"/>
            <a:ext cx="11065781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99"/>
              </a:lnSpc>
              <a:spcBef>
                <a:spcPct val="0"/>
              </a:spcBef>
            </a:pPr>
            <a:r>
              <a:rPr lang="pl-PL" sz="5400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O</a:t>
            </a:r>
            <a:r>
              <a:rPr lang="en-US" sz="5400" dirty="0" err="1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lejki</a:t>
            </a:r>
            <a:r>
              <a:rPr lang="en-US" sz="5400" dirty="0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5400" dirty="0" err="1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eteryczne</a:t>
            </a:r>
            <a:endParaRPr lang="en-US" sz="5400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72026" y="5256092"/>
            <a:ext cx="915313" cy="1385339"/>
          </a:xfrm>
          <a:prstGeom prst="rect">
            <a:avLst/>
          </a:prstGeom>
        </p:spPr>
      </p:pic>
      <p:pic>
        <p:nvPicPr>
          <p:cNvPr id="2052" name="Picture 4" descr="Lawenda lekarska – właściwości lecznicze, działanie i zastosowani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009" y="-5317"/>
            <a:ext cx="7845425" cy="523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8"/>
          <p:cNvSpPr txBox="1"/>
          <p:nvPr/>
        </p:nvSpPr>
        <p:spPr>
          <a:xfrm>
            <a:off x="351289" y="4686300"/>
            <a:ext cx="16306801" cy="430278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930275">
              <a:lnSpc>
                <a:spcPct val="150000"/>
              </a:lnSpc>
              <a:tabLst>
                <a:tab pos="1693863" algn="l"/>
              </a:tabLst>
              <a:defRPr sz="4728">
                <a:solidFill>
                  <a:srgbClr val="2C3A63"/>
                </a:solidFill>
                <a:latin typeface="Agrandir"/>
                <a:ea typeface="Agrandir"/>
                <a:cs typeface="Agrandir"/>
              </a:defRPr>
            </a:lvl1pPr>
            <a:lvl2pPr marL="804960" lvl="1" indent="-402480">
              <a:lnSpc>
                <a:spcPct val="150000"/>
              </a:lnSpc>
              <a:buAutoNum type="arabicPeriod"/>
              <a:defRPr sz="3728" b="1">
                <a:solidFill>
                  <a:srgbClr val="2C3A63"/>
                </a:solidFill>
                <a:latin typeface="Agrandir Bold"/>
                <a:ea typeface="Agrandir Bold"/>
                <a:cs typeface="Agrandir Bold"/>
              </a:defRPr>
            </a:lvl2pPr>
          </a:lstStyle>
          <a:p>
            <a:pPr lvl="1"/>
            <a:r>
              <a:rPr lang="pl-PL" b="0" dirty="0">
                <a:sym typeface="Agrandir Bold"/>
              </a:rPr>
              <a:t>naturalne </a:t>
            </a:r>
            <a:r>
              <a:rPr lang="en-US" b="0" dirty="0">
                <a:sym typeface="Agrandir Bold"/>
              </a:rPr>
              <a:t>substancje </a:t>
            </a:r>
            <a:r>
              <a:rPr lang="pl-PL" b="0" dirty="0">
                <a:sym typeface="Agrandir Bold"/>
              </a:rPr>
              <a:t>aromatyczne występujące w różnych częściach roślin </a:t>
            </a:r>
          </a:p>
          <a:p>
            <a:pPr lvl="1"/>
            <a:r>
              <a:rPr lang="pl-PL" b="0" dirty="0">
                <a:sym typeface="Agrandir Bold"/>
              </a:rPr>
              <a:t>występują w postaci lotnej i ciekłej równocześnie</a:t>
            </a:r>
          </a:p>
          <a:p>
            <a:pPr lvl="1"/>
            <a:r>
              <a:rPr lang="pl-PL" b="0" dirty="0">
                <a:sym typeface="Agrandir Bold"/>
              </a:rPr>
              <a:t>pozyskuję się je przez destylację i tłoczenie</a:t>
            </a:r>
          </a:p>
          <a:p>
            <a:pPr lvl="1"/>
            <a:r>
              <a:rPr lang="pl-PL" b="0" dirty="0" err="1">
                <a:sym typeface="Agrandir Bold"/>
              </a:rPr>
              <a:t>ropuszczają</a:t>
            </a:r>
            <a:r>
              <a:rPr lang="pl-PL" b="0" dirty="0">
                <a:sym typeface="Agrandir Bold"/>
              </a:rPr>
              <a:t> się w tłuszczach i alkoholach</a:t>
            </a:r>
            <a:endParaRPr lang="en-US" b="0" dirty="0">
              <a:sym typeface="Agrandir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/>
          <a:stretch>
            <a:fillRect/>
          </a:stretch>
        </p:blipFill>
        <p:spPr>
          <a:xfrm>
            <a:off x="-11125200" y="3197694"/>
            <a:ext cx="10541077" cy="105224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7848600" y="-2798864"/>
            <a:ext cx="5865675" cy="5231058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-7115735" y="-2709903"/>
            <a:ext cx="4215836" cy="3832578"/>
          </a:xfrm>
          <a:custGeom>
            <a:avLst/>
            <a:gdLst/>
            <a:ahLst/>
            <a:cxnLst/>
            <a:rect l="l" t="t" r="r" b="b"/>
            <a:pathLst>
              <a:path w="4215836" h="3832578">
                <a:moveTo>
                  <a:pt x="0" y="0"/>
                </a:moveTo>
                <a:lnTo>
                  <a:pt x="4215836" y="0"/>
                </a:lnTo>
                <a:lnTo>
                  <a:pt x="4215836" y="3832578"/>
                </a:lnTo>
                <a:lnTo>
                  <a:pt x="0" y="38325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85800" y="1773665"/>
            <a:ext cx="17068800" cy="594560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defTabSz="930275">
              <a:lnSpc>
                <a:spcPct val="150000"/>
              </a:lnSpc>
              <a:tabLst>
                <a:tab pos="1693863" algn="l"/>
              </a:tabLst>
            </a:pPr>
            <a:endParaRPr lang="en-US" sz="4728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804960" lvl="1" indent="-402480" algn="l">
              <a:lnSpc>
                <a:spcPct val="150000"/>
              </a:lnSpc>
              <a:buAutoNum type="arabicPeriod"/>
            </a:pPr>
            <a:r>
              <a:rPr lang="pl-PL" sz="3728" b="1" dirty="0" smtClean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pl-PL" sz="3728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C</a:t>
            </a:r>
            <a:r>
              <a:rPr lang="en-US" sz="3728" b="1" dirty="0" err="1" smtClean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zyste</a:t>
            </a:r>
            <a:r>
              <a:rPr lang="en-US" sz="3728" dirty="0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728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- </a:t>
            </a:r>
            <a:r>
              <a:rPr lang="en-US" sz="3728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przebadane</a:t>
            </a:r>
            <a:r>
              <a:rPr lang="en-US" sz="3728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728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na</a:t>
            </a:r>
            <a:r>
              <a:rPr lang="en-US" sz="3728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728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każdym</a:t>
            </a:r>
            <a:r>
              <a:rPr lang="en-US" sz="3728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728" dirty="0" err="1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etapie</a:t>
            </a:r>
            <a:r>
              <a:rPr lang="pl-PL" sz="3728" dirty="0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tworzenia</a:t>
            </a:r>
            <a:r>
              <a:rPr lang="en-US" sz="3728" dirty="0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, </a:t>
            </a:r>
            <a:r>
              <a:rPr lang="pl-PL" sz="3728" dirty="0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posiadają</a:t>
            </a:r>
            <a:r>
              <a:rPr lang="en-US" sz="3728" dirty="0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728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badania </a:t>
            </a:r>
            <a:endParaRPr lang="pl-PL" sz="3728" dirty="0" smtClean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402480" lvl="1" algn="l">
              <a:lnSpc>
                <a:spcPct val="150000"/>
              </a:lnSpc>
            </a:pPr>
            <a:r>
              <a:rPr lang="pl-PL" sz="3728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pl-PL" sz="3728" dirty="0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  </a:t>
            </a:r>
            <a:r>
              <a:rPr lang="en-US" sz="3728" dirty="0" err="1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i</a:t>
            </a:r>
            <a:r>
              <a:rPr lang="en-US" sz="3728" dirty="0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728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certyfikaty</a:t>
            </a:r>
          </a:p>
          <a:p>
            <a:pPr marL="804960" lvl="1" indent="-402480" algn="l">
              <a:lnSpc>
                <a:spcPct val="150000"/>
              </a:lnSpc>
              <a:buAutoNum type="arabicPeriod"/>
            </a:pPr>
            <a:r>
              <a:rPr lang="pl-PL" sz="3728" b="1" dirty="0" smtClean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pl-PL" sz="3728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S</a:t>
            </a:r>
            <a:r>
              <a:rPr lang="en-US" sz="3728" b="1" dirty="0" err="1" smtClean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kuteczne</a:t>
            </a:r>
            <a:r>
              <a:rPr lang="en-US" sz="3728" dirty="0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728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- </a:t>
            </a:r>
            <a:r>
              <a:rPr lang="en-US" sz="3728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już</a:t>
            </a:r>
            <a:r>
              <a:rPr lang="en-US" sz="3728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1 </a:t>
            </a:r>
            <a:r>
              <a:rPr lang="en-US" sz="3728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kropla</a:t>
            </a:r>
            <a:r>
              <a:rPr lang="en-US" sz="3728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ma </a:t>
            </a:r>
            <a:r>
              <a:rPr lang="en-US" sz="3728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działanie</a:t>
            </a:r>
            <a:r>
              <a:rPr lang="en-US" sz="3728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728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terapeutyczne</a:t>
            </a:r>
            <a:r>
              <a:rPr lang="en-US" sz="3728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</a:p>
          <a:p>
            <a:pPr marL="804960" lvl="1" indent="-402480" algn="l">
              <a:lnSpc>
                <a:spcPct val="150000"/>
              </a:lnSpc>
              <a:buAutoNum type="arabicPeriod"/>
            </a:pPr>
            <a:r>
              <a:rPr lang="pl-PL" sz="3728" b="1" dirty="0" smtClean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pl-PL" sz="3728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S</a:t>
            </a:r>
            <a:r>
              <a:rPr lang="en-US" sz="3728" b="1" dirty="0" err="1" smtClean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koncentrowane</a:t>
            </a:r>
            <a:r>
              <a:rPr lang="en-US" sz="3728" dirty="0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728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i</a:t>
            </a:r>
            <a:r>
              <a:rPr lang="en-US" sz="3728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728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wydajne</a:t>
            </a:r>
            <a:r>
              <a:rPr lang="en-US" sz="3728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- 1 </a:t>
            </a:r>
            <a:r>
              <a:rPr lang="en-US" sz="3728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kropla</a:t>
            </a:r>
            <a:r>
              <a:rPr lang="en-US" sz="3728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728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olejku</a:t>
            </a:r>
            <a:r>
              <a:rPr lang="en-US" sz="3728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z </a:t>
            </a:r>
            <a:r>
              <a:rPr lang="en-US" sz="3728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mięty</a:t>
            </a:r>
            <a:r>
              <a:rPr lang="en-US" sz="3728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728" dirty="0" err="1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pieprzowej</a:t>
            </a:r>
            <a:r>
              <a:rPr lang="pl-PL" sz="3728" dirty="0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</a:p>
          <a:p>
            <a:pPr marL="402480" lvl="1" algn="l">
              <a:lnSpc>
                <a:spcPct val="150000"/>
              </a:lnSpc>
            </a:pPr>
            <a:r>
              <a:rPr lang="pl-PL" sz="3728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pl-PL" sz="3728" dirty="0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  </a:t>
            </a:r>
            <a:r>
              <a:rPr lang="en-US" sz="3728" dirty="0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= </a:t>
            </a:r>
            <a:r>
              <a:rPr lang="en-US" sz="3728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28 </a:t>
            </a:r>
            <a:r>
              <a:rPr lang="en-US" sz="3728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filiżanek</a:t>
            </a:r>
            <a:r>
              <a:rPr lang="en-US" sz="3728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728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mięty</a:t>
            </a:r>
            <a:endParaRPr lang="en-US" sz="3728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0" lvl="0" indent="0" algn="l">
              <a:lnSpc>
                <a:spcPts val="4270"/>
              </a:lnSpc>
            </a:pPr>
            <a:endParaRPr lang="en-US" sz="3728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471440" y="315283"/>
            <a:ext cx="11065781" cy="820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930275">
              <a:lnSpc>
                <a:spcPts val="6619"/>
              </a:lnSpc>
              <a:tabLst>
                <a:tab pos="1693863" algn="l"/>
              </a:tabLst>
            </a:pPr>
            <a:r>
              <a:rPr lang="pl-PL" sz="5400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3 c</a:t>
            </a:r>
            <a:r>
              <a:rPr lang="en-US" sz="5400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echy</a:t>
            </a:r>
            <a:r>
              <a:rPr lang="en-US" sz="5400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5400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olejków</a:t>
            </a:r>
            <a:endParaRPr lang="en-US" sz="5400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4495800" y="7472154"/>
            <a:ext cx="9829800" cy="2658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30275">
              <a:lnSpc>
                <a:spcPct val="150000"/>
              </a:lnSpc>
              <a:tabLst>
                <a:tab pos="1693863" algn="l"/>
              </a:tabLst>
            </a:pPr>
            <a:endParaRPr lang="en-US" sz="4728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402480" lvl="1" algn="l">
              <a:lnSpc>
                <a:spcPct val="150000"/>
              </a:lnSpc>
            </a:pPr>
            <a:r>
              <a:rPr lang="pl-PL" sz="3728" dirty="0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                  </a:t>
            </a:r>
            <a:r>
              <a:rPr lang="en-US" sz="4400" dirty="0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= 28</a:t>
            </a:r>
            <a:r>
              <a:rPr lang="pl-PL" sz="4400" dirty="0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x</a:t>
            </a:r>
            <a:endParaRPr lang="en-US" sz="4400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0" lvl="0" indent="0" algn="l">
              <a:lnSpc>
                <a:spcPts val="4270"/>
              </a:lnSpc>
            </a:pPr>
            <a:endParaRPr lang="en-US" sz="3728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10" name="AutoShape 2" descr="żółta Kropla Oleju, Kropla Oleju, żółty Olej, Olio D Oro ..."/>
          <p:cNvSpPr>
            <a:spLocks noChangeAspect="1" noChangeArrowheads="1"/>
          </p:cNvSpPr>
          <p:nvPr/>
        </p:nvSpPr>
        <p:spPr bwMode="auto">
          <a:xfrm>
            <a:off x="-128753" y="-144463"/>
            <a:ext cx="589128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0376" y="8114424"/>
            <a:ext cx="1600283" cy="1506149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5291" y="7914500"/>
            <a:ext cx="2192217" cy="1706073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25601" y="800101"/>
            <a:ext cx="2577652" cy="2042058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9004330" y="7536192"/>
            <a:ext cx="3046687" cy="2456391"/>
          </a:xfrm>
          <a:custGeom>
            <a:avLst/>
            <a:gdLst/>
            <a:ahLst/>
            <a:cxnLst/>
            <a:rect l="l" t="t" r="r" b="b"/>
            <a:pathLst>
              <a:path w="3046687" h="2456391">
                <a:moveTo>
                  <a:pt x="0" y="0"/>
                </a:moveTo>
                <a:lnTo>
                  <a:pt x="3046687" y="0"/>
                </a:lnTo>
                <a:lnTo>
                  <a:pt x="3046687" y="2456391"/>
                </a:lnTo>
                <a:lnTo>
                  <a:pt x="0" y="24563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817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12996" y="-1282627"/>
            <a:ext cx="8708929" cy="12504718"/>
            <a:chOff x="0" y="0"/>
            <a:chExt cx="4137660" cy="5941060"/>
          </a:xfrm>
        </p:grpSpPr>
        <p:sp>
          <p:nvSpPr>
            <p:cNvPr id="3" name="Freeform 3"/>
            <p:cNvSpPr/>
            <p:nvPr/>
          </p:nvSpPr>
          <p:spPr>
            <a:xfrm>
              <a:off x="-350520" y="-288290"/>
              <a:ext cx="4956810" cy="6334760"/>
            </a:xfrm>
            <a:custGeom>
              <a:avLst/>
              <a:gdLst/>
              <a:ahLst/>
              <a:cxnLst/>
              <a:rect l="l" t="t" r="r" b="b"/>
              <a:pathLst>
                <a:path w="4956810" h="6334760">
                  <a:moveTo>
                    <a:pt x="762000" y="824230"/>
                  </a:moveTo>
                  <a:cubicBezTo>
                    <a:pt x="1517650" y="146050"/>
                    <a:pt x="2913380" y="0"/>
                    <a:pt x="3416300" y="1047750"/>
                  </a:cubicBezTo>
                  <a:cubicBezTo>
                    <a:pt x="3614420" y="1484630"/>
                    <a:pt x="3507740" y="1979930"/>
                    <a:pt x="3566160" y="2440940"/>
                  </a:cubicBezTo>
                  <a:cubicBezTo>
                    <a:pt x="3647440" y="3079750"/>
                    <a:pt x="4140200" y="3562350"/>
                    <a:pt x="4362450" y="4147820"/>
                  </a:cubicBezTo>
                  <a:cubicBezTo>
                    <a:pt x="4956810" y="5591810"/>
                    <a:pt x="3315970" y="6334760"/>
                    <a:pt x="2122170" y="6216650"/>
                  </a:cubicBezTo>
                  <a:cubicBezTo>
                    <a:pt x="1496060" y="6215380"/>
                    <a:pt x="762000" y="6047740"/>
                    <a:pt x="467360" y="5431790"/>
                  </a:cubicBezTo>
                  <a:cubicBezTo>
                    <a:pt x="166370" y="4765040"/>
                    <a:pt x="539750" y="4028440"/>
                    <a:pt x="553720" y="3336290"/>
                  </a:cubicBezTo>
                  <a:cubicBezTo>
                    <a:pt x="571500" y="2500630"/>
                    <a:pt x="0" y="1489710"/>
                    <a:pt x="762000" y="824230"/>
                  </a:cubicBezTo>
                  <a:close/>
                </a:path>
              </a:pathLst>
            </a:custGeom>
            <a:blipFill>
              <a:blip r:embed="rId2"/>
              <a:stretch>
                <a:fillRect t="-2273" b="-2273"/>
              </a:stretch>
            </a:blip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483139" y="-2447914"/>
            <a:ext cx="5334494" cy="4895828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397014" y="4030528"/>
            <a:ext cx="9978123" cy="5912038"/>
          </a:xfrm>
          <a:custGeom>
            <a:avLst/>
            <a:gdLst/>
            <a:ahLst/>
            <a:cxnLst/>
            <a:rect l="l" t="t" r="r" b="b"/>
            <a:pathLst>
              <a:path w="9978123" h="5912038">
                <a:moveTo>
                  <a:pt x="0" y="0"/>
                </a:moveTo>
                <a:lnTo>
                  <a:pt x="9978123" y="0"/>
                </a:lnTo>
                <a:lnTo>
                  <a:pt x="9978123" y="5912038"/>
                </a:lnTo>
                <a:lnTo>
                  <a:pt x="0" y="59120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40791" y="1200139"/>
            <a:ext cx="13231324" cy="230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99"/>
              </a:lnSpc>
              <a:spcBef>
                <a:spcPct val="0"/>
              </a:spcBef>
            </a:pPr>
            <a:r>
              <a:rPr lang="en-US" sz="6999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Bezpieczeństwo w ciąży. Najwyższa jakość to podstawa.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4129019" y="4771150"/>
            <a:ext cx="1307610" cy="950633"/>
            <a:chOff x="0" y="0"/>
            <a:chExt cx="5580380" cy="5052060"/>
          </a:xfrm>
        </p:grpSpPr>
        <p:sp>
          <p:nvSpPr>
            <p:cNvPr id="4" name="Freeform 4"/>
            <p:cNvSpPr/>
            <p:nvPr/>
          </p:nvSpPr>
          <p:spPr>
            <a:xfrm>
              <a:off x="-635000" y="-673100"/>
              <a:ext cx="6488430" cy="6027420"/>
            </a:xfrm>
            <a:custGeom>
              <a:avLst/>
              <a:gdLst/>
              <a:ahLst/>
              <a:cxnLst/>
              <a:rect l="l" t="t" r="r" b="b"/>
              <a:pathLst>
                <a:path w="6488430" h="6027420">
                  <a:moveTo>
                    <a:pt x="5344160" y="1055370"/>
                  </a:moveTo>
                  <a:cubicBezTo>
                    <a:pt x="4573270" y="651510"/>
                    <a:pt x="3856990" y="1112520"/>
                    <a:pt x="3284220" y="1112520"/>
                  </a:cubicBezTo>
                  <a:cubicBezTo>
                    <a:pt x="2839720" y="1112520"/>
                    <a:pt x="2001520" y="0"/>
                    <a:pt x="1000760" y="1314450"/>
                  </a:cubicBezTo>
                  <a:cubicBezTo>
                    <a:pt x="0" y="2628900"/>
                    <a:pt x="1247140" y="3865880"/>
                    <a:pt x="2368550" y="4946650"/>
                  </a:cubicBezTo>
                  <a:cubicBezTo>
                    <a:pt x="3489960" y="6027420"/>
                    <a:pt x="5013960" y="6009640"/>
                    <a:pt x="5894070" y="4725670"/>
                  </a:cubicBezTo>
                  <a:cubicBezTo>
                    <a:pt x="6488430" y="3859530"/>
                    <a:pt x="6229350" y="1520190"/>
                    <a:pt x="5344160" y="1055370"/>
                  </a:cubicBezTo>
                  <a:close/>
                </a:path>
              </a:pathLst>
            </a:custGeom>
            <a:blipFill>
              <a:blip r:embed="rId3"/>
              <a:stretch>
                <a:fillRect l="-30475" r="-30475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21640800" y="-2701489"/>
            <a:ext cx="4341113" cy="3792131"/>
            <a:chOff x="0" y="0"/>
            <a:chExt cx="5975350" cy="5219700"/>
          </a:xfrm>
        </p:grpSpPr>
        <p:sp>
          <p:nvSpPr>
            <p:cNvPr id="6" name="Freeform 6"/>
            <p:cNvSpPr/>
            <p:nvPr/>
          </p:nvSpPr>
          <p:spPr>
            <a:xfrm>
              <a:off x="-519430" y="-910590"/>
              <a:ext cx="7381240" cy="6188710"/>
            </a:xfrm>
            <a:custGeom>
              <a:avLst/>
              <a:gdLst/>
              <a:ahLst/>
              <a:cxnLst/>
              <a:rect l="l" t="t" r="r" b="b"/>
              <a:pathLst>
                <a:path w="7381240" h="6188710">
                  <a:moveTo>
                    <a:pt x="2861310" y="5034280"/>
                  </a:moveTo>
                  <a:cubicBezTo>
                    <a:pt x="4353560" y="5034280"/>
                    <a:pt x="3549650" y="6188710"/>
                    <a:pt x="5092700" y="6121400"/>
                  </a:cubicBezTo>
                  <a:cubicBezTo>
                    <a:pt x="6408420" y="6064250"/>
                    <a:pt x="7381240" y="3489960"/>
                    <a:pt x="5207000" y="2288540"/>
                  </a:cubicBezTo>
                  <a:cubicBezTo>
                    <a:pt x="3470910" y="1328420"/>
                    <a:pt x="629920" y="0"/>
                    <a:pt x="1029970" y="1830070"/>
                  </a:cubicBezTo>
                  <a:cubicBezTo>
                    <a:pt x="1430020" y="3660140"/>
                    <a:pt x="0" y="4232910"/>
                    <a:pt x="744220" y="5205730"/>
                  </a:cubicBezTo>
                  <a:cubicBezTo>
                    <a:pt x="1488440" y="6178550"/>
                    <a:pt x="1544320" y="5034280"/>
                    <a:pt x="2861310" y="5034280"/>
                  </a:cubicBezTo>
                  <a:close/>
                </a:path>
              </a:pathLst>
            </a:custGeom>
            <a:blipFill>
              <a:blip r:embed="rId4"/>
              <a:stretch>
                <a:fillRect l="-15532" r="-15532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21945955" y="2422883"/>
            <a:ext cx="4594400" cy="3840376"/>
            <a:chOff x="16067487" y="418776"/>
            <a:chExt cx="4983480" cy="4165600"/>
          </a:xfrm>
        </p:grpSpPr>
        <p:sp>
          <p:nvSpPr>
            <p:cNvPr id="8" name="Freeform 8"/>
            <p:cNvSpPr/>
            <p:nvPr/>
          </p:nvSpPr>
          <p:spPr>
            <a:xfrm>
              <a:off x="16067487" y="418776"/>
              <a:ext cx="4983480" cy="4165600"/>
            </a:xfrm>
            <a:custGeom>
              <a:avLst/>
              <a:gdLst/>
              <a:ahLst/>
              <a:cxnLst/>
              <a:rect l="l" t="t" r="r" b="b"/>
              <a:pathLst>
                <a:path w="4983480" h="4165600">
                  <a:moveTo>
                    <a:pt x="4537710" y="1230630"/>
                  </a:moveTo>
                  <a:cubicBezTo>
                    <a:pt x="4786630" y="1244600"/>
                    <a:pt x="4983480" y="1416050"/>
                    <a:pt x="4980940" y="1680210"/>
                  </a:cubicBezTo>
                  <a:cubicBezTo>
                    <a:pt x="4978400" y="1931670"/>
                    <a:pt x="4773930" y="2134870"/>
                    <a:pt x="4521200" y="2134870"/>
                  </a:cubicBezTo>
                  <a:cubicBezTo>
                    <a:pt x="4309110" y="2160270"/>
                    <a:pt x="3896360" y="2302510"/>
                    <a:pt x="4067810" y="2602230"/>
                  </a:cubicBezTo>
                  <a:cubicBezTo>
                    <a:pt x="4150360" y="2747010"/>
                    <a:pt x="4258310" y="2820670"/>
                    <a:pt x="4262120" y="3002280"/>
                  </a:cubicBezTo>
                  <a:cubicBezTo>
                    <a:pt x="4268470" y="3300730"/>
                    <a:pt x="3977640" y="3577590"/>
                    <a:pt x="3675380" y="3503930"/>
                  </a:cubicBezTo>
                  <a:cubicBezTo>
                    <a:pt x="3590290" y="3483610"/>
                    <a:pt x="3510280" y="3441700"/>
                    <a:pt x="3430270" y="3408680"/>
                  </a:cubicBezTo>
                  <a:cubicBezTo>
                    <a:pt x="3075940" y="3260090"/>
                    <a:pt x="2683510" y="3318510"/>
                    <a:pt x="2367280" y="3531870"/>
                  </a:cubicBezTo>
                  <a:cubicBezTo>
                    <a:pt x="2100580" y="3710940"/>
                    <a:pt x="1905000" y="3990340"/>
                    <a:pt x="1581150" y="4075430"/>
                  </a:cubicBezTo>
                  <a:cubicBezTo>
                    <a:pt x="1236980" y="4165600"/>
                    <a:pt x="855980" y="4089400"/>
                    <a:pt x="582930" y="3858260"/>
                  </a:cubicBezTo>
                  <a:cubicBezTo>
                    <a:pt x="349250" y="3657600"/>
                    <a:pt x="199390" y="3355340"/>
                    <a:pt x="201930" y="3048000"/>
                  </a:cubicBezTo>
                  <a:cubicBezTo>
                    <a:pt x="204470" y="2724150"/>
                    <a:pt x="365760" y="2429510"/>
                    <a:pt x="425450" y="2115820"/>
                  </a:cubicBezTo>
                  <a:cubicBezTo>
                    <a:pt x="459740" y="1931670"/>
                    <a:pt x="459740" y="1732280"/>
                    <a:pt x="393700" y="1554480"/>
                  </a:cubicBezTo>
                  <a:cubicBezTo>
                    <a:pt x="326390" y="1377950"/>
                    <a:pt x="177800" y="1267460"/>
                    <a:pt x="90170" y="1104900"/>
                  </a:cubicBezTo>
                  <a:cubicBezTo>
                    <a:pt x="33020" y="999490"/>
                    <a:pt x="0" y="877570"/>
                    <a:pt x="0" y="749300"/>
                  </a:cubicBezTo>
                  <a:cubicBezTo>
                    <a:pt x="0" y="335280"/>
                    <a:pt x="335280" y="0"/>
                    <a:pt x="749300" y="0"/>
                  </a:cubicBezTo>
                  <a:cubicBezTo>
                    <a:pt x="866140" y="0"/>
                    <a:pt x="982980" y="27940"/>
                    <a:pt x="1087120" y="80010"/>
                  </a:cubicBezTo>
                  <a:cubicBezTo>
                    <a:pt x="1272540" y="173990"/>
                    <a:pt x="1386840" y="354330"/>
                    <a:pt x="1570990" y="452120"/>
                  </a:cubicBezTo>
                  <a:cubicBezTo>
                    <a:pt x="1879600" y="615950"/>
                    <a:pt x="2148840" y="523240"/>
                    <a:pt x="2468880" y="466090"/>
                  </a:cubicBezTo>
                  <a:cubicBezTo>
                    <a:pt x="2672080" y="429260"/>
                    <a:pt x="2931160" y="431800"/>
                    <a:pt x="3117850" y="532130"/>
                  </a:cubicBezTo>
                  <a:cubicBezTo>
                    <a:pt x="3272790" y="614680"/>
                    <a:pt x="3361690" y="786130"/>
                    <a:pt x="3441700" y="934720"/>
                  </a:cubicBezTo>
                  <a:cubicBezTo>
                    <a:pt x="3662680" y="1341120"/>
                    <a:pt x="4132580" y="1210310"/>
                    <a:pt x="4523740" y="1229360"/>
                  </a:cubicBezTo>
                  <a:cubicBezTo>
                    <a:pt x="4530090" y="1229360"/>
                    <a:pt x="4533900" y="1230630"/>
                    <a:pt x="4537710" y="1230630"/>
                  </a:cubicBezTo>
                  <a:close/>
                </a:path>
              </a:pathLst>
            </a:custGeom>
            <a:blipFill>
              <a:blip r:embed="rId5"/>
              <a:stretch>
                <a:fillRect l="-11920" r="-11920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464381" y="457449"/>
            <a:ext cx="15136540" cy="1266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12"/>
              </a:lnSpc>
              <a:spcBef>
                <a:spcPct val="0"/>
              </a:spcBef>
            </a:pPr>
            <a:r>
              <a:rPr lang="en-US" sz="7343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3 sposoby stosowania olejków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831444" y="6239606"/>
            <a:ext cx="16056299" cy="4128989"/>
            <a:chOff x="-5085" y="-190500"/>
            <a:chExt cx="21408399" cy="5505320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168487"/>
              <a:ext cx="5410200" cy="9948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b="1" dirty="0" err="1">
                  <a:solidFill>
                    <a:srgbClr val="2C3A63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Aromatycznie</a:t>
              </a:r>
              <a:endParaRPr lang="en-US" sz="399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-5085" y="1125638"/>
              <a:ext cx="5990874" cy="41891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899"/>
                </a:lnSpc>
              </a:pPr>
              <a:r>
                <a:rPr lang="pl-PL" sz="2400" dirty="0" smtClean="0">
                  <a:solidFill>
                    <a:srgbClr val="2C3A63"/>
                  </a:solidFill>
                  <a:latin typeface="Agrandir"/>
                  <a:ea typeface="Agrandir"/>
                  <a:cs typeface="Agrandir"/>
                  <a:sym typeface="Agrandir"/>
                </a:rPr>
                <a:t>Wąchanie, wdychanie</a:t>
              </a:r>
            </a:p>
            <a:p>
              <a:pPr marL="457200" indent="-457200" defTabSz="452438">
                <a:lnSpc>
                  <a:spcPts val="4899"/>
                </a:lnSpc>
                <a:buFont typeface="Arial" panose="020B0604020202020204" pitchFamily="34" charset="0"/>
                <a:buChar char="•"/>
                <a:tabLst>
                  <a:tab pos="539750" algn="l"/>
                </a:tabLst>
              </a:pPr>
              <a:r>
                <a:rPr lang="pl-PL" sz="2400" dirty="0" err="1" smtClean="0">
                  <a:solidFill>
                    <a:srgbClr val="2C3A63"/>
                  </a:solidFill>
                  <a:latin typeface="Agrandir"/>
                  <a:ea typeface="Agrandir"/>
                  <a:cs typeface="Agrandir"/>
                  <a:sym typeface="Agrandir"/>
                </a:rPr>
                <a:t>d</a:t>
              </a:r>
              <a:r>
                <a:rPr lang="en-US" sz="2400" dirty="0" err="1" smtClean="0">
                  <a:solidFill>
                    <a:srgbClr val="2C3A63"/>
                  </a:solidFill>
                  <a:latin typeface="Agrandir"/>
                  <a:ea typeface="Agrandir"/>
                  <a:cs typeface="Agrandir"/>
                  <a:sym typeface="Agrandir"/>
                </a:rPr>
                <a:t>yfu</a:t>
              </a:r>
              <a:r>
                <a:rPr lang="pl-PL" sz="2400" dirty="0" err="1" smtClean="0">
                  <a:solidFill>
                    <a:srgbClr val="2C3A63"/>
                  </a:solidFill>
                  <a:latin typeface="Agrandir"/>
                  <a:ea typeface="Agrandir"/>
                  <a:cs typeface="Agrandir"/>
                  <a:sym typeface="Agrandir"/>
                </a:rPr>
                <a:t>zor</a:t>
              </a:r>
              <a:r>
                <a:rPr lang="pl-PL" sz="2400" dirty="0" smtClean="0">
                  <a:solidFill>
                    <a:srgbClr val="2C3A63"/>
                  </a:solidFill>
                  <a:latin typeface="Agrandir"/>
                  <a:ea typeface="Agrandir"/>
                  <a:cs typeface="Agrandir"/>
                  <a:sym typeface="Agrandir"/>
                </a:rPr>
                <a:t> ultradźwiękowy, </a:t>
              </a:r>
              <a:endParaRPr lang="en-US" sz="2400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endParaRPr>
            </a:p>
            <a:p>
              <a:pPr marL="457200" lvl="0" indent="-457200">
                <a:lnSpc>
                  <a:spcPts val="4899"/>
                </a:lnSpc>
                <a:buFont typeface="Arial" panose="020B0604020202020204" pitchFamily="34" charset="0"/>
                <a:buChar char="•"/>
              </a:pPr>
              <a:r>
                <a:rPr lang="pl-PL" sz="2400" dirty="0" err="1">
                  <a:solidFill>
                    <a:srgbClr val="2C3A63"/>
                  </a:solidFill>
                  <a:latin typeface="Agrandir"/>
                  <a:ea typeface="Agrandir"/>
                  <a:cs typeface="Agrandir"/>
                  <a:sym typeface="Agrandir"/>
                </a:rPr>
                <a:t>d</a:t>
              </a:r>
              <a:r>
                <a:rPr lang="en-US" sz="2400" dirty="0" err="1" smtClean="0">
                  <a:solidFill>
                    <a:srgbClr val="2C3A63"/>
                  </a:solidFill>
                  <a:latin typeface="Agrandir"/>
                  <a:ea typeface="Agrandir"/>
                  <a:cs typeface="Agrandir"/>
                  <a:sym typeface="Agrandir"/>
                </a:rPr>
                <a:t>yfuzor</a:t>
              </a:r>
              <a:r>
                <a:rPr lang="en-US" sz="2400" dirty="0" smtClean="0">
                  <a:solidFill>
                    <a:srgbClr val="2C3A63"/>
                  </a:solidFill>
                  <a:latin typeface="Agrandir"/>
                  <a:ea typeface="Agrandir"/>
                  <a:cs typeface="Agrandir"/>
                  <a:sym typeface="Agrandir"/>
                </a:rPr>
                <a:t> </a:t>
              </a:r>
              <a:r>
                <a:rPr lang="en-US" sz="2400" dirty="0" err="1" smtClean="0">
                  <a:solidFill>
                    <a:srgbClr val="2C3A63"/>
                  </a:solidFill>
                  <a:latin typeface="Agrandir"/>
                  <a:ea typeface="Agrandir"/>
                  <a:cs typeface="Agrandir"/>
                  <a:sym typeface="Agrandir"/>
                </a:rPr>
                <a:t>pasywn</a:t>
              </a:r>
              <a:r>
                <a:rPr lang="pl-PL" sz="2400" dirty="0" smtClean="0">
                  <a:solidFill>
                    <a:srgbClr val="2C3A63"/>
                  </a:solidFill>
                  <a:latin typeface="Agrandir"/>
                  <a:ea typeface="Agrandir"/>
                  <a:cs typeface="Agrandir"/>
                  <a:sym typeface="Agrandir"/>
                </a:rPr>
                <a:t>y, </a:t>
              </a:r>
            </a:p>
            <a:p>
              <a:pPr marL="457200" lvl="0" indent="-457200">
                <a:lnSpc>
                  <a:spcPts val="4899"/>
                </a:lnSpc>
                <a:buFont typeface="Arial" panose="020B0604020202020204" pitchFamily="34" charset="0"/>
                <a:buChar char="•"/>
              </a:pPr>
              <a:r>
                <a:rPr lang="pl-PL" sz="2400" dirty="0" smtClean="0">
                  <a:solidFill>
                    <a:srgbClr val="2C3A63"/>
                  </a:solidFill>
                  <a:latin typeface="Agrandir"/>
                  <a:ea typeface="Agrandir"/>
                  <a:cs typeface="Agrandir"/>
                  <a:sym typeface="Agrandir"/>
                </a:rPr>
                <a:t>inhalacja parowa</a:t>
              </a:r>
              <a:endParaRPr lang="pl-PL" sz="2400" dirty="0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endParaRPr>
            </a:p>
            <a:p>
              <a:pPr marL="0" lvl="0" indent="0" algn="ctr">
                <a:lnSpc>
                  <a:spcPts val="4899"/>
                </a:lnSpc>
              </a:pPr>
              <a:endParaRPr lang="en-US" sz="34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6913324" y="-158963"/>
              <a:ext cx="5982093" cy="18808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5459"/>
                </a:lnSpc>
                <a:spcBef>
                  <a:spcPct val="0"/>
                </a:spcBef>
              </a:pPr>
              <a:r>
                <a:rPr lang="en-US" sz="4000" b="1" dirty="0" err="1" smtClean="0">
                  <a:solidFill>
                    <a:srgbClr val="2C3A63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Miejscowo</a:t>
              </a:r>
              <a:endParaRPr lang="pl-PL" sz="4000" b="1" dirty="0" smtClean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endParaRPr>
            </a:p>
            <a:p>
              <a:pPr marL="0" lvl="0" indent="0" algn="ctr">
                <a:lnSpc>
                  <a:spcPts val="5459"/>
                </a:lnSpc>
                <a:spcBef>
                  <a:spcPct val="0"/>
                </a:spcBef>
              </a:pPr>
              <a:r>
                <a:rPr lang="pl-PL" sz="2400" dirty="0" smtClean="0">
                  <a:solidFill>
                    <a:srgbClr val="2C3A63"/>
                  </a:solidFill>
                  <a:latin typeface="Agrandir"/>
                  <a:ea typeface="Agrandir"/>
                  <a:cs typeface="Agrandir"/>
                  <a:sym typeface="Agrandir Bold"/>
                </a:rPr>
                <a:t>Masaż, kąpiel, kompres</a:t>
              </a:r>
              <a:endParaRPr lang="en-US" sz="2400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 Bold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4398541" y="-190500"/>
              <a:ext cx="5410200" cy="9948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b="1">
                  <a:solidFill>
                    <a:srgbClr val="2C3A63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Wewnętrznie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2918359" y="3060134"/>
              <a:ext cx="8484955" cy="8549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5039"/>
                </a:lnSpc>
              </a:pPr>
              <a:r>
                <a:rPr lang="en-US" sz="2400" dirty="0">
                  <a:solidFill>
                    <a:srgbClr val="FF0000"/>
                  </a:solidFill>
                  <a:latin typeface="Agrandir"/>
                  <a:ea typeface="Agrandir"/>
                  <a:cs typeface="Agrandir"/>
                  <a:sym typeface="Agrandir Bold"/>
                </a:rPr>
                <a:t>W </a:t>
              </a:r>
              <a:r>
                <a:rPr lang="pl-PL" sz="2400" dirty="0" smtClean="0">
                  <a:solidFill>
                    <a:srgbClr val="FF0000"/>
                  </a:solidFill>
                  <a:latin typeface="Agrandir"/>
                  <a:ea typeface="Agrandir"/>
                  <a:cs typeface="Agrandir"/>
                  <a:sym typeface="Agrandir Bold"/>
                </a:rPr>
                <a:t>CIĄŻY NIE STOSUJEMY WEWNĘTRZNIE </a:t>
              </a:r>
              <a:r>
                <a:rPr lang="en-US" sz="2400" b="1" dirty="0" smtClean="0">
                  <a:solidFill>
                    <a:srgbClr val="FF0000"/>
                  </a:solidFill>
                  <a:latin typeface="Agrandir"/>
                  <a:ea typeface="Agrandir"/>
                  <a:cs typeface="Agrandir"/>
                  <a:sym typeface="Agrandir Bold"/>
                </a:rPr>
                <a:t>!</a:t>
              </a:r>
              <a:endParaRPr lang="pl-PL" sz="2400" b="1" dirty="0" smtClean="0">
                <a:solidFill>
                  <a:srgbClr val="FF0000"/>
                </a:solidFill>
                <a:latin typeface="Agrandir"/>
                <a:ea typeface="Agrandir"/>
                <a:cs typeface="Agrandir"/>
                <a:sym typeface="Agrandir Bold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6156676" y="2117039"/>
              <a:ext cx="7485217" cy="15465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59"/>
                </a:lnSpc>
              </a:pPr>
              <a:r>
                <a:rPr lang="pl-PL" sz="2400" dirty="0">
                  <a:solidFill>
                    <a:srgbClr val="FF0000"/>
                  </a:solidFill>
                  <a:latin typeface="Agrandir"/>
                  <a:ea typeface="Agrandir"/>
                  <a:cs typeface="Agrandir"/>
                  <a:sym typeface="Agrandir Bold"/>
                </a:rPr>
                <a:t>ZAWSZE ROZCIEŃCZAMY </a:t>
              </a:r>
              <a:br>
                <a:rPr lang="pl-PL" sz="2400" dirty="0">
                  <a:solidFill>
                    <a:srgbClr val="FF0000"/>
                  </a:solidFill>
                  <a:latin typeface="Agrandir"/>
                  <a:ea typeface="Agrandir"/>
                  <a:cs typeface="Agrandir"/>
                  <a:sym typeface="Agrandir Bold"/>
                </a:rPr>
              </a:br>
              <a:r>
                <a:rPr lang="pl-PL" sz="2400" dirty="0">
                  <a:solidFill>
                    <a:srgbClr val="FF0000"/>
                  </a:solidFill>
                  <a:latin typeface="Agrandir"/>
                  <a:ea typeface="Agrandir"/>
                  <a:cs typeface="Agrandir"/>
                  <a:sym typeface="Agrandir Bold"/>
                </a:rPr>
                <a:t>W OLEJACH</a:t>
              </a:r>
            </a:p>
          </p:txBody>
        </p:sp>
      </p:grpSp>
      <p:pic>
        <p:nvPicPr>
          <p:cNvPr id="3076" name="Picture 4" descr="Aromaterapia i stosowanie olejków w czasie ciąży i w porodzie - Fotograf  Poznań Ewa S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58" y="2150705"/>
            <a:ext cx="4617507" cy="365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3128" y="2119532"/>
            <a:ext cx="4233778" cy="3659127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 rotWithShape="1">
          <a:blip r:embed="rId8"/>
          <a:srcRect l="5189" t="-1975" r="-96" b="4918"/>
          <a:stretch/>
        </p:blipFill>
        <p:spPr>
          <a:xfrm>
            <a:off x="22311692" y="7836812"/>
            <a:ext cx="4335019" cy="3746312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96317" y="2119532"/>
            <a:ext cx="4133343" cy="3631850"/>
          </a:xfrm>
          <a:prstGeom prst="rect">
            <a:avLst/>
          </a:prstGeom>
        </p:spPr>
      </p:pic>
      <p:sp>
        <p:nvSpPr>
          <p:cNvPr id="23" name="TextBox 16"/>
          <p:cNvSpPr txBox="1"/>
          <p:nvPr/>
        </p:nvSpPr>
        <p:spPr>
          <a:xfrm>
            <a:off x="11799228" y="7047704"/>
            <a:ext cx="5613913" cy="54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59"/>
              </a:lnSpc>
            </a:pP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Agrandir"/>
                <a:ea typeface="Agrandir"/>
                <a:cs typeface="Agrandir"/>
                <a:sym typeface="Agrandir Bold"/>
              </a:rPr>
              <a:t>W kapsułkach, na wodę lub olej</a:t>
            </a:r>
            <a:endParaRPr lang="pl-PL" sz="2400" dirty="0">
              <a:solidFill>
                <a:schemeClr val="tx2">
                  <a:lumMod val="75000"/>
                </a:schemeClr>
              </a:solidFill>
              <a:latin typeface="Agrandir"/>
              <a:ea typeface="Agrandir"/>
              <a:cs typeface="Agrandir"/>
              <a:sym typeface="Agrandir Bold"/>
            </a:endParaRPr>
          </a:p>
        </p:txBody>
      </p:sp>
      <p:sp>
        <p:nvSpPr>
          <p:cNvPr id="24" name="TextBox 15"/>
          <p:cNvSpPr txBox="1"/>
          <p:nvPr/>
        </p:nvSpPr>
        <p:spPr>
          <a:xfrm>
            <a:off x="11919642" y="7909156"/>
            <a:ext cx="5192622" cy="563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39"/>
              </a:lnSpc>
            </a:pPr>
            <a:r>
              <a:rPr lang="pl-PL" sz="2400" dirty="0" smtClean="0">
                <a:solidFill>
                  <a:srgbClr val="FF0000"/>
                </a:solidFill>
                <a:latin typeface="Agrandir"/>
                <a:ea typeface="Agrandir"/>
                <a:cs typeface="Agrandir"/>
                <a:sym typeface="Agrandir Bold"/>
              </a:rPr>
              <a:t>Tylko po konsultacji ze specjalistą </a:t>
            </a:r>
            <a:r>
              <a:rPr lang="en-US" sz="2400" dirty="0" smtClean="0">
                <a:solidFill>
                  <a:srgbClr val="FF0000"/>
                </a:solidFill>
                <a:latin typeface="Agrandir"/>
                <a:ea typeface="Agrandir"/>
                <a:cs typeface="Agrandir"/>
                <a:sym typeface="Agrandir Bold"/>
              </a:rPr>
              <a:t>!</a:t>
            </a:r>
            <a:endParaRPr lang="pl-PL" sz="2400" dirty="0" smtClean="0">
              <a:solidFill>
                <a:srgbClr val="FF0000"/>
              </a:solidFill>
              <a:latin typeface="Agrandir"/>
              <a:ea typeface="Agrandir"/>
              <a:cs typeface="Agrandir"/>
              <a:sym typeface="Agrandir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301790"/>
            <a:ext cx="9097932" cy="143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599"/>
              </a:lnSpc>
              <a:spcBef>
                <a:spcPct val="0"/>
              </a:spcBef>
            </a:pPr>
            <a:r>
              <a:rPr lang="en-US" sz="7999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Analiza węchowa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737897" y="3772918"/>
            <a:ext cx="9715888" cy="5720728"/>
            <a:chOff x="0" y="0"/>
            <a:chExt cx="12954517" cy="7627638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2954517" cy="7627638"/>
              <a:chOff x="0" y="0"/>
              <a:chExt cx="3290491" cy="1945235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290491" cy="1945235"/>
              </a:xfrm>
              <a:custGeom>
                <a:avLst/>
                <a:gdLst/>
                <a:ahLst/>
                <a:cxnLst/>
                <a:rect l="l" t="t" r="r" b="b"/>
                <a:pathLst>
                  <a:path w="3290491" h="1945235">
                    <a:moveTo>
                      <a:pt x="3166031" y="1945235"/>
                    </a:moveTo>
                    <a:lnTo>
                      <a:pt x="124460" y="1945235"/>
                    </a:lnTo>
                    <a:cubicBezTo>
                      <a:pt x="55880" y="1945235"/>
                      <a:pt x="0" y="1889355"/>
                      <a:pt x="0" y="182077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166031" y="0"/>
                    </a:lnTo>
                    <a:cubicBezTo>
                      <a:pt x="3234611" y="0"/>
                      <a:pt x="3290491" y="55880"/>
                      <a:pt x="3290491" y="124460"/>
                    </a:cubicBezTo>
                    <a:lnTo>
                      <a:pt x="3290491" y="1820775"/>
                    </a:lnTo>
                    <a:cubicBezTo>
                      <a:pt x="3290491" y="1889355"/>
                      <a:pt x="3234611" y="1945235"/>
                      <a:pt x="3166031" y="1945235"/>
                    </a:cubicBezTo>
                    <a:close/>
                  </a:path>
                </a:pathLst>
              </a:custGeom>
              <a:solidFill>
                <a:srgbClr val="FFFCF7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373563" y="237449"/>
              <a:ext cx="12580954" cy="69249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>
                <a:lnSpc>
                  <a:spcPts val="8109"/>
                </a:lnSpc>
                <a:spcBef>
                  <a:spcPct val="0"/>
                </a:spcBef>
              </a:pPr>
              <a:r>
                <a:rPr lang="en-US" sz="5792" b="1" dirty="0">
                  <a:solidFill>
                    <a:srgbClr val="2C3A63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W </a:t>
              </a:r>
              <a:r>
                <a:rPr lang="en-US" sz="5792" b="1" dirty="0" err="1">
                  <a:solidFill>
                    <a:srgbClr val="2C3A63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ciąży</a:t>
              </a:r>
              <a:r>
                <a:rPr lang="en-US" sz="5792" b="1" dirty="0">
                  <a:solidFill>
                    <a:srgbClr val="2C3A63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 </a:t>
              </a:r>
              <a:r>
                <a:rPr lang="en-US" sz="5792" b="1" dirty="0" err="1">
                  <a:solidFill>
                    <a:srgbClr val="2C3A63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korzystajmy</a:t>
              </a:r>
              <a:r>
                <a:rPr lang="en-US" sz="5792" b="1" dirty="0">
                  <a:solidFill>
                    <a:srgbClr val="2C3A63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 </a:t>
              </a:r>
              <a:r>
                <a:rPr lang="en-US" sz="5792" b="1" dirty="0" err="1">
                  <a:solidFill>
                    <a:srgbClr val="2C3A63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tylko</a:t>
              </a:r>
              <a:r>
                <a:rPr lang="en-US" sz="5792" b="1" dirty="0">
                  <a:solidFill>
                    <a:srgbClr val="2C3A63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 z </a:t>
              </a:r>
              <a:r>
                <a:rPr lang="en-US" sz="5792" b="1" dirty="0" err="1">
                  <a:solidFill>
                    <a:srgbClr val="2C3A63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tych</a:t>
              </a:r>
              <a:r>
                <a:rPr lang="en-US" sz="5792" b="1" dirty="0">
                  <a:solidFill>
                    <a:srgbClr val="2C3A63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 </a:t>
              </a:r>
              <a:r>
                <a:rPr lang="en-US" sz="5792" b="1" dirty="0" err="1">
                  <a:solidFill>
                    <a:srgbClr val="2C3A63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olejków</a:t>
              </a:r>
              <a:r>
                <a:rPr lang="en-US" sz="5792" b="1" dirty="0">
                  <a:solidFill>
                    <a:srgbClr val="2C3A63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, </a:t>
              </a:r>
              <a:r>
                <a:rPr lang="en-US" sz="5792" b="1" dirty="0" err="1">
                  <a:solidFill>
                    <a:srgbClr val="2C3A63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których</a:t>
              </a:r>
              <a:r>
                <a:rPr lang="en-US" sz="5792" b="1" dirty="0">
                  <a:solidFill>
                    <a:srgbClr val="2C3A63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 </a:t>
              </a:r>
              <a:r>
                <a:rPr lang="en-US" sz="5792" b="1" dirty="0" err="1">
                  <a:solidFill>
                    <a:srgbClr val="2C3A63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zapachy</a:t>
              </a:r>
              <a:r>
                <a:rPr lang="en-US" sz="5792" b="1" dirty="0">
                  <a:solidFill>
                    <a:srgbClr val="2C3A63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 </a:t>
              </a:r>
              <a:r>
                <a:rPr lang="en-US" sz="5792" b="1" dirty="0" err="1">
                  <a:solidFill>
                    <a:srgbClr val="2C3A63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dobrze</a:t>
              </a:r>
              <a:r>
                <a:rPr lang="en-US" sz="5792" b="1" dirty="0">
                  <a:solidFill>
                    <a:srgbClr val="2C3A63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 </a:t>
              </a:r>
              <a:r>
                <a:rPr lang="en-US" sz="5792" b="1" dirty="0" err="1">
                  <a:solidFill>
                    <a:srgbClr val="2C3A63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nam</a:t>
              </a:r>
              <a:r>
                <a:rPr lang="en-US" sz="5792" b="1" dirty="0">
                  <a:solidFill>
                    <a:srgbClr val="2C3A63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 </a:t>
              </a:r>
              <a:r>
                <a:rPr lang="en-US" sz="5792" b="1" dirty="0" err="1">
                  <a:solidFill>
                    <a:srgbClr val="2C3A63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się</a:t>
              </a:r>
              <a:r>
                <a:rPr lang="en-US" sz="5792" b="1" dirty="0">
                  <a:solidFill>
                    <a:srgbClr val="2C3A63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 </a:t>
              </a:r>
              <a:r>
                <a:rPr lang="en-US" sz="5792" b="1" dirty="0" err="1" smtClean="0">
                  <a:solidFill>
                    <a:srgbClr val="2C3A63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kojarzą</a:t>
              </a:r>
              <a:r>
                <a:rPr lang="pl-PL" sz="5792" b="1" dirty="0" smtClean="0">
                  <a:solidFill>
                    <a:srgbClr val="2C3A63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 i </a:t>
              </a:r>
              <a:r>
                <a:rPr lang="en-US" sz="5792" b="1" dirty="0" err="1" smtClean="0">
                  <a:solidFill>
                    <a:srgbClr val="2C3A63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nam</a:t>
              </a:r>
              <a:r>
                <a:rPr lang="en-US" sz="5792" b="1" dirty="0" smtClean="0">
                  <a:solidFill>
                    <a:srgbClr val="2C3A63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 </a:t>
              </a:r>
              <a:r>
                <a:rPr lang="en-US" sz="5792" b="1" dirty="0" err="1" smtClean="0">
                  <a:solidFill>
                    <a:srgbClr val="2C3A63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odpowiadają</a:t>
              </a:r>
              <a:r>
                <a:rPr lang="pl-PL" sz="5792" b="1" dirty="0" smtClean="0">
                  <a:solidFill>
                    <a:srgbClr val="2C3A63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. </a:t>
              </a:r>
              <a:endParaRPr lang="en-US" sz="5792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10453785" y="1028700"/>
            <a:ext cx="6439662" cy="8229600"/>
          </a:xfrm>
          <a:custGeom>
            <a:avLst/>
            <a:gdLst/>
            <a:ahLst/>
            <a:cxnLst/>
            <a:rect l="l" t="t" r="r" b="b"/>
            <a:pathLst>
              <a:path w="6439662" h="8229600">
                <a:moveTo>
                  <a:pt x="0" y="0"/>
                </a:moveTo>
                <a:lnTo>
                  <a:pt x="6439662" y="0"/>
                </a:lnTo>
                <a:lnTo>
                  <a:pt x="64396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>
            <a:off x="-2511451" y="1028700"/>
            <a:ext cx="19770751" cy="182625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>
            <a:fillRect/>
          </a:stretch>
        </p:blipFill>
        <p:spPr>
          <a:xfrm rot="-3982960">
            <a:off x="13745551" y="-3705176"/>
            <a:ext cx="5352514" cy="74103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25000"/>
          </a:blip>
          <a:srcRect/>
          <a:stretch>
            <a:fillRect/>
          </a:stretch>
        </p:blipFill>
        <p:spPr>
          <a:xfrm rot="-1644077">
            <a:off x="16162301" y="-1063836"/>
            <a:ext cx="5468057" cy="6108036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2968953" y="2856184"/>
            <a:ext cx="1999600" cy="5398921"/>
          </a:xfrm>
          <a:custGeom>
            <a:avLst/>
            <a:gdLst/>
            <a:ahLst/>
            <a:cxnLst/>
            <a:rect l="l" t="t" r="r" b="b"/>
            <a:pathLst>
              <a:path w="1999600" h="5398921">
                <a:moveTo>
                  <a:pt x="0" y="0"/>
                </a:moveTo>
                <a:lnTo>
                  <a:pt x="1999600" y="0"/>
                </a:lnTo>
                <a:lnTo>
                  <a:pt x="1999600" y="5398920"/>
                </a:lnTo>
                <a:lnTo>
                  <a:pt x="0" y="53989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19503" y="2856184"/>
            <a:ext cx="1997601" cy="5398921"/>
          </a:xfrm>
          <a:custGeom>
            <a:avLst/>
            <a:gdLst/>
            <a:ahLst/>
            <a:cxnLst/>
            <a:rect l="l" t="t" r="r" b="b"/>
            <a:pathLst>
              <a:path w="1997601" h="5398921">
                <a:moveTo>
                  <a:pt x="0" y="0"/>
                </a:moveTo>
                <a:lnTo>
                  <a:pt x="1997600" y="0"/>
                </a:lnTo>
                <a:lnTo>
                  <a:pt x="1997600" y="5398920"/>
                </a:lnTo>
                <a:lnTo>
                  <a:pt x="0" y="53989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232951" y="2856184"/>
            <a:ext cx="1997601" cy="5398921"/>
          </a:xfrm>
          <a:custGeom>
            <a:avLst/>
            <a:gdLst/>
            <a:ahLst/>
            <a:cxnLst/>
            <a:rect l="l" t="t" r="r" b="b"/>
            <a:pathLst>
              <a:path w="1997601" h="5398921">
                <a:moveTo>
                  <a:pt x="0" y="0"/>
                </a:moveTo>
                <a:lnTo>
                  <a:pt x="1997601" y="0"/>
                </a:lnTo>
                <a:lnTo>
                  <a:pt x="1997601" y="5398920"/>
                </a:lnTo>
                <a:lnTo>
                  <a:pt x="0" y="53989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144952" y="2856184"/>
            <a:ext cx="1997601" cy="5398921"/>
          </a:xfrm>
          <a:custGeom>
            <a:avLst/>
            <a:gdLst/>
            <a:ahLst/>
            <a:cxnLst/>
            <a:rect l="l" t="t" r="r" b="b"/>
            <a:pathLst>
              <a:path w="1997601" h="5398921">
                <a:moveTo>
                  <a:pt x="0" y="0"/>
                </a:moveTo>
                <a:lnTo>
                  <a:pt x="1997600" y="0"/>
                </a:lnTo>
                <a:lnTo>
                  <a:pt x="1997600" y="5398920"/>
                </a:lnTo>
                <a:lnTo>
                  <a:pt x="0" y="53989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056952" y="2856184"/>
            <a:ext cx="1997601" cy="5398921"/>
          </a:xfrm>
          <a:custGeom>
            <a:avLst/>
            <a:gdLst/>
            <a:ahLst/>
            <a:cxnLst/>
            <a:rect l="l" t="t" r="r" b="b"/>
            <a:pathLst>
              <a:path w="1997601" h="5398921">
                <a:moveTo>
                  <a:pt x="0" y="0"/>
                </a:moveTo>
                <a:lnTo>
                  <a:pt x="1997601" y="0"/>
                </a:lnTo>
                <a:lnTo>
                  <a:pt x="1997601" y="5398920"/>
                </a:lnTo>
                <a:lnTo>
                  <a:pt x="0" y="53989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799557"/>
            <a:ext cx="15153969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949"/>
              </a:lnSpc>
              <a:spcBef>
                <a:spcPct val="0"/>
              </a:spcBef>
            </a:pPr>
            <a:r>
              <a:rPr lang="en-US" sz="6624" b="1">
                <a:solidFill>
                  <a:srgbClr val="FF3131"/>
                </a:solidFill>
                <a:latin typeface="Agrandir Bold"/>
                <a:ea typeface="Agrandir Bold"/>
                <a:cs typeface="Agrandir Bold"/>
                <a:sym typeface="Agrandir Bold"/>
              </a:rPr>
              <a:t>5 top olejków do porodu (i nie tylko ! 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 rot="-6481524">
            <a:off x="-5112611" y="-2789595"/>
            <a:ext cx="14212948" cy="1586619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>
            <a:fillRect/>
          </a:stretch>
        </p:blipFill>
        <p:spPr>
          <a:xfrm rot="8540967">
            <a:off x="11045685" y="-4839949"/>
            <a:ext cx="8031035" cy="80168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25000"/>
          </a:blip>
          <a:srcRect/>
          <a:stretch>
            <a:fillRect/>
          </a:stretch>
        </p:blipFill>
        <p:spPr>
          <a:xfrm rot="-3311130">
            <a:off x="14790428" y="6444896"/>
            <a:ext cx="5413008" cy="56268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 rot="-1425796">
            <a:off x="-4836105" y="-3855776"/>
            <a:ext cx="17005599" cy="18983681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4847997" y="2373574"/>
            <a:ext cx="2215941" cy="2769926"/>
          </a:xfrm>
          <a:custGeom>
            <a:avLst/>
            <a:gdLst/>
            <a:ahLst/>
            <a:cxnLst/>
            <a:rect l="l" t="t" r="r" b="b"/>
            <a:pathLst>
              <a:path w="2215941" h="2769926">
                <a:moveTo>
                  <a:pt x="0" y="0"/>
                </a:moveTo>
                <a:lnTo>
                  <a:pt x="2215940" y="0"/>
                </a:lnTo>
                <a:lnTo>
                  <a:pt x="2215940" y="2769926"/>
                </a:lnTo>
                <a:lnTo>
                  <a:pt x="0" y="27699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523985"/>
            <a:ext cx="3418441" cy="9239031"/>
          </a:xfrm>
          <a:custGeom>
            <a:avLst/>
            <a:gdLst/>
            <a:ahLst/>
            <a:cxnLst/>
            <a:rect l="l" t="t" r="r" b="b"/>
            <a:pathLst>
              <a:path w="3418441" h="9239031">
                <a:moveTo>
                  <a:pt x="0" y="0"/>
                </a:moveTo>
                <a:lnTo>
                  <a:pt x="3418441" y="0"/>
                </a:lnTo>
                <a:lnTo>
                  <a:pt x="3418441" y="9239030"/>
                </a:lnTo>
                <a:lnTo>
                  <a:pt x="0" y="92390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663082" y="100460"/>
            <a:ext cx="11624918" cy="978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6439"/>
              </a:lnSpc>
              <a:buFont typeface="Arial"/>
              <a:buChar char="•"/>
            </a:pPr>
            <a:r>
              <a:rPr lang="en-US" sz="3999" b="1" dirty="0" err="1">
                <a:solidFill>
                  <a:srgbClr val="CB6CE6"/>
                </a:solidFill>
                <a:latin typeface="Agrandir Bold"/>
                <a:ea typeface="Agrandir Bold"/>
                <a:cs typeface="Agrandir Bold"/>
                <a:sym typeface="Agrandir Bold"/>
              </a:rPr>
              <a:t>Królowa</a:t>
            </a:r>
            <a:r>
              <a:rPr lang="en-US" sz="3999" b="1" dirty="0">
                <a:solidFill>
                  <a:srgbClr val="CB6CE6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999" b="1" dirty="0" err="1">
                <a:solidFill>
                  <a:srgbClr val="CB6CE6"/>
                </a:solidFill>
                <a:latin typeface="Agrandir Bold"/>
                <a:ea typeface="Agrandir Bold"/>
                <a:cs typeface="Agrandir Bold"/>
                <a:sym typeface="Agrandir Bold"/>
              </a:rPr>
              <a:t>olejków</a:t>
            </a:r>
            <a:endParaRPr lang="en-US" sz="3999" b="1" dirty="0">
              <a:solidFill>
                <a:srgbClr val="CB6CE6"/>
              </a:solidFill>
              <a:latin typeface="Agrandir Bold"/>
              <a:ea typeface="Agrandir Bold"/>
              <a:cs typeface="Agrandir Bold"/>
              <a:sym typeface="Agrandir Bold"/>
            </a:endParaRPr>
          </a:p>
          <a:p>
            <a:pPr marL="863599" lvl="1" indent="-431800" algn="l">
              <a:lnSpc>
                <a:spcPts val="6439"/>
              </a:lnSpc>
              <a:buFont typeface="Arial"/>
              <a:buChar char="•"/>
            </a:pPr>
            <a:r>
              <a:rPr lang="en-US" sz="399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Bezpieczna</a:t>
            </a:r>
            <a:r>
              <a:rPr lang="en-US" sz="399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99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na</a:t>
            </a:r>
            <a:r>
              <a:rPr lang="en-US" sz="399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99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każdym</a:t>
            </a:r>
            <a:r>
              <a:rPr lang="en-US" sz="399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99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etapie</a:t>
            </a:r>
            <a:r>
              <a:rPr lang="en-US" sz="399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99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ciąży</a:t>
            </a:r>
            <a:r>
              <a:rPr lang="en-US" sz="399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, w </a:t>
            </a:r>
            <a:r>
              <a:rPr lang="en-US" sz="399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porodzie</a:t>
            </a:r>
            <a:r>
              <a:rPr lang="en-US" sz="399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, </a:t>
            </a:r>
            <a:r>
              <a:rPr lang="en-US" sz="399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połogu</a:t>
            </a:r>
            <a:r>
              <a:rPr lang="en-US" sz="399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</a:t>
            </a:r>
            <a:r>
              <a:rPr lang="en-US" sz="399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i</a:t>
            </a:r>
            <a:r>
              <a:rPr lang="en-US" sz="3999" b="1" dirty="0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 u </a:t>
            </a:r>
            <a:r>
              <a:rPr lang="en-US" sz="3999" b="1" dirty="0" err="1">
                <a:solidFill>
                  <a:srgbClr val="2C3A63"/>
                </a:solidFill>
                <a:latin typeface="Agrandir Bold"/>
                <a:ea typeface="Agrandir Bold"/>
                <a:cs typeface="Agrandir Bold"/>
                <a:sym typeface="Agrandir Bold"/>
              </a:rPr>
              <a:t>malucha</a:t>
            </a:r>
            <a:endParaRPr lang="en-US" sz="3999" b="1" dirty="0">
              <a:solidFill>
                <a:srgbClr val="2C3A63"/>
              </a:solidFill>
              <a:latin typeface="Agrandir Bold"/>
              <a:ea typeface="Agrandir Bold"/>
              <a:cs typeface="Agrandir Bold"/>
              <a:sym typeface="Agrandir Bold"/>
            </a:endParaRPr>
          </a:p>
          <a:p>
            <a:pPr marL="863599" lvl="1" indent="-431800" algn="l">
              <a:lnSpc>
                <a:spcPts val="6439"/>
              </a:lnSpc>
              <a:buFont typeface="Arial"/>
              <a:buChar char="•"/>
            </a:pPr>
            <a:r>
              <a:rPr lang="en-US" sz="3999" u="sng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Sen, </a:t>
            </a:r>
            <a:r>
              <a:rPr lang="en-US" sz="3999" u="sng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stres</a:t>
            </a:r>
            <a:r>
              <a:rPr lang="en-US" sz="3999" u="sng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, </a:t>
            </a:r>
            <a:r>
              <a:rPr lang="en-US" sz="3999" u="sng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napięcie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,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uspokojenie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,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obniżony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nastrój</a:t>
            </a:r>
            <a:endParaRPr lang="en-US" sz="3999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863599" lvl="1" indent="-431800" algn="l">
              <a:lnSpc>
                <a:spcPts val="6439"/>
              </a:lnSpc>
              <a:buFont typeface="Arial"/>
              <a:buChar char="•"/>
            </a:pPr>
            <a:r>
              <a:rPr lang="en-US" sz="3999" u="sng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Infekcje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,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bóle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głowy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i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pleców</a:t>
            </a:r>
            <a:endParaRPr lang="en-US" sz="3999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863599" lvl="1" indent="-431800" algn="l">
              <a:lnSpc>
                <a:spcPts val="6439"/>
              </a:lnSpc>
              <a:buFont typeface="Arial"/>
              <a:buChar char="•"/>
            </a:pP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Wczesne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skurcze</a:t>
            </a:r>
            <a:endParaRPr lang="en-US" sz="3999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863599" lvl="1" indent="-431800" algn="l">
              <a:lnSpc>
                <a:spcPts val="6439"/>
              </a:lnSpc>
              <a:buFont typeface="Arial"/>
              <a:buChar char="•"/>
            </a:pP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Obniża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ciśnienie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krwi</a:t>
            </a:r>
            <a:endParaRPr lang="en-US" sz="3999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863599" lvl="1" indent="-431800" algn="l">
              <a:lnSpc>
                <a:spcPts val="6439"/>
              </a:lnSpc>
              <a:buFont typeface="Arial"/>
              <a:buChar char="•"/>
            </a:pP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W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połogu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bóle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piersi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,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obrzęki</a:t>
            </a:r>
            <a:endParaRPr lang="en-US" sz="3999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863599" lvl="1" indent="-431800" algn="l">
              <a:lnSpc>
                <a:spcPts val="6439"/>
              </a:lnSpc>
              <a:buFont typeface="Arial"/>
              <a:buChar char="•"/>
            </a:pP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Rany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,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problemy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skórne</a:t>
            </a:r>
            <a:endParaRPr lang="en-US" sz="3999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863599" lvl="1" indent="-431800" algn="l">
              <a:lnSpc>
                <a:spcPts val="6439"/>
              </a:lnSpc>
              <a:buFont typeface="Arial"/>
              <a:buChar char="•"/>
            </a:pPr>
            <a:r>
              <a:rPr lang="pl-PL" sz="3999" u="sng" dirty="0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K</a:t>
            </a:r>
            <a:r>
              <a:rPr lang="en-US" sz="3999" u="sng" dirty="0" err="1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olki</a:t>
            </a:r>
            <a:r>
              <a:rPr lang="en-US" sz="3999" u="sng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, </a:t>
            </a:r>
            <a:r>
              <a:rPr lang="en-US" sz="3999" u="sng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odparzenia</a:t>
            </a:r>
            <a:r>
              <a:rPr lang="en-US" sz="3999" u="sng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999" u="sng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pieluszkowe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, </a:t>
            </a:r>
            <a:endParaRPr lang="pl-PL" sz="3999" dirty="0" smtClean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863599" lvl="1" indent="-431800" algn="l">
              <a:lnSpc>
                <a:spcPts val="6439"/>
              </a:lnSpc>
              <a:buFont typeface="Arial"/>
              <a:buChar char="•"/>
            </a:pPr>
            <a:r>
              <a:rPr lang="pl-PL" sz="3999" dirty="0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P</a:t>
            </a:r>
            <a:r>
              <a:rPr lang="en-US" sz="3999" dirty="0" err="1" smtClean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rzeziębienie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,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ból</a:t>
            </a:r>
            <a:r>
              <a:rPr lang="en-US" sz="3999" dirty="0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3999" dirty="0" err="1">
                <a:solidFill>
                  <a:srgbClr val="2C3A63"/>
                </a:solidFill>
                <a:latin typeface="Agrandir"/>
                <a:ea typeface="Agrandir"/>
                <a:cs typeface="Agrandir"/>
                <a:sym typeface="Agrandir"/>
              </a:rPr>
              <a:t>ucha</a:t>
            </a:r>
            <a:endParaRPr lang="en-US" sz="3999" dirty="0">
              <a:solidFill>
                <a:srgbClr val="2C3A63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734</Words>
  <Application>Microsoft Office PowerPoint</Application>
  <PresentationFormat>Niestandardowy</PresentationFormat>
  <Paragraphs>177</Paragraphs>
  <Slides>24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31" baseType="lpstr">
      <vt:lpstr>Agrandir</vt:lpstr>
      <vt:lpstr>Arial</vt:lpstr>
      <vt:lpstr>Playfair Display</vt:lpstr>
      <vt:lpstr>Calibri</vt:lpstr>
      <vt:lpstr>Roboto</vt:lpstr>
      <vt:lpstr>Agrandir Bold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Aromaterapia w porodzie</dc:title>
  <dc:creator>AGA</dc:creator>
  <cp:lastModifiedBy>AGA</cp:lastModifiedBy>
  <cp:revision>27</cp:revision>
  <dcterms:created xsi:type="dcterms:W3CDTF">2006-08-16T00:00:00Z</dcterms:created>
  <dcterms:modified xsi:type="dcterms:W3CDTF">2025-05-20T20:15:27Z</dcterms:modified>
  <dc:identifier>DAGdAFUdKKk</dc:identifier>
</cp:coreProperties>
</file>