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9"/>
    <p:restoredTop sz="95392"/>
  </p:normalViewPr>
  <p:slideViewPr>
    <p:cSldViewPr snapToGrid="0" snapToObjects="1">
      <p:cViewPr varScale="1">
        <p:scale>
          <a:sx n="96" d="100"/>
          <a:sy n="96" d="100"/>
        </p:scale>
        <p:origin x="192"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7/19/22</a:t>
            </a:fld>
            <a:endParaRPr lang="en-US" dirty="0"/>
          </a:p>
        </p:txBody>
      </p:sp>
      <p:sp>
        <p:nvSpPr>
          <p:cNvPr id="8" name="Footer Placeholder 7"/>
          <p:cNvSpPr>
            <a:spLocks noGrp="1"/>
          </p:cNvSpPr>
          <p:nvPr>
            <p:ph type="ftr" sz="quarter" idx="11"/>
          </p:nvPr>
        </p:nvSpPr>
        <p:spPr>
          <a:xfrm>
            <a:off x="1600200" y="6065752"/>
            <a:ext cx="5901189" cy="66095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
Drugi poziom
Trzeci poziom
Czwarty poziom
Piąty poziom</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7/19/22</a:t>
            </a:fld>
            <a:endParaRPr lang="en-US" dirty="0"/>
          </a:p>
        </p:txBody>
      </p:sp>
      <p:sp>
        <p:nvSpPr>
          <p:cNvPr id="5" name="Footer Placeholder 4"/>
          <p:cNvSpPr>
            <a:spLocks noGrp="1"/>
          </p:cNvSpPr>
          <p:nvPr>
            <p:ph type="ftr" sz="quarter" idx="11"/>
          </p:nvPr>
        </p:nvSpPr>
        <p:spPr>
          <a:xfrm>
            <a:off x="1600200" y="6065752"/>
            <a:ext cx="5901189" cy="66095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Edytuj style wzorca tekstu
Drugi poziom
Trzeci poziom
Czwarty poziom
Piąty poziom</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7/19/22</a:t>
            </a:fld>
            <a:endParaRPr lang="en-US" dirty="0"/>
          </a:p>
        </p:txBody>
      </p:sp>
      <p:sp>
        <p:nvSpPr>
          <p:cNvPr id="5" name="Footer Placeholder 4"/>
          <p:cNvSpPr>
            <a:spLocks noGrp="1"/>
          </p:cNvSpPr>
          <p:nvPr>
            <p:ph type="ftr" sz="quarter" idx="11"/>
          </p:nvPr>
        </p:nvSpPr>
        <p:spPr>
          <a:xfrm>
            <a:off x="1600200" y="6065752"/>
            <a:ext cx="5901189" cy="66095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
Drugi poziom
Trzeci poziom
Czwarty poziom
Piąty poziom</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7/19/22</a:t>
            </a:fld>
            <a:endParaRPr lang="en-US" dirty="0"/>
          </a:p>
        </p:txBody>
      </p:sp>
      <p:sp>
        <p:nvSpPr>
          <p:cNvPr id="8" name="Footer Placeholder 7"/>
          <p:cNvSpPr>
            <a:spLocks noGrp="1"/>
          </p:cNvSpPr>
          <p:nvPr>
            <p:ph type="ftr" sz="quarter" idx="11"/>
          </p:nvPr>
        </p:nvSpPr>
        <p:spPr>
          <a:xfrm>
            <a:off x="1600200" y="6065752"/>
            <a:ext cx="5901189" cy="66095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
Drugi poziom
Trzeci poziom
Czwarty poziom
Piąty poziom</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7/19/22</a:t>
            </a:fld>
            <a:endParaRPr lang="en-US" dirty="0"/>
          </a:p>
        </p:txBody>
      </p:sp>
      <p:sp>
        <p:nvSpPr>
          <p:cNvPr id="8" name="Footer Placeholder 7"/>
          <p:cNvSpPr>
            <a:spLocks noGrp="1"/>
          </p:cNvSpPr>
          <p:nvPr>
            <p:ph type="ftr" sz="quarter" idx="11"/>
          </p:nvPr>
        </p:nvSpPr>
        <p:spPr>
          <a:xfrm>
            <a:off x="1600200" y="6065752"/>
            <a:ext cx="5901189" cy="66095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Edytuj style wzorca tekstu
Drugi poziom
Trzeci poziom
Czwarty poziom
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Edytuj style wzorca tekstu
Drugi poziom
Trzeci poziom
Czwarty poziom
Piąty poziom</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7/19/22</a:t>
            </a:fld>
            <a:endParaRPr lang="en-US" dirty="0"/>
          </a:p>
        </p:txBody>
      </p:sp>
      <p:sp>
        <p:nvSpPr>
          <p:cNvPr id="9" name="Footer Placeholder 8"/>
          <p:cNvSpPr>
            <a:spLocks noGrp="1"/>
          </p:cNvSpPr>
          <p:nvPr>
            <p:ph type="ftr" sz="quarter" idx="11"/>
          </p:nvPr>
        </p:nvSpPr>
        <p:spPr>
          <a:xfrm>
            <a:off x="1600200" y="6065752"/>
            <a:ext cx="5901189" cy="660952"/>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
Drugi poziom
Trzeci poziom
Czwarty poziom
Piąty poziom</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pl-PL"/>
              <a:t>Edytuj style wzorca tekstu
Drugi poziom
Trzeci poziom
Czwarty poziom
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Edytuj style wzorca tekstu
Drugi poziom
Trzeci poziom
Czwarty poziom
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
Drugi poziom
Trzeci poziom
Czwarty poziom
Piąty poziom</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dirty="0"/>
              <a:t>7/19/22</a:t>
            </a:fld>
            <a:endParaRPr lang="en-US" dirty="0"/>
          </a:p>
        </p:txBody>
      </p:sp>
      <p:sp>
        <p:nvSpPr>
          <p:cNvPr id="8" name="Footer Placeholder 7"/>
          <p:cNvSpPr>
            <a:spLocks noGrp="1"/>
          </p:cNvSpPr>
          <p:nvPr>
            <p:ph type="ftr" sz="quarter" idx="11"/>
          </p:nvPr>
        </p:nvSpPr>
        <p:spPr>
          <a:xfrm>
            <a:off x="1600200" y="6065752"/>
            <a:ext cx="5901189" cy="66095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7/19/22</a:t>
            </a:fld>
            <a:endParaRPr lang="en-US" dirty="0"/>
          </a:p>
        </p:txBody>
      </p:sp>
      <p:sp>
        <p:nvSpPr>
          <p:cNvPr id="4" name="Footer Placeholder 3"/>
          <p:cNvSpPr>
            <a:spLocks noGrp="1"/>
          </p:cNvSpPr>
          <p:nvPr>
            <p:ph type="ftr" sz="quarter" idx="11"/>
          </p:nvPr>
        </p:nvSpPr>
        <p:spPr>
          <a:xfrm>
            <a:off x="1600200" y="6065752"/>
            <a:ext cx="5901189" cy="660952"/>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7/19/22</a:t>
            </a:fld>
            <a:endParaRPr lang="en-US" dirty="0"/>
          </a:p>
        </p:txBody>
      </p:sp>
      <p:sp>
        <p:nvSpPr>
          <p:cNvPr id="3" name="Footer Placeholder 2"/>
          <p:cNvSpPr>
            <a:spLocks noGrp="1"/>
          </p:cNvSpPr>
          <p:nvPr>
            <p:ph type="ftr" sz="quarter" idx="11"/>
          </p:nvPr>
        </p:nvSpPr>
        <p:spPr>
          <a:xfrm>
            <a:off x="1600200" y="6065752"/>
            <a:ext cx="5901189" cy="660952"/>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Edytuj style wzorca tekstu
Drugi poziom
Trzeci poziom
Czwarty poziom
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
Drugi poziom
Trzeci poziom
Czwarty poziom
Piąty poziom</a:t>
            </a:r>
            <a:endParaRPr lang="en-US" dirty="0"/>
          </a:p>
        </p:txBody>
      </p:sp>
      <p:sp>
        <p:nvSpPr>
          <p:cNvPr id="9" name="Date Placeholder 8"/>
          <p:cNvSpPr>
            <a:spLocks noGrp="1"/>
          </p:cNvSpPr>
          <p:nvPr>
            <p:ph type="dt" sz="half" idx="10"/>
          </p:nvPr>
        </p:nvSpPr>
        <p:spPr/>
        <p:txBody>
          <a:bodyPr/>
          <a:lstStyle/>
          <a:p>
            <a:fld id="{D1BE4249-C0D0-4B06-8692-E8BB871AF643}" type="datetimeFigureOut">
              <a:rPr lang="en-US" dirty="0"/>
              <a:t>7/19/22</a:t>
            </a:fld>
            <a:endParaRPr lang="en-US" dirty="0"/>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
Drugi poziom
Trzeci poziom
Czwarty poziom
Piąty poziom</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7/19/22</a:t>
            </a:fld>
            <a:endParaRPr lang="en-US" dirty="0"/>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dirty="0"/>
              <a:t>WEBINAR ŚWAIDOMA MAMA 19 VII 2022</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pic>
        <p:nvPicPr>
          <p:cNvPr id="8" name="Obraz 7">
            <a:extLst>
              <a:ext uri="{FF2B5EF4-FFF2-40B4-BE49-F238E27FC236}">
                <a16:creationId xmlns:a16="http://schemas.microsoft.com/office/drawing/2014/main" id="{5599E50B-4F65-6C4C-8752-B72B882F8170}"/>
              </a:ext>
            </a:extLst>
          </p:cNvPr>
          <p:cNvPicPr>
            <a:picLocks noChangeAspect="1"/>
          </p:cNvPicPr>
          <p:nvPr userDrawn="1"/>
        </p:nvPicPr>
        <p:blipFill>
          <a:blip r:embed="rId13"/>
          <a:stretch>
            <a:fillRect/>
          </a:stretch>
        </p:blipFill>
        <p:spPr>
          <a:xfrm>
            <a:off x="2434487" y="5894183"/>
            <a:ext cx="2591123" cy="660952"/>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ieleba.com.p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15FC94-9B31-B24D-BD65-76989E91F634}"/>
              </a:ext>
            </a:extLst>
          </p:cNvPr>
          <p:cNvSpPr>
            <a:spLocks noGrp="1"/>
          </p:cNvSpPr>
          <p:nvPr>
            <p:ph type="ctrTitle"/>
          </p:nvPr>
        </p:nvSpPr>
        <p:spPr>
          <a:xfrm>
            <a:off x="1600200" y="1033670"/>
            <a:ext cx="8991600" cy="2998994"/>
          </a:xfrm>
        </p:spPr>
        <p:txBody>
          <a:bodyPr/>
          <a:lstStyle/>
          <a:p>
            <a:r>
              <a:rPr lang="pl-PL" dirty="0"/>
              <a:t>PRAWA KOBIET W CIĄŻY W PRACY</a:t>
            </a:r>
            <a:br>
              <a:rPr lang="pl-PL" dirty="0"/>
            </a:br>
            <a:br>
              <a:rPr lang="pl-PL" dirty="0"/>
            </a:br>
            <a:r>
              <a:rPr lang="pl-PL" dirty="0"/>
              <a:t>część I</a:t>
            </a:r>
          </a:p>
        </p:txBody>
      </p:sp>
      <p:sp>
        <p:nvSpPr>
          <p:cNvPr id="3" name="Podtytuł 2">
            <a:extLst>
              <a:ext uri="{FF2B5EF4-FFF2-40B4-BE49-F238E27FC236}">
                <a16:creationId xmlns:a16="http://schemas.microsoft.com/office/drawing/2014/main" id="{C6BBF94E-1533-6246-A8AD-E52FCB327969}"/>
              </a:ext>
            </a:extLst>
          </p:cNvPr>
          <p:cNvSpPr>
            <a:spLocks noGrp="1"/>
          </p:cNvSpPr>
          <p:nvPr>
            <p:ph type="subTitle" idx="1"/>
          </p:nvPr>
        </p:nvSpPr>
        <p:spPr>
          <a:xfrm>
            <a:off x="2695194" y="4973719"/>
            <a:ext cx="6801612" cy="762748"/>
          </a:xfrm>
        </p:spPr>
        <p:txBody>
          <a:bodyPr>
            <a:noAutofit/>
          </a:bodyPr>
          <a:lstStyle/>
          <a:p>
            <a:r>
              <a:rPr lang="pl-PL" sz="1600" dirty="0"/>
              <a:t>WEBINAR 19 LIPCA 2022</a:t>
            </a:r>
          </a:p>
          <a:p>
            <a:r>
              <a:rPr lang="pl-PL" sz="1600" dirty="0"/>
              <a:t>#SWIADOMAMAMA</a:t>
            </a:r>
          </a:p>
        </p:txBody>
      </p:sp>
    </p:spTree>
    <p:extLst>
      <p:ext uri="{BB962C8B-B14F-4D97-AF65-F5344CB8AC3E}">
        <p14:creationId xmlns:p14="http://schemas.microsoft.com/office/powerpoint/2010/main" val="309673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EEC876-FC18-F644-8D75-9FB85763E545}"/>
              </a:ext>
            </a:extLst>
          </p:cNvPr>
          <p:cNvSpPr>
            <a:spLocks noGrp="1"/>
          </p:cNvSpPr>
          <p:nvPr>
            <p:ph type="title"/>
          </p:nvPr>
        </p:nvSpPr>
        <p:spPr/>
        <p:txBody>
          <a:bodyPr/>
          <a:lstStyle/>
          <a:p>
            <a:r>
              <a:rPr lang="pl-PL" dirty="0"/>
              <a:t>PRZYKŁADOWE PRACE OBJĘTE ZAKAZEM</a:t>
            </a:r>
          </a:p>
        </p:txBody>
      </p:sp>
      <p:sp>
        <p:nvSpPr>
          <p:cNvPr id="3" name="Symbol zastępczy zawartości 2">
            <a:extLst>
              <a:ext uri="{FF2B5EF4-FFF2-40B4-BE49-F238E27FC236}">
                <a16:creationId xmlns:a16="http://schemas.microsoft.com/office/drawing/2014/main" id="{54939438-71CE-8649-A9EA-EA8250D8861A}"/>
              </a:ext>
            </a:extLst>
          </p:cNvPr>
          <p:cNvSpPr>
            <a:spLocks noGrp="1"/>
          </p:cNvSpPr>
          <p:nvPr>
            <p:ph idx="1"/>
          </p:nvPr>
        </p:nvSpPr>
        <p:spPr>
          <a:xfrm>
            <a:off x="2231136" y="2517914"/>
            <a:ext cx="7729728" cy="3222114"/>
          </a:xfrm>
        </p:spPr>
        <p:txBody>
          <a:bodyPr>
            <a:normAutofit fontScale="92500" lnSpcReduction="20000"/>
          </a:bodyPr>
          <a:lstStyle/>
          <a:p>
            <a:pPr lvl="0"/>
            <a:r>
              <a:rPr lang="pl-PL" dirty="0"/>
              <a:t>praca w pozycji stojącej powyżej 3 godzin dziennie, </a:t>
            </a:r>
          </a:p>
          <a:p>
            <a:pPr lvl="0"/>
            <a:r>
              <a:rPr lang="pl-PL" dirty="0"/>
              <a:t>praca przy komputerze powyżej 8 godzin dziennie,</a:t>
            </a:r>
          </a:p>
          <a:p>
            <a:pPr lvl="0"/>
            <a:r>
              <a:rPr lang="pl-PL" dirty="0"/>
              <a:t>podnoszenie i przenoszenie przedmiotów o masie powyżej 3 kg, </a:t>
            </a:r>
          </a:p>
          <a:p>
            <a:pPr lvl="0"/>
            <a:r>
              <a:rPr lang="pl-PL" dirty="0"/>
              <a:t>przewożenie ładunków na jednokołowym lub wielokołowym wózku poruszanym ręcznie,</a:t>
            </a:r>
          </a:p>
          <a:p>
            <a:pPr lvl="0"/>
            <a:r>
              <a:rPr lang="pl-PL" dirty="0"/>
              <a:t>praca w wymuszonym rytmie,</a:t>
            </a:r>
          </a:p>
          <a:p>
            <a:pPr lvl="0"/>
            <a:r>
              <a:rPr lang="pl-PL" dirty="0"/>
              <a:t>praca na wysokości, poza podwyższeniami posiadającymi pełne zabezpieczeniem przed upadkiem,</a:t>
            </a:r>
          </a:p>
          <a:p>
            <a:pPr lvl="0"/>
            <a:r>
              <a:rPr lang="pl-PL" dirty="0"/>
              <a:t>praca w warunkach narażenia na drgania, </a:t>
            </a:r>
          </a:p>
          <a:p>
            <a:pPr lvl="0"/>
            <a:r>
              <a:rPr lang="pl-PL" dirty="0"/>
              <a:t>praca w warunkach narażenia na promieniowanie jonizujące,</a:t>
            </a:r>
          </a:p>
          <a:p>
            <a:endParaRPr lang="pl-PL" dirty="0"/>
          </a:p>
        </p:txBody>
      </p:sp>
    </p:spTree>
    <p:extLst>
      <p:ext uri="{BB962C8B-B14F-4D97-AF65-F5344CB8AC3E}">
        <p14:creationId xmlns:p14="http://schemas.microsoft.com/office/powerpoint/2010/main" val="270162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0A2EAB-0778-B440-823D-0AD521D66F65}"/>
              </a:ext>
            </a:extLst>
          </p:cNvPr>
          <p:cNvSpPr>
            <a:spLocks noGrp="1"/>
          </p:cNvSpPr>
          <p:nvPr>
            <p:ph type="title"/>
          </p:nvPr>
        </p:nvSpPr>
        <p:spPr/>
        <p:txBody>
          <a:bodyPr>
            <a:normAutofit fontScale="90000"/>
          </a:bodyPr>
          <a:lstStyle/>
          <a:p>
            <a:r>
              <a:rPr lang="pl-PL" dirty="0"/>
              <a:t>PRACE WZBRONIONE </a:t>
            </a:r>
            <a:br>
              <a:rPr lang="pl-PL" dirty="0"/>
            </a:br>
            <a:r>
              <a:rPr lang="pl-PL" dirty="0"/>
              <a:t>PRZENIESIENIE LUB</a:t>
            </a:r>
            <a:br>
              <a:rPr lang="pl-PL" dirty="0"/>
            </a:br>
            <a:r>
              <a:rPr lang="pl-PL" dirty="0"/>
              <a:t> ZWOLNIENIE OD PRACY</a:t>
            </a:r>
          </a:p>
        </p:txBody>
      </p:sp>
      <p:sp>
        <p:nvSpPr>
          <p:cNvPr id="3" name="Symbol zastępczy zawartości 2">
            <a:extLst>
              <a:ext uri="{FF2B5EF4-FFF2-40B4-BE49-F238E27FC236}">
                <a16:creationId xmlns:a16="http://schemas.microsoft.com/office/drawing/2014/main" id="{4EFBF9CA-8216-E241-B9B6-15ED62F27EA6}"/>
              </a:ext>
            </a:extLst>
          </p:cNvPr>
          <p:cNvSpPr>
            <a:spLocks noGrp="1"/>
          </p:cNvSpPr>
          <p:nvPr>
            <p:ph idx="1"/>
          </p:nvPr>
        </p:nvSpPr>
        <p:spPr/>
        <p:txBody>
          <a:bodyPr/>
          <a:lstStyle/>
          <a:p>
            <a:pPr marL="0" indent="0" algn="just">
              <a:buNone/>
            </a:pPr>
            <a:endParaRPr lang="pl-PL" dirty="0"/>
          </a:p>
          <a:p>
            <a:pPr marL="0" indent="0" algn="just">
              <a:buNone/>
            </a:pPr>
            <a:r>
              <a:rPr lang="pl-PL" dirty="0"/>
              <a:t>Pracodawca zatrudniający pracownicę w ciąży lub karmiącą dziecko piersią przy pracy wymienionej w przepisach, o których mowa powyżej, wzbronionej takiej pracownicy bez względu na stopień narażenia na czynniki szkodliwe dla zdrowia lub niebezpieczne, jest obowiązany przenieść pracownicę do innej pracy, a jeżeli jest to niemożliwe, zwolnić ją na czas niezbędny z obowiązku świadczenia pracy.</a:t>
            </a:r>
          </a:p>
          <a:p>
            <a:pPr algn="just"/>
            <a:endParaRPr lang="pl-PL" dirty="0"/>
          </a:p>
        </p:txBody>
      </p:sp>
    </p:spTree>
    <p:extLst>
      <p:ext uri="{BB962C8B-B14F-4D97-AF65-F5344CB8AC3E}">
        <p14:creationId xmlns:p14="http://schemas.microsoft.com/office/powerpoint/2010/main" val="22176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0A0570-521C-344F-99E9-0FAFD310E836}"/>
              </a:ext>
            </a:extLst>
          </p:cNvPr>
          <p:cNvSpPr>
            <a:spLocks noGrp="1"/>
          </p:cNvSpPr>
          <p:nvPr>
            <p:ph type="title"/>
          </p:nvPr>
        </p:nvSpPr>
        <p:spPr/>
        <p:txBody>
          <a:bodyPr>
            <a:normAutofit fontScale="90000"/>
          </a:bodyPr>
          <a:lstStyle/>
          <a:p>
            <a:r>
              <a:rPr lang="pl-PL" dirty="0"/>
              <a:t>PRACE UCIĄŻLIWE – DOSTOSOWANIE WARUNKÓW PRACY, PRZENIESIENIE LUB ZWOLNIENIE</a:t>
            </a:r>
          </a:p>
        </p:txBody>
      </p:sp>
      <p:sp>
        <p:nvSpPr>
          <p:cNvPr id="3" name="Symbol zastępczy zawartości 2">
            <a:extLst>
              <a:ext uri="{FF2B5EF4-FFF2-40B4-BE49-F238E27FC236}">
                <a16:creationId xmlns:a16="http://schemas.microsoft.com/office/drawing/2014/main" id="{57B5CA15-37C2-F64D-8EDB-EBDFAF29DD6E}"/>
              </a:ext>
            </a:extLst>
          </p:cNvPr>
          <p:cNvSpPr>
            <a:spLocks noGrp="1"/>
          </p:cNvSpPr>
          <p:nvPr>
            <p:ph idx="1"/>
          </p:nvPr>
        </p:nvSpPr>
        <p:spPr/>
        <p:txBody>
          <a:bodyPr/>
          <a:lstStyle/>
          <a:p>
            <a:pPr marL="0" indent="0" algn="just">
              <a:buNone/>
            </a:pPr>
            <a:r>
              <a:rPr lang="pl-PL" dirty="0"/>
              <a:t>Pracodawca zatrudniający pracownicę w ciąży lub karmiącą dziecko piersią przy pozostałych pracach wymienionych w powyższych przepisach jest obowiązany dostosować warunki pracy do wymagań określonych w tych przepisach lub tak ograniczyć czas pracy, aby wyeliminować zagrożenia dla zdrowia lub bezpieczeństwa pracownicy. </a:t>
            </a:r>
          </a:p>
          <a:p>
            <a:pPr marL="0" indent="0" algn="just">
              <a:buNone/>
            </a:pPr>
            <a:r>
              <a:rPr lang="pl-PL" dirty="0"/>
              <a:t>Jeżeli dostosowanie warunków pracy na dotychczasowym stanowisku pracy lub skrócenie czasu pracy jest niemożliwe lub niecelowe, pracodawca jest obowiązany przenieść pracownicę do innej pracy, a w razie braku takiej możliwości zwolnić pracownicę na czas niezbędny z obowiązku świadczenia pracy. </a:t>
            </a:r>
          </a:p>
        </p:txBody>
      </p:sp>
    </p:spTree>
    <p:extLst>
      <p:ext uri="{BB962C8B-B14F-4D97-AF65-F5344CB8AC3E}">
        <p14:creationId xmlns:p14="http://schemas.microsoft.com/office/powerpoint/2010/main" val="393980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3DF8FE-1355-A649-9C56-C28C09F79713}"/>
              </a:ext>
            </a:extLst>
          </p:cNvPr>
          <p:cNvSpPr>
            <a:spLocks noGrp="1"/>
          </p:cNvSpPr>
          <p:nvPr>
            <p:ph type="title"/>
          </p:nvPr>
        </p:nvSpPr>
        <p:spPr/>
        <p:txBody>
          <a:bodyPr/>
          <a:lstStyle/>
          <a:p>
            <a:r>
              <a:rPr lang="pl-PL" dirty="0"/>
              <a:t>PRAWO DO WYNAGRODZENIA </a:t>
            </a:r>
            <a:br>
              <a:rPr lang="pl-PL" dirty="0"/>
            </a:br>
            <a:r>
              <a:rPr lang="pl-PL" dirty="0"/>
              <a:t>BEZ ZMIAN</a:t>
            </a:r>
          </a:p>
        </p:txBody>
      </p:sp>
      <p:sp>
        <p:nvSpPr>
          <p:cNvPr id="3" name="Symbol zastępczy zawartości 2">
            <a:extLst>
              <a:ext uri="{FF2B5EF4-FFF2-40B4-BE49-F238E27FC236}">
                <a16:creationId xmlns:a16="http://schemas.microsoft.com/office/drawing/2014/main" id="{019474E2-F245-9343-B238-FC590F952405}"/>
              </a:ext>
            </a:extLst>
          </p:cNvPr>
          <p:cNvSpPr>
            <a:spLocks noGrp="1"/>
          </p:cNvSpPr>
          <p:nvPr>
            <p:ph idx="1"/>
          </p:nvPr>
        </p:nvSpPr>
        <p:spPr/>
        <p:txBody>
          <a:bodyPr/>
          <a:lstStyle/>
          <a:p>
            <a:pPr marL="0" indent="0" algn="just">
              <a:buNone/>
            </a:pPr>
            <a:endParaRPr lang="pl-PL" dirty="0"/>
          </a:p>
          <a:p>
            <a:pPr marL="0" indent="0" algn="just">
              <a:buNone/>
            </a:pPr>
            <a:r>
              <a:rPr lang="pl-PL" dirty="0"/>
              <a:t>W razie, gdy zmiana warunków pracy na dotychczas zajmowanym stanowisku pracy, skrócenie czasu pracy lub przeniesienie pracownicy do innej pracy powoduje obniżenie wynagrodzenia, pracownicy przysługuje dodatek wyrównawczy. Ponadto, pracownica w okresie zwolnienia z obowiązku świadczenia pracy zachowuje prawo do dotychczasowego wynagrodzenia.</a:t>
            </a:r>
          </a:p>
          <a:p>
            <a:endParaRPr lang="pl-PL" dirty="0"/>
          </a:p>
        </p:txBody>
      </p:sp>
    </p:spTree>
    <p:extLst>
      <p:ext uri="{BB962C8B-B14F-4D97-AF65-F5344CB8AC3E}">
        <p14:creationId xmlns:p14="http://schemas.microsoft.com/office/powerpoint/2010/main" val="1120607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0C1DED-3A1E-134A-B720-52395783F147}"/>
              </a:ext>
            </a:extLst>
          </p:cNvPr>
          <p:cNvSpPr>
            <a:spLocks noGrp="1"/>
          </p:cNvSpPr>
          <p:nvPr>
            <p:ph type="title"/>
          </p:nvPr>
        </p:nvSpPr>
        <p:spPr/>
        <p:txBody>
          <a:bodyPr/>
          <a:lstStyle/>
          <a:p>
            <a:r>
              <a:rPr lang="pl-PL" dirty="0"/>
              <a:t>ZALECENIA LEKARSKIE W CZASIE CIĄŻY </a:t>
            </a:r>
            <a:br>
              <a:rPr lang="pl-PL" dirty="0"/>
            </a:br>
            <a:r>
              <a:rPr lang="pl-PL" dirty="0"/>
              <a:t>OBOWIĄZEK RESPEKTOWANIA</a:t>
            </a:r>
          </a:p>
        </p:txBody>
      </p:sp>
      <p:sp>
        <p:nvSpPr>
          <p:cNvPr id="3" name="Symbol zastępczy zawartości 2">
            <a:extLst>
              <a:ext uri="{FF2B5EF4-FFF2-40B4-BE49-F238E27FC236}">
                <a16:creationId xmlns:a16="http://schemas.microsoft.com/office/drawing/2014/main" id="{E272F6D8-2057-C64F-94FC-9CAB6E3AEF4D}"/>
              </a:ext>
            </a:extLst>
          </p:cNvPr>
          <p:cNvSpPr>
            <a:spLocks noGrp="1"/>
          </p:cNvSpPr>
          <p:nvPr>
            <p:ph idx="1"/>
          </p:nvPr>
        </p:nvSpPr>
        <p:spPr/>
        <p:txBody>
          <a:bodyPr/>
          <a:lstStyle/>
          <a:p>
            <a:pPr marL="0" indent="0">
              <a:buNone/>
            </a:pPr>
            <a:endParaRPr lang="pl-PL" dirty="0"/>
          </a:p>
          <a:p>
            <a:pPr marL="0" indent="0" algn="just">
              <a:buNone/>
            </a:pPr>
            <a:r>
              <a:rPr lang="pl-PL" dirty="0"/>
              <a:t>Według art. 179 § 3 </a:t>
            </a:r>
            <a:r>
              <a:rPr lang="pl-PL" dirty="0" err="1"/>
              <a:t>k.p</a:t>
            </a:r>
            <a:r>
              <a:rPr lang="pl-PL" dirty="0"/>
              <a:t>.- gdy lekarz orzeknie, że istnieją przeciwwskazania zdrowotne do wykonywania jakiejkolwiek dotychczasowej pracy przez pracownicę – pracodawca powinien dążyć do wyeliminowania stanu zagrożenia dla zdrowia lub bezpieczeństwa pracownicy a dopiero w sytuacji, gdy nie jest to możliwe lub celowe wówczas powinien dokonać zmiany miejsca pracy lub wyłączyć wypełnianie niektórych czynności albo ograniczyć czas pracy poprzez skrócenie lub wprowadzenie większej liczby lub dłuższych przerw w pracy.</a:t>
            </a:r>
          </a:p>
          <a:p>
            <a:endParaRPr lang="pl-PL" dirty="0"/>
          </a:p>
        </p:txBody>
      </p:sp>
    </p:spTree>
    <p:extLst>
      <p:ext uri="{BB962C8B-B14F-4D97-AF65-F5344CB8AC3E}">
        <p14:creationId xmlns:p14="http://schemas.microsoft.com/office/powerpoint/2010/main" val="102719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2E2343-863C-2740-92A7-C7B135827387}"/>
              </a:ext>
            </a:extLst>
          </p:cNvPr>
          <p:cNvSpPr>
            <a:spLocks noGrp="1"/>
          </p:cNvSpPr>
          <p:nvPr>
            <p:ph type="title"/>
          </p:nvPr>
        </p:nvSpPr>
        <p:spPr/>
        <p:txBody>
          <a:bodyPr>
            <a:normAutofit/>
          </a:bodyPr>
          <a:lstStyle/>
          <a:p>
            <a:r>
              <a:rPr lang="pl-PL" dirty="0"/>
              <a:t>ZAKAZ WYPOWIADANIA </a:t>
            </a:r>
            <a:br>
              <a:rPr lang="pl-PL" dirty="0"/>
            </a:br>
            <a:r>
              <a:rPr lang="pl-PL" dirty="0"/>
              <a:t>UMOWY O PRACĘ</a:t>
            </a:r>
          </a:p>
        </p:txBody>
      </p:sp>
      <p:sp>
        <p:nvSpPr>
          <p:cNvPr id="3" name="Symbol zastępczy zawartości 2">
            <a:extLst>
              <a:ext uri="{FF2B5EF4-FFF2-40B4-BE49-F238E27FC236}">
                <a16:creationId xmlns:a16="http://schemas.microsoft.com/office/drawing/2014/main" id="{43FBF414-B8F4-2D48-8707-7F24BA7908E6}"/>
              </a:ext>
            </a:extLst>
          </p:cNvPr>
          <p:cNvSpPr>
            <a:spLocks noGrp="1"/>
          </p:cNvSpPr>
          <p:nvPr>
            <p:ph idx="1"/>
          </p:nvPr>
        </p:nvSpPr>
        <p:spPr/>
        <p:txBody>
          <a:bodyPr/>
          <a:lstStyle/>
          <a:p>
            <a:pPr marL="0" indent="0" algn="just">
              <a:buNone/>
            </a:pPr>
            <a:r>
              <a:rPr lang="pl-PL" dirty="0"/>
              <a:t>Zgodnie z art. 177 Kodeksu pracy pracodawca nie może wypowiedzieć ani rozwiązać umowy o pracę w okresie ciąży, a także w okresie urlopu macierzyńskiego pracownicy, chyba że zachodzą przyczyny uzasadniające rozwiązanie umowy bez wypowiedzenia z jej winy i reprezentująca pracownicę zakładowa organizacja związkowa wyraziła zgodę na rozwiązanie umowy. </a:t>
            </a:r>
          </a:p>
          <a:p>
            <a:pPr marL="0" indent="0" algn="just">
              <a:buNone/>
            </a:pPr>
            <a:endParaRPr lang="pl-PL" dirty="0"/>
          </a:p>
          <a:p>
            <a:pPr marL="0" indent="0" algn="just">
              <a:buNone/>
            </a:pPr>
            <a:r>
              <a:rPr lang="pl-PL" dirty="0"/>
              <a:t>Zakaz ten nie ma zastosowania do pracownicy w okresie próbnym nieprzekraczającym jednego miesiąca. </a:t>
            </a:r>
          </a:p>
          <a:p>
            <a:pPr marL="0" indent="0">
              <a:buNone/>
            </a:pPr>
            <a:endParaRPr lang="pl-PL" dirty="0"/>
          </a:p>
          <a:p>
            <a:endParaRPr lang="pl-PL" dirty="0"/>
          </a:p>
        </p:txBody>
      </p:sp>
    </p:spTree>
    <p:extLst>
      <p:ext uri="{BB962C8B-B14F-4D97-AF65-F5344CB8AC3E}">
        <p14:creationId xmlns:p14="http://schemas.microsoft.com/office/powerpoint/2010/main" val="254296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299AB2-58B8-0D41-A1FA-C6C1ED5123CC}"/>
              </a:ext>
            </a:extLst>
          </p:cNvPr>
          <p:cNvSpPr>
            <a:spLocks noGrp="1"/>
          </p:cNvSpPr>
          <p:nvPr>
            <p:ph type="title"/>
          </p:nvPr>
        </p:nvSpPr>
        <p:spPr/>
        <p:txBody>
          <a:bodyPr>
            <a:normAutofit fontScale="90000"/>
          </a:bodyPr>
          <a:lstStyle/>
          <a:p>
            <a:pPr marL="0" indent="0"/>
            <a:br>
              <a:rPr lang="pl-PL" dirty="0"/>
            </a:br>
            <a:br>
              <a:rPr lang="pl-PL" dirty="0"/>
            </a:br>
            <a:r>
              <a:rPr lang="pl-PL" dirty="0"/>
              <a:t>PRZEDŁUŻENIE UMOWY O PRACĘ </a:t>
            </a:r>
            <a:br>
              <a:rPr lang="pl-PL" dirty="0"/>
            </a:br>
            <a:r>
              <a:rPr lang="pl-PL" dirty="0"/>
              <a:t>DO DNIA PORODU</a:t>
            </a:r>
            <a:br>
              <a:rPr lang="pl-PL" dirty="0"/>
            </a:br>
            <a:r>
              <a:rPr lang="pl-PL" dirty="0"/>
              <a:t> </a:t>
            </a:r>
            <a:br>
              <a:rPr lang="pl-PL" dirty="0"/>
            </a:br>
            <a:endParaRPr lang="pl-PL" dirty="0"/>
          </a:p>
        </p:txBody>
      </p:sp>
      <p:sp>
        <p:nvSpPr>
          <p:cNvPr id="3" name="Symbol zastępczy zawartości 2">
            <a:extLst>
              <a:ext uri="{FF2B5EF4-FFF2-40B4-BE49-F238E27FC236}">
                <a16:creationId xmlns:a16="http://schemas.microsoft.com/office/drawing/2014/main" id="{B9563F78-E917-984F-9FB9-5130609EE1DF}"/>
              </a:ext>
            </a:extLst>
          </p:cNvPr>
          <p:cNvSpPr>
            <a:spLocks noGrp="1"/>
          </p:cNvSpPr>
          <p:nvPr>
            <p:ph idx="1"/>
          </p:nvPr>
        </p:nvSpPr>
        <p:spPr/>
        <p:txBody>
          <a:bodyPr/>
          <a:lstStyle/>
          <a:p>
            <a:pPr marL="0" indent="0">
              <a:buNone/>
            </a:pPr>
            <a:endParaRPr lang="pl-PL" dirty="0"/>
          </a:p>
          <a:p>
            <a:pPr marL="0" indent="0" algn="just">
              <a:buNone/>
            </a:pPr>
            <a:r>
              <a:rPr lang="pl-PL" dirty="0"/>
              <a:t>Umowa o pracę zawarta na czas określony albo na okres próbny przekraczający jeden miesiąc, która uległaby rozwiązaniu po upływie trzeciego miesiąca ciąży, ulega przedłużeniu do dnia porodu.</a:t>
            </a:r>
          </a:p>
          <a:p>
            <a:pPr marL="0" indent="0" algn="just">
              <a:buNone/>
            </a:pPr>
            <a:endParaRPr lang="pl-PL" dirty="0"/>
          </a:p>
          <a:p>
            <a:pPr marL="0" indent="0" algn="just">
              <a:buNone/>
            </a:pPr>
            <a:r>
              <a:rPr lang="pl-PL" dirty="0"/>
              <a:t>WAŻNE – to uprawnienie ma zapewnić ubezpieczenie w dniu porodu, które stanowi podstawę wypłaty zasiłku macierzyńskiego nawet po ustaniu zatrudnienia</a:t>
            </a:r>
          </a:p>
          <a:p>
            <a:pPr marL="0" indent="0">
              <a:buNone/>
            </a:pPr>
            <a:endParaRPr lang="pl-PL" dirty="0"/>
          </a:p>
        </p:txBody>
      </p:sp>
    </p:spTree>
    <p:extLst>
      <p:ext uri="{BB962C8B-B14F-4D97-AF65-F5344CB8AC3E}">
        <p14:creationId xmlns:p14="http://schemas.microsoft.com/office/powerpoint/2010/main" val="245592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128CD8-2E39-2E4A-9163-4BDA2622DF4A}"/>
              </a:ext>
            </a:extLst>
          </p:cNvPr>
          <p:cNvSpPr>
            <a:spLocks noGrp="1"/>
          </p:cNvSpPr>
          <p:nvPr>
            <p:ph type="title"/>
          </p:nvPr>
        </p:nvSpPr>
        <p:spPr/>
        <p:txBody>
          <a:bodyPr/>
          <a:lstStyle/>
          <a:p>
            <a:r>
              <a:rPr lang="pl-PL" dirty="0"/>
              <a:t>W KOLEJNYCH CZĘŚCIACH </a:t>
            </a:r>
            <a:br>
              <a:rPr lang="pl-PL" dirty="0"/>
            </a:br>
            <a:r>
              <a:rPr lang="pl-PL" dirty="0"/>
              <a:t>OPOWIEM M.IN. O:</a:t>
            </a:r>
          </a:p>
        </p:txBody>
      </p:sp>
      <p:sp>
        <p:nvSpPr>
          <p:cNvPr id="3" name="Symbol zastępczy zawartości 2">
            <a:extLst>
              <a:ext uri="{FF2B5EF4-FFF2-40B4-BE49-F238E27FC236}">
                <a16:creationId xmlns:a16="http://schemas.microsoft.com/office/drawing/2014/main" id="{DD9E7F9E-2506-1041-8217-04E523847512}"/>
              </a:ext>
            </a:extLst>
          </p:cNvPr>
          <p:cNvSpPr>
            <a:spLocks noGrp="1"/>
          </p:cNvSpPr>
          <p:nvPr>
            <p:ph idx="1"/>
          </p:nvPr>
        </p:nvSpPr>
        <p:spPr/>
        <p:txBody>
          <a:bodyPr/>
          <a:lstStyle/>
          <a:p>
            <a:r>
              <a:rPr lang="pl-PL" dirty="0"/>
              <a:t>ZAKAZIE DELEGOWANIA POZA STAŁE MIEJSCE PRACY</a:t>
            </a:r>
          </a:p>
          <a:p>
            <a:r>
              <a:rPr lang="pl-PL" dirty="0"/>
              <a:t>UPRAWNIENIACH DO ZASIŁKU CHOROBOWEGO I OPIEKUŃCZEGO</a:t>
            </a:r>
          </a:p>
          <a:p>
            <a:r>
              <a:rPr lang="pl-PL" dirty="0"/>
              <a:t>ZASADACH NABYWANIA PRAWA DO ZASIŁKU MACIERZYŃSKIEGO</a:t>
            </a:r>
          </a:p>
          <a:p>
            <a:r>
              <a:rPr lang="pl-PL" dirty="0"/>
              <a:t>MOŻLIWOŚCI PRZEJĘCIA ZASIŁKU MACIERZYŃSKIEGO PRZEZ BLISKIE OSOBY</a:t>
            </a:r>
          </a:p>
          <a:p>
            <a:r>
              <a:rPr lang="pl-PL" dirty="0"/>
              <a:t>DNIACH WOLNYCH NA OPIEKĘ NAD DZIECKIEM</a:t>
            </a:r>
          </a:p>
          <a:p>
            <a:r>
              <a:rPr lang="pl-PL" dirty="0"/>
              <a:t>UPRAWENIENIACH RODZICÓW DZIECI DO LAT 4</a:t>
            </a:r>
          </a:p>
        </p:txBody>
      </p:sp>
    </p:spTree>
    <p:extLst>
      <p:ext uri="{BB962C8B-B14F-4D97-AF65-F5344CB8AC3E}">
        <p14:creationId xmlns:p14="http://schemas.microsoft.com/office/powerpoint/2010/main" val="3010979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797C22-442F-A04C-A17C-E27749C2079A}"/>
              </a:ext>
            </a:extLst>
          </p:cNvPr>
          <p:cNvSpPr>
            <a:spLocks noGrp="1"/>
          </p:cNvSpPr>
          <p:nvPr>
            <p:ph type="title"/>
          </p:nvPr>
        </p:nvSpPr>
        <p:spPr/>
        <p:txBody>
          <a:bodyPr/>
          <a:lstStyle/>
          <a:p>
            <a:r>
              <a:rPr lang="pl-PL" dirty="0"/>
              <a:t>W KOLEJNYCH CZĘŚCIACH </a:t>
            </a:r>
            <a:br>
              <a:rPr lang="pl-PL" dirty="0"/>
            </a:br>
            <a:r>
              <a:rPr lang="pl-PL" dirty="0"/>
              <a:t>OPOWIEM M.IN. O:</a:t>
            </a:r>
          </a:p>
        </p:txBody>
      </p:sp>
      <p:sp>
        <p:nvSpPr>
          <p:cNvPr id="3" name="Symbol zastępczy zawartości 2">
            <a:extLst>
              <a:ext uri="{FF2B5EF4-FFF2-40B4-BE49-F238E27FC236}">
                <a16:creationId xmlns:a16="http://schemas.microsoft.com/office/drawing/2014/main" id="{EFEA1301-65B8-1F40-B2C0-7B78E4676B23}"/>
              </a:ext>
            </a:extLst>
          </p:cNvPr>
          <p:cNvSpPr>
            <a:spLocks noGrp="1"/>
          </p:cNvSpPr>
          <p:nvPr>
            <p:ph idx="1"/>
          </p:nvPr>
        </p:nvSpPr>
        <p:spPr/>
        <p:txBody>
          <a:bodyPr/>
          <a:lstStyle/>
          <a:p>
            <a:r>
              <a:rPr lang="pl-PL" dirty="0"/>
              <a:t>MOŻLIWOŚCI OBNIŻENIA WYMIARU CZASU PRACY I ZAKAZIE ZWOLNIENIA RODZICA W TYM CZASIE Z PRACY</a:t>
            </a:r>
          </a:p>
          <a:p>
            <a:r>
              <a:rPr lang="pl-PL" dirty="0"/>
              <a:t>MOŻLIWOŚCI PRACY ELASTYCZNEJ</a:t>
            </a:r>
          </a:p>
          <a:p>
            <a:r>
              <a:rPr lang="pl-PL" dirty="0"/>
              <a:t>NOWYCH UPRAWNIENIACH RODZICIELSKICH PO NOWELIZACJI KODEKSU PRACY</a:t>
            </a:r>
          </a:p>
          <a:p>
            <a:r>
              <a:rPr lang="pl-PL" dirty="0"/>
              <a:t>PRZERWACH NA KARMIENIE</a:t>
            </a:r>
          </a:p>
          <a:p>
            <a:r>
              <a:rPr lang="pl-PL" dirty="0"/>
              <a:t>URLOPIE WYCHOWAWCZYM</a:t>
            </a:r>
          </a:p>
          <a:p>
            <a:r>
              <a:rPr lang="pl-PL" dirty="0"/>
              <a:t>UPRAWNIENIACH OJCÓW</a:t>
            </a:r>
          </a:p>
        </p:txBody>
      </p:sp>
    </p:spTree>
    <p:extLst>
      <p:ext uri="{BB962C8B-B14F-4D97-AF65-F5344CB8AC3E}">
        <p14:creationId xmlns:p14="http://schemas.microsoft.com/office/powerpoint/2010/main" val="334115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08029E-92E3-4241-8D1D-7589DD4D7C45}"/>
              </a:ext>
            </a:extLst>
          </p:cNvPr>
          <p:cNvSpPr>
            <a:spLocks noGrp="1"/>
          </p:cNvSpPr>
          <p:nvPr>
            <p:ph type="title"/>
          </p:nvPr>
        </p:nvSpPr>
        <p:spPr/>
        <p:txBody>
          <a:bodyPr/>
          <a:lstStyle/>
          <a:p>
            <a:r>
              <a:rPr lang="pl-PL" dirty="0"/>
              <a:t>W KOLEJNYCH CZĘŚCIACH </a:t>
            </a:r>
            <a:br>
              <a:rPr lang="pl-PL" dirty="0"/>
            </a:br>
            <a:r>
              <a:rPr lang="pl-PL" dirty="0"/>
              <a:t>OPOWIEM M.IN. O:</a:t>
            </a:r>
          </a:p>
        </p:txBody>
      </p:sp>
      <p:sp>
        <p:nvSpPr>
          <p:cNvPr id="3" name="Symbol zastępczy zawartości 2">
            <a:extLst>
              <a:ext uri="{FF2B5EF4-FFF2-40B4-BE49-F238E27FC236}">
                <a16:creationId xmlns:a16="http://schemas.microsoft.com/office/drawing/2014/main" id="{9A02296B-9B77-1B45-A95C-5238E3D2D330}"/>
              </a:ext>
            </a:extLst>
          </p:cNvPr>
          <p:cNvSpPr>
            <a:spLocks noGrp="1"/>
          </p:cNvSpPr>
          <p:nvPr>
            <p:ph idx="1"/>
          </p:nvPr>
        </p:nvSpPr>
        <p:spPr/>
        <p:txBody>
          <a:bodyPr/>
          <a:lstStyle/>
          <a:p>
            <a:r>
              <a:rPr lang="pl-PL" dirty="0"/>
              <a:t>KONTROLACH ZUS</a:t>
            </a:r>
          </a:p>
          <a:p>
            <a:r>
              <a:rPr lang="pl-PL" dirty="0"/>
              <a:t>KWESTIONOWANIU PRZEZ ZUS PRAWA DO ZASIŁKU CHOROBOWEGO I MACIERZYŃSKIEGO</a:t>
            </a:r>
          </a:p>
          <a:p>
            <a:r>
              <a:rPr lang="pl-PL" dirty="0"/>
              <a:t>PODWAŻANIU PRZEZ ZUS WYSOKOŚCI WYNAGRODZENIA WSKAZANEGO W UMOWIE O PRACĘ</a:t>
            </a:r>
          </a:p>
          <a:p>
            <a:r>
              <a:rPr lang="pl-PL" dirty="0"/>
              <a:t>UZNAWANIU PRZEZ ZUS UMOWY O PRACĘ JAKO ZAWARTEJ DLA POZORU</a:t>
            </a:r>
          </a:p>
        </p:txBody>
      </p:sp>
    </p:spTree>
    <p:extLst>
      <p:ext uri="{BB962C8B-B14F-4D97-AF65-F5344CB8AC3E}">
        <p14:creationId xmlns:p14="http://schemas.microsoft.com/office/powerpoint/2010/main" val="211743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A2E85-E95B-D745-AB82-675360429551}"/>
              </a:ext>
            </a:extLst>
          </p:cNvPr>
          <p:cNvSpPr>
            <a:spLocks noGrp="1"/>
          </p:cNvSpPr>
          <p:nvPr>
            <p:ph type="title"/>
          </p:nvPr>
        </p:nvSpPr>
        <p:spPr/>
        <p:txBody>
          <a:bodyPr/>
          <a:lstStyle/>
          <a:p>
            <a:r>
              <a:rPr lang="pl-PL" dirty="0"/>
              <a:t>OCHRONA</a:t>
            </a:r>
            <a:br>
              <a:rPr lang="pl-PL" dirty="0"/>
            </a:br>
            <a:r>
              <a:rPr lang="pl-PL" dirty="0"/>
              <a:t> </a:t>
            </a:r>
          </a:p>
        </p:txBody>
      </p:sp>
      <p:sp>
        <p:nvSpPr>
          <p:cNvPr id="3" name="Symbol zastępczy zawartości 2">
            <a:extLst>
              <a:ext uri="{FF2B5EF4-FFF2-40B4-BE49-F238E27FC236}">
                <a16:creationId xmlns:a16="http://schemas.microsoft.com/office/drawing/2014/main" id="{07E97A8A-715F-D843-B776-F9C9B1DAA145}"/>
              </a:ext>
            </a:extLst>
          </p:cNvPr>
          <p:cNvSpPr>
            <a:spLocks noGrp="1"/>
          </p:cNvSpPr>
          <p:nvPr>
            <p:ph idx="1"/>
          </p:nvPr>
        </p:nvSpPr>
        <p:spPr/>
        <p:txBody>
          <a:bodyPr>
            <a:normAutofit/>
          </a:bodyPr>
          <a:lstStyle/>
          <a:p>
            <a:pPr marL="0" indent="0" algn="just">
              <a:buNone/>
            </a:pPr>
            <a:r>
              <a:rPr lang="pl-PL" sz="2000" dirty="0"/>
              <a:t>Ciążą jest czasem, w którym pracownica zyskuje przywileje mające ułatwić okres oczekiwania na dziecko. Pracująca kobieta w ciąży objęta jest szczególną ochroną, przysługują jej dodatkowe uprawnienia pracownicze związane ze stanem ciąży. </a:t>
            </a:r>
          </a:p>
          <a:p>
            <a:pPr marL="0" indent="0" algn="just">
              <a:buNone/>
            </a:pPr>
            <a:endParaRPr lang="pl-PL" sz="2000" dirty="0"/>
          </a:p>
          <a:p>
            <a:pPr marL="0" indent="0" algn="just">
              <a:buNone/>
            </a:pPr>
            <a:r>
              <a:rPr lang="pl-PL" sz="2000" dirty="0"/>
              <a:t>WAŻNE! </a:t>
            </a:r>
          </a:p>
          <a:p>
            <a:pPr marL="0" indent="0" algn="just">
              <a:buNone/>
            </a:pPr>
            <a:r>
              <a:rPr lang="pl-PL" sz="2000" dirty="0"/>
              <a:t>uprawnienia te przysługują dopiero od chwili ujawnienia faktu ciąży</a:t>
            </a:r>
          </a:p>
        </p:txBody>
      </p:sp>
    </p:spTree>
    <p:extLst>
      <p:ext uri="{BB962C8B-B14F-4D97-AF65-F5344CB8AC3E}">
        <p14:creationId xmlns:p14="http://schemas.microsoft.com/office/powerpoint/2010/main" val="71621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52329C-B8FD-194B-B64F-C1C1D94B59FD}"/>
              </a:ext>
            </a:extLst>
          </p:cNvPr>
          <p:cNvSpPr>
            <a:spLocks noGrp="1"/>
          </p:cNvSpPr>
          <p:nvPr>
            <p:ph type="title"/>
          </p:nvPr>
        </p:nvSpPr>
        <p:spPr/>
        <p:txBody>
          <a:bodyPr/>
          <a:lstStyle/>
          <a:p>
            <a:r>
              <a:rPr lang="pl-PL" dirty="0"/>
              <a:t>Dziękuję za uwagę </a:t>
            </a:r>
            <a:r>
              <a:rPr lang="pl-PL" dirty="0">
                <a:sym typeface="Wingdings" pitchFamily="2" charset="2"/>
              </a:rPr>
              <a:t></a:t>
            </a:r>
            <a:endParaRPr lang="pl-PL" dirty="0"/>
          </a:p>
        </p:txBody>
      </p:sp>
      <p:sp>
        <p:nvSpPr>
          <p:cNvPr id="3" name="Symbol zastępczy zawartości 2">
            <a:extLst>
              <a:ext uri="{FF2B5EF4-FFF2-40B4-BE49-F238E27FC236}">
                <a16:creationId xmlns:a16="http://schemas.microsoft.com/office/drawing/2014/main" id="{1C70D4AB-1085-5143-9D54-20A1D9AC699D}"/>
              </a:ext>
            </a:extLst>
          </p:cNvPr>
          <p:cNvSpPr>
            <a:spLocks noGrp="1"/>
          </p:cNvSpPr>
          <p:nvPr>
            <p:ph idx="1"/>
          </p:nvPr>
        </p:nvSpPr>
        <p:spPr/>
        <p:txBody>
          <a:bodyPr/>
          <a:lstStyle/>
          <a:p>
            <a:pPr marL="0" indent="0">
              <a:buNone/>
            </a:pPr>
            <a:endParaRPr lang="pl-PL" dirty="0"/>
          </a:p>
          <a:p>
            <a:pPr marL="0" indent="0" algn="ctr">
              <a:buNone/>
            </a:pPr>
            <a:r>
              <a:rPr lang="pl-PL" dirty="0"/>
              <a:t>dr Iwona Wieleba</a:t>
            </a:r>
          </a:p>
          <a:p>
            <a:pPr marL="0" indent="0" algn="ctr">
              <a:buNone/>
            </a:pPr>
            <a:r>
              <a:rPr lang="pl-PL" dirty="0"/>
              <a:t>Radca Prawny</a:t>
            </a:r>
          </a:p>
          <a:p>
            <a:pPr marL="0" indent="0" algn="ctr">
              <a:buNone/>
            </a:pPr>
            <a:endParaRPr lang="pl-PL" dirty="0"/>
          </a:p>
          <a:p>
            <a:pPr marL="0" indent="0" algn="ctr">
              <a:buNone/>
            </a:pPr>
            <a:r>
              <a:rPr lang="pl-PL" dirty="0">
                <a:hlinkClick r:id="rId2"/>
              </a:rPr>
              <a:t>www.wieleba.com.pl</a:t>
            </a:r>
            <a:endParaRPr lang="pl-PL" dirty="0"/>
          </a:p>
          <a:p>
            <a:pPr marL="0" indent="0" algn="ctr">
              <a:buNone/>
            </a:pPr>
            <a:endParaRPr lang="pl-PL" dirty="0"/>
          </a:p>
          <a:p>
            <a:pPr marL="0" indent="0" algn="ctr">
              <a:buNone/>
            </a:pPr>
            <a:endParaRPr lang="pl-PL" dirty="0"/>
          </a:p>
          <a:p>
            <a:pPr marL="0" indent="0" algn="ctr">
              <a:buNone/>
            </a:pPr>
            <a:endParaRPr lang="pl-PL" dirty="0"/>
          </a:p>
          <a:p>
            <a:pPr marL="0" indent="0">
              <a:buNone/>
            </a:pPr>
            <a:endParaRPr lang="pl-PL" dirty="0"/>
          </a:p>
        </p:txBody>
      </p:sp>
      <p:pic>
        <p:nvPicPr>
          <p:cNvPr id="5" name="Obraz 4">
            <a:extLst>
              <a:ext uri="{FF2B5EF4-FFF2-40B4-BE49-F238E27FC236}">
                <a16:creationId xmlns:a16="http://schemas.microsoft.com/office/drawing/2014/main" id="{C75DE06D-1DD1-484D-B15E-E0F970E2FA0A}"/>
              </a:ext>
            </a:extLst>
          </p:cNvPr>
          <p:cNvPicPr>
            <a:picLocks noChangeAspect="1"/>
          </p:cNvPicPr>
          <p:nvPr/>
        </p:nvPicPr>
        <p:blipFill>
          <a:blip r:embed="rId3">
            <a:alphaModFix amt="50000"/>
          </a:blip>
          <a:stretch>
            <a:fillRect/>
          </a:stretch>
        </p:blipFill>
        <p:spPr>
          <a:xfrm>
            <a:off x="7767395" y="2266122"/>
            <a:ext cx="2193469" cy="3473905"/>
          </a:xfrm>
          <a:prstGeom prst="rect">
            <a:avLst/>
          </a:prstGeom>
          <a:effectLst>
            <a:softEdge rad="254000"/>
          </a:effectLst>
        </p:spPr>
      </p:pic>
    </p:spTree>
    <p:extLst>
      <p:ext uri="{BB962C8B-B14F-4D97-AF65-F5344CB8AC3E}">
        <p14:creationId xmlns:p14="http://schemas.microsoft.com/office/powerpoint/2010/main" val="399910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F160D3-86EB-7A4B-887E-160422EAFF05}"/>
              </a:ext>
            </a:extLst>
          </p:cNvPr>
          <p:cNvSpPr>
            <a:spLocks noGrp="1"/>
          </p:cNvSpPr>
          <p:nvPr>
            <p:ph type="title"/>
          </p:nvPr>
        </p:nvSpPr>
        <p:spPr/>
        <p:txBody>
          <a:bodyPr/>
          <a:lstStyle/>
          <a:p>
            <a:r>
              <a:rPr lang="pl-PL" dirty="0"/>
              <a:t>Główne PODSTAWY PRAWNE DODATKOWYCH UPRAWNIEŃ</a:t>
            </a:r>
          </a:p>
        </p:txBody>
      </p:sp>
      <p:sp>
        <p:nvSpPr>
          <p:cNvPr id="3" name="Symbol zastępczy zawartości 2">
            <a:extLst>
              <a:ext uri="{FF2B5EF4-FFF2-40B4-BE49-F238E27FC236}">
                <a16:creationId xmlns:a16="http://schemas.microsoft.com/office/drawing/2014/main" id="{F069BB81-4086-3646-AB1A-B157AC3D9764}"/>
              </a:ext>
            </a:extLst>
          </p:cNvPr>
          <p:cNvSpPr>
            <a:spLocks noGrp="1"/>
          </p:cNvSpPr>
          <p:nvPr>
            <p:ph idx="1"/>
          </p:nvPr>
        </p:nvSpPr>
        <p:spPr/>
        <p:txBody>
          <a:bodyPr/>
          <a:lstStyle/>
          <a:p>
            <a:endParaRPr lang="pl-PL" dirty="0"/>
          </a:p>
          <a:p>
            <a:endParaRPr lang="pl-PL" dirty="0"/>
          </a:p>
          <a:p>
            <a:r>
              <a:rPr lang="pl-PL" dirty="0"/>
              <a:t>Kodeks pracy</a:t>
            </a:r>
          </a:p>
          <a:p>
            <a:r>
              <a:rPr lang="pl-PL" dirty="0"/>
              <a:t>Ustawa o świadczeniach na wypadek choroby i macierzyństwa </a:t>
            </a:r>
          </a:p>
          <a:p>
            <a:r>
              <a:rPr lang="pl-PL" dirty="0"/>
              <a:t>Rozporządzenie Rady Ministrów w sprawie wykazu prac uciążliwych, niebezpiecznych lub szkodliwych dla zdrowia kobiet w ciąży i kobiet karmiących dziecko piersią</a:t>
            </a:r>
          </a:p>
          <a:p>
            <a:endParaRPr lang="pl-PL" dirty="0"/>
          </a:p>
        </p:txBody>
      </p:sp>
    </p:spTree>
    <p:extLst>
      <p:ext uri="{BB962C8B-B14F-4D97-AF65-F5344CB8AC3E}">
        <p14:creationId xmlns:p14="http://schemas.microsoft.com/office/powerpoint/2010/main" val="11947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ED6F9B-AA1F-094C-84DD-7A9351F02FFF}"/>
              </a:ext>
            </a:extLst>
          </p:cNvPr>
          <p:cNvSpPr>
            <a:spLocks noGrp="1"/>
          </p:cNvSpPr>
          <p:nvPr>
            <p:ph type="title"/>
          </p:nvPr>
        </p:nvSpPr>
        <p:spPr/>
        <p:txBody>
          <a:bodyPr/>
          <a:lstStyle/>
          <a:p>
            <a:r>
              <a:rPr lang="pl-PL" dirty="0"/>
              <a:t>Potwierdzenie stanu ciąży </a:t>
            </a:r>
          </a:p>
        </p:txBody>
      </p:sp>
      <p:sp>
        <p:nvSpPr>
          <p:cNvPr id="3" name="Symbol zastępczy zawartości 2">
            <a:extLst>
              <a:ext uri="{FF2B5EF4-FFF2-40B4-BE49-F238E27FC236}">
                <a16:creationId xmlns:a16="http://schemas.microsoft.com/office/drawing/2014/main" id="{00A3449B-64F5-A948-813E-E74FEE5BBB7A}"/>
              </a:ext>
            </a:extLst>
          </p:cNvPr>
          <p:cNvSpPr>
            <a:spLocks noGrp="1"/>
          </p:cNvSpPr>
          <p:nvPr>
            <p:ph idx="1"/>
          </p:nvPr>
        </p:nvSpPr>
        <p:spPr/>
        <p:txBody>
          <a:bodyPr/>
          <a:lstStyle/>
          <a:p>
            <a:pPr marL="0" indent="0" algn="just">
              <a:buNone/>
            </a:pPr>
            <a:r>
              <a:rPr lang="pl-PL" dirty="0"/>
              <a:t>Zgodnie z art. 185 § 1 Kodeksu pracy stan ciąży powinien być stwierdzony świadectwem lekarskim. </a:t>
            </a:r>
          </a:p>
          <a:p>
            <a:pPr marL="0" indent="0" algn="just">
              <a:buNone/>
            </a:pPr>
            <a:endParaRPr lang="pl-PL" dirty="0"/>
          </a:p>
          <a:p>
            <a:pPr marL="0" indent="0" algn="just">
              <a:buNone/>
            </a:pPr>
            <a:r>
              <a:rPr lang="pl-PL" dirty="0"/>
              <a:t>Zasady wystawiania takich zaświadczeń zostały określone w rozporządzeniu Ministra Zdrowia i Opieki Społecznej z 30.05.1996 r. </a:t>
            </a:r>
            <a:br>
              <a:rPr lang="pl-PL" dirty="0"/>
            </a:br>
            <a:r>
              <a:rPr lang="pl-PL" dirty="0"/>
              <a:t>w sprawie przeprowadzania badań lekarskich pracowników, zakresu profilaktycznej opieki zdrowotnej nad pracownikami oraz orzeczeń lekarskich wydawanych do celów przewidzianych w Kodeksie pracy </a:t>
            </a:r>
          </a:p>
        </p:txBody>
      </p:sp>
    </p:spTree>
    <p:extLst>
      <p:ext uri="{BB962C8B-B14F-4D97-AF65-F5344CB8AC3E}">
        <p14:creationId xmlns:p14="http://schemas.microsoft.com/office/powerpoint/2010/main" val="398192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133CFF-BCFC-304F-BDBC-EEADD8168AE2}"/>
              </a:ext>
            </a:extLst>
          </p:cNvPr>
          <p:cNvSpPr>
            <a:spLocks noGrp="1"/>
          </p:cNvSpPr>
          <p:nvPr>
            <p:ph type="title"/>
          </p:nvPr>
        </p:nvSpPr>
        <p:spPr/>
        <p:txBody>
          <a:bodyPr/>
          <a:lstStyle/>
          <a:p>
            <a:r>
              <a:rPr lang="pl-PL" dirty="0"/>
              <a:t>Zwolnienie na czas badań</a:t>
            </a:r>
          </a:p>
        </p:txBody>
      </p:sp>
      <p:sp>
        <p:nvSpPr>
          <p:cNvPr id="3" name="Symbol zastępczy zawartości 2">
            <a:extLst>
              <a:ext uri="{FF2B5EF4-FFF2-40B4-BE49-F238E27FC236}">
                <a16:creationId xmlns:a16="http://schemas.microsoft.com/office/drawing/2014/main" id="{1081DA05-AE1F-3842-AE09-EB96BF754C58}"/>
              </a:ext>
            </a:extLst>
          </p:cNvPr>
          <p:cNvSpPr>
            <a:spLocks noGrp="1"/>
          </p:cNvSpPr>
          <p:nvPr>
            <p:ph idx="1"/>
          </p:nvPr>
        </p:nvSpPr>
        <p:spPr/>
        <p:txBody>
          <a:bodyPr/>
          <a:lstStyle/>
          <a:p>
            <a:pPr marL="0" indent="0">
              <a:buNone/>
            </a:pPr>
            <a:endParaRPr lang="pl-PL" dirty="0"/>
          </a:p>
          <a:p>
            <a:pPr marL="0" indent="0">
              <a:buNone/>
            </a:pPr>
            <a:endParaRPr lang="pl-PL" dirty="0"/>
          </a:p>
          <a:p>
            <a:pPr marL="0" indent="0">
              <a:buNone/>
            </a:pPr>
            <a:r>
              <a:rPr lang="pl-PL" dirty="0"/>
              <a:t>Pracodawca jest obowiązany udzielać pracownicy ciężarnej zwolnień od pracy na zalecone przez lekarza badania lekarskie przeprowadzane w związku z ciążą.</a:t>
            </a:r>
          </a:p>
          <a:p>
            <a:pPr marL="0" indent="0">
              <a:buNone/>
            </a:pPr>
            <a:endParaRPr lang="pl-PL" dirty="0"/>
          </a:p>
          <a:p>
            <a:pPr marL="0" indent="0">
              <a:buNone/>
            </a:pPr>
            <a:r>
              <a:rPr lang="pl-PL" dirty="0"/>
              <a:t>Zwolnienie od pracy na czas wykonania badań przysługuje, jeżeli badania te nie mogą być przeprowadzone poza godzinami pracy. </a:t>
            </a:r>
          </a:p>
          <a:p>
            <a:endParaRPr lang="pl-PL" dirty="0"/>
          </a:p>
        </p:txBody>
      </p:sp>
    </p:spTree>
    <p:extLst>
      <p:ext uri="{BB962C8B-B14F-4D97-AF65-F5344CB8AC3E}">
        <p14:creationId xmlns:p14="http://schemas.microsoft.com/office/powerpoint/2010/main" val="132878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403F63-AD9F-DA42-8335-D8B44CF3D7FC}"/>
              </a:ext>
            </a:extLst>
          </p:cNvPr>
          <p:cNvSpPr>
            <a:spLocks noGrp="1"/>
          </p:cNvSpPr>
          <p:nvPr>
            <p:ph type="title"/>
          </p:nvPr>
        </p:nvSpPr>
        <p:spPr/>
        <p:txBody>
          <a:bodyPr/>
          <a:lstStyle/>
          <a:p>
            <a:r>
              <a:rPr lang="pl-PL" dirty="0"/>
              <a:t>Czas pracy - zakazy</a:t>
            </a:r>
          </a:p>
        </p:txBody>
      </p:sp>
      <p:sp>
        <p:nvSpPr>
          <p:cNvPr id="3" name="Symbol zastępczy zawartości 2">
            <a:extLst>
              <a:ext uri="{FF2B5EF4-FFF2-40B4-BE49-F238E27FC236}">
                <a16:creationId xmlns:a16="http://schemas.microsoft.com/office/drawing/2014/main" id="{519D3CEB-AF2F-5041-B41E-F0517A40A716}"/>
              </a:ext>
            </a:extLst>
          </p:cNvPr>
          <p:cNvSpPr>
            <a:spLocks noGrp="1"/>
          </p:cNvSpPr>
          <p:nvPr>
            <p:ph idx="1"/>
          </p:nvPr>
        </p:nvSpPr>
        <p:spPr/>
        <p:txBody>
          <a:bodyPr/>
          <a:lstStyle/>
          <a:p>
            <a:pPr marL="0" indent="0">
              <a:buNone/>
            </a:pPr>
            <a:r>
              <a:rPr lang="pl-PL" dirty="0"/>
              <a:t>Kobiety w ciąży nie wolno zatrudniać:</a:t>
            </a:r>
          </a:p>
          <a:p>
            <a:pPr marL="0" indent="0">
              <a:buNone/>
            </a:pPr>
            <a:endParaRPr lang="pl-PL" dirty="0"/>
          </a:p>
          <a:p>
            <a:pPr>
              <a:buFontTx/>
              <a:buChar char="-"/>
            </a:pPr>
            <a:r>
              <a:rPr lang="pl-PL" dirty="0"/>
              <a:t>w godzinach nadliczbowych </a:t>
            </a:r>
          </a:p>
          <a:p>
            <a:pPr>
              <a:buFontTx/>
              <a:buChar char="-"/>
            </a:pPr>
            <a:r>
              <a:rPr lang="pl-PL" dirty="0"/>
              <a:t>w porze nocnej, </a:t>
            </a:r>
          </a:p>
          <a:p>
            <a:pPr>
              <a:buFontTx/>
              <a:buChar char="-"/>
            </a:pPr>
            <a:r>
              <a:rPr lang="pl-PL" dirty="0"/>
              <a:t>w systemie przerywanego czasu pracy.</a:t>
            </a:r>
          </a:p>
        </p:txBody>
      </p:sp>
    </p:spTree>
    <p:extLst>
      <p:ext uri="{BB962C8B-B14F-4D97-AF65-F5344CB8AC3E}">
        <p14:creationId xmlns:p14="http://schemas.microsoft.com/office/powerpoint/2010/main" val="44354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64C8D6-B4B9-054F-840D-F0C08B360BD5}"/>
              </a:ext>
            </a:extLst>
          </p:cNvPr>
          <p:cNvSpPr>
            <a:spLocks noGrp="1"/>
          </p:cNvSpPr>
          <p:nvPr>
            <p:ph type="title"/>
          </p:nvPr>
        </p:nvSpPr>
        <p:spPr/>
        <p:txBody>
          <a:bodyPr/>
          <a:lstStyle/>
          <a:p>
            <a:r>
              <a:rPr lang="pl-PL" dirty="0"/>
              <a:t>ZMIANA ROZKŁADU CZASU PRACY</a:t>
            </a:r>
          </a:p>
        </p:txBody>
      </p:sp>
      <p:sp>
        <p:nvSpPr>
          <p:cNvPr id="3" name="Symbol zastępczy zawartości 2">
            <a:extLst>
              <a:ext uri="{FF2B5EF4-FFF2-40B4-BE49-F238E27FC236}">
                <a16:creationId xmlns:a16="http://schemas.microsoft.com/office/drawing/2014/main" id="{721D044B-BE1D-DF4E-996A-76A1875B92AE}"/>
              </a:ext>
            </a:extLst>
          </p:cNvPr>
          <p:cNvSpPr>
            <a:spLocks noGrp="1"/>
          </p:cNvSpPr>
          <p:nvPr>
            <p:ph idx="1"/>
          </p:nvPr>
        </p:nvSpPr>
        <p:spPr/>
        <p:txBody>
          <a:bodyPr/>
          <a:lstStyle/>
          <a:p>
            <a:pPr marL="0" indent="0" algn="just">
              <a:buNone/>
            </a:pPr>
            <a:r>
              <a:rPr lang="pl-PL" dirty="0"/>
              <a:t>Pracodawca zatrudniający pracownicę w porze nocnej, jest obowiązany na okres jej ciąży zmienić rozkład czasu pracy w sposób umożliwiający wykonywanie pracy poza porą nocną, a jeżeli jest to niemożliwe lub niecelowe, przenieść pracownicę do innej pracy, której wykonywanie nie wymaga pracy w porze nocnej. </a:t>
            </a:r>
          </a:p>
          <a:p>
            <a:pPr marL="0" indent="0" algn="just">
              <a:buNone/>
            </a:pPr>
            <a:endParaRPr lang="pl-PL" dirty="0"/>
          </a:p>
          <a:p>
            <a:pPr marL="0" indent="0" algn="just">
              <a:buNone/>
            </a:pPr>
            <a:r>
              <a:rPr lang="pl-PL" dirty="0"/>
              <a:t>W razie braku takich możliwości pracodawca jest obowiązany zwolnić pracownicę na czas niezbędny z obowiązku świadczenia pracy.</a:t>
            </a:r>
          </a:p>
          <a:p>
            <a:pPr algn="just"/>
            <a:endParaRPr lang="pl-PL" dirty="0"/>
          </a:p>
        </p:txBody>
      </p:sp>
    </p:spTree>
    <p:extLst>
      <p:ext uri="{BB962C8B-B14F-4D97-AF65-F5344CB8AC3E}">
        <p14:creationId xmlns:p14="http://schemas.microsoft.com/office/powerpoint/2010/main" val="30809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3FFD72-C547-CC4D-898E-F828DBB3FD09}"/>
              </a:ext>
            </a:extLst>
          </p:cNvPr>
          <p:cNvSpPr>
            <a:spLocks noGrp="1"/>
          </p:cNvSpPr>
          <p:nvPr>
            <p:ph type="title"/>
          </p:nvPr>
        </p:nvSpPr>
        <p:spPr/>
        <p:txBody>
          <a:bodyPr/>
          <a:lstStyle/>
          <a:p>
            <a:r>
              <a:rPr lang="pl-PL" dirty="0"/>
              <a:t>PRACA PRZY KOMPUTERZE</a:t>
            </a:r>
          </a:p>
        </p:txBody>
      </p:sp>
      <p:sp>
        <p:nvSpPr>
          <p:cNvPr id="3" name="Symbol zastępczy zawartości 2">
            <a:extLst>
              <a:ext uri="{FF2B5EF4-FFF2-40B4-BE49-F238E27FC236}">
                <a16:creationId xmlns:a16="http://schemas.microsoft.com/office/drawing/2014/main" id="{870392D2-5636-594D-AB90-BB892036C5DA}"/>
              </a:ext>
            </a:extLst>
          </p:cNvPr>
          <p:cNvSpPr>
            <a:spLocks noGrp="1"/>
          </p:cNvSpPr>
          <p:nvPr>
            <p:ph idx="1"/>
          </p:nvPr>
        </p:nvSpPr>
        <p:spPr/>
        <p:txBody>
          <a:bodyPr/>
          <a:lstStyle/>
          <a:p>
            <a:pPr marL="0" indent="0" algn="just">
              <a:buNone/>
            </a:pPr>
            <a:endParaRPr lang="pl-PL" dirty="0"/>
          </a:p>
          <a:p>
            <a:pPr marL="0" indent="0" algn="just">
              <a:buNone/>
            </a:pPr>
            <a:r>
              <a:rPr lang="pl-PL" dirty="0"/>
              <a:t>Kobieta w ciąży może pracować przy komputerze maksymalnie 8 godzin dziennie, a po każdych 50 minutach takiej pracy ma prawo do co najmniej 10 minut przerwy, niezależnych od wliczanej do czasu pracy przerwy 15 minutowej przysługującej w przypadku, w którym dobowy wymiar czasu pracy wynosi co najmniej 6 godzin.</a:t>
            </a:r>
          </a:p>
          <a:p>
            <a:endParaRPr lang="pl-PL" dirty="0"/>
          </a:p>
        </p:txBody>
      </p:sp>
    </p:spTree>
    <p:extLst>
      <p:ext uri="{BB962C8B-B14F-4D97-AF65-F5344CB8AC3E}">
        <p14:creationId xmlns:p14="http://schemas.microsoft.com/office/powerpoint/2010/main" val="96218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8691E9-22EA-4C48-BB29-93F607F590D5}"/>
              </a:ext>
            </a:extLst>
          </p:cNvPr>
          <p:cNvSpPr>
            <a:spLocks noGrp="1"/>
          </p:cNvSpPr>
          <p:nvPr>
            <p:ph type="title"/>
          </p:nvPr>
        </p:nvSpPr>
        <p:spPr/>
        <p:txBody>
          <a:bodyPr/>
          <a:lstStyle/>
          <a:p>
            <a:r>
              <a:rPr lang="pl-PL" dirty="0"/>
              <a:t>ZAKAZ WYKONYWANIA </a:t>
            </a:r>
            <a:br>
              <a:rPr lang="pl-PL" dirty="0"/>
            </a:br>
            <a:r>
              <a:rPr lang="pl-PL" dirty="0"/>
              <a:t>NIEKTÓRYCH PRAC</a:t>
            </a:r>
          </a:p>
        </p:txBody>
      </p:sp>
      <p:sp>
        <p:nvSpPr>
          <p:cNvPr id="3" name="Symbol zastępczy zawartości 2">
            <a:extLst>
              <a:ext uri="{FF2B5EF4-FFF2-40B4-BE49-F238E27FC236}">
                <a16:creationId xmlns:a16="http://schemas.microsoft.com/office/drawing/2014/main" id="{2F224FDF-465D-9C49-B3A7-7974D7655679}"/>
              </a:ext>
            </a:extLst>
          </p:cNvPr>
          <p:cNvSpPr>
            <a:spLocks noGrp="1"/>
          </p:cNvSpPr>
          <p:nvPr>
            <p:ph idx="1"/>
          </p:nvPr>
        </p:nvSpPr>
        <p:spPr/>
        <p:txBody>
          <a:bodyPr/>
          <a:lstStyle/>
          <a:p>
            <a:pPr marL="0" indent="0" algn="just">
              <a:buNone/>
            </a:pPr>
            <a:r>
              <a:rPr lang="pl-PL" dirty="0"/>
              <a:t>Kobiety w ciąży i kobiety karmiące dziecko piersią nie mogą wykonywać prac uciążliwych, niebezpiecznych lub szkodliwych dla zdrowia, mogących mieć niekorzystny wpływ na ich zdrowie, przebieg ciąży lub karmienie dziecka piersią. </a:t>
            </a:r>
          </a:p>
          <a:p>
            <a:pPr marL="0" indent="0" algn="just">
              <a:buNone/>
            </a:pPr>
            <a:endParaRPr lang="pl-PL" dirty="0"/>
          </a:p>
          <a:p>
            <a:pPr marL="0" indent="0" algn="just">
              <a:buNone/>
            </a:pPr>
            <a:endParaRPr lang="pl-PL" dirty="0"/>
          </a:p>
          <a:p>
            <a:pPr marL="0" indent="0" algn="just">
              <a:buNone/>
            </a:pPr>
            <a:r>
              <a:rPr lang="pl-PL" dirty="0"/>
              <a:t>Szczegółowy wykaz takich prac określa rozporządzenie Rady Ministrów z dnia 3.04.2017 r. w sprawie wykazu prac uciążliwych, niebezpiecznych lub szkodliwych dla zdrowia kobiet w ciąży i kobiet karmiących dziecko piersią</a:t>
            </a:r>
          </a:p>
        </p:txBody>
      </p:sp>
    </p:spTree>
    <p:extLst>
      <p:ext uri="{BB962C8B-B14F-4D97-AF65-F5344CB8AC3E}">
        <p14:creationId xmlns:p14="http://schemas.microsoft.com/office/powerpoint/2010/main" val="2486515631"/>
      </p:ext>
    </p:extLst>
  </p:cSld>
  <p:clrMapOvr>
    <a:masterClrMapping/>
  </p:clrMapOvr>
</p:sld>
</file>

<file path=ppt/theme/theme1.xml><?xml version="1.0" encoding="utf-8"?>
<a:theme xmlns:a="http://schemas.openxmlformats.org/drawingml/2006/main" name="Paczka">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36</TotalTime>
  <Words>801</Words>
  <Application>Microsoft Macintosh PowerPoint</Application>
  <PresentationFormat>Panoramiczny</PresentationFormat>
  <Paragraphs>99</Paragraphs>
  <Slides>20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20</vt:i4>
      </vt:variant>
    </vt:vector>
  </HeadingPairs>
  <TitlesOfParts>
    <vt:vector size="24" baseType="lpstr">
      <vt:lpstr>Arial</vt:lpstr>
      <vt:lpstr>Gill Sans MT</vt:lpstr>
      <vt:lpstr>Wingdings</vt:lpstr>
      <vt:lpstr>Paczka</vt:lpstr>
      <vt:lpstr>PRAWA KOBIET W CIĄŻY W PRACY  część I</vt:lpstr>
      <vt:lpstr>OCHRONA  </vt:lpstr>
      <vt:lpstr>Główne PODSTAWY PRAWNE DODATKOWYCH UPRAWNIEŃ</vt:lpstr>
      <vt:lpstr>Potwierdzenie stanu ciąży </vt:lpstr>
      <vt:lpstr>Zwolnienie na czas badań</vt:lpstr>
      <vt:lpstr>Czas pracy - zakazy</vt:lpstr>
      <vt:lpstr>ZMIANA ROZKŁADU CZASU PRACY</vt:lpstr>
      <vt:lpstr>PRACA PRZY KOMPUTERZE</vt:lpstr>
      <vt:lpstr>ZAKAZ WYKONYWANIA  NIEKTÓRYCH PRAC</vt:lpstr>
      <vt:lpstr>PRZYKŁADOWE PRACE OBJĘTE ZAKAZEM</vt:lpstr>
      <vt:lpstr>PRACE WZBRONIONE  PRZENIESIENIE LUB  ZWOLNIENIE OD PRACY</vt:lpstr>
      <vt:lpstr>PRACE UCIĄŻLIWE – DOSTOSOWANIE WARUNKÓW PRACY, PRZENIESIENIE LUB ZWOLNIENIE</vt:lpstr>
      <vt:lpstr>PRAWO DO WYNAGRODZENIA  BEZ ZMIAN</vt:lpstr>
      <vt:lpstr>ZALECENIA LEKARSKIE W CZASIE CIĄŻY  OBOWIĄZEK RESPEKTOWANIA</vt:lpstr>
      <vt:lpstr>ZAKAZ WYPOWIADANIA  UMOWY O PRACĘ</vt:lpstr>
      <vt:lpstr>  PRZEDŁUŻENIE UMOWY O PRACĘ  DO DNIA PORODU   </vt:lpstr>
      <vt:lpstr>W KOLEJNYCH CZĘŚCIACH  OPOWIEM M.IN. O:</vt:lpstr>
      <vt:lpstr>W KOLEJNYCH CZĘŚCIACH  OPOWIEM M.IN. O:</vt:lpstr>
      <vt:lpstr>W KOLEJNYCH CZĘŚCIACH  OPOWIEM M.IN. O:</vt:lpstr>
      <vt:lpstr>Dziękuję za uwagę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PRAWA KOBIET W CIĄŻY W PRACY</dc:title>
  <dc:creator>IWONA WIELEBA</dc:creator>
  <cp:lastModifiedBy>IWONA WIELEBA</cp:lastModifiedBy>
  <cp:revision>5</cp:revision>
  <dcterms:created xsi:type="dcterms:W3CDTF">2022-07-19T07:33:19Z</dcterms:created>
  <dcterms:modified xsi:type="dcterms:W3CDTF">2022-07-19T08:11:25Z</dcterms:modified>
</cp:coreProperties>
</file>