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5" r:id="rId3"/>
    <p:sldId id="257" r:id="rId4"/>
    <p:sldId id="287" r:id="rId5"/>
    <p:sldId id="289" r:id="rId6"/>
    <p:sldId id="290" r:id="rId7"/>
    <p:sldId id="293" r:id="rId8"/>
    <p:sldId id="292" r:id="rId9"/>
    <p:sldId id="301" r:id="rId10"/>
    <p:sldId id="286" r:id="rId11"/>
    <p:sldId id="294" r:id="rId12"/>
    <p:sldId id="316" r:id="rId13"/>
    <p:sldId id="295" r:id="rId14"/>
    <p:sldId id="296" r:id="rId15"/>
    <p:sldId id="315" r:id="rId16"/>
    <p:sldId id="297" r:id="rId17"/>
    <p:sldId id="308" r:id="rId18"/>
    <p:sldId id="318" r:id="rId19"/>
    <p:sldId id="317" r:id="rId20"/>
    <p:sldId id="309" r:id="rId21"/>
    <p:sldId id="311" r:id="rId22"/>
    <p:sldId id="313" r:id="rId23"/>
    <p:sldId id="312" r:id="rId24"/>
    <p:sldId id="314" r:id="rId25"/>
    <p:sldId id="320" r:id="rId26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ACCC"/>
    <a:srgbClr val="A0C5F2"/>
    <a:srgbClr val="3F3C8F"/>
    <a:srgbClr val="B3D9FF"/>
    <a:srgbClr val="E5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610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9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 mam zadania</c:v>
                </c:pt>
                <c:pt idx="2">
                  <c:v>Nie</c:v>
                </c:pt>
              </c:strCache>
            </c:strRef>
          </c:cat>
          <c:val>
            <c:numRef>
              <c:f>Arkusz1!$B$2:$B$4</c:f>
              <c:numCache>
                <c:formatCode>0%</c:formatCode>
                <c:ptCount val="3"/>
                <c:pt idx="0">
                  <c:v>0.59</c:v>
                </c:pt>
                <c:pt idx="1">
                  <c:v>0.26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0B-4DE5-8BE6-16EDC0E506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1368608"/>
        <c:axId val="291369920"/>
      </c:barChart>
      <c:catAx>
        <c:axId val="29136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91369920"/>
        <c:crosses val="autoZero"/>
        <c:auto val="1"/>
        <c:lblAlgn val="ctr"/>
        <c:lblOffset val="100"/>
        <c:noMultiLvlLbl val="0"/>
      </c:catAx>
      <c:valAx>
        <c:axId val="29136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9136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62" b="0" i="0" u="none" strike="noStrike" baseline="0" dirty="0">
                <a:effectLst/>
              </a:rPr>
              <a:t>Co najczęściej wywołuje u Ciebie stres?</a:t>
            </a:r>
            <a:r>
              <a:rPr lang="pl-PL" sz="1862" b="0" i="0" u="none" strike="noStrike" baseline="0" dirty="0"/>
              <a:t> </a:t>
            </a:r>
            <a:endParaRPr lang="pl-PL" b="0" dirty="0"/>
          </a:p>
        </c:rich>
      </c:tx>
      <c:layout>
        <c:manualLayout>
          <c:xMode val="edge"/>
          <c:yMode val="edge"/>
          <c:x val="0.299169415196257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Co robisz zazwyczaj kiedy się zestresujesz?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Rosnące koszty życia</c:v>
                </c:pt>
                <c:pt idx="1">
                  <c:v>Wysoka inflacja</c:v>
                </c:pt>
                <c:pt idx="2">
                  <c:v>Praca</c:v>
                </c:pt>
                <c:pt idx="3">
                  <c:v>Sytuacja polityczna w Polsce</c:v>
                </c:pt>
                <c:pt idx="4">
                  <c:v>Moje problemy zdrowotne</c:v>
                </c:pt>
                <c:pt idx="5">
                  <c:v>Problemy zdrowotne moich najbliższych</c:v>
                </c:pt>
                <c:pt idx="6">
                  <c:v>Problemy finansowe</c:v>
                </c:pt>
                <c:pt idx="7">
                  <c:v>Sytuacja w domu</c:v>
                </c:pt>
                <c:pt idx="8">
                  <c:v>Wojna w Ukrainie</c:v>
                </c:pt>
                <c:pt idx="9">
                  <c:v>Możliwość kryzysu gospodarczego</c:v>
                </c:pt>
                <c:pt idx="10">
                  <c:v>Partnerka lub partner</c:v>
                </c:pt>
                <c:pt idx="11">
                  <c:v>Możliwość kryzysu energetycznego</c:v>
                </c:pt>
                <c:pt idx="12">
                  <c:v>Dzieci</c:v>
                </c:pt>
                <c:pt idx="13">
                  <c:v>Zanieczyszczenie środowiska</c:v>
                </c:pt>
                <c:pt idx="14">
                  <c:v>Długi</c:v>
                </c:pt>
                <c:pt idx="15">
                  <c:v>Szkoła lub studia</c:v>
                </c:pt>
                <c:pt idx="16">
                  <c:v>Spłata kredytu hipotecznego</c:v>
                </c:pt>
              </c:strCache>
            </c:strRef>
          </c:cat>
          <c:val>
            <c:numRef>
              <c:f>Arkusz1!$B$2:$B$18</c:f>
              <c:numCache>
                <c:formatCode>###0%</c:formatCode>
                <c:ptCount val="17"/>
                <c:pt idx="0">
                  <c:v>0.49206349206349204</c:v>
                </c:pt>
                <c:pt idx="1">
                  <c:v>0.38655462184873957</c:v>
                </c:pt>
                <c:pt idx="2">
                  <c:v>0.33893557422969189</c:v>
                </c:pt>
                <c:pt idx="3">
                  <c:v>0.31185807656395892</c:v>
                </c:pt>
                <c:pt idx="4">
                  <c:v>0.28851540616246496</c:v>
                </c:pt>
                <c:pt idx="5">
                  <c:v>0.28291316526610644</c:v>
                </c:pt>
                <c:pt idx="6">
                  <c:v>0.27917833800186742</c:v>
                </c:pt>
                <c:pt idx="7">
                  <c:v>0.24183006535947713</c:v>
                </c:pt>
                <c:pt idx="8">
                  <c:v>0.21848739495798319</c:v>
                </c:pt>
                <c:pt idx="9">
                  <c:v>0.21288515406162464</c:v>
                </c:pt>
                <c:pt idx="10">
                  <c:v>0.19887955182072831</c:v>
                </c:pt>
                <c:pt idx="11">
                  <c:v>0.15406162464985995</c:v>
                </c:pt>
                <c:pt idx="12">
                  <c:v>0.1531279178338002</c:v>
                </c:pt>
                <c:pt idx="13">
                  <c:v>0.1437908496732026</c:v>
                </c:pt>
                <c:pt idx="14">
                  <c:v>0.12044817927170869</c:v>
                </c:pt>
                <c:pt idx="15">
                  <c:v>9.4304388422035479E-2</c:v>
                </c:pt>
                <c:pt idx="16">
                  <c:v>7.5630252100840331E-2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8F-4883-A4CC-E0909ECCC8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1401376"/>
        <c:axId val="301402032"/>
      </c:barChart>
      <c:catAx>
        <c:axId val="30140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1402032"/>
        <c:crosses val="autoZero"/>
        <c:auto val="1"/>
        <c:lblAlgn val="ctr"/>
        <c:lblOffset val="100"/>
        <c:noMultiLvlLbl val="0"/>
      </c:catAx>
      <c:valAx>
        <c:axId val="30140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140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99169415196257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Co robisz zazwyczaj kiedy się zestresujesz?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Arkusz1!$A$2:$A$16</c:f>
              <c:strCache>
                <c:ptCount val="15"/>
                <c:pt idx="0">
                  <c:v>Staram się zrelaksować </c:v>
                </c:pt>
                <c:pt idx="1">
                  <c:v>Mam problem ze snem </c:v>
                </c:pt>
                <c:pt idx="2">
                  <c:v>Mam problemy z koncentracją </c:v>
                </c:pt>
                <c:pt idx="3">
                  <c:v>Idę na spacer</c:v>
                </c:pt>
                <c:pt idx="4">
                  <c:v>Jem słodycze lub słone przekąski</c:v>
                </c:pt>
                <c:pt idx="5">
                  <c:v>Mam problemy z organizacją dnia, wykonywaniem zwykłych czynności</c:v>
                </c:pt>
                <c:pt idx="6">
                  <c:v>Palę paierosy</c:v>
                </c:pt>
                <c:pt idx="7">
                  <c:v>Piję kawe</c:v>
                </c:pt>
                <c:pt idx="8">
                  <c:v>Kontaktuję się z bliskimi</c:v>
                </c:pt>
                <c:pt idx="9">
                  <c:v>Uprawiam sport</c:v>
                </c:pt>
                <c:pt idx="10">
                  <c:v>Piję alkohol</c:v>
                </c:pt>
                <c:pt idx="11">
                  <c:v>Biorę leki</c:v>
                </c:pt>
                <c:pt idx="12">
                  <c:v>Jem lody</c:v>
                </c:pt>
                <c:pt idx="13">
                  <c:v>Załamuję się</c:v>
                </c:pt>
                <c:pt idx="14">
                  <c:v>Zażywam narkotyki</c:v>
                </c:pt>
              </c:strCache>
            </c:strRef>
          </c:cat>
          <c:val>
            <c:numRef>
              <c:f>Arkusz1!$B$2:$B$16</c:f>
              <c:numCache>
                <c:formatCode>0%</c:formatCode>
                <c:ptCount val="15"/>
                <c:pt idx="0">
                  <c:v>0.4</c:v>
                </c:pt>
                <c:pt idx="1">
                  <c:v>0.33</c:v>
                </c:pt>
                <c:pt idx="2">
                  <c:v>0.3</c:v>
                </c:pt>
                <c:pt idx="3">
                  <c:v>0.27</c:v>
                </c:pt>
                <c:pt idx="4">
                  <c:v>0.2</c:v>
                </c:pt>
                <c:pt idx="5">
                  <c:v>0.18</c:v>
                </c:pt>
                <c:pt idx="6">
                  <c:v>0.18</c:v>
                </c:pt>
                <c:pt idx="7">
                  <c:v>0.18</c:v>
                </c:pt>
                <c:pt idx="8">
                  <c:v>0.17</c:v>
                </c:pt>
                <c:pt idx="9">
                  <c:v>0.12</c:v>
                </c:pt>
                <c:pt idx="10">
                  <c:v>0.11</c:v>
                </c:pt>
                <c:pt idx="11">
                  <c:v>0.08</c:v>
                </c:pt>
                <c:pt idx="12">
                  <c:v>7.0000000000000007E-2</c:v>
                </c:pt>
                <c:pt idx="13">
                  <c:v>7.0000000000000007E-2</c:v>
                </c:pt>
                <c:pt idx="1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8F-4883-A4CC-E0909ECCC8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1401376"/>
        <c:axId val="301402032"/>
      </c:barChart>
      <c:catAx>
        <c:axId val="30140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1402032"/>
        <c:crosses val="autoZero"/>
        <c:auto val="1"/>
        <c:lblAlgn val="ctr"/>
        <c:lblOffset val="100"/>
        <c:noMultiLvlLbl val="0"/>
      </c:catAx>
      <c:valAx>
        <c:axId val="30140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140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F29-4711-892F-B92F768A35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Arkusz1!$A$3:$A$5</c:f>
              <c:strCache>
                <c:ptCount val="3"/>
                <c:pt idx="0">
                  <c:v>Tak</c:v>
                </c:pt>
                <c:pt idx="1">
                  <c:v>Nie wiem</c:v>
                </c:pt>
                <c:pt idx="2">
                  <c:v>Nie</c:v>
                </c:pt>
              </c:strCache>
            </c:strRef>
          </c:cat>
          <c:val>
            <c:numRef>
              <c:f>Arkusz1!$B$3:$B$5</c:f>
              <c:numCache>
                <c:formatCode>0%</c:formatCode>
                <c:ptCount val="3"/>
                <c:pt idx="0">
                  <c:v>0.72</c:v>
                </c:pt>
                <c:pt idx="1">
                  <c:v>0.24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64-4C43-B4B7-8FA5D8C273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77459688"/>
        <c:axId val="977456408"/>
      </c:barChart>
      <c:catAx>
        <c:axId val="977459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6408"/>
        <c:crosses val="autoZero"/>
        <c:auto val="1"/>
        <c:lblAlgn val="ctr"/>
        <c:lblOffset val="100"/>
        <c:noMultiLvlLbl val="0"/>
      </c:catAx>
      <c:valAx>
        <c:axId val="977456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9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1E9-452B-AD27-41B6EB9D7C5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Arkusz1!$A$3:$A$5</c:f>
              <c:strCache>
                <c:ptCount val="3"/>
                <c:pt idx="0">
                  <c:v>Tak</c:v>
                </c:pt>
                <c:pt idx="1">
                  <c:v>Nie wiem</c:v>
                </c:pt>
                <c:pt idx="2">
                  <c:v>Nie</c:v>
                </c:pt>
              </c:strCache>
            </c:strRef>
          </c:cat>
          <c:val>
            <c:numRef>
              <c:f>Arkusz1!$B$3:$B$5</c:f>
              <c:numCache>
                <c:formatCode>0%</c:formatCode>
                <c:ptCount val="3"/>
                <c:pt idx="0">
                  <c:v>0.71</c:v>
                </c:pt>
                <c:pt idx="1">
                  <c:v>0.24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64-4C43-B4B7-8FA5D8C273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77459688"/>
        <c:axId val="977456408"/>
      </c:barChart>
      <c:catAx>
        <c:axId val="977459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6408"/>
        <c:crosses val="autoZero"/>
        <c:auto val="1"/>
        <c:lblAlgn val="ctr"/>
        <c:lblOffset val="100"/>
        <c:noMultiLvlLbl val="0"/>
      </c:catAx>
      <c:valAx>
        <c:axId val="977456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9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A9C-4E8B-BB40-ABF522928A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Arkusz1!$A$3:$A$5</c:f>
              <c:strCache>
                <c:ptCount val="3"/>
                <c:pt idx="0">
                  <c:v>Tak</c:v>
                </c:pt>
                <c:pt idx="1">
                  <c:v>Nie wiem</c:v>
                </c:pt>
                <c:pt idx="2">
                  <c:v>Nie</c:v>
                </c:pt>
              </c:strCache>
            </c:strRef>
          </c:cat>
          <c:val>
            <c:numRef>
              <c:f>Arkusz1!$B$3:$B$5</c:f>
              <c:numCache>
                <c:formatCode>0%</c:formatCode>
                <c:ptCount val="3"/>
                <c:pt idx="0">
                  <c:v>0.46</c:v>
                </c:pt>
                <c:pt idx="1">
                  <c:v>0.42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64-4C43-B4B7-8FA5D8C273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77459688"/>
        <c:axId val="977456408"/>
      </c:barChart>
      <c:catAx>
        <c:axId val="977459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6408"/>
        <c:crosses val="autoZero"/>
        <c:auto val="1"/>
        <c:lblAlgn val="ctr"/>
        <c:lblOffset val="100"/>
        <c:noMultiLvlLbl val="0"/>
      </c:catAx>
      <c:valAx>
        <c:axId val="977456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9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01624015748E-2"/>
          <c:y val="0.1149258664538714"/>
          <c:w val="0.93168983759842516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Dostęp do psychiatrów w Polsce 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486-4185-8D7F-E55CF00B8B7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Nie</c:v>
                </c:pt>
                <c:pt idx="1">
                  <c:v>Nie mam zdania</c:v>
                </c:pt>
                <c:pt idx="2">
                  <c:v>Tak</c:v>
                </c:pt>
              </c:strCache>
            </c:strRef>
          </c:cat>
          <c:val>
            <c:numRef>
              <c:f>Arkusz1!$B$2:$B$4</c:f>
              <c:numCache>
                <c:formatCode>0%</c:formatCode>
                <c:ptCount val="3"/>
                <c:pt idx="0">
                  <c:v>0.2</c:v>
                </c:pt>
                <c:pt idx="1">
                  <c:v>0.31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41-44C9-B888-74E116200B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5778392"/>
        <c:axId val="305778720"/>
      </c:barChart>
      <c:catAx>
        <c:axId val="305778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720"/>
        <c:crosses val="autoZero"/>
        <c:auto val="1"/>
        <c:lblAlgn val="ctr"/>
        <c:lblOffset val="100"/>
        <c:noMultiLvlLbl val="0"/>
      </c:catAx>
      <c:valAx>
        <c:axId val="30577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01624015748E-2"/>
          <c:y val="0.1149258664538714"/>
          <c:w val="0.93168983759842516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Dostęp do psychiatrów w Polsce 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93E-4896-8C2E-5C904B124A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 mam zdania</c:v>
                </c:pt>
                <c:pt idx="2">
                  <c:v>Nie</c:v>
                </c:pt>
              </c:strCache>
            </c:strRef>
          </c:cat>
          <c:val>
            <c:numRef>
              <c:f>Arkusz1!$B$2:$B$4</c:f>
              <c:numCache>
                <c:formatCode>0%</c:formatCode>
                <c:ptCount val="3"/>
                <c:pt idx="0">
                  <c:v>0.54</c:v>
                </c:pt>
                <c:pt idx="1">
                  <c:v>0.35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41-44C9-B888-74E116200B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5778392"/>
        <c:axId val="305778720"/>
      </c:barChart>
      <c:catAx>
        <c:axId val="305778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720"/>
        <c:crosses val="autoZero"/>
        <c:auto val="1"/>
        <c:lblAlgn val="ctr"/>
        <c:lblOffset val="100"/>
        <c:noMultiLvlLbl val="0"/>
      </c:catAx>
      <c:valAx>
        <c:axId val="30577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01624015748E-2"/>
          <c:y val="0.1149258664538714"/>
          <c:w val="0.93168983759842516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Dostęp do psychiatrów w Polsce 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453-4970-B609-D5D4DBA7BF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 mam zdania</c:v>
                </c:pt>
                <c:pt idx="2">
                  <c:v>Nie</c:v>
                </c:pt>
              </c:strCache>
            </c:strRef>
          </c:cat>
          <c:val>
            <c:numRef>
              <c:f>Arkusz1!$B$2:$B$4</c:f>
              <c:numCache>
                <c:formatCode>0%</c:formatCode>
                <c:ptCount val="3"/>
                <c:pt idx="0">
                  <c:v>0.39</c:v>
                </c:pt>
                <c:pt idx="1">
                  <c:v>0.39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41-44C9-B888-74E116200B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5778392"/>
        <c:axId val="305778720"/>
      </c:barChart>
      <c:catAx>
        <c:axId val="305778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720"/>
        <c:crosses val="autoZero"/>
        <c:auto val="1"/>
        <c:lblAlgn val="ctr"/>
        <c:lblOffset val="100"/>
        <c:noMultiLvlLbl val="0"/>
      </c:catAx>
      <c:valAx>
        <c:axId val="30577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Sytuacje, w których potrafilibyśmy udzielić pomocy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4.33101624015748E-2"/>
          <c:y val="0.1149258664538714"/>
          <c:w val="0.93168983759842516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Sytuacje w których potrawilibyśmy udzielić pomocy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C1E-4150-8EF5-B5EB5FA8A6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Śmierć bliskiego</c:v>
                </c:pt>
                <c:pt idx="1">
                  <c:v>Utrata pracy</c:v>
                </c:pt>
                <c:pt idx="2">
                  <c:v>Długotrwała choroba bliskiej osoby</c:v>
                </c:pt>
                <c:pt idx="3">
                  <c:v>Rozwód</c:v>
                </c:pt>
                <c:pt idx="4">
                  <c:v>Długotrwała własna choroba </c:v>
                </c:pt>
                <c:pt idx="5">
                  <c:v>Pobyt w szpitalu psychiatryczny</c:v>
                </c:pt>
                <c:pt idx="6">
                  <c:v>Problemach z dzieckiem z niepełnosprawnością</c:v>
                </c:pt>
              </c:strCache>
            </c:strRef>
          </c:cat>
          <c:val>
            <c:numRef>
              <c:f>Arkusz1!$B$2:$B$8</c:f>
              <c:numCache>
                <c:formatCode>###0%</c:formatCode>
                <c:ptCount val="7"/>
                <c:pt idx="0">
                  <c:v>0.58263305322128855</c:v>
                </c:pt>
                <c:pt idx="1">
                  <c:v>0.55088702147525681</c:v>
                </c:pt>
                <c:pt idx="2">
                  <c:v>0.46125116713352005</c:v>
                </c:pt>
                <c:pt idx="3">
                  <c:v>0.45378151260504201</c:v>
                </c:pt>
                <c:pt idx="4">
                  <c:v>0.35294117647058826</c:v>
                </c:pt>
                <c:pt idx="5">
                  <c:v>0.2642390289449113</c:v>
                </c:pt>
                <c:pt idx="6">
                  <c:v>0.24556489262371614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41-44C9-B888-74E116200B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5778392"/>
        <c:axId val="305778720"/>
      </c:barChart>
      <c:catAx>
        <c:axId val="305778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720"/>
        <c:crosses val="autoZero"/>
        <c:auto val="1"/>
        <c:lblAlgn val="ctr"/>
        <c:lblOffset val="100"/>
        <c:noMultiLvlLbl val="0"/>
      </c:catAx>
      <c:valAx>
        <c:axId val="30577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778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DD2-4C00-A08B-BA3115CAB0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Arkusz1!$A$3:$A$5</c:f>
              <c:strCache>
                <c:ptCount val="3"/>
                <c:pt idx="0">
                  <c:v>Tak</c:v>
                </c:pt>
                <c:pt idx="1">
                  <c:v>Nie wiem</c:v>
                </c:pt>
                <c:pt idx="2">
                  <c:v>Nie</c:v>
                </c:pt>
              </c:strCache>
            </c:strRef>
          </c:cat>
          <c:val>
            <c:numRef>
              <c:f>Arkusz1!$B$3:$B$5</c:f>
              <c:numCache>
                <c:formatCode>0%</c:formatCode>
                <c:ptCount val="3"/>
                <c:pt idx="0">
                  <c:v>0.45</c:v>
                </c:pt>
                <c:pt idx="1">
                  <c:v>0.25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64-4C43-B4B7-8FA5D8C273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77459688"/>
        <c:axId val="977456408"/>
      </c:barChart>
      <c:catAx>
        <c:axId val="977459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6408"/>
        <c:crosses val="autoZero"/>
        <c:auto val="1"/>
        <c:lblAlgn val="ctr"/>
        <c:lblOffset val="100"/>
        <c:noMultiLvlLbl val="0"/>
      </c:catAx>
      <c:valAx>
        <c:axId val="977456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7459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2E3-411C-A712-282FC311A7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 mam zadania</c:v>
                </c:pt>
                <c:pt idx="2">
                  <c:v>Nie</c:v>
                </c:pt>
              </c:strCache>
            </c:strRef>
          </c:cat>
          <c:val>
            <c:numRef>
              <c:f>Arkusz1!$B$2:$B$4</c:f>
              <c:numCache>
                <c:formatCode>0%</c:formatCode>
                <c:ptCount val="3"/>
                <c:pt idx="0">
                  <c:v>0.39</c:v>
                </c:pt>
                <c:pt idx="1">
                  <c:v>0.39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E3-411C-A712-282FC311A7C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0569072"/>
        <c:axId val="500569400"/>
      </c:barChart>
      <c:catAx>
        <c:axId val="50056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0569400"/>
        <c:crosses val="autoZero"/>
        <c:auto val="1"/>
        <c:lblAlgn val="ctr"/>
        <c:lblOffset val="100"/>
        <c:noMultiLvlLbl val="0"/>
      </c:catAx>
      <c:valAx>
        <c:axId val="500569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05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A0C5F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37A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03-43D2-8A1F-FED28C84AF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Kobiet</c:v>
                </c:pt>
                <c:pt idx="1">
                  <c:v>Mężczyzn </c:v>
                </c:pt>
              </c:strCache>
            </c:strRef>
          </c:cat>
          <c:val>
            <c:numRef>
              <c:f>Arkusz1!$B$2:$B$3</c:f>
              <c:numCache>
                <c:formatCode>0%</c:formatCode>
                <c:ptCount val="2"/>
                <c:pt idx="0">
                  <c:v>0.47</c:v>
                </c:pt>
                <c:pt idx="1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03-43D2-8A1F-FED28C84AF1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0569072"/>
        <c:axId val="500569400"/>
      </c:barChart>
      <c:catAx>
        <c:axId val="50056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0569400"/>
        <c:crosses val="autoZero"/>
        <c:auto val="1"/>
        <c:lblAlgn val="ctr"/>
        <c:lblOffset val="100"/>
        <c:noMultiLvlLbl val="0"/>
      </c:catAx>
      <c:valAx>
        <c:axId val="500569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05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AEAB-4539-BAD4-D2B626FFF82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 mam zadania</c:v>
                </c:pt>
                <c:pt idx="2">
                  <c:v>Nie</c:v>
                </c:pt>
              </c:strCache>
            </c:strRef>
          </c:cat>
          <c:val>
            <c:numRef>
              <c:f>Arkusz1!$B$2:$B$4</c:f>
              <c:numCache>
                <c:formatCode>0%</c:formatCode>
                <c:ptCount val="3"/>
                <c:pt idx="0">
                  <c:v>0.45</c:v>
                </c:pt>
                <c:pt idx="1">
                  <c:v>0.32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ED-48F8-A3B6-AF2E7091B3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8819264"/>
        <c:axId val="668820904"/>
      </c:barChart>
      <c:catAx>
        <c:axId val="66881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68820904"/>
        <c:crosses val="autoZero"/>
        <c:auto val="1"/>
        <c:lblAlgn val="ctr"/>
        <c:lblOffset val="100"/>
        <c:noMultiLvlLbl val="0"/>
      </c:catAx>
      <c:valAx>
        <c:axId val="6688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6881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Odczuwanie stresu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F3C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7B0-4A46-9BE3-F368777C4F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Przynajmniej raz w tygodniu lub częściej </c:v>
                </c:pt>
                <c:pt idx="1">
                  <c:v>Kilka razy miesiącu</c:v>
                </c:pt>
                <c:pt idx="2">
                  <c:v>Rzadziej niż raz na 3 miesiące</c:v>
                </c:pt>
                <c:pt idx="3">
                  <c:v>W ogóle się nie stresuję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0.62</c:v>
                </c:pt>
                <c:pt idx="1">
                  <c:v>0.21</c:v>
                </c:pt>
                <c:pt idx="2">
                  <c:v>0.08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E-4A7A-9BFE-3B0EBFE5C3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8960456"/>
        <c:axId val="588961112"/>
      </c:barChart>
      <c:catAx>
        <c:axId val="58896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8961112"/>
        <c:crosses val="autoZero"/>
        <c:auto val="1"/>
        <c:lblAlgn val="ctr"/>
        <c:lblOffset val="100"/>
        <c:noMultiLvlLbl val="0"/>
      </c:catAx>
      <c:valAx>
        <c:axId val="588961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8960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Poziom</a:t>
            </a:r>
            <a:r>
              <a:rPr lang="pl-PL" baseline="0" dirty="0"/>
              <a:t> stresu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Kolumna3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Zerowy, brak stresu</c:v>
                </c:pt>
                <c:pt idx="1">
                  <c:v>Bardzo niski</c:v>
                </c:pt>
                <c:pt idx="2">
                  <c:v>Niski</c:v>
                </c:pt>
                <c:pt idx="3">
                  <c:v>Średni</c:v>
                </c:pt>
                <c:pt idx="4">
                  <c:v>Wysoki</c:v>
                </c:pt>
                <c:pt idx="5">
                  <c:v>Bardzo wysoki</c:v>
                </c:pt>
              </c:strCache>
            </c:strRef>
          </c:cat>
          <c:val>
            <c:numRef>
              <c:f>Arkusz1!$B$2:$B$7</c:f>
              <c:numCache>
                <c:formatCode>###0%</c:formatCode>
                <c:ptCount val="6"/>
                <c:pt idx="0">
                  <c:v>4.8552754435107384E-2</c:v>
                </c:pt>
                <c:pt idx="1">
                  <c:v>0.11858076563958915</c:v>
                </c:pt>
                <c:pt idx="2">
                  <c:v>0.19607843137254904</c:v>
                </c:pt>
                <c:pt idx="3">
                  <c:v>0.42763772175536879</c:v>
                </c:pt>
                <c:pt idx="4">
                  <c:v>0.16806722689075632</c:v>
                </c:pt>
                <c:pt idx="5">
                  <c:v>4.1083099906629311E-2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E-4A7A-9BFE-3B0EBFE5C3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8960456"/>
        <c:axId val="588961112"/>
      </c:barChart>
      <c:catAx>
        <c:axId val="58896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8961112"/>
        <c:crosses val="autoZero"/>
        <c:auto val="1"/>
        <c:lblAlgn val="ctr"/>
        <c:lblOffset val="100"/>
        <c:noMultiLvlLbl val="0"/>
      </c:catAx>
      <c:valAx>
        <c:axId val="588961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8960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Kobiety </c:v>
                </c:pt>
                <c:pt idx="1">
                  <c:v>Mężczyźni </c:v>
                </c:pt>
              </c:strCache>
            </c:strRef>
          </c:cat>
          <c:val>
            <c:numRef>
              <c:f>Arkusz1!$B$2:$B$3</c:f>
              <c:numCache>
                <c:formatCode>0%</c:formatCode>
                <c:ptCount val="2"/>
                <c:pt idx="0">
                  <c:v>0.75</c:v>
                </c:pt>
                <c:pt idx="1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C7-4466-BF45-C82E33AE23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4312408"/>
        <c:axId val="584312736"/>
      </c:barChart>
      <c:catAx>
        <c:axId val="584312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4312736"/>
        <c:crosses val="autoZero"/>
        <c:auto val="1"/>
        <c:lblAlgn val="ctr"/>
        <c:lblOffset val="100"/>
        <c:noMultiLvlLbl val="0"/>
      </c:catAx>
      <c:valAx>
        <c:axId val="58431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84312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Przedział wiekowy odczuwania stresu</c:v>
                </c:pt>
              </c:strCache>
            </c:strRef>
          </c:tx>
          <c:spPr>
            <a:solidFill>
              <a:srgbClr val="37ACCC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18-24 lata</c:v>
                </c:pt>
                <c:pt idx="1">
                  <c:v>25-34 lata</c:v>
                </c:pt>
                <c:pt idx="2">
                  <c:v>35-44 lat</c:v>
                </c:pt>
                <c:pt idx="3">
                  <c:v>45-54 lata</c:v>
                </c:pt>
                <c:pt idx="4">
                  <c:v>55+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0.28999999999999998</c:v>
                </c:pt>
                <c:pt idx="1">
                  <c:v>0.27</c:v>
                </c:pt>
                <c:pt idx="2">
                  <c:v>0.31</c:v>
                </c:pt>
                <c:pt idx="3">
                  <c:v>0.35</c:v>
                </c:pt>
                <c:pt idx="4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9B-4123-B00A-2AFAB6299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4803056"/>
        <c:axId val="344803384"/>
      </c:barChart>
      <c:catAx>
        <c:axId val="344803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4803384"/>
        <c:crosses val="autoZero"/>
        <c:auto val="1"/>
        <c:lblAlgn val="ctr"/>
        <c:lblOffset val="100"/>
        <c:noMultiLvlLbl val="0"/>
      </c:catAx>
      <c:valAx>
        <c:axId val="344803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4803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51EFA-E401-4938-B49D-3126F813E77E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E3F54-34F9-4C29-A801-9779BCA93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7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F2BE2D-3EB1-BD31-2D99-96A7194F0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A773F22-F5D4-F404-6EF8-51972D4DF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54E496-48FE-C4A5-2D0F-6473F396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B7258A-3995-9E2E-BA70-7654AAB4B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DC4A4FA-2080-50CF-9118-4EF4B6FD9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318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DEAE95-7D14-585D-1CDD-11F2697AA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440DB63-FB3A-2D1F-78B2-079E81EBA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551299-A506-8250-9095-B05C7054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CBBBB1C-2588-7F24-35B5-72BC5E19E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FFF2AB-0215-D8BF-229D-29E674AD0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Obraz 7" descr="Psycholog dla młodzieży Kraków - Mind Health">
            <a:extLst>
              <a:ext uri="{FF2B5EF4-FFF2-40B4-BE49-F238E27FC236}">
                <a16:creationId xmlns:a16="http://schemas.microsoft.com/office/drawing/2014/main" id="{278A4EEB-C22E-2A65-84C9-0CA9ACD270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031641" y="99868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4016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DF97CE7-4931-7645-5EAB-BD9B863B9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BD75F8-E6E4-F7E8-FA80-355974D56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768428-207F-BD2C-A8B1-545451EC7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F9AAB5-F039-F9F0-B451-E11E3323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5DF2A95-AA4E-2F4C-BFC8-5D134656D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Obraz 7" descr="Psycholog dla młodzieży Kraków - Mind Health">
            <a:extLst>
              <a:ext uri="{FF2B5EF4-FFF2-40B4-BE49-F238E27FC236}">
                <a16:creationId xmlns:a16="http://schemas.microsoft.com/office/drawing/2014/main" id="{ABBAD7C0-3536-F3A2-CC65-56840F48C3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031641" y="99868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7108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7B5297-7D40-8F34-0E29-1BEA0F0D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7D086C-E891-DBD6-3722-3379ED73D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01769C-D81B-33B7-25EA-FAABD3364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361539-CC89-7FDE-FB77-8A46B4A2F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80AB480-7557-C1B9-9BAF-08407C91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8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602B31-18BB-9E78-3CB2-2311095FC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328E1E0-30C7-D557-27D2-C64197BC4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472D31-B846-F56A-EC08-5135465A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8E06521-2DF3-B981-2743-0B416237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C938A2-3F6C-CEFB-5172-979C22D2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597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C1314B-F6F5-7891-2FD2-D2CBAED7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562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F593D1-C2F3-3449-7AF8-7A97358D3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5F372B3-BD5C-C764-FAB0-82E1645D6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0D70A5-F47E-EA45-266F-1E9A9C8E1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E36F943-BE11-7E5D-1678-261933679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AF4D91B-6EB2-79A8-4C6E-B72F172A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Obraz 7" descr="Psycholog dla młodzieży Kraków - Mind Health">
            <a:extLst>
              <a:ext uri="{FF2B5EF4-FFF2-40B4-BE49-F238E27FC236}">
                <a16:creationId xmlns:a16="http://schemas.microsoft.com/office/drawing/2014/main" id="{15EA7A52-6899-474C-8B2C-BF231F44A1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142477" y="0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179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AF4679-7022-ADBC-6CDF-FE0D87B87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C078792-43BA-32E3-75E5-A773FFAD1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87A3BC7-C53D-74DE-7425-73C93FC03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ADE9808-BB57-ADC7-B9AB-00F902B16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08968C7-D12A-C0A9-B0E3-FC1D2E09F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F05260D-521A-4791-22E2-81D07669B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AB4EDBA-259A-46D4-1E01-33ACD224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0B5A4A0-D076-CE16-FDAB-7B800F1EF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Obraz 9" descr="Psycholog dla młodzieży Kraków - Mind Health">
            <a:extLst>
              <a:ext uri="{FF2B5EF4-FFF2-40B4-BE49-F238E27FC236}">
                <a16:creationId xmlns:a16="http://schemas.microsoft.com/office/drawing/2014/main" id="{A2A53859-8063-13E0-234C-2C85B1AA9E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142477" y="0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8617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DF687F-D921-1AFA-EF80-876E82F67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GB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A5DBE93-9370-11C0-E48A-4329BAB8F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828E431-7C15-3C23-22A7-087762B06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F473350-20A5-72DF-6040-24C867D28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Obraz 6" descr="Psycholog dla młodzieży Kraków - Mind Health">
            <a:extLst>
              <a:ext uri="{FF2B5EF4-FFF2-40B4-BE49-F238E27FC236}">
                <a16:creationId xmlns:a16="http://schemas.microsoft.com/office/drawing/2014/main" id="{317CE648-2A1B-3B1B-F3BC-EBDC2DCE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031641" y="99868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769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BFE6989-0577-8095-FC95-1DBFD5AFF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B477661-3D4A-772E-D412-2CE94523B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E56C76A-D42A-DFE3-6A1A-6F650130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Obraz 5" descr="Psycholog dla młodzieży Kraków - Mind Health">
            <a:extLst>
              <a:ext uri="{FF2B5EF4-FFF2-40B4-BE49-F238E27FC236}">
                <a16:creationId xmlns:a16="http://schemas.microsoft.com/office/drawing/2014/main" id="{F63B5E60-1360-E80F-27C0-6C37D50146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031641" y="99868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133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D9D57C-7E03-2752-C4CB-9CC5F4EDC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408F88-F50D-E0F5-AD54-767E33383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GB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51F44BF-C019-E18A-F1BB-6F53A421F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1D637F5-FEE0-BBEB-88F6-169259A9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08E167F-6B37-B762-AE68-0AA91AEC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F47DEBE-B253-BC59-98F4-63A8F6403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Obraz 8" descr="Psycholog dla młodzieży Kraków - Mind Health">
            <a:extLst>
              <a:ext uri="{FF2B5EF4-FFF2-40B4-BE49-F238E27FC236}">
                <a16:creationId xmlns:a16="http://schemas.microsoft.com/office/drawing/2014/main" id="{3B29C1FF-CAF3-1953-E322-3BD331E0A7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031641" y="99868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9436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45421F-C2DA-C3FF-BB4A-3CBC751F1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A8AF1D7-C4CD-F54F-4626-115692602D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1E8239C-BDB1-36AE-5CAA-B43CF320C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11EF6B6-0C47-4D27-95B0-E415148F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21864FA-C4C5-9501-2E11-04E1BA97C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91968D6-858A-C89A-CAEE-FF06FF288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Obraz 7" descr="Psycholog dla młodzieży Kraków - Mind Health">
            <a:extLst>
              <a:ext uri="{FF2B5EF4-FFF2-40B4-BE49-F238E27FC236}">
                <a16:creationId xmlns:a16="http://schemas.microsoft.com/office/drawing/2014/main" id="{FE770AFD-F3BA-CB92-5CF5-765FB70182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7" t="15590" r="14779" b="30588"/>
          <a:stretch/>
        </p:blipFill>
        <p:spPr bwMode="auto">
          <a:xfrm>
            <a:off x="11031641" y="99868"/>
            <a:ext cx="1049523" cy="803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3332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0B1E725-257A-F923-4CB9-AF3BE7BD7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E1D2AFB-0B8E-05B4-DE6C-2D508FD1D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DE7CE7A-5F98-4348-D469-E5F44A5E8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62D3B-52DF-4A61-9300-18EF3F13144D}" type="datetimeFigureOut">
              <a:rPr lang="en-GB" smtClean="0"/>
              <a:t>07/10/2022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9ACDD8C-139F-095D-28DB-77AE30267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38C77E-39FE-C147-FD5E-CEAA2297F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4C4CE-22F6-4402-8FA3-628C91B99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21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A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3284A9-84C8-3950-CB0A-AE2E3137D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3964" y="3813864"/>
            <a:ext cx="5609222" cy="1363215"/>
          </a:xfrm>
        </p:spPr>
        <p:txBody>
          <a:bodyPr anchor="t">
            <a:noAutofit/>
          </a:bodyPr>
          <a:lstStyle/>
          <a:p>
            <a:pPr algn="l"/>
            <a:r>
              <a:rPr lang="pl-PL" sz="4800" b="1" dirty="0"/>
              <a:t>Kondycja psychiczna Polaków</a:t>
            </a:r>
            <a:endParaRPr lang="en-GB" sz="4800" b="1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C4051FED-CF0D-4DDD-A9BB-E58FEEFE7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67580" y="2042"/>
            <a:ext cx="3224421" cy="4020664"/>
          </a:xfrm>
          <a:custGeom>
            <a:avLst/>
            <a:gdLst>
              <a:gd name="connsiteX0" fmla="*/ 449733 w 3224421"/>
              <a:gd name="connsiteY0" fmla="*/ 0 h 4020664"/>
              <a:gd name="connsiteX1" fmla="*/ 3224421 w 3224421"/>
              <a:gd name="connsiteY1" fmla="*/ 0 h 4020664"/>
              <a:gd name="connsiteX2" fmla="*/ 3224421 w 3224421"/>
              <a:gd name="connsiteY2" fmla="*/ 3933205 h 4020664"/>
              <a:gd name="connsiteX3" fmla="*/ 3087301 w 3224421"/>
              <a:gd name="connsiteY3" fmla="*/ 3968462 h 4020664"/>
              <a:gd name="connsiteX4" fmla="*/ 2569464 w 3224421"/>
              <a:gd name="connsiteY4" fmla="*/ 4020664 h 4020664"/>
              <a:gd name="connsiteX5" fmla="*/ 0 w 3224421"/>
              <a:gd name="connsiteY5" fmla="*/ 1451200 h 4020664"/>
              <a:gd name="connsiteX6" fmla="*/ 438824 w 3224421"/>
              <a:gd name="connsiteY6" fmla="*/ 14588 h 402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24421" h="4020664">
                <a:moveTo>
                  <a:pt x="449733" y="0"/>
                </a:moveTo>
                <a:lnTo>
                  <a:pt x="3224421" y="0"/>
                </a:lnTo>
                <a:lnTo>
                  <a:pt x="3224421" y="3933205"/>
                </a:lnTo>
                <a:lnTo>
                  <a:pt x="3087301" y="3968462"/>
                </a:lnTo>
                <a:cubicBezTo>
                  <a:pt x="2920035" y="4002689"/>
                  <a:pt x="2746849" y="4020664"/>
                  <a:pt x="2569464" y="4020664"/>
                </a:cubicBezTo>
                <a:cubicBezTo>
                  <a:pt x="1150388" y="4020664"/>
                  <a:pt x="0" y="2870276"/>
                  <a:pt x="0" y="1451200"/>
                </a:cubicBezTo>
                <a:cubicBezTo>
                  <a:pt x="0" y="919047"/>
                  <a:pt x="161773" y="424677"/>
                  <a:pt x="438824" y="14588"/>
                </a:cubicBezTo>
                <a:close/>
              </a:path>
            </a:pathLst>
          </a:custGeom>
          <a:solidFill>
            <a:schemeClr val="tx1"/>
          </a:solidFill>
          <a:ln w="952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C4FD1A2-1463-DB61-9BEA-C4CDD103A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8135" y="5104465"/>
            <a:ext cx="5609219" cy="741331"/>
          </a:xfrm>
        </p:spPr>
        <p:txBody>
          <a:bodyPr anchor="b">
            <a:normAutofit/>
          </a:bodyPr>
          <a:lstStyle/>
          <a:p>
            <a:pPr algn="l"/>
            <a:r>
              <a:rPr lang="pl-PL" sz="2000" b="1" dirty="0"/>
              <a:t>RAPORT</a:t>
            </a:r>
            <a:endParaRPr lang="en-GB" sz="2000" b="1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2E5A8E1-2A22-48D0-9556-E21648FA1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46518"/>
            <a:ext cx="4100079" cy="6194580"/>
          </a:xfrm>
          <a:custGeom>
            <a:avLst/>
            <a:gdLst>
              <a:gd name="connsiteX0" fmla="*/ 1002789 w 4100079"/>
              <a:gd name="connsiteY0" fmla="*/ 0 h 6194580"/>
              <a:gd name="connsiteX1" fmla="*/ 4100079 w 4100079"/>
              <a:gd name="connsiteY1" fmla="*/ 3097290 h 6194580"/>
              <a:gd name="connsiteX2" fmla="*/ 1002789 w 4100079"/>
              <a:gd name="connsiteY2" fmla="*/ 6194580 h 6194580"/>
              <a:gd name="connsiteX3" fmla="*/ 81750 w 4100079"/>
              <a:gd name="connsiteY3" fmla="*/ 6055332 h 6194580"/>
              <a:gd name="connsiteX4" fmla="*/ 0 w 4100079"/>
              <a:gd name="connsiteY4" fmla="*/ 6025411 h 6194580"/>
              <a:gd name="connsiteX5" fmla="*/ 0 w 4100079"/>
              <a:gd name="connsiteY5" fmla="*/ 169169 h 6194580"/>
              <a:gd name="connsiteX6" fmla="*/ 81750 w 4100079"/>
              <a:gd name="connsiteY6" fmla="*/ 139248 h 6194580"/>
              <a:gd name="connsiteX7" fmla="*/ 1002789 w 4100079"/>
              <a:gd name="connsiteY7" fmla="*/ 0 h 619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0079" h="6194580">
                <a:moveTo>
                  <a:pt x="1002789" y="0"/>
                </a:moveTo>
                <a:cubicBezTo>
                  <a:pt x="2713375" y="0"/>
                  <a:pt x="4100079" y="1386704"/>
                  <a:pt x="4100079" y="3097290"/>
                </a:cubicBezTo>
                <a:cubicBezTo>
                  <a:pt x="4100079" y="4807876"/>
                  <a:pt x="2713375" y="6194580"/>
                  <a:pt x="1002789" y="6194580"/>
                </a:cubicBezTo>
                <a:cubicBezTo>
                  <a:pt x="682054" y="6194580"/>
                  <a:pt x="372706" y="6145829"/>
                  <a:pt x="81750" y="6055332"/>
                </a:cubicBezTo>
                <a:lnTo>
                  <a:pt x="0" y="6025411"/>
                </a:lnTo>
                <a:lnTo>
                  <a:pt x="0" y="169169"/>
                </a:lnTo>
                <a:lnTo>
                  <a:pt x="81750" y="139248"/>
                </a:lnTo>
                <a:cubicBezTo>
                  <a:pt x="372706" y="48751"/>
                  <a:pt x="682054" y="0"/>
                  <a:pt x="1002789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2AA2300-0FA6-4328-9BD8-1D67925C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53543" y="0"/>
            <a:ext cx="3566160" cy="3159748"/>
          </a:xfrm>
          <a:custGeom>
            <a:avLst/>
            <a:gdLst>
              <a:gd name="connsiteX0" fmla="*/ 649888 w 3566160"/>
              <a:gd name="connsiteY0" fmla="*/ 0 h 3159748"/>
              <a:gd name="connsiteX1" fmla="*/ 2916273 w 3566160"/>
              <a:gd name="connsiteY1" fmla="*/ 0 h 3159748"/>
              <a:gd name="connsiteX2" fmla="*/ 2917285 w 3566160"/>
              <a:gd name="connsiteY2" fmla="*/ 757 h 3159748"/>
              <a:gd name="connsiteX3" fmla="*/ 3566160 w 3566160"/>
              <a:gd name="connsiteY3" fmla="*/ 1376668 h 3159748"/>
              <a:gd name="connsiteX4" fmla="*/ 1783080 w 3566160"/>
              <a:gd name="connsiteY4" fmla="*/ 3159748 h 3159748"/>
              <a:gd name="connsiteX5" fmla="*/ 0 w 3566160"/>
              <a:gd name="connsiteY5" fmla="*/ 1376668 h 3159748"/>
              <a:gd name="connsiteX6" fmla="*/ 648876 w 3566160"/>
              <a:gd name="connsiteY6" fmla="*/ 757 h 3159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6160" h="3159748">
                <a:moveTo>
                  <a:pt x="649888" y="0"/>
                </a:moveTo>
                <a:lnTo>
                  <a:pt x="2916273" y="0"/>
                </a:lnTo>
                <a:lnTo>
                  <a:pt x="2917285" y="757"/>
                </a:lnTo>
                <a:cubicBezTo>
                  <a:pt x="3313569" y="327800"/>
                  <a:pt x="3566160" y="822736"/>
                  <a:pt x="3566160" y="1376668"/>
                </a:cubicBezTo>
                <a:cubicBezTo>
                  <a:pt x="3566160" y="2361436"/>
                  <a:pt x="2767848" y="3159748"/>
                  <a:pt x="1783080" y="3159748"/>
                </a:cubicBezTo>
                <a:cubicBezTo>
                  <a:pt x="798312" y="3159748"/>
                  <a:pt x="0" y="2361436"/>
                  <a:pt x="0" y="1376668"/>
                </a:cubicBezTo>
                <a:cubicBezTo>
                  <a:pt x="0" y="822736"/>
                  <a:pt x="252591" y="327800"/>
                  <a:pt x="648876" y="7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D3E1FE85-D0BF-41D3-8B85-04776368E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8135" y="0"/>
            <a:ext cx="3236976" cy="2995156"/>
          </a:xfrm>
          <a:custGeom>
            <a:avLst/>
            <a:gdLst>
              <a:gd name="connsiteX0" fmla="*/ 770517 w 3236976"/>
              <a:gd name="connsiteY0" fmla="*/ 0 h 2995156"/>
              <a:gd name="connsiteX1" fmla="*/ 2466460 w 3236976"/>
              <a:gd name="connsiteY1" fmla="*/ 0 h 2995156"/>
              <a:gd name="connsiteX2" fmla="*/ 2523400 w 3236976"/>
              <a:gd name="connsiteY2" fmla="*/ 34592 h 2995156"/>
              <a:gd name="connsiteX3" fmla="*/ 3236976 w 3236976"/>
              <a:gd name="connsiteY3" fmla="*/ 1376668 h 2995156"/>
              <a:gd name="connsiteX4" fmla="*/ 1618488 w 3236976"/>
              <a:gd name="connsiteY4" fmla="*/ 2995156 h 2995156"/>
              <a:gd name="connsiteX5" fmla="*/ 0 w 3236976"/>
              <a:gd name="connsiteY5" fmla="*/ 1376668 h 2995156"/>
              <a:gd name="connsiteX6" fmla="*/ 713576 w 3236976"/>
              <a:gd name="connsiteY6" fmla="*/ 34592 h 2995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976" h="2995156">
                <a:moveTo>
                  <a:pt x="770517" y="0"/>
                </a:moveTo>
                <a:lnTo>
                  <a:pt x="2466460" y="0"/>
                </a:lnTo>
                <a:lnTo>
                  <a:pt x="2523400" y="34592"/>
                </a:lnTo>
                <a:cubicBezTo>
                  <a:pt x="2953921" y="325446"/>
                  <a:pt x="3236976" y="818002"/>
                  <a:pt x="3236976" y="1376668"/>
                </a:cubicBezTo>
                <a:cubicBezTo>
                  <a:pt x="3236976" y="2270534"/>
                  <a:pt x="2512354" y="2995156"/>
                  <a:pt x="1618488" y="2995156"/>
                </a:cubicBezTo>
                <a:cubicBezTo>
                  <a:pt x="724622" y="2995156"/>
                  <a:pt x="0" y="2270534"/>
                  <a:pt x="0" y="1376668"/>
                </a:cubicBezTo>
                <a:cubicBezTo>
                  <a:pt x="0" y="818002"/>
                  <a:pt x="283056" y="325446"/>
                  <a:pt x="713576" y="3459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1072B470-1E76-42B5-86EA-1FB0F881D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4396" y="2042"/>
            <a:ext cx="3387604" cy="4183848"/>
          </a:xfrm>
          <a:custGeom>
            <a:avLst/>
            <a:gdLst>
              <a:gd name="connsiteX0" fmla="*/ 420128 w 3387604"/>
              <a:gd name="connsiteY0" fmla="*/ 0 h 4183848"/>
              <a:gd name="connsiteX1" fmla="*/ 3387604 w 3387604"/>
              <a:gd name="connsiteY1" fmla="*/ 0 h 4183848"/>
              <a:gd name="connsiteX2" fmla="*/ 3387604 w 3387604"/>
              <a:gd name="connsiteY2" fmla="*/ 4101530 h 4183848"/>
              <a:gd name="connsiteX3" fmla="*/ 3283372 w 3387604"/>
              <a:gd name="connsiteY3" fmla="*/ 4128330 h 4183848"/>
              <a:gd name="connsiteX4" fmla="*/ 2732648 w 3387604"/>
              <a:gd name="connsiteY4" fmla="*/ 4183848 h 4183848"/>
              <a:gd name="connsiteX5" fmla="*/ 0 w 3387604"/>
              <a:gd name="connsiteY5" fmla="*/ 1451200 h 4183848"/>
              <a:gd name="connsiteX6" fmla="*/ 329816 w 3387604"/>
              <a:gd name="connsiteY6" fmla="*/ 148658 h 4183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7604" h="4183848">
                <a:moveTo>
                  <a:pt x="420128" y="0"/>
                </a:moveTo>
                <a:lnTo>
                  <a:pt x="3387604" y="0"/>
                </a:lnTo>
                <a:lnTo>
                  <a:pt x="3387604" y="4101530"/>
                </a:lnTo>
                <a:lnTo>
                  <a:pt x="3283372" y="4128330"/>
                </a:lnTo>
                <a:cubicBezTo>
                  <a:pt x="3105483" y="4164732"/>
                  <a:pt x="2921298" y="4183848"/>
                  <a:pt x="2732648" y="4183848"/>
                </a:cubicBezTo>
                <a:cubicBezTo>
                  <a:pt x="1223448" y="4183848"/>
                  <a:pt x="0" y="2960400"/>
                  <a:pt x="0" y="1451200"/>
                </a:cubicBezTo>
                <a:cubicBezTo>
                  <a:pt x="0" y="979575"/>
                  <a:pt x="119477" y="535856"/>
                  <a:pt x="329816" y="14865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DD8B025-3845-4DEF-98B6-7C0BF531D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3156"/>
            <a:ext cx="3933440" cy="5861304"/>
          </a:xfrm>
          <a:custGeom>
            <a:avLst/>
            <a:gdLst>
              <a:gd name="connsiteX0" fmla="*/ 1002788 w 3933440"/>
              <a:gd name="connsiteY0" fmla="*/ 0 h 5861304"/>
              <a:gd name="connsiteX1" fmla="*/ 3933440 w 3933440"/>
              <a:gd name="connsiteY1" fmla="*/ 2930652 h 5861304"/>
              <a:gd name="connsiteX2" fmla="*/ 1002788 w 3933440"/>
              <a:gd name="connsiteY2" fmla="*/ 5861304 h 5861304"/>
              <a:gd name="connsiteX3" fmla="*/ 131302 w 3933440"/>
              <a:gd name="connsiteY3" fmla="*/ 5729548 h 5861304"/>
              <a:gd name="connsiteX4" fmla="*/ 0 w 3933440"/>
              <a:gd name="connsiteY4" fmla="*/ 5681491 h 5861304"/>
              <a:gd name="connsiteX5" fmla="*/ 0 w 3933440"/>
              <a:gd name="connsiteY5" fmla="*/ 179814 h 5861304"/>
              <a:gd name="connsiteX6" fmla="*/ 131302 w 3933440"/>
              <a:gd name="connsiteY6" fmla="*/ 131756 h 5861304"/>
              <a:gd name="connsiteX7" fmla="*/ 1002788 w 3933440"/>
              <a:gd name="connsiteY7" fmla="*/ 0 h 586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33440" h="5861304">
                <a:moveTo>
                  <a:pt x="1002788" y="0"/>
                </a:moveTo>
                <a:cubicBezTo>
                  <a:pt x="2621342" y="0"/>
                  <a:pt x="3933440" y="1312098"/>
                  <a:pt x="3933440" y="2930652"/>
                </a:cubicBezTo>
                <a:cubicBezTo>
                  <a:pt x="3933440" y="4549206"/>
                  <a:pt x="2621342" y="5861304"/>
                  <a:pt x="1002788" y="5861304"/>
                </a:cubicBezTo>
                <a:cubicBezTo>
                  <a:pt x="699309" y="5861304"/>
                  <a:pt x="406604" y="5815176"/>
                  <a:pt x="131302" y="5729548"/>
                </a:cubicBezTo>
                <a:lnTo>
                  <a:pt x="0" y="5681491"/>
                </a:lnTo>
                <a:lnTo>
                  <a:pt x="0" y="179814"/>
                </a:lnTo>
                <a:lnTo>
                  <a:pt x="131302" y="131756"/>
                </a:lnTo>
                <a:cubicBezTo>
                  <a:pt x="406604" y="46129"/>
                  <a:pt x="699309" y="0"/>
                  <a:pt x="1002788" y="0"/>
                </a:cubicBezTo>
                <a:close/>
              </a:path>
            </a:pathLst>
          </a:custGeom>
          <a:solidFill>
            <a:schemeClr val="tx1"/>
          </a:solidFill>
          <a:ln w="952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Obraz 9" descr="Obraz zawierający tekst, grafika wektorowa&#10;&#10;Opis wygenerowany automatycznie">
            <a:extLst>
              <a:ext uri="{FF2B5EF4-FFF2-40B4-BE49-F238E27FC236}">
                <a16:creationId xmlns:a16="http://schemas.microsoft.com/office/drawing/2014/main" id="{D712EC92-A3FA-B5F7-4AF6-8E5D4B2445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1" t="27282" r="12136" b="18154"/>
          <a:stretch/>
        </p:blipFill>
        <p:spPr>
          <a:xfrm flipH="1">
            <a:off x="9661175" y="274543"/>
            <a:ext cx="1958285" cy="2802632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B77E3D77-A003-6EC6-9B03-7779F7C708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682" y="391181"/>
            <a:ext cx="2308893" cy="2014509"/>
          </a:xfrm>
          <a:prstGeom prst="rect">
            <a:avLst/>
          </a:prstGeom>
        </p:spPr>
      </p:pic>
      <p:pic>
        <p:nvPicPr>
          <p:cNvPr id="7" name="Obraz 6" descr="Obraz zawierający tekst, grafika wektorowa&#10;&#10;Opis wygenerowany automatycznie">
            <a:extLst>
              <a:ext uri="{FF2B5EF4-FFF2-40B4-BE49-F238E27FC236}">
                <a16:creationId xmlns:a16="http://schemas.microsoft.com/office/drawing/2014/main" id="{DC2CA941-7F78-F4FC-9A56-29955994C51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17" t="28249" r="9675" b="19774"/>
          <a:stretch/>
        </p:blipFill>
        <p:spPr>
          <a:xfrm>
            <a:off x="121819" y="1396901"/>
            <a:ext cx="3347031" cy="389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924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A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B6804EAA-EBE2-BE67-1993-D07DE7FDD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3114" y="3794336"/>
            <a:ext cx="5319433" cy="19222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b="1" dirty="0"/>
              <a:t>JAK STRESUJĄ</a:t>
            </a:r>
            <a:r>
              <a:rPr lang="pl-PL" sz="4400" b="1" dirty="0"/>
              <a:t> SIĘ POLACY</a:t>
            </a:r>
            <a:r>
              <a:rPr lang="en-US" sz="4400" b="1" dirty="0"/>
              <a:t>?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DF34A3C-D713-CB6F-4814-6477F71CD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2446" y="2793291"/>
            <a:ext cx="5319431" cy="9721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WNIOSKI Z BADANIA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C526D66-3621-4347-B1EF-342CBF4D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3466"/>
            <a:ext cx="5393770" cy="6374535"/>
          </a:xfrm>
          <a:custGeom>
            <a:avLst/>
            <a:gdLst>
              <a:gd name="connsiteX0" fmla="*/ 2047752 w 5393770"/>
              <a:gd name="connsiteY0" fmla="*/ 0 h 6374535"/>
              <a:gd name="connsiteX1" fmla="*/ 5393770 w 5393770"/>
              <a:gd name="connsiteY1" fmla="*/ 3346018 h 6374535"/>
              <a:gd name="connsiteX2" fmla="*/ 3642663 w 5393770"/>
              <a:gd name="connsiteY2" fmla="*/ 6288190 h 6374535"/>
              <a:gd name="connsiteX3" fmla="*/ 3463422 w 5393770"/>
              <a:gd name="connsiteY3" fmla="*/ 6374535 h 6374535"/>
              <a:gd name="connsiteX4" fmla="*/ 624279 w 5393770"/>
              <a:gd name="connsiteY4" fmla="*/ 6374535 h 6374535"/>
              <a:gd name="connsiteX5" fmla="*/ 382249 w 5393770"/>
              <a:gd name="connsiteY5" fmla="*/ 6248727 h 6374535"/>
              <a:gd name="connsiteX6" fmla="*/ 143729 w 5393770"/>
              <a:gd name="connsiteY6" fmla="*/ 6097845 h 6374535"/>
              <a:gd name="connsiteX7" fmla="*/ 0 w 5393770"/>
              <a:gd name="connsiteY7" fmla="*/ 5989017 h 6374535"/>
              <a:gd name="connsiteX8" fmla="*/ 0 w 5393770"/>
              <a:gd name="connsiteY8" fmla="*/ 703020 h 6374535"/>
              <a:gd name="connsiteX9" fmla="*/ 143728 w 5393770"/>
              <a:gd name="connsiteY9" fmla="*/ 594191 h 6374535"/>
              <a:gd name="connsiteX10" fmla="*/ 2047752 w 5393770"/>
              <a:gd name="connsiteY10" fmla="*/ 0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3770" h="6374535">
                <a:moveTo>
                  <a:pt x="2047752" y="0"/>
                </a:moveTo>
                <a:cubicBezTo>
                  <a:pt x="3895707" y="0"/>
                  <a:pt x="5393770" y="1498063"/>
                  <a:pt x="5393770" y="3346018"/>
                </a:cubicBezTo>
                <a:cubicBezTo>
                  <a:pt x="5393770" y="4616487"/>
                  <a:pt x="4685701" y="5721578"/>
                  <a:pt x="3642663" y="6288190"/>
                </a:cubicBezTo>
                <a:lnTo>
                  <a:pt x="3463422" y="6374535"/>
                </a:lnTo>
                <a:lnTo>
                  <a:pt x="624279" y="6374535"/>
                </a:lnTo>
                <a:lnTo>
                  <a:pt x="382249" y="6248727"/>
                </a:lnTo>
                <a:cubicBezTo>
                  <a:pt x="300507" y="6201724"/>
                  <a:pt x="220937" y="6151368"/>
                  <a:pt x="143729" y="6097845"/>
                </a:cubicBezTo>
                <a:lnTo>
                  <a:pt x="0" y="5989017"/>
                </a:lnTo>
                <a:lnTo>
                  <a:pt x="0" y="703020"/>
                </a:lnTo>
                <a:lnTo>
                  <a:pt x="143728" y="594191"/>
                </a:lnTo>
                <a:cubicBezTo>
                  <a:pt x="684187" y="219535"/>
                  <a:pt x="1340332" y="0"/>
                  <a:pt x="204775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193166D-DDF1-4F9A-A786-A7AEF537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7373"/>
            <a:ext cx="5229863" cy="6210629"/>
          </a:xfrm>
          <a:custGeom>
            <a:avLst/>
            <a:gdLst>
              <a:gd name="connsiteX0" fmla="*/ 2047751 w 5229863"/>
              <a:gd name="connsiteY0" fmla="*/ 0 h 6210629"/>
              <a:gd name="connsiteX1" fmla="*/ 5229863 w 5229863"/>
              <a:gd name="connsiteY1" fmla="*/ 3182112 h 6210629"/>
              <a:gd name="connsiteX2" fmla="*/ 3286373 w 5229863"/>
              <a:gd name="connsiteY2" fmla="*/ 6114158 h 6210629"/>
              <a:gd name="connsiteX3" fmla="*/ 3022794 w 5229863"/>
              <a:gd name="connsiteY3" fmla="*/ 6210629 h 6210629"/>
              <a:gd name="connsiteX4" fmla="*/ 1077939 w 5229863"/>
              <a:gd name="connsiteY4" fmla="*/ 6210629 h 6210629"/>
              <a:gd name="connsiteX5" fmla="*/ 953634 w 5229863"/>
              <a:gd name="connsiteY5" fmla="*/ 6171135 h 6210629"/>
              <a:gd name="connsiteX6" fmla="*/ 23632 w 5229863"/>
              <a:gd name="connsiteY6" fmla="*/ 5637585 h 6210629"/>
              <a:gd name="connsiteX7" fmla="*/ 0 w 5229863"/>
              <a:gd name="connsiteY7" fmla="*/ 5616107 h 6210629"/>
              <a:gd name="connsiteX8" fmla="*/ 0 w 5229863"/>
              <a:gd name="connsiteY8" fmla="*/ 748118 h 6210629"/>
              <a:gd name="connsiteX9" fmla="*/ 23632 w 5229863"/>
              <a:gd name="connsiteY9" fmla="*/ 726640 h 6210629"/>
              <a:gd name="connsiteX10" fmla="*/ 2047751 w 5229863"/>
              <a:gd name="connsiteY10" fmla="*/ 0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29863" h="6210629">
                <a:moveTo>
                  <a:pt x="2047751" y="0"/>
                </a:moveTo>
                <a:cubicBezTo>
                  <a:pt x="3805183" y="0"/>
                  <a:pt x="5229863" y="1424680"/>
                  <a:pt x="5229863" y="3182112"/>
                </a:cubicBezTo>
                <a:cubicBezTo>
                  <a:pt x="5229863" y="4500186"/>
                  <a:pt x="4428481" y="5631087"/>
                  <a:pt x="3286373" y="6114158"/>
                </a:cubicBezTo>
                <a:lnTo>
                  <a:pt x="3022794" y="6210629"/>
                </a:lnTo>
                <a:lnTo>
                  <a:pt x="1077939" y="6210629"/>
                </a:lnTo>
                <a:lnTo>
                  <a:pt x="953634" y="6171135"/>
                </a:lnTo>
                <a:cubicBezTo>
                  <a:pt x="612471" y="6046219"/>
                  <a:pt x="298661" y="5864559"/>
                  <a:pt x="23632" y="5637585"/>
                </a:cubicBezTo>
                <a:lnTo>
                  <a:pt x="0" y="5616107"/>
                </a:lnTo>
                <a:lnTo>
                  <a:pt x="0" y="748118"/>
                </a:lnTo>
                <a:lnTo>
                  <a:pt x="23632" y="726640"/>
                </a:lnTo>
                <a:cubicBezTo>
                  <a:pt x="573689" y="272693"/>
                  <a:pt x="1278875" y="0"/>
                  <a:pt x="204775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16">
            <a:extLst>
              <a:ext uri="{FF2B5EF4-FFF2-40B4-BE49-F238E27FC236}">
                <a16:creationId xmlns:a16="http://schemas.microsoft.com/office/drawing/2014/main" id="{8A177BCC-4208-4795-8572-4D623BA1E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3763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4EE7214-AC05-465E-A501-65AA04EF5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8355" y="2"/>
            <a:ext cx="4151376" cy="2349401"/>
          </a:xfrm>
          <a:custGeom>
            <a:avLst/>
            <a:gdLst>
              <a:gd name="connsiteX0" fmla="*/ 20101 w 4151376"/>
              <a:gd name="connsiteY0" fmla="*/ 0 h 2349401"/>
              <a:gd name="connsiteX1" fmla="*/ 4131276 w 4151376"/>
              <a:gd name="connsiteY1" fmla="*/ 0 h 2349401"/>
              <a:gd name="connsiteX2" fmla="*/ 4140659 w 4151376"/>
              <a:gd name="connsiteY2" fmla="*/ 61486 h 2349401"/>
              <a:gd name="connsiteX3" fmla="*/ 4151376 w 4151376"/>
              <a:gd name="connsiteY3" fmla="*/ 273713 h 2349401"/>
              <a:gd name="connsiteX4" fmla="*/ 2075688 w 4151376"/>
              <a:gd name="connsiteY4" fmla="*/ 2349401 h 2349401"/>
              <a:gd name="connsiteX5" fmla="*/ 0 w 4151376"/>
              <a:gd name="connsiteY5" fmla="*/ 273713 h 2349401"/>
              <a:gd name="connsiteX6" fmla="*/ 10717 w 4151376"/>
              <a:gd name="connsiteY6" fmla="*/ 61486 h 234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Obraz 6" descr="Obraz zawierający tekst, grafika wektorowa, sprzęt&#10;&#10;Opis wygenerowany automatycznie">
            <a:extLst>
              <a:ext uri="{FF2B5EF4-FFF2-40B4-BE49-F238E27FC236}">
                <a16:creationId xmlns:a16="http://schemas.microsoft.com/office/drawing/2014/main" id="{2492906A-6702-E780-87AC-4341F6DA9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43" y="647372"/>
            <a:ext cx="3255708" cy="6029091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985DACA5-CA48-ADB9-FCEE-B2E98CA2DB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182" y="226551"/>
            <a:ext cx="1758836" cy="153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07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E409D6D-D7E5-91C4-1EBA-B38AB96E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62% Polaków odczuwa stres przynajmniej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 w tygodniu</a:t>
            </a:r>
            <a:endParaRPr lang="en-GB" sz="3600" dirty="0">
              <a:solidFill>
                <a:srgbClr val="3F3C8F"/>
              </a:solidFill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059AED91-A799-DA4E-0400-03EFC230BF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9201415"/>
              </p:ext>
            </p:extLst>
          </p:nvPr>
        </p:nvGraphicFramePr>
        <p:xfrm>
          <a:off x="1658815" y="1938339"/>
          <a:ext cx="8874369" cy="4400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5410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E409D6D-D7E5-91C4-1EBA-B38AB96E4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81253" cy="1325563"/>
          </a:xfrm>
        </p:spPr>
        <p:txBody>
          <a:bodyPr>
            <a:normAutofit/>
          </a:bodyPr>
          <a:lstStyle/>
          <a:p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64% badanych odczuwa co najmniej średni poziom stresu</a:t>
            </a:r>
            <a:endParaRPr lang="en-GB" sz="3600" dirty="0">
              <a:solidFill>
                <a:srgbClr val="3F3C8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059AED91-A799-DA4E-0400-03EFC230BF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0097537"/>
              </p:ext>
            </p:extLst>
          </p:nvPr>
        </p:nvGraphicFramePr>
        <p:xfrm>
          <a:off x="1658815" y="2019301"/>
          <a:ext cx="8874369" cy="428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0460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530FE9-6B41-6914-18A5-3B4733BD9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75% kobiet i 52% mężczyzn ocenia swój poziom stresu</a:t>
            </a:r>
            <a:b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jako co najmniej średni</a:t>
            </a:r>
            <a:endParaRPr lang="en-GB" sz="3600" dirty="0">
              <a:solidFill>
                <a:srgbClr val="3F3C8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7D0976B1-AB31-585B-584F-95011A5EEA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4874230"/>
              </p:ext>
            </p:extLst>
          </p:nvPr>
        </p:nvGraphicFramePr>
        <p:xfrm>
          <a:off x="2692009" y="2323384"/>
          <a:ext cx="6807981" cy="416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1690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876880-AA66-39AA-C53D-B7FFE8CBE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48% osób +55 lat ocenia swój poziom stresu jako zerowy lub niski</a:t>
            </a:r>
            <a:endParaRPr lang="en-GB" sz="3600" dirty="0">
              <a:solidFill>
                <a:srgbClr val="3F3C8F"/>
              </a:solidFill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53FA3C0B-D486-126A-F2BB-499AB1731B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716331"/>
              </p:ext>
            </p:extLst>
          </p:nvPr>
        </p:nvGraphicFramePr>
        <p:xfrm>
          <a:off x="2322439" y="1971267"/>
          <a:ext cx="7547121" cy="4350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9313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9E5943-E7B5-E24D-807B-53BF73E92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260"/>
            <a:ext cx="10515600" cy="1325563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Prawie połowa badanych stresuje się rosnącymi kosztami życia</a:t>
            </a:r>
            <a:endParaRPr lang="en-GB" sz="3600" dirty="0">
              <a:solidFill>
                <a:srgbClr val="3F3C8F"/>
              </a:solidFill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4ACB7F09-30DA-293B-246C-52B73E743D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6721457"/>
              </p:ext>
            </p:extLst>
          </p:nvPr>
        </p:nvGraphicFramePr>
        <p:xfrm>
          <a:off x="576776" y="1831365"/>
          <a:ext cx="11268220" cy="502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2139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9E5943-E7B5-E24D-807B-53BF73E92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260"/>
            <a:ext cx="10515600" cy="1325563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Niewielu respondentów wybiera konstruktywne sposoby odreagowywania stresu: spacer (27%),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 z bliskimi (17%), sport (12%)</a:t>
            </a:r>
            <a:endParaRPr lang="en-GB" sz="3600" dirty="0">
              <a:solidFill>
                <a:srgbClr val="3F3C8F"/>
              </a:solidFill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4ACB7F09-30DA-293B-246C-52B73E743D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4211266"/>
              </p:ext>
            </p:extLst>
          </p:nvPr>
        </p:nvGraphicFramePr>
        <p:xfrm>
          <a:off x="576776" y="1831365"/>
          <a:ext cx="11268220" cy="502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415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C06A77-3ABA-346C-F264-F086242A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364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72% badanych twierdzi, że osoby pracujące w stresie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są bardziej narażone na problemy natury psychicznej</a:t>
            </a:r>
            <a:endParaRPr lang="en-GB" sz="3600" dirty="0">
              <a:solidFill>
                <a:srgbClr val="3F3C8F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F3EBCF3-BD0F-CEE2-0548-29D655FD7CD4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C647AC08-F438-2212-A13B-99EE517B16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0616521"/>
              </p:ext>
            </p:extLst>
          </p:nvPr>
        </p:nvGraphicFramePr>
        <p:xfrm>
          <a:off x="3386160" y="1920670"/>
          <a:ext cx="5419678" cy="4193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3852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C06A77-3ABA-346C-F264-F086242A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36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Aż 71</a:t>
            </a: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Polaków twierdzi, że ludzie przeżywający stres są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bardziej podatni na popadanie w uzależnienia</a:t>
            </a:r>
            <a:endParaRPr lang="en-GB" sz="3600" dirty="0">
              <a:solidFill>
                <a:srgbClr val="3F3C8F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F3EBCF3-BD0F-CEE2-0548-29D655FD7CD4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C647AC08-F438-2212-A13B-99EE517B16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0443742"/>
              </p:ext>
            </p:extLst>
          </p:nvPr>
        </p:nvGraphicFramePr>
        <p:xfrm>
          <a:off x="3386160" y="1920670"/>
          <a:ext cx="5419678" cy="4193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3969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C06A77-3ABA-346C-F264-F086242A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36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46</a:t>
            </a: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ankietowanych twierdzi, że osoby pracujące na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wysokich stanowiskach częściej zmagają się z uzależnieniami</a:t>
            </a:r>
            <a:endParaRPr lang="en-GB" sz="3600" dirty="0">
              <a:solidFill>
                <a:srgbClr val="3F3C8F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F3EBCF3-BD0F-CEE2-0548-29D655FD7CD4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C647AC08-F438-2212-A13B-99EE517B16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7397652"/>
              </p:ext>
            </p:extLst>
          </p:nvPr>
        </p:nvGraphicFramePr>
        <p:xfrm>
          <a:off x="3386160" y="1920670"/>
          <a:ext cx="5419678" cy="4193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282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F72347D-4CD5-420C-888B-FBF21C449465}"/>
              </a:ext>
            </a:extLst>
          </p:cNvPr>
          <p:cNvSpPr txBox="1"/>
          <p:nvPr/>
        </p:nvSpPr>
        <p:spPr>
          <a:xfrm>
            <a:off x="615295" y="1809904"/>
            <a:ext cx="3733864" cy="369332"/>
          </a:xfrm>
          <a:prstGeom prst="rect">
            <a:avLst/>
          </a:prstGeom>
          <a:solidFill>
            <a:srgbClr val="37ACCC"/>
          </a:solidFill>
          <a:ln>
            <a:solidFill>
              <a:srgbClr val="37AC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CEL</a:t>
            </a:r>
            <a:r>
              <a:rPr lang="pl-PL" dirty="0"/>
              <a:t> 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A937A205-6849-4D12-90AE-B01234CCE3D9}"/>
              </a:ext>
            </a:extLst>
          </p:cNvPr>
          <p:cNvSpPr txBox="1"/>
          <p:nvPr/>
        </p:nvSpPr>
        <p:spPr>
          <a:xfrm>
            <a:off x="5352541" y="1809904"/>
            <a:ext cx="6001257" cy="369332"/>
          </a:xfrm>
          <a:prstGeom prst="rect">
            <a:avLst/>
          </a:prstGeom>
          <a:solidFill>
            <a:srgbClr val="37ACCC"/>
          </a:solidFill>
          <a:ln>
            <a:solidFill>
              <a:srgbClr val="37AC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METODOLOGIA</a:t>
            </a:r>
            <a:r>
              <a:rPr lang="pl-PL" dirty="0"/>
              <a:t> 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8C2E2851-1D85-44A9-8A21-FD40DDEEC2A3}"/>
              </a:ext>
            </a:extLst>
          </p:cNvPr>
          <p:cNvSpPr txBox="1"/>
          <p:nvPr/>
        </p:nvSpPr>
        <p:spPr>
          <a:xfrm>
            <a:off x="615295" y="4922467"/>
            <a:ext cx="3733864" cy="369332"/>
          </a:xfrm>
          <a:prstGeom prst="rect">
            <a:avLst/>
          </a:prstGeom>
          <a:solidFill>
            <a:srgbClr val="37ACCC"/>
          </a:solidFill>
          <a:ln>
            <a:solidFill>
              <a:srgbClr val="37AC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CZAS REALIZACJI</a:t>
            </a:r>
            <a:r>
              <a:rPr lang="pl-PL" dirty="0"/>
              <a:t> 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DF3CD827-4C9F-489D-8EBE-ADC0A5753292}"/>
              </a:ext>
            </a:extLst>
          </p:cNvPr>
          <p:cNvSpPr txBox="1"/>
          <p:nvPr/>
        </p:nvSpPr>
        <p:spPr>
          <a:xfrm>
            <a:off x="615295" y="2394805"/>
            <a:ext cx="3733864" cy="738664"/>
          </a:xfrm>
          <a:prstGeom prst="rect">
            <a:avLst/>
          </a:prstGeom>
          <a:solidFill>
            <a:srgbClr val="A0C5F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Zbadanie przekonań dot. zdrowia psychicznego grup Polaków w podziale na płeć, wiek, miejsce zamieszkania, wykształcenie i rodzaj zatrudnienia 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0AB42784-D368-409B-8127-221106247592}"/>
              </a:ext>
            </a:extLst>
          </p:cNvPr>
          <p:cNvSpPr txBox="1"/>
          <p:nvPr/>
        </p:nvSpPr>
        <p:spPr>
          <a:xfrm>
            <a:off x="5352540" y="2394805"/>
            <a:ext cx="6001259" cy="3323987"/>
          </a:xfrm>
          <a:prstGeom prst="rect">
            <a:avLst/>
          </a:prstGeom>
          <a:solidFill>
            <a:srgbClr val="A0C5F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Badanie zostało zrealizowane przez Niezależny Panel Badawczy Ariadna. </a:t>
            </a:r>
          </a:p>
          <a:p>
            <a:pPr algn="ctr"/>
            <a:endParaRPr lang="pl-PL" sz="1400" dirty="0"/>
          </a:p>
          <a:p>
            <a:pPr algn="ctr"/>
            <a:r>
              <a:rPr lang="pl-PL" sz="1400" dirty="0"/>
              <a:t>Ogólnopolska próba liczyła 1071 osób powyżej 18 roku życia. </a:t>
            </a:r>
          </a:p>
          <a:p>
            <a:pPr algn="ctr"/>
            <a:endParaRPr lang="pl-PL" sz="1400" dirty="0"/>
          </a:p>
          <a:p>
            <a:pPr algn="ctr"/>
            <a:r>
              <a:rPr lang="pl-PL" sz="1400" dirty="0"/>
              <a:t>Kwoty dobrano wg reprezentacji w populacji Polaków w wieku 18 lat i więcej dla płci, wieku i wielkości miejscowości zamieszkania.</a:t>
            </a:r>
          </a:p>
          <a:p>
            <a:pPr algn="ctr"/>
            <a:r>
              <a:rPr lang="pl-PL" sz="1400" dirty="0"/>
              <a:t>Metoda: CAWI</a:t>
            </a:r>
          </a:p>
          <a:p>
            <a:pPr algn="ctr"/>
            <a:endParaRPr lang="pl-PL" sz="1400" dirty="0"/>
          </a:p>
          <a:p>
            <a:pPr algn="ctr"/>
            <a:r>
              <a:rPr lang="pl-PL" sz="1400" dirty="0"/>
              <a:t>Respondentom zadano 43 pytania badawcze, na które udzielono odpowiedzi na 5-stopniowej skali: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l-PL" sz="1400" dirty="0"/>
              <a:t>zdecydowanie nie,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l-PL" sz="1400" dirty="0"/>
              <a:t>raczej nie,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l-PL" sz="1400" dirty="0"/>
              <a:t>trochę nie, a trochę tak,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l-PL" sz="1400" dirty="0"/>
              <a:t>raczej tak,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l-PL" sz="1400" dirty="0"/>
              <a:t>zdecydowanie tak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7B622490-55B9-4BE6-930A-ADB81533F41F}"/>
              </a:ext>
            </a:extLst>
          </p:cNvPr>
          <p:cNvSpPr txBox="1"/>
          <p:nvPr/>
        </p:nvSpPr>
        <p:spPr>
          <a:xfrm>
            <a:off x="615295" y="5411015"/>
            <a:ext cx="3733865" cy="307777"/>
          </a:xfrm>
          <a:prstGeom prst="rect">
            <a:avLst/>
          </a:prstGeom>
          <a:solidFill>
            <a:srgbClr val="A0C5F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19-22 sierpnia 2022 r. 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BED0939A-10E5-806D-DD08-5AA09E3D6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n>
                  <a:solidFill>
                    <a:srgbClr val="3F3C8F"/>
                  </a:solidFill>
                </a:ln>
                <a:solidFill>
                  <a:srgbClr val="3F3C8F"/>
                </a:solidFill>
              </a:rPr>
              <a:t>O BADANIU</a:t>
            </a:r>
          </a:p>
        </p:txBody>
      </p:sp>
    </p:spTree>
    <p:extLst>
      <p:ext uri="{BB962C8B-B14F-4D97-AF65-F5344CB8AC3E}">
        <p14:creationId xmlns:p14="http://schemas.microsoft.com/office/powerpoint/2010/main" val="2319354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A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B3AAC8A-E34B-7798-F690-26BC58FE5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3114" y="3794336"/>
            <a:ext cx="6128886" cy="19222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800" b="1" dirty="0"/>
              <a:t>CZY POTRAFIMY POMOGAĆ</a:t>
            </a:r>
            <a:r>
              <a:rPr lang="pl-PL" sz="4800" b="1" dirty="0"/>
              <a:t> INNYM </a:t>
            </a:r>
            <a:r>
              <a:rPr lang="en-US" sz="4800" b="1" dirty="0"/>
              <a:t>W KRYZYS</a:t>
            </a:r>
            <a:r>
              <a:rPr lang="pl-PL" sz="4800" b="1" dirty="0"/>
              <a:t>IE PSYCHICZNYM</a:t>
            </a:r>
            <a:r>
              <a:rPr lang="en-US" sz="4800" b="1" dirty="0"/>
              <a:t>?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E7CF171-B02F-DA51-E4F1-15E7C0CFC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2446" y="2793291"/>
            <a:ext cx="5319431" cy="9721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WNIOSKI Z BADANIA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C526D66-3621-4347-B1EF-342CBF4D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3466"/>
            <a:ext cx="5393770" cy="6374535"/>
          </a:xfrm>
          <a:custGeom>
            <a:avLst/>
            <a:gdLst>
              <a:gd name="connsiteX0" fmla="*/ 2047752 w 5393770"/>
              <a:gd name="connsiteY0" fmla="*/ 0 h 6374535"/>
              <a:gd name="connsiteX1" fmla="*/ 5393770 w 5393770"/>
              <a:gd name="connsiteY1" fmla="*/ 3346018 h 6374535"/>
              <a:gd name="connsiteX2" fmla="*/ 3642663 w 5393770"/>
              <a:gd name="connsiteY2" fmla="*/ 6288190 h 6374535"/>
              <a:gd name="connsiteX3" fmla="*/ 3463422 w 5393770"/>
              <a:gd name="connsiteY3" fmla="*/ 6374535 h 6374535"/>
              <a:gd name="connsiteX4" fmla="*/ 624279 w 5393770"/>
              <a:gd name="connsiteY4" fmla="*/ 6374535 h 6374535"/>
              <a:gd name="connsiteX5" fmla="*/ 382249 w 5393770"/>
              <a:gd name="connsiteY5" fmla="*/ 6248727 h 6374535"/>
              <a:gd name="connsiteX6" fmla="*/ 143729 w 5393770"/>
              <a:gd name="connsiteY6" fmla="*/ 6097845 h 6374535"/>
              <a:gd name="connsiteX7" fmla="*/ 0 w 5393770"/>
              <a:gd name="connsiteY7" fmla="*/ 5989017 h 6374535"/>
              <a:gd name="connsiteX8" fmla="*/ 0 w 5393770"/>
              <a:gd name="connsiteY8" fmla="*/ 703020 h 6374535"/>
              <a:gd name="connsiteX9" fmla="*/ 143728 w 5393770"/>
              <a:gd name="connsiteY9" fmla="*/ 594191 h 6374535"/>
              <a:gd name="connsiteX10" fmla="*/ 2047752 w 5393770"/>
              <a:gd name="connsiteY10" fmla="*/ 0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3770" h="6374535">
                <a:moveTo>
                  <a:pt x="2047752" y="0"/>
                </a:moveTo>
                <a:cubicBezTo>
                  <a:pt x="3895707" y="0"/>
                  <a:pt x="5393770" y="1498063"/>
                  <a:pt x="5393770" y="3346018"/>
                </a:cubicBezTo>
                <a:cubicBezTo>
                  <a:pt x="5393770" y="4616487"/>
                  <a:pt x="4685701" y="5721578"/>
                  <a:pt x="3642663" y="6288190"/>
                </a:cubicBezTo>
                <a:lnTo>
                  <a:pt x="3463422" y="6374535"/>
                </a:lnTo>
                <a:lnTo>
                  <a:pt x="624279" y="6374535"/>
                </a:lnTo>
                <a:lnTo>
                  <a:pt x="382249" y="6248727"/>
                </a:lnTo>
                <a:cubicBezTo>
                  <a:pt x="300507" y="6201724"/>
                  <a:pt x="220937" y="6151368"/>
                  <a:pt x="143729" y="6097845"/>
                </a:cubicBezTo>
                <a:lnTo>
                  <a:pt x="0" y="5989017"/>
                </a:lnTo>
                <a:lnTo>
                  <a:pt x="0" y="703020"/>
                </a:lnTo>
                <a:lnTo>
                  <a:pt x="143728" y="594191"/>
                </a:lnTo>
                <a:cubicBezTo>
                  <a:pt x="684187" y="219535"/>
                  <a:pt x="1340332" y="0"/>
                  <a:pt x="204775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193166D-DDF1-4F9A-A786-A7AEF537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7373"/>
            <a:ext cx="5229863" cy="6210629"/>
          </a:xfrm>
          <a:custGeom>
            <a:avLst/>
            <a:gdLst>
              <a:gd name="connsiteX0" fmla="*/ 2047751 w 5229863"/>
              <a:gd name="connsiteY0" fmla="*/ 0 h 6210629"/>
              <a:gd name="connsiteX1" fmla="*/ 5229863 w 5229863"/>
              <a:gd name="connsiteY1" fmla="*/ 3182112 h 6210629"/>
              <a:gd name="connsiteX2" fmla="*/ 3286373 w 5229863"/>
              <a:gd name="connsiteY2" fmla="*/ 6114158 h 6210629"/>
              <a:gd name="connsiteX3" fmla="*/ 3022794 w 5229863"/>
              <a:gd name="connsiteY3" fmla="*/ 6210629 h 6210629"/>
              <a:gd name="connsiteX4" fmla="*/ 1077939 w 5229863"/>
              <a:gd name="connsiteY4" fmla="*/ 6210629 h 6210629"/>
              <a:gd name="connsiteX5" fmla="*/ 953634 w 5229863"/>
              <a:gd name="connsiteY5" fmla="*/ 6171135 h 6210629"/>
              <a:gd name="connsiteX6" fmla="*/ 23632 w 5229863"/>
              <a:gd name="connsiteY6" fmla="*/ 5637585 h 6210629"/>
              <a:gd name="connsiteX7" fmla="*/ 0 w 5229863"/>
              <a:gd name="connsiteY7" fmla="*/ 5616107 h 6210629"/>
              <a:gd name="connsiteX8" fmla="*/ 0 w 5229863"/>
              <a:gd name="connsiteY8" fmla="*/ 748118 h 6210629"/>
              <a:gd name="connsiteX9" fmla="*/ 23632 w 5229863"/>
              <a:gd name="connsiteY9" fmla="*/ 726640 h 6210629"/>
              <a:gd name="connsiteX10" fmla="*/ 2047751 w 5229863"/>
              <a:gd name="connsiteY10" fmla="*/ 0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29863" h="6210629">
                <a:moveTo>
                  <a:pt x="2047751" y="0"/>
                </a:moveTo>
                <a:cubicBezTo>
                  <a:pt x="3805183" y="0"/>
                  <a:pt x="5229863" y="1424680"/>
                  <a:pt x="5229863" y="3182112"/>
                </a:cubicBezTo>
                <a:cubicBezTo>
                  <a:pt x="5229863" y="4500186"/>
                  <a:pt x="4428481" y="5631087"/>
                  <a:pt x="3286373" y="6114158"/>
                </a:cubicBezTo>
                <a:lnTo>
                  <a:pt x="3022794" y="6210629"/>
                </a:lnTo>
                <a:lnTo>
                  <a:pt x="1077939" y="6210629"/>
                </a:lnTo>
                <a:lnTo>
                  <a:pt x="953634" y="6171135"/>
                </a:lnTo>
                <a:cubicBezTo>
                  <a:pt x="612471" y="6046219"/>
                  <a:pt x="298661" y="5864559"/>
                  <a:pt x="23632" y="5637585"/>
                </a:cubicBezTo>
                <a:lnTo>
                  <a:pt x="0" y="5616107"/>
                </a:lnTo>
                <a:lnTo>
                  <a:pt x="0" y="748118"/>
                </a:lnTo>
                <a:lnTo>
                  <a:pt x="23632" y="726640"/>
                </a:lnTo>
                <a:cubicBezTo>
                  <a:pt x="573689" y="272693"/>
                  <a:pt x="1278875" y="0"/>
                  <a:pt x="204775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A177BCC-4208-4795-8572-4D623BA1E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3763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4EE7214-AC05-465E-A501-65AA04EF5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8355" y="2"/>
            <a:ext cx="4151376" cy="2349401"/>
          </a:xfrm>
          <a:custGeom>
            <a:avLst/>
            <a:gdLst>
              <a:gd name="connsiteX0" fmla="*/ 20101 w 4151376"/>
              <a:gd name="connsiteY0" fmla="*/ 0 h 2349401"/>
              <a:gd name="connsiteX1" fmla="*/ 4131276 w 4151376"/>
              <a:gd name="connsiteY1" fmla="*/ 0 h 2349401"/>
              <a:gd name="connsiteX2" fmla="*/ 4140659 w 4151376"/>
              <a:gd name="connsiteY2" fmla="*/ 61486 h 2349401"/>
              <a:gd name="connsiteX3" fmla="*/ 4151376 w 4151376"/>
              <a:gd name="connsiteY3" fmla="*/ 273713 h 2349401"/>
              <a:gd name="connsiteX4" fmla="*/ 2075688 w 4151376"/>
              <a:gd name="connsiteY4" fmla="*/ 2349401 h 2349401"/>
              <a:gd name="connsiteX5" fmla="*/ 0 w 4151376"/>
              <a:gd name="connsiteY5" fmla="*/ 273713 h 2349401"/>
              <a:gd name="connsiteX6" fmla="*/ 10717 w 4151376"/>
              <a:gd name="connsiteY6" fmla="*/ 61486 h 234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Obraz 5" descr="Obraz zawierający tekst, grafika wektorowa&#10;&#10;Opis wygenerowany automatycznie">
            <a:extLst>
              <a:ext uri="{FF2B5EF4-FFF2-40B4-BE49-F238E27FC236}">
                <a16:creationId xmlns:a16="http://schemas.microsoft.com/office/drawing/2014/main" id="{F3043AA7-2E41-A84C-6654-3E19E7C04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69" y="647372"/>
            <a:ext cx="3079545" cy="570286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31AA31A9-491B-60D2-250C-3587160B9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182" y="226551"/>
            <a:ext cx="1758836" cy="153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643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F1FE37A-F0C6-634C-007D-702D76DF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Tylko połowa badanych wie, jak zwrócić się </a:t>
            </a:r>
            <a:b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 </a:t>
            </a:r>
            <a: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poradę psychologa lub psychiatry</a:t>
            </a:r>
            <a:endParaRPr lang="en-GB" sz="3600" dirty="0">
              <a:solidFill>
                <a:srgbClr val="3F3C8F"/>
              </a:solidFill>
              <a:latin typeface="+mn-lt"/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4D24F8F1-D62D-996C-A5F6-668AF163E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626978"/>
              </p:ext>
            </p:extLst>
          </p:nvPr>
        </p:nvGraphicFramePr>
        <p:xfrm>
          <a:off x="1478466" y="2252548"/>
          <a:ext cx="9235068" cy="412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C1C3B536-8C69-6A0E-AC31-335D92421403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</p:spTree>
    <p:extLst>
      <p:ext uri="{BB962C8B-B14F-4D97-AF65-F5344CB8AC3E}">
        <p14:creationId xmlns:p14="http://schemas.microsoft.com/office/powerpoint/2010/main" val="730688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F1FE37A-F0C6-634C-007D-702D76DF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solidFill>
                  <a:srgbClr val="3F3C8F"/>
                </a:solidFill>
                <a:latin typeface="+mn-lt"/>
              </a:rPr>
              <a:t>Tylko połowa badanych wie, jak rozmawiać z bliskimi, </a:t>
            </a:r>
            <a:br>
              <a:rPr lang="pl-PL" sz="3600" dirty="0">
                <a:solidFill>
                  <a:srgbClr val="3F3C8F"/>
                </a:solidFill>
                <a:latin typeface="+mn-lt"/>
              </a:rPr>
            </a:br>
            <a:r>
              <a:rPr lang="pl-PL" sz="3600" dirty="0">
                <a:solidFill>
                  <a:srgbClr val="3F3C8F"/>
                </a:solidFill>
                <a:latin typeface="+mn-lt"/>
              </a:rPr>
              <a:t>gdy mają problemy</a:t>
            </a:r>
            <a:endParaRPr lang="en-GB" sz="3600" dirty="0">
              <a:solidFill>
                <a:srgbClr val="3F3C8F"/>
              </a:solidFill>
              <a:latin typeface="+mn-lt"/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4D24F8F1-D62D-996C-A5F6-668AF163E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036305"/>
              </p:ext>
            </p:extLst>
          </p:nvPr>
        </p:nvGraphicFramePr>
        <p:xfrm>
          <a:off x="1478466" y="2252548"/>
          <a:ext cx="9235068" cy="412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C1C3B536-8C69-6A0E-AC31-335D92421403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</p:spTree>
    <p:extLst>
      <p:ext uri="{BB962C8B-B14F-4D97-AF65-F5344CB8AC3E}">
        <p14:creationId xmlns:p14="http://schemas.microsoft.com/office/powerpoint/2010/main" val="32967875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F1FE37A-F0C6-634C-007D-702D76DF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39% Polaków </a:t>
            </a:r>
            <a:r>
              <a:rPr lang="pl-PL" sz="3600" dirty="0">
                <a:solidFill>
                  <a:srgbClr val="3F3C8F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deklaruje</a:t>
            </a:r>
            <a: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że bliskie osoby </a:t>
            </a:r>
            <a:b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zwracają się do nich podczas przeżywania kryzysu</a:t>
            </a:r>
            <a:endParaRPr lang="en-GB" sz="3600" dirty="0">
              <a:solidFill>
                <a:srgbClr val="3F3C8F"/>
              </a:solidFill>
              <a:latin typeface="+mn-lt"/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4D24F8F1-D62D-996C-A5F6-668AF163E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8124688"/>
              </p:ext>
            </p:extLst>
          </p:nvPr>
        </p:nvGraphicFramePr>
        <p:xfrm>
          <a:off x="1478466" y="2252548"/>
          <a:ext cx="9235068" cy="412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C1C3B536-8C69-6A0E-AC31-335D92421403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</p:spTree>
    <p:extLst>
      <p:ext uri="{BB962C8B-B14F-4D97-AF65-F5344CB8AC3E}">
        <p14:creationId xmlns:p14="http://schemas.microsoft.com/office/powerpoint/2010/main" val="2906534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F1FE37A-F0C6-634C-007D-702D76DF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solidFill>
                  <a:srgbClr val="3F3C8F"/>
                </a:solidFill>
                <a:latin typeface="+mn-lt"/>
              </a:rPr>
              <a:t>Tylko co czwarty badany potrafiłby udzielić pomocy </a:t>
            </a:r>
            <a:br>
              <a:rPr lang="pl-PL" sz="3600" dirty="0">
                <a:solidFill>
                  <a:srgbClr val="3F3C8F"/>
                </a:solidFill>
                <a:latin typeface="+mn-lt"/>
              </a:rPr>
            </a:br>
            <a:r>
              <a:rPr lang="pl-PL" sz="3600" dirty="0">
                <a:solidFill>
                  <a:srgbClr val="3F3C8F"/>
                </a:solidFill>
                <a:latin typeface="+mn-lt"/>
              </a:rPr>
              <a:t>bliskiej osobie mającej dziecko </a:t>
            </a:r>
            <a:br>
              <a:rPr lang="pl-PL" sz="3600" dirty="0">
                <a:solidFill>
                  <a:srgbClr val="3F3C8F"/>
                </a:solidFill>
                <a:latin typeface="+mn-lt"/>
              </a:rPr>
            </a:br>
            <a:r>
              <a:rPr lang="pl-PL" sz="3600" dirty="0">
                <a:solidFill>
                  <a:srgbClr val="3F3C8F"/>
                </a:solidFill>
                <a:latin typeface="+mn-lt"/>
              </a:rPr>
              <a:t>z niepełnosprawnością</a:t>
            </a:r>
            <a:endParaRPr lang="en-GB" sz="3600" dirty="0">
              <a:solidFill>
                <a:srgbClr val="3F3C8F"/>
              </a:solidFill>
              <a:latin typeface="+mn-lt"/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4D24F8F1-D62D-996C-A5F6-668AF163E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82882"/>
              </p:ext>
            </p:extLst>
          </p:nvPr>
        </p:nvGraphicFramePr>
        <p:xfrm>
          <a:off x="1478466" y="1881188"/>
          <a:ext cx="9235068" cy="516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5890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A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316AC96-DB36-19EB-EA04-94207A38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783" y="3803667"/>
            <a:ext cx="6138216" cy="19222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br>
              <a:rPr lang="pl-PL" sz="3200" b="1" dirty="0"/>
            </a:br>
            <a:br>
              <a:rPr lang="pl-PL" sz="3200" b="1" dirty="0"/>
            </a:br>
            <a:br>
              <a:rPr lang="pl-PL" sz="3200" b="1" dirty="0"/>
            </a:br>
            <a:br>
              <a:rPr lang="pl-PL" sz="3200" b="1" dirty="0"/>
            </a:br>
            <a:br>
              <a:rPr lang="pl-PL" sz="3200" b="1" dirty="0"/>
            </a:br>
            <a:r>
              <a:rPr lang="pl-PL" sz="2400" b="1" dirty="0"/>
              <a:t>www.wystarczyzapytac.pl</a:t>
            </a:r>
            <a:endParaRPr lang="en-US" sz="2400" b="1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C526D66-3621-4347-B1EF-342CBF4D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3466"/>
            <a:ext cx="5393770" cy="6374535"/>
          </a:xfrm>
          <a:custGeom>
            <a:avLst/>
            <a:gdLst>
              <a:gd name="connsiteX0" fmla="*/ 2047752 w 5393770"/>
              <a:gd name="connsiteY0" fmla="*/ 0 h 6374535"/>
              <a:gd name="connsiteX1" fmla="*/ 5393770 w 5393770"/>
              <a:gd name="connsiteY1" fmla="*/ 3346018 h 6374535"/>
              <a:gd name="connsiteX2" fmla="*/ 3642663 w 5393770"/>
              <a:gd name="connsiteY2" fmla="*/ 6288190 h 6374535"/>
              <a:gd name="connsiteX3" fmla="*/ 3463422 w 5393770"/>
              <a:gd name="connsiteY3" fmla="*/ 6374535 h 6374535"/>
              <a:gd name="connsiteX4" fmla="*/ 624279 w 5393770"/>
              <a:gd name="connsiteY4" fmla="*/ 6374535 h 6374535"/>
              <a:gd name="connsiteX5" fmla="*/ 382249 w 5393770"/>
              <a:gd name="connsiteY5" fmla="*/ 6248727 h 6374535"/>
              <a:gd name="connsiteX6" fmla="*/ 143729 w 5393770"/>
              <a:gd name="connsiteY6" fmla="*/ 6097845 h 6374535"/>
              <a:gd name="connsiteX7" fmla="*/ 0 w 5393770"/>
              <a:gd name="connsiteY7" fmla="*/ 5989017 h 6374535"/>
              <a:gd name="connsiteX8" fmla="*/ 0 w 5393770"/>
              <a:gd name="connsiteY8" fmla="*/ 703020 h 6374535"/>
              <a:gd name="connsiteX9" fmla="*/ 143728 w 5393770"/>
              <a:gd name="connsiteY9" fmla="*/ 594191 h 6374535"/>
              <a:gd name="connsiteX10" fmla="*/ 2047752 w 5393770"/>
              <a:gd name="connsiteY10" fmla="*/ 0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3770" h="6374535">
                <a:moveTo>
                  <a:pt x="2047752" y="0"/>
                </a:moveTo>
                <a:cubicBezTo>
                  <a:pt x="3895707" y="0"/>
                  <a:pt x="5393770" y="1498063"/>
                  <a:pt x="5393770" y="3346018"/>
                </a:cubicBezTo>
                <a:cubicBezTo>
                  <a:pt x="5393770" y="4616487"/>
                  <a:pt x="4685701" y="5721578"/>
                  <a:pt x="3642663" y="6288190"/>
                </a:cubicBezTo>
                <a:lnTo>
                  <a:pt x="3463422" y="6374535"/>
                </a:lnTo>
                <a:lnTo>
                  <a:pt x="624279" y="6374535"/>
                </a:lnTo>
                <a:lnTo>
                  <a:pt x="382249" y="6248727"/>
                </a:lnTo>
                <a:cubicBezTo>
                  <a:pt x="300507" y="6201724"/>
                  <a:pt x="220937" y="6151368"/>
                  <a:pt x="143729" y="6097845"/>
                </a:cubicBezTo>
                <a:lnTo>
                  <a:pt x="0" y="5989017"/>
                </a:lnTo>
                <a:lnTo>
                  <a:pt x="0" y="703020"/>
                </a:lnTo>
                <a:lnTo>
                  <a:pt x="143728" y="594191"/>
                </a:lnTo>
                <a:cubicBezTo>
                  <a:pt x="684187" y="219535"/>
                  <a:pt x="1340332" y="0"/>
                  <a:pt x="204775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193166D-DDF1-4F9A-A786-A7AEF537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7373"/>
            <a:ext cx="5229863" cy="6210629"/>
          </a:xfrm>
          <a:custGeom>
            <a:avLst/>
            <a:gdLst>
              <a:gd name="connsiteX0" fmla="*/ 2047751 w 5229863"/>
              <a:gd name="connsiteY0" fmla="*/ 0 h 6210629"/>
              <a:gd name="connsiteX1" fmla="*/ 5229863 w 5229863"/>
              <a:gd name="connsiteY1" fmla="*/ 3182112 h 6210629"/>
              <a:gd name="connsiteX2" fmla="*/ 3286373 w 5229863"/>
              <a:gd name="connsiteY2" fmla="*/ 6114158 h 6210629"/>
              <a:gd name="connsiteX3" fmla="*/ 3022794 w 5229863"/>
              <a:gd name="connsiteY3" fmla="*/ 6210629 h 6210629"/>
              <a:gd name="connsiteX4" fmla="*/ 1077939 w 5229863"/>
              <a:gd name="connsiteY4" fmla="*/ 6210629 h 6210629"/>
              <a:gd name="connsiteX5" fmla="*/ 953634 w 5229863"/>
              <a:gd name="connsiteY5" fmla="*/ 6171135 h 6210629"/>
              <a:gd name="connsiteX6" fmla="*/ 23632 w 5229863"/>
              <a:gd name="connsiteY6" fmla="*/ 5637585 h 6210629"/>
              <a:gd name="connsiteX7" fmla="*/ 0 w 5229863"/>
              <a:gd name="connsiteY7" fmla="*/ 5616107 h 6210629"/>
              <a:gd name="connsiteX8" fmla="*/ 0 w 5229863"/>
              <a:gd name="connsiteY8" fmla="*/ 748118 h 6210629"/>
              <a:gd name="connsiteX9" fmla="*/ 23632 w 5229863"/>
              <a:gd name="connsiteY9" fmla="*/ 726640 h 6210629"/>
              <a:gd name="connsiteX10" fmla="*/ 2047751 w 5229863"/>
              <a:gd name="connsiteY10" fmla="*/ 0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29863" h="6210629">
                <a:moveTo>
                  <a:pt x="2047751" y="0"/>
                </a:moveTo>
                <a:cubicBezTo>
                  <a:pt x="3805183" y="0"/>
                  <a:pt x="5229863" y="1424680"/>
                  <a:pt x="5229863" y="3182112"/>
                </a:cubicBezTo>
                <a:cubicBezTo>
                  <a:pt x="5229863" y="4500186"/>
                  <a:pt x="4428481" y="5631087"/>
                  <a:pt x="3286373" y="6114158"/>
                </a:cubicBezTo>
                <a:lnTo>
                  <a:pt x="3022794" y="6210629"/>
                </a:lnTo>
                <a:lnTo>
                  <a:pt x="1077939" y="6210629"/>
                </a:lnTo>
                <a:lnTo>
                  <a:pt x="953634" y="6171135"/>
                </a:lnTo>
                <a:cubicBezTo>
                  <a:pt x="612471" y="6046219"/>
                  <a:pt x="298661" y="5864559"/>
                  <a:pt x="23632" y="5637585"/>
                </a:cubicBezTo>
                <a:lnTo>
                  <a:pt x="0" y="5616107"/>
                </a:lnTo>
                <a:lnTo>
                  <a:pt x="0" y="748118"/>
                </a:lnTo>
                <a:lnTo>
                  <a:pt x="23632" y="726640"/>
                </a:lnTo>
                <a:cubicBezTo>
                  <a:pt x="573689" y="272693"/>
                  <a:pt x="1278875" y="0"/>
                  <a:pt x="204775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A177BCC-4208-4795-8572-4D623BA1E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3763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4EE7214-AC05-465E-A501-65AA04EF5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8355" y="2"/>
            <a:ext cx="4151376" cy="2349401"/>
          </a:xfrm>
          <a:custGeom>
            <a:avLst/>
            <a:gdLst>
              <a:gd name="connsiteX0" fmla="*/ 20101 w 4151376"/>
              <a:gd name="connsiteY0" fmla="*/ 0 h 2349401"/>
              <a:gd name="connsiteX1" fmla="*/ 4131276 w 4151376"/>
              <a:gd name="connsiteY1" fmla="*/ 0 h 2349401"/>
              <a:gd name="connsiteX2" fmla="*/ 4140659 w 4151376"/>
              <a:gd name="connsiteY2" fmla="*/ 61486 h 2349401"/>
              <a:gd name="connsiteX3" fmla="*/ 4151376 w 4151376"/>
              <a:gd name="connsiteY3" fmla="*/ 273713 h 2349401"/>
              <a:gd name="connsiteX4" fmla="*/ 2075688 w 4151376"/>
              <a:gd name="connsiteY4" fmla="*/ 2349401 h 2349401"/>
              <a:gd name="connsiteX5" fmla="*/ 0 w 4151376"/>
              <a:gd name="connsiteY5" fmla="*/ 273713 h 2349401"/>
              <a:gd name="connsiteX6" fmla="*/ 10717 w 4151376"/>
              <a:gd name="connsiteY6" fmla="*/ 61486 h 234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C56452B-2A3D-567D-675F-3B5E721E9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9" y="723618"/>
            <a:ext cx="3182883" cy="589422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82CD50C-E0DD-EB5F-935E-CD09E8F46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182" y="226551"/>
            <a:ext cx="1758836" cy="153458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FEAA53D-563C-677A-A175-60E0D08633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343" y="2513310"/>
            <a:ext cx="6879350" cy="3422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8119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907E31-F445-3F08-3AD0-95884B450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3F3C8F"/>
                </a:solidFill>
              </a:rPr>
              <a:t>EXECUTIVE SUMMARY</a:t>
            </a:r>
            <a:endParaRPr lang="en-GB" b="1" dirty="0">
              <a:solidFill>
                <a:srgbClr val="3F3C8F"/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C6087D0-7F2C-237C-A4F2-D255F8915086}"/>
              </a:ext>
            </a:extLst>
          </p:cNvPr>
          <p:cNvSpPr txBox="1"/>
          <p:nvPr/>
        </p:nvSpPr>
        <p:spPr>
          <a:xfrm>
            <a:off x="685800" y="1843544"/>
            <a:ext cx="10515600" cy="3338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59% Polaków uważa, że w naszym kraju w niewystarczającym stopniu mówi się o psychicznych problemach zdrowotnych. </a:t>
            </a:r>
            <a:endParaRPr lang="en-GB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Tylko połowa badanych wie, jak uzyskać pomoc specjalisty z zakresu psychiatrii i psychologii. </a:t>
            </a:r>
            <a:endParaRPr lang="en-GB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Zaledwie 39% potwierdza, że bliskie im osoby zwracają się do nich w sytuacji kryzysu psychicznego lub emocjonalnego </a:t>
            </a:r>
            <a:r>
              <a:rPr lang="pl-PL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 tym 47% kobiet i 31% mężczyzn).</a:t>
            </a:r>
            <a:endParaRPr lang="pl-PL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45% dostrzega w swoim otoczeniu osoby z problemami psychicznymi</a:t>
            </a:r>
            <a:r>
              <a:rPr lang="pl-PL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l-PL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76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907E31-F445-3F08-3AD0-95884B450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3F3C8F"/>
                </a:solidFill>
              </a:rPr>
              <a:t>EXECUTIVE SUMMARY</a:t>
            </a:r>
            <a:endParaRPr lang="en-GB" b="1" dirty="0">
              <a:solidFill>
                <a:srgbClr val="3F3C8F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215B7C0-2202-A102-6695-1DE5BCF3B59F}"/>
              </a:ext>
            </a:extLst>
          </p:cNvPr>
          <p:cNvSpPr txBox="1"/>
          <p:nvPr/>
        </p:nvSpPr>
        <p:spPr>
          <a:xfrm>
            <a:off x="685800" y="1843544"/>
            <a:ext cx="10408298" cy="3892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62% Polaków odczuwa stres raz w tygodniu lub częściej (</a:t>
            </a:r>
            <a:r>
              <a:rPr lang="pl-PL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tym</a:t>
            </a: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73% osób w wieku 35-44 lata vs 47% osób +55 lat).</a:t>
            </a:r>
            <a:endParaRPr lang="en-GB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75% kobiet ocenia swój poziom stresu jako co najmniej średni vs 52% mężczyzn.</a:t>
            </a:r>
            <a:endParaRPr lang="en-GB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48% osób +55 lat vs 28% osób w wieku 18-24 ocenia swój poziom stresu jako zerowy lub niski. </a:t>
            </a:r>
          </a:p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71% osób w wieku 18-24 vs 52% osób w wieku + 55 lat ocenia swój poziom stresu jako co najmniej średni</a:t>
            </a:r>
            <a:endParaRPr lang="en-GB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Niewielu respondentów wybiera konstruktywne sposoby odreagowywania stresu: spacer (27%), kontakt </a:t>
            </a:r>
            <a:b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bliskimi (17%).</a:t>
            </a:r>
            <a:endParaRPr lang="en-GB" sz="1800" dirty="0">
              <a:solidFill>
                <a:srgbClr val="3F3C8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81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A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316AC96-DB36-19EB-EA04-94207A38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783" y="3803667"/>
            <a:ext cx="5319433" cy="19222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b="1" dirty="0"/>
              <a:t>POLACY </a:t>
            </a:r>
            <a:br>
              <a:rPr lang="pl-PL" sz="4400" b="1" dirty="0"/>
            </a:br>
            <a:r>
              <a:rPr lang="en-US" sz="4400" b="1" dirty="0"/>
              <a:t>O </a:t>
            </a:r>
            <a:r>
              <a:rPr lang="pl-PL" sz="4400" b="1" dirty="0"/>
              <a:t>ZDROWIU </a:t>
            </a:r>
            <a:r>
              <a:rPr lang="en-US" sz="4400" b="1" dirty="0"/>
              <a:t>PSYCHICZN</a:t>
            </a:r>
            <a:r>
              <a:rPr lang="pl-PL" sz="4400" b="1" dirty="0"/>
              <a:t>YM</a:t>
            </a:r>
            <a:endParaRPr lang="en-US" sz="4400" b="1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DBAED3D-9E00-D794-56C2-0EE17961E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53783" y="2800272"/>
            <a:ext cx="5319431" cy="9721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WNIOSKI Z BADANIA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C526D66-3621-4347-B1EF-342CBF4D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3466"/>
            <a:ext cx="5393770" cy="6374535"/>
          </a:xfrm>
          <a:custGeom>
            <a:avLst/>
            <a:gdLst>
              <a:gd name="connsiteX0" fmla="*/ 2047752 w 5393770"/>
              <a:gd name="connsiteY0" fmla="*/ 0 h 6374535"/>
              <a:gd name="connsiteX1" fmla="*/ 5393770 w 5393770"/>
              <a:gd name="connsiteY1" fmla="*/ 3346018 h 6374535"/>
              <a:gd name="connsiteX2" fmla="*/ 3642663 w 5393770"/>
              <a:gd name="connsiteY2" fmla="*/ 6288190 h 6374535"/>
              <a:gd name="connsiteX3" fmla="*/ 3463422 w 5393770"/>
              <a:gd name="connsiteY3" fmla="*/ 6374535 h 6374535"/>
              <a:gd name="connsiteX4" fmla="*/ 624279 w 5393770"/>
              <a:gd name="connsiteY4" fmla="*/ 6374535 h 6374535"/>
              <a:gd name="connsiteX5" fmla="*/ 382249 w 5393770"/>
              <a:gd name="connsiteY5" fmla="*/ 6248727 h 6374535"/>
              <a:gd name="connsiteX6" fmla="*/ 143729 w 5393770"/>
              <a:gd name="connsiteY6" fmla="*/ 6097845 h 6374535"/>
              <a:gd name="connsiteX7" fmla="*/ 0 w 5393770"/>
              <a:gd name="connsiteY7" fmla="*/ 5989017 h 6374535"/>
              <a:gd name="connsiteX8" fmla="*/ 0 w 5393770"/>
              <a:gd name="connsiteY8" fmla="*/ 703020 h 6374535"/>
              <a:gd name="connsiteX9" fmla="*/ 143728 w 5393770"/>
              <a:gd name="connsiteY9" fmla="*/ 594191 h 6374535"/>
              <a:gd name="connsiteX10" fmla="*/ 2047752 w 5393770"/>
              <a:gd name="connsiteY10" fmla="*/ 0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3770" h="6374535">
                <a:moveTo>
                  <a:pt x="2047752" y="0"/>
                </a:moveTo>
                <a:cubicBezTo>
                  <a:pt x="3895707" y="0"/>
                  <a:pt x="5393770" y="1498063"/>
                  <a:pt x="5393770" y="3346018"/>
                </a:cubicBezTo>
                <a:cubicBezTo>
                  <a:pt x="5393770" y="4616487"/>
                  <a:pt x="4685701" y="5721578"/>
                  <a:pt x="3642663" y="6288190"/>
                </a:cubicBezTo>
                <a:lnTo>
                  <a:pt x="3463422" y="6374535"/>
                </a:lnTo>
                <a:lnTo>
                  <a:pt x="624279" y="6374535"/>
                </a:lnTo>
                <a:lnTo>
                  <a:pt x="382249" y="6248727"/>
                </a:lnTo>
                <a:cubicBezTo>
                  <a:pt x="300507" y="6201724"/>
                  <a:pt x="220937" y="6151368"/>
                  <a:pt x="143729" y="6097845"/>
                </a:cubicBezTo>
                <a:lnTo>
                  <a:pt x="0" y="5989017"/>
                </a:lnTo>
                <a:lnTo>
                  <a:pt x="0" y="703020"/>
                </a:lnTo>
                <a:lnTo>
                  <a:pt x="143728" y="594191"/>
                </a:lnTo>
                <a:cubicBezTo>
                  <a:pt x="684187" y="219535"/>
                  <a:pt x="1340332" y="0"/>
                  <a:pt x="204775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193166D-DDF1-4F9A-A786-A7AEF537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7373"/>
            <a:ext cx="5229863" cy="6210629"/>
          </a:xfrm>
          <a:custGeom>
            <a:avLst/>
            <a:gdLst>
              <a:gd name="connsiteX0" fmla="*/ 2047751 w 5229863"/>
              <a:gd name="connsiteY0" fmla="*/ 0 h 6210629"/>
              <a:gd name="connsiteX1" fmla="*/ 5229863 w 5229863"/>
              <a:gd name="connsiteY1" fmla="*/ 3182112 h 6210629"/>
              <a:gd name="connsiteX2" fmla="*/ 3286373 w 5229863"/>
              <a:gd name="connsiteY2" fmla="*/ 6114158 h 6210629"/>
              <a:gd name="connsiteX3" fmla="*/ 3022794 w 5229863"/>
              <a:gd name="connsiteY3" fmla="*/ 6210629 h 6210629"/>
              <a:gd name="connsiteX4" fmla="*/ 1077939 w 5229863"/>
              <a:gd name="connsiteY4" fmla="*/ 6210629 h 6210629"/>
              <a:gd name="connsiteX5" fmla="*/ 953634 w 5229863"/>
              <a:gd name="connsiteY5" fmla="*/ 6171135 h 6210629"/>
              <a:gd name="connsiteX6" fmla="*/ 23632 w 5229863"/>
              <a:gd name="connsiteY6" fmla="*/ 5637585 h 6210629"/>
              <a:gd name="connsiteX7" fmla="*/ 0 w 5229863"/>
              <a:gd name="connsiteY7" fmla="*/ 5616107 h 6210629"/>
              <a:gd name="connsiteX8" fmla="*/ 0 w 5229863"/>
              <a:gd name="connsiteY8" fmla="*/ 748118 h 6210629"/>
              <a:gd name="connsiteX9" fmla="*/ 23632 w 5229863"/>
              <a:gd name="connsiteY9" fmla="*/ 726640 h 6210629"/>
              <a:gd name="connsiteX10" fmla="*/ 2047751 w 5229863"/>
              <a:gd name="connsiteY10" fmla="*/ 0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29863" h="6210629">
                <a:moveTo>
                  <a:pt x="2047751" y="0"/>
                </a:moveTo>
                <a:cubicBezTo>
                  <a:pt x="3805183" y="0"/>
                  <a:pt x="5229863" y="1424680"/>
                  <a:pt x="5229863" y="3182112"/>
                </a:cubicBezTo>
                <a:cubicBezTo>
                  <a:pt x="5229863" y="4500186"/>
                  <a:pt x="4428481" y="5631087"/>
                  <a:pt x="3286373" y="6114158"/>
                </a:cubicBezTo>
                <a:lnTo>
                  <a:pt x="3022794" y="6210629"/>
                </a:lnTo>
                <a:lnTo>
                  <a:pt x="1077939" y="6210629"/>
                </a:lnTo>
                <a:lnTo>
                  <a:pt x="953634" y="6171135"/>
                </a:lnTo>
                <a:cubicBezTo>
                  <a:pt x="612471" y="6046219"/>
                  <a:pt x="298661" y="5864559"/>
                  <a:pt x="23632" y="5637585"/>
                </a:cubicBezTo>
                <a:lnTo>
                  <a:pt x="0" y="5616107"/>
                </a:lnTo>
                <a:lnTo>
                  <a:pt x="0" y="748118"/>
                </a:lnTo>
                <a:lnTo>
                  <a:pt x="23632" y="726640"/>
                </a:lnTo>
                <a:cubicBezTo>
                  <a:pt x="573689" y="272693"/>
                  <a:pt x="1278875" y="0"/>
                  <a:pt x="204775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A177BCC-4208-4795-8572-4D623BA1E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3763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4EE7214-AC05-465E-A501-65AA04EF5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8355" y="2"/>
            <a:ext cx="4151376" cy="2349401"/>
          </a:xfrm>
          <a:custGeom>
            <a:avLst/>
            <a:gdLst>
              <a:gd name="connsiteX0" fmla="*/ 20101 w 4151376"/>
              <a:gd name="connsiteY0" fmla="*/ 0 h 2349401"/>
              <a:gd name="connsiteX1" fmla="*/ 4131276 w 4151376"/>
              <a:gd name="connsiteY1" fmla="*/ 0 h 2349401"/>
              <a:gd name="connsiteX2" fmla="*/ 4140659 w 4151376"/>
              <a:gd name="connsiteY2" fmla="*/ 61486 h 2349401"/>
              <a:gd name="connsiteX3" fmla="*/ 4151376 w 4151376"/>
              <a:gd name="connsiteY3" fmla="*/ 273713 h 2349401"/>
              <a:gd name="connsiteX4" fmla="*/ 2075688 w 4151376"/>
              <a:gd name="connsiteY4" fmla="*/ 2349401 h 2349401"/>
              <a:gd name="connsiteX5" fmla="*/ 0 w 4151376"/>
              <a:gd name="connsiteY5" fmla="*/ 273713 h 2349401"/>
              <a:gd name="connsiteX6" fmla="*/ 10717 w 4151376"/>
              <a:gd name="connsiteY6" fmla="*/ 61486 h 234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C56452B-2A3D-567D-675F-3B5E721E9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9" y="723618"/>
            <a:ext cx="3182883" cy="589422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82CD50C-E0DD-EB5F-935E-CD09E8F46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182" y="226551"/>
            <a:ext cx="1758836" cy="153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94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75C35A9-AFFC-4472-D9CA-F8AECE076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1078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59% Polaków uważa, że w naszym kraju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niewystarczającym stopniu mówi się o psychicznych problemach zdrowotnych</a:t>
            </a:r>
            <a:endParaRPr lang="en-GB" sz="3600" dirty="0">
              <a:solidFill>
                <a:srgbClr val="3F3C8F"/>
              </a:solidFill>
            </a:endParaRP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E1E71E46-651D-B014-6EF5-8F90CB859C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4825347"/>
              </p:ext>
            </p:extLst>
          </p:nvPr>
        </p:nvGraphicFramePr>
        <p:xfrm>
          <a:off x="3087425" y="2448615"/>
          <a:ext cx="6017148" cy="3292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B3E3A26-FCE9-3BFB-F423-E9A12C5988CC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</p:spTree>
    <p:extLst>
      <p:ext uri="{BB962C8B-B14F-4D97-AF65-F5344CB8AC3E}">
        <p14:creationId xmlns:p14="http://schemas.microsoft.com/office/powerpoint/2010/main" val="997801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C06A77-3ABA-346C-F264-F086242A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36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45% Polaków dostrzega w swoim otoczeniu osoby </a:t>
            </a:r>
            <a:b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problemami psychicznymi</a:t>
            </a:r>
            <a:endParaRPr lang="en-GB" sz="3600" dirty="0">
              <a:solidFill>
                <a:srgbClr val="3F3C8F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F3EBCF3-BD0F-CEE2-0548-29D655FD7CD4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C647AC08-F438-2212-A13B-99EE517B16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8829997"/>
              </p:ext>
            </p:extLst>
          </p:nvPr>
        </p:nvGraphicFramePr>
        <p:xfrm>
          <a:off x="3386160" y="1920670"/>
          <a:ext cx="5419678" cy="4193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6101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96EAB6-C299-EAAA-0030-0CD0F9082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19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solidFill>
                  <a:srgbClr val="3F3C8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Tylko co druga kobieta i co trzeci mężczyzna deklaruje,</a:t>
            </a:r>
            <a:r>
              <a:rPr lang="pl-PL" sz="3600" dirty="0">
                <a:solidFill>
                  <a:srgbClr val="3F3C8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że bliskie osoby zwracają się do nich w sytuacji kryzysu psychicznego lub emocjonalnego</a:t>
            </a:r>
            <a:endParaRPr lang="en-GB" sz="3600" dirty="0">
              <a:solidFill>
                <a:srgbClr val="3F3C8F"/>
              </a:solidFill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0EB8ACF5-4717-B06A-BEF2-0202983F51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3378977"/>
              </p:ext>
            </p:extLst>
          </p:nvPr>
        </p:nvGraphicFramePr>
        <p:xfrm>
          <a:off x="609599" y="2394881"/>
          <a:ext cx="5486400" cy="367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B478569A-AA83-7206-8C13-50F70E9ED7F6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B88B7462-27D3-8000-1ED4-3FE95A2C7D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584622"/>
              </p:ext>
            </p:extLst>
          </p:nvPr>
        </p:nvGraphicFramePr>
        <p:xfrm>
          <a:off x="7162658" y="3429000"/>
          <a:ext cx="3676934" cy="2477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0553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FD446B-7E83-C648-BFF1-A17C689E5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>
                <a:solidFill>
                  <a:srgbClr val="3F3C8F"/>
                </a:solidFill>
                <a:latin typeface="+mn-lt"/>
              </a:rPr>
              <a:t>45% Polaków uważa, że w razie kryzysu psychicznego trudno byłoby im się zgłosić do szpitala psychiatrycznego</a:t>
            </a:r>
            <a:endParaRPr lang="en-GB" sz="3600" dirty="0">
              <a:solidFill>
                <a:srgbClr val="3F3C8F"/>
              </a:solidFill>
              <a:latin typeface="+mn-lt"/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9674E33C-E78B-2AAD-85EC-34C803E5A9B7}"/>
              </a:ext>
            </a:extLst>
          </p:cNvPr>
          <p:cNvGraphicFramePr/>
          <p:nvPr/>
        </p:nvGraphicFramePr>
        <p:xfrm>
          <a:off x="2606906" y="2082980"/>
          <a:ext cx="6978185" cy="4409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CF40B828-41A1-F2D1-A8F5-EA503336FAA5}"/>
              </a:ext>
            </a:extLst>
          </p:cNvPr>
          <p:cNvSpPr txBox="1"/>
          <p:nvPr/>
        </p:nvSpPr>
        <p:spPr>
          <a:xfrm>
            <a:off x="1352407" y="6480656"/>
            <a:ext cx="94871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100" dirty="0"/>
              <a:t>W raporcie jako TAK podano skumulowane odpowiedzi „zdecydowanie tak” i „raczej tak”,  a jako NIE – skumulowane odpowiedzi „zdecydowanie nie” i „raczej nie”.</a:t>
            </a:r>
          </a:p>
        </p:txBody>
      </p:sp>
    </p:spTree>
    <p:extLst>
      <p:ext uri="{BB962C8B-B14F-4D97-AF65-F5344CB8AC3E}">
        <p14:creationId xmlns:p14="http://schemas.microsoft.com/office/powerpoint/2010/main" val="1372562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</TotalTime>
  <Words>942</Words>
  <Application>Microsoft Office PowerPoint</Application>
  <PresentationFormat>Panoramiczny</PresentationFormat>
  <Paragraphs>72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Motyw pakietu Office</vt:lpstr>
      <vt:lpstr>Kondycja psychiczna Polaków</vt:lpstr>
      <vt:lpstr>O BADANIU</vt:lpstr>
      <vt:lpstr>EXECUTIVE SUMMARY</vt:lpstr>
      <vt:lpstr>EXECUTIVE SUMMARY</vt:lpstr>
      <vt:lpstr>POLACY  O ZDROWIU PSYCHICZNYM</vt:lpstr>
      <vt:lpstr>59% Polaków uważa, że w naszym kraju  w niewystarczającym stopniu mówi się o psychicznych problemach zdrowotnych</vt:lpstr>
      <vt:lpstr>45% Polaków dostrzega w swoim otoczeniu osoby  z problemami psychicznymi</vt:lpstr>
      <vt:lpstr>Tylko co druga kobieta i co trzeci mężczyzna deklaruje, że bliskie osoby zwracają się do nich w sytuacji kryzysu psychicznego lub emocjonalnego</vt:lpstr>
      <vt:lpstr>45% Polaków uważa, że w razie kryzysu psychicznego trudno byłoby im się zgłosić do szpitala psychiatrycznego</vt:lpstr>
      <vt:lpstr>JAK STRESUJĄ SIĘ POLACY?</vt:lpstr>
      <vt:lpstr>62% Polaków odczuwa stres przynajmniej  raz w tygodniu</vt:lpstr>
      <vt:lpstr>64% badanych odczuwa co najmniej średni poziom stresu</vt:lpstr>
      <vt:lpstr>75% kobiet i 52% mężczyzn ocenia swój poziom stresu jako co najmniej średni</vt:lpstr>
      <vt:lpstr>48% osób +55 lat ocenia swój poziom stresu jako zerowy lub niski</vt:lpstr>
      <vt:lpstr>Prawie połowa badanych stresuje się rosnącymi kosztami życia</vt:lpstr>
      <vt:lpstr>Niewielu respondentów wybiera konstruktywne sposoby odreagowywania stresu: spacer (27%),  kontakt z bliskimi (17%), sport (12%)</vt:lpstr>
      <vt:lpstr>72% badanych twierdzi, że osoby pracujące w stresie  są bardziej narażone na problemy natury psychicznej</vt:lpstr>
      <vt:lpstr>Aż 71% Polaków twierdzi, że ludzie przeżywający stres są  bardziej podatni na popadanie w uzależnienia</vt:lpstr>
      <vt:lpstr>46% ankietowanych twierdzi, że osoby pracujące na  wysokich stanowiskach częściej zmagają się z uzależnieniami</vt:lpstr>
      <vt:lpstr>CZY POTRAFIMY POMOGAĆ INNYM W KRYZYSIE PSYCHICZNYM?</vt:lpstr>
      <vt:lpstr>Tylko połowa badanych wie, jak zwrócić się  po poradę psychologa lub psychiatry</vt:lpstr>
      <vt:lpstr>Tylko połowa badanych wie, jak rozmawiać z bliskimi,  gdy mają problemy</vt:lpstr>
      <vt:lpstr>39% Polaków deklaruje, że bliskie osoby  zwracają się do nich podczas przeżywania kryzysu</vt:lpstr>
      <vt:lpstr>Tylko co czwarty badany potrafiłby udzielić pomocy  bliskiej osobie mającej dziecko  z niepełnosprawnością</vt:lpstr>
      <vt:lpstr>     www.wystarczyzapytac.pl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Kondycja psychiczna Polaków</dc:title>
  <dc:creator>Aleksandra Gątarek</dc:creator>
  <cp:lastModifiedBy>Warchoł - Kęsicka Anna</cp:lastModifiedBy>
  <cp:revision>15</cp:revision>
  <dcterms:created xsi:type="dcterms:W3CDTF">2022-10-03T10:11:21Z</dcterms:created>
  <dcterms:modified xsi:type="dcterms:W3CDTF">2022-10-07T11:11:51Z</dcterms:modified>
</cp:coreProperties>
</file>