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0" r:id="rId11"/>
  </p:sldIdLst>
  <p:sldSz cx="7556500" cy="10693400"/>
  <p:notesSz cx="6858000" cy="9144000"/>
  <p:embeddedFontLst>
    <p:embeddedFont>
      <p:font typeface="Linotte-Bold" charset="0"/>
      <p:regular r:id="rId12"/>
    </p:embeddedFont>
    <p:embeddedFont>
      <p:font typeface="Linotte-Regular" charset="0"/>
      <p:regular r:id="rId13"/>
    </p:embeddedFont>
    <p:embeddedFont>
      <p:font typeface="Quiska" panose="020B0604020202020204" charset="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F61C1-B987-4A89-7C6D-550C562E696D}" v="40" dt="2025-02-13T12:34:40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 autoAdjust="0"/>
    <p:restoredTop sz="94606" autoAdjust="0"/>
  </p:normalViewPr>
  <p:slideViewPr>
    <p:cSldViewPr>
      <p:cViewPr varScale="1">
        <p:scale>
          <a:sx n="69" d="100"/>
          <a:sy n="69" d="100"/>
        </p:scale>
        <p:origin x="323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2389484" y="986254"/>
            <a:ext cx="2781032" cy="1131154"/>
          </a:xfrm>
          <a:custGeom>
            <a:avLst/>
            <a:gdLst/>
            <a:ahLst/>
            <a:cxnLst/>
            <a:rect l="l" t="t" r="r" b="b"/>
            <a:pathLst>
              <a:path w="2781032" h="1131154">
                <a:moveTo>
                  <a:pt x="0" y="0"/>
                </a:moveTo>
                <a:lnTo>
                  <a:pt x="2781032" y="0"/>
                </a:lnTo>
                <a:lnTo>
                  <a:pt x="2781032" y="1131154"/>
                </a:lnTo>
                <a:lnTo>
                  <a:pt x="0" y="1131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0" y="8176243"/>
            <a:ext cx="7560000" cy="1350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0"/>
              </a:lnSpc>
            </a:pPr>
            <a:endParaRPr lang="en-US" sz="3000" dirty="0">
              <a:solidFill>
                <a:srgbClr val="35014E"/>
              </a:solidFill>
              <a:latin typeface="Linotte-Regular"/>
              <a:ea typeface="Linotte-Regular"/>
              <a:cs typeface="Linotte-Regular"/>
            </a:endParaRPr>
          </a:p>
          <a:p>
            <a:pPr algn="ctr">
              <a:lnSpc>
                <a:spcPts val="3390"/>
              </a:lnSpc>
            </a:pPr>
            <a:r>
              <a:rPr lang="en-US" sz="3000" dirty="0">
                <a:solidFill>
                  <a:srgbClr val="C9446B"/>
                </a:solidFill>
                <a:latin typeface="Linotte-Bold"/>
                <a:sym typeface="Linotte-Bold"/>
              </a:rPr>
              <a:t>Meghana </a:t>
            </a:r>
            <a:r>
              <a:rPr lang="en-US" sz="3000" dirty="0" err="1">
                <a:solidFill>
                  <a:srgbClr val="C9446B"/>
                </a:solidFill>
                <a:latin typeface="Linotte-Bold"/>
                <a:sym typeface="Linotte-Bold"/>
              </a:rPr>
              <a:t>Patnam</a:t>
            </a:r>
            <a:endParaRPr lang="en-US" dirty="0" err="1"/>
          </a:p>
          <a:p>
            <a:pPr algn="ctr">
              <a:lnSpc>
                <a:spcPts val="3390"/>
              </a:lnSpc>
            </a:pPr>
            <a:endParaRPr lang="en-US" sz="3000" dirty="0">
              <a:solidFill>
                <a:srgbClr val="C9446B"/>
              </a:solidFill>
              <a:latin typeface="Linotte-Bold"/>
              <a:ea typeface="Linotte-Bold"/>
              <a:cs typeface="Linotte-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309689" y="2736782"/>
            <a:ext cx="6940622" cy="4858435"/>
          </a:xfrm>
          <a:custGeom>
            <a:avLst/>
            <a:gdLst/>
            <a:ahLst/>
            <a:cxnLst/>
            <a:rect l="l" t="t" r="r" b="b"/>
            <a:pathLst>
              <a:path w="6940622" h="4858435">
                <a:moveTo>
                  <a:pt x="0" y="0"/>
                </a:moveTo>
                <a:lnTo>
                  <a:pt x="6940622" y="0"/>
                </a:lnTo>
                <a:lnTo>
                  <a:pt x="6940622" y="4858436"/>
                </a:lnTo>
                <a:lnTo>
                  <a:pt x="0" y="4858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4522087"/>
            <a:ext cx="7560000" cy="132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74"/>
              </a:lnSpc>
            </a:pPr>
            <a:r>
              <a:rPr lang="en-US" sz="7450" dirty="0">
                <a:solidFill>
                  <a:srgbClr val="35014E"/>
                </a:solidFill>
                <a:latin typeface="Quiska"/>
                <a:ea typeface="Quiska"/>
                <a:cs typeface="Quiska"/>
                <a:sym typeface="Quiska"/>
              </a:rPr>
              <a:t> Portfolio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8580" y="2125392"/>
            <a:ext cx="664284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ea typeface="Linotte-Regular"/>
                <a:cs typeface="Linotte-Regular"/>
                <a:sym typeface="Linotte-Regular"/>
              </a:rPr>
              <a:t>I believe that every pastry tells a story and I look forward to share my passion and knowledge of baking and food with you!</a:t>
            </a:r>
            <a:endParaRPr lang="en-US" sz="2100" dirty="0">
              <a:solidFill>
                <a:srgbClr val="35014E"/>
              </a:solidFill>
              <a:latin typeface="Linotte-Regular"/>
              <a:ea typeface="Linotte-Regular"/>
              <a:cs typeface="Linotte-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9689" y="1255252"/>
            <a:ext cx="6940622" cy="677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>
                <a:solidFill>
                  <a:srgbClr val="35014E"/>
                </a:solidFill>
                <a:latin typeface="Quiska"/>
                <a:ea typeface="Quiska"/>
                <a:cs typeface="Quiska"/>
                <a:sym typeface="Quiska"/>
              </a:rPr>
              <a:t>Acknowledgement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800000">
            <a:off x="0" y="-382249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9689" y="745284"/>
            <a:ext cx="4884108" cy="637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Food Faculty Portfolio</a:t>
            </a:r>
            <a:endParaRPr lang="en-US" dirty="0"/>
          </a:p>
        </p:txBody>
      </p:sp>
      <p:pic>
        <p:nvPicPr>
          <p:cNvPr id="13" name="Picture 12" descr="A person with long black hair&#10;&#10;AI-generated content may be incorrect.">
            <a:extLst>
              <a:ext uri="{FF2B5EF4-FFF2-40B4-BE49-F238E27FC236}">
                <a16:creationId xmlns:a16="http://schemas.microsoft.com/office/drawing/2014/main" id="{8493A390-A551-90E1-DD96-4C243C899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452" y="1649096"/>
            <a:ext cx="2614194" cy="33101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58A222-00E8-CA2A-7C8E-6ECA064A4B9B}"/>
              </a:ext>
            </a:extLst>
          </p:cNvPr>
          <p:cNvSpPr txBox="1"/>
          <p:nvPr/>
        </p:nvSpPr>
        <p:spPr>
          <a:xfrm>
            <a:off x="576990" y="1827824"/>
            <a:ext cx="462774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rgbClr val="C9446B"/>
                </a:solidFill>
                <a:latin typeface="Linotte-Bold"/>
                <a:cs typeface="Segoe UI"/>
              </a:rPr>
              <a:t>Meghana </a:t>
            </a:r>
            <a:endParaRPr lang="en-US" sz="3000" dirty="0">
              <a:latin typeface="Linotte-Bold"/>
              <a:cs typeface="Segoe UI"/>
            </a:endParaRPr>
          </a:p>
          <a:p>
            <a:r>
              <a:rPr lang="en-US" sz="3000" dirty="0">
                <a:solidFill>
                  <a:srgbClr val="35014E"/>
                </a:solidFill>
                <a:latin typeface="Linotte-Regular"/>
                <a:cs typeface="Segoe UI"/>
              </a:rPr>
              <a:t>Age: </a:t>
            </a:r>
            <a:r>
              <a:rPr lang="en-US" sz="3000" dirty="0" err="1">
                <a:solidFill>
                  <a:srgbClr val="35014E"/>
                </a:solidFill>
                <a:latin typeface="Linotte-Regular"/>
                <a:cs typeface="Segoe UI"/>
              </a:rPr>
              <a:t>xyz</a:t>
            </a:r>
            <a:r>
              <a:rPr lang="en-US" sz="3000" dirty="0">
                <a:latin typeface="Linotte-Regular"/>
                <a:cs typeface="Segoe UI"/>
              </a:rPr>
              <a:t>​</a:t>
            </a:r>
          </a:p>
          <a:p>
            <a:r>
              <a:rPr lang="en-US" sz="3000" dirty="0">
                <a:solidFill>
                  <a:srgbClr val="35014E"/>
                </a:solidFill>
                <a:latin typeface="Linotte-Regular"/>
                <a:cs typeface="Segoe UI"/>
              </a:rPr>
              <a:t>City: Hyderabad</a:t>
            </a:r>
            <a:endParaRPr lang="en-US" sz="3000" dirty="0">
              <a:latin typeface="Linotte-Regular"/>
              <a:cs typeface="Segoe UI"/>
            </a:endParaRPr>
          </a:p>
          <a:p>
            <a:r>
              <a:rPr lang="en-US" sz="3000" dirty="0">
                <a:solidFill>
                  <a:srgbClr val="35014E"/>
                </a:solidFill>
                <a:latin typeface="Linotte-Regular"/>
                <a:cs typeface="Segoe UI"/>
              </a:rPr>
              <a:t>State: Telangana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97A25-AA23-C188-792C-DE136AC0691C}"/>
              </a:ext>
            </a:extLst>
          </p:cNvPr>
          <p:cNvSpPr txBox="1"/>
          <p:nvPr/>
        </p:nvSpPr>
        <p:spPr>
          <a:xfrm>
            <a:off x="558693" y="4460045"/>
            <a:ext cx="3840996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rgbClr val="C9446B"/>
                </a:solidFill>
                <a:latin typeface="Linotte-Bold"/>
                <a:cs typeface="Segoe UI"/>
              </a:rPr>
              <a:t>Education </a:t>
            </a:r>
            <a:r>
              <a:rPr lang="en-US" sz="3000" dirty="0">
                <a:latin typeface="Linotte-Bold"/>
                <a:cs typeface="Segoe UI"/>
              </a:rPr>
              <a:t>​</a:t>
            </a:r>
          </a:p>
          <a:p>
            <a:r>
              <a:rPr lang="en-US" sz="2400" dirty="0" err="1">
                <a:solidFill>
                  <a:srgbClr val="35014E"/>
                </a:solidFill>
                <a:latin typeface="Linotte-Regular"/>
                <a:cs typeface="Segoe UI"/>
              </a:rPr>
              <a:t>Bsc</a:t>
            </a:r>
            <a:r>
              <a:rPr lang="en-US" sz="2400" dirty="0">
                <a:solidFill>
                  <a:srgbClr val="35014E"/>
                </a:solidFill>
                <a:latin typeface="Linotte-Regular"/>
                <a:cs typeface="Segoe UI"/>
              </a:rPr>
              <a:t> Computers</a:t>
            </a:r>
            <a:endParaRPr lang="en-US" sz="2400" dirty="0">
              <a:latin typeface="Linotte-Regular"/>
              <a:cs typeface="Segoe UI"/>
            </a:endParaRPr>
          </a:p>
          <a:p>
            <a:r>
              <a:rPr lang="en-US" sz="2400" dirty="0">
                <a:solidFill>
                  <a:srgbClr val="35014E"/>
                </a:solidFill>
                <a:latin typeface="Linotte-Regular"/>
                <a:cs typeface="Segoe UI"/>
              </a:rPr>
              <a:t>Pastry Diploma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162CD-19A8-7910-566B-D3D24C48DD5F}"/>
              </a:ext>
            </a:extLst>
          </p:cNvPr>
          <p:cNvSpPr txBox="1"/>
          <p:nvPr/>
        </p:nvSpPr>
        <p:spPr>
          <a:xfrm>
            <a:off x="558694" y="6196579"/>
            <a:ext cx="4646045" cy="27699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dirty="0">
                <a:solidFill>
                  <a:srgbClr val="C9446B"/>
                </a:solidFill>
                <a:latin typeface="Linotte-Bold"/>
                <a:cs typeface="Segoe UI"/>
              </a:rPr>
              <a:t>Skills</a:t>
            </a:r>
            <a:r>
              <a:rPr lang="en-US" sz="3000" dirty="0">
                <a:latin typeface="Linotte-Bold"/>
                <a:cs typeface="Segoe UI"/>
              </a:rPr>
              <a:t>​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solidFill>
                  <a:srgbClr val="35014E"/>
                </a:solidFill>
                <a:latin typeface="Linotte-Regular"/>
                <a:cs typeface="Arial"/>
              </a:rPr>
              <a:t>Cakes &amp; Cupcakes</a:t>
            </a:r>
            <a:endParaRPr lang="en-US" sz="2400" dirty="0">
              <a:latin typeface="Linotte-Regular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solidFill>
                  <a:srgbClr val="35014E"/>
                </a:solidFill>
                <a:latin typeface="Linotte-Regular"/>
                <a:cs typeface="Arial"/>
              </a:rPr>
              <a:t>Breads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solidFill>
                  <a:srgbClr val="35014E"/>
                </a:solidFill>
                <a:latin typeface="Linotte-Regular"/>
                <a:cs typeface="Arial"/>
              </a:rPr>
              <a:t>Healthy Tea cakes</a:t>
            </a:r>
            <a:endParaRPr lang="en-US" dirty="0"/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solidFill>
                  <a:srgbClr val="35014E"/>
                </a:solidFill>
                <a:latin typeface="Linotte-Regular"/>
                <a:cs typeface="Arial"/>
              </a:rPr>
              <a:t>Gluten free desserts</a:t>
            </a:r>
            <a:endParaRPr lang="en-US" sz="2400" dirty="0">
              <a:latin typeface="Linotte-Regular"/>
              <a:cs typeface="Arial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solidFill>
                  <a:srgbClr val="35014E"/>
                </a:solidFill>
                <a:latin typeface="Linotte-Regular"/>
                <a:cs typeface="Arial"/>
              </a:rPr>
              <a:t>Custom cakes</a:t>
            </a:r>
          </a:p>
          <a:p>
            <a:pPr marL="342900" indent="-342900">
              <a:buFont typeface="Arial,Sans-Serif"/>
              <a:buChar char="•"/>
            </a:pPr>
            <a:r>
              <a:rPr lang="en-US" sz="2400" dirty="0">
                <a:solidFill>
                  <a:srgbClr val="35014E"/>
                </a:solidFill>
                <a:latin typeface="Linotte-Regular"/>
                <a:cs typeface="Arial"/>
              </a:rPr>
              <a:t>Fondant cakes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6408" y="2125392"/>
            <a:ext cx="657907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73"/>
              </a:lnSpc>
            </a:pPr>
            <a:endParaRPr lang="en-US" sz="2100" dirty="0">
              <a:solidFill>
                <a:srgbClr val="35014E"/>
              </a:solidFill>
              <a:latin typeface="Linotte-Regular"/>
              <a:sym typeface="Linotte-Regular"/>
            </a:endParaRPr>
          </a:p>
          <a:p>
            <a:pPr>
              <a:lnSpc>
                <a:spcPts val="2373"/>
              </a:lnSpc>
            </a:pPr>
            <a:endParaRPr lang="en-US" sz="2100" dirty="0">
              <a:solidFill>
                <a:srgbClr val="35014E"/>
              </a:solidFill>
              <a:latin typeface="Linotte-Regular"/>
              <a:ea typeface="Linotte-Regular"/>
              <a:cs typeface="Linotte-Regular"/>
            </a:endParaRPr>
          </a:p>
          <a:p>
            <a:pPr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ea typeface="Linotte-Regular"/>
                <a:cs typeface="Linotte-Regular"/>
              </a:rPr>
              <a:t>My name is Meghana </a:t>
            </a:r>
            <a:r>
              <a:rPr lang="en-US" sz="2100" dirty="0" err="1">
                <a:solidFill>
                  <a:srgbClr val="35014E"/>
                </a:solidFill>
                <a:latin typeface="Linotte-Regular"/>
                <a:ea typeface="Linotte-Regular"/>
                <a:cs typeface="Linotte-Regular"/>
              </a:rPr>
              <a:t>Patnam</a:t>
            </a:r>
            <a:r>
              <a:rPr lang="en-US" sz="2100" dirty="0">
                <a:solidFill>
                  <a:srgbClr val="35014E"/>
                </a:solidFill>
                <a:latin typeface="Linotte-Regular"/>
                <a:ea typeface="Linotte-Regular"/>
                <a:cs typeface="Linotte-Regular"/>
              </a:rPr>
              <a:t> and I am a passionate baker</a:t>
            </a:r>
            <a:r>
              <a:rPr lang="en-US" sz="2100" dirty="0">
                <a:solidFill>
                  <a:srgbClr val="35014E"/>
                </a:solidFill>
                <a:latin typeface="Linotte-Regular"/>
                <a:ea typeface="Calibri"/>
                <a:cs typeface="Calibri"/>
              </a:rPr>
              <a:t>.</a:t>
            </a:r>
            <a:endParaRPr lang="en-US" dirty="0">
              <a:solidFill>
                <a:srgbClr val="000000"/>
              </a:solidFill>
              <a:latin typeface="Linotte-Regular"/>
              <a:ea typeface="+mn-lt"/>
              <a:cs typeface="+mn-lt"/>
              <a:sym typeface="Linotte-Regular"/>
            </a:endParaRPr>
          </a:p>
          <a:p>
            <a:pPr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ea typeface="+mn-lt"/>
                <a:cs typeface="+mn-lt"/>
                <a:sym typeface="Linotte-Regular"/>
              </a:rPr>
              <a:t>I persuaded a professional certified course in baking and confectionery. I have gained good knowledge in theoretical science behind baking and cooking.</a:t>
            </a:r>
            <a:endParaRPr lang="en-US" dirty="0">
              <a:solidFill>
                <a:srgbClr val="000000"/>
              </a:solidFill>
              <a:latin typeface="Linotte-Regular"/>
              <a:ea typeface="+mn-lt"/>
              <a:cs typeface="+mn-lt"/>
              <a:sym typeface="Linotte-Regular"/>
            </a:endParaRPr>
          </a:p>
          <a:p>
            <a:pPr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ea typeface="+mn-lt"/>
                <a:cs typeface="+mn-lt"/>
                <a:sym typeface="Linotte-Regular"/>
              </a:rPr>
              <a:t> I have also conducted many workshops for kids and adults through online and offline.</a:t>
            </a:r>
            <a:endParaRPr lang="en-US">
              <a:latin typeface="Linotte-Regular"/>
              <a:ea typeface="+mn-lt"/>
              <a:cs typeface="+mn-l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9689" y="1255252"/>
            <a:ext cx="6940622" cy="64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About Me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9689" y="1255252"/>
            <a:ext cx="6940622" cy="64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Skills &amp; Expertise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785BF-7BC1-D421-26E1-26E8E6AB8C71}"/>
              </a:ext>
            </a:extLst>
          </p:cNvPr>
          <p:cNvSpPr txBox="1"/>
          <p:nvPr/>
        </p:nvSpPr>
        <p:spPr>
          <a:xfrm>
            <a:off x="612893" y="2078479"/>
            <a:ext cx="6437243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35014E"/>
                </a:solidFill>
                <a:latin typeface="Quiska"/>
                <a:ea typeface="Calibri"/>
                <a:cs typeface="Calibri"/>
              </a:rPr>
              <a:t>Types of Breads</a:t>
            </a:r>
            <a:endParaRPr lang="en-US" sz="3600" dirty="0">
              <a:solidFill>
                <a:srgbClr val="000000"/>
              </a:solidFill>
              <a:latin typeface="Quiska"/>
              <a:ea typeface="Calibri"/>
              <a:cs typeface="Calibri"/>
            </a:endParaRPr>
          </a:p>
          <a:p>
            <a:endParaRPr lang="en-US" sz="3200" b="1" dirty="0">
              <a:solidFill>
                <a:schemeClr val="bg2">
                  <a:lumMod val="10000"/>
                </a:schemeClr>
              </a:solidFill>
              <a:latin typeface="Linotte-Regular"/>
              <a:ea typeface="Calibri"/>
              <a:cs typeface="Calibri"/>
            </a:endParaRPr>
          </a:p>
        </p:txBody>
      </p:sp>
      <p:pic>
        <p:nvPicPr>
          <p:cNvPr id="20" name="Picture 19" descr="Homemade Bread">
            <a:extLst>
              <a:ext uri="{FF2B5EF4-FFF2-40B4-BE49-F238E27FC236}">
                <a16:creationId xmlns:a16="http://schemas.microsoft.com/office/drawing/2014/main" id="{4AE06317-7271-C515-1E42-AAB69A1C5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08" y="2987690"/>
            <a:ext cx="1962043" cy="2853809"/>
          </a:xfrm>
          <a:prstGeom prst="rect">
            <a:avLst/>
          </a:prstGeom>
        </p:spPr>
      </p:pic>
      <p:pic>
        <p:nvPicPr>
          <p:cNvPr id="21" name="Picture 20" descr="Easy Focaccia Recipe: No-Knead and Delicious">
            <a:extLst>
              <a:ext uri="{FF2B5EF4-FFF2-40B4-BE49-F238E27FC236}">
                <a16:creationId xmlns:a16="http://schemas.microsoft.com/office/drawing/2014/main" id="{D90D3BD9-4526-FFD4-BA77-2E94EB762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479" y="2995630"/>
            <a:ext cx="2522360" cy="2903966"/>
          </a:xfrm>
          <a:prstGeom prst="rect">
            <a:avLst/>
          </a:prstGeom>
        </p:spPr>
      </p:pic>
      <p:pic>
        <p:nvPicPr>
          <p:cNvPr id="22" name="Picture 21" descr="Basic White Bread Recipe">
            <a:extLst>
              <a:ext uri="{FF2B5EF4-FFF2-40B4-BE49-F238E27FC236}">
                <a16:creationId xmlns:a16="http://schemas.microsoft.com/office/drawing/2014/main" id="{F47EB0D5-4357-D57E-745B-D4A28E330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514" y="6555282"/>
            <a:ext cx="2376536" cy="2663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2C93CD-F8C3-7CB6-0F67-DE19818DA14A}"/>
              </a:ext>
            </a:extLst>
          </p:cNvPr>
          <p:cNvSpPr txBox="1"/>
          <p:nvPr/>
        </p:nvSpPr>
        <p:spPr>
          <a:xfrm>
            <a:off x="955622" y="6163768"/>
            <a:ext cx="191124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Linotte-Regular"/>
                <a:ea typeface="Calibri"/>
                <a:cs typeface="Calibri"/>
              </a:rPr>
              <a:t>   Basic Bread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503BE-5E59-2D87-D3D0-FF35846DEC8F}"/>
              </a:ext>
            </a:extLst>
          </p:cNvPr>
          <p:cNvSpPr txBox="1"/>
          <p:nvPr/>
        </p:nvSpPr>
        <p:spPr>
          <a:xfrm>
            <a:off x="4428017" y="6163767"/>
            <a:ext cx="218172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  </a:t>
            </a:r>
            <a:r>
              <a:rPr lang="en-US" sz="2000" err="1">
                <a:latin typeface="Linotte-Regular"/>
                <a:ea typeface="Calibri"/>
                <a:cs typeface="Calibri"/>
              </a:rPr>
              <a:t>Foccacia</a:t>
            </a:r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38A824-A542-099D-1638-E194F96AB267}"/>
              </a:ext>
            </a:extLst>
          </p:cNvPr>
          <p:cNvSpPr txBox="1"/>
          <p:nvPr/>
        </p:nvSpPr>
        <p:spPr>
          <a:xfrm>
            <a:off x="2444874" y="9516203"/>
            <a:ext cx="2747597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Linotte-Regular"/>
              </a:rPr>
              <a:t>       Pav Buns</a:t>
            </a:r>
            <a:endParaRPr lang="en-US" sz="2000" dirty="0">
              <a:ea typeface="Calibri"/>
              <a:cs typeface="Calibri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9689" y="1255252"/>
            <a:ext cx="6940622" cy="1195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Types of Breads</a:t>
            </a:r>
            <a:endParaRPr lang="en-US" sz="3600" dirty="0">
              <a:solidFill>
                <a:srgbClr val="000000"/>
              </a:solidFill>
              <a:latin typeface="Quiska"/>
              <a:sym typeface="Quiska"/>
            </a:endParaRPr>
          </a:p>
          <a:p>
            <a:pPr algn="ctr">
              <a:lnSpc>
                <a:spcPts val="5364"/>
              </a:lnSpc>
            </a:pPr>
            <a:endParaRPr lang="en-US" sz="3600" dirty="0">
              <a:solidFill>
                <a:srgbClr val="35014E"/>
              </a:solidFill>
              <a:latin typeface="Quiska"/>
            </a:endParaRPr>
          </a:p>
        </p:txBody>
      </p:sp>
      <p:pic>
        <p:nvPicPr>
          <p:cNvPr id="19" name="Picture 18" descr="A box of donuts&#10;&#10;AI-generated content may be incorrect.">
            <a:extLst>
              <a:ext uri="{FF2B5EF4-FFF2-40B4-BE49-F238E27FC236}">
                <a16:creationId xmlns:a16="http://schemas.microsoft.com/office/drawing/2014/main" id="{27A7760B-DE49-9810-AF93-B748BF027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40" y="2452632"/>
            <a:ext cx="2837383" cy="3503565"/>
          </a:xfrm>
          <a:prstGeom prst="rect">
            <a:avLst/>
          </a:prstGeom>
        </p:spPr>
      </p:pic>
      <p:pic>
        <p:nvPicPr>
          <p:cNvPr id="20" name="Picture 19" descr="Margherita Pizza">
            <a:extLst>
              <a:ext uri="{FF2B5EF4-FFF2-40B4-BE49-F238E27FC236}">
                <a16:creationId xmlns:a16="http://schemas.microsoft.com/office/drawing/2014/main" id="{528F3082-CC56-2A20-4C47-B61287186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26" y="6332416"/>
            <a:ext cx="2998271" cy="2966312"/>
          </a:xfrm>
          <a:prstGeom prst="rect">
            <a:avLst/>
          </a:prstGeom>
        </p:spPr>
      </p:pic>
      <p:pic>
        <p:nvPicPr>
          <p:cNvPr id="21" name="Picture 20" descr="Gluten Free Babka">
            <a:extLst>
              <a:ext uri="{FF2B5EF4-FFF2-40B4-BE49-F238E27FC236}">
                <a16:creationId xmlns:a16="http://schemas.microsoft.com/office/drawing/2014/main" id="{9FF5BF6B-866D-3E67-16CC-B951752F9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3632" y="3003550"/>
            <a:ext cx="2743200" cy="2743200"/>
          </a:xfrm>
          <a:prstGeom prst="rect">
            <a:avLst/>
          </a:prstGeom>
        </p:spPr>
      </p:pic>
      <p:pic>
        <p:nvPicPr>
          <p:cNvPr id="22" name="Picture 21" descr="Spiced Chicken Stuffed Buns">
            <a:extLst>
              <a:ext uri="{FF2B5EF4-FFF2-40B4-BE49-F238E27FC236}">
                <a16:creationId xmlns:a16="http://schemas.microsoft.com/office/drawing/2014/main" id="{439BA6B4-4429-C938-BF98-AFD0119B9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632" y="5962361"/>
            <a:ext cx="2743200" cy="37060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9689" y="1255252"/>
            <a:ext cx="6940622" cy="64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Theme cakes</a:t>
            </a:r>
            <a:endParaRPr lang="en-US" dirty="0"/>
          </a:p>
        </p:txBody>
      </p:sp>
      <p:pic>
        <p:nvPicPr>
          <p:cNvPr id="13" name="Picture 12" descr="A blue cake with music notes and a happy birthday sign&#10;&#10;AI-generated content may be incorrect.">
            <a:extLst>
              <a:ext uri="{FF2B5EF4-FFF2-40B4-BE49-F238E27FC236}">
                <a16:creationId xmlns:a16="http://schemas.microsoft.com/office/drawing/2014/main" id="{646DD7CE-3401-B37E-59BE-B06453DFC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016" y="6218221"/>
            <a:ext cx="2948976" cy="3808440"/>
          </a:xfrm>
          <a:prstGeom prst="rect">
            <a:avLst/>
          </a:prstGeom>
        </p:spPr>
      </p:pic>
      <p:pic>
        <p:nvPicPr>
          <p:cNvPr id="14" name="Picture 13" descr="A cake with a teddy bear on top&#10;&#10;AI-generated content may be incorrect.">
            <a:extLst>
              <a:ext uri="{FF2B5EF4-FFF2-40B4-BE49-F238E27FC236}">
                <a16:creationId xmlns:a16="http://schemas.microsoft.com/office/drawing/2014/main" id="{18613EBB-E3F6-208B-5BEC-CAF5947FC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04" y="5693234"/>
            <a:ext cx="2463969" cy="4324547"/>
          </a:xfrm>
          <a:prstGeom prst="rect">
            <a:avLst/>
          </a:prstGeom>
        </p:spPr>
      </p:pic>
      <p:pic>
        <p:nvPicPr>
          <p:cNvPr id="15" name="Picture 14" descr="A cake with a baby on top&#10;&#10;AI-generated content may be incorrect.">
            <a:extLst>
              <a:ext uri="{FF2B5EF4-FFF2-40B4-BE49-F238E27FC236}">
                <a16:creationId xmlns:a16="http://schemas.microsoft.com/office/drawing/2014/main" id="{1579C5C2-7834-930F-0BD9-0D8A83117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731" y="2283217"/>
            <a:ext cx="2599494" cy="3703024"/>
          </a:xfrm>
          <a:prstGeom prst="rect">
            <a:avLst/>
          </a:prstGeom>
        </p:spPr>
      </p:pic>
      <p:pic>
        <p:nvPicPr>
          <p:cNvPr id="16" name="Picture 15" descr="A cake with a design on it&#10;&#10;AI-generated content may be incorrect.">
            <a:extLst>
              <a:ext uri="{FF2B5EF4-FFF2-40B4-BE49-F238E27FC236}">
                <a16:creationId xmlns:a16="http://schemas.microsoft.com/office/drawing/2014/main" id="{7BE187AC-B470-346F-6830-C108B92D6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83" y="1916015"/>
            <a:ext cx="2502602" cy="3441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09689" y="1255252"/>
            <a:ext cx="6940622" cy="64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Wedding cakes</a:t>
            </a:r>
            <a:endParaRPr lang="en-US" dirty="0"/>
          </a:p>
        </p:txBody>
      </p:sp>
      <p:pic>
        <p:nvPicPr>
          <p:cNvPr id="37" name="Picture 36" descr="A cake with flowers on top&#10;&#10;AI-generated content may be incorrect.">
            <a:extLst>
              <a:ext uri="{FF2B5EF4-FFF2-40B4-BE49-F238E27FC236}">
                <a16:creationId xmlns:a16="http://schemas.microsoft.com/office/drawing/2014/main" id="{836980D0-6F18-8DBC-380E-B8A634D5E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36" y="5083289"/>
            <a:ext cx="3219992" cy="4477469"/>
          </a:xfrm>
          <a:prstGeom prst="rect">
            <a:avLst/>
          </a:prstGeom>
        </p:spPr>
      </p:pic>
      <p:pic>
        <p:nvPicPr>
          <p:cNvPr id="38" name="Picture 37" descr="A cake with flowers on it&#10;&#10;AI-generated content may be incorrect.">
            <a:extLst>
              <a:ext uri="{FF2B5EF4-FFF2-40B4-BE49-F238E27FC236}">
                <a16:creationId xmlns:a16="http://schemas.microsoft.com/office/drawing/2014/main" id="{8BFDED81-7DBF-8B49-F8A9-D9FA2B57E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4722" y="2168016"/>
            <a:ext cx="3251874" cy="45936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7A76390-031F-3091-5177-4C88D569028F}"/>
              </a:ext>
            </a:extLst>
          </p:cNvPr>
          <p:cNvSpPr txBox="1"/>
          <p:nvPr/>
        </p:nvSpPr>
        <p:spPr>
          <a:xfrm>
            <a:off x="557432" y="2150179"/>
            <a:ext cx="29067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dirty="0">
              <a:latin typeface="Linotte-Regular"/>
              <a:ea typeface="Calibri"/>
              <a:cs typeface="Calibri"/>
            </a:endParaRPr>
          </a:p>
          <a:p>
            <a:r>
              <a:rPr lang="en-US" sz="2000" dirty="0">
                <a:latin typeface="Linotte-Regular"/>
                <a:ea typeface="Calibri"/>
                <a:cs typeface="Calibri"/>
              </a:rPr>
              <a:t>Three tier Wedding cakes decorated with fresh flowers.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9689" y="1255252"/>
            <a:ext cx="6940622" cy="64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Cheese cakes</a:t>
            </a:r>
            <a:endParaRPr lang="en-US" dirty="0"/>
          </a:p>
        </p:txBody>
      </p:sp>
      <p:sp>
        <p:nvSpPr>
          <p:cNvPr id="25" name="TextBox 25"/>
          <p:cNvSpPr txBox="1"/>
          <p:nvPr/>
        </p:nvSpPr>
        <p:spPr>
          <a:xfrm>
            <a:off x="-10213" y="5953431"/>
            <a:ext cx="2886061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sym typeface="Linotte-Regular"/>
              </a:rPr>
              <a:t>Lotus Biscoff </a:t>
            </a:r>
            <a:endParaRPr lang="en-US" dirty="0"/>
          </a:p>
        </p:txBody>
      </p:sp>
      <p:sp>
        <p:nvSpPr>
          <p:cNvPr id="33" name="TextBox 33"/>
          <p:cNvSpPr txBox="1"/>
          <p:nvPr/>
        </p:nvSpPr>
        <p:spPr>
          <a:xfrm>
            <a:off x="3982705" y="6049050"/>
            <a:ext cx="279040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sym typeface="Linotte-Regular"/>
              </a:rPr>
              <a:t>Assorted Cheesecakes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308626" y="9085304"/>
            <a:ext cx="3029536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</a:rPr>
              <a:t>Cherry cheesecake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142127" y="9324351"/>
            <a:ext cx="267881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3"/>
              </a:lnSpc>
            </a:pPr>
            <a:r>
              <a:rPr lang="en-US" sz="2100" dirty="0" err="1">
                <a:solidFill>
                  <a:srgbClr val="35014E"/>
                </a:solidFill>
                <a:latin typeface="Linotte-Regular"/>
                <a:sym typeface="Linotte-Regular"/>
              </a:rPr>
              <a:t>Motichoor</a:t>
            </a:r>
            <a:r>
              <a:rPr lang="en-US" sz="2100" dirty="0">
                <a:solidFill>
                  <a:srgbClr val="35014E"/>
                </a:solidFill>
                <a:latin typeface="Linotte-Regular"/>
                <a:sym typeface="Linotte-Regular"/>
              </a:rPr>
              <a:t> cheesecake</a:t>
            </a:r>
            <a:endParaRPr lang="en-US" dirty="0"/>
          </a:p>
        </p:txBody>
      </p:sp>
      <p:pic>
        <p:nvPicPr>
          <p:cNvPr id="46" name="Picture 45" descr="A cheesecake with a slice missing&#10;&#10;AI-generated content may be incorrect.">
            <a:extLst>
              <a:ext uri="{FF2B5EF4-FFF2-40B4-BE49-F238E27FC236}">
                <a16:creationId xmlns:a16="http://schemas.microsoft.com/office/drawing/2014/main" id="{A1D12499-A236-2FCC-C900-FD3D48FF46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59" t="16219" r="-685" b="26666"/>
          <a:stretch/>
        </p:blipFill>
        <p:spPr>
          <a:xfrm>
            <a:off x="342822" y="6568608"/>
            <a:ext cx="3411293" cy="2286411"/>
          </a:xfrm>
          <a:prstGeom prst="rect">
            <a:avLst/>
          </a:prstGeom>
        </p:spPr>
      </p:pic>
      <p:pic>
        <p:nvPicPr>
          <p:cNvPr id="48" name="Picture 47" descr="A box of food in a box&#10;&#10;AI-generated content may be incorrect.">
            <a:extLst>
              <a:ext uri="{FF2B5EF4-FFF2-40B4-BE49-F238E27FC236}">
                <a16:creationId xmlns:a16="http://schemas.microsoft.com/office/drawing/2014/main" id="{826570CB-3D88-5273-FCB1-911EAE7EA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474" y="2665249"/>
            <a:ext cx="2773613" cy="2931351"/>
          </a:xfrm>
          <a:prstGeom prst="rect">
            <a:avLst/>
          </a:prstGeom>
        </p:spPr>
      </p:pic>
      <p:pic>
        <p:nvPicPr>
          <p:cNvPr id="49" name="Picture 48" descr="A cheesecake with a cookie on top&#10;&#10;AI-generated content may be incorrect.">
            <a:extLst>
              <a:ext uri="{FF2B5EF4-FFF2-40B4-BE49-F238E27FC236}">
                <a16:creationId xmlns:a16="http://schemas.microsoft.com/office/drawing/2014/main" id="{421A21FE-16C0-C9A3-B66D-40CA60275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0" b="9155"/>
          <a:stretch/>
        </p:blipFill>
        <p:spPr>
          <a:xfrm>
            <a:off x="418328" y="2604995"/>
            <a:ext cx="2933035" cy="3006267"/>
          </a:xfrm>
          <a:prstGeom prst="rect">
            <a:avLst/>
          </a:prstGeom>
        </p:spPr>
      </p:pic>
      <p:pic>
        <p:nvPicPr>
          <p:cNvPr id="50" name="Picture 49" descr="A hand holding a cake&#10;&#10;AI-generated content may be incorrect.">
            <a:extLst>
              <a:ext uri="{FF2B5EF4-FFF2-40B4-BE49-F238E27FC236}">
                <a16:creationId xmlns:a16="http://schemas.microsoft.com/office/drawing/2014/main" id="{AB696F7E-FE1D-7CF5-124C-7C4C49DD42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8408" r="-316" b="34113"/>
          <a:stretch/>
        </p:blipFill>
        <p:spPr>
          <a:xfrm>
            <a:off x="4136465" y="6501421"/>
            <a:ext cx="2461458" cy="258229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7553325" cy="10696575"/>
          </a:xfrm>
          <a:custGeom>
            <a:avLst/>
            <a:gdLst/>
            <a:ahLst/>
            <a:cxnLst/>
            <a:rect l="l" t="t" r="r" b="b"/>
            <a:pathLst>
              <a:path w="7553325" h="10696575">
                <a:moveTo>
                  <a:pt x="7553325" y="10696575"/>
                </a:moveTo>
                <a:lnTo>
                  <a:pt x="0" y="10696575"/>
                </a:lnTo>
                <a:lnTo>
                  <a:pt x="0" y="0"/>
                </a:lnTo>
                <a:lnTo>
                  <a:pt x="7553325" y="0"/>
                </a:lnTo>
                <a:lnTo>
                  <a:pt x="7553325" y="10696575"/>
                </a:lnTo>
                <a:close/>
              </a:path>
            </a:pathLst>
          </a:custGeom>
          <a:blipFill>
            <a:blip r:embed="rId2"/>
            <a:stretch>
              <a:fillRect l="-1601" t="-25231" r="-1513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-1191227" y="1875689"/>
            <a:ext cx="9942455" cy="6940622"/>
            <a:chOff x="0" y="0"/>
            <a:chExt cx="13256606" cy="9254162"/>
          </a:xfrm>
        </p:grpSpPr>
        <p:sp>
          <p:nvSpPr>
            <p:cNvPr id="4" name="AutoShape 4"/>
            <p:cNvSpPr/>
            <p:nvPr/>
          </p:nvSpPr>
          <p:spPr>
            <a:xfrm>
              <a:off x="9046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13247561" y="61"/>
              <a:ext cx="0" cy="925404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>
              <a:off x="9046" y="904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>
              <a:off x="9046" y="9245116"/>
              <a:ext cx="13238515" cy="0"/>
            </a:xfrm>
            <a:prstGeom prst="line">
              <a:avLst/>
            </a:prstGeom>
            <a:ln w="18091" cap="flat">
              <a:solidFill>
                <a:srgbClr val="C36993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5248697" y="756000"/>
            <a:ext cx="1555303" cy="632602"/>
          </a:xfrm>
          <a:custGeom>
            <a:avLst/>
            <a:gdLst/>
            <a:ahLst/>
            <a:cxnLst/>
            <a:rect l="l" t="t" r="r" b="b"/>
            <a:pathLst>
              <a:path w="1555303" h="632602">
                <a:moveTo>
                  <a:pt x="0" y="0"/>
                </a:moveTo>
                <a:lnTo>
                  <a:pt x="1555303" y="0"/>
                </a:lnTo>
                <a:lnTo>
                  <a:pt x="1555303" y="632602"/>
                </a:lnTo>
                <a:lnTo>
                  <a:pt x="0" y="63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9689" y="1255252"/>
            <a:ext cx="6940622" cy="64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4"/>
              </a:lnSpc>
            </a:pPr>
            <a:r>
              <a:rPr lang="en-US" sz="3600" dirty="0">
                <a:solidFill>
                  <a:srgbClr val="35014E"/>
                </a:solidFill>
                <a:latin typeface="Quiska"/>
                <a:sym typeface="Quiska"/>
              </a:rPr>
              <a:t>Healthy Bakes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99930" y="2125392"/>
            <a:ext cx="675996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3"/>
              </a:lnSpc>
            </a:pPr>
            <a:endParaRPr lang="en-US" sz="2100" dirty="0">
              <a:solidFill>
                <a:srgbClr val="35014E"/>
              </a:solidFill>
              <a:latin typeface="Linotte-Regular"/>
              <a:sym typeface="Linotte-Regular"/>
            </a:endParaRPr>
          </a:p>
          <a:p>
            <a:pPr algn="ctr">
              <a:lnSpc>
                <a:spcPts val="2373"/>
              </a:lnSpc>
            </a:pPr>
            <a:r>
              <a:rPr lang="en-US" sz="2100" dirty="0">
                <a:solidFill>
                  <a:srgbClr val="35014E"/>
                </a:solidFill>
                <a:latin typeface="Linotte-Regular"/>
                <a:sym typeface="Linotte-Regular"/>
              </a:rPr>
              <a:t>I also Make healthy desserts without </a:t>
            </a:r>
            <a:r>
              <a:rPr lang="en-US" sz="2100" dirty="0" err="1">
                <a:solidFill>
                  <a:srgbClr val="35014E"/>
                </a:solidFill>
                <a:latin typeface="Linotte-Regular"/>
                <a:sym typeface="Linotte-Regular"/>
              </a:rPr>
              <a:t>maida</a:t>
            </a:r>
            <a:r>
              <a:rPr lang="en-US" sz="2100" dirty="0">
                <a:solidFill>
                  <a:srgbClr val="35014E"/>
                </a:solidFill>
                <a:latin typeface="Linotte-Regular"/>
                <a:sym typeface="Linotte-Regular"/>
              </a:rPr>
              <a:t> and processed sugar like Ragi  brownies, whole wheat jaggery teacakes, healthy cookies etc.</a:t>
            </a:r>
            <a:endParaRPr lang="en-US"/>
          </a:p>
          <a:p>
            <a:pPr algn="ctr">
              <a:lnSpc>
                <a:spcPts val="2373"/>
              </a:lnSpc>
            </a:pPr>
            <a:endParaRPr lang="en-US" sz="2100" dirty="0">
              <a:solidFill>
                <a:srgbClr val="35014E"/>
              </a:solidFill>
              <a:latin typeface="Linotte-Regular"/>
            </a:endParaRPr>
          </a:p>
        </p:txBody>
      </p:sp>
      <p:pic>
        <p:nvPicPr>
          <p:cNvPr id="17" name="Picture 16" descr="A hand holding a cookie&#10;&#10;AI-generated content may be incorrect.">
            <a:extLst>
              <a:ext uri="{FF2B5EF4-FFF2-40B4-BE49-F238E27FC236}">
                <a16:creationId xmlns:a16="http://schemas.microsoft.com/office/drawing/2014/main" id="{BD0E808F-18D7-24C3-145E-B0C3501B9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40" y="3669884"/>
            <a:ext cx="2789557" cy="3410027"/>
          </a:xfrm>
          <a:prstGeom prst="rect">
            <a:avLst/>
          </a:prstGeom>
        </p:spPr>
      </p:pic>
      <p:pic>
        <p:nvPicPr>
          <p:cNvPr id="18" name="Picture 17" descr="A loaf of fruit cake with candied fruit on top&#10;&#10;AI-generated content may be incorrect.">
            <a:extLst>
              <a:ext uri="{FF2B5EF4-FFF2-40B4-BE49-F238E27FC236}">
                <a16:creationId xmlns:a16="http://schemas.microsoft.com/office/drawing/2014/main" id="{112E41AF-BC98-0C8A-7BB2-34774D0DD6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01" t="18650" r="-122" b="-262"/>
          <a:stretch/>
        </p:blipFill>
        <p:spPr>
          <a:xfrm>
            <a:off x="3929020" y="3669259"/>
            <a:ext cx="2885276" cy="3367610"/>
          </a:xfrm>
          <a:prstGeom prst="rect">
            <a:avLst/>
          </a:prstGeom>
        </p:spPr>
      </p:pic>
      <p:pic>
        <p:nvPicPr>
          <p:cNvPr id="19" name="Picture 18" descr="A hand holding a brownie&#10;&#10;AI-generated content may be incorrect.">
            <a:extLst>
              <a:ext uri="{FF2B5EF4-FFF2-40B4-BE49-F238E27FC236}">
                <a16:creationId xmlns:a16="http://schemas.microsoft.com/office/drawing/2014/main" id="{5E04EE5F-4D0B-632E-C111-FEE4EFBE6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313" y="7252241"/>
            <a:ext cx="3124338" cy="28630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Microsoft Office PowerPoint</Application>
  <PresentationFormat>Custom</PresentationFormat>
  <Paragraphs>56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 Sample</dc:title>
  <cp:lastModifiedBy>Husna Fatima</cp:lastModifiedBy>
  <cp:revision>419</cp:revision>
  <dcterms:created xsi:type="dcterms:W3CDTF">2006-08-16T00:00:00Z</dcterms:created>
  <dcterms:modified xsi:type="dcterms:W3CDTF">2025-02-14T05:05:29Z</dcterms:modified>
  <dc:identifier>DAGeTvN6F2E</dc:identifier>
</cp:coreProperties>
</file>