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3" r:id="rId6"/>
    <p:sldId id="262" r:id="rId7"/>
    <p:sldId id="269" r:id="rId8"/>
    <p:sldId id="268" r:id="rId9"/>
    <p:sldId id="267" r:id="rId10"/>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14" d="100"/>
          <a:sy n="114" d="100"/>
        </p:scale>
        <p:origin x="47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E0EE7E7-A61A-CBFE-0FA1-E5A4B65A5265}"/>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DC5B5199-CA5C-CAF8-E8FC-FF1B9992E4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BCEEEBE3-BF50-A75D-66F7-9937491B5371}"/>
              </a:ext>
            </a:extLst>
          </p:cNvPr>
          <p:cNvSpPr>
            <a:spLocks noGrp="1"/>
          </p:cNvSpPr>
          <p:nvPr>
            <p:ph type="dt" sz="half" idx="10"/>
          </p:nvPr>
        </p:nvSpPr>
        <p:spPr/>
        <p:txBody>
          <a:bodyPr/>
          <a:lstStyle/>
          <a:p>
            <a:fld id="{5040773C-0FE8-4D43-87D0-0A8F4231267D}" type="datetimeFigureOut">
              <a:rPr lang="pl-PL" smtClean="0"/>
              <a:t>15.09.2022</a:t>
            </a:fld>
            <a:endParaRPr lang="pl-PL"/>
          </a:p>
        </p:txBody>
      </p:sp>
      <p:sp>
        <p:nvSpPr>
          <p:cNvPr id="5" name="Symbol zastępczy stopki 4">
            <a:extLst>
              <a:ext uri="{FF2B5EF4-FFF2-40B4-BE49-F238E27FC236}">
                <a16:creationId xmlns:a16="http://schemas.microsoft.com/office/drawing/2014/main" id="{F6EE9E0D-2E7A-1E89-0F45-12B7E462D68C}"/>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122D7E1D-DB86-4CFB-03DE-31128B112EFB}"/>
              </a:ext>
            </a:extLst>
          </p:cNvPr>
          <p:cNvSpPr>
            <a:spLocks noGrp="1"/>
          </p:cNvSpPr>
          <p:nvPr>
            <p:ph type="sldNum" sz="quarter" idx="12"/>
          </p:nvPr>
        </p:nvSpPr>
        <p:spPr/>
        <p:txBody>
          <a:bodyPr/>
          <a:lstStyle/>
          <a:p>
            <a:fld id="{14D81DBF-3986-49D6-863A-1F11F8EB16FB}" type="slidenum">
              <a:rPr lang="pl-PL" smtClean="0"/>
              <a:t>‹#›</a:t>
            </a:fld>
            <a:endParaRPr lang="pl-PL"/>
          </a:p>
        </p:txBody>
      </p:sp>
    </p:spTree>
    <p:extLst>
      <p:ext uri="{BB962C8B-B14F-4D97-AF65-F5344CB8AC3E}">
        <p14:creationId xmlns:p14="http://schemas.microsoft.com/office/powerpoint/2010/main" val="105477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407E9C6-CAC0-034A-B984-7C1C302CCF4B}"/>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2F100F90-1CE9-973B-ECC3-237E76E90A28}"/>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CCB09D32-7A54-1953-1779-3D027B25F3C1}"/>
              </a:ext>
            </a:extLst>
          </p:cNvPr>
          <p:cNvSpPr>
            <a:spLocks noGrp="1"/>
          </p:cNvSpPr>
          <p:nvPr>
            <p:ph type="dt" sz="half" idx="10"/>
          </p:nvPr>
        </p:nvSpPr>
        <p:spPr/>
        <p:txBody>
          <a:bodyPr/>
          <a:lstStyle/>
          <a:p>
            <a:fld id="{5040773C-0FE8-4D43-87D0-0A8F4231267D}" type="datetimeFigureOut">
              <a:rPr lang="pl-PL" smtClean="0"/>
              <a:t>15.09.2022</a:t>
            </a:fld>
            <a:endParaRPr lang="pl-PL"/>
          </a:p>
        </p:txBody>
      </p:sp>
      <p:sp>
        <p:nvSpPr>
          <p:cNvPr id="5" name="Symbol zastępczy stopki 4">
            <a:extLst>
              <a:ext uri="{FF2B5EF4-FFF2-40B4-BE49-F238E27FC236}">
                <a16:creationId xmlns:a16="http://schemas.microsoft.com/office/drawing/2014/main" id="{C7365982-EFFD-2C9A-2F4E-32FD62164555}"/>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4C470352-9DFB-F95D-9E18-017AE1B37752}"/>
              </a:ext>
            </a:extLst>
          </p:cNvPr>
          <p:cNvSpPr>
            <a:spLocks noGrp="1"/>
          </p:cNvSpPr>
          <p:nvPr>
            <p:ph type="sldNum" sz="quarter" idx="12"/>
          </p:nvPr>
        </p:nvSpPr>
        <p:spPr/>
        <p:txBody>
          <a:bodyPr/>
          <a:lstStyle/>
          <a:p>
            <a:fld id="{14D81DBF-3986-49D6-863A-1F11F8EB16FB}" type="slidenum">
              <a:rPr lang="pl-PL" smtClean="0"/>
              <a:t>‹#›</a:t>
            </a:fld>
            <a:endParaRPr lang="pl-PL"/>
          </a:p>
        </p:txBody>
      </p:sp>
    </p:spTree>
    <p:extLst>
      <p:ext uri="{BB962C8B-B14F-4D97-AF65-F5344CB8AC3E}">
        <p14:creationId xmlns:p14="http://schemas.microsoft.com/office/powerpoint/2010/main" val="1609841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22748E09-7CAC-4903-38A8-E57F816A469F}"/>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59B04A98-458D-00BD-EC52-CBD2092118E7}"/>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7D8EFBE0-7153-6547-1085-B9E913FCC6D6}"/>
              </a:ext>
            </a:extLst>
          </p:cNvPr>
          <p:cNvSpPr>
            <a:spLocks noGrp="1"/>
          </p:cNvSpPr>
          <p:nvPr>
            <p:ph type="dt" sz="half" idx="10"/>
          </p:nvPr>
        </p:nvSpPr>
        <p:spPr/>
        <p:txBody>
          <a:bodyPr/>
          <a:lstStyle/>
          <a:p>
            <a:fld id="{5040773C-0FE8-4D43-87D0-0A8F4231267D}" type="datetimeFigureOut">
              <a:rPr lang="pl-PL" smtClean="0"/>
              <a:t>15.09.2022</a:t>
            </a:fld>
            <a:endParaRPr lang="pl-PL"/>
          </a:p>
        </p:txBody>
      </p:sp>
      <p:sp>
        <p:nvSpPr>
          <p:cNvPr id="5" name="Symbol zastępczy stopki 4">
            <a:extLst>
              <a:ext uri="{FF2B5EF4-FFF2-40B4-BE49-F238E27FC236}">
                <a16:creationId xmlns:a16="http://schemas.microsoft.com/office/drawing/2014/main" id="{881508A2-6522-DF0C-E7C6-591D159FF533}"/>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0212D990-C216-DB6C-006D-762A641B2B26}"/>
              </a:ext>
            </a:extLst>
          </p:cNvPr>
          <p:cNvSpPr>
            <a:spLocks noGrp="1"/>
          </p:cNvSpPr>
          <p:nvPr>
            <p:ph type="sldNum" sz="quarter" idx="12"/>
          </p:nvPr>
        </p:nvSpPr>
        <p:spPr/>
        <p:txBody>
          <a:bodyPr/>
          <a:lstStyle/>
          <a:p>
            <a:fld id="{14D81DBF-3986-49D6-863A-1F11F8EB16FB}" type="slidenum">
              <a:rPr lang="pl-PL" smtClean="0"/>
              <a:t>‹#›</a:t>
            </a:fld>
            <a:endParaRPr lang="pl-PL"/>
          </a:p>
        </p:txBody>
      </p:sp>
    </p:spTree>
    <p:extLst>
      <p:ext uri="{BB962C8B-B14F-4D97-AF65-F5344CB8AC3E}">
        <p14:creationId xmlns:p14="http://schemas.microsoft.com/office/powerpoint/2010/main" val="625892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3439F7D-AFBC-EED2-92E3-FFA033D44C76}"/>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42BD0BD2-3B23-620E-F9B9-E19EC420A0B3}"/>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AF51B73D-A70A-621B-521B-7D6EF1581F87}"/>
              </a:ext>
            </a:extLst>
          </p:cNvPr>
          <p:cNvSpPr>
            <a:spLocks noGrp="1"/>
          </p:cNvSpPr>
          <p:nvPr>
            <p:ph type="dt" sz="half" idx="10"/>
          </p:nvPr>
        </p:nvSpPr>
        <p:spPr/>
        <p:txBody>
          <a:bodyPr/>
          <a:lstStyle/>
          <a:p>
            <a:fld id="{5040773C-0FE8-4D43-87D0-0A8F4231267D}" type="datetimeFigureOut">
              <a:rPr lang="pl-PL" smtClean="0"/>
              <a:t>15.09.2022</a:t>
            </a:fld>
            <a:endParaRPr lang="pl-PL"/>
          </a:p>
        </p:txBody>
      </p:sp>
      <p:sp>
        <p:nvSpPr>
          <p:cNvPr id="5" name="Symbol zastępczy stopki 4">
            <a:extLst>
              <a:ext uri="{FF2B5EF4-FFF2-40B4-BE49-F238E27FC236}">
                <a16:creationId xmlns:a16="http://schemas.microsoft.com/office/drawing/2014/main" id="{A35AB014-510C-2DC8-68FE-3D6B291283E5}"/>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42305CA3-FC45-4A9A-F7F0-4A81C26FC049}"/>
              </a:ext>
            </a:extLst>
          </p:cNvPr>
          <p:cNvSpPr>
            <a:spLocks noGrp="1"/>
          </p:cNvSpPr>
          <p:nvPr>
            <p:ph type="sldNum" sz="quarter" idx="12"/>
          </p:nvPr>
        </p:nvSpPr>
        <p:spPr/>
        <p:txBody>
          <a:bodyPr/>
          <a:lstStyle/>
          <a:p>
            <a:fld id="{14D81DBF-3986-49D6-863A-1F11F8EB16FB}" type="slidenum">
              <a:rPr lang="pl-PL" smtClean="0"/>
              <a:t>‹#›</a:t>
            </a:fld>
            <a:endParaRPr lang="pl-PL"/>
          </a:p>
        </p:txBody>
      </p:sp>
    </p:spTree>
    <p:extLst>
      <p:ext uri="{BB962C8B-B14F-4D97-AF65-F5344CB8AC3E}">
        <p14:creationId xmlns:p14="http://schemas.microsoft.com/office/powerpoint/2010/main" val="292957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812D2F5-0702-22AE-D6B6-98F0AF7C2AA7}"/>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2FA9B2D9-EDDE-253C-8E78-3ED94E6C3C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869AB88E-E797-1B7D-0AEC-33BB90CD3996}"/>
              </a:ext>
            </a:extLst>
          </p:cNvPr>
          <p:cNvSpPr>
            <a:spLocks noGrp="1"/>
          </p:cNvSpPr>
          <p:nvPr>
            <p:ph type="dt" sz="half" idx="10"/>
          </p:nvPr>
        </p:nvSpPr>
        <p:spPr/>
        <p:txBody>
          <a:bodyPr/>
          <a:lstStyle/>
          <a:p>
            <a:fld id="{5040773C-0FE8-4D43-87D0-0A8F4231267D}" type="datetimeFigureOut">
              <a:rPr lang="pl-PL" smtClean="0"/>
              <a:t>15.09.2022</a:t>
            </a:fld>
            <a:endParaRPr lang="pl-PL"/>
          </a:p>
        </p:txBody>
      </p:sp>
      <p:sp>
        <p:nvSpPr>
          <p:cNvPr id="5" name="Symbol zastępczy stopki 4">
            <a:extLst>
              <a:ext uri="{FF2B5EF4-FFF2-40B4-BE49-F238E27FC236}">
                <a16:creationId xmlns:a16="http://schemas.microsoft.com/office/drawing/2014/main" id="{C64D7ADE-A0C2-6603-5152-9062DDEA3C1C}"/>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F9CB9D3C-3D9F-61A0-45D2-81D8CE7C567D}"/>
              </a:ext>
            </a:extLst>
          </p:cNvPr>
          <p:cNvSpPr>
            <a:spLocks noGrp="1"/>
          </p:cNvSpPr>
          <p:nvPr>
            <p:ph type="sldNum" sz="quarter" idx="12"/>
          </p:nvPr>
        </p:nvSpPr>
        <p:spPr/>
        <p:txBody>
          <a:bodyPr/>
          <a:lstStyle/>
          <a:p>
            <a:fld id="{14D81DBF-3986-49D6-863A-1F11F8EB16FB}" type="slidenum">
              <a:rPr lang="pl-PL" smtClean="0"/>
              <a:t>‹#›</a:t>
            </a:fld>
            <a:endParaRPr lang="pl-PL"/>
          </a:p>
        </p:txBody>
      </p:sp>
    </p:spTree>
    <p:extLst>
      <p:ext uri="{BB962C8B-B14F-4D97-AF65-F5344CB8AC3E}">
        <p14:creationId xmlns:p14="http://schemas.microsoft.com/office/powerpoint/2010/main" val="1910088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381AB4D-11A9-29ED-3258-AA1E36FF3535}"/>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F20DCCEB-32F2-3283-3D75-44E693C61D55}"/>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F0D2C580-BF26-4426-3F53-D663D4AFCCBB}"/>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1E41BCFB-8339-C10B-D954-4231ED9FC572}"/>
              </a:ext>
            </a:extLst>
          </p:cNvPr>
          <p:cNvSpPr>
            <a:spLocks noGrp="1"/>
          </p:cNvSpPr>
          <p:nvPr>
            <p:ph type="dt" sz="half" idx="10"/>
          </p:nvPr>
        </p:nvSpPr>
        <p:spPr/>
        <p:txBody>
          <a:bodyPr/>
          <a:lstStyle/>
          <a:p>
            <a:fld id="{5040773C-0FE8-4D43-87D0-0A8F4231267D}" type="datetimeFigureOut">
              <a:rPr lang="pl-PL" smtClean="0"/>
              <a:t>15.09.2022</a:t>
            </a:fld>
            <a:endParaRPr lang="pl-PL"/>
          </a:p>
        </p:txBody>
      </p:sp>
      <p:sp>
        <p:nvSpPr>
          <p:cNvPr id="6" name="Symbol zastępczy stopki 5">
            <a:extLst>
              <a:ext uri="{FF2B5EF4-FFF2-40B4-BE49-F238E27FC236}">
                <a16:creationId xmlns:a16="http://schemas.microsoft.com/office/drawing/2014/main" id="{2B319277-2961-39D4-0FE4-75134855CE46}"/>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4AB84E68-F594-3837-EE39-47B938F60FEF}"/>
              </a:ext>
            </a:extLst>
          </p:cNvPr>
          <p:cNvSpPr>
            <a:spLocks noGrp="1"/>
          </p:cNvSpPr>
          <p:nvPr>
            <p:ph type="sldNum" sz="quarter" idx="12"/>
          </p:nvPr>
        </p:nvSpPr>
        <p:spPr/>
        <p:txBody>
          <a:bodyPr/>
          <a:lstStyle/>
          <a:p>
            <a:fld id="{14D81DBF-3986-49D6-863A-1F11F8EB16FB}" type="slidenum">
              <a:rPr lang="pl-PL" smtClean="0"/>
              <a:t>‹#›</a:t>
            </a:fld>
            <a:endParaRPr lang="pl-PL"/>
          </a:p>
        </p:txBody>
      </p:sp>
    </p:spTree>
    <p:extLst>
      <p:ext uri="{BB962C8B-B14F-4D97-AF65-F5344CB8AC3E}">
        <p14:creationId xmlns:p14="http://schemas.microsoft.com/office/powerpoint/2010/main" val="2816371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3D54D8A-194E-68A9-9E44-2CE66E5FFAFA}"/>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0775A078-0606-B6FE-8D61-CDD9F0D8FA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5D55D5C5-713A-4BCC-67AA-1D02BBC1E6E7}"/>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FB6DB6D0-6990-9DF2-0B45-4102DBDDAB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B7EA21E3-92D6-73CC-326D-D3926AE374C5}"/>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D1CC97A3-E80E-FE07-46A3-17A6707CB532}"/>
              </a:ext>
            </a:extLst>
          </p:cNvPr>
          <p:cNvSpPr>
            <a:spLocks noGrp="1"/>
          </p:cNvSpPr>
          <p:nvPr>
            <p:ph type="dt" sz="half" idx="10"/>
          </p:nvPr>
        </p:nvSpPr>
        <p:spPr/>
        <p:txBody>
          <a:bodyPr/>
          <a:lstStyle/>
          <a:p>
            <a:fld id="{5040773C-0FE8-4D43-87D0-0A8F4231267D}" type="datetimeFigureOut">
              <a:rPr lang="pl-PL" smtClean="0"/>
              <a:t>15.09.2022</a:t>
            </a:fld>
            <a:endParaRPr lang="pl-PL"/>
          </a:p>
        </p:txBody>
      </p:sp>
      <p:sp>
        <p:nvSpPr>
          <p:cNvPr id="8" name="Symbol zastępczy stopki 7">
            <a:extLst>
              <a:ext uri="{FF2B5EF4-FFF2-40B4-BE49-F238E27FC236}">
                <a16:creationId xmlns:a16="http://schemas.microsoft.com/office/drawing/2014/main" id="{67BC54B1-41FE-9EB5-638B-A7FE5F3610E5}"/>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8E08B289-B2FA-5E7A-812C-3B948CD6A53F}"/>
              </a:ext>
            </a:extLst>
          </p:cNvPr>
          <p:cNvSpPr>
            <a:spLocks noGrp="1"/>
          </p:cNvSpPr>
          <p:nvPr>
            <p:ph type="sldNum" sz="quarter" idx="12"/>
          </p:nvPr>
        </p:nvSpPr>
        <p:spPr/>
        <p:txBody>
          <a:bodyPr/>
          <a:lstStyle/>
          <a:p>
            <a:fld id="{14D81DBF-3986-49D6-863A-1F11F8EB16FB}" type="slidenum">
              <a:rPr lang="pl-PL" smtClean="0"/>
              <a:t>‹#›</a:t>
            </a:fld>
            <a:endParaRPr lang="pl-PL"/>
          </a:p>
        </p:txBody>
      </p:sp>
    </p:spTree>
    <p:extLst>
      <p:ext uri="{BB962C8B-B14F-4D97-AF65-F5344CB8AC3E}">
        <p14:creationId xmlns:p14="http://schemas.microsoft.com/office/powerpoint/2010/main" val="570355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70663B1-F29F-1749-4A32-D0A43C492178}"/>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DA6D902F-CD9E-7AA1-6661-F08409BA800B}"/>
              </a:ext>
            </a:extLst>
          </p:cNvPr>
          <p:cNvSpPr>
            <a:spLocks noGrp="1"/>
          </p:cNvSpPr>
          <p:nvPr>
            <p:ph type="dt" sz="half" idx="10"/>
          </p:nvPr>
        </p:nvSpPr>
        <p:spPr/>
        <p:txBody>
          <a:bodyPr/>
          <a:lstStyle/>
          <a:p>
            <a:fld id="{5040773C-0FE8-4D43-87D0-0A8F4231267D}" type="datetimeFigureOut">
              <a:rPr lang="pl-PL" smtClean="0"/>
              <a:t>15.09.2022</a:t>
            </a:fld>
            <a:endParaRPr lang="pl-PL"/>
          </a:p>
        </p:txBody>
      </p:sp>
      <p:sp>
        <p:nvSpPr>
          <p:cNvPr id="4" name="Symbol zastępczy stopki 3">
            <a:extLst>
              <a:ext uri="{FF2B5EF4-FFF2-40B4-BE49-F238E27FC236}">
                <a16:creationId xmlns:a16="http://schemas.microsoft.com/office/drawing/2014/main" id="{2083BB83-854B-710B-8C4F-18510E54F315}"/>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492C078F-A673-C31E-36F3-439B21D6BF26}"/>
              </a:ext>
            </a:extLst>
          </p:cNvPr>
          <p:cNvSpPr>
            <a:spLocks noGrp="1"/>
          </p:cNvSpPr>
          <p:nvPr>
            <p:ph type="sldNum" sz="quarter" idx="12"/>
          </p:nvPr>
        </p:nvSpPr>
        <p:spPr/>
        <p:txBody>
          <a:bodyPr/>
          <a:lstStyle/>
          <a:p>
            <a:fld id="{14D81DBF-3986-49D6-863A-1F11F8EB16FB}" type="slidenum">
              <a:rPr lang="pl-PL" smtClean="0"/>
              <a:t>‹#›</a:t>
            </a:fld>
            <a:endParaRPr lang="pl-PL"/>
          </a:p>
        </p:txBody>
      </p:sp>
    </p:spTree>
    <p:extLst>
      <p:ext uri="{BB962C8B-B14F-4D97-AF65-F5344CB8AC3E}">
        <p14:creationId xmlns:p14="http://schemas.microsoft.com/office/powerpoint/2010/main" val="4255084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F50FD17F-36D7-86A5-3537-455AB85A9606}"/>
              </a:ext>
            </a:extLst>
          </p:cNvPr>
          <p:cNvSpPr>
            <a:spLocks noGrp="1"/>
          </p:cNvSpPr>
          <p:nvPr>
            <p:ph type="dt" sz="half" idx="10"/>
          </p:nvPr>
        </p:nvSpPr>
        <p:spPr/>
        <p:txBody>
          <a:bodyPr/>
          <a:lstStyle/>
          <a:p>
            <a:fld id="{5040773C-0FE8-4D43-87D0-0A8F4231267D}" type="datetimeFigureOut">
              <a:rPr lang="pl-PL" smtClean="0"/>
              <a:t>15.09.2022</a:t>
            </a:fld>
            <a:endParaRPr lang="pl-PL"/>
          </a:p>
        </p:txBody>
      </p:sp>
      <p:sp>
        <p:nvSpPr>
          <p:cNvPr id="3" name="Symbol zastępczy stopki 2">
            <a:extLst>
              <a:ext uri="{FF2B5EF4-FFF2-40B4-BE49-F238E27FC236}">
                <a16:creationId xmlns:a16="http://schemas.microsoft.com/office/drawing/2014/main" id="{320D9D11-A98E-45FB-8A0C-9A890AA5E98C}"/>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9684F3FC-5EDC-B798-F946-12F21F89A3F7}"/>
              </a:ext>
            </a:extLst>
          </p:cNvPr>
          <p:cNvSpPr>
            <a:spLocks noGrp="1"/>
          </p:cNvSpPr>
          <p:nvPr>
            <p:ph type="sldNum" sz="quarter" idx="12"/>
          </p:nvPr>
        </p:nvSpPr>
        <p:spPr/>
        <p:txBody>
          <a:bodyPr/>
          <a:lstStyle/>
          <a:p>
            <a:fld id="{14D81DBF-3986-49D6-863A-1F11F8EB16FB}" type="slidenum">
              <a:rPr lang="pl-PL" smtClean="0"/>
              <a:t>‹#›</a:t>
            </a:fld>
            <a:endParaRPr lang="pl-PL"/>
          </a:p>
        </p:txBody>
      </p:sp>
    </p:spTree>
    <p:extLst>
      <p:ext uri="{BB962C8B-B14F-4D97-AF65-F5344CB8AC3E}">
        <p14:creationId xmlns:p14="http://schemas.microsoft.com/office/powerpoint/2010/main" val="451054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A717E4B-FF8D-4BB7-96A3-B073CC9F65C1}"/>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78F88CE6-204C-D03D-8BD4-D7946BAFE9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B5A96DD1-EC94-F992-0F20-BEB03AC42C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98198B6C-60D2-FB67-5FC4-378BBEA50939}"/>
              </a:ext>
            </a:extLst>
          </p:cNvPr>
          <p:cNvSpPr>
            <a:spLocks noGrp="1"/>
          </p:cNvSpPr>
          <p:nvPr>
            <p:ph type="dt" sz="half" idx="10"/>
          </p:nvPr>
        </p:nvSpPr>
        <p:spPr/>
        <p:txBody>
          <a:bodyPr/>
          <a:lstStyle/>
          <a:p>
            <a:fld id="{5040773C-0FE8-4D43-87D0-0A8F4231267D}" type="datetimeFigureOut">
              <a:rPr lang="pl-PL" smtClean="0"/>
              <a:t>15.09.2022</a:t>
            </a:fld>
            <a:endParaRPr lang="pl-PL"/>
          </a:p>
        </p:txBody>
      </p:sp>
      <p:sp>
        <p:nvSpPr>
          <p:cNvPr id="6" name="Symbol zastępczy stopki 5">
            <a:extLst>
              <a:ext uri="{FF2B5EF4-FFF2-40B4-BE49-F238E27FC236}">
                <a16:creationId xmlns:a16="http://schemas.microsoft.com/office/drawing/2014/main" id="{C1B39E16-844A-5F30-BB90-ABB02EA2E61B}"/>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17A180AC-8553-C65C-E475-EDAEC2B8668C}"/>
              </a:ext>
            </a:extLst>
          </p:cNvPr>
          <p:cNvSpPr>
            <a:spLocks noGrp="1"/>
          </p:cNvSpPr>
          <p:nvPr>
            <p:ph type="sldNum" sz="quarter" idx="12"/>
          </p:nvPr>
        </p:nvSpPr>
        <p:spPr/>
        <p:txBody>
          <a:bodyPr/>
          <a:lstStyle/>
          <a:p>
            <a:fld id="{14D81DBF-3986-49D6-863A-1F11F8EB16FB}" type="slidenum">
              <a:rPr lang="pl-PL" smtClean="0"/>
              <a:t>‹#›</a:t>
            </a:fld>
            <a:endParaRPr lang="pl-PL"/>
          </a:p>
        </p:txBody>
      </p:sp>
    </p:spTree>
    <p:extLst>
      <p:ext uri="{BB962C8B-B14F-4D97-AF65-F5344CB8AC3E}">
        <p14:creationId xmlns:p14="http://schemas.microsoft.com/office/powerpoint/2010/main" val="822297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CA90A2A-2500-D070-8B74-10E64C7AF99E}"/>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B410D774-4416-9E68-29C2-3440A9E0C5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43B3C5B5-EF67-D81E-277C-1A56634556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EF56E492-52C7-E297-5FC3-B5DE327F2AB4}"/>
              </a:ext>
            </a:extLst>
          </p:cNvPr>
          <p:cNvSpPr>
            <a:spLocks noGrp="1"/>
          </p:cNvSpPr>
          <p:nvPr>
            <p:ph type="dt" sz="half" idx="10"/>
          </p:nvPr>
        </p:nvSpPr>
        <p:spPr/>
        <p:txBody>
          <a:bodyPr/>
          <a:lstStyle/>
          <a:p>
            <a:fld id="{5040773C-0FE8-4D43-87D0-0A8F4231267D}" type="datetimeFigureOut">
              <a:rPr lang="pl-PL" smtClean="0"/>
              <a:t>15.09.2022</a:t>
            </a:fld>
            <a:endParaRPr lang="pl-PL"/>
          </a:p>
        </p:txBody>
      </p:sp>
      <p:sp>
        <p:nvSpPr>
          <p:cNvPr id="6" name="Symbol zastępczy stopki 5">
            <a:extLst>
              <a:ext uri="{FF2B5EF4-FFF2-40B4-BE49-F238E27FC236}">
                <a16:creationId xmlns:a16="http://schemas.microsoft.com/office/drawing/2014/main" id="{88D8FE36-74E6-0452-D873-FFD16F76300D}"/>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E6400799-23E1-44B2-3E57-43A627DCC772}"/>
              </a:ext>
            </a:extLst>
          </p:cNvPr>
          <p:cNvSpPr>
            <a:spLocks noGrp="1"/>
          </p:cNvSpPr>
          <p:nvPr>
            <p:ph type="sldNum" sz="quarter" idx="12"/>
          </p:nvPr>
        </p:nvSpPr>
        <p:spPr/>
        <p:txBody>
          <a:bodyPr/>
          <a:lstStyle/>
          <a:p>
            <a:fld id="{14D81DBF-3986-49D6-863A-1F11F8EB16FB}" type="slidenum">
              <a:rPr lang="pl-PL" smtClean="0"/>
              <a:t>‹#›</a:t>
            </a:fld>
            <a:endParaRPr lang="pl-PL"/>
          </a:p>
        </p:txBody>
      </p:sp>
    </p:spTree>
    <p:extLst>
      <p:ext uri="{BB962C8B-B14F-4D97-AF65-F5344CB8AC3E}">
        <p14:creationId xmlns:p14="http://schemas.microsoft.com/office/powerpoint/2010/main" val="2982120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FEFDC627-D6E9-938C-28BA-4652DC86F5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15255786-40D6-0FE6-BD00-087D49DC37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4AFA5335-7844-519C-25B8-24421D480F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40773C-0FE8-4D43-87D0-0A8F4231267D}" type="datetimeFigureOut">
              <a:rPr lang="pl-PL" smtClean="0"/>
              <a:t>15.09.2022</a:t>
            </a:fld>
            <a:endParaRPr lang="pl-PL"/>
          </a:p>
        </p:txBody>
      </p:sp>
      <p:sp>
        <p:nvSpPr>
          <p:cNvPr id="5" name="Symbol zastępczy stopki 4">
            <a:extLst>
              <a:ext uri="{FF2B5EF4-FFF2-40B4-BE49-F238E27FC236}">
                <a16:creationId xmlns:a16="http://schemas.microsoft.com/office/drawing/2014/main" id="{94C3A0F4-12D3-09DA-3D65-4B9AF1E768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F2995E04-62BA-BB09-9868-54B488C618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D81DBF-3986-49D6-863A-1F11F8EB16FB}" type="slidenum">
              <a:rPr lang="pl-PL" smtClean="0"/>
              <a:t>‹#›</a:t>
            </a:fld>
            <a:endParaRPr lang="pl-PL"/>
          </a:p>
        </p:txBody>
      </p:sp>
    </p:spTree>
    <p:extLst>
      <p:ext uri="{BB962C8B-B14F-4D97-AF65-F5344CB8AC3E}">
        <p14:creationId xmlns:p14="http://schemas.microsoft.com/office/powerpoint/2010/main" val="33836791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emf"/><Relationship Id="rId5" Type="http://schemas.openxmlformats.org/officeDocument/2006/relationships/image" Target="../media/image8.png"/><Relationship Id="rId10" Type="http://schemas.openxmlformats.org/officeDocument/2006/relationships/image" Target="../media/image13.emf"/><Relationship Id="rId4" Type="http://schemas.openxmlformats.org/officeDocument/2006/relationships/image" Target="../media/image7.emf"/><Relationship Id="rId9" Type="http://schemas.openxmlformats.org/officeDocument/2006/relationships/image" Target="../media/image12.emf"/></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8.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21A8DD7-1EE7-2860-791F-796196D2EAA6}"/>
              </a:ext>
            </a:extLst>
          </p:cNvPr>
          <p:cNvSpPr>
            <a:spLocks noGrp="1"/>
          </p:cNvSpPr>
          <p:nvPr>
            <p:ph type="ctrTitle"/>
          </p:nvPr>
        </p:nvSpPr>
        <p:spPr/>
        <p:txBody>
          <a:bodyPr/>
          <a:lstStyle/>
          <a:p>
            <a:endParaRPr lang="pl-PL" dirty="0"/>
          </a:p>
        </p:txBody>
      </p:sp>
      <p:sp>
        <p:nvSpPr>
          <p:cNvPr id="3" name="Podtytuł 2">
            <a:extLst>
              <a:ext uri="{FF2B5EF4-FFF2-40B4-BE49-F238E27FC236}">
                <a16:creationId xmlns:a16="http://schemas.microsoft.com/office/drawing/2014/main" id="{F42D945F-B68D-6144-E898-D1A628615B37}"/>
              </a:ext>
            </a:extLst>
          </p:cNvPr>
          <p:cNvSpPr>
            <a:spLocks noGrp="1"/>
          </p:cNvSpPr>
          <p:nvPr>
            <p:ph type="subTitle" idx="1"/>
          </p:nvPr>
        </p:nvSpPr>
        <p:spPr/>
        <p:txBody>
          <a:bodyPr/>
          <a:lstStyle/>
          <a:p>
            <a:endParaRPr lang="pl-PL"/>
          </a:p>
        </p:txBody>
      </p:sp>
      <p:pic>
        <p:nvPicPr>
          <p:cNvPr id="4" name="Obraz 3">
            <a:extLst>
              <a:ext uri="{FF2B5EF4-FFF2-40B4-BE49-F238E27FC236}">
                <a16:creationId xmlns:a16="http://schemas.microsoft.com/office/drawing/2014/main" id="{344E0E94-F371-8A49-C24E-CB59AF6E90BB}"/>
              </a:ext>
            </a:extLst>
          </p:cNvPr>
          <p:cNvPicPr>
            <a:picLocks noChangeAspect="1"/>
          </p:cNvPicPr>
          <p:nvPr/>
        </p:nvPicPr>
        <p:blipFill>
          <a:blip r:embed="rId2"/>
          <a:stretch>
            <a:fillRect/>
          </a:stretch>
        </p:blipFill>
        <p:spPr>
          <a:xfrm>
            <a:off x="2338855" y="2702830"/>
            <a:ext cx="7514289" cy="1614265"/>
          </a:xfrm>
          <a:prstGeom prst="rect">
            <a:avLst/>
          </a:prstGeom>
        </p:spPr>
      </p:pic>
      <p:pic>
        <p:nvPicPr>
          <p:cNvPr id="6" name="Picture 5">
            <a:extLst>
              <a:ext uri="{FF2B5EF4-FFF2-40B4-BE49-F238E27FC236}">
                <a16:creationId xmlns:a16="http://schemas.microsoft.com/office/drawing/2014/main" id="{934ED775-37DB-5618-2E47-BB945252C8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09522294-DF81-8A58-19D9-27870CC276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8485" y="2850294"/>
            <a:ext cx="4715031" cy="1157412"/>
          </a:xfrm>
          <a:prstGeom prst="rect">
            <a:avLst/>
          </a:prstGeom>
        </p:spPr>
      </p:pic>
    </p:spTree>
    <p:extLst>
      <p:ext uri="{BB962C8B-B14F-4D97-AF65-F5344CB8AC3E}">
        <p14:creationId xmlns:p14="http://schemas.microsoft.com/office/powerpoint/2010/main" val="4247390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80EA5DC-0DE7-F96B-212A-BF8AC37EDF1B}"/>
              </a:ext>
            </a:extLst>
          </p:cNvPr>
          <p:cNvGrpSpPr/>
          <p:nvPr/>
        </p:nvGrpSpPr>
        <p:grpSpPr>
          <a:xfrm>
            <a:off x="0" y="0"/>
            <a:ext cx="12192000" cy="6858000"/>
            <a:chOff x="0" y="0"/>
            <a:chExt cx="12192000" cy="6858000"/>
          </a:xfrm>
        </p:grpSpPr>
        <p:pic>
          <p:nvPicPr>
            <p:cNvPr id="11" name="Picture 10">
              <a:extLst>
                <a:ext uri="{FF2B5EF4-FFF2-40B4-BE49-F238E27FC236}">
                  <a16:creationId xmlns:a16="http://schemas.microsoft.com/office/drawing/2014/main" id="{39E75062-44FA-DEEA-1579-9DD0339BCE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id="{C9677DF8-6870-4B8F-A163-8D4B79BC9E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3633" y="588123"/>
              <a:ext cx="2638343" cy="647642"/>
            </a:xfrm>
            <a:prstGeom prst="rect">
              <a:avLst/>
            </a:prstGeom>
          </p:spPr>
        </p:pic>
      </p:grpSp>
      <p:sp>
        <p:nvSpPr>
          <p:cNvPr id="2" name="Tytuł 1">
            <a:extLst>
              <a:ext uri="{FF2B5EF4-FFF2-40B4-BE49-F238E27FC236}">
                <a16:creationId xmlns:a16="http://schemas.microsoft.com/office/drawing/2014/main" id="{E0B86724-7C50-8F41-BC37-DC1545DB33AD}"/>
              </a:ext>
            </a:extLst>
          </p:cNvPr>
          <p:cNvSpPr>
            <a:spLocks noGrp="1"/>
          </p:cNvSpPr>
          <p:nvPr>
            <p:ph type="title"/>
          </p:nvPr>
        </p:nvSpPr>
        <p:spPr>
          <a:xfrm>
            <a:off x="838200" y="265204"/>
            <a:ext cx="10515600" cy="1325563"/>
          </a:xfrm>
        </p:spPr>
        <p:txBody>
          <a:bodyPr>
            <a:normAutofit/>
          </a:bodyPr>
          <a:lstStyle/>
          <a:p>
            <a:r>
              <a:rPr lang="pl-PL" sz="4000" b="1" dirty="0">
                <a:solidFill>
                  <a:schemeClr val="bg1"/>
                </a:solidFill>
                <a:latin typeface="Mazzard H SemiBold" pitchFamily="2" charset="77"/>
              </a:rPr>
              <a:t>O nas</a:t>
            </a:r>
          </a:p>
        </p:txBody>
      </p:sp>
      <p:sp>
        <p:nvSpPr>
          <p:cNvPr id="3" name="Symbol zastępczy zawartości 2">
            <a:extLst>
              <a:ext uri="{FF2B5EF4-FFF2-40B4-BE49-F238E27FC236}">
                <a16:creationId xmlns:a16="http://schemas.microsoft.com/office/drawing/2014/main" id="{8A43A43A-74A6-1E4A-FFE3-F5C2892987A0}"/>
              </a:ext>
            </a:extLst>
          </p:cNvPr>
          <p:cNvSpPr>
            <a:spLocks noGrp="1"/>
          </p:cNvSpPr>
          <p:nvPr>
            <p:ph idx="1"/>
          </p:nvPr>
        </p:nvSpPr>
        <p:spPr>
          <a:xfrm>
            <a:off x="838200" y="3713483"/>
            <a:ext cx="9692811" cy="2697591"/>
          </a:xfrm>
        </p:spPr>
        <p:txBody>
          <a:bodyPr>
            <a:normAutofit/>
          </a:bodyPr>
          <a:lstStyle/>
          <a:p>
            <a:r>
              <a:rPr lang="pl-PL" sz="2200" dirty="0">
                <a:solidFill>
                  <a:schemeClr val="bg1"/>
                </a:solidFill>
                <a:latin typeface="Mazzard H" pitchFamily="2" charset="77"/>
              </a:rPr>
              <a:t>Usługa Faktoringu w ramach oferty E100 IT</a:t>
            </a:r>
            <a:r>
              <a:rPr lang="ru-RU" sz="2200" dirty="0">
                <a:solidFill>
                  <a:schemeClr val="bg1"/>
                </a:solidFill>
                <a:latin typeface="Mazzard H" pitchFamily="2" charset="77"/>
              </a:rPr>
              <a:t> </a:t>
            </a:r>
            <a:r>
              <a:rPr lang="pl-PL" sz="2200" dirty="0">
                <a:solidFill>
                  <a:schemeClr val="bg1"/>
                </a:solidFill>
                <a:latin typeface="Mazzard H" pitchFamily="2" charset="77"/>
              </a:rPr>
              <a:t>jest obsługiwana przez E100 Faktoring Sp. z o.o.</a:t>
            </a:r>
          </a:p>
          <a:p>
            <a:pPr marL="0" indent="0">
              <a:buNone/>
            </a:pPr>
            <a:endParaRPr lang="pl-PL" sz="2200" dirty="0">
              <a:solidFill>
                <a:schemeClr val="bg1"/>
              </a:solidFill>
              <a:latin typeface="Mazzard H" pitchFamily="2" charset="77"/>
            </a:endParaRPr>
          </a:p>
          <a:p>
            <a:r>
              <a:rPr lang="pl-PL" sz="2200" dirty="0">
                <a:solidFill>
                  <a:schemeClr val="bg1"/>
                </a:solidFill>
                <a:latin typeface="Mazzard H" pitchFamily="2" charset="77"/>
              </a:rPr>
              <a:t>E100 Faktoring Sp. z o.o. – spółka z Grupy kapitałowej E100 IT powołana w celu świadczenia usług faktoringowych</a:t>
            </a:r>
          </a:p>
          <a:p>
            <a:pPr marL="0" indent="0">
              <a:buNone/>
            </a:pPr>
            <a:endParaRPr lang="pl-PL" sz="2200" dirty="0">
              <a:solidFill>
                <a:schemeClr val="bg1"/>
              </a:solidFill>
              <a:latin typeface="Mazzard H" pitchFamily="2" charset="77"/>
            </a:endParaRPr>
          </a:p>
        </p:txBody>
      </p:sp>
    </p:spTree>
    <p:extLst>
      <p:ext uri="{BB962C8B-B14F-4D97-AF65-F5344CB8AC3E}">
        <p14:creationId xmlns:p14="http://schemas.microsoft.com/office/powerpoint/2010/main" val="4184966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EFC9C5AA-5DD5-2A1C-9D89-A550D1E957A3}"/>
              </a:ext>
            </a:extLst>
          </p:cNvPr>
          <p:cNvGrpSpPr/>
          <p:nvPr/>
        </p:nvGrpSpPr>
        <p:grpSpPr>
          <a:xfrm>
            <a:off x="0" y="0"/>
            <a:ext cx="12192000" cy="6858000"/>
            <a:chOff x="0" y="0"/>
            <a:chExt cx="12192000" cy="6858000"/>
          </a:xfrm>
        </p:grpSpPr>
        <p:pic>
          <p:nvPicPr>
            <p:cNvPr id="21" name="Picture 20">
              <a:extLst>
                <a:ext uri="{FF2B5EF4-FFF2-40B4-BE49-F238E27FC236}">
                  <a16:creationId xmlns:a16="http://schemas.microsoft.com/office/drawing/2014/main" id="{1A984B9D-3AFB-348C-E758-65495015EA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2" name="Picture 21">
              <a:extLst>
                <a:ext uri="{FF2B5EF4-FFF2-40B4-BE49-F238E27FC236}">
                  <a16:creationId xmlns:a16="http://schemas.microsoft.com/office/drawing/2014/main" id="{3CA970D4-49D8-AAB8-98D7-66C269EA94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3633" y="588123"/>
              <a:ext cx="2638343" cy="647642"/>
            </a:xfrm>
            <a:prstGeom prst="rect">
              <a:avLst/>
            </a:prstGeom>
          </p:spPr>
        </p:pic>
      </p:grpSp>
      <p:pic>
        <p:nvPicPr>
          <p:cNvPr id="31" name="Picture 30">
            <a:extLst>
              <a:ext uri="{FF2B5EF4-FFF2-40B4-BE49-F238E27FC236}">
                <a16:creationId xmlns:a16="http://schemas.microsoft.com/office/drawing/2014/main" id="{13F9EC3E-4D0B-C254-8273-FB61A8F737C5}"/>
              </a:ext>
            </a:extLst>
          </p:cNvPr>
          <p:cNvPicPr>
            <a:picLocks noChangeAspect="1"/>
          </p:cNvPicPr>
          <p:nvPr/>
        </p:nvPicPr>
        <p:blipFill>
          <a:blip r:embed="rId4"/>
          <a:stretch>
            <a:fillRect/>
          </a:stretch>
        </p:blipFill>
        <p:spPr>
          <a:xfrm>
            <a:off x="7153778" y="2372825"/>
            <a:ext cx="4028707" cy="3218400"/>
          </a:xfrm>
          <a:prstGeom prst="rect">
            <a:avLst/>
          </a:prstGeom>
        </p:spPr>
      </p:pic>
      <p:sp>
        <p:nvSpPr>
          <p:cNvPr id="2" name="Tytuł 1">
            <a:extLst>
              <a:ext uri="{FF2B5EF4-FFF2-40B4-BE49-F238E27FC236}">
                <a16:creationId xmlns:a16="http://schemas.microsoft.com/office/drawing/2014/main" id="{E0B86724-7C50-8F41-BC37-DC1545DB33AD}"/>
              </a:ext>
            </a:extLst>
          </p:cNvPr>
          <p:cNvSpPr>
            <a:spLocks noGrp="1"/>
          </p:cNvSpPr>
          <p:nvPr>
            <p:ph type="title"/>
          </p:nvPr>
        </p:nvSpPr>
        <p:spPr>
          <a:xfrm>
            <a:off x="838200" y="283825"/>
            <a:ext cx="10515600" cy="1325563"/>
          </a:xfrm>
        </p:spPr>
        <p:txBody>
          <a:bodyPr>
            <a:normAutofit/>
          </a:bodyPr>
          <a:lstStyle/>
          <a:p>
            <a:r>
              <a:rPr lang="pl-PL" sz="4000" b="1" dirty="0">
                <a:solidFill>
                  <a:schemeClr val="bg1"/>
                </a:solidFill>
                <a:latin typeface="Mazzard H SemiBold" pitchFamily="2" charset="77"/>
              </a:rPr>
              <a:t>Czym jest faktoring?</a:t>
            </a:r>
          </a:p>
        </p:txBody>
      </p:sp>
      <p:sp>
        <p:nvSpPr>
          <p:cNvPr id="8" name="pole tekstowe 7">
            <a:extLst>
              <a:ext uri="{FF2B5EF4-FFF2-40B4-BE49-F238E27FC236}">
                <a16:creationId xmlns:a16="http://schemas.microsoft.com/office/drawing/2014/main" id="{CCA12059-BAA5-5CB5-D239-DC03DA51FBDC}"/>
              </a:ext>
            </a:extLst>
          </p:cNvPr>
          <p:cNvSpPr txBox="1"/>
          <p:nvPr/>
        </p:nvSpPr>
        <p:spPr>
          <a:xfrm>
            <a:off x="1354833" y="5189180"/>
            <a:ext cx="4145488" cy="461665"/>
          </a:xfrm>
          <a:prstGeom prst="rect">
            <a:avLst/>
          </a:prstGeom>
          <a:noFill/>
        </p:spPr>
        <p:txBody>
          <a:bodyPr wrap="square" rtlCol="0">
            <a:spAutoFit/>
          </a:bodyPr>
          <a:lstStyle/>
          <a:p>
            <a:pPr algn="ctr"/>
            <a:r>
              <a:rPr lang="pl-PL" sz="2400" dirty="0">
                <a:solidFill>
                  <a:schemeClr val="bg1"/>
                </a:solidFill>
                <a:latin typeface="Mazzard H" pitchFamily="2" charset="77"/>
                <a:ea typeface="Secca Book" pitchFamily="34" charset="-18"/>
              </a:rPr>
              <a:t>Jest to zamiana faktury …</a:t>
            </a:r>
          </a:p>
        </p:txBody>
      </p:sp>
      <p:pic>
        <p:nvPicPr>
          <p:cNvPr id="24" name="Picture 23">
            <a:extLst>
              <a:ext uri="{FF2B5EF4-FFF2-40B4-BE49-F238E27FC236}">
                <a16:creationId xmlns:a16="http://schemas.microsoft.com/office/drawing/2014/main" id="{17D865B6-69D9-1827-0F44-87442F45024C}"/>
              </a:ext>
            </a:extLst>
          </p:cNvPr>
          <p:cNvPicPr>
            <a:picLocks noChangeAspect="1"/>
          </p:cNvPicPr>
          <p:nvPr/>
        </p:nvPicPr>
        <p:blipFill>
          <a:blip r:embed="rId5"/>
          <a:stretch>
            <a:fillRect/>
          </a:stretch>
        </p:blipFill>
        <p:spPr>
          <a:xfrm>
            <a:off x="1676804" y="2432445"/>
            <a:ext cx="3629259" cy="3218400"/>
          </a:xfrm>
          <a:prstGeom prst="rect">
            <a:avLst/>
          </a:prstGeom>
        </p:spPr>
      </p:pic>
      <p:sp>
        <p:nvSpPr>
          <p:cNvPr id="28" name="pole tekstowe 7">
            <a:extLst>
              <a:ext uri="{FF2B5EF4-FFF2-40B4-BE49-F238E27FC236}">
                <a16:creationId xmlns:a16="http://schemas.microsoft.com/office/drawing/2014/main" id="{49C7C7A2-35E9-673A-3944-060E5C3B34C5}"/>
              </a:ext>
            </a:extLst>
          </p:cNvPr>
          <p:cNvSpPr txBox="1"/>
          <p:nvPr/>
        </p:nvSpPr>
        <p:spPr>
          <a:xfrm>
            <a:off x="6982867" y="5189180"/>
            <a:ext cx="4145488" cy="461665"/>
          </a:xfrm>
          <a:prstGeom prst="rect">
            <a:avLst/>
          </a:prstGeom>
          <a:noFill/>
        </p:spPr>
        <p:txBody>
          <a:bodyPr wrap="square" rtlCol="0">
            <a:spAutoFit/>
          </a:bodyPr>
          <a:lstStyle/>
          <a:p>
            <a:pPr algn="ctr"/>
            <a:r>
              <a:rPr lang="pl-PL" sz="2400" dirty="0">
                <a:solidFill>
                  <a:schemeClr val="bg1"/>
                </a:solidFill>
                <a:latin typeface="Mazzard H" pitchFamily="2" charset="77"/>
              </a:rPr>
              <a:t>na gotówkę</a:t>
            </a:r>
          </a:p>
        </p:txBody>
      </p:sp>
      <p:pic>
        <p:nvPicPr>
          <p:cNvPr id="32" name="Picture 31">
            <a:extLst>
              <a:ext uri="{FF2B5EF4-FFF2-40B4-BE49-F238E27FC236}">
                <a16:creationId xmlns:a16="http://schemas.microsoft.com/office/drawing/2014/main" id="{BA2600CE-BFFB-32DD-8F5B-B6D685576794}"/>
              </a:ext>
            </a:extLst>
          </p:cNvPr>
          <p:cNvPicPr>
            <a:picLocks noChangeAspect="1"/>
          </p:cNvPicPr>
          <p:nvPr/>
        </p:nvPicPr>
        <p:blipFill>
          <a:blip r:embed="rId6"/>
          <a:stretch>
            <a:fillRect/>
          </a:stretch>
        </p:blipFill>
        <p:spPr>
          <a:xfrm>
            <a:off x="5247050" y="3710485"/>
            <a:ext cx="2160000" cy="200656"/>
          </a:xfrm>
          <a:prstGeom prst="rect">
            <a:avLst/>
          </a:prstGeom>
        </p:spPr>
      </p:pic>
    </p:spTree>
    <p:extLst>
      <p:ext uri="{BB962C8B-B14F-4D97-AF65-F5344CB8AC3E}">
        <p14:creationId xmlns:p14="http://schemas.microsoft.com/office/powerpoint/2010/main" val="3917604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85FDCEC4-3B0F-0801-8782-412AFFDDECAC}"/>
              </a:ext>
            </a:extLst>
          </p:cNvPr>
          <p:cNvGrpSpPr/>
          <p:nvPr/>
        </p:nvGrpSpPr>
        <p:grpSpPr>
          <a:xfrm>
            <a:off x="0" y="0"/>
            <a:ext cx="12192000" cy="6858000"/>
            <a:chOff x="0" y="0"/>
            <a:chExt cx="12192000" cy="6858000"/>
          </a:xfrm>
        </p:grpSpPr>
        <p:pic>
          <p:nvPicPr>
            <p:cNvPr id="12" name="Picture 11">
              <a:extLst>
                <a:ext uri="{FF2B5EF4-FFF2-40B4-BE49-F238E27FC236}">
                  <a16:creationId xmlns:a16="http://schemas.microsoft.com/office/drawing/2014/main" id="{4B0676CF-F4D7-CACA-9857-B867B6AB46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Picture 12">
              <a:extLst>
                <a:ext uri="{FF2B5EF4-FFF2-40B4-BE49-F238E27FC236}">
                  <a16:creationId xmlns:a16="http://schemas.microsoft.com/office/drawing/2014/main" id="{26166F07-5A98-E2BF-F760-540CC3F1AE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3633" y="588123"/>
              <a:ext cx="2638343" cy="647642"/>
            </a:xfrm>
            <a:prstGeom prst="rect">
              <a:avLst/>
            </a:prstGeom>
          </p:spPr>
        </p:pic>
      </p:grpSp>
      <p:sp>
        <p:nvSpPr>
          <p:cNvPr id="2" name="Tytuł 1">
            <a:extLst>
              <a:ext uri="{FF2B5EF4-FFF2-40B4-BE49-F238E27FC236}">
                <a16:creationId xmlns:a16="http://schemas.microsoft.com/office/drawing/2014/main" id="{E0B86724-7C50-8F41-BC37-DC1545DB33AD}"/>
              </a:ext>
            </a:extLst>
          </p:cNvPr>
          <p:cNvSpPr>
            <a:spLocks noGrp="1"/>
          </p:cNvSpPr>
          <p:nvPr>
            <p:ph type="title"/>
          </p:nvPr>
        </p:nvSpPr>
        <p:spPr>
          <a:xfrm>
            <a:off x="838200" y="265204"/>
            <a:ext cx="10515600" cy="1325563"/>
          </a:xfrm>
        </p:spPr>
        <p:txBody>
          <a:bodyPr>
            <a:normAutofit/>
          </a:bodyPr>
          <a:lstStyle/>
          <a:p>
            <a:r>
              <a:rPr lang="pl-PL" sz="4000" b="1" dirty="0">
                <a:solidFill>
                  <a:schemeClr val="bg1"/>
                </a:solidFill>
                <a:latin typeface="Mazzard H SemiBold" pitchFamily="2" charset="77"/>
              </a:rPr>
              <a:t>Cesja wierzytelności</a:t>
            </a:r>
          </a:p>
        </p:txBody>
      </p:sp>
      <p:sp>
        <p:nvSpPr>
          <p:cNvPr id="3" name="Symbol zastępczy zawartości 2">
            <a:extLst>
              <a:ext uri="{FF2B5EF4-FFF2-40B4-BE49-F238E27FC236}">
                <a16:creationId xmlns:a16="http://schemas.microsoft.com/office/drawing/2014/main" id="{8A43A43A-74A6-1E4A-FFE3-F5C2892987A0}"/>
              </a:ext>
            </a:extLst>
          </p:cNvPr>
          <p:cNvSpPr>
            <a:spLocks noGrp="1"/>
          </p:cNvSpPr>
          <p:nvPr>
            <p:ph idx="1"/>
          </p:nvPr>
        </p:nvSpPr>
        <p:spPr>
          <a:xfrm>
            <a:off x="838200" y="2038954"/>
            <a:ext cx="10515600" cy="4351338"/>
          </a:xfrm>
        </p:spPr>
        <p:txBody>
          <a:bodyPr>
            <a:normAutofit fontScale="55000" lnSpcReduction="20000"/>
          </a:bodyPr>
          <a:lstStyle/>
          <a:p>
            <a:pPr marL="0" indent="0">
              <a:lnSpc>
                <a:spcPct val="140000"/>
              </a:lnSpc>
              <a:buNone/>
            </a:pPr>
            <a:r>
              <a:rPr lang="pl-PL" dirty="0">
                <a:solidFill>
                  <a:schemeClr val="bg1"/>
                </a:solidFill>
                <a:latin typeface="Mazzard H" pitchFamily="2" charset="77"/>
              </a:rPr>
              <a:t>Czym jest cesja wierzytelności? </a:t>
            </a:r>
          </a:p>
          <a:p>
            <a:pPr>
              <a:lnSpc>
                <a:spcPct val="140000"/>
              </a:lnSpc>
            </a:pPr>
            <a:r>
              <a:rPr lang="pl-PL" dirty="0">
                <a:solidFill>
                  <a:schemeClr val="bg1"/>
                </a:solidFill>
                <a:latin typeface="Mazzard H" pitchFamily="2" charset="77"/>
              </a:rPr>
              <a:t>Istotą przelewu wierzytelności (cesji) jest zmiana wierzyciela. Na podstawie zawartej umowy cedent (klient E100) przenosi na inny podmiot (E100 Faktoring) prawo do określonej należności od swojego dłużnika, np. wynikającej z zawartego kontraktu, wykonanej usługi czy tez dostarczonego towaru. Należy jednak podkreślić, że nie mogą to być wierzytelności przeterminowane lub sporne, nie mogą także dotyczyć dłużników, co do których istnieje uzasadnienie podejrzenie niewypłacalności. E100 Faktoring wymaga od swoich klientów cesji globalnej</a:t>
            </a:r>
          </a:p>
          <a:p>
            <a:pPr marL="0" indent="0">
              <a:lnSpc>
                <a:spcPct val="140000"/>
              </a:lnSpc>
              <a:buNone/>
            </a:pPr>
            <a:r>
              <a:rPr lang="pl-PL" dirty="0">
                <a:solidFill>
                  <a:schemeClr val="bg1"/>
                </a:solidFill>
                <a:latin typeface="Mazzard H" pitchFamily="2" charset="77"/>
              </a:rPr>
              <a:t>Czym jest cesja globalna?</a:t>
            </a:r>
          </a:p>
          <a:p>
            <a:pPr>
              <a:lnSpc>
                <a:spcPct val="140000"/>
              </a:lnSpc>
            </a:pPr>
            <a:r>
              <a:rPr lang="pl-PL" dirty="0">
                <a:solidFill>
                  <a:schemeClr val="bg1"/>
                </a:solidFill>
                <a:latin typeface="Mazzard H" pitchFamily="2" charset="77"/>
              </a:rPr>
              <a:t>Cesja może dotyczyć pojedynczej wierzytelności lub wielu wierzytelności. W ostatnim przypadku mamy do czynienia </a:t>
            </a:r>
            <a:br>
              <a:rPr lang="pl-PL" dirty="0">
                <a:solidFill>
                  <a:schemeClr val="bg1"/>
                </a:solidFill>
                <a:latin typeface="Mazzard H" pitchFamily="2" charset="77"/>
              </a:rPr>
            </a:br>
            <a:r>
              <a:rPr lang="pl-PL" dirty="0">
                <a:solidFill>
                  <a:schemeClr val="bg1"/>
                </a:solidFill>
                <a:latin typeface="Mazzard H" pitchFamily="2" charset="77"/>
              </a:rPr>
              <a:t>z tzw. cesją globalną, czyli umową, na podstawie której klient E100 przelewa na E100 Faktoring wszelkie wierzytelności handlowe (także przyszłe i nieoznaczone) przysługujące mu z tytułu umów z oznaczonymi kontrahentami.</a:t>
            </a:r>
          </a:p>
          <a:p>
            <a:pPr>
              <a:lnSpc>
                <a:spcPct val="140000"/>
              </a:lnSpc>
            </a:pPr>
            <a:endParaRPr lang="pl-PL" dirty="0">
              <a:solidFill>
                <a:schemeClr val="bg1"/>
              </a:solidFill>
              <a:latin typeface="Mazzard H" pitchFamily="2" charset="77"/>
            </a:endParaRPr>
          </a:p>
        </p:txBody>
      </p:sp>
    </p:spTree>
    <p:extLst>
      <p:ext uri="{BB962C8B-B14F-4D97-AF65-F5344CB8AC3E}">
        <p14:creationId xmlns:p14="http://schemas.microsoft.com/office/powerpoint/2010/main" val="1235103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DED5994-BAF1-810F-49E4-28D40188A033}"/>
              </a:ext>
            </a:extLst>
          </p:cNvPr>
          <p:cNvGrpSpPr/>
          <p:nvPr/>
        </p:nvGrpSpPr>
        <p:grpSpPr>
          <a:xfrm>
            <a:off x="0" y="0"/>
            <a:ext cx="12192000" cy="6858000"/>
            <a:chOff x="0" y="0"/>
            <a:chExt cx="12192000" cy="6858000"/>
          </a:xfrm>
        </p:grpSpPr>
        <p:pic>
          <p:nvPicPr>
            <p:cNvPr id="7" name="Picture 6">
              <a:extLst>
                <a:ext uri="{FF2B5EF4-FFF2-40B4-BE49-F238E27FC236}">
                  <a16:creationId xmlns:a16="http://schemas.microsoft.com/office/drawing/2014/main" id="{117605E7-6ED8-0557-30E4-E62CBE452C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2DDC6526-0BFB-2530-CBFC-BBC03B26AF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3633" y="588123"/>
              <a:ext cx="2638343" cy="647642"/>
            </a:xfrm>
            <a:prstGeom prst="rect">
              <a:avLst/>
            </a:prstGeom>
          </p:spPr>
        </p:pic>
      </p:grpSp>
      <p:sp>
        <p:nvSpPr>
          <p:cNvPr id="2" name="Tytuł 1">
            <a:extLst>
              <a:ext uri="{FF2B5EF4-FFF2-40B4-BE49-F238E27FC236}">
                <a16:creationId xmlns:a16="http://schemas.microsoft.com/office/drawing/2014/main" id="{E0B86724-7C50-8F41-BC37-DC1545DB33AD}"/>
              </a:ext>
            </a:extLst>
          </p:cNvPr>
          <p:cNvSpPr>
            <a:spLocks noGrp="1"/>
          </p:cNvSpPr>
          <p:nvPr>
            <p:ph type="title"/>
          </p:nvPr>
        </p:nvSpPr>
        <p:spPr>
          <a:xfrm>
            <a:off x="838200" y="265204"/>
            <a:ext cx="10515600" cy="1325563"/>
          </a:xfrm>
        </p:spPr>
        <p:txBody>
          <a:bodyPr>
            <a:normAutofit/>
          </a:bodyPr>
          <a:lstStyle/>
          <a:p>
            <a:r>
              <a:rPr lang="pl-PL" sz="4000" b="1" dirty="0">
                <a:solidFill>
                  <a:schemeClr val="bg1"/>
                </a:solidFill>
                <a:latin typeface="Mazzard H SemiBold" pitchFamily="2" charset="77"/>
              </a:rPr>
              <a:t>Korzyści</a:t>
            </a:r>
          </a:p>
        </p:txBody>
      </p:sp>
      <p:sp>
        <p:nvSpPr>
          <p:cNvPr id="3" name="Symbol zastępczy zawartości 2">
            <a:extLst>
              <a:ext uri="{FF2B5EF4-FFF2-40B4-BE49-F238E27FC236}">
                <a16:creationId xmlns:a16="http://schemas.microsoft.com/office/drawing/2014/main" id="{8A43A43A-74A6-1E4A-FFE3-F5C2892987A0}"/>
              </a:ext>
            </a:extLst>
          </p:cNvPr>
          <p:cNvSpPr>
            <a:spLocks noGrp="1"/>
          </p:cNvSpPr>
          <p:nvPr>
            <p:ph idx="1"/>
          </p:nvPr>
        </p:nvSpPr>
        <p:spPr>
          <a:xfrm>
            <a:off x="838200" y="2038954"/>
            <a:ext cx="10515600" cy="4015857"/>
          </a:xfrm>
        </p:spPr>
        <p:txBody>
          <a:bodyPr>
            <a:normAutofit fontScale="40000" lnSpcReduction="20000"/>
          </a:bodyPr>
          <a:lstStyle/>
          <a:p>
            <a:pPr marL="269875" lvl="1" indent="-269875">
              <a:lnSpc>
                <a:spcPct val="110000"/>
              </a:lnSpc>
            </a:pPr>
            <a:r>
              <a:rPr lang="pl-PL" sz="4600" dirty="0">
                <a:solidFill>
                  <a:schemeClr val="bg1"/>
                </a:solidFill>
                <a:latin typeface="Mazzard H" pitchFamily="2" charset="77"/>
              </a:rPr>
              <a:t>Poprawa płynności finansowej </a:t>
            </a:r>
          </a:p>
          <a:p>
            <a:pPr marL="269875" lvl="1" indent="-269875">
              <a:lnSpc>
                <a:spcPct val="110000"/>
              </a:lnSpc>
            </a:pPr>
            <a:r>
              <a:rPr lang="pl-PL" sz="4600" dirty="0">
                <a:solidFill>
                  <a:schemeClr val="bg1"/>
                </a:solidFill>
                <a:latin typeface="Mazzard H" pitchFamily="2" charset="77"/>
              </a:rPr>
              <a:t>Zmniejszenie ryzyka prowadzonej działalności (profesjonalna ocena wiarygodności i wypłacalności kontrahentów)</a:t>
            </a:r>
          </a:p>
          <a:p>
            <a:pPr marL="269875" lvl="1" indent="-269875">
              <a:lnSpc>
                <a:spcPct val="110000"/>
              </a:lnSpc>
            </a:pPr>
            <a:r>
              <a:rPr lang="pl-PL" sz="4600" dirty="0">
                <a:solidFill>
                  <a:schemeClr val="bg1"/>
                </a:solidFill>
                <a:latin typeface="Mazzard H" pitchFamily="2" charset="77"/>
              </a:rPr>
              <a:t>Większe zdyscyplinowanie dłużników </a:t>
            </a:r>
          </a:p>
          <a:p>
            <a:pPr marL="269875" lvl="1" indent="-269875">
              <a:lnSpc>
                <a:spcPct val="110000"/>
              </a:lnSpc>
            </a:pPr>
            <a:r>
              <a:rPr lang="pl-PL" sz="4600" dirty="0">
                <a:solidFill>
                  <a:schemeClr val="bg1"/>
                </a:solidFill>
                <a:latin typeface="Mazzard H" pitchFamily="2" charset="77"/>
              </a:rPr>
              <a:t>Zwiększenie obrotów (uwolniona gotówka może być wykorzystywana do dokonywania zakupów </a:t>
            </a:r>
            <a:br>
              <a:rPr lang="pl-PL" sz="4600" dirty="0">
                <a:solidFill>
                  <a:schemeClr val="bg1"/>
                </a:solidFill>
                <a:latin typeface="Mazzard H" pitchFamily="2" charset="77"/>
              </a:rPr>
            </a:br>
            <a:r>
              <a:rPr lang="pl-PL" sz="4600" dirty="0">
                <a:solidFill>
                  <a:schemeClr val="bg1"/>
                </a:solidFill>
                <a:latin typeface="Mazzard H" pitchFamily="2" charset="77"/>
              </a:rPr>
              <a:t>i regulowania zobowiązań)</a:t>
            </a:r>
          </a:p>
          <a:p>
            <a:pPr marL="269875" lvl="1" indent="-269875">
              <a:lnSpc>
                <a:spcPct val="110000"/>
              </a:lnSpc>
            </a:pPr>
            <a:r>
              <a:rPr lang="pl-PL" sz="4600" dirty="0">
                <a:solidFill>
                  <a:schemeClr val="bg1"/>
                </a:solidFill>
                <a:latin typeface="Mazzard H" pitchFamily="2" charset="77"/>
              </a:rPr>
              <a:t>Obniżenie kosztów administracyjnych (faktor przejmuje obowiązki związane z administrowaniem należnościami)</a:t>
            </a:r>
          </a:p>
          <a:p>
            <a:pPr marL="269875" lvl="1" indent="-269875">
              <a:lnSpc>
                <a:spcPct val="110000"/>
              </a:lnSpc>
            </a:pPr>
            <a:r>
              <a:rPr lang="pl-PL" sz="4600" dirty="0">
                <a:solidFill>
                  <a:schemeClr val="bg1"/>
                </a:solidFill>
                <a:latin typeface="Mazzard H" pitchFamily="2" charset="77"/>
              </a:rPr>
              <a:t>Lepsze zarządzanie wierzytelnościami (faktor zatrudnia specjalistów od zarządzania wierzytelnościami, na co często nie stać przedsiębiorcy)</a:t>
            </a:r>
          </a:p>
          <a:p>
            <a:pPr marL="269875" lvl="1" indent="-269875">
              <a:lnSpc>
                <a:spcPct val="110000"/>
              </a:lnSpc>
            </a:pPr>
            <a:r>
              <a:rPr lang="pl-PL" sz="4600" dirty="0">
                <a:solidFill>
                  <a:schemeClr val="bg1"/>
                </a:solidFill>
                <a:latin typeface="Mazzard H" pitchFamily="2" charset="77"/>
              </a:rPr>
              <a:t>Poprawa struktury bilansu (faktoring powoduje przyspieszenie rotacji należności, co prowadzi do zmniejszenia luki finansowej i dzięki temu nie ma konieczności zaciągania zobowiązań)</a:t>
            </a:r>
          </a:p>
          <a:p>
            <a:pPr marL="269875" lvl="1" indent="-269875">
              <a:lnSpc>
                <a:spcPct val="110000"/>
              </a:lnSpc>
            </a:pPr>
            <a:r>
              <a:rPr lang="pl-PL" sz="4600" dirty="0">
                <a:solidFill>
                  <a:schemeClr val="bg1"/>
                </a:solidFill>
                <a:latin typeface="Mazzard H" pitchFamily="2" charset="77"/>
              </a:rPr>
              <a:t>Lepszy rating</a:t>
            </a:r>
          </a:p>
          <a:p>
            <a:pPr>
              <a:lnSpc>
                <a:spcPct val="140000"/>
              </a:lnSpc>
            </a:pPr>
            <a:endParaRPr lang="pl-PL" dirty="0">
              <a:solidFill>
                <a:schemeClr val="bg1"/>
              </a:solidFill>
              <a:latin typeface="Mazzard H" pitchFamily="2" charset="77"/>
            </a:endParaRPr>
          </a:p>
        </p:txBody>
      </p:sp>
    </p:spTree>
    <p:extLst>
      <p:ext uri="{BB962C8B-B14F-4D97-AF65-F5344CB8AC3E}">
        <p14:creationId xmlns:p14="http://schemas.microsoft.com/office/powerpoint/2010/main" val="1575689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E4862C81-27D9-A90E-529B-22C8DDEA846F}"/>
              </a:ext>
            </a:extLst>
          </p:cNvPr>
          <p:cNvGrpSpPr/>
          <p:nvPr/>
        </p:nvGrpSpPr>
        <p:grpSpPr>
          <a:xfrm>
            <a:off x="0" y="0"/>
            <a:ext cx="12192000" cy="6858000"/>
            <a:chOff x="0" y="0"/>
            <a:chExt cx="12192000" cy="6858000"/>
          </a:xfrm>
        </p:grpSpPr>
        <p:pic>
          <p:nvPicPr>
            <p:cNvPr id="13" name="Picture 12">
              <a:extLst>
                <a:ext uri="{FF2B5EF4-FFF2-40B4-BE49-F238E27FC236}">
                  <a16:creationId xmlns:a16="http://schemas.microsoft.com/office/drawing/2014/main" id="{16797D32-2647-1D2A-9911-9CBED5D8E9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4" name="Picture 13">
              <a:extLst>
                <a:ext uri="{FF2B5EF4-FFF2-40B4-BE49-F238E27FC236}">
                  <a16:creationId xmlns:a16="http://schemas.microsoft.com/office/drawing/2014/main" id="{8361C987-F981-8A88-E834-DC45EE58EB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3633" y="588123"/>
              <a:ext cx="2638343" cy="647642"/>
            </a:xfrm>
            <a:prstGeom prst="rect">
              <a:avLst/>
            </a:prstGeom>
          </p:spPr>
        </p:pic>
      </p:grpSp>
      <p:sp>
        <p:nvSpPr>
          <p:cNvPr id="2" name="Tytuł 1">
            <a:extLst>
              <a:ext uri="{FF2B5EF4-FFF2-40B4-BE49-F238E27FC236}">
                <a16:creationId xmlns:a16="http://schemas.microsoft.com/office/drawing/2014/main" id="{E0B86724-7C50-8F41-BC37-DC1545DB33AD}"/>
              </a:ext>
            </a:extLst>
          </p:cNvPr>
          <p:cNvSpPr>
            <a:spLocks noGrp="1"/>
          </p:cNvSpPr>
          <p:nvPr>
            <p:ph type="title"/>
          </p:nvPr>
        </p:nvSpPr>
        <p:spPr>
          <a:xfrm>
            <a:off x="838200" y="265204"/>
            <a:ext cx="10515600" cy="1325563"/>
          </a:xfrm>
        </p:spPr>
        <p:txBody>
          <a:bodyPr>
            <a:normAutofit/>
          </a:bodyPr>
          <a:lstStyle/>
          <a:p>
            <a:r>
              <a:rPr lang="pl-PL" sz="4000" b="1" dirty="0">
                <a:solidFill>
                  <a:schemeClr val="bg1"/>
                </a:solidFill>
                <a:latin typeface="Mazzard H SemiBold" pitchFamily="2" charset="77"/>
              </a:rPr>
              <a:t>Cechy naszego produktu</a:t>
            </a:r>
          </a:p>
        </p:txBody>
      </p:sp>
      <p:sp>
        <p:nvSpPr>
          <p:cNvPr id="3" name="Symbol zastępczy zawartości 2">
            <a:extLst>
              <a:ext uri="{FF2B5EF4-FFF2-40B4-BE49-F238E27FC236}">
                <a16:creationId xmlns:a16="http://schemas.microsoft.com/office/drawing/2014/main" id="{8A43A43A-74A6-1E4A-FFE3-F5C2892987A0}"/>
              </a:ext>
            </a:extLst>
          </p:cNvPr>
          <p:cNvSpPr>
            <a:spLocks noGrp="1"/>
          </p:cNvSpPr>
          <p:nvPr>
            <p:ph idx="1"/>
          </p:nvPr>
        </p:nvSpPr>
        <p:spPr>
          <a:xfrm>
            <a:off x="838200" y="2667636"/>
            <a:ext cx="10515600" cy="3558657"/>
          </a:xfrm>
        </p:spPr>
        <p:txBody>
          <a:bodyPr>
            <a:normAutofit/>
          </a:bodyPr>
          <a:lstStyle/>
          <a:p>
            <a:pPr marL="269875" lvl="1" indent="-269875"/>
            <a:r>
              <a:rPr lang="pl-PL" sz="2200" dirty="0">
                <a:solidFill>
                  <a:schemeClr val="bg1"/>
                </a:solidFill>
                <a:latin typeface="Mazzard H" pitchFamily="2" charset="77"/>
              </a:rPr>
              <a:t>Finansowanie całego obrotu Klienta z Kontrahentem, który jest objęty umową faktoringu</a:t>
            </a:r>
          </a:p>
          <a:p>
            <a:pPr marL="269875" lvl="1" indent="-269875"/>
            <a:r>
              <a:rPr lang="pl-PL" sz="2200" dirty="0">
                <a:solidFill>
                  <a:schemeClr val="bg1"/>
                </a:solidFill>
                <a:latin typeface="Mazzard H" pitchFamily="2" charset="77"/>
              </a:rPr>
              <a:t>Klient może wskazać wybrane faktury do finansowania</a:t>
            </a:r>
          </a:p>
          <a:p>
            <a:pPr marL="269875" lvl="1" indent="-269875"/>
            <a:r>
              <a:rPr lang="pl-PL" sz="2200" dirty="0">
                <a:solidFill>
                  <a:schemeClr val="bg1"/>
                </a:solidFill>
                <a:latin typeface="Mazzard H" pitchFamily="2" charset="77"/>
              </a:rPr>
              <a:t>Pełna administracja faktur</a:t>
            </a:r>
          </a:p>
          <a:p>
            <a:pPr marL="269875" lvl="1" indent="-269875"/>
            <a:r>
              <a:rPr lang="pl-PL" sz="2200" dirty="0">
                <a:solidFill>
                  <a:schemeClr val="bg1"/>
                </a:solidFill>
                <a:latin typeface="Mazzard H" pitchFamily="2" charset="77"/>
              </a:rPr>
              <a:t>Jeden parametr kosztu – prowizja operacyjna za rzeczywisty okres finansowania od dnia rozpoczęcia finansowania do dnia zapłaty przez Kontrahenta (indeksowana dziennie)</a:t>
            </a:r>
          </a:p>
          <a:p>
            <a:pPr marL="269875" lvl="1" indent="-269875"/>
            <a:r>
              <a:rPr lang="pl-PL" sz="2200" dirty="0">
                <a:solidFill>
                  <a:schemeClr val="bg1"/>
                </a:solidFill>
                <a:latin typeface="Mazzard H" pitchFamily="2" charset="77"/>
              </a:rPr>
              <a:t>Brak opłat administracyjnych, dostępowych itp.</a:t>
            </a:r>
          </a:p>
          <a:p>
            <a:pPr marL="269875" lvl="1" indent="-269875"/>
            <a:r>
              <a:rPr lang="pl-PL" sz="2200" dirty="0">
                <a:solidFill>
                  <a:schemeClr val="bg1"/>
                </a:solidFill>
                <a:latin typeface="Mazzard H" pitchFamily="2" charset="77"/>
              </a:rPr>
              <a:t>Brak opłaty za niewykorzystany limit faktoringowy</a:t>
            </a:r>
          </a:p>
          <a:p>
            <a:pPr marL="269875" lvl="1" indent="-269875"/>
            <a:r>
              <a:rPr lang="pl-PL" sz="2200" dirty="0">
                <a:solidFill>
                  <a:schemeClr val="bg1"/>
                </a:solidFill>
                <a:latin typeface="Mazzard H" pitchFamily="2" charset="77"/>
              </a:rPr>
              <a:t>Rozumiemy specyfikę branży transportowej </a:t>
            </a:r>
          </a:p>
          <a:p>
            <a:endParaRPr lang="pl-PL" sz="2200" dirty="0">
              <a:solidFill>
                <a:schemeClr val="bg1"/>
              </a:solidFill>
              <a:latin typeface="Mazzard H" pitchFamily="2" charset="77"/>
            </a:endParaRPr>
          </a:p>
        </p:txBody>
      </p:sp>
    </p:spTree>
    <p:extLst>
      <p:ext uri="{BB962C8B-B14F-4D97-AF65-F5344CB8AC3E}">
        <p14:creationId xmlns:p14="http://schemas.microsoft.com/office/powerpoint/2010/main" val="1551254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6ED70917-8871-0AC5-2A50-B9DB030A2DC4}"/>
              </a:ext>
            </a:extLst>
          </p:cNvPr>
          <p:cNvGrpSpPr/>
          <p:nvPr/>
        </p:nvGrpSpPr>
        <p:grpSpPr>
          <a:xfrm>
            <a:off x="0" y="0"/>
            <a:ext cx="12192000" cy="6858000"/>
            <a:chOff x="0" y="0"/>
            <a:chExt cx="12192000" cy="6858000"/>
          </a:xfrm>
        </p:grpSpPr>
        <p:pic>
          <p:nvPicPr>
            <p:cNvPr id="51" name="Picture 50">
              <a:extLst>
                <a:ext uri="{FF2B5EF4-FFF2-40B4-BE49-F238E27FC236}">
                  <a16:creationId xmlns:a16="http://schemas.microsoft.com/office/drawing/2014/main" id="{4B37C28C-AC76-8C1C-07D2-489F0C5E8E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2" name="Picture 51">
              <a:extLst>
                <a:ext uri="{FF2B5EF4-FFF2-40B4-BE49-F238E27FC236}">
                  <a16:creationId xmlns:a16="http://schemas.microsoft.com/office/drawing/2014/main" id="{A604E345-6A6A-72DE-BFF8-DAAA695876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3633" y="588123"/>
              <a:ext cx="2638343" cy="647642"/>
            </a:xfrm>
            <a:prstGeom prst="rect">
              <a:avLst/>
            </a:prstGeom>
          </p:spPr>
        </p:pic>
      </p:grpSp>
      <p:pic>
        <p:nvPicPr>
          <p:cNvPr id="6" name="Picture 5">
            <a:extLst>
              <a:ext uri="{FF2B5EF4-FFF2-40B4-BE49-F238E27FC236}">
                <a16:creationId xmlns:a16="http://schemas.microsoft.com/office/drawing/2014/main" id="{1D55D999-1FAA-14AF-B1B1-2B6151FAA28F}"/>
              </a:ext>
            </a:extLst>
          </p:cNvPr>
          <p:cNvPicPr>
            <a:picLocks noChangeAspect="1"/>
          </p:cNvPicPr>
          <p:nvPr/>
        </p:nvPicPr>
        <p:blipFill>
          <a:blip r:embed="rId4"/>
          <a:stretch>
            <a:fillRect/>
          </a:stretch>
        </p:blipFill>
        <p:spPr>
          <a:xfrm>
            <a:off x="1470844" y="4107405"/>
            <a:ext cx="2303018" cy="1501200"/>
          </a:xfrm>
          <a:prstGeom prst="rect">
            <a:avLst/>
          </a:prstGeom>
        </p:spPr>
      </p:pic>
      <p:pic>
        <p:nvPicPr>
          <p:cNvPr id="31" name="Picture 30">
            <a:extLst>
              <a:ext uri="{FF2B5EF4-FFF2-40B4-BE49-F238E27FC236}">
                <a16:creationId xmlns:a16="http://schemas.microsoft.com/office/drawing/2014/main" id="{5F57CA58-0C67-4FC4-6202-85F518E6172B}"/>
              </a:ext>
            </a:extLst>
          </p:cNvPr>
          <p:cNvPicPr>
            <a:picLocks noChangeAspect="1"/>
          </p:cNvPicPr>
          <p:nvPr/>
        </p:nvPicPr>
        <p:blipFill>
          <a:blip r:embed="rId5"/>
          <a:stretch>
            <a:fillRect/>
          </a:stretch>
        </p:blipFill>
        <p:spPr>
          <a:xfrm>
            <a:off x="-169465" y="2085395"/>
            <a:ext cx="2782213" cy="2448000"/>
          </a:xfrm>
          <a:prstGeom prst="rect">
            <a:avLst/>
          </a:prstGeom>
        </p:spPr>
      </p:pic>
      <p:pic>
        <p:nvPicPr>
          <p:cNvPr id="36" name="Picture 35">
            <a:extLst>
              <a:ext uri="{FF2B5EF4-FFF2-40B4-BE49-F238E27FC236}">
                <a16:creationId xmlns:a16="http://schemas.microsoft.com/office/drawing/2014/main" id="{10F7EBF0-93E9-0548-D85D-C37F952163AD}"/>
              </a:ext>
            </a:extLst>
          </p:cNvPr>
          <p:cNvPicPr>
            <a:picLocks noChangeAspect="1"/>
          </p:cNvPicPr>
          <p:nvPr/>
        </p:nvPicPr>
        <p:blipFill>
          <a:blip r:embed="rId6"/>
          <a:stretch>
            <a:fillRect/>
          </a:stretch>
        </p:blipFill>
        <p:spPr>
          <a:xfrm>
            <a:off x="7496549" y="2012871"/>
            <a:ext cx="2595575" cy="2448000"/>
          </a:xfrm>
          <a:prstGeom prst="rect">
            <a:avLst/>
          </a:prstGeom>
        </p:spPr>
      </p:pic>
      <p:pic>
        <p:nvPicPr>
          <p:cNvPr id="3" name="Picture 2">
            <a:extLst>
              <a:ext uri="{FF2B5EF4-FFF2-40B4-BE49-F238E27FC236}">
                <a16:creationId xmlns:a16="http://schemas.microsoft.com/office/drawing/2014/main" id="{7C7DFA57-5D31-714F-15F9-908D92EF6BA9}"/>
              </a:ext>
            </a:extLst>
          </p:cNvPr>
          <p:cNvPicPr>
            <a:picLocks noChangeAspect="1"/>
          </p:cNvPicPr>
          <p:nvPr/>
        </p:nvPicPr>
        <p:blipFill>
          <a:blip r:embed="rId7"/>
          <a:stretch>
            <a:fillRect/>
          </a:stretch>
        </p:blipFill>
        <p:spPr>
          <a:xfrm>
            <a:off x="2024187" y="4395642"/>
            <a:ext cx="4144877" cy="2744060"/>
          </a:xfrm>
          <a:prstGeom prst="rect">
            <a:avLst/>
          </a:prstGeom>
        </p:spPr>
      </p:pic>
      <p:sp>
        <p:nvSpPr>
          <p:cNvPr id="2" name="Tytuł 1">
            <a:extLst>
              <a:ext uri="{FF2B5EF4-FFF2-40B4-BE49-F238E27FC236}">
                <a16:creationId xmlns:a16="http://schemas.microsoft.com/office/drawing/2014/main" id="{E0B86724-7C50-8F41-BC37-DC1545DB33AD}"/>
              </a:ext>
            </a:extLst>
          </p:cNvPr>
          <p:cNvSpPr>
            <a:spLocks noGrp="1"/>
          </p:cNvSpPr>
          <p:nvPr>
            <p:ph type="title"/>
          </p:nvPr>
        </p:nvSpPr>
        <p:spPr>
          <a:xfrm>
            <a:off x="511948" y="476048"/>
            <a:ext cx="10515600" cy="1325563"/>
          </a:xfrm>
        </p:spPr>
        <p:txBody>
          <a:bodyPr>
            <a:normAutofit fontScale="90000"/>
          </a:bodyPr>
          <a:lstStyle/>
          <a:p>
            <a:r>
              <a:rPr lang="pl-PL" sz="4000" b="1" dirty="0">
                <a:solidFill>
                  <a:schemeClr val="bg1"/>
                </a:solidFill>
                <a:latin typeface="Mazzard H SemiBold" pitchFamily="2" charset="77"/>
              </a:rPr>
              <a:t>Schemat przebiegu</a:t>
            </a:r>
            <a:br>
              <a:rPr lang="ru-RU" sz="4000" b="1" dirty="0">
                <a:solidFill>
                  <a:schemeClr val="bg1"/>
                </a:solidFill>
                <a:latin typeface="Mazzard H SemiBold" pitchFamily="2" charset="77"/>
              </a:rPr>
            </a:br>
            <a:r>
              <a:rPr lang="pl-PL" sz="4000" b="1" dirty="0">
                <a:solidFill>
                  <a:schemeClr val="bg1"/>
                </a:solidFill>
                <a:latin typeface="Mazzard H SemiBold" pitchFamily="2" charset="77"/>
              </a:rPr>
              <a:t>transakcji faktoringu</a:t>
            </a:r>
            <a:r>
              <a:rPr lang="ru-RU" sz="4000" b="1" dirty="0">
                <a:solidFill>
                  <a:schemeClr val="bg1"/>
                </a:solidFill>
                <a:latin typeface="Mazzard H SemiBold" pitchFamily="2" charset="77"/>
              </a:rPr>
              <a:t> </a:t>
            </a:r>
            <a:r>
              <a:rPr lang="pl-PL" sz="4000" b="1" dirty="0">
                <a:solidFill>
                  <a:schemeClr val="bg1"/>
                </a:solidFill>
                <a:latin typeface="Mazzard H SemiBold" pitchFamily="2" charset="77"/>
              </a:rPr>
              <a:t>z regresem –</a:t>
            </a:r>
            <a:br>
              <a:rPr lang="ru-RU" sz="4000" b="1" dirty="0">
                <a:solidFill>
                  <a:schemeClr val="bg1"/>
                </a:solidFill>
                <a:latin typeface="Mazzard H SemiBold" pitchFamily="2" charset="77"/>
              </a:rPr>
            </a:br>
            <a:r>
              <a:rPr lang="pl-PL" sz="4000" b="1" dirty="0">
                <a:solidFill>
                  <a:schemeClr val="bg1"/>
                </a:solidFill>
                <a:latin typeface="Mazzard H SemiBold" pitchFamily="2" charset="77"/>
              </a:rPr>
              <a:t>firmy transportowe</a:t>
            </a:r>
          </a:p>
        </p:txBody>
      </p:sp>
      <p:sp>
        <p:nvSpPr>
          <p:cNvPr id="17" name="pole tekstowe 16">
            <a:extLst>
              <a:ext uri="{FF2B5EF4-FFF2-40B4-BE49-F238E27FC236}">
                <a16:creationId xmlns:a16="http://schemas.microsoft.com/office/drawing/2014/main" id="{646FA44D-0FED-FEC6-8C37-5535BC518C46}"/>
              </a:ext>
            </a:extLst>
          </p:cNvPr>
          <p:cNvSpPr txBox="1"/>
          <p:nvPr/>
        </p:nvSpPr>
        <p:spPr>
          <a:xfrm>
            <a:off x="5576392" y="2152906"/>
            <a:ext cx="2509825" cy="738664"/>
          </a:xfrm>
          <a:prstGeom prst="rect">
            <a:avLst/>
          </a:prstGeom>
          <a:noFill/>
        </p:spPr>
        <p:txBody>
          <a:bodyPr wrap="square" rtlCol="0">
            <a:spAutoFit/>
          </a:bodyPr>
          <a:lstStyle/>
          <a:p>
            <a:r>
              <a:rPr lang="pl-PL" sz="1400" b="1" dirty="0">
                <a:solidFill>
                  <a:schemeClr val="bg1"/>
                </a:solidFill>
                <a:latin typeface="Mazzard M" pitchFamily="2" charset="77"/>
              </a:rPr>
              <a:t>E100 faktoring</a:t>
            </a:r>
            <a:r>
              <a:rPr lang="pl-PL" sz="1400" dirty="0">
                <a:solidFill>
                  <a:schemeClr val="bg1"/>
                </a:solidFill>
                <a:latin typeface="Mazzard M" pitchFamily="2" charset="77"/>
              </a:rPr>
              <a:t> płaci za fakturę wystawioną przez </a:t>
            </a:r>
          </a:p>
          <a:p>
            <a:r>
              <a:rPr lang="pl-PL" sz="1400" b="1" dirty="0">
                <a:solidFill>
                  <a:schemeClr val="bg1"/>
                </a:solidFill>
                <a:latin typeface="Mazzard M" pitchFamily="2" charset="77"/>
              </a:rPr>
              <a:t>FIRMĘ TRANSPORTOWĄ</a:t>
            </a:r>
          </a:p>
        </p:txBody>
      </p:sp>
      <p:sp>
        <p:nvSpPr>
          <p:cNvPr id="18" name="pole tekstowe 17">
            <a:extLst>
              <a:ext uri="{FF2B5EF4-FFF2-40B4-BE49-F238E27FC236}">
                <a16:creationId xmlns:a16="http://schemas.microsoft.com/office/drawing/2014/main" id="{05553FD0-CA42-5109-AC8A-9DE91EFF90AD}"/>
              </a:ext>
            </a:extLst>
          </p:cNvPr>
          <p:cNvSpPr txBox="1"/>
          <p:nvPr/>
        </p:nvSpPr>
        <p:spPr>
          <a:xfrm>
            <a:off x="2386682" y="2214382"/>
            <a:ext cx="2117887" cy="646331"/>
          </a:xfrm>
          <a:prstGeom prst="rect">
            <a:avLst/>
          </a:prstGeom>
          <a:noFill/>
        </p:spPr>
        <p:txBody>
          <a:bodyPr wrap="none" rtlCol="0">
            <a:spAutoFit/>
          </a:bodyPr>
          <a:lstStyle/>
          <a:p>
            <a:r>
              <a:rPr lang="pl-PL" b="1" dirty="0">
                <a:solidFill>
                  <a:schemeClr val="bg1"/>
                </a:solidFill>
                <a:latin typeface="Mazzard M" pitchFamily="2" charset="77"/>
              </a:rPr>
              <a:t>FIRMA</a:t>
            </a:r>
          </a:p>
          <a:p>
            <a:r>
              <a:rPr lang="pl-PL" b="1" dirty="0">
                <a:solidFill>
                  <a:schemeClr val="bg1"/>
                </a:solidFill>
                <a:latin typeface="Mazzard M" pitchFamily="2" charset="77"/>
              </a:rPr>
              <a:t>TRANSPORTOWA</a:t>
            </a:r>
          </a:p>
        </p:txBody>
      </p:sp>
      <p:sp>
        <p:nvSpPr>
          <p:cNvPr id="19" name="pole tekstowe 18">
            <a:extLst>
              <a:ext uri="{FF2B5EF4-FFF2-40B4-BE49-F238E27FC236}">
                <a16:creationId xmlns:a16="http://schemas.microsoft.com/office/drawing/2014/main" id="{7418026D-41C1-27CA-F987-8C33365B96A5}"/>
              </a:ext>
            </a:extLst>
          </p:cNvPr>
          <p:cNvSpPr txBox="1"/>
          <p:nvPr/>
        </p:nvSpPr>
        <p:spPr>
          <a:xfrm>
            <a:off x="1547806" y="4716947"/>
            <a:ext cx="2525371" cy="738664"/>
          </a:xfrm>
          <a:prstGeom prst="rect">
            <a:avLst/>
          </a:prstGeom>
          <a:noFill/>
        </p:spPr>
        <p:txBody>
          <a:bodyPr wrap="square" rtlCol="0">
            <a:spAutoFit/>
          </a:bodyPr>
          <a:lstStyle/>
          <a:p>
            <a:r>
              <a:rPr lang="pl-PL" sz="1400" b="1" dirty="0">
                <a:solidFill>
                  <a:schemeClr val="bg1"/>
                </a:solidFill>
                <a:latin typeface="Mazzard M" pitchFamily="2" charset="77"/>
              </a:rPr>
              <a:t>FIRMA TRANSPORTOWA </a:t>
            </a:r>
            <a:r>
              <a:rPr lang="pl-PL" sz="1400" dirty="0">
                <a:solidFill>
                  <a:schemeClr val="bg1"/>
                </a:solidFill>
                <a:latin typeface="Mazzard M" pitchFamily="2" charset="77"/>
              </a:rPr>
              <a:t>wykonuje usługę / dostarcza towar Kontrahentowi</a:t>
            </a:r>
          </a:p>
        </p:txBody>
      </p:sp>
      <p:sp>
        <p:nvSpPr>
          <p:cNvPr id="21" name="pole tekstowe 20">
            <a:extLst>
              <a:ext uri="{FF2B5EF4-FFF2-40B4-BE49-F238E27FC236}">
                <a16:creationId xmlns:a16="http://schemas.microsoft.com/office/drawing/2014/main" id="{A1CA5A5C-43B8-3650-C2D5-B3D1C66F26C6}"/>
              </a:ext>
            </a:extLst>
          </p:cNvPr>
          <p:cNvSpPr txBox="1"/>
          <p:nvPr/>
        </p:nvSpPr>
        <p:spPr>
          <a:xfrm>
            <a:off x="8174038" y="5694874"/>
            <a:ext cx="2638343" cy="738664"/>
          </a:xfrm>
          <a:prstGeom prst="rect">
            <a:avLst/>
          </a:prstGeom>
          <a:noFill/>
        </p:spPr>
        <p:txBody>
          <a:bodyPr wrap="square" rtlCol="0">
            <a:spAutoFit/>
          </a:bodyPr>
          <a:lstStyle/>
          <a:p>
            <a:r>
              <a:rPr lang="pl-PL" sz="1400" dirty="0">
                <a:solidFill>
                  <a:schemeClr val="bg1"/>
                </a:solidFill>
                <a:latin typeface="Mazzard M" pitchFamily="2" charset="77"/>
              </a:rPr>
              <a:t>60 dni później (w terminie płatności) Kontrahent dokonuje zapłaty na rzecz E100 faktoring </a:t>
            </a:r>
          </a:p>
        </p:txBody>
      </p:sp>
      <p:sp>
        <p:nvSpPr>
          <p:cNvPr id="23" name="pole tekstowe 22">
            <a:extLst>
              <a:ext uri="{FF2B5EF4-FFF2-40B4-BE49-F238E27FC236}">
                <a16:creationId xmlns:a16="http://schemas.microsoft.com/office/drawing/2014/main" id="{55EA4082-A0CA-FEBB-D686-50E75E3E3B2E}"/>
              </a:ext>
            </a:extLst>
          </p:cNvPr>
          <p:cNvSpPr txBox="1"/>
          <p:nvPr/>
        </p:nvSpPr>
        <p:spPr>
          <a:xfrm>
            <a:off x="4814112" y="3793408"/>
            <a:ext cx="3690630" cy="954107"/>
          </a:xfrm>
          <a:prstGeom prst="rect">
            <a:avLst/>
          </a:prstGeom>
          <a:noFill/>
        </p:spPr>
        <p:txBody>
          <a:bodyPr wrap="square" rtlCol="0">
            <a:spAutoFit/>
          </a:bodyPr>
          <a:lstStyle/>
          <a:p>
            <a:r>
              <a:rPr lang="pl-PL" sz="1400" b="1" dirty="0">
                <a:solidFill>
                  <a:schemeClr val="bg1"/>
                </a:solidFill>
                <a:latin typeface="Mazzard M" pitchFamily="2" charset="77"/>
              </a:rPr>
              <a:t>FIRMA TRANSPORTOWA</a:t>
            </a:r>
          </a:p>
          <a:p>
            <a:r>
              <a:rPr lang="pl-PL" sz="1400" dirty="0">
                <a:solidFill>
                  <a:schemeClr val="bg1"/>
                </a:solidFill>
                <a:latin typeface="Mazzard M" pitchFamily="2" charset="77"/>
              </a:rPr>
              <a:t>wystawia fakturę z odroczonym terminem płatności (np. 60 dni). Przesyła ją do Kontrahenta i </a:t>
            </a:r>
            <a:r>
              <a:rPr lang="pl-PL" sz="1400" b="1" dirty="0">
                <a:solidFill>
                  <a:schemeClr val="bg1"/>
                </a:solidFill>
                <a:latin typeface="Mazzard M" pitchFamily="2" charset="77"/>
              </a:rPr>
              <a:t>E100 faktoring</a:t>
            </a:r>
            <a:r>
              <a:rPr lang="pl-PL" sz="1400" dirty="0">
                <a:solidFill>
                  <a:schemeClr val="bg1"/>
                </a:solidFill>
                <a:latin typeface="Mazzard M" pitchFamily="2" charset="77"/>
              </a:rPr>
              <a:t> </a:t>
            </a:r>
            <a:endParaRPr lang="pl-PL" sz="1400" b="1" dirty="0">
              <a:solidFill>
                <a:schemeClr val="bg1"/>
              </a:solidFill>
              <a:latin typeface="Mazzard M" pitchFamily="2" charset="77"/>
            </a:endParaRPr>
          </a:p>
        </p:txBody>
      </p:sp>
      <p:sp>
        <p:nvSpPr>
          <p:cNvPr id="24" name="pole tekstowe 23">
            <a:extLst>
              <a:ext uri="{FF2B5EF4-FFF2-40B4-BE49-F238E27FC236}">
                <a16:creationId xmlns:a16="http://schemas.microsoft.com/office/drawing/2014/main" id="{6031D54B-3371-1EED-417A-C24C8B363DE6}"/>
              </a:ext>
            </a:extLst>
          </p:cNvPr>
          <p:cNvSpPr txBox="1"/>
          <p:nvPr/>
        </p:nvSpPr>
        <p:spPr>
          <a:xfrm>
            <a:off x="5419658" y="6012620"/>
            <a:ext cx="1730131" cy="307777"/>
          </a:xfrm>
          <a:prstGeom prst="rect">
            <a:avLst/>
          </a:prstGeom>
          <a:noFill/>
        </p:spPr>
        <p:txBody>
          <a:bodyPr wrap="square" rtlCol="0">
            <a:spAutoFit/>
          </a:bodyPr>
          <a:lstStyle/>
          <a:p>
            <a:r>
              <a:rPr lang="pl-PL" sz="1400" b="1" dirty="0">
                <a:solidFill>
                  <a:schemeClr val="bg1"/>
                </a:solidFill>
                <a:latin typeface="Mazzard M" pitchFamily="2" charset="77"/>
              </a:rPr>
              <a:t>KONTRAHENT</a:t>
            </a:r>
          </a:p>
        </p:txBody>
      </p:sp>
      <p:sp>
        <p:nvSpPr>
          <p:cNvPr id="25" name="pole tekstowe 24">
            <a:extLst>
              <a:ext uri="{FF2B5EF4-FFF2-40B4-BE49-F238E27FC236}">
                <a16:creationId xmlns:a16="http://schemas.microsoft.com/office/drawing/2014/main" id="{5DB28A16-4B2C-D4AB-B59E-4CD82EE207BD}"/>
              </a:ext>
            </a:extLst>
          </p:cNvPr>
          <p:cNvSpPr txBox="1"/>
          <p:nvPr/>
        </p:nvSpPr>
        <p:spPr>
          <a:xfrm>
            <a:off x="9401326" y="4302174"/>
            <a:ext cx="1102799" cy="307777"/>
          </a:xfrm>
          <a:prstGeom prst="rect">
            <a:avLst/>
          </a:prstGeom>
          <a:noFill/>
        </p:spPr>
        <p:txBody>
          <a:bodyPr wrap="square" rtlCol="0">
            <a:spAutoFit/>
          </a:bodyPr>
          <a:lstStyle/>
          <a:p>
            <a:r>
              <a:rPr lang="pl-PL" sz="1400" b="1" dirty="0">
                <a:solidFill>
                  <a:schemeClr val="bg1"/>
                </a:solidFill>
                <a:latin typeface="Mazzard M" pitchFamily="2" charset="77"/>
              </a:rPr>
              <a:t>FAKTOR</a:t>
            </a:r>
          </a:p>
        </p:txBody>
      </p:sp>
      <p:pic>
        <p:nvPicPr>
          <p:cNvPr id="5" name="Picture 4">
            <a:extLst>
              <a:ext uri="{FF2B5EF4-FFF2-40B4-BE49-F238E27FC236}">
                <a16:creationId xmlns:a16="http://schemas.microsoft.com/office/drawing/2014/main" id="{ACBDF8BB-C4F8-D892-09F6-4D1FEE45A8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1965" y="3793408"/>
            <a:ext cx="2219213" cy="544757"/>
          </a:xfrm>
          <a:prstGeom prst="rect">
            <a:avLst/>
          </a:prstGeom>
        </p:spPr>
      </p:pic>
      <p:pic>
        <p:nvPicPr>
          <p:cNvPr id="16" name="Picture 15">
            <a:extLst>
              <a:ext uri="{FF2B5EF4-FFF2-40B4-BE49-F238E27FC236}">
                <a16:creationId xmlns:a16="http://schemas.microsoft.com/office/drawing/2014/main" id="{E0A225E2-CB3C-9D8B-D1AC-47B55C3646FF}"/>
              </a:ext>
            </a:extLst>
          </p:cNvPr>
          <p:cNvPicPr>
            <a:picLocks noChangeAspect="1"/>
          </p:cNvPicPr>
          <p:nvPr/>
        </p:nvPicPr>
        <p:blipFill>
          <a:blip r:embed="rId8"/>
          <a:stretch>
            <a:fillRect/>
          </a:stretch>
        </p:blipFill>
        <p:spPr>
          <a:xfrm flipV="1">
            <a:off x="2470759" y="3304585"/>
            <a:ext cx="5583072" cy="137754"/>
          </a:xfrm>
          <a:prstGeom prst="rect">
            <a:avLst/>
          </a:prstGeom>
        </p:spPr>
      </p:pic>
      <p:pic>
        <p:nvPicPr>
          <p:cNvPr id="26" name="Picture 25">
            <a:extLst>
              <a:ext uri="{FF2B5EF4-FFF2-40B4-BE49-F238E27FC236}">
                <a16:creationId xmlns:a16="http://schemas.microsoft.com/office/drawing/2014/main" id="{BBA566C6-34B2-9D1E-50BC-A4D424969BC5}"/>
              </a:ext>
            </a:extLst>
          </p:cNvPr>
          <p:cNvPicPr>
            <a:picLocks noChangeAspect="1"/>
          </p:cNvPicPr>
          <p:nvPr/>
        </p:nvPicPr>
        <p:blipFill>
          <a:blip r:embed="rId8"/>
          <a:stretch>
            <a:fillRect/>
          </a:stretch>
        </p:blipFill>
        <p:spPr>
          <a:xfrm rot="10800000" flipV="1">
            <a:off x="2386682" y="3031604"/>
            <a:ext cx="5583072" cy="137754"/>
          </a:xfrm>
          <a:prstGeom prst="rect">
            <a:avLst/>
          </a:prstGeom>
        </p:spPr>
      </p:pic>
      <p:grpSp>
        <p:nvGrpSpPr>
          <p:cNvPr id="37" name="Group 36">
            <a:extLst>
              <a:ext uri="{FF2B5EF4-FFF2-40B4-BE49-F238E27FC236}">
                <a16:creationId xmlns:a16="http://schemas.microsoft.com/office/drawing/2014/main" id="{B792DD8A-E6EA-DADB-99C0-A02E7100CB3B}"/>
              </a:ext>
            </a:extLst>
          </p:cNvPr>
          <p:cNvGrpSpPr/>
          <p:nvPr/>
        </p:nvGrpSpPr>
        <p:grpSpPr>
          <a:xfrm>
            <a:off x="917426" y="4817179"/>
            <a:ext cx="457741" cy="457741"/>
            <a:chOff x="917426" y="4817179"/>
            <a:chExt cx="457741" cy="457741"/>
          </a:xfrm>
        </p:grpSpPr>
        <p:pic>
          <p:nvPicPr>
            <p:cNvPr id="32" name="Picture 31">
              <a:extLst>
                <a:ext uri="{FF2B5EF4-FFF2-40B4-BE49-F238E27FC236}">
                  <a16:creationId xmlns:a16="http://schemas.microsoft.com/office/drawing/2014/main" id="{9FCBA4F8-9BED-5A63-86DE-1150B0FDAC05}"/>
                </a:ext>
              </a:extLst>
            </p:cNvPr>
            <p:cNvPicPr>
              <a:picLocks noChangeAspect="1"/>
            </p:cNvPicPr>
            <p:nvPr/>
          </p:nvPicPr>
          <p:blipFill>
            <a:blip r:embed="rId9"/>
            <a:stretch>
              <a:fillRect/>
            </a:stretch>
          </p:blipFill>
          <p:spPr>
            <a:xfrm>
              <a:off x="917426" y="4817179"/>
              <a:ext cx="457741" cy="457741"/>
            </a:xfrm>
            <a:prstGeom prst="rect">
              <a:avLst/>
            </a:prstGeom>
          </p:spPr>
        </p:pic>
        <p:sp>
          <p:nvSpPr>
            <p:cNvPr id="35" name="pole tekstowe 17">
              <a:extLst>
                <a:ext uri="{FF2B5EF4-FFF2-40B4-BE49-F238E27FC236}">
                  <a16:creationId xmlns:a16="http://schemas.microsoft.com/office/drawing/2014/main" id="{C5ADC213-F61A-C82C-62EC-47B29CE1E4F7}"/>
                </a:ext>
              </a:extLst>
            </p:cNvPr>
            <p:cNvSpPr txBox="1"/>
            <p:nvPr/>
          </p:nvSpPr>
          <p:spPr>
            <a:xfrm>
              <a:off x="995479" y="4861383"/>
              <a:ext cx="287258" cy="369332"/>
            </a:xfrm>
            <a:prstGeom prst="rect">
              <a:avLst/>
            </a:prstGeom>
            <a:noFill/>
          </p:spPr>
          <p:txBody>
            <a:bodyPr wrap="none" rtlCol="0">
              <a:spAutoFit/>
            </a:bodyPr>
            <a:lstStyle/>
            <a:p>
              <a:r>
                <a:rPr lang="pl-PL" b="1" dirty="0">
                  <a:solidFill>
                    <a:schemeClr val="bg1"/>
                  </a:solidFill>
                  <a:latin typeface="Mazzard M" pitchFamily="2" charset="77"/>
                </a:rPr>
                <a:t>1</a:t>
              </a:r>
            </a:p>
          </p:txBody>
        </p:sp>
      </p:grpSp>
      <p:grpSp>
        <p:nvGrpSpPr>
          <p:cNvPr id="39" name="Group 38">
            <a:extLst>
              <a:ext uri="{FF2B5EF4-FFF2-40B4-BE49-F238E27FC236}">
                <a16:creationId xmlns:a16="http://schemas.microsoft.com/office/drawing/2014/main" id="{2C188595-096C-5338-924A-58FA049C3085}"/>
              </a:ext>
            </a:extLst>
          </p:cNvPr>
          <p:cNvGrpSpPr/>
          <p:nvPr/>
        </p:nvGrpSpPr>
        <p:grpSpPr>
          <a:xfrm>
            <a:off x="4185560" y="3812467"/>
            <a:ext cx="457741" cy="457741"/>
            <a:chOff x="917426" y="4817179"/>
            <a:chExt cx="457741" cy="457741"/>
          </a:xfrm>
        </p:grpSpPr>
        <p:pic>
          <p:nvPicPr>
            <p:cNvPr id="40" name="Picture 39">
              <a:extLst>
                <a:ext uri="{FF2B5EF4-FFF2-40B4-BE49-F238E27FC236}">
                  <a16:creationId xmlns:a16="http://schemas.microsoft.com/office/drawing/2014/main" id="{423A71DB-8AC9-89CF-85B2-A222DBBA95D8}"/>
                </a:ext>
              </a:extLst>
            </p:cNvPr>
            <p:cNvPicPr>
              <a:picLocks noChangeAspect="1"/>
            </p:cNvPicPr>
            <p:nvPr/>
          </p:nvPicPr>
          <p:blipFill>
            <a:blip r:embed="rId9"/>
            <a:stretch>
              <a:fillRect/>
            </a:stretch>
          </p:blipFill>
          <p:spPr>
            <a:xfrm>
              <a:off x="917426" y="4817179"/>
              <a:ext cx="457741" cy="457741"/>
            </a:xfrm>
            <a:prstGeom prst="rect">
              <a:avLst/>
            </a:prstGeom>
          </p:spPr>
        </p:pic>
        <p:sp>
          <p:nvSpPr>
            <p:cNvPr id="41" name="pole tekstowe 17">
              <a:extLst>
                <a:ext uri="{FF2B5EF4-FFF2-40B4-BE49-F238E27FC236}">
                  <a16:creationId xmlns:a16="http://schemas.microsoft.com/office/drawing/2014/main" id="{5D828F91-0C47-1939-66F2-FFC3218EEE1F}"/>
                </a:ext>
              </a:extLst>
            </p:cNvPr>
            <p:cNvSpPr txBox="1"/>
            <p:nvPr/>
          </p:nvSpPr>
          <p:spPr>
            <a:xfrm>
              <a:off x="991279" y="4861383"/>
              <a:ext cx="312906" cy="369332"/>
            </a:xfrm>
            <a:prstGeom prst="rect">
              <a:avLst/>
            </a:prstGeom>
            <a:noFill/>
          </p:spPr>
          <p:txBody>
            <a:bodyPr wrap="none" rtlCol="0">
              <a:spAutoFit/>
            </a:bodyPr>
            <a:lstStyle/>
            <a:p>
              <a:r>
                <a:rPr lang="pl-PL" b="1" dirty="0">
                  <a:solidFill>
                    <a:schemeClr val="bg1"/>
                  </a:solidFill>
                  <a:latin typeface="Mazzard M" pitchFamily="2" charset="77"/>
                </a:rPr>
                <a:t>2</a:t>
              </a:r>
            </a:p>
          </p:txBody>
        </p:sp>
      </p:grpSp>
      <p:grpSp>
        <p:nvGrpSpPr>
          <p:cNvPr id="42" name="Group 41">
            <a:extLst>
              <a:ext uri="{FF2B5EF4-FFF2-40B4-BE49-F238E27FC236}">
                <a16:creationId xmlns:a16="http://schemas.microsoft.com/office/drawing/2014/main" id="{B884628F-74DB-486E-A83F-B057CF5A4EE5}"/>
              </a:ext>
            </a:extLst>
          </p:cNvPr>
          <p:cNvGrpSpPr/>
          <p:nvPr/>
        </p:nvGrpSpPr>
        <p:grpSpPr>
          <a:xfrm>
            <a:off x="5085784" y="2175053"/>
            <a:ext cx="457741" cy="457741"/>
            <a:chOff x="917426" y="4817179"/>
            <a:chExt cx="457741" cy="457741"/>
          </a:xfrm>
        </p:grpSpPr>
        <p:pic>
          <p:nvPicPr>
            <p:cNvPr id="43" name="Picture 42">
              <a:extLst>
                <a:ext uri="{FF2B5EF4-FFF2-40B4-BE49-F238E27FC236}">
                  <a16:creationId xmlns:a16="http://schemas.microsoft.com/office/drawing/2014/main" id="{F175D7E8-FFB9-838F-CF2E-A3D3392D7E54}"/>
                </a:ext>
              </a:extLst>
            </p:cNvPr>
            <p:cNvPicPr>
              <a:picLocks noChangeAspect="1"/>
            </p:cNvPicPr>
            <p:nvPr/>
          </p:nvPicPr>
          <p:blipFill>
            <a:blip r:embed="rId9"/>
            <a:stretch>
              <a:fillRect/>
            </a:stretch>
          </p:blipFill>
          <p:spPr>
            <a:xfrm>
              <a:off x="917426" y="4817179"/>
              <a:ext cx="457741" cy="457741"/>
            </a:xfrm>
            <a:prstGeom prst="rect">
              <a:avLst/>
            </a:prstGeom>
          </p:spPr>
        </p:pic>
        <p:sp>
          <p:nvSpPr>
            <p:cNvPr id="44" name="pole tekstowe 17">
              <a:extLst>
                <a:ext uri="{FF2B5EF4-FFF2-40B4-BE49-F238E27FC236}">
                  <a16:creationId xmlns:a16="http://schemas.microsoft.com/office/drawing/2014/main" id="{E1357FFE-08AE-DF2A-C19C-EAF8670F2C01}"/>
                </a:ext>
              </a:extLst>
            </p:cNvPr>
            <p:cNvSpPr txBox="1"/>
            <p:nvPr/>
          </p:nvSpPr>
          <p:spPr>
            <a:xfrm>
              <a:off x="991279" y="4861383"/>
              <a:ext cx="316112" cy="369332"/>
            </a:xfrm>
            <a:prstGeom prst="rect">
              <a:avLst/>
            </a:prstGeom>
            <a:noFill/>
          </p:spPr>
          <p:txBody>
            <a:bodyPr wrap="none" rtlCol="0">
              <a:spAutoFit/>
            </a:bodyPr>
            <a:lstStyle/>
            <a:p>
              <a:r>
                <a:rPr lang="pl-PL" b="1" dirty="0">
                  <a:solidFill>
                    <a:schemeClr val="bg1"/>
                  </a:solidFill>
                  <a:latin typeface="Mazzard M" pitchFamily="2" charset="77"/>
                </a:rPr>
                <a:t>3</a:t>
              </a:r>
            </a:p>
          </p:txBody>
        </p:sp>
      </p:grpSp>
      <p:grpSp>
        <p:nvGrpSpPr>
          <p:cNvPr id="45" name="Group 44">
            <a:extLst>
              <a:ext uri="{FF2B5EF4-FFF2-40B4-BE49-F238E27FC236}">
                <a16:creationId xmlns:a16="http://schemas.microsoft.com/office/drawing/2014/main" id="{62A3CBBB-4F38-E704-9AE3-7B6BBFC9E59E}"/>
              </a:ext>
            </a:extLst>
          </p:cNvPr>
          <p:cNvGrpSpPr/>
          <p:nvPr/>
        </p:nvGrpSpPr>
        <p:grpSpPr>
          <a:xfrm>
            <a:off x="7644390" y="5806523"/>
            <a:ext cx="457741" cy="457741"/>
            <a:chOff x="917426" y="4817179"/>
            <a:chExt cx="457741" cy="457741"/>
          </a:xfrm>
        </p:grpSpPr>
        <p:pic>
          <p:nvPicPr>
            <p:cNvPr id="46" name="Picture 45">
              <a:extLst>
                <a:ext uri="{FF2B5EF4-FFF2-40B4-BE49-F238E27FC236}">
                  <a16:creationId xmlns:a16="http://schemas.microsoft.com/office/drawing/2014/main" id="{89B8FD29-9587-9279-87C1-40AEB455E0CB}"/>
                </a:ext>
              </a:extLst>
            </p:cNvPr>
            <p:cNvPicPr>
              <a:picLocks noChangeAspect="1"/>
            </p:cNvPicPr>
            <p:nvPr/>
          </p:nvPicPr>
          <p:blipFill>
            <a:blip r:embed="rId9"/>
            <a:stretch>
              <a:fillRect/>
            </a:stretch>
          </p:blipFill>
          <p:spPr>
            <a:xfrm>
              <a:off x="917426" y="4817179"/>
              <a:ext cx="457741" cy="457741"/>
            </a:xfrm>
            <a:prstGeom prst="rect">
              <a:avLst/>
            </a:prstGeom>
          </p:spPr>
        </p:pic>
        <p:sp>
          <p:nvSpPr>
            <p:cNvPr id="47" name="pole tekstowe 17">
              <a:extLst>
                <a:ext uri="{FF2B5EF4-FFF2-40B4-BE49-F238E27FC236}">
                  <a16:creationId xmlns:a16="http://schemas.microsoft.com/office/drawing/2014/main" id="{30247753-5E58-FEC5-985D-1F667151C509}"/>
                </a:ext>
              </a:extLst>
            </p:cNvPr>
            <p:cNvSpPr txBox="1"/>
            <p:nvPr/>
          </p:nvSpPr>
          <p:spPr>
            <a:xfrm>
              <a:off x="991279" y="4861383"/>
              <a:ext cx="327334" cy="369332"/>
            </a:xfrm>
            <a:prstGeom prst="rect">
              <a:avLst/>
            </a:prstGeom>
            <a:noFill/>
          </p:spPr>
          <p:txBody>
            <a:bodyPr wrap="none" rtlCol="0">
              <a:spAutoFit/>
            </a:bodyPr>
            <a:lstStyle/>
            <a:p>
              <a:r>
                <a:rPr lang="pl-PL" b="1" dirty="0">
                  <a:solidFill>
                    <a:schemeClr val="bg1"/>
                  </a:solidFill>
                  <a:latin typeface="Mazzard M" pitchFamily="2" charset="77"/>
                </a:rPr>
                <a:t>4</a:t>
              </a:r>
            </a:p>
          </p:txBody>
        </p:sp>
      </p:grpSp>
      <p:pic>
        <p:nvPicPr>
          <p:cNvPr id="48" name="Picture 47">
            <a:extLst>
              <a:ext uri="{FF2B5EF4-FFF2-40B4-BE49-F238E27FC236}">
                <a16:creationId xmlns:a16="http://schemas.microsoft.com/office/drawing/2014/main" id="{BD4161F7-AA30-D785-6C99-C070A89668FA}"/>
              </a:ext>
            </a:extLst>
          </p:cNvPr>
          <p:cNvPicPr>
            <a:picLocks noChangeAspect="1"/>
          </p:cNvPicPr>
          <p:nvPr/>
        </p:nvPicPr>
        <p:blipFill>
          <a:blip r:embed="rId10"/>
          <a:stretch>
            <a:fillRect/>
          </a:stretch>
        </p:blipFill>
        <p:spPr>
          <a:xfrm>
            <a:off x="5761629" y="4008902"/>
            <a:ext cx="3290185" cy="1546538"/>
          </a:xfrm>
          <a:prstGeom prst="rect">
            <a:avLst/>
          </a:prstGeom>
        </p:spPr>
      </p:pic>
      <p:pic>
        <p:nvPicPr>
          <p:cNvPr id="49" name="Picture 48">
            <a:extLst>
              <a:ext uri="{FF2B5EF4-FFF2-40B4-BE49-F238E27FC236}">
                <a16:creationId xmlns:a16="http://schemas.microsoft.com/office/drawing/2014/main" id="{B7B83B90-BCB0-FF27-05EB-CA8978BFB123}"/>
              </a:ext>
            </a:extLst>
          </p:cNvPr>
          <p:cNvPicPr>
            <a:picLocks noChangeAspect="1"/>
          </p:cNvPicPr>
          <p:nvPr/>
        </p:nvPicPr>
        <p:blipFill>
          <a:blip r:embed="rId11"/>
          <a:stretch>
            <a:fillRect/>
          </a:stretch>
        </p:blipFill>
        <p:spPr>
          <a:xfrm>
            <a:off x="4646172" y="3288742"/>
            <a:ext cx="145483" cy="1198098"/>
          </a:xfrm>
          <a:prstGeom prst="rect">
            <a:avLst/>
          </a:prstGeom>
        </p:spPr>
      </p:pic>
    </p:spTree>
    <p:extLst>
      <p:ext uri="{BB962C8B-B14F-4D97-AF65-F5344CB8AC3E}">
        <p14:creationId xmlns:p14="http://schemas.microsoft.com/office/powerpoint/2010/main" val="1730144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ADB4B83-737E-4E6E-A206-1A1E112B020E}"/>
              </a:ext>
            </a:extLst>
          </p:cNvPr>
          <p:cNvGrpSpPr/>
          <p:nvPr/>
        </p:nvGrpSpPr>
        <p:grpSpPr>
          <a:xfrm>
            <a:off x="0" y="0"/>
            <a:ext cx="12192000" cy="6858000"/>
            <a:chOff x="0" y="0"/>
            <a:chExt cx="12192000" cy="6858000"/>
          </a:xfrm>
        </p:grpSpPr>
        <p:pic>
          <p:nvPicPr>
            <p:cNvPr id="10" name="Picture 9">
              <a:extLst>
                <a:ext uri="{FF2B5EF4-FFF2-40B4-BE49-F238E27FC236}">
                  <a16:creationId xmlns:a16="http://schemas.microsoft.com/office/drawing/2014/main" id="{CBA02FA8-1C81-DAFB-AD00-23614DF8F3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Picture 10">
              <a:extLst>
                <a:ext uri="{FF2B5EF4-FFF2-40B4-BE49-F238E27FC236}">
                  <a16:creationId xmlns:a16="http://schemas.microsoft.com/office/drawing/2014/main" id="{EB2E5670-40D7-F8F5-38E8-2528D5E2DF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3633" y="588123"/>
              <a:ext cx="2638343" cy="647642"/>
            </a:xfrm>
            <a:prstGeom prst="rect">
              <a:avLst/>
            </a:prstGeom>
          </p:spPr>
        </p:pic>
      </p:grpSp>
      <p:sp>
        <p:nvSpPr>
          <p:cNvPr id="2" name="Tytuł 1">
            <a:extLst>
              <a:ext uri="{FF2B5EF4-FFF2-40B4-BE49-F238E27FC236}">
                <a16:creationId xmlns:a16="http://schemas.microsoft.com/office/drawing/2014/main" id="{E0B86724-7C50-8F41-BC37-DC1545DB33AD}"/>
              </a:ext>
            </a:extLst>
          </p:cNvPr>
          <p:cNvSpPr>
            <a:spLocks noGrp="1"/>
          </p:cNvSpPr>
          <p:nvPr>
            <p:ph type="title"/>
          </p:nvPr>
        </p:nvSpPr>
        <p:spPr>
          <a:xfrm>
            <a:off x="838200" y="300957"/>
            <a:ext cx="10515600" cy="1325563"/>
          </a:xfrm>
        </p:spPr>
        <p:txBody>
          <a:bodyPr>
            <a:normAutofit/>
          </a:bodyPr>
          <a:lstStyle/>
          <a:p>
            <a:r>
              <a:rPr lang="pl-PL" sz="4000" b="1" dirty="0">
                <a:solidFill>
                  <a:schemeClr val="bg1"/>
                </a:solidFill>
                <a:latin typeface="Mazzard H SemiBold" pitchFamily="2" charset="77"/>
              </a:rPr>
              <a:t>Ile to kosztuje?</a:t>
            </a:r>
          </a:p>
        </p:txBody>
      </p:sp>
      <p:sp>
        <p:nvSpPr>
          <p:cNvPr id="3" name="Symbol zastępczy zawartości 2">
            <a:extLst>
              <a:ext uri="{FF2B5EF4-FFF2-40B4-BE49-F238E27FC236}">
                <a16:creationId xmlns:a16="http://schemas.microsoft.com/office/drawing/2014/main" id="{8A43A43A-74A6-1E4A-FFE3-F5C2892987A0}"/>
              </a:ext>
            </a:extLst>
          </p:cNvPr>
          <p:cNvSpPr>
            <a:spLocks noGrp="1"/>
          </p:cNvSpPr>
          <p:nvPr>
            <p:ph idx="1"/>
          </p:nvPr>
        </p:nvSpPr>
        <p:spPr/>
        <p:txBody>
          <a:bodyPr>
            <a:normAutofit fontScale="70000" lnSpcReduction="20000"/>
          </a:bodyPr>
          <a:lstStyle/>
          <a:p>
            <a:pPr marL="269875" lvl="1" indent="-269875">
              <a:lnSpc>
                <a:spcPct val="110000"/>
              </a:lnSpc>
            </a:pPr>
            <a:r>
              <a:rPr lang="pl-PL" sz="2800" dirty="0">
                <a:solidFill>
                  <a:schemeClr val="bg1"/>
                </a:solidFill>
                <a:latin typeface="Mazzard H" pitchFamily="2" charset="77"/>
              </a:rPr>
              <a:t>Abonament – stała miesięczna opłata w wysokości 200 zł netto za każde 10 000 PLN limitu (i oczywiście wielokrotność 400 zł netto za 20 000 PLN limitu itd.), tutaj zaznaczę, że kwota limitu to kwota wypłaconych zaliczek ze zgłoszonych faktur – limit się uwalnia w momencie nadejścia spłaty od kontrahenta więc należy uwzględnić terminy płatności przy analizowaniu miesięcznego obrotu z kontrahentem.</a:t>
            </a:r>
          </a:p>
          <a:p>
            <a:pPr marL="269875" lvl="1" indent="-269875">
              <a:lnSpc>
                <a:spcPct val="110000"/>
              </a:lnSpc>
            </a:pPr>
            <a:endParaRPr lang="pl-PL" sz="2800" dirty="0">
              <a:solidFill>
                <a:schemeClr val="bg1"/>
              </a:solidFill>
              <a:latin typeface="Mazzard H" pitchFamily="2" charset="77"/>
            </a:endParaRPr>
          </a:p>
          <a:p>
            <a:pPr marL="269875" lvl="1" indent="-269875">
              <a:lnSpc>
                <a:spcPct val="110000"/>
              </a:lnSpc>
            </a:pPr>
            <a:r>
              <a:rPr lang="pl-PL" sz="2800" dirty="0">
                <a:solidFill>
                  <a:schemeClr val="bg1"/>
                </a:solidFill>
                <a:latin typeface="Mazzard H" pitchFamily="2" charset="77"/>
              </a:rPr>
              <a:t>Faktoring klasyczny z regresem -  prowizja od faktury 1–3% za 30 dni finansowania (dokładna wartość do ustalenia), liczone od wartości każdej faktury.</a:t>
            </a:r>
          </a:p>
          <a:p>
            <a:pPr marL="0" lvl="1" indent="0">
              <a:lnSpc>
                <a:spcPct val="110000"/>
              </a:lnSpc>
              <a:buNone/>
            </a:pPr>
            <a:endParaRPr lang="pl-PL" sz="2800" dirty="0">
              <a:solidFill>
                <a:schemeClr val="bg1"/>
              </a:solidFill>
              <a:latin typeface="Mazzard H" pitchFamily="2" charset="77"/>
            </a:endParaRPr>
          </a:p>
          <a:p>
            <a:pPr marL="269875" lvl="1" indent="-269875">
              <a:lnSpc>
                <a:spcPct val="110000"/>
              </a:lnSpc>
            </a:pPr>
            <a:r>
              <a:rPr lang="pl-PL" sz="2800" dirty="0">
                <a:solidFill>
                  <a:schemeClr val="bg1"/>
                </a:solidFill>
                <a:latin typeface="Mazzard H" pitchFamily="2" charset="77"/>
              </a:rPr>
              <a:t>Dodatkowo przy każdej z powyższych opcji obowiązuje prowizja za przyznanie limitu w wysokości 1 % wartości limitu. Płatna raz do roku dopiero po podpisaniu umowy i uruchomieniu finansowania (dla przykładu jeśli limit wynosi </a:t>
            </a:r>
            <a:br>
              <a:rPr lang="pl-PL" sz="2800" dirty="0">
                <a:solidFill>
                  <a:schemeClr val="bg1"/>
                </a:solidFill>
                <a:latin typeface="Mazzard H" pitchFamily="2" charset="77"/>
              </a:rPr>
            </a:br>
            <a:r>
              <a:rPr lang="pl-PL" sz="2800" dirty="0">
                <a:solidFill>
                  <a:schemeClr val="bg1"/>
                </a:solidFill>
                <a:latin typeface="Mazzard H" pitchFamily="2" charset="77"/>
              </a:rPr>
              <a:t>50 000 PLN koszt raz do roku 500 PLN netto).</a:t>
            </a:r>
          </a:p>
          <a:p>
            <a:endParaRPr lang="pl-PL" dirty="0"/>
          </a:p>
        </p:txBody>
      </p:sp>
    </p:spTree>
    <p:extLst>
      <p:ext uri="{BB962C8B-B14F-4D97-AF65-F5344CB8AC3E}">
        <p14:creationId xmlns:p14="http://schemas.microsoft.com/office/powerpoint/2010/main" val="1070309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68F6151-5AFB-B9BD-1D2C-E33B47A3DF4A}"/>
              </a:ext>
            </a:extLst>
          </p:cNvPr>
          <p:cNvGrpSpPr/>
          <p:nvPr/>
        </p:nvGrpSpPr>
        <p:grpSpPr>
          <a:xfrm>
            <a:off x="0" y="0"/>
            <a:ext cx="12192000" cy="6858000"/>
            <a:chOff x="0" y="0"/>
            <a:chExt cx="12192000" cy="6858000"/>
          </a:xfrm>
        </p:grpSpPr>
        <p:pic>
          <p:nvPicPr>
            <p:cNvPr id="10" name="Picture 9">
              <a:extLst>
                <a:ext uri="{FF2B5EF4-FFF2-40B4-BE49-F238E27FC236}">
                  <a16:creationId xmlns:a16="http://schemas.microsoft.com/office/drawing/2014/main" id="{65328C31-B929-3872-FE93-4B1292E4BA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Picture 10">
              <a:extLst>
                <a:ext uri="{FF2B5EF4-FFF2-40B4-BE49-F238E27FC236}">
                  <a16:creationId xmlns:a16="http://schemas.microsoft.com/office/drawing/2014/main" id="{349876DE-6F5B-07E6-F143-44BFEEE165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3633" y="588123"/>
              <a:ext cx="2638343" cy="647642"/>
            </a:xfrm>
            <a:prstGeom prst="rect">
              <a:avLst/>
            </a:prstGeom>
          </p:spPr>
        </p:pic>
      </p:grpSp>
      <p:sp>
        <p:nvSpPr>
          <p:cNvPr id="2" name="Tytuł 1">
            <a:extLst>
              <a:ext uri="{FF2B5EF4-FFF2-40B4-BE49-F238E27FC236}">
                <a16:creationId xmlns:a16="http://schemas.microsoft.com/office/drawing/2014/main" id="{E0B86724-7C50-8F41-BC37-DC1545DB33AD}"/>
              </a:ext>
            </a:extLst>
          </p:cNvPr>
          <p:cNvSpPr>
            <a:spLocks noGrp="1"/>
          </p:cNvSpPr>
          <p:nvPr>
            <p:ph type="title"/>
          </p:nvPr>
        </p:nvSpPr>
        <p:spPr>
          <a:xfrm>
            <a:off x="838200" y="265204"/>
            <a:ext cx="10515600" cy="1325563"/>
          </a:xfrm>
        </p:spPr>
        <p:txBody>
          <a:bodyPr/>
          <a:lstStyle/>
          <a:p>
            <a:r>
              <a:rPr lang="pl-PL" sz="4000" b="1" dirty="0">
                <a:solidFill>
                  <a:schemeClr val="bg1"/>
                </a:solidFill>
                <a:latin typeface="Mazzard H SemiBold" pitchFamily="2" charset="77"/>
              </a:rPr>
              <a:t>Dziękuję za uwagę	</a:t>
            </a:r>
          </a:p>
        </p:txBody>
      </p:sp>
      <p:sp>
        <p:nvSpPr>
          <p:cNvPr id="3" name="Symbol zastępczy zawartości 2">
            <a:extLst>
              <a:ext uri="{FF2B5EF4-FFF2-40B4-BE49-F238E27FC236}">
                <a16:creationId xmlns:a16="http://schemas.microsoft.com/office/drawing/2014/main" id="{8A43A43A-74A6-1E4A-FFE3-F5C2892987A0}"/>
              </a:ext>
            </a:extLst>
          </p:cNvPr>
          <p:cNvSpPr>
            <a:spLocks noGrp="1"/>
          </p:cNvSpPr>
          <p:nvPr>
            <p:ph idx="1"/>
          </p:nvPr>
        </p:nvSpPr>
        <p:spPr>
          <a:xfrm>
            <a:off x="838200" y="3740923"/>
            <a:ext cx="4363995" cy="2548667"/>
          </a:xfrm>
        </p:spPr>
        <p:txBody>
          <a:bodyPr>
            <a:normAutofit fontScale="92500"/>
          </a:bodyPr>
          <a:lstStyle/>
          <a:p>
            <a:pPr marL="0" indent="0" fontAlgn="base">
              <a:buNone/>
            </a:pPr>
            <a:r>
              <a:rPr lang="pl-PL" dirty="0">
                <a:solidFill>
                  <a:schemeClr val="bg1"/>
                </a:solidFill>
                <a:latin typeface="Mazzard H" pitchFamily="2" charset="77"/>
                <a:ea typeface="Times New Roman" panose="02020603050405020304" pitchFamily="18" charset="0"/>
                <a:cs typeface="Calibri" panose="020F0502020204030204" pitchFamily="34" charset="0"/>
              </a:rPr>
              <a:t>Zapraszam do kontaktu :</a:t>
            </a:r>
            <a:endParaRPr lang="pl-PL" sz="2800" dirty="0">
              <a:solidFill>
                <a:schemeClr val="bg1"/>
              </a:solidFill>
              <a:effectLst/>
              <a:latin typeface="Mazzard H" pitchFamily="2" charset="77"/>
              <a:ea typeface="Times New Roman" panose="02020603050405020304" pitchFamily="18" charset="0"/>
              <a:cs typeface="Calibri" panose="020F0502020204030204" pitchFamily="34" charset="0"/>
            </a:endParaRPr>
          </a:p>
          <a:p>
            <a:pPr marL="0" indent="0" fontAlgn="base">
              <a:buNone/>
            </a:pPr>
            <a:endParaRPr lang="pl-PL" b="1" dirty="0">
              <a:solidFill>
                <a:schemeClr val="bg1"/>
              </a:solidFill>
              <a:latin typeface="Mazzard M" pitchFamily="2" charset="77"/>
              <a:ea typeface="Times New Roman" panose="02020603050405020304" pitchFamily="18" charset="0"/>
              <a:cs typeface="Calibri" panose="020F0502020204030204" pitchFamily="34" charset="0"/>
            </a:endParaRPr>
          </a:p>
          <a:p>
            <a:pPr marL="0" indent="0" fontAlgn="base">
              <a:buNone/>
            </a:pPr>
            <a:r>
              <a:rPr lang="pl-PL" sz="2800" b="1" dirty="0">
                <a:solidFill>
                  <a:schemeClr val="bg1"/>
                </a:solidFill>
                <a:effectLst/>
                <a:latin typeface="Mazzard M" pitchFamily="2" charset="77"/>
                <a:ea typeface="Times New Roman" panose="02020603050405020304" pitchFamily="18" charset="0"/>
                <a:cs typeface="Calibri" panose="020F0502020204030204" pitchFamily="34" charset="0"/>
              </a:rPr>
              <a:t>Przemysław Pamirski</a:t>
            </a:r>
          </a:p>
          <a:p>
            <a:pPr marL="0" indent="0" fontAlgn="base">
              <a:buNone/>
            </a:pPr>
            <a:r>
              <a:rPr lang="pl-PL" dirty="0">
                <a:solidFill>
                  <a:schemeClr val="bg1"/>
                </a:solidFill>
                <a:latin typeface="Mazzard M" pitchFamily="2" charset="77"/>
                <a:ea typeface="Times New Roman" panose="02020603050405020304" pitchFamily="18" charset="0"/>
                <a:cs typeface="Calibri" panose="020F0502020204030204" pitchFamily="34" charset="0"/>
              </a:rPr>
              <a:t>     </a:t>
            </a:r>
            <a:r>
              <a:rPr lang="pl-PL" sz="2800" dirty="0">
                <a:solidFill>
                  <a:schemeClr val="bg1"/>
                </a:solidFill>
                <a:effectLst/>
                <a:latin typeface="Mazzard M" pitchFamily="2" charset="77"/>
                <a:ea typeface="Times New Roman" panose="02020603050405020304" pitchFamily="18" charset="0"/>
                <a:cs typeface="Calibri" panose="020F0502020204030204" pitchFamily="34" charset="0"/>
              </a:rPr>
              <a:t>667 828 100</a:t>
            </a:r>
          </a:p>
          <a:p>
            <a:pPr marL="0" indent="0" fontAlgn="base">
              <a:buNone/>
            </a:pPr>
            <a:r>
              <a:rPr lang="pl-PL" sz="2800" dirty="0">
                <a:solidFill>
                  <a:schemeClr val="bg1"/>
                </a:solidFill>
                <a:latin typeface="Mazzard M" pitchFamily="2" charset="77"/>
                <a:ea typeface="Calibri" panose="020F0502020204030204" pitchFamily="34" charset="0"/>
                <a:cs typeface="Calibri" panose="020F0502020204030204" pitchFamily="34" charset="0"/>
              </a:rPr>
              <a:t>     p.pamirski@e100it.pl</a:t>
            </a:r>
            <a:endParaRPr lang="pl-PL" sz="2800" dirty="0">
              <a:solidFill>
                <a:schemeClr val="bg1"/>
              </a:solidFill>
              <a:effectLst/>
              <a:latin typeface="Mazzard M" pitchFamily="2" charset="77"/>
              <a:ea typeface="Calibri" panose="020F0502020204030204" pitchFamily="34" charset="0"/>
              <a:cs typeface="Times New Roman" panose="02020603050405020304" pitchFamily="18" charset="0"/>
            </a:endParaRPr>
          </a:p>
          <a:p>
            <a:endParaRPr lang="pl-PL" dirty="0">
              <a:solidFill>
                <a:schemeClr val="bg1"/>
              </a:solidFill>
              <a:latin typeface="Mazzard M" pitchFamily="2" charset="77"/>
            </a:endParaRPr>
          </a:p>
        </p:txBody>
      </p:sp>
      <p:pic>
        <p:nvPicPr>
          <p:cNvPr id="12" name="Graphic 11">
            <a:extLst>
              <a:ext uri="{FF2B5EF4-FFF2-40B4-BE49-F238E27FC236}">
                <a16:creationId xmlns:a16="http://schemas.microsoft.com/office/drawing/2014/main" id="{F5292CF3-CFF3-59E4-CD2F-5FD8C7A6B62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73967" y="5874033"/>
            <a:ext cx="233767" cy="163636"/>
          </a:xfrm>
          <a:prstGeom prst="rect">
            <a:avLst/>
          </a:prstGeom>
        </p:spPr>
      </p:pic>
      <p:pic>
        <p:nvPicPr>
          <p:cNvPr id="13" name="Graphic 12">
            <a:extLst>
              <a:ext uri="{FF2B5EF4-FFF2-40B4-BE49-F238E27FC236}">
                <a16:creationId xmlns:a16="http://schemas.microsoft.com/office/drawing/2014/main" id="{2EAE917B-7234-74A7-C1AF-D7DE6CC7888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73188" y="5308895"/>
            <a:ext cx="218184" cy="229092"/>
          </a:xfrm>
          <a:prstGeom prst="rect">
            <a:avLst/>
          </a:prstGeom>
        </p:spPr>
      </p:pic>
    </p:spTree>
    <p:extLst>
      <p:ext uri="{BB962C8B-B14F-4D97-AF65-F5344CB8AC3E}">
        <p14:creationId xmlns:p14="http://schemas.microsoft.com/office/powerpoint/2010/main" val="1388867601"/>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1756</TotalTime>
  <Words>596</Words>
  <Application>Microsoft Office PowerPoint</Application>
  <PresentationFormat>Panoramiczny</PresentationFormat>
  <Paragraphs>56</Paragraphs>
  <Slides>9</Slides>
  <Notes>0</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9</vt:i4>
      </vt:variant>
    </vt:vector>
  </HeadingPairs>
  <TitlesOfParts>
    <vt:vector size="16" baseType="lpstr">
      <vt:lpstr>Arial</vt:lpstr>
      <vt:lpstr>Calibri</vt:lpstr>
      <vt:lpstr>Calibri Light</vt:lpstr>
      <vt:lpstr>Mazzard H</vt:lpstr>
      <vt:lpstr>Mazzard H SemiBold</vt:lpstr>
      <vt:lpstr>Mazzard M</vt:lpstr>
      <vt:lpstr>Motyw pakietu Office</vt:lpstr>
      <vt:lpstr>Prezentacja programu PowerPoint</vt:lpstr>
      <vt:lpstr>O nas</vt:lpstr>
      <vt:lpstr>Czym jest faktoring?</vt:lpstr>
      <vt:lpstr>Cesja wierzytelności</vt:lpstr>
      <vt:lpstr>Korzyści</vt:lpstr>
      <vt:lpstr>Cechy naszego produktu</vt:lpstr>
      <vt:lpstr>Schemat przebiegu transakcji faktoringu z regresem – firmy transportowe</vt:lpstr>
      <vt:lpstr>Ile to kosztuje?</vt:lpstr>
      <vt:lpstr>Dziękuję za uwagę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Pamirski Przemyslaw</dc:creator>
  <cp:lastModifiedBy>Sikora Jakub</cp:lastModifiedBy>
  <cp:revision>9</cp:revision>
  <dcterms:created xsi:type="dcterms:W3CDTF">2022-07-05T06:14:04Z</dcterms:created>
  <dcterms:modified xsi:type="dcterms:W3CDTF">2022-09-15T16:36:20Z</dcterms:modified>
</cp:coreProperties>
</file>