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108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pl-PL" smtClean="0"/>
              <a:t>Kliknij, aby edytować styl</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1BFB4510-9B3C-422B-95B6-F072A2F7B3EF}" type="datetimeFigureOut">
              <a:rPr lang="pl-PL" smtClean="0"/>
              <a:pPr/>
              <a:t>30.04.2021</a:t>
            </a:fld>
            <a:endParaRPr lang="pl-PL"/>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pl-PL"/>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7B88E9CB-EB61-45A6-90B0-3D4A692D7015}" type="slidenum">
              <a:rPr lang="pl-PL" smtClean="0"/>
              <a:pPr/>
              <a:t>‹#›</a:t>
            </a:fld>
            <a:endParaRPr lang="pl-PL"/>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BFB4510-9B3C-422B-95B6-F072A2F7B3EF}" type="datetimeFigureOut">
              <a:rPr lang="pl-PL" smtClean="0"/>
              <a:pPr/>
              <a:t>30.04.2021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88E9CB-EB61-45A6-90B0-3D4A692D701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pl-PL" smtClean="0"/>
              <a:t>Kliknij, aby edytować styl</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BFB4510-9B3C-422B-95B6-F072A2F7B3EF}" type="datetimeFigureOut">
              <a:rPr lang="pl-PL" smtClean="0"/>
              <a:pPr/>
              <a:t>30.04.2021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88E9CB-EB61-45A6-90B0-3D4A692D701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1BFB4510-9B3C-422B-95B6-F072A2F7B3EF}" type="datetimeFigureOut">
              <a:rPr lang="pl-PL" smtClean="0"/>
              <a:pPr/>
              <a:t>30.04.2021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88E9CB-EB61-45A6-90B0-3D4A692D701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pl-PL" smtClean="0"/>
              <a:t>Kliknij, aby edytować styl</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1BFB4510-9B3C-422B-95B6-F072A2F7B3EF}" type="datetimeFigureOut">
              <a:rPr lang="pl-PL" smtClean="0"/>
              <a:pPr/>
              <a:t>30.04.2021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88E9CB-EB61-45A6-90B0-3D4A692D701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1BFB4510-9B3C-422B-95B6-F072A2F7B3EF}" type="datetimeFigureOut">
              <a:rPr lang="pl-PL" smtClean="0"/>
              <a:pPr/>
              <a:t>30.04.2021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B88E9CB-EB61-45A6-90B0-3D4A692D7015}" type="slidenum">
              <a:rPr lang="pl-PL" smtClean="0"/>
              <a:pPr/>
              <a:t>‹#›</a:t>
            </a:fld>
            <a:endParaRPr lang="pl-PL"/>
          </a:p>
        </p:txBody>
      </p:sp>
      <p:sp>
        <p:nvSpPr>
          <p:cNvPr id="9" name="Content Placeholder 8"/>
          <p:cNvSpPr>
            <a:spLocks noGrp="1"/>
          </p:cNvSpPr>
          <p:nvPr>
            <p:ph sz="quarter" idx="13"/>
          </p:nvPr>
        </p:nvSpPr>
        <p:spPr>
          <a:xfrm>
            <a:off x="841248" y="2039112"/>
            <a:ext cx="3657600" cy="395020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7" name="Date Placeholder 6"/>
          <p:cNvSpPr>
            <a:spLocks noGrp="1"/>
          </p:cNvSpPr>
          <p:nvPr>
            <p:ph type="dt" sz="half" idx="10"/>
          </p:nvPr>
        </p:nvSpPr>
        <p:spPr/>
        <p:txBody>
          <a:bodyPr/>
          <a:lstStyle/>
          <a:p>
            <a:fld id="{1BFB4510-9B3C-422B-95B6-F072A2F7B3EF}" type="datetimeFigureOut">
              <a:rPr lang="pl-PL" smtClean="0"/>
              <a:pPr/>
              <a:t>30.04.2021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B88E9CB-EB61-45A6-90B0-3D4A692D7015}" type="slidenum">
              <a:rPr lang="pl-PL" smtClean="0"/>
              <a:pPr/>
              <a:t>‹#›</a:t>
            </a:fld>
            <a:endParaRPr lang="pl-PL"/>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1BFB4510-9B3C-422B-95B6-F072A2F7B3EF}" type="datetimeFigureOut">
              <a:rPr lang="pl-PL" smtClean="0"/>
              <a:pPr/>
              <a:t>30.04.2021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B88E9CB-EB61-45A6-90B0-3D4A692D701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B4510-9B3C-422B-95B6-F072A2F7B3EF}" type="datetimeFigureOut">
              <a:rPr lang="pl-PL" smtClean="0"/>
              <a:pPr/>
              <a:t>30.04.2021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B88E9CB-EB61-45A6-90B0-3D4A692D701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pl-PL" smtClean="0"/>
              <a:t>Kliknij, aby edytować styl</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BFB4510-9B3C-422B-95B6-F072A2F7B3EF}" type="datetimeFigureOut">
              <a:rPr lang="pl-PL" smtClean="0"/>
              <a:pPr/>
              <a:t>30.04.2021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B88E9CB-EB61-45A6-90B0-3D4A692D701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BFB4510-9B3C-422B-95B6-F072A2F7B3EF}" type="datetimeFigureOut">
              <a:rPr lang="pl-PL" smtClean="0"/>
              <a:pPr/>
              <a:t>30.04.2021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B88E9CB-EB61-45A6-90B0-3D4A692D7015}"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1BFB4510-9B3C-422B-95B6-F072A2F7B3EF}" type="datetimeFigureOut">
              <a:rPr lang="pl-PL" smtClean="0"/>
              <a:pPr/>
              <a:t>30.04.2021</a:t>
            </a:fld>
            <a:endParaRPr lang="pl-PL"/>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pl-PL"/>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7B88E9CB-EB61-45A6-90B0-3D4A692D701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logomangmalgorzataangielska" TargetMode="External"/><Relationship Id="rId2" Type="http://schemas.openxmlformats.org/officeDocument/2006/relationships/hyperlink" Target="mailto:gabinet.logomang@gmail.com"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rot="360000">
            <a:off x="3352360" y="2776298"/>
            <a:ext cx="4847038" cy="1839874"/>
          </a:xfrm>
        </p:spPr>
        <p:txBody>
          <a:bodyPr/>
          <a:lstStyle/>
          <a:p>
            <a:r>
              <a:rPr lang="pl-PL" sz="4000" dirty="0" smtClean="0"/>
              <a:t>Zabawy stymulujące i rozwijające mowę dziecka</a:t>
            </a:r>
            <a:endParaRPr lang="pl-PL" sz="4000" dirty="0"/>
          </a:p>
        </p:txBody>
      </p:sp>
      <p:sp>
        <p:nvSpPr>
          <p:cNvPr id="3" name="Podtytuł 2"/>
          <p:cNvSpPr>
            <a:spLocks noGrp="1"/>
          </p:cNvSpPr>
          <p:nvPr>
            <p:ph type="subTitle" idx="1"/>
          </p:nvPr>
        </p:nvSpPr>
        <p:spPr>
          <a:xfrm rot="360000">
            <a:off x="3245000" y="4687034"/>
            <a:ext cx="4836456" cy="1040845"/>
          </a:xfrm>
        </p:spPr>
        <p:txBody>
          <a:bodyPr>
            <a:normAutofit fontScale="62500" lnSpcReduction="20000"/>
          </a:bodyPr>
          <a:lstStyle/>
          <a:p>
            <a:r>
              <a:rPr lang="pl-PL" dirty="0" smtClean="0"/>
              <a:t>Prowadzi:</a:t>
            </a:r>
          </a:p>
          <a:p>
            <a:r>
              <a:rPr lang="pl-PL" dirty="0" smtClean="0"/>
              <a:t>Małgorzata Angielska</a:t>
            </a:r>
          </a:p>
          <a:p>
            <a:r>
              <a:rPr lang="pl-PL" b="1" dirty="0" smtClean="0"/>
              <a:t>Gabinet Logopedyczno-Terapeutyczny „Logo MAng” w Kielcach</a:t>
            </a:r>
          </a:p>
          <a:p>
            <a:r>
              <a:rPr lang="pl-PL" dirty="0" smtClean="0"/>
              <a:t>Neurologopeda w trakcie specjalizacji, terapeuta ręki, pedagog specjalny, </a:t>
            </a:r>
            <a:r>
              <a:rPr lang="pl-PL" dirty="0" smtClean="0"/>
              <a:t>oligofrenopedagog, filolog polski</a:t>
            </a:r>
            <a:endParaRPr lang="pl-PL" dirty="0" smtClean="0"/>
          </a:p>
        </p:txBody>
      </p:sp>
      <p:pic>
        <p:nvPicPr>
          <p:cNvPr id="5" name="Obraz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67128" y="-24138"/>
            <a:ext cx="2276872" cy="2276872"/>
          </a:xfrm>
          <a:prstGeom prst="rect">
            <a:avLst/>
          </a:prstGeom>
        </p:spPr>
      </p:pic>
      <p:pic>
        <p:nvPicPr>
          <p:cNvPr id="6" name="Obraz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875" y="5642410"/>
            <a:ext cx="6523008" cy="1215590"/>
          </a:xfrm>
          <a:prstGeom prst="rect">
            <a:avLst/>
          </a:prstGeom>
        </p:spPr>
      </p:pic>
    </p:spTree>
    <p:extLst>
      <p:ext uri="{BB962C8B-B14F-4D97-AF65-F5344CB8AC3E}">
        <p14:creationId xmlns="" xmlns:p14="http://schemas.microsoft.com/office/powerpoint/2010/main" val="3528339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Ćwiczenia oddechowe</a:t>
            </a:r>
            <a:endParaRPr lang="pl-PL" dirty="0"/>
          </a:p>
        </p:txBody>
      </p:sp>
      <p:sp>
        <p:nvSpPr>
          <p:cNvPr id="3" name="Symbol zastępczy zawartości 2"/>
          <p:cNvSpPr>
            <a:spLocks noGrp="1"/>
          </p:cNvSpPr>
          <p:nvPr>
            <p:ph idx="1"/>
          </p:nvPr>
        </p:nvSpPr>
        <p:spPr>
          <a:xfrm>
            <a:off x="899592" y="1844824"/>
            <a:ext cx="7467600" cy="4360925"/>
          </a:xfrm>
        </p:spPr>
        <p:txBody>
          <a:bodyPr>
            <a:normAutofit fontScale="70000" lnSpcReduction="20000"/>
          </a:bodyPr>
          <a:lstStyle/>
          <a:p>
            <a:pPr>
              <a:buFont typeface="Arial" pitchFamily="34" charset="0"/>
              <a:buChar char="•"/>
            </a:pPr>
            <a:r>
              <a:rPr lang="pl-PL" sz="2600" dirty="0" smtClean="0"/>
              <a:t>Aby przystąpić do któregokolwiek z tych ćwiczeń, należy najpierw dziecko </a:t>
            </a:r>
            <a:r>
              <a:rPr lang="pl-PL" sz="2600" b="1" dirty="0" smtClean="0"/>
              <a:t>oswoić z fakturą</a:t>
            </a:r>
            <a:r>
              <a:rPr lang="pl-PL" sz="2600" dirty="0" smtClean="0"/>
              <a:t>. Prezentujemy czynności na sobie.</a:t>
            </a:r>
          </a:p>
          <a:p>
            <a:pPr>
              <a:buFont typeface="Arial" pitchFamily="34" charset="0"/>
              <a:buChar char="•"/>
            </a:pPr>
            <a:r>
              <a:rPr lang="pl-PL" sz="2600" dirty="0" smtClean="0"/>
              <a:t>Dmuchanie baniek mydlanych – dla dzieci uczących się tej czynności prezentujemy dmuchanie – wdech nosem, wydech ustami, dla bardziej zaawansowanych – najpierw dużo malutkich baniek (mocny wydech), a potem próba nadmuchania jak największej bańki (wydech musi być długi i słaby).</a:t>
            </a:r>
          </a:p>
          <a:p>
            <a:pPr>
              <a:buFont typeface="Arial" pitchFamily="34" charset="0"/>
              <a:buChar char="•"/>
            </a:pPr>
            <a:r>
              <a:rPr lang="pl-PL" sz="2600" dirty="0" smtClean="0"/>
              <a:t>Dmuchanie w płomień świecy, tak aby nie zgasła. Ćwiczenie to powinno być wykonywane zawsze pod kontrolą osoby dorosłej.</a:t>
            </a:r>
          </a:p>
          <a:p>
            <a:pPr>
              <a:buFont typeface="Arial" pitchFamily="34" charset="0"/>
              <a:buChar char="•"/>
            </a:pPr>
            <a:r>
              <a:rPr lang="pl-PL" sz="2600" dirty="0" smtClean="0"/>
              <a:t>Zabawa w piratów – ustawiamy na wodzie dwa styropianowe statki. Można użyć również plastikowych zabawek. Ważne, by były bardzo lekkie. Zadaniem dziecka jest sterowanie statkiem piratów (przy pomocy oddechu), w taki sposób, aby dogonić drugi ze statków.</a:t>
            </a:r>
          </a:p>
          <a:p>
            <a:pPr>
              <a:buFont typeface="Arial" pitchFamily="34" charset="0"/>
              <a:buChar char="•"/>
            </a:pPr>
            <a:r>
              <a:rPr lang="pl-PL" sz="2600" dirty="0" smtClean="0"/>
              <a:t>Dmuchanie w wiatraczek.</a:t>
            </a:r>
          </a:p>
          <a:p>
            <a:pPr>
              <a:buFont typeface="Arial" pitchFamily="34" charset="0"/>
              <a:buChar char="•"/>
            </a:pPr>
            <a:r>
              <a:rPr lang="pl-PL" dirty="0" smtClean="0"/>
              <a:t>Pająk i muchy </a:t>
            </a:r>
            <a:r>
              <a:rPr lang="pl-PL" i="1" dirty="0" smtClean="0"/>
              <a:t>– </a:t>
            </a:r>
            <a:r>
              <a:rPr lang="pl-PL" dirty="0" smtClean="0"/>
              <a:t> trzymamy na końcu stolika kawałek materiału, kapelusz lub inny pojemnik, który może stać się np. </a:t>
            </a:r>
            <a:r>
              <a:rPr lang="pl-PL" i="1" dirty="0" smtClean="0"/>
              <a:t>pajęczyną</a:t>
            </a:r>
            <a:r>
              <a:rPr lang="pl-PL" dirty="0" smtClean="0"/>
              <a:t>. Układamy przed dzieckiem małe waciki, czyli </a:t>
            </a:r>
            <a:r>
              <a:rPr lang="pl-PL" i="1" dirty="0" smtClean="0"/>
              <a:t>muszki</a:t>
            </a:r>
            <a:r>
              <a:rPr lang="pl-PL" dirty="0" smtClean="0"/>
              <a:t>. Jego zadaniem jest dmuchanie na muszkę, tak aby wpadła w pajęczynę</a:t>
            </a:r>
            <a:endParaRPr lang="pl-PL" sz="2600" dirty="0" smtClean="0"/>
          </a:p>
          <a:p>
            <a:pPr>
              <a:buNone/>
            </a:pP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Ćwiczenia usprawniające pracę </a:t>
            </a:r>
            <a:r>
              <a:rPr lang="pl-PL" dirty="0" err="1" smtClean="0"/>
              <a:t>artykulatorów</a:t>
            </a:r>
            <a:endParaRPr lang="pl-PL" dirty="0"/>
          </a:p>
        </p:txBody>
      </p:sp>
      <p:sp>
        <p:nvSpPr>
          <p:cNvPr id="3" name="Symbol zastępczy zawartości 2"/>
          <p:cNvSpPr>
            <a:spLocks noGrp="1"/>
          </p:cNvSpPr>
          <p:nvPr>
            <p:ph idx="1"/>
          </p:nvPr>
        </p:nvSpPr>
        <p:spPr/>
        <p:txBody>
          <a:bodyPr>
            <a:normAutofit fontScale="85000" lnSpcReduction="10000"/>
          </a:bodyPr>
          <a:lstStyle/>
          <a:p>
            <a:pPr>
              <a:buFont typeface="Arial" pitchFamily="34" charset="0"/>
              <a:buChar char="•"/>
            </a:pPr>
            <a:r>
              <a:rPr lang="pl-PL" dirty="0" smtClean="0"/>
              <a:t>Kotek mruczy – mmmmm, ziewa (naśladowanie ziewania)</a:t>
            </a:r>
          </a:p>
          <a:p>
            <a:pPr>
              <a:buFont typeface="Arial" pitchFamily="34" charset="0"/>
              <a:buChar char="•"/>
            </a:pPr>
            <a:r>
              <a:rPr lang="pl-PL" dirty="0" smtClean="0"/>
              <a:t>Wąż syczy – </a:t>
            </a:r>
            <a:r>
              <a:rPr lang="pl-PL" dirty="0" err="1" smtClean="0"/>
              <a:t>sssssss</a:t>
            </a:r>
            <a:endParaRPr lang="pl-PL" dirty="0" smtClean="0"/>
          </a:p>
          <a:p>
            <a:pPr>
              <a:buFont typeface="Arial" pitchFamily="34" charset="0"/>
              <a:buChar char="•"/>
            </a:pPr>
            <a:r>
              <a:rPr lang="pl-PL" dirty="0" smtClean="0"/>
              <a:t>Pszczoła bzyczy – bzz </a:t>
            </a:r>
            <a:r>
              <a:rPr lang="pl-PL" dirty="0" err="1" smtClean="0"/>
              <a:t>bzz</a:t>
            </a:r>
            <a:endParaRPr lang="pl-PL" dirty="0" smtClean="0"/>
          </a:p>
          <a:p>
            <a:pPr>
              <a:buFont typeface="Arial" pitchFamily="34" charset="0"/>
              <a:buChar char="•"/>
            </a:pPr>
            <a:r>
              <a:rPr lang="pl-PL" dirty="0" smtClean="0"/>
              <a:t>Straż pożarna jedzie – </a:t>
            </a:r>
            <a:r>
              <a:rPr lang="pl-PL" dirty="0" err="1" smtClean="0"/>
              <a:t>eee</a:t>
            </a:r>
            <a:r>
              <a:rPr lang="pl-PL" dirty="0" smtClean="0"/>
              <a:t> </a:t>
            </a:r>
            <a:r>
              <a:rPr lang="pl-PL" dirty="0" err="1" smtClean="0"/>
              <a:t>ooo</a:t>
            </a:r>
            <a:r>
              <a:rPr lang="pl-PL" dirty="0" smtClean="0"/>
              <a:t> </a:t>
            </a:r>
            <a:r>
              <a:rPr lang="pl-PL" dirty="0" err="1" smtClean="0"/>
              <a:t>eee</a:t>
            </a:r>
            <a:r>
              <a:rPr lang="pl-PL" dirty="0" smtClean="0"/>
              <a:t> </a:t>
            </a:r>
            <a:r>
              <a:rPr lang="pl-PL" dirty="0" err="1" smtClean="0"/>
              <a:t>ooo</a:t>
            </a:r>
            <a:r>
              <a:rPr lang="pl-PL" dirty="0" smtClean="0"/>
              <a:t> (z przesadną artykulacją samogłosek – wargi rozciągają się, a następnie ściągają)</a:t>
            </a:r>
          </a:p>
          <a:p>
            <a:pPr>
              <a:buFont typeface="Arial" pitchFamily="34" charset="0"/>
              <a:buChar char="•"/>
            </a:pPr>
            <a:r>
              <a:rPr lang="pl-PL" dirty="0" smtClean="0"/>
              <a:t>Samolot leci – </a:t>
            </a:r>
            <a:r>
              <a:rPr lang="pl-PL" dirty="0" err="1" smtClean="0"/>
              <a:t>uuuuu</a:t>
            </a:r>
            <a:r>
              <a:rPr lang="pl-PL" dirty="0" smtClean="0"/>
              <a:t> (dzióbek z warg) i ląduje </a:t>
            </a:r>
            <a:r>
              <a:rPr lang="pl-PL" dirty="0" err="1" smtClean="0"/>
              <a:t>iiiiiiiiii</a:t>
            </a:r>
            <a:r>
              <a:rPr lang="pl-PL" dirty="0" smtClean="0"/>
              <a:t> (szeroki uśmiech)</a:t>
            </a:r>
          </a:p>
          <a:p>
            <a:pPr>
              <a:buFont typeface="Arial" pitchFamily="34" charset="0"/>
              <a:buChar char="•"/>
            </a:pPr>
            <a:r>
              <a:rPr lang="pl-PL" dirty="0" smtClean="0"/>
              <a:t>Parskanie jak konik, następnie kląskanie językiem</a:t>
            </a:r>
          </a:p>
          <a:p>
            <a:pPr>
              <a:buFont typeface="Arial" pitchFamily="34" charset="0"/>
              <a:buChar char="•"/>
            </a:pPr>
            <a:r>
              <a:rPr lang="pl-PL" dirty="0" smtClean="0"/>
              <a:t>Cmokanie</a:t>
            </a:r>
          </a:p>
          <a:p>
            <a:pPr>
              <a:buFont typeface="Arial" pitchFamily="34" charset="0"/>
              <a:buChar char="•"/>
            </a:pPr>
            <a:r>
              <a:rPr lang="pl-PL" dirty="0" smtClean="0"/>
              <a:t>Pociąg jedzie – fu </a:t>
            </a:r>
            <a:r>
              <a:rPr lang="pl-PL" dirty="0" err="1" smtClean="0"/>
              <a:t>fu</a:t>
            </a:r>
            <a:r>
              <a:rPr lang="pl-PL" dirty="0" smtClean="0"/>
              <a:t> </a:t>
            </a:r>
            <a:r>
              <a:rPr lang="pl-PL" dirty="0" err="1" smtClean="0"/>
              <a:t>fu</a:t>
            </a:r>
            <a:r>
              <a:rPr lang="pl-PL" dirty="0" smtClean="0"/>
              <a:t> (górne zęby dotykają dolnej wargi)</a:t>
            </a:r>
          </a:p>
          <a:p>
            <a:pPr>
              <a:buFont typeface="Arial" pitchFamily="34" charset="0"/>
              <a:buChar char="•"/>
            </a:pPr>
            <a:r>
              <a:rPr lang="pl-PL" u="sng" dirty="0" smtClean="0"/>
              <a:t>Można ćwiczyć przed lustrem, przede wszystkim należy utrzymywać kontakt wzrokowy.</a:t>
            </a:r>
          </a:p>
          <a:p>
            <a:pPr>
              <a:buFont typeface="Arial" pitchFamily="34" charset="0"/>
              <a:buChar char="•"/>
            </a:pP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Naśladujcie odgłosy </a:t>
            </a:r>
            <a:r>
              <a:rPr lang="pl-PL" b="1" dirty="0" smtClean="0"/>
              <a:t>otoczenia</a:t>
            </a:r>
            <a:endParaRPr lang="pl-PL" dirty="0"/>
          </a:p>
        </p:txBody>
      </p:sp>
      <p:sp>
        <p:nvSpPr>
          <p:cNvPr id="3" name="Symbol zastępczy zawartości 2"/>
          <p:cNvSpPr>
            <a:spLocks noGrp="1"/>
          </p:cNvSpPr>
          <p:nvPr>
            <p:ph idx="1"/>
          </p:nvPr>
        </p:nvSpPr>
        <p:spPr/>
        <p:txBody>
          <a:bodyPr>
            <a:normAutofit fontScale="70000" lnSpcReduction="20000"/>
          </a:bodyPr>
          <a:lstStyle/>
          <a:p>
            <a:pPr>
              <a:buNone/>
            </a:pPr>
            <a:r>
              <a:rPr lang="pl-PL" dirty="0" smtClean="0"/>
              <a:t>Szum wiatru, odkurzacza, odgłosy wydawane przez zwierzęta (np. be </a:t>
            </a:r>
            <a:r>
              <a:rPr lang="pl-PL" dirty="0" err="1" smtClean="0"/>
              <a:t>be</a:t>
            </a:r>
            <a:r>
              <a:rPr lang="pl-PL" dirty="0" smtClean="0"/>
              <a:t>, mu </a:t>
            </a:r>
            <a:r>
              <a:rPr lang="pl-PL" dirty="0" err="1" smtClean="0"/>
              <a:t>mu</a:t>
            </a:r>
            <a:r>
              <a:rPr lang="pl-PL" dirty="0" smtClean="0"/>
              <a:t>, pi </a:t>
            </a:r>
            <a:r>
              <a:rPr lang="pl-PL" dirty="0" err="1" smtClean="0"/>
              <a:t>pi</a:t>
            </a:r>
            <a:r>
              <a:rPr lang="pl-PL" dirty="0" smtClean="0"/>
              <a:t>), warkot silnika samochodu, alarm przejeżdżającej straży pożarnej, zasłyszaną melodię (można ją odtworzyć śpiewając </a:t>
            </a:r>
            <a:r>
              <a:rPr lang="pl-PL" dirty="0" err="1" smtClean="0"/>
              <a:t>lalala</a:t>
            </a:r>
            <a:r>
              <a:rPr lang="pl-PL" dirty="0" smtClean="0"/>
              <a:t>) itp.</a:t>
            </a:r>
          </a:p>
          <a:p>
            <a:pPr>
              <a:buNone/>
            </a:pPr>
            <a:endParaRPr lang="pl-PL" dirty="0" smtClean="0"/>
          </a:p>
          <a:p>
            <a:pPr>
              <a:buNone/>
            </a:pPr>
            <a:r>
              <a:rPr lang="pl-PL" dirty="0" smtClean="0"/>
              <a:t>Wykorzystuj </a:t>
            </a:r>
            <a:r>
              <a:rPr lang="pl-PL" dirty="0" smtClean="0"/>
              <a:t>każdą okazję żeby prowokować dziecko do mówienia. </a:t>
            </a:r>
            <a:r>
              <a:rPr lang="pl-PL" b="1" dirty="0" smtClean="0"/>
              <a:t>Wyrażenia dźwiękonaśladowcze</a:t>
            </a:r>
            <a:r>
              <a:rPr lang="pl-PL" dirty="0" smtClean="0"/>
              <a:t> są bardzo ważnym etapem w rozwoju mowy! W trakcie ich wypowiadania dziecko utrwala sobie głoski oraz uczy się łączyć sylaby, np. be </a:t>
            </a:r>
            <a:r>
              <a:rPr lang="pl-PL" dirty="0" err="1" smtClean="0"/>
              <a:t>be</a:t>
            </a:r>
            <a:r>
              <a:rPr lang="pl-PL" dirty="0" smtClean="0"/>
              <a:t>, pa </a:t>
            </a:r>
            <a:r>
              <a:rPr lang="pl-PL" dirty="0" err="1" smtClean="0"/>
              <a:t>pa</a:t>
            </a:r>
            <a:r>
              <a:rPr lang="pl-PL" dirty="0" smtClean="0"/>
              <a:t>.</a:t>
            </a:r>
          </a:p>
          <a:p>
            <a:pPr>
              <a:buNone/>
            </a:pPr>
            <a:endParaRPr lang="pl-PL" dirty="0" smtClean="0"/>
          </a:p>
          <a:p>
            <a:pPr>
              <a:buNone/>
            </a:pPr>
            <a:r>
              <a:rPr lang="pl-PL" dirty="0" smtClean="0"/>
              <a:t>Jeśli </a:t>
            </a:r>
            <a:r>
              <a:rPr lang="pl-PL" dirty="0" smtClean="0"/>
              <a:t>dziecko ma trudności z wyrażeniami dźwiękonaśladowczymi – zacznij od tych, które zbudowane są z samogłosek (</a:t>
            </a:r>
            <a:r>
              <a:rPr lang="pl-PL" dirty="0" err="1" smtClean="0"/>
              <a:t>aaaa</a:t>
            </a:r>
            <a:r>
              <a:rPr lang="pl-PL" dirty="0" smtClean="0"/>
              <a:t>, </a:t>
            </a:r>
            <a:r>
              <a:rPr lang="pl-PL" dirty="0" err="1" smtClean="0"/>
              <a:t>iiiiii</a:t>
            </a:r>
            <a:r>
              <a:rPr lang="pl-PL" dirty="0" smtClean="0"/>
              <a:t>, </a:t>
            </a:r>
            <a:r>
              <a:rPr lang="pl-PL" dirty="0" err="1" smtClean="0"/>
              <a:t>uuuuu</a:t>
            </a:r>
            <a:r>
              <a:rPr lang="pl-PL" dirty="0" smtClean="0"/>
              <a:t>, </a:t>
            </a:r>
            <a:r>
              <a:rPr lang="pl-PL" dirty="0" err="1" smtClean="0"/>
              <a:t>ooooo</a:t>
            </a:r>
            <a:r>
              <a:rPr lang="pl-PL" dirty="0" smtClean="0"/>
              <a:t>). Można nimi nazwać emocje, odgłosy zwierzątek i otoczenia. Później przejdź do wyrażeń zawierających spółgłoski, które pojawiają się w mowie dziecka najwcześniej – p, b, m (pa, ba, ma). Z czasem można zacząć łączyć sylaby (pa </a:t>
            </a:r>
            <a:r>
              <a:rPr lang="pl-PL" dirty="0" err="1" smtClean="0"/>
              <a:t>pa</a:t>
            </a:r>
            <a:r>
              <a:rPr lang="pl-PL" dirty="0" smtClean="0"/>
              <a:t>, mama</a:t>
            </a:r>
            <a:r>
              <a:rPr lang="pl-PL" dirty="0" smtClean="0"/>
              <a:t>).</a:t>
            </a:r>
            <a:endParaRPr lang="pl-PL" dirty="0" smtClean="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404664"/>
            <a:ext cx="7467600" cy="5585061"/>
          </a:xfrm>
        </p:spPr>
        <p:txBody>
          <a:bodyPr>
            <a:normAutofit fontScale="70000" lnSpcReduction="20000"/>
          </a:bodyPr>
          <a:lstStyle/>
          <a:p>
            <a:pPr>
              <a:buFont typeface="Arial" pitchFamily="34" charset="0"/>
              <a:buChar char="•"/>
            </a:pPr>
            <a:r>
              <a:rPr lang="pl-PL" b="1" dirty="0" smtClean="0"/>
              <a:t>Kiedy dziecko nazywa jakiś przedmiot „po swojemu” lub komunikuje się niewerbalnie (przy pomocy gestu) – nazwij głośno przedmiot lub czynność, o którą mu </a:t>
            </a:r>
            <a:r>
              <a:rPr lang="pl-PL" b="1" dirty="0" smtClean="0"/>
              <a:t>chodzi.</a:t>
            </a:r>
          </a:p>
          <a:p>
            <a:pPr>
              <a:buFont typeface="Arial" pitchFamily="34" charset="0"/>
              <a:buChar char="•"/>
            </a:pPr>
            <a:r>
              <a:rPr lang="pl-PL" b="1" dirty="0" smtClean="0"/>
              <a:t>Ucz </a:t>
            </a:r>
            <a:r>
              <a:rPr lang="pl-PL" b="1" dirty="0" smtClean="0"/>
              <a:t>dziecko koncentrowania wzroku na </a:t>
            </a:r>
            <a:r>
              <a:rPr lang="pl-PL" b="1" dirty="0" smtClean="0"/>
              <a:t>rozmówcy.</a:t>
            </a:r>
            <a:r>
              <a:rPr lang="pl-PL" dirty="0" smtClean="0"/>
              <a:t> Patrz </a:t>
            </a:r>
            <a:r>
              <a:rPr lang="pl-PL" dirty="0" smtClean="0"/>
              <a:t>na dziecko kiedy do niego mówisz oraz kiedy oczekujesz od niego </a:t>
            </a:r>
            <a:r>
              <a:rPr lang="pl-PL" dirty="0" smtClean="0"/>
              <a:t>odpowiedzi.</a:t>
            </a:r>
          </a:p>
          <a:p>
            <a:pPr>
              <a:buFont typeface="Arial" pitchFamily="34" charset="0"/>
              <a:buChar char="•"/>
            </a:pPr>
            <a:r>
              <a:rPr lang="pl-PL" b="1" dirty="0" smtClean="0"/>
              <a:t>Pokazuj </a:t>
            </a:r>
            <a:r>
              <a:rPr lang="pl-PL" b="1" dirty="0" smtClean="0"/>
              <a:t>dziecku różne przedmioty i nazywaj </a:t>
            </a:r>
            <a:r>
              <a:rPr lang="pl-PL" b="1" dirty="0" smtClean="0"/>
              <a:t>je.</a:t>
            </a:r>
            <a:r>
              <a:rPr lang="pl-PL" dirty="0" smtClean="0"/>
              <a:t> Powinny </a:t>
            </a:r>
            <a:r>
              <a:rPr lang="pl-PL" dirty="0" smtClean="0"/>
              <a:t>to być przedmioty codziennego użytku, z którymi dziecko często ma kontakt, np. zabawki, jedzenie, </a:t>
            </a:r>
            <a:r>
              <a:rPr lang="pl-PL" dirty="0" smtClean="0"/>
              <a:t>ubrania.</a:t>
            </a:r>
          </a:p>
          <a:p>
            <a:pPr>
              <a:buFont typeface="Arial" pitchFamily="34" charset="0"/>
              <a:buChar char="•"/>
            </a:pPr>
            <a:r>
              <a:rPr lang="pl-PL" b="1" dirty="0" smtClean="0"/>
              <a:t>Nie </a:t>
            </a:r>
            <a:r>
              <a:rPr lang="pl-PL" b="1" dirty="0" smtClean="0"/>
              <a:t>wymagaj od dziecka, aby wymawiało głoski, na </a:t>
            </a:r>
            <a:r>
              <a:rPr lang="pl-PL" b="1" dirty="0" smtClean="0"/>
              <a:t>które </a:t>
            </a:r>
            <a:r>
              <a:rPr lang="pl-PL" b="1" dirty="0" smtClean="0"/>
              <a:t>rozwojowo nie jest jeszcze gotowe</a:t>
            </a:r>
            <a:r>
              <a:rPr lang="pl-PL" b="1" dirty="0" smtClean="0"/>
              <a:t>.</a:t>
            </a:r>
          </a:p>
          <a:p>
            <a:pPr>
              <a:buFont typeface="Arial" pitchFamily="34" charset="0"/>
              <a:buChar char="•"/>
            </a:pPr>
            <a:r>
              <a:rPr lang="pl-PL" b="1" dirty="0" smtClean="0"/>
              <a:t>Ważne, aby dziecko miało kontakt z innymi dziećmi i dorosłymi – to wzmocni w nim potrzebę komunikowania </a:t>
            </a:r>
            <a:r>
              <a:rPr lang="pl-PL" b="1" dirty="0" smtClean="0"/>
              <a:t>się.</a:t>
            </a:r>
          </a:p>
          <a:p>
            <a:pPr>
              <a:buFont typeface="Arial" pitchFamily="34" charset="0"/>
              <a:buChar char="•"/>
            </a:pPr>
            <a:r>
              <a:rPr lang="pl-PL" b="1" dirty="0" smtClean="0"/>
              <a:t>Nie </a:t>
            </a:r>
            <a:r>
              <a:rPr lang="pl-PL" b="1" dirty="0" smtClean="0"/>
              <a:t>wyręczaj dziecka w mówieniu. Nie przerywaj </a:t>
            </a:r>
            <a:r>
              <a:rPr lang="pl-PL" b="1" dirty="0" smtClean="0"/>
              <a:t>mu.</a:t>
            </a:r>
            <a:r>
              <a:rPr lang="pl-PL" dirty="0" smtClean="0"/>
              <a:t> Jeśli </a:t>
            </a:r>
            <a:r>
              <a:rPr lang="pl-PL" dirty="0" smtClean="0"/>
              <a:t>ma trudność z wypowiedzeniem wyrazu, pozwól mu spokojnie dokończyć, po czym powiedz ten wyraz jeszcze raz – </a:t>
            </a:r>
            <a:r>
              <a:rPr lang="pl-PL" dirty="0" smtClean="0"/>
              <a:t>poprawnie.</a:t>
            </a:r>
          </a:p>
          <a:p>
            <a:pPr>
              <a:buFont typeface="Arial" pitchFamily="34" charset="0"/>
              <a:buChar char="•"/>
            </a:pPr>
            <a:r>
              <a:rPr lang="pl-PL" b="1" dirty="0" smtClean="0"/>
              <a:t>Nie </a:t>
            </a:r>
            <a:r>
              <a:rPr lang="pl-PL" b="1" dirty="0" smtClean="0"/>
              <a:t>śmiej się z jego wypowiedzi. Nie krzycz, jeśli </a:t>
            </a:r>
            <a:r>
              <a:rPr lang="pl-PL" b="1" dirty="0" smtClean="0"/>
              <a:t>mowa jest </a:t>
            </a:r>
            <a:r>
              <a:rPr lang="pl-PL" b="1" dirty="0" smtClean="0"/>
              <a:t>niezrozumiała. Nie </a:t>
            </a:r>
            <a:r>
              <a:rPr lang="pl-PL" b="1" dirty="0" smtClean="0"/>
              <a:t>uciszaj.</a:t>
            </a:r>
            <a:r>
              <a:rPr lang="pl-PL" dirty="0" smtClean="0"/>
              <a:t> To </a:t>
            </a:r>
            <a:r>
              <a:rPr lang="pl-PL" dirty="0" smtClean="0"/>
              <a:t>może wywołać zniechęcenie do </a:t>
            </a:r>
            <a:r>
              <a:rPr lang="pl-PL" dirty="0" smtClean="0"/>
              <a:t>mówienia.</a:t>
            </a:r>
          </a:p>
          <a:p>
            <a:pPr>
              <a:buFont typeface="Arial" pitchFamily="34" charset="0"/>
              <a:buChar char="•"/>
            </a:pPr>
            <a:r>
              <a:rPr lang="pl-PL" b="1" dirty="0" smtClean="0"/>
              <a:t>Kontroluj</a:t>
            </a:r>
            <a:r>
              <a:rPr lang="pl-PL" b="1" dirty="0" smtClean="0"/>
              <a:t>, czy dziecko rozumie Twoje </a:t>
            </a:r>
            <a:r>
              <a:rPr lang="pl-PL" b="1" dirty="0" smtClean="0"/>
              <a:t>polecenia. </a:t>
            </a:r>
            <a:r>
              <a:rPr lang="pl-PL" dirty="0" smtClean="0"/>
              <a:t>Polecenia </a:t>
            </a:r>
            <a:r>
              <a:rPr lang="pl-PL" dirty="0" smtClean="0"/>
              <a:t>powinny być proste i dotyczyć czynności lub przedmiotów, które są dziecku bliskie.</a:t>
            </a:r>
          </a:p>
          <a:p>
            <a:r>
              <a:rPr lang="pl-PL" i="1" dirty="0" smtClean="0"/>
              <a:t>Daj misia. </a:t>
            </a:r>
            <a:r>
              <a:rPr lang="pl-PL" dirty="0" smtClean="0"/>
              <a:t>(Kiedy o to prosimy nie wskazujemy palcem na misia!)</a:t>
            </a:r>
          </a:p>
          <a:p>
            <a:r>
              <a:rPr lang="pl-PL" i="1" dirty="0" smtClean="0"/>
              <a:t>Pokaż oko.</a:t>
            </a:r>
            <a:endParaRPr lang="pl-PL" dirty="0" smtClean="0"/>
          </a:p>
          <a:p>
            <a:r>
              <a:rPr lang="pl-PL" i="1" dirty="0" smtClean="0"/>
              <a:t>Przynieś buty.</a:t>
            </a:r>
            <a:endParaRPr lang="pl-PL" dirty="0" smtClean="0"/>
          </a:p>
          <a:p>
            <a:r>
              <a:rPr lang="pl-PL" i="1" dirty="0" smtClean="0"/>
              <a:t>Połóż piłkę na krześle.</a:t>
            </a:r>
            <a:endParaRPr lang="pl-PL" dirty="0" smtClean="0"/>
          </a:p>
          <a:p>
            <a:pPr>
              <a:buFont typeface="Arial" pitchFamily="34" charset="0"/>
              <a:buChar char="•"/>
            </a:pPr>
            <a:endParaRPr lang="pl-PL" b="1" dirty="0" smtClean="0"/>
          </a:p>
          <a:p>
            <a:pPr>
              <a:buFont typeface="Arial" pitchFamily="34" charset="0"/>
              <a:buChar char="•"/>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064896" cy="6048672"/>
          </a:xfrm>
        </p:spPr>
        <p:txBody>
          <a:bodyPr>
            <a:normAutofit fontScale="47500" lnSpcReduction="20000"/>
          </a:bodyPr>
          <a:lstStyle/>
          <a:p>
            <a:pPr>
              <a:buFont typeface="Arial" pitchFamily="34" charset="0"/>
              <a:buChar char="•"/>
            </a:pPr>
            <a:r>
              <a:rPr lang="pl-PL" sz="3200" b="1" dirty="0" smtClean="0"/>
              <a:t>Oglądajcie wspólnie </a:t>
            </a:r>
            <a:r>
              <a:rPr lang="pl-PL" sz="3200" b="1" dirty="0" smtClean="0"/>
              <a:t>obrazki.</a:t>
            </a:r>
            <a:r>
              <a:rPr lang="pl-PL" sz="3200" dirty="0" smtClean="0"/>
              <a:t> Opowiadaj </a:t>
            </a:r>
            <a:r>
              <a:rPr lang="pl-PL" sz="3200" dirty="0" smtClean="0"/>
              <a:t>dziecku co się na nich znajduje, wskazuj na różne przedmioty, opisuj je, nazywaj. Prowokuj także dziecko do mówienia poprzez proste pytania: Gdzie jest miś? Kto to? Jaki ma kolor? Jest smutny, czy wesoły? Mały czy duży? </a:t>
            </a:r>
            <a:r>
              <a:rPr lang="pl-PL" sz="3200" dirty="0" smtClean="0"/>
              <a:t>Itp.</a:t>
            </a:r>
          </a:p>
          <a:p>
            <a:pPr>
              <a:buFont typeface="Arial" pitchFamily="34" charset="0"/>
              <a:buChar char="•"/>
            </a:pPr>
            <a:r>
              <a:rPr lang="pl-PL" sz="3200" b="1" dirty="0" smtClean="0"/>
              <a:t>Zadawaj </a:t>
            </a:r>
            <a:r>
              <a:rPr lang="pl-PL" sz="3200" b="1" dirty="0" smtClean="0"/>
              <a:t>dziecku krótkie proste pytania prowokujące do mówienia. </a:t>
            </a:r>
            <a:r>
              <a:rPr lang="pl-PL" sz="3200" dirty="0" smtClean="0"/>
              <a:t>Jeśli </a:t>
            </a:r>
            <a:r>
              <a:rPr lang="pl-PL" sz="3200" dirty="0" smtClean="0"/>
              <a:t>dziecko nie zna odpowiedzi, można mu podpowiedzieć i nazwać przedmiot lub czynność. Nigdy jednak nie należy od razu odpowiadać za dziecko. Trzeba dać mu szansę, aby się zastanowiło i spokojnie </a:t>
            </a:r>
            <a:r>
              <a:rPr lang="pl-PL" sz="3200" dirty="0" smtClean="0"/>
              <a:t>odpowiedziało.</a:t>
            </a:r>
          </a:p>
          <a:p>
            <a:pPr>
              <a:buFont typeface="Arial" pitchFamily="34" charset="0"/>
              <a:buChar char="•"/>
            </a:pPr>
            <a:r>
              <a:rPr lang="pl-PL" sz="3200" b="1" dirty="0" smtClean="0"/>
              <a:t>Zachęcaj </a:t>
            </a:r>
            <a:r>
              <a:rPr lang="pl-PL" sz="3200" b="1" dirty="0" smtClean="0"/>
              <a:t>dziecko do udziału w codziennych czynnościach. Opowiadaj o tym, co robicie.</a:t>
            </a:r>
            <a:endParaRPr lang="pl-PL" sz="3200" dirty="0" smtClean="0"/>
          </a:p>
          <a:p>
            <a:r>
              <a:rPr lang="pl-PL" sz="3200" i="1" dirty="0" smtClean="0"/>
              <a:t>Mama je jabłko. Jabłko jest czerwone i słodkie. Zobacz.</a:t>
            </a:r>
            <a:endParaRPr lang="pl-PL" sz="3200" dirty="0" smtClean="0"/>
          </a:p>
          <a:p>
            <a:r>
              <a:rPr lang="pl-PL" sz="3200" i="1" dirty="0" smtClean="0"/>
              <a:t>Teraz założymy sweter. Sweter jest zielony i miękki. Ma guziki.</a:t>
            </a:r>
            <a:endParaRPr lang="pl-PL" sz="3200" dirty="0" smtClean="0"/>
          </a:p>
          <a:p>
            <a:r>
              <a:rPr lang="pl-PL" sz="3200" i="1" dirty="0" smtClean="0"/>
              <a:t>To jest dom. Dom jest duży. Ma okna.</a:t>
            </a:r>
            <a:endParaRPr lang="pl-PL" sz="3200" dirty="0" smtClean="0"/>
          </a:p>
          <a:p>
            <a:r>
              <a:rPr lang="pl-PL" sz="3200" i="1" dirty="0" smtClean="0"/>
              <a:t>Umyj zęby. Gdzie masz zęby? Pokaż.</a:t>
            </a:r>
            <a:endParaRPr lang="pl-PL" sz="3200" dirty="0" smtClean="0"/>
          </a:p>
          <a:p>
            <a:r>
              <a:rPr lang="pl-PL" sz="3200" dirty="0" smtClean="0"/>
              <a:t>Ważne żeby zdania nie były zbyt skomplikowane, a słownictwo bliskie dziecku</a:t>
            </a:r>
            <a:r>
              <a:rPr lang="pl-PL" sz="3200" dirty="0" smtClean="0"/>
              <a:t>.</a:t>
            </a:r>
          </a:p>
          <a:p>
            <a:pPr>
              <a:buFont typeface="Arial" pitchFamily="34" charset="0"/>
              <a:buChar char="•"/>
            </a:pPr>
            <a:r>
              <a:rPr lang="pl-PL" sz="3200" b="1" dirty="0" smtClean="0"/>
              <a:t>Nazywaj </a:t>
            </a:r>
            <a:r>
              <a:rPr lang="pl-PL" sz="3200" b="1" dirty="0" smtClean="0"/>
              <a:t>emocje:</a:t>
            </a:r>
            <a:r>
              <a:rPr lang="pl-PL" sz="3200" dirty="0" smtClean="0"/>
              <a:t> Podczas </a:t>
            </a:r>
            <a:r>
              <a:rPr lang="pl-PL" sz="3200" dirty="0" smtClean="0"/>
              <a:t>czytania, oglądania obrazków, czy sytuacji z życia codziennego warto nazywać emocje.</a:t>
            </a:r>
          </a:p>
          <a:p>
            <a:r>
              <a:rPr lang="pl-PL" sz="3200" dirty="0" smtClean="0"/>
              <a:t>np.</a:t>
            </a:r>
            <a:r>
              <a:rPr lang="pl-PL" sz="3200" i="1" dirty="0" smtClean="0"/>
              <a:t> Mama jest wesoła. Śmieje się.</a:t>
            </a:r>
            <a:endParaRPr lang="pl-PL" sz="3200" dirty="0" smtClean="0"/>
          </a:p>
          <a:p>
            <a:r>
              <a:rPr lang="pl-PL" sz="3200" i="1" dirty="0" smtClean="0"/>
              <a:t>Dziewczynka jest smutna. Płacze</a:t>
            </a:r>
            <a:r>
              <a:rPr lang="pl-PL" sz="3200" i="1" dirty="0" smtClean="0"/>
              <a:t>.</a:t>
            </a:r>
          </a:p>
          <a:p>
            <a:pPr>
              <a:buFont typeface="Arial" pitchFamily="34" charset="0"/>
              <a:buChar char="•"/>
            </a:pPr>
            <a:r>
              <a:rPr lang="pl-PL" sz="3200" b="1" dirty="0" smtClean="0"/>
              <a:t>Dbaj o poprawność swoich wypowiedzi. Pamiętaj, że dziecko naśladuje właśnie </a:t>
            </a:r>
            <a:r>
              <a:rPr lang="pl-PL" sz="3200" b="1" dirty="0" smtClean="0"/>
              <a:t>Ciebie!</a:t>
            </a:r>
            <a:r>
              <a:rPr lang="pl-PL" sz="3200" dirty="0" smtClean="0"/>
              <a:t> Nie </a:t>
            </a:r>
            <a:r>
              <a:rPr lang="pl-PL" sz="3200" dirty="0" smtClean="0"/>
              <a:t>posługuj się językiem dziecka. Nie spieszczaj nadmiernie form. Nie nazywaj przedmiotów, czynności lub osób w taki sam sposób jak dziecko</a:t>
            </a:r>
            <a:r>
              <a:rPr lang="pl-PL" sz="3200" dirty="0" smtClean="0"/>
              <a:t>.</a:t>
            </a:r>
          </a:p>
          <a:p>
            <a:pPr>
              <a:buFont typeface="Arial" pitchFamily="34" charset="0"/>
              <a:buChar char="•"/>
            </a:pPr>
            <a:r>
              <a:rPr lang="pl-PL" sz="3200" b="1" dirty="0" smtClean="0"/>
              <a:t>Wykonujcie zabawy rytmiczno-ruchowe</a:t>
            </a:r>
            <a:r>
              <a:rPr lang="pl-PL" sz="3200" b="1" dirty="0" smtClean="0"/>
              <a:t>.</a:t>
            </a:r>
          </a:p>
          <a:p>
            <a:pPr>
              <a:buFont typeface="Arial" pitchFamily="34" charset="0"/>
              <a:buChar char="•"/>
            </a:pPr>
            <a:r>
              <a:rPr lang="pl-PL" sz="3200" b="1" dirty="0" smtClean="0"/>
              <a:t>Czytaj dziecku.</a:t>
            </a:r>
          </a:p>
          <a:p>
            <a:pPr>
              <a:buFont typeface="Arial" pitchFamily="34" charset="0"/>
              <a:buChar char="•"/>
            </a:pPr>
            <a:r>
              <a:rPr lang="pl-PL" sz="3200" b="1" dirty="0" smtClean="0"/>
              <a:t>Ucz </a:t>
            </a:r>
            <a:r>
              <a:rPr lang="pl-PL" sz="3200" b="1" dirty="0" smtClean="0"/>
              <a:t>dziecko piosenek, wierszyków i </a:t>
            </a:r>
            <a:r>
              <a:rPr lang="pl-PL" sz="3200" b="1" dirty="0" smtClean="0"/>
              <a:t>wyliczanek.</a:t>
            </a:r>
            <a:r>
              <a:rPr lang="pl-PL" sz="3200" dirty="0" smtClean="0"/>
              <a:t> Piosenki</a:t>
            </a:r>
            <a:r>
              <a:rPr lang="pl-PL" sz="3200" dirty="0" smtClean="0"/>
              <a:t>, wierszyki i wyliczanki rymują się, a dzięki swej melodyjności są łatwe do przyswojenia. Zacznij od krótkich, nawet </a:t>
            </a:r>
            <a:r>
              <a:rPr lang="pl-PL" sz="3200" dirty="0" err="1" smtClean="0"/>
              <a:t>dwuwersowych</a:t>
            </a:r>
            <a:r>
              <a:rPr lang="pl-PL" sz="3200" dirty="0" smtClean="0"/>
              <a:t> form, by z czasem przechodzić do </a:t>
            </a:r>
            <a:r>
              <a:rPr lang="pl-PL" sz="3200" dirty="0" smtClean="0"/>
              <a:t>dłuższych.</a:t>
            </a:r>
          </a:p>
          <a:p>
            <a:pPr>
              <a:buFont typeface="Arial" pitchFamily="34" charset="0"/>
              <a:buChar char="•"/>
            </a:pPr>
            <a:r>
              <a:rPr lang="pl-PL" sz="3200" b="1" dirty="0" smtClean="0"/>
              <a:t>Zachęcaj </a:t>
            </a:r>
            <a:r>
              <a:rPr lang="pl-PL" sz="3200" b="1" dirty="0" smtClean="0"/>
              <a:t>do </a:t>
            </a:r>
            <a:r>
              <a:rPr lang="pl-PL" sz="3200" b="1" dirty="0" smtClean="0"/>
              <a:t>rysowania. </a:t>
            </a:r>
            <a:r>
              <a:rPr lang="pl-PL" sz="3200" dirty="0" smtClean="0"/>
              <a:t>Komentuj </a:t>
            </a:r>
            <a:r>
              <a:rPr lang="pl-PL" sz="3200" dirty="0" smtClean="0"/>
              <a:t>co robi, opowiadaj o tym co widzisz na obrazku. Zadawaj </a:t>
            </a:r>
            <a:r>
              <a:rPr lang="pl-PL" sz="3200" dirty="0" smtClean="0"/>
              <a:t>pytania. Można </a:t>
            </a:r>
            <a:r>
              <a:rPr lang="pl-PL" sz="3200" dirty="0" smtClean="0"/>
              <a:t>także łączyć rymowanki z </a:t>
            </a:r>
            <a:r>
              <a:rPr lang="pl-PL" sz="3200" dirty="0" smtClean="0"/>
              <a:t>rysowaniem.</a:t>
            </a:r>
          </a:p>
          <a:p>
            <a:pPr>
              <a:buFont typeface="Arial" pitchFamily="34" charset="0"/>
              <a:buChar char="•"/>
            </a:pPr>
            <a:r>
              <a:rPr lang="pl-PL" sz="3200" b="1" dirty="0" smtClean="0"/>
              <a:t>W czasie zabawy wcielajcie się w różne role.</a:t>
            </a:r>
            <a:endParaRPr lang="pl-PL" sz="3200" dirty="0" smtClean="0"/>
          </a:p>
          <a:p>
            <a:pPr>
              <a:buFont typeface="Arial" pitchFamily="34" charset="0"/>
              <a:buChar char="•"/>
            </a:pPr>
            <a:endParaRPr lang="pl-PL" sz="2700" dirty="0" smtClean="0"/>
          </a:p>
          <a:p>
            <a:endParaRPr lang="pl-PL" sz="2700" dirty="0" smtClean="0"/>
          </a:p>
          <a:p>
            <a:pPr>
              <a:buFont typeface="Arial" pitchFamily="34" charset="0"/>
              <a:buChar char="•"/>
            </a:pPr>
            <a:endParaRPr lang="pl-PL" sz="2700" dirty="0" smtClean="0"/>
          </a:p>
          <a:p>
            <a:pPr>
              <a:buFont typeface="Arial" pitchFamily="34" charset="0"/>
              <a:buChar char="•"/>
            </a:pPr>
            <a:endParaRPr lang="pl-PL" sz="2700" dirty="0" smtClean="0"/>
          </a:p>
          <a:p>
            <a:pPr>
              <a:buFont typeface="Arial" pitchFamily="34" charset="0"/>
              <a:buChar char="•"/>
            </a:pP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5885218"/>
            <a:ext cx="5220072" cy="9727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Podsumowanie</a:t>
            </a:r>
            <a:endParaRPr lang="pl-PL" dirty="0"/>
          </a:p>
        </p:txBody>
      </p:sp>
      <p:sp>
        <p:nvSpPr>
          <p:cNvPr id="3" name="Symbol zastępczy zawartości 2"/>
          <p:cNvSpPr>
            <a:spLocks noGrp="1"/>
          </p:cNvSpPr>
          <p:nvPr>
            <p:ph idx="1"/>
          </p:nvPr>
        </p:nvSpPr>
        <p:spPr/>
        <p:txBody>
          <a:bodyPr/>
          <a:lstStyle/>
          <a:p>
            <a:pPr>
              <a:buNone/>
            </a:pPr>
            <a:r>
              <a:rPr lang="pl-PL" dirty="0" smtClean="0"/>
              <a:t>SĄ TO OGÓLNE WSKAZÓWKI I PRZYKŁADY AKTYWNOŚCI, KTÓRE W NATURALNY SPOSÓB WSPOMAGAJĄ ROZWÓJ MOWY DZIECKA. JEDNAK, KIEDY MAJĄ PAŃSTWO WĄTPLIWOŚĆ CZY ROZWÓJ MOWY PAŃSTWA DZIECKA PRZEBIEGA PRAWIDŁOWO – NAJWAŻNIEJSZE, ABY NIEZWŁOCZNIE SKONSULTOWAĆ SIĘ Z LOGOPEDĄ.</a:t>
            </a:r>
          </a:p>
          <a:p>
            <a:pPr>
              <a:buNone/>
            </a:pPr>
            <a:endParaRPr lang="pl-PL" b="1"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99592" y="2038388"/>
            <a:ext cx="7406208" cy="3951337"/>
          </a:xfrm>
        </p:spPr>
        <p:txBody>
          <a:bodyPr>
            <a:normAutofit/>
          </a:bodyPr>
          <a:lstStyle/>
          <a:p>
            <a:pPr>
              <a:buNone/>
            </a:pPr>
            <a:r>
              <a:rPr lang="pl-PL" dirty="0" err="1" smtClean="0"/>
              <a:t>📌</a:t>
            </a:r>
            <a:r>
              <a:rPr lang="pl-PL" dirty="0" smtClean="0"/>
              <a:t>    ul. Wesoła 51/404  25-363 Kielce</a:t>
            </a:r>
          </a:p>
          <a:p>
            <a:pPr>
              <a:buNone/>
            </a:pPr>
            <a:r>
              <a:rPr lang="pl-PL" dirty="0" smtClean="0"/>
              <a:t>☎ 784933571</a:t>
            </a:r>
            <a:endParaRPr lang="pl-PL" dirty="0" smtClean="0"/>
          </a:p>
          <a:p>
            <a:pPr>
              <a:buNone/>
            </a:pPr>
            <a:r>
              <a:rPr lang="pl-PL" dirty="0" err="1" smtClean="0"/>
              <a:t>📧</a:t>
            </a:r>
            <a:r>
              <a:rPr lang="pl-PL" dirty="0" smtClean="0"/>
              <a:t>    </a:t>
            </a:r>
            <a:r>
              <a:rPr lang="pl-PL" dirty="0" err="1" smtClean="0">
                <a:hlinkClick r:id="rId2"/>
              </a:rPr>
              <a:t>gabinet.logomang@gmail.com</a:t>
            </a:r>
            <a:endParaRPr lang="pl-PL" dirty="0" smtClean="0"/>
          </a:p>
          <a:p>
            <a:pPr>
              <a:buNone/>
            </a:pPr>
            <a:r>
              <a:rPr lang="pl-PL" dirty="0" err="1" smtClean="0"/>
              <a:t>📸</a:t>
            </a:r>
            <a:r>
              <a:rPr lang="pl-PL" dirty="0" smtClean="0"/>
              <a:t>  </a:t>
            </a:r>
            <a:r>
              <a:rPr lang="pl-PL" dirty="0" smtClean="0"/>
              <a:t>  @</a:t>
            </a:r>
            <a:r>
              <a:rPr lang="pl-PL" dirty="0" err="1" smtClean="0"/>
              <a:t>logo_mang</a:t>
            </a:r>
            <a:endParaRPr lang="pl-PL" dirty="0" smtClean="0"/>
          </a:p>
          <a:p>
            <a:pPr>
              <a:buNone/>
            </a:pPr>
            <a:r>
              <a:rPr lang="pl-PL" dirty="0" smtClean="0">
                <a:hlinkClick r:id="rId3"/>
              </a:rPr>
              <a:t>https</a:t>
            </a:r>
            <a:r>
              <a:rPr lang="pl-PL" dirty="0" smtClean="0">
                <a:hlinkClick r:id="rId3"/>
              </a:rPr>
              <a:t>://</a:t>
            </a:r>
            <a:r>
              <a:rPr lang="pl-PL" dirty="0" smtClean="0">
                <a:hlinkClick r:id="rId3"/>
              </a:rPr>
              <a:t>www.facebook.com/logomangmalgorzataangielska</a:t>
            </a:r>
            <a:endParaRPr lang="pl-PL" dirty="0" smtClean="0"/>
          </a:p>
          <a:p>
            <a:pPr>
              <a:buNone/>
            </a:pPr>
            <a:endParaRPr lang="pl-PL" dirty="0" smtClean="0"/>
          </a:p>
          <a:p>
            <a:pPr>
              <a:buNone/>
            </a:pPr>
            <a:endParaRPr lang="pl-PL" dirty="0"/>
          </a:p>
        </p:txBody>
      </p:sp>
      <p:pic>
        <p:nvPicPr>
          <p:cNvPr id="5" name="Obraz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156176" y="0"/>
            <a:ext cx="2808312" cy="2808312"/>
          </a:xfrm>
          <a:prstGeom prst="rect">
            <a:avLst/>
          </a:prstGeom>
        </p:spPr>
      </p:pic>
      <p:pic>
        <p:nvPicPr>
          <p:cNvPr id="6" name="Obraz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pic>
        <p:nvPicPr>
          <p:cNvPr id="7" name="Obraz 6" descr="facebook-2.png"/>
          <p:cNvPicPr>
            <a:picLocks noChangeAspect="1"/>
          </p:cNvPicPr>
          <p:nvPr/>
        </p:nvPicPr>
        <p:blipFill>
          <a:blip r:embed="rId6" cstate="print"/>
          <a:stretch>
            <a:fillRect/>
          </a:stretch>
        </p:blipFill>
        <p:spPr>
          <a:xfrm>
            <a:off x="611560" y="3861048"/>
            <a:ext cx="360040" cy="360040"/>
          </a:xfrm>
          <a:prstGeom prst="rect">
            <a:avLst/>
          </a:prstGeom>
        </p:spPr>
      </p:pic>
      <p:sp>
        <p:nvSpPr>
          <p:cNvPr id="8" name="Prostokąt 7"/>
          <p:cNvSpPr/>
          <p:nvPr/>
        </p:nvSpPr>
        <p:spPr>
          <a:xfrm>
            <a:off x="467544" y="908720"/>
            <a:ext cx="7128792" cy="707886"/>
          </a:xfrm>
          <a:prstGeom prst="rect">
            <a:avLst/>
          </a:prstGeom>
        </p:spPr>
        <p:txBody>
          <a:bodyPr wrap="square">
            <a:spAutoFit/>
          </a:bodyPr>
          <a:lstStyle/>
          <a:p>
            <a:pPr>
              <a:buNone/>
            </a:pPr>
            <a:r>
              <a:rPr lang="pl-PL" sz="4000" dirty="0" smtClean="0"/>
              <a:t>W razie </a:t>
            </a:r>
            <a:r>
              <a:rPr lang="pl-PL" sz="4000" dirty="0" smtClean="0"/>
              <a:t>potrzeby zapraszam</a:t>
            </a:r>
            <a:endParaRPr lang="pl-PL" sz="4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3568" y="2348880"/>
            <a:ext cx="8041440" cy="1442674"/>
          </a:xfrm>
        </p:spPr>
        <p:txBody>
          <a:bodyPr/>
          <a:lstStyle/>
          <a:p>
            <a:r>
              <a:rPr lang="pl-PL" dirty="0" smtClean="0"/>
              <a:t>Dziękuję za uwagę </a:t>
            </a:r>
            <a:r>
              <a:rPr lang="pl-PL" dirty="0" smtClean="0">
                <a:sym typeface="Wingdings" pitchFamily="2" charset="2"/>
              </a:rPr>
              <a:t> </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56176" y="0"/>
            <a:ext cx="2808312" cy="28083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Kilka słów wstępu</a:t>
            </a:r>
            <a:endParaRPr lang="pl-PL" dirty="0"/>
          </a:p>
        </p:txBody>
      </p:sp>
      <p:sp>
        <p:nvSpPr>
          <p:cNvPr id="3" name="Symbol zastępczy zawartości 2"/>
          <p:cNvSpPr>
            <a:spLocks noGrp="1"/>
          </p:cNvSpPr>
          <p:nvPr>
            <p:ph idx="1"/>
          </p:nvPr>
        </p:nvSpPr>
        <p:spPr/>
        <p:txBody>
          <a:bodyPr>
            <a:normAutofit fontScale="85000" lnSpcReduction="20000"/>
          </a:bodyPr>
          <a:lstStyle/>
          <a:p>
            <a:pPr>
              <a:buNone/>
            </a:pPr>
            <a:r>
              <a:rPr lang="pl-PL" dirty="0" smtClean="0"/>
              <a:t>Mowa stanowi nieodłączny element ogólnego rozwoju dziecka oraz podstawowy sposób porozumiewania się międzyludzkiego. Dla dziecka pojawienie się mowy jest możliwością komunikowania się z rodzicami, zgłaszania swoich potrzeb i sprzeciwów. Jeżeli rozwój mowy przebiega prawidłowo, dziecko nie ma kłopotów z formułowaniem poprawnych wypowiedzi. Rozumie mowę innych a zarazem poszerza zakres swojego słownictwa. Jeżeli zaś w trakcie rozwoju mowy u dziecka pojawiają się pewne zakłócenia i nieprawidłowości jest to znak dla rodziców, świadczący o potrzebie wsparcia w tym zakresie. Pamiętajmy jednak, że rozwój mowy jest procesem indywidualnym i u każdego dziecka może przebiegać nieco inaczej. W zależności od możliwości psychofizycznych dziecka i środowiska, z którego pochodzi pewne etapy rozwoju mowy u jednych dzieci mogą pojawiać się szybciej u innych zaś wolniej</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875" y="5642410"/>
            <a:ext cx="6523008" cy="1215590"/>
          </a:xfrm>
          <a:prstGeom prst="rect">
            <a:avLst/>
          </a:prstGeom>
        </p:spPr>
      </p:pic>
    </p:spTree>
    <p:extLst>
      <p:ext uri="{BB962C8B-B14F-4D97-AF65-F5344CB8AC3E}">
        <p14:creationId xmlns="" xmlns:p14="http://schemas.microsoft.com/office/powerpoint/2010/main" val="215217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dirty="0" smtClean="0"/>
              <a:t>Co może niepokoić rodziców </a:t>
            </a:r>
            <a:br>
              <a:rPr lang="pl-PL" sz="4000" dirty="0" smtClean="0"/>
            </a:br>
            <a:r>
              <a:rPr lang="pl-PL" sz="4000" dirty="0" smtClean="0"/>
              <a:t>w rozwoju mowy dziecka?</a:t>
            </a:r>
            <a:endParaRPr lang="pl-PL" sz="4000" dirty="0"/>
          </a:p>
        </p:txBody>
      </p:sp>
      <p:sp>
        <p:nvSpPr>
          <p:cNvPr id="3" name="Symbol zastępczy zawartości 2"/>
          <p:cNvSpPr>
            <a:spLocks noGrp="1"/>
          </p:cNvSpPr>
          <p:nvPr>
            <p:ph idx="1"/>
          </p:nvPr>
        </p:nvSpPr>
        <p:spPr/>
        <p:txBody>
          <a:bodyPr>
            <a:normAutofit fontScale="92500"/>
          </a:bodyPr>
          <a:lstStyle/>
          <a:p>
            <a:pPr>
              <a:buFont typeface="Arial" pitchFamily="34" charset="0"/>
              <a:buChar char="•"/>
            </a:pPr>
            <a:r>
              <a:rPr lang="pl-PL" dirty="0" smtClean="0"/>
              <a:t>mowa dziecka wyraźnie różniąca się od mowy rówieśników </a:t>
            </a:r>
          </a:p>
          <a:p>
            <a:pPr>
              <a:buFont typeface="Arial" pitchFamily="34" charset="0"/>
              <a:buChar char="•"/>
            </a:pPr>
            <a:r>
              <a:rPr lang="pl-PL" dirty="0" smtClean="0"/>
              <a:t>brak reakcji na dźwięki lub słabe reagowanie </a:t>
            </a:r>
          </a:p>
          <a:p>
            <a:pPr>
              <a:buFont typeface="Arial" pitchFamily="34" charset="0"/>
              <a:buChar char="•"/>
            </a:pPr>
            <a:r>
              <a:rPr lang="pl-PL" dirty="0" smtClean="0"/>
              <a:t>nieprawidłowości w budowie narządów artykulacyjnych (język, podniebienie, wargi, żuchwa, zgryz) </a:t>
            </a:r>
          </a:p>
          <a:p>
            <a:pPr>
              <a:buFont typeface="Arial" pitchFamily="34" charset="0"/>
              <a:buChar char="•"/>
            </a:pPr>
            <a:r>
              <a:rPr lang="pl-PL" dirty="0" smtClean="0"/>
              <a:t>oddychanie przez usta </a:t>
            </a:r>
          </a:p>
          <a:p>
            <a:pPr>
              <a:buFont typeface="Arial" pitchFamily="34" charset="0"/>
              <a:buChar char="•"/>
            </a:pPr>
            <a:r>
              <a:rPr lang="pl-PL" dirty="0" smtClean="0"/>
              <a:t>nieprawidłowe połykanie </a:t>
            </a:r>
          </a:p>
          <a:p>
            <a:pPr>
              <a:buFont typeface="Arial" pitchFamily="34" charset="0"/>
              <a:buChar char="•"/>
            </a:pPr>
            <a:r>
              <a:rPr lang="pl-PL" dirty="0" smtClean="0"/>
              <a:t>nadmierne wydzielanie śliny </a:t>
            </a:r>
          </a:p>
          <a:p>
            <a:pPr>
              <a:buFont typeface="Arial" pitchFamily="34" charset="0"/>
              <a:buChar char="•"/>
            </a:pPr>
            <a:r>
              <a:rPr lang="pl-PL" dirty="0" smtClean="0"/>
              <a:t>nieprawidłowe nagryzanie i żucie </a:t>
            </a:r>
          </a:p>
          <a:p>
            <a:pPr>
              <a:buFont typeface="Arial" pitchFamily="34" charset="0"/>
              <a:buChar char="•"/>
            </a:pPr>
            <a:r>
              <a:rPr lang="pl-PL" dirty="0" smtClean="0"/>
              <a:t>ssanie palca u dzieci starszych</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875" y="5642410"/>
            <a:ext cx="6523008" cy="12155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dirty="0" smtClean="0"/>
              <a:t>Rodzice mogą rozwijać mowę dziecka poprzez: </a:t>
            </a:r>
            <a:endParaRPr lang="pl-PL" sz="4000" dirty="0"/>
          </a:p>
        </p:txBody>
      </p:sp>
      <p:sp>
        <p:nvSpPr>
          <p:cNvPr id="3" name="Symbol zastępczy zawartości 2"/>
          <p:cNvSpPr>
            <a:spLocks noGrp="1"/>
          </p:cNvSpPr>
          <p:nvPr>
            <p:ph idx="1"/>
          </p:nvPr>
        </p:nvSpPr>
        <p:spPr/>
        <p:txBody>
          <a:bodyPr>
            <a:normAutofit fontScale="70000" lnSpcReduction="20000"/>
          </a:bodyPr>
          <a:lstStyle/>
          <a:p>
            <a:pPr>
              <a:buFont typeface="Arial" pitchFamily="34" charset="0"/>
              <a:buChar char="•"/>
            </a:pPr>
            <a:r>
              <a:rPr lang="pl-PL" dirty="0" smtClean="0"/>
              <a:t>jak najczęstsze mówienie do dziecka w sposób prawidłowy i staranny, z unikaniem wszelkich spieszczeń </a:t>
            </a:r>
          </a:p>
          <a:p>
            <a:pPr>
              <a:buFont typeface="Arial" pitchFamily="34" charset="0"/>
              <a:buChar char="•"/>
            </a:pPr>
            <a:r>
              <a:rPr lang="pl-PL" dirty="0" smtClean="0"/>
              <a:t>częste czytanie dziecku (ok. 20 minut dziennie) </a:t>
            </a:r>
          </a:p>
          <a:p>
            <a:pPr>
              <a:buFont typeface="Arial" pitchFamily="34" charset="0"/>
              <a:buChar char="•"/>
            </a:pPr>
            <a:r>
              <a:rPr lang="pl-PL" dirty="0" smtClean="0"/>
              <a:t>wykazywanie zainteresowania wszelkimi wypowiedziami dziecka </a:t>
            </a:r>
          </a:p>
          <a:p>
            <a:pPr>
              <a:buFont typeface="Arial" pitchFamily="34" charset="0"/>
              <a:buChar char="•"/>
            </a:pPr>
            <a:r>
              <a:rPr lang="pl-PL" dirty="0" smtClean="0"/>
              <a:t>zachęcanie dziecka do wypowiedzi </a:t>
            </a:r>
          </a:p>
          <a:p>
            <a:pPr>
              <a:buFont typeface="Arial" pitchFamily="34" charset="0"/>
              <a:buChar char="•"/>
            </a:pPr>
            <a:r>
              <a:rPr lang="pl-PL" dirty="0" smtClean="0"/>
              <a:t>udzielanie odpowiedzi na pytania dziecka </a:t>
            </a:r>
          </a:p>
          <a:p>
            <a:pPr>
              <a:buFont typeface="Arial" pitchFamily="34" charset="0"/>
              <a:buChar char="•"/>
            </a:pPr>
            <a:r>
              <a:rPr lang="pl-PL" dirty="0" smtClean="0"/>
              <a:t>dbałość o uszy dziecka, niezaniedbywanie wszelkich chorób uszy, ponieważ w innym przypadku mogą spowodować niedosłuch </a:t>
            </a:r>
          </a:p>
          <a:p>
            <a:pPr>
              <a:buFont typeface="Arial" pitchFamily="34" charset="0"/>
              <a:buChar char="•"/>
            </a:pPr>
            <a:r>
              <a:rPr lang="pl-PL" dirty="0" smtClean="0"/>
              <a:t>dbałość o narządy artykulacyjne (język – ewentualne przecięcie wędzidełka językowego, podniebienie, wargi, żuchwę, zgryz) </a:t>
            </a:r>
          </a:p>
          <a:p>
            <a:pPr>
              <a:buFont typeface="Arial" pitchFamily="34" charset="0"/>
              <a:buChar char="•"/>
            </a:pPr>
            <a:r>
              <a:rPr lang="pl-PL" dirty="0" smtClean="0"/>
              <a:t>dbałość o górne drogi oddechowe </a:t>
            </a:r>
          </a:p>
          <a:p>
            <a:pPr>
              <a:buFont typeface="Arial" pitchFamily="34" charset="0"/>
              <a:buChar char="•"/>
            </a:pPr>
            <a:r>
              <a:rPr lang="pl-PL" dirty="0" smtClean="0"/>
              <a:t>kontakt ze specjalistą </a:t>
            </a:r>
          </a:p>
          <a:p>
            <a:pPr>
              <a:buFont typeface="Arial" pitchFamily="34" charset="0"/>
              <a:buChar char="•"/>
            </a:pPr>
            <a:r>
              <a:rPr lang="pl-PL" dirty="0" smtClean="0"/>
              <a:t>ćwiczenia i zabawy logopedyczne przyniosą oczekiwane efekty, </a:t>
            </a:r>
            <a:r>
              <a:rPr lang="pl-PL" b="1" dirty="0" smtClean="0"/>
              <a:t>jeżeli będą wykonywane systematycznie i przy wykorzystaniu dobrego samopoczucia dziecka.</a:t>
            </a:r>
            <a:endParaRPr lang="pl-PL" b="1"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000" dirty="0" smtClean="0"/>
              <a:t>Wiek od 0 do 3 roku życia </a:t>
            </a:r>
            <a:endParaRPr lang="pl-PL" sz="4000" dirty="0"/>
          </a:p>
        </p:txBody>
      </p:sp>
      <p:sp>
        <p:nvSpPr>
          <p:cNvPr id="3" name="Symbol zastępczy zawartości 2"/>
          <p:cNvSpPr>
            <a:spLocks noGrp="1"/>
          </p:cNvSpPr>
          <p:nvPr>
            <p:ph idx="1"/>
          </p:nvPr>
        </p:nvSpPr>
        <p:spPr/>
        <p:txBody>
          <a:bodyPr>
            <a:normAutofit fontScale="77500" lnSpcReduction="20000"/>
          </a:bodyPr>
          <a:lstStyle/>
          <a:p>
            <a:pPr>
              <a:buNone/>
            </a:pPr>
            <a:r>
              <a:rPr lang="pl-PL" dirty="0" smtClean="0"/>
              <a:t>Okres niemowlęctwa jest dla dziecka czasem dużych zmian, także w zakresie rozwoju mowy. Przez pierwsze miesiące życia dziecko najpierw </a:t>
            </a:r>
            <a:r>
              <a:rPr lang="pl-PL" dirty="0" err="1" smtClean="0"/>
              <a:t>głuży</a:t>
            </a:r>
            <a:r>
              <a:rPr lang="pl-PL" dirty="0" smtClean="0"/>
              <a:t>, później gaworzy i powtarza. </a:t>
            </a:r>
            <a:r>
              <a:rPr lang="pl-PL" dirty="0" err="1" smtClean="0"/>
              <a:t>Głużenie</a:t>
            </a:r>
            <a:r>
              <a:rPr lang="pl-PL" dirty="0" smtClean="0"/>
              <a:t> występuje ok. 2 – 3 miesiąca życia i charakteryzuje się wydawaniem spontanicznych dźwięków, niewystępujących w języku polskim. Gaworzenie pojawia się ok. 6 miesiąca i sprawia, że dziecko powtarza dźwięki zasłyszane z otoczenia. W okolicach 10 miesiąca życia można zauważyć u dziecka echolalie, czyli powtarzanie dźwięków z otoczenia, jak również tych wydawanych przez siebie. Dziecko kończące pierwszy rok życia zna samogłoski (a, o, e, u, i, y, i) spółgłoski m, p, b, t, d . Między drugim i trzecim rokiem życia dziecko utrwala te głoski i zaczyna posługiwać się wyrazami. Rozumie mowę innych i poszerza zasób słownictwa czynnego i biernego. Potrafi wymawiać kolejne głoski - </a:t>
            </a:r>
            <a:r>
              <a:rPr lang="pl-PL" dirty="0" err="1" smtClean="0"/>
              <a:t>pi,bi</a:t>
            </a:r>
            <a:r>
              <a:rPr lang="pl-PL" dirty="0" smtClean="0"/>
              <a:t>, mi, t, d, n, ki, j, ś, ź, ć, </a:t>
            </a:r>
            <a:r>
              <a:rPr lang="pl-PL" dirty="0" err="1" smtClean="0"/>
              <a:t>dź</a:t>
            </a:r>
            <a:r>
              <a:rPr lang="pl-PL" dirty="0" smtClean="0"/>
              <a:t>, </a:t>
            </a:r>
            <a:r>
              <a:rPr lang="pl-PL" dirty="0" err="1" smtClean="0"/>
              <a:t>ch</a:t>
            </a:r>
            <a:r>
              <a:rPr lang="pl-PL" dirty="0" smtClean="0"/>
              <a:t>, w, </a:t>
            </a:r>
            <a:r>
              <a:rPr lang="pl-PL" dirty="0" err="1" smtClean="0"/>
              <a:t>wi</a:t>
            </a:r>
            <a:r>
              <a:rPr lang="pl-PL" dirty="0" smtClean="0"/>
              <a:t>, f, fi. Rodzice mogą wspomóc rozwój mowy dziecka w tym okresie poprzez ćwiczenia i zabawy logopedyczne.</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332656"/>
            <a:ext cx="8041440" cy="1584176"/>
          </a:xfrm>
        </p:spPr>
        <p:txBody>
          <a:bodyPr/>
          <a:lstStyle/>
          <a:p>
            <a:r>
              <a:rPr lang="pl-PL" sz="2800" b="1" dirty="0" smtClean="0"/>
              <a:t>Ćwiczenie nr 1 – Masaż logopedyczny </a:t>
            </a:r>
            <a:br>
              <a:rPr lang="pl-PL" sz="2800" b="1" dirty="0" smtClean="0"/>
            </a:br>
            <a:r>
              <a:rPr lang="pl-PL" sz="2800" b="1" dirty="0" smtClean="0"/>
              <a:t>dla niemowlaków i nie tylko</a:t>
            </a:r>
            <a:endParaRPr lang="pl-PL" sz="2800" b="1" dirty="0"/>
          </a:p>
        </p:txBody>
      </p:sp>
      <p:sp>
        <p:nvSpPr>
          <p:cNvPr id="3" name="Symbol zastępczy zawartości 2"/>
          <p:cNvSpPr>
            <a:spLocks noGrp="1"/>
          </p:cNvSpPr>
          <p:nvPr>
            <p:ph idx="1"/>
          </p:nvPr>
        </p:nvSpPr>
        <p:spPr/>
        <p:txBody>
          <a:bodyPr/>
          <a:lstStyle/>
          <a:p>
            <a:pPr>
              <a:buNone/>
            </a:pPr>
            <a:r>
              <a:rPr lang="pl-PL" dirty="0" smtClean="0"/>
              <a:t>Materiały potrzebne do przeprowadzenia ćwiczenia:</a:t>
            </a:r>
          </a:p>
          <a:p>
            <a:pPr>
              <a:buFont typeface="Arial" pitchFamily="34" charset="0"/>
              <a:buChar char="•"/>
            </a:pPr>
            <a:r>
              <a:rPr lang="pl-PL" dirty="0" smtClean="0"/>
              <a:t>szczoteczka do mycia zębów dla niemowląt (nakładana na palec)</a:t>
            </a:r>
          </a:p>
          <a:p>
            <a:pPr>
              <a:buFont typeface="Arial" pitchFamily="34" charset="0"/>
              <a:buChar char="•"/>
            </a:pPr>
            <a:endParaRPr lang="pl-PL" dirty="0" smtClean="0"/>
          </a:p>
          <a:p>
            <a:pPr>
              <a:buNone/>
            </a:pPr>
            <a:r>
              <a:rPr lang="pl-PL" dirty="0" smtClean="0"/>
              <a:t>Cele ćwiczenia: </a:t>
            </a:r>
          </a:p>
          <a:p>
            <a:pPr>
              <a:buFont typeface="Arial" pitchFamily="34" charset="0"/>
              <a:buChar char="•"/>
            </a:pPr>
            <a:r>
              <a:rPr lang="pl-PL" dirty="0" smtClean="0"/>
              <a:t>stymulacja rozwoju mowy </a:t>
            </a:r>
          </a:p>
          <a:p>
            <a:pPr>
              <a:buFont typeface="Arial" pitchFamily="34" charset="0"/>
              <a:buChar char="•"/>
            </a:pPr>
            <a:r>
              <a:rPr lang="pl-PL" dirty="0" smtClean="0"/>
              <a:t>usprawnianie narządów artykulacyjnych </a:t>
            </a:r>
          </a:p>
          <a:p>
            <a:pPr>
              <a:buFont typeface="Arial" pitchFamily="34" charset="0"/>
              <a:buChar char="•"/>
            </a:pPr>
            <a:r>
              <a:rPr lang="pl-PL" dirty="0" smtClean="0"/>
              <a:t>ćwiczenie zmysłu dotyku</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260648"/>
            <a:ext cx="7467600" cy="6264696"/>
          </a:xfrm>
        </p:spPr>
        <p:txBody>
          <a:bodyPr>
            <a:noAutofit/>
          </a:bodyPr>
          <a:lstStyle/>
          <a:p>
            <a:pPr algn="just">
              <a:buNone/>
            </a:pPr>
            <a:r>
              <a:rPr lang="pl-PL" sz="1600" dirty="0" smtClean="0"/>
              <a:t>Przed przystąpieniem do masażu rodzic dokładnie myje ręce i nakłada szczoteczkę do mycia zębów dla niemowląt na palec wskazujący. Jeżeli dziecko jest w dobrym nastroju może rozpocząć masaż, jednak przez cały czas jego trwania rodzic powinien kontrolować zachowanie dziecka i odczytywać jego reakcje. Dla malutkiego dziecka masaż logopedyczny może być nieprzyjemny, ale nie stanowi to reguły. Masaż warto rozpocząć od języka, ponieważ ma największe znaczenie dla rozwoju mowy. Rodzic dotyka czubek języka dziecka palcem wskazującym z nakładką i delikatnie masuje na powierzchni grzbietowej kolistymi ruchami, stopniowo przesuwając się do nasady języka (do momentu wystąpienia odruchu wymiotnego). Następnie rodzic w ten sam sposób masuje boki i dolną powierzchnię języka. Na koniec można złapać język za jego czubek palcem wskazującym i kciukiem i delikatnie rozgniatać. Wykorzystując ten chwyt rodzic może podnieść język delikatnie do góry, przesunąć na boki i lekko cofnąć (należy pamiętać, aby wszystkie ruchy języka wykonywać w obrębie jamy ustnej). Po masażu języka rodzic może przejść do masowania podniebienia i policzków. Podobnie jak w przypadku języka palcem wskazującym rodzic kreśli koliste ruchy po podniebieniu od dziąseł w stronę gardła, raz po jednej, raz po drugiej stronie linii środkowej. Po podniebieniu przychodzi czas na policzki, które należy masować od wewnętrznej strony. Kolejnym miejscem masażu są dziąsła. Dolne masujemy od góry do dołu, górne zaś odwrotnie. Warto także wykonać masaż warg. Rodzic układa kciuki pod brodą dziecka a palcami wskazującymi delikatnie rozciąga i ściąga wargi dziecka. Przy okazji tego masażu można wypowiadać wyrazy rozpoczynające się na głoski (m, p, b, w, f). Kończąc masaż masujemy jeszcze zewnętrzna stronę policzków i mięsień okrężny warg. </a:t>
            </a:r>
            <a:endParaRPr lang="pl-PL"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Zabawa – Wylosuj ćwiczenie</a:t>
            </a:r>
            <a:endParaRPr lang="pl-PL" dirty="0"/>
          </a:p>
        </p:txBody>
      </p:sp>
      <p:sp>
        <p:nvSpPr>
          <p:cNvPr id="3" name="Symbol zastępczy zawartości 2"/>
          <p:cNvSpPr>
            <a:spLocks noGrp="1"/>
          </p:cNvSpPr>
          <p:nvPr>
            <p:ph idx="1"/>
          </p:nvPr>
        </p:nvSpPr>
        <p:spPr/>
        <p:txBody>
          <a:bodyPr/>
          <a:lstStyle/>
          <a:p>
            <a:pPr marL="457200" indent="-457200">
              <a:buNone/>
            </a:pPr>
            <a:r>
              <a:rPr lang="pl-PL" dirty="0" smtClean="0"/>
              <a:t>Materiały potrzebne do przeprowadzenia ćwiczenia:</a:t>
            </a:r>
          </a:p>
          <a:p>
            <a:pPr marL="457200" indent="-457200">
              <a:buFont typeface="Arial" pitchFamily="34" charset="0"/>
              <a:buChar char="•"/>
            </a:pPr>
            <a:r>
              <a:rPr lang="pl-PL" dirty="0" smtClean="0"/>
              <a:t>kartki papieru technicznego, kolorowe kredki, nożyczki</a:t>
            </a:r>
          </a:p>
          <a:p>
            <a:pPr marL="457200" indent="-457200">
              <a:buFont typeface="Arial" pitchFamily="34" charset="0"/>
              <a:buChar char="•"/>
            </a:pPr>
            <a:endParaRPr lang="pl-PL" dirty="0" smtClean="0"/>
          </a:p>
          <a:p>
            <a:pPr marL="457200" indent="-457200">
              <a:buNone/>
            </a:pPr>
            <a:r>
              <a:rPr lang="pl-PL" dirty="0" smtClean="0"/>
              <a:t>Cele zabawy: </a:t>
            </a:r>
          </a:p>
          <a:p>
            <a:pPr marL="457200" indent="-457200">
              <a:buFont typeface="Arial" pitchFamily="34" charset="0"/>
              <a:buChar char="•"/>
            </a:pPr>
            <a:r>
              <a:rPr lang="pl-PL" dirty="0" smtClean="0"/>
              <a:t>stymulacja rozwoju mowy </a:t>
            </a:r>
          </a:p>
          <a:p>
            <a:pPr marL="457200" indent="-457200">
              <a:buFont typeface="Arial" pitchFamily="34" charset="0"/>
              <a:buChar char="•"/>
            </a:pPr>
            <a:r>
              <a:rPr lang="pl-PL" dirty="0" smtClean="0"/>
              <a:t>usprawnienie narządów artykulacyjnych </a:t>
            </a:r>
          </a:p>
          <a:p>
            <a:pPr marL="457200" indent="-457200">
              <a:buFont typeface="Arial" pitchFamily="34" charset="0"/>
              <a:buChar char="•"/>
            </a:pPr>
            <a:r>
              <a:rPr lang="pl-PL" dirty="0" smtClean="0"/>
              <a:t>stymulacja układu oddechowego </a:t>
            </a:r>
          </a:p>
          <a:p>
            <a:pPr marL="457200" indent="-457200">
              <a:buFont typeface="Arial" pitchFamily="34" charset="0"/>
              <a:buChar char="•"/>
            </a:pPr>
            <a:r>
              <a:rPr lang="pl-PL" dirty="0" smtClean="0"/>
              <a:t>pobudzanie czucia głębokiego</a:t>
            </a: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914998" y="0"/>
            <a:ext cx="2229002" cy="2229002"/>
          </a:xfrm>
          <a:prstGeom prst="rect">
            <a:avLst/>
          </a:prstGeom>
        </p:spPr>
      </p:pic>
      <p:pic>
        <p:nvPicPr>
          <p:cNvPr id="6" name="Obraz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5642410"/>
            <a:ext cx="6523008" cy="12155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27584" y="188640"/>
            <a:ext cx="7467600" cy="6264696"/>
          </a:xfrm>
        </p:spPr>
        <p:txBody>
          <a:bodyPr>
            <a:noAutofit/>
          </a:bodyPr>
          <a:lstStyle/>
          <a:p>
            <a:pPr algn="just">
              <a:buNone/>
            </a:pPr>
            <a:r>
              <a:rPr lang="pl-PL" sz="1800" dirty="0" smtClean="0"/>
              <a:t>Rodzic przygotowuje kartki o wymiarach 10cm na 10 cm, na których narysuje lub przyklei następujące obrazki: filiżankę z gorącą herbatą, konia, źrebaka, ziewającą buzię, całusa, baloniki, sowę, rybkę, wóz strażacki, karetkę pogotowia i koci grzbiet. Przygotowane obrazki rodzic rozkłada rysunkiem do dołu na stoliku i prosi dziecko, aby wylosowało jeden kartonik oraz zobaczyło, co należy wykonać. Jeżeli dziecko wylosowało:</a:t>
            </a:r>
          </a:p>
          <a:p>
            <a:pPr algn="just">
              <a:buFont typeface="Arial" pitchFamily="34" charset="0"/>
              <a:buChar char="•"/>
            </a:pPr>
            <a:r>
              <a:rPr lang="pl-PL" sz="1800" dirty="0" smtClean="0"/>
              <a:t>filiżankę z gorącą herbatą – musi na nią podmuchać, żeby ja ostudzić </a:t>
            </a:r>
          </a:p>
          <a:p>
            <a:pPr algn="just">
              <a:buFont typeface="Arial" pitchFamily="34" charset="0"/>
              <a:buChar char="•"/>
            </a:pPr>
            <a:r>
              <a:rPr lang="pl-PL" sz="1800" dirty="0" smtClean="0"/>
              <a:t>konia – musi parsknąć jak duży koń </a:t>
            </a:r>
          </a:p>
          <a:p>
            <a:pPr algn="just">
              <a:buFont typeface="Arial" pitchFamily="34" charset="0"/>
              <a:buChar char="•"/>
            </a:pPr>
            <a:r>
              <a:rPr lang="pl-PL" sz="1800" dirty="0" smtClean="0"/>
              <a:t>źrebaka – powinno pokazać, jak potrafi kląskać </a:t>
            </a:r>
          </a:p>
          <a:p>
            <a:pPr algn="just">
              <a:buFont typeface="Arial" pitchFamily="34" charset="0"/>
              <a:buChar char="•"/>
            </a:pPr>
            <a:r>
              <a:rPr lang="pl-PL" sz="1800" dirty="0" smtClean="0"/>
              <a:t>ziewającą buzię – demonstruje, jak ziewa rano, gdy się przebudzi</a:t>
            </a:r>
          </a:p>
          <a:p>
            <a:pPr algn="just">
              <a:buFont typeface="Arial" pitchFamily="34" charset="0"/>
              <a:buChar char="•"/>
            </a:pPr>
            <a:r>
              <a:rPr lang="pl-PL" sz="1800" dirty="0" smtClean="0"/>
              <a:t>całusa – przesyła całusa rodzicowi </a:t>
            </a:r>
          </a:p>
          <a:p>
            <a:pPr algn="just">
              <a:buFont typeface="Arial" pitchFamily="34" charset="0"/>
              <a:buChar char="•"/>
            </a:pPr>
            <a:r>
              <a:rPr lang="pl-PL" sz="1800" dirty="0" smtClean="0"/>
              <a:t>baloniki – powoli wypuszcza powietrze z nadętych policzków </a:t>
            </a:r>
          </a:p>
          <a:p>
            <a:pPr algn="just">
              <a:buFont typeface="Arial" pitchFamily="34" charset="0"/>
              <a:buChar char="•"/>
            </a:pPr>
            <a:r>
              <a:rPr lang="pl-PL" sz="1800" dirty="0" smtClean="0"/>
              <a:t>sowa – wydaje dźwięk podobny pi pohukiwania sowy (hu-hu) </a:t>
            </a:r>
          </a:p>
          <a:p>
            <a:pPr algn="just">
              <a:buFont typeface="Arial" pitchFamily="34" charset="0"/>
              <a:buChar char="•"/>
            </a:pPr>
            <a:r>
              <a:rPr lang="pl-PL" sz="1800" dirty="0" smtClean="0"/>
              <a:t>wóz strażacki – wydaje dźwięk jadącego wozu strażackiego (</a:t>
            </a:r>
            <a:r>
              <a:rPr lang="pl-PL" sz="1800" dirty="0" err="1" smtClean="0"/>
              <a:t>e-o-e-o</a:t>
            </a:r>
            <a:r>
              <a:rPr lang="pl-PL" sz="1800" dirty="0" smtClean="0"/>
              <a:t>)</a:t>
            </a:r>
          </a:p>
          <a:p>
            <a:pPr algn="just">
              <a:buFont typeface="Arial" pitchFamily="34" charset="0"/>
              <a:buChar char="•"/>
            </a:pPr>
            <a:r>
              <a:rPr lang="pl-PL" sz="1800" dirty="0" smtClean="0"/>
              <a:t>kartka pogotowia – wydaje dźwięk jadącej karetki pogotowia (</a:t>
            </a:r>
            <a:r>
              <a:rPr lang="pl-PL" sz="1800" dirty="0" err="1" smtClean="0"/>
              <a:t>i-o-i-o</a:t>
            </a:r>
            <a:r>
              <a:rPr lang="pl-PL" sz="1800" dirty="0" smtClean="0"/>
              <a:t>)</a:t>
            </a:r>
          </a:p>
          <a:p>
            <a:pPr algn="just">
              <a:buFont typeface="Arial" pitchFamily="34" charset="0"/>
              <a:buChar char="•"/>
            </a:pPr>
            <a:r>
              <a:rPr lang="pl-PL" sz="1800" dirty="0" smtClean="0"/>
              <a:t>koci grzbiet – wypręża język w buzi tak, jak kot wypręża dźwięk. Zabawa kończy się w momencie odkrycia wszystkich kart i wykonania wszystkich czynności. Za piękną pracę rodzic nagradza dziecko pochwałą i podaje dziecku wodę do picia, ponieważ może jej potrzebować po takich ćwiczeniach. </a:t>
            </a:r>
            <a:endParaRPr lang="pl-PL" sz="1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TM01790492[[fn=Szkicownik]]</Template>
  <TotalTime>384</TotalTime>
  <Words>1567</Words>
  <Application>Microsoft Office PowerPoint</Application>
  <PresentationFormat>Pokaz na ekranie (4:3)</PresentationFormat>
  <Paragraphs>126</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Sketchbook</vt:lpstr>
      <vt:lpstr>Zabawy stymulujące i rozwijające mowę dziecka</vt:lpstr>
      <vt:lpstr>Kilka słów wstępu</vt:lpstr>
      <vt:lpstr>Co może niepokoić rodziców  w rozwoju mowy dziecka?</vt:lpstr>
      <vt:lpstr>Rodzice mogą rozwijać mowę dziecka poprzez: </vt:lpstr>
      <vt:lpstr>Wiek od 0 do 3 roku życia </vt:lpstr>
      <vt:lpstr>Ćwiczenie nr 1 – Masaż logopedyczny  dla niemowlaków i nie tylko</vt:lpstr>
      <vt:lpstr>Slajd 7</vt:lpstr>
      <vt:lpstr>Zabawa – Wylosuj ćwiczenie</vt:lpstr>
      <vt:lpstr>Slajd 9</vt:lpstr>
      <vt:lpstr>Ćwiczenia oddechowe</vt:lpstr>
      <vt:lpstr>Ćwiczenia usprawniające pracę artykulatorów</vt:lpstr>
      <vt:lpstr>Naśladujcie odgłosy otoczenia</vt:lpstr>
      <vt:lpstr>Slajd 13</vt:lpstr>
      <vt:lpstr>Slajd 14</vt:lpstr>
      <vt:lpstr>Podsumowanie</vt:lpstr>
      <vt:lpstr>Slajd 16</vt:lpstr>
      <vt:lpstr>Dziękuję za uwagę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Zabawy stymulujące i rozwijające mowę dziecka</dc:title>
  <dc:creator>Logopedia</dc:creator>
  <cp:lastModifiedBy>Małgosia</cp:lastModifiedBy>
  <cp:revision>14</cp:revision>
  <dcterms:created xsi:type="dcterms:W3CDTF">2021-04-26T06:22:25Z</dcterms:created>
  <dcterms:modified xsi:type="dcterms:W3CDTF">2021-04-30T12:18:03Z</dcterms:modified>
</cp:coreProperties>
</file>