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4"/>
  </p:notesMasterIdLst>
  <p:handoutMasterIdLst>
    <p:handoutMasterId r:id="rId75"/>
  </p:handoutMasterIdLst>
  <p:sldIdLst>
    <p:sldId id="256" r:id="rId2"/>
    <p:sldId id="257" r:id="rId3"/>
    <p:sldId id="267" r:id="rId4"/>
    <p:sldId id="266" r:id="rId5"/>
    <p:sldId id="268" r:id="rId6"/>
    <p:sldId id="269" r:id="rId7"/>
    <p:sldId id="331" r:id="rId8"/>
    <p:sldId id="264" r:id="rId9"/>
    <p:sldId id="270" r:id="rId10"/>
    <p:sldId id="332" r:id="rId11"/>
    <p:sldId id="333" r:id="rId12"/>
    <p:sldId id="271" r:id="rId13"/>
    <p:sldId id="272" r:id="rId14"/>
    <p:sldId id="334" r:id="rId15"/>
    <p:sldId id="273" r:id="rId16"/>
    <p:sldId id="274" r:id="rId17"/>
    <p:sldId id="275" r:id="rId18"/>
    <p:sldId id="276" r:id="rId19"/>
    <p:sldId id="277" r:id="rId20"/>
    <p:sldId id="278" r:id="rId21"/>
    <p:sldId id="279" r:id="rId22"/>
    <p:sldId id="280" r:id="rId23"/>
    <p:sldId id="29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335" r:id="rId37"/>
    <p:sldId id="294" r:id="rId38"/>
    <p:sldId id="338" r:id="rId39"/>
    <p:sldId id="295" r:id="rId40"/>
    <p:sldId id="341" r:id="rId41"/>
    <p:sldId id="342" r:id="rId42"/>
    <p:sldId id="296" r:id="rId43"/>
    <p:sldId id="298" r:id="rId44"/>
    <p:sldId id="299" r:id="rId45"/>
    <p:sldId id="300" r:id="rId46"/>
    <p:sldId id="301" r:id="rId47"/>
    <p:sldId id="303" r:id="rId48"/>
    <p:sldId id="304" r:id="rId49"/>
    <p:sldId id="305" r:id="rId50"/>
    <p:sldId id="306" r:id="rId51"/>
    <p:sldId id="307" r:id="rId52"/>
    <p:sldId id="309" r:id="rId53"/>
    <p:sldId id="310" r:id="rId54"/>
    <p:sldId id="311" r:id="rId55"/>
    <p:sldId id="308" r:id="rId56"/>
    <p:sldId id="312" r:id="rId57"/>
    <p:sldId id="336" r:id="rId58"/>
    <p:sldId id="313" r:id="rId59"/>
    <p:sldId id="314"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varScale="1">
        <p:scale>
          <a:sx n="65" d="100"/>
          <a:sy n="65" d="100"/>
        </p:scale>
        <p:origin x="-276" y="-72"/>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SLM\Desktop\M%20Library%20Slide%20and%20msword\Book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SLM\Desktop\M%20Library%20Slide%20and%20msword\Book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SLM\Desktop\Maidu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tx>
            <c:strRef>
              <c:f>Sheet1!$K$7</c:f>
              <c:strCache>
                <c:ptCount val="1"/>
                <c:pt idx="0">
                  <c:v>Freq.</c:v>
                </c:pt>
              </c:strCache>
            </c:strRef>
          </c:tx>
          <c:dLbls>
            <c:txPr>
              <a:bodyPr/>
              <a:lstStyle/>
              <a:p>
                <a:pPr>
                  <a:defRPr sz="1400" b="1" i="0" baseline="0"/>
                </a:pPr>
                <a:endParaRPr lang="en-US"/>
              </a:p>
            </c:txPr>
            <c:showVal val="1"/>
          </c:dLbls>
          <c:cat>
            <c:strRef>
              <c:f>Sheet1!$J$8:$J$17</c:f>
              <c:strCache>
                <c:ptCount val="10"/>
                <c:pt idx="0">
                  <c:v>Less than one year </c:v>
                </c:pt>
                <c:pt idx="1">
                  <c:v>1-2 Year </c:v>
                </c:pt>
                <c:pt idx="2">
                  <c:v>2-3 Year </c:v>
                </c:pt>
                <c:pt idx="3">
                  <c:v>3-4 Year </c:v>
                </c:pt>
                <c:pt idx="4">
                  <c:v>4-5 Year </c:v>
                </c:pt>
                <c:pt idx="5">
                  <c:v>5-6 Year </c:v>
                </c:pt>
                <c:pt idx="6">
                  <c:v>6-7 Year </c:v>
                </c:pt>
                <c:pt idx="7">
                  <c:v>7-8 Year </c:v>
                </c:pt>
                <c:pt idx="8">
                  <c:v>More than 8 years </c:v>
                </c:pt>
                <c:pt idx="9">
                  <c:v>I do not use </c:v>
                </c:pt>
              </c:strCache>
            </c:strRef>
          </c:cat>
          <c:val>
            <c:numRef>
              <c:f>Sheet1!$K$8:$K$17</c:f>
              <c:numCache>
                <c:formatCode>General</c:formatCode>
                <c:ptCount val="10"/>
                <c:pt idx="0">
                  <c:v>3</c:v>
                </c:pt>
                <c:pt idx="1">
                  <c:v>8</c:v>
                </c:pt>
                <c:pt idx="2">
                  <c:v>19</c:v>
                </c:pt>
                <c:pt idx="3">
                  <c:v>23</c:v>
                </c:pt>
                <c:pt idx="4">
                  <c:v>40</c:v>
                </c:pt>
                <c:pt idx="5">
                  <c:v>44</c:v>
                </c:pt>
                <c:pt idx="6">
                  <c:v>45</c:v>
                </c:pt>
                <c:pt idx="7">
                  <c:v>24</c:v>
                </c:pt>
                <c:pt idx="8">
                  <c:v>9</c:v>
                </c:pt>
                <c:pt idx="9">
                  <c:v>22</c:v>
                </c:pt>
              </c:numCache>
            </c:numRef>
          </c:val>
        </c:ser>
        <c:ser>
          <c:idx val="1"/>
          <c:order val="1"/>
          <c:tx>
            <c:strRef>
              <c:f>Sheet1!$L$7</c:f>
              <c:strCache>
                <c:ptCount val="1"/>
                <c:pt idx="0">
                  <c:v>%</c:v>
                </c:pt>
              </c:strCache>
            </c:strRef>
          </c:tx>
          <c:dLbls>
            <c:txPr>
              <a:bodyPr/>
              <a:lstStyle/>
              <a:p>
                <a:pPr>
                  <a:defRPr sz="1400" b="1" i="0" baseline="0"/>
                </a:pPr>
                <a:endParaRPr lang="en-US"/>
              </a:p>
            </c:txPr>
            <c:showVal val="1"/>
          </c:dLbls>
          <c:cat>
            <c:strRef>
              <c:f>Sheet1!$J$8:$J$17</c:f>
              <c:strCache>
                <c:ptCount val="10"/>
                <c:pt idx="0">
                  <c:v>Less than one year </c:v>
                </c:pt>
                <c:pt idx="1">
                  <c:v>1-2 Year </c:v>
                </c:pt>
                <c:pt idx="2">
                  <c:v>2-3 Year </c:v>
                </c:pt>
                <c:pt idx="3">
                  <c:v>3-4 Year </c:v>
                </c:pt>
                <c:pt idx="4">
                  <c:v>4-5 Year </c:v>
                </c:pt>
                <c:pt idx="5">
                  <c:v>5-6 Year </c:v>
                </c:pt>
                <c:pt idx="6">
                  <c:v>6-7 Year </c:v>
                </c:pt>
                <c:pt idx="7">
                  <c:v>7-8 Year </c:v>
                </c:pt>
                <c:pt idx="8">
                  <c:v>More than 8 years </c:v>
                </c:pt>
                <c:pt idx="9">
                  <c:v>I do not use </c:v>
                </c:pt>
              </c:strCache>
            </c:strRef>
          </c:cat>
          <c:val>
            <c:numRef>
              <c:f>Sheet1!$L$8:$L$17</c:f>
              <c:numCache>
                <c:formatCode>General</c:formatCode>
                <c:ptCount val="10"/>
                <c:pt idx="0">
                  <c:v>1.3</c:v>
                </c:pt>
                <c:pt idx="1">
                  <c:v>3.4</c:v>
                </c:pt>
                <c:pt idx="2">
                  <c:v>8</c:v>
                </c:pt>
                <c:pt idx="3">
                  <c:v>9.7000000000000011</c:v>
                </c:pt>
                <c:pt idx="4">
                  <c:v>16.899999999999999</c:v>
                </c:pt>
                <c:pt idx="5">
                  <c:v>18.600000000000001</c:v>
                </c:pt>
                <c:pt idx="6">
                  <c:v>19</c:v>
                </c:pt>
                <c:pt idx="7">
                  <c:v>10.1</c:v>
                </c:pt>
                <c:pt idx="8">
                  <c:v>3.8</c:v>
                </c:pt>
                <c:pt idx="9">
                  <c:v>9.3000000000000007</c:v>
                </c:pt>
              </c:numCache>
            </c:numRef>
          </c:val>
        </c:ser>
        <c:axId val="46880640"/>
        <c:axId val="46882176"/>
      </c:barChart>
      <c:catAx>
        <c:axId val="46880640"/>
        <c:scaling>
          <c:orientation val="minMax"/>
        </c:scaling>
        <c:axPos val="b"/>
        <c:tickLblPos val="nextTo"/>
        <c:txPr>
          <a:bodyPr/>
          <a:lstStyle/>
          <a:p>
            <a:pPr>
              <a:defRPr sz="1200" b="1" i="0" baseline="0"/>
            </a:pPr>
            <a:endParaRPr lang="en-US"/>
          </a:p>
        </c:txPr>
        <c:crossAx val="46882176"/>
        <c:crosses val="autoZero"/>
        <c:auto val="1"/>
        <c:lblAlgn val="ctr"/>
        <c:lblOffset val="100"/>
      </c:catAx>
      <c:valAx>
        <c:axId val="46882176"/>
        <c:scaling>
          <c:orientation val="minMax"/>
        </c:scaling>
        <c:axPos val="l"/>
        <c:majorGridlines/>
        <c:numFmt formatCode="General" sourceLinked="1"/>
        <c:tickLblPos val="nextTo"/>
        <c:crossAx val="46880640"/>
        <c:crosses val="autoZero"/>
        <c:crossBetween val="between"/>
      </c:valAx>
    </c:plotArea>
    <c:legend>
      <c:legendPos val="r"/>
      <c:layout>
        <c:manualLayout>
          <c:xMode val="edge"/>
          <c:yMode val="edge"/>
          <c:x val="0.93415058563300168"/>
          <c:y val="0.45586086372800427"/>
          <c:w val="5.6675101335825727E-2"/>
          <c:h val="0.19686395388212036"/>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8"/>
  <c:chart>
    <c:title>
      <c:tx>
        <c:rich>
          <a:bodyPr/>
          <a:lstStyle/>
          <a:p>
            <a:pPr>
              <a:defRPr/>
            </a:pPr>
            <a:r>
              <a:rPr lang="en-US"/>
              <a:t>Operator</a:t>
            </a:r>
            <a:r>
              <a:rPr lang="en-US" baseline="0"/>
              <a:t> </a:t>
            </a:r>
            <a:endParaRPr lang="en-US"/>
          </a:p>
        </c:rich>
      </c:tx>
    </c:title>
    <c:plotArea>
      <c:layout/>
      <c:barChart>
        <c:barDir val="col"/>
        <c:grouping val="clustered"/>
        <c:ser>
          <c:idx val="0"/>
          <c:order val="0"/>
          <c:dLbls>
            <c:txPr>
              <a:bodyPr/>
              <a:lstStyle/>
              <a:p>
                <a:pPr>
                  <a:defRPr sz="1200" b="1" i="0" baseline="0"/>
                </a:pPr>
                <a:endParaRPr lang="en-US"/>
              </a:p>
            </c:txPr>
            <c:showVal val="1"/>
          </c:dLbls>
          <c:cat>
            <c:strRef>
              <c:f>Sheet1!$I$32:$I$38</c:f>
              <c:strCache>
                <c:ptCount val="7"/>
                <c:pt idx="0">
                  <c:v>Grameenphone</c:v>
                </c:pt>
                <c:pt idx="1">
                  <c:v>Airtel</c:v>
                </c:pt>
                <c:pt idx="2">
                  <c:v>Robi</c:v>
                </c:pt>
                <c:pt idx="3">
                  <c:v>Citycell</c:v>
                </c:pt>
                <c:pt idx="4">
                  <c:v>Teletalk</c:v>
                </c:pt>
                <c:pt idx="5">
                  <c:v>Bangla link</c:v>
                </c:pt>
                <c:pt idx="6">
                  <c:v>Total</c:v>
                </c:pt>
              </c:strCache>
            </c:strRef>
          </c:cat>
          <c:val>
            <c:numRef>
              <c:f>Sheet1!$J$32:$J$38</c:f>
              <c:numCache>
                <c:formatCode>General</c:formatCode>
                <c:ptCount val="7"/>
                <c:pt idx="0">
                  <c:v>65</c:v>
                </c:pt>
                <c:pt idx="1">
                  <c:v>45</c:v>
                </c:pt>
                <c:pt idx="2">
                  <c:v>14</c:v>
                </c:pt>
                <c:pt idx="3">
                  <c:v>8</c:v>
                </c:pt>
                <c:pt idx="4">
                  <c:v>14</c:v>
                </c:pt>
                <c:pt idx="5">
                  <c:v>69</c:v>
                </c:pt>
                <c:pt idx="6">
                  <c:v>215</c:v>
                </c:pt>
              </c:numCache>
            </c:numRef>
          </c:val>
        </c:ser>
        <c:ser>
          <c:idx val="1"/>
          <c:order val="1"/>
          <c:dLbls>
            <c:txPr>
              <a:bodyPr/>
              <a:lstStyle/>
              <a:p>
                <a:pPr>
                  <a:defRPr sz="1200" b="1" i="0" baseline="0"/>
                </a:pPr>
                <a:endParaRPr lang="en-US"/>
              </a:p>
            </c:txPr>
            <c:showVal val="1"/>
          </c:dLbls>
          <c:cat>
            <c:strRef>
              <c:f>Sheet1!$I$32:$I$38</c:f>
              <c:strCache>
                <c:ptCount val="7"/>
                <c:pt idx="0">
                  <c:v>Grameenphone</c:v>
                </c:pt>
                <c:pt idx="1">
                  <c:v>Airtel</c:v>
                </c:pt>
                <c:pt idx="2">
                  <c:v>Robi</c:v>
                </c:pt>
                <c:pt idx="3">
                  <c:v>Citycell</c:v>
                </c:pt>
                <c:pt idx="4">
                  <c:v>Teletalk</c:v>
                </c:pt>
                <c:pt idx="5">
                  <c:v>Bangla link</c:v>
                </c:pt>
                <c:pt idx="6">
                  <c:v>Total</c:v>
                </c:pt>
              </c:strCache>
            </c:strRef>
          </c:cat>
          <c:val>
            <c:numRef>
              <c:f>Sheet1!$K$32:$K$38</c:f>
              <c:numCache>
                <c:formatCode>0.0</c:formatCode>
                <c:ptCount val="7"/>
                <c:pt idx="0">
                  <c:v>27.426160337552702</c:v>
                </c:pt>
                <c:pt idx="1">
                  <c:v>18.987341772151773</c:v>
                </c:pt>
                <c:pt idx="2">
                  <c:v>5.9071729957805914</c:v>
                </c:pt>
                <c:pt idx="3">
                  <c:v>3.3755274261603376</c:v>
                </c:pt>
                <c:pt idx="4">
                  <c:v>5.9071729957805914</c:v>
                </c:pt>
                <c:pt idx="5">
                  <c:v>29.113924050632935</c:v>
                </c:pt>
                <c:pt idx="6">
                  <c:v>90.717299578059126</c:v>
                </c:pt>
              </c:numCache>
            </c:numRef>
          </c:val>
        </c:ser>
        <c:axId val="47112960"/>
        <c:axId val="47114496"/>
      </c:barChart>
      <c:catAx>
        <c:axId val="47112960"/>
        <c:scaling>
          <c:orientation val="minMax"/>
        </c:scaling>
        <c:axPos val="b"/>
        <c:majorTickMark val="none"/>
        <c:tickLblPos val="nextTo"/>
        <c:txPr>
          <a:bodyPr/>
          <a:lstStyle/>
          <a:p>
            <a:pPr>
              <a:defRPr sz="1200" b="1" i="0" baseline="0"/>
            </a:pPr>
            <a:endParaRPr lang="en-US"/>
          </a:p>
        </c:txPr>
        <c:crossAx val="47114496"/>
        <c:crosses val="autoZero"/>
        <c:auto val="1"/>
        <c:lblAlgn val="ctr"/>
        <c:lblOffset val="100"/>
      </c:catAx>
      <c:valAx>
        <c:axId val="47114496"/>
        <c:scaling>
          <c:orientation val="minMax"/>
        </c:scaling>
        <c:axPos val="l"/>
        <c:majorGridlines/>
        <c:numFmt formatCode="General" sourceLinked="1"/>
        <c:majorTickMark val="none"/>
        <c:tickLblPos val="nextTo"/>
        <c:crossAx val="47112960"/>
        <c:crosses val="autoZero"/>
        <c:crossBetween val="between"/>
      </c:valAx>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view3D>
      <c:rAngAx val="1"/>
    </c:view3D>
    <c:plotArea>
      <c:layout/>
      <c:bar3DChart>
        <c:barDir val="col"/>
        <c:grouping val="clustered"/>
        <c:ser>
          <c:idx val="0"/>
          <c:order val="0"/>
          <c:tx>
            <c:strRef>
              <c:f>Sheet1!$I$54</c:f>
              <c:strCache>
                <c:ptCount val="1"/>
                <c:pt idx="0">
                  <c:v>Frequency</c:v>
                </c:pt>
              </c:strCache>
            </c:strRef>
          </c:tx>
          <c:dLbls>
            <c:txPr>
              <a:bodyPr/>
              <a:lstStyle/>
              <a:p>
                <a:pPr>
                  <a:defRPr sz="1500" b="1" i="0" baseline="0"/>
                </a:pPr>
                <a:endParaRPr lang="en-US"/>
              </a:p>
            </c:txPr>
            <c:showVal val="1"/>
          </c:dLbls>
          <c:cat>
            <c:strRef>
              <c:f>Sheet1!$H$55:$H$59</c:f>
              <c:strCache>
                <c:ptCount val="5"/>
                <c:pt idx="0">
                  <c:v>Yes</c:v>
                </c:pt>
                <c:pt idx="1">
                  <c:v>No</c:v>
                </c:pt>
                <c:pt idx="2">
                  <c:v>I do not know</c:v>
                </c:pt>
                <c:pt idx="3">
                  <c:v>Partially possible</c:v>
                </c:pt>
                <c:pt idx="4">
                  <c:v>Total</c:v>
                </c:pt>
              </c:strCache>
            </c:strRef>
          </c:cat>
          <c:val>
            <c:numRef>
              <c:f>Sheet1!$I$55:$I$59</c:f>
              <c:numCache>
                <c:formatCode>General</c:formatCode>
                <c:ptCount val="5"/>
                <c:pt idx="0">
                  <c:v>185</c:v>
                </c:pt>
                <c:pt idx="1">
                  <c:v>5</c:v>
                </c:pt>
                <c:pt idx="2">
                  <c:v>13</c:v>
                </c:pt>
                <c:pt idx="3">
                  <c:v>34</c:v>
                </c:pt>
                <c:pt idx="4">
                  <c:v>237</c:v>
                </c:pt>
              </c:numCache>
            </c:numRef>
          </c:val>
        </c:ser>
        <c:ser>
          <c:idx val="1"/>
          <c:order val="1"/>
          <c:tx>
            <c:strRef>
              <c:f>Sheet1!$J$54</c:f>
              <c:strCache>
                <c:ptCount val="1"/>
                <c:pt idx="0">
                  <c:v>Percent</c:v>
                </c:pt>
              </c:strCache>
            </c:strRef>
          </c:tx>
          <c:dLbls>
            <c:txPr>
              <a:bodyPr/>
              <a:lstStyle/>
              <a:p>
                <a:pPr>
                  <a:defRPr sz="1500" b="1" i="0" baseline="0"/>
                </a:pPr>
                <a:endParaRPr lang="en-US"/>
              </a:p>
            </c:txPr>
            <c:showVal val="1"/>
          </c:dLbls>
          <c:cat>
            <c:strRef>
              <c:f>Sheet1!$H$55:$H$59</c:f>
              <c:strCache>
                <c:ptCount val="5"/>
                <c:pt idx="0">
                  <c:v>Yes</c:v>
                </c:pt>
                <c:pt idx="1">
                  <c:v>No</c:v>
                </c:pt>
                <c:pt idx="2">
                  <c:v>I do not know</c:v>
                </c:pt>
                <c:pt idx="3">
                  <c:v>Partially possible</c:v>
                </c:pt>
                <c:pt idx="4">
                  <c:v>Total</c:v>
                </c:pt>
              </c:strCache>
            </c:strRef>
          </c:cat>
          <c:val>
            <c:numRef>
              <c:f>Sheet1!$J$55:$J$59</c:f>
              <c:numCache>
                <c:formatCode>0.0</c:formatCode>
                <c:ptCount val="5"/>
                <c:pt idx="0">
                  <c:v>78.059071729957779</c:v>
                </c:pt>
                <c:pt idx="1">
                  <c:v>2.1097046413502207</c:v>
                </c:pt>
                <c:pt idx="2">
                  <c:v>5.4852320675105481</c:v>
                </c:pt>
                <c:pt idx="3">
                  <c:v>14.345991561181435</c:v>
                </c:pt>
                <c:pt idx="4">
                  <c:v>100</c:v>
                </c:pt>
              </c:numCache>
            </c:numRef>
          </c:val>
        </c:ser>
        <c:shape val="cone"/>
        <c:axId val="47462656"/>
        <c:axId val="47525888"/>
        <c:axId val="0"/>
      </c:bar3DChart>
      <c:catAx>
        <c:axId val="47462656"/>
        <c:scaling>
          <c:orientation val="minMax"/>
        </c:scaling>
        <c:axPos val="b"/>
        <c:tickLblPos val="nextTo"/>
        <c:txPr>
          <a:bodyPr/>
          <a:lstStyle/>
          <a:p>
            <a:pPr>
              <a:defRPr sz="1500" b="1" i="0" baseline="0"/>
            </a:pPr>
            <a:endParaRPr lang="en-US"/>
          </a:p>
        </c:txPr>
        <c:crossAx val="47525888"/>
        <c:crosses val="autoZero"/>
        <c:auto val="1"/>
        <c:lblAlgn val="ctr"/>
        <c:lblOffset val="100"/>
      </c:catAx>
      <c:valAx>
        <c:axId val="47525888"/>
        <c:scaling>
          <c:orientation val="minMax"/>
        </c:scaling>
        <c:axPos val="l"/>
        <c:majorGridlines/>
        <c:numFmt formatCode="General" sourceLinked="1"/>
        <c:tickLblPos val="nextTo"/>
        <c:crossAx val="47462656"/>
        <c:crosses val="autoZero"/>
        <c:crossBetween val="between"/>
      </c:valAx>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349E2FF-8A51-472E-BCDF-5F8CDEBC26DA}" type="datetimeFigureOut">
              <a:rPr lang="en-US"/>
              <a:pPr>
                <a:defRPr/>
              </a:pPr>
              <a:t>10/25/2012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38D4561-4B19-4321-9697-C108AEAC18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103AE4-DF2A-48D2-9E6A-237DAA0976A9}" type="datetimeFigureOut">
              <a:rPr lang="en-US"/>
              <a:pPr>
                <a:defRPr/>
              </a:pPr>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CEBA9D-A669-4A5B-B4A5-437FFEB05C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B35E7-6780-4D56-9408-385996AFCB5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98BB32-3A4C-44AB-9BE0-59FB6FB6C6E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A24B90-D00C-426A-8EC4-F36A265078B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FB0A9-C0F7-4B22-92D8-B35BCBB63A28}"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77513-2A47-468F-AB39-E19057E498C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B8BA4-504B-44DF-AF56-BE1D5F1931E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290AE-77CE-43A9-B5B1-B7EAC0143BE2}"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FD6DB-B940-48FB-AE59-CC30804B625C}"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F03BD-D734-4D58-9276-81FA70AA572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CA2AF4-BCBC-4EE9-A803-707590F1205C}"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AF2B9F-29D3-4731-A250-E4A098DACB43}"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843E4-EFFA-41C4-9FDC-81C106518A2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C398F-602C-4DAD-967F-C88BC126AF7D}"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F6EDD4-F7AB-4BE2-8DE8-7F002193D4F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650FB-3E97-46A1-B2A3-7AD5E20316B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FBEDC-8060-4239-90DF-ED68990C15C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DBC8E-198F-41E2-9422-4E944EF6E095}"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45DE5-B4AC-4CEA-80E0-C37A30292540}"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1A63E-D1D1-442E-ADFD-39C1D65DB6DD}"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99BF7C-D5B3-44D8-9620-3D7963CB1D23}"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EEB293-10ED-416D-8C8A-827FA89FA44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93477-18C6-4858-8FE0-98AFE730B57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966DB7-F1AA-42CF-B211-6E2E13F2EA0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AAB55-2F4C-4597-8B2A-32025874E8CC}"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56763-2CCF-4EE5-9A1F-31AE6CED65DF}"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35BA0-2A03-4E17-873F-AF14211DDFAE}"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465BB-4610-4181-8EBF-2536FEB9C904}"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89B84F-BBD0-4469-A874-889B3E5D76A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DD8F61-221C-44A4-AF05-91F2FECDBA8F}"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319503-D427-42B2-9266-B1A3A524DA15}"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F4A02-EB90-4644-8EA2-E6A8D06C09CE}"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A01C4-70F8-46AF-A39A-B41BCD37A5E0}"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D8FB3B-C478-4874-B30A-8425FB11A3AF}"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C15AC-5E35-408E-BD82-37B3029D045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F20104-4502-497F-95E4-CC7205CAB985}"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99390-1F88-4499-9798-268C62A594CF}"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4EBFC9-54CC-4A8C-AD2C-C0EB4D03375D}"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A3B08C-21F2-43CB-A5E4-580469025A1D}"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ECEF5F-53B2-4E23-8AA7-A71414CAECF9}"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5B73EB-EE7A-46D0-A321-EF8677F20971}"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01CB3-5361-4790-8D42-CA8C83AAF090}"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D9BEA-A633-42CA-8A73-3070052C315B}"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B12EB0-A840-4826-8876-4EF5AD3AFA08}"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F24E9-AB40-4FB4-88DF-F223C0615531}"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787421-E603-4BB7-902C-F5324F8741A4}"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E7CF5-D459-4CF9-8C1B-3D4E28E140BE}"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9FE306-DA2F-404B-AD7B-1EFD70AEB066}"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C7746-EA70-43C1-BB43-E2D63B80E974}"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BD7065-832F-4CDB-9FA1-4AD04F387DA5}"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5B102-AE56-4885-AF79-CB83CBAA402D}"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2F523-CE90-4393-8CF7-A8E0FC170CA1}"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48FD2D-0503-46C5-AC3B-B654DCD12EED}"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FDB44B-69D6-452D-BEDD-0AC6401AD8F5}"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E7346-7DA0-44FB-9425-64C8B0528934}"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3AF81-E08C-4512-A71D-139BFF0B101B}"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990C7-9594-4C9C-B74E-21D6E6B3538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D5855C-7D7E-4A81-B841-86C237DC05D6}"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DD14E-EFC8-4058-9975-61D945C60198}"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A2ABA-E428-4833-9196-FEF12B627506}"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E235A-789A-4F93-90C2-41F35CA3D12E}"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F0D5D1-66CF-4A7B-881D-63E2B1DABFD8}"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93A9E5-79CF-4E63-8E27-D57E4AB4FF4C}"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574DA-AE1C-45E4-BE8C-95A952C4E101}"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B9B44F-B429-4314-BB46-7C7CB6C4034F}"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A851C0-237E-4ADE-A6B1-C94E22A61EC0}"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8B8AF-D584-4845-9380-55ABE41D4A08}"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4DC1A-35A8-442C-A9FD-0D9BB93B8EC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EC21C-BCAF-4095-AE10-D5918DAAC6AE}"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AFDCD-C27B-4631-95E3-3B424C6BF80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E9D7BD-3C04-4AEC-8514-CF59CBFBF83F}"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r>
              <a:rPr lang="en-US"/>
              <a:t>25th September, 2012 </a:t>
            </a:r>
          </a:p>
        </p:txBody>
      </p:sp>
      <p:sp>
        <p:nvSpPr>
          <p:cNvPr id="7" name="Footer Placeholder 19"/>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8" name="Slide Number Placeholder 9"/>
          <p:cNvSpPr>
            <a:spLocks noGrp="1"/>
          </p:cNvSpPr>
          <p:nvPr>
            <p:ph type="sldNum" sz="quarter" idx="12"/>
          </p:nvPr>
        </p:nvSpPr>
        <p:spPr/>
        <p:txBody>
          <a:bodyPr/>
          <a:lstStyle>
            <a:lvl1pPr>
              <a:defRPr/>
            </a:lvl1pPr>
            <a:extLst/>
          </a:lstStyle>
          <a:p>
            <a:pPr>
              <a:defRPr/>
            </a:pPr>
            <a:fld id="{7CF669E2-2452-46F7-83BB-6204161372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a:t>25th September, 2012 </a:t>
            </a:r>
          </a:p>
        </p:txBody>
      </p:sp>
      <p:sp>
        <p:nvSpPr>
          <p:cNvPr id="5" name="Footer Placeholder 9"/>
          <p:cNvSpPr>
            <a:spLocks noGrp="1"/>
          </p:cNvSpPr>
          <p:nvPr>
            <p:ph type="ftr" sz="quarter" idx="11"/>
          </p:nvPr>
        </p:nvSpPr>
        <p:spPr/>
        <p:txBody>
          <a:bodyPr/>
          <a:lstStyle>
            <a:lvl1pPr>
              <a:defRPr/>
            </a:lvl1pPr>
          </a:lstStyle>
          <a:p>
            <a:pPr>
              <a:defRPr/>
            </a:pPr>
            <a:r>
              <a:rPr lang="en-US"/>
              <a:t>4th m-library international conference, Open university,                              </a:t>
            </a:r>
          </a:p>
        </p:txBody>
      </p:sp>
      <p:sp>
        <p:nvSpPr>
          <p:cNvPr id="6" name="Slide Number Placeholder 21"/>
          <p:cNvSpPr>
            <a:spLocks noGrp="1"/>
          </p:cNvSpPr>
          <p:nvPr>
            <p:ph type="sldNum" sz="quarter" idx="12"/>
          </p:nvPr>
        </p:nvSpPr>
        <p:spPr/>
        <p:txBody>
          <a:bodyPr/>
          <a:lstStyle>
            <a:lvl1pPr>
              <a:defRPr/>
            </a:lvl1pPr>
          </a:lstStyle>
          <a:p>
            <a:pPr>
              <a:defRPr/>
            </a:pPr>
            <a:fld id="{1E31E27E-AF39-4A6C-AE0B-9F8CF051CC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a:t>25th September, 2012 </a:t>
            </a:r>
          </a:p>
        </p:txBody>
      </p:sp>
      <p:sp>
        <p:nvSpPr>
          <p:cNvPr id="5" name="Footer Placeholder 9"/>
          <p:cNvSpPr>
            <a:spLocks noGrp="1"/>
          </p:cNvSpPr>
          <p:nvPr>
            <p:ph type="ftr" sz="quarter" idx="11"/>
          </p:nvPr>
        </p:nvSpPr>
        <p:spPr/>
        <p:txBody>
          <a:bodyPr/>
          <a:lstStyle>
            <a:lvl1pPr>
              <a:defRPr/>
            </a:lvl1pPr>
          </a:lstStyle>
          <a:p>
            <a:pPr>
              <a:defRPr/>
            </a:pPr>
            <a:r>
              <a:rPr lang="en-US"/>
              <a:t>4th m-library international conference, Open university,                              </a:t>
            </a:r>
          </a:p>
        </p:txBody>
      </p:sp>
      <p:sp>
        <p:nvSpPr>
          <p:cNvPr id="6" name="Slide Number Placeholder 21"/>
          <p:cNvSpPr>
            <a:spLocks noGrp="1"/>
          </p:cNvSpPr>
          <p:nvPr>
            <p:ph type="sldNum" sz="quarter" idx="12"/>
          </p:nvPr>
        </p:nvSpPr>
        <p:spPr/>
        <p:txBody>
          <a:bodyPr/>
          <a:lstStyle>
            <a:lvl1pPr>
              <a:defRPr/>
            </a:lvl1pPr>
          </a:lstStyle>
          <a:p>
            <a:pPr>
              <a:defRPr/>
            </a:pPr>
            <a:fld id="{F2D3305F-3C14-4D73-92A2-E33FE389EC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a:t>25th September, 2012 </a:t>
            </a:r>
          </a:p>
        </p:txBody>
      </p:sp>
      <p:sp>
        <p:nvSpPr>
          <p:cNvPr id="5" name="Footer Placeholder 9"/>
          <p:cNvSpPr>
            <a:spLocks noGrp="1"/>
          </p:cNvSpPr>
          <p:nvPr>
            <p:ph type="ftr" sz="quarter" idx="11"/>
          </p:nvPr>
        </p:nvSpPr>
        <p:spPr/>
        <p:txBody>
          <a:bodyPr/>
          <a:lstStyle>
            <a:lvl1pPr>
              <a:defRPr/>
            </a:lvl1pPr>
          </a:lstStyle>
          <a:p>
            <a:pPr>
              <a:defRPr/>
            </a:pPr>
            <a:r>
              <a:rPr lang="en-US"/>
              <a:t>4th m-library international conference, Open university,                              </a:t>
            </a:r>
          </a:p>
        </p:txBody>
      </p:sp>
      <p:sp>
        <p:nvSpPr>
          <p:cNvPr id="6" name="Slide Number Placeholder 21"/>
          <p:cNvSpPr>
            <a:spLocks noGrp="1"/>
          </p:cNvSpPr>
          <p:nvPr>
            <p:ph type="sldNum" sz="quarter" idx="12"/>
          </p:nvPr>
        </p:nvSpPr>
        <p:spPr/>
        <p:txBody>
          <a:bodyPr/>
          <a:lstStyle>
            <a:lvl1pPr>
              <a:defRPr/>
            </a:lvl1pPr>
          </a:lstStyle>
          <a:p>
            <a:pPr>
              <a:defRPr/>
            </a:pPr>
            <a:fld id="{77269907-DBCC-4F32-9DE8-18CEA5D2D9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r>
              <a:rPr lang="en-US"/>
              <a:t>25th September, 2012 </a:t>
            </a:r>
          </a:p>
        </p:txBody>
      </p:sp>
      <p:sp>
        <p:nvSpPr>
          <p:cNvPr id="9" name="Footer Placeholder 4"/>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10" name="Slide Number Placeholder 5"/>
          <p:cNvSpPr>
            <a:spLocks noGrp="1"/>
          </p:cNvSpPr>
          <p:nvPr>
            <p:ph type="sldNum" sz="quarter" idx="12"/>
          </p:nvPr>
        </p:nvSpPr>
        <p:spPr/>
        <p:txBody>
          <a:bodyPr/>
          <a:lstStyle>
            <a:lvl1pPr>
              <a:defRPr/>
            </a:lvl1pPr>
            <a:extLst/>
          </a:lstStyle>
          <a:p>
            <a:pPr>
              <a:defRPr/>
            </a:pPr>
            <a:fld id="{EDCA55F8-2075-45AF-BA45-37A9EDA6F9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n-US"/>
              <a:t>25th September, 2012 </a:t>
            </a:r>
          </a:p>
        </p:txBody>
      </p:sp>
      <p:sp>
        <p:nvSpPr>
          <p:cNvPr id="6" name="Footer Placeholder 9"/>
          <p:cNvSpPr>
            <a:spLocks noGrp="1"/>
          </p:cNvSpPr>
          <p:nvPr>
            <p:ph type="ftr" sz="quarter" idx="11"/>
          </p:nvPr>
        </p:nvSpPr>
        <p:spPr/>
        <p:txBody>
          <a:bodyPr/>
          <a:lstStyle>
            <a:lvl1pPr>
              <a:defRPr/>
            </a:lvl1pPr>
          </a:lstStyle>
          <a:p>
            <a:pPr>
              <a:defRPr/>
            </a:pPr>
            <a:r>
              <a:rPr lang="en-US"/>
              <a:t>4th m-library international conference, Open university,                              </a:t>
            </a:r>
          </a:p>
        </p:txBody>
      </p:sp>
      <p:sp>
        <p:nvSpPr>
          <p:cNvPr id="7" name="Slide Number Placeholder 21"/>
          <p:cNvSpPr>
            <a:spLocks noGrp="1"/>
          </p:cNvSpPr>
          <p:nvPr>
            <p:ph type="sldNum" sz="quarter" idx="12"/>
          </p:nvPr>
        </p:nvSpPr>
        <p:spPr/>
        <p:txBody>
          <a:bodyPr/>
          <a:lstStyle>
            <a:lvl1pPr>
              <a:defRPr/>
            </a:lvl1pPr>
          </a:lstStyle>
          <a:p>
            <a:pPr>
              <a:defRPr/>
            </a:pPr>
            <a:fld id="{0B2F2465-3DDC-429F-88B3-F259816A40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a:t>25th September, 2012 </a:t>
            </a:r>
          </a:p>
        </p:txBody>
      </p:sp>
      <p:sp>
        <p:nvSpPr>
          <p:cNvPr id="8" name="Footer Placeholder 7"/>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9" name="Slide Number Placeholder 8"/>
          <p:cNvSpPr>
            <a:spLocks noGrp="1"/>
          </p:cNvSpPr>
          <p:nvPr>
            <p:ph type="sldNum" sz="quarter" idx="12"/>
          </p:nvPr>
        </p:nvSpPr>
        <p:spPr/>
        <p:txBody>
          <a:bodyPr/>
          <a:lstStyle>
            <a:lvl1pPr>
              <a:defRPr/>
            </a:lvl1pPr>
            <a:extLst/>
          </a:lstStyle>
          <a:p>
            <a:pPr>
              <a:defRPr/>
            </a:pPr>
            <a:fld id="{56945C2D-1CA7-4CE4-9FA0-F9CC6EE048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n-US"/>
              <a:t>25th September, 2012 </a:t>
            </a:r>
          </a:p>
        </p:txBody>
      </p:sp>
      <p:sp>
        <p:nvSpPr>
          <p:cNvPr id="4" name="Footer Placeholder 9"/>
          <p:cNvSpPr>
            <a:spLocks noGrp="1"/>
          </p:cNvSpPr>
          <p:nvPr>
            <p:ph type="ftr" sz="quarter" idx="11"/>
          </p:nvPr>
        </p:nvSpPr>
        <p:spPr/>
        <p:txBody>
          <a:bodyPr/>
          <a:lstStyle>
            <a:lvl1pPr>
              <a:defRPr/>
            </a:lvl1pPr>
          </a:lstStyle>
          <a:p>
            <a:pPr>
              <a:defRPr/>
            </a:pPr>
            <a:r>
              <a:rPr lang="en-US"/>
              <a:t>4th m-library international conference, Open university,                              </a:t>
            </a:r>
          </a:p>
        </p:txBody>
      </p:sp>
      <p:sp>
        <p:nvSpPr>
          <p:cNvPr id="5" name="Slide Number Placeholder 21"/>
          <p:cNvSpPr>
            <a:spLocks noGrp="1"/>
          </p:cNvSpPr>
          <p:nvPr>
            <p:ph type="sldNum" sz="quarter" idx="12"/>
          </p:nvPr>
        </p:nvSpPr>
        <p:spPr/>
        <p:txBody>
          <a:bodyPr/>
          <a:lstStyle>
            <a:lvl1pPr>
              <a:defRPr/>
            </a:lvl1pPr>
          </a:lstStyle>
          <a:p>
            <a:pPr>
              <a:defRPr/>
            </a:pPr>
            <a:fld id="{3A6B2E56-6D59-426D-98C2-23AEB68CC3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r>
              <a:rPr lang="en-US"/>
              <a:t>25th September, 2012 </a:t>
            </a:r>
          </a:p>
        </p:txBody>
      </p:sp>
      <p:sp>
        <p:nvSpPr>
          <p:cNvPr id="5" name="Footer Placeholder 2"/>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6" name="Slide Number Placeholder 3"/>
          <p:cNvSpPr>
            <a:spLocks noGrp="1"/>
          </p:cNvSpPr>
          <p:nvPr>
            <p:ph type="sldNum" sz="quarter" idx="12"/>
          </p:nvPr>
        </p:nvSpPr>
        <p:spPr/>
        <p:txBody>
          <a:bodyPr/>
          <a:lstStyle>
            <a:lvl1pPr>
              <a:defRPr/>
            </a:lvl1pPr>
            <a:extLst/>
          </a:lstStyle>
          <a:p>
            <a:pPr>
              <a:defRPr/>
            </a:pPr>
            <a:fld id="{66C9C2AE-7F55-42D0-9830-8D9A206D7A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a:t>25th September, 2012 </a:t>
            </a:r>
          </a:p>
        </p:txBody>
      </p:sp>
      <p:sp>
        <p:nvSpPr>
          <p:cNvPr id="6" name="Footer Placeholder 5"/>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7" name="Slide Number Placeholder 6"/>
          <p:cNvSpPr>
            <a:spLocks noGrp="1"/>
          </p:cNvSpPr>
          <p:nvPr>
            <p:ph type="sldNum" sz="quarter" idx="12"/>
          </p:nvPr>
        </p:nvSpPr>
        <p:spPr/>
        <p:txBody>
          <a:bodyPr/>
          <a:lstStyle>
            <a:lvl1pPr>
              <a:defRPr/>
            </a:lvl1pPr>
            <a:extLst/>
          </a:lstStyle>
          <a:p>
            <a:pPr>
              <a:defRPr/>
            </a:pPr>
            <a:fld id="{64E95EC4-D3DF-443C-BBC2-01AC123523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r>
              <a:rPr lang="en-US"/>
              <a:t>25th September, 2012 </a:t>
            </a:r>
          </a:p>
        </p:txBody>
      </p:sp>
      <p:sp>
        <p:nvSpPr>
          <p:cNvPr id="9" name="Footer Placeholder 5"/>
          <p:cNvSpPr>
            <a:spLocks noGrp="1"/>
          </p:cNvSpPr>
          <p:nvPr>
            <p:ph type="ftr" sz="quarter" idx="11"/>
          </p:nvPr>
        </p:nvSpPr>
        <p:spPr/>
        <p:txBody>
          <a:bodyPr/>
          <a:lstStyle>
            <a:lvl1pPr>
              <a:defRPr/>
            </a:lvl1pPr>
            <a:extLst/>
          </a:lstStyle>
          <a:p>
            <a:pPr>
              <a:defRPr/>
            </a:pPr>
            <a:r>
              <a:rPr lang="en-US"/>
              <a:t>4th m-library international conference, Open university,                              </a:t>
            </a:r>
          </a:p>
        </p:txBody>
      </p:sp>
      <p:sp>
        <p:nvSpPr>
          <p:cNvPr id="10" name="Slide Number Placeholder 6"/>
          <p:cNvSpPr>
            <a:spLocks noGrp="1"/>
          </p:cNvSpPr>
          <p:nvPr>
            <p:ph type="sldNum" sz="quarter" idx="12"/>
          </p:nvPr>
        </p:nvSpPr>
        <p:spPr/>
        <p:txBody>
          <a:bodyPr/>
          <a:lstStyle>
            <a:lvl1pPr>
              <a:defRPr/>
            </a:lvl1pPr>
            <a:extLst/>
          </a:lstStyle>
          <a:p>
            <a:pPr>
              <a:defRPr/>
            </a:pPr>
            <a:fld id="{C21191E0-BDB2-4CFA-8E70-113795B4D3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r>
              <a:rPr lang="en-US"/>
              <a:t>25th September, 2012 </a:t>
            </a: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t>4th m-library international conference, Open university,                              </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98B6E87A-FC9D-4EAA-8C84-91F22507D613}"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39" r:id="rId1"/>
    <p:sldLayoutId id="2147484134" r:id="rId2"/>
    <p:sldLayoutId id="2147484140" r:id="rId3"/>
    <p:sldLayoutId id="2147484135" r:id="rId4"/>
    <p:sldLayoutId id="2147484141" r:id="rId5"/>
    <p:sldLayoutId id="2147484136" r:id="rId6"/>
    <p:sldLayoutId id="2147484142" r:id="rId7"/>
    <p:sldLayoutId id="2147484143" r:id="rId8"/>
    <p:sldLayoutId id="2147484144" r:id="rId9"/>
    <p:sldLayoutId id="2147484137" r:id="rId10"/>
    <p:sldLayoutId id="2147484138"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95400" y="76200"/>
            <a:ext cx="7497763"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r>
              <a:rPr lang="en-US" sz="3100" dirty="0" smtClean="0">
                <a:solidFill>
                  <a:schemeClr val="tx1"/>
                </a:solidFill>
                <a:effectLst>
                  <a:outerShdw blurRad="38100" dist="38100" dir="2700000" algn="tl">
                    <a:srgbClr val="000000">
                      <a:alpha val="43137"/>
                    </a:srgbClr>
                  </a:outerShdw>
                </a:effectLst>
              </a:rPr>
              <a:t>University of Dhaka</a:t>
            </a:r>
            <a:endParaRPr lang="en-US" sz="3100" dirty="0">
              <a:solidFill>
                <a:schemeClr val="tx1"/>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610600" cy="476250"/>
          </a:xfrm>
        </p:spPr>
        <p:txBody>
          <a:bodyPr/>
          <a:lstStyle/>
          <a:p>
            <a:pPr>
              <a:defRPr/>
            </a:pPr>
            <a:r>
              <a:rPr lang="en-US" sz="1400" dirty="0">
                <a:solidFill>
                  <a:schemeClr val="accent3">
                    <a:lumMod val="75000"/>
                  </a:schemeClr>
                </a:solidFill>
              </a:rPr>
              <a:t>4th m-library international conference, Open university,  Milton Keynes , UK                            25</a:t>
            </a:r>
            <a:r>
              <a:rPr lang="en-US" sz="1400" baseline="30000" dirty="0">
                <a:solidFill>
                  <a:schemeClr val="accent3">
                    <a:lumMod val="75000"/>
                  </a:schemeClr>
                </a:solidFill>
              </a:rPr>
              <a:t>th</a:t>
            </a:r>
            <a:r>
              <a:rPr lang="en-US" sz="1400" dirty="0">
                <a:solidFill>
                  <a:schemeClr val="accent3">
                    <a:lumMod val="75000"/>
                  </a:schemeClr>
                </a:solidFill>
              </a:rPr>
              <a:t> September, 2012                              </a:t>
            </a:r>
            <a:endParaRPr lang="en-US" sz="1400" i="1"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78AE7A32-4608-478A-A733-6E637891FBC9}" type="slidenum">
              <a:rPr lang="en-US">
                <a:solidFill>
                  <a:schemeClr val="accent3">
                    <a:lumMod val="75000"/>
                  </a:schemeClr>
                </a:solidFill>
              </a:rPr>
              <a:pPr>
                <a:defRPr/>
              </a:pPr>
              <a:t>1</a:t>
            </a:fld>
            <a:endParaRPr lang="en-US" dirty="0">
              <a:solidFill>
                <a:schemeClr val="accent3">
                  <a:lumMod val="75000"/>
                </a:schemeClr>
              </a:solidFill>
            </a:endParaRPr>
          </a:p>
        </p:txBody>
      </p:sp>
      <p:pic>
        <p:nvPicPr>
          <p:cNvPr id="8197" name="Picture 3"/>
          <p:cNvPicPr>
            <a:picLocks noChangeAspect="1" noChangeArrowheads="1"/>
          </p:cNvPicPr>
          <p:nvPr/>
        </p:nvPicPr>
        <p:blipFill>
          <a:blip r:embed="rId3"/>
          <a:srcRect/>
          <a:stretch>
            <a:fillRect/>
          </a:stretch>
        </p:blipFill>
        <p:spPr bwMode="auto">
          <a:xfrm>
            <a:off x="3886200" y="152400"/>
            <a:ext cx="1066800" cy="1219200"/>
          </a:xfrm>
          <a:prstGeom prst="rect">
            <a:avLst/>
          </a:prstGeom>
          <a:noFill/>
          <a:ln w="9525">
            <a:noFill/>
            <a:miter lim="800000"/>
            <a:headEnd/>
            <a:tailEnd/>
          </a:ln>
        </p:spPr>
      </p:pic>
      <p:sp>
        <p:nvSpPr>
          <p:cNvPr id="1028" name="Rectangle 4"/>
          <p:cNvSpPr>
            <a:spLocks noChangeArrowheads="1"/>
          </p:cNvSpPr>
          <p:nvPr/>
        </p:nvSpPr>
        <p:spPr bwMode="auto">
          <a:xfrm>
            <a:off x="0" y="0"/>
            <a:ext cx="9144000" cy="9310688"/>
          </a:xfrm>
          <a:prstGeom prst="rect">
            <a:avLst/>
          </a:prstGeom>
          <a:noFill/>
          <a:ln w="9525">
            <a:noFill/>
            <a:miter lim="800000"/>
            <a:headEnd/>
            <a:tailEnd/>
          </a:ln>
          <a:effectLst/>
        </p:spPr>
        <p:txBody>
          <a:bodyPr anchor="ctr">
            <a:spAutoFit/>
          </a:bodyPr>
          <a:lstStyle/>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endParaRPr lang="en-US" sz="1100" b="1" dirty="0">
              <a:latin typeface="Calibri" pitchFamily="34" charset="0"/>
              <a:ea typeface="Times New Roman" pitchFamily="18" charset="0"/>
              <a:cs typeface="Calibri" pitchFamily="34" charset="0"/>
            </a:endParaRPr>
          </a:p>
          <a:p>
            <a:pPr algn="ctr">
              <a:defRPr/>
            </a:pPr>
            <a:r>
              <a:rPr lang="en-US" sz="3200" dirty="0">
                <a:effectLst>
                  <a:outerShdw blurRad="38100" dist="38100" dir="2700000" algn="tl">
                    <a:srgbClr val="000000">
                      <a:alpha val="43137"/>
                    </a:srgbClr>
                  </a:outerShdw>
                </a:effectLst>
                <a:latin typeface="+mn-lt"/>
                <a:ea typeface="Times New Roman" pitchFamily="18" charset="0"/>
                <a:cs typeface="Calibri" pitchFamily="34" charset="0"/>
              </a:rPr>
              <a:t>Mobile Phone Technology in Academic Library Services: A Public University Students’ Perceptions and Paradigm</a:t>
            </a: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defRPr/>
            </a:pPr>
            <a:r>
              <a:rPr lang="en-US" sz="2000" dirty="0">
                <a:solidFill>
                  <a:srgbClr val="002060"/>
                </a:solidFill>
                <a:effectLst>
                  <a:outerShdw blurRad="38100" dist="38100" dir="2700000" algn="tl">
                    <a:srgbClr val="000000">
                      <a:alpha val="43137"/>
                    </a:srgbClr>
                  </a:outerShdw>
                </a:effectLst>
                <a:latin typeface="+mn-lt"/>
                <a:cs typeface="Calibri" pitchFamily="34" charset="0"/>
              </a:rPr>
              <a:t>Md. Anwarul Islam </a:t>
            </a:r>
          </a:p>
          <a:p>
            <a:pPr>
              <a:defRPr/>
            </a:pPr>
            <a:r>
              <a:rPr lang="en-US" sz="2000" dirty="0">
                <a:solidFill>
                  <a:srgbClr val="002060"/>
                </a:solidFill>
                <a:effectLst>
                  <a:outerShdw blurRad="38100" dist="38100" dir="2700000" algn="tl">
                    <a:srgbClr val="000000">
                      <a:alpha val="43137"/>
                    </a:srgbClr>
                  </a:outerShdw>
                </a:effectLst>
                <a:latin typeface="+mn-lt"/>
                <a:cs typeface="Calibri" pitchFamily="34" charset="0"/>
              </a:rPr>
              <a:t>Assistant Professor </a:t>
            </a:r>
          </a:p>
          <a:p>
            <a:pPr>
              <a:defRPr/>
            </a:pPr>
            <a:r>
              <a:rPr lang="en-US" sz="2000" dirty="0">
                <a:solidFill>
                  <a:srgbClr val="002060"/>
                </a:solidFill>
                <a:effectLst>
                  <a:outerShdw blurRad="38100" dist="38100" dir="2700000" algn="tl">
                    <a:srgbClr val="000000">
                      <a:alpha val="43137"/>
                    </a:srgbClr>
                  </a:outerShdw>
                </a:effectLst>
                <a:latin typeface="+mn-lt"/>
                <a:cs typeface="Calibri" pitchFamily="34" charset="0"/>
              </a:rPr>
              <a:t>Department of Information Science and Library Management </a:t>
            </a:r>
          </a:p>
          <a:p>
            <a:pPr>
              <a:defRPr/>
            </a:pPr>
            <a:r>
              <a:rPr lang="en-US" sz="2000" dirty="0">
                <a:solidFill>
                  <a:srgbClr val="002060"/>
                </a:solidFill>
                <a:effectLst>
                  <a:outerShdw blurRad="38100" dist="38100" dir="2700000" algn="tl">
                    <a:srgbClr val="000000">
                      <a:alpha val="43137"/>
                    </a:srgbClr>
                  </a:outerShdw>
                </a:effectLst>
                <a:latin typeface="+mn-lt"/>
                <a:cs typeface="Calibri" pitchFamily="34" charset="0"/>
              </a:rPr>
              <a:t>University of Dhaka, Dhaka-1000, Bangladesh </a:t>
            </a:r>
          </a:p>
          <a:p>
            <a:pPr>
              <a:defRPr/>
            </a:pPr>
            <a:r>
              <a:rPr lang="en-US" sz="2000" dirty="0">
                <a:solidFill>
                  <a:srgbClr val="002060"/>
                </a:solidFill>
                <a:effectLst>
                  <a:outerShdw blurRad="38100" dist="38100" dir="2700000" algn="tl">
                    <a:srgbClr val="000000">
                      <a:alpha val="43137"/>
                    </a:srgbClr>
                  </a:outerShdw>
                </a:effectLst>
                <a:latin typeface="+mn-lt"/>
                <a:cs typeface="Calibri" pitchFamily="34" charset="0"/>
              </a:rPr>
              <a:t>E-mail: anwar81du@gmail.com</a:t>
            </a: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Continued…..</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GrameenPhone (Widely known as GP) is the second operator that start their operations in 1997. It is a joint venture enterprise between Telenor and Grameen Telecom Corporation, a non-profit sister concern of the internationally acclaimed microfinance organization and community development bank name as ‘Grameen Bank.’</a:t>
            </a: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80915D9-0440-4F19-B571-A2A1E9500F3A}" type="slidenum">
              <a:rPr lang="en-US">
                <a:solidFill>
                  <a:schemeClr val="accent3">
                    <a:lumMod val="75000"/>
                  </a:schemeClr>
                </a:solidFill>
              </a:rPr>
              <a:pPr>
                <a:defRPr/>
              </a:pPr>
              <a:t>10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741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pic>
        <p:nvPicPr>
          <p:cNvPr id="18435" name="Picture 2"/>
          <p:cNvPicPr>
            <a:picLocks noGrp="1" noChangeAspect="1" noChangeArrowheads="1"/>
          </p:cNvPicPr>
          <p:nvPr>
            <p:ph sz="half" idx="2"/>
          </p:nvPr>
        </p:nvPicPr>
        <p:blipFill>
          <a:blip r:embed="rId3"/>
          <a:srcRect/>
          <a:stretch>
            <a:fillRect/>
          </a:stretch>
        </p:blipFill>
        <p:spPr>
          <a:xfrm>
            <a:off x="5695950" y="838200"/>
            <a:ext cx="2819400" cy="4876800"/>
          </a:xfrm>
          <a:noFill/>
        </p:spPr>
      </p:pic>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44E23B5-DD0A-4993-9F42-7242005C090B}" type="slidenum">
              <a:rPr lang="en-US">
                <a:solidFill>
                  <a:schemeClr val="accent3">
                    <a:lumMod val="75000"/>
                  </a:schemeClr>
                </a:solidFill>
              </a:rPr>
              <a:pPr>
                <a:defRPr/>
              </a:pPr>
              <a:t>11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8440" name="Picture 3"/>
          <p:cNvPicPr>
            <a:picLocks noChangeAspect="1" noChangeArrowheads="1"/>
          </p:cNvPicPr>
          <p:nvPr/>
        </p:nvPicPr>
        <p:blipFill>
          <a:blip r:embed="rId4"/>
          <a:srcRect/>
          <a:stretch>
            <a:fillRect/>
          </a:stretch>
        </p:blipFill>
        <p:spPr bwMode="auto">
          <a:xfrm>
            <a:off x="0" y="0"/>
            <a:ext cx="990600" cy="838200"/>
          </a:xfrm>
          <a:prstGeom prst="rect">
            <a:avLst/>
          </a:prstGeom>
          <a:noFill/>
          <a:ln w="9525">
            <a:noFill/>
            <a:miter lim="800000"/>
            <a:headEnd/>
            <a:tailEnd/>
          </a:ln>
        </p:spPr>
      </p:pic>
      <p:sp>
        <p:nvSpPr>
          <p:cNvPr id="18441" name="Content Placeholder 15"/>
          <p:cNvSpPr>
            <a:spLocks noGrp="1"/>
          </p:cNvSpPr>
          <p:nvPr>
            <p:ph sz="half" idx="1"/>
          </p:nvPr>
        </p:nvSpPr>
        <p:spPr>
          <a:xfrm>
            <a:off x="304800" y="914400"/>
            <a:ext cx="4953000" cy="4953000"/>
          </a:xfrm>
        </p:spPr>
        <p:txBody>
          <a:bodyPr/>
          <a:lstStyle/>
          <a:p>
            <a:pPr algn="just">
              <a:buFont typeface="Wingdings 2" pitchFamily="18" charset="2"/>
              <a:buNone/>
            </a:pPr>
            <a:r>
              <a:rPr lang="en-US" smtClean="0"/>
              <a:t>   In 2006, first Bangladeshi Professor Muhammad  Younus and Grameen received the Nobel Peace Prize for the economic and social development . PalliPhone (Rural phone, a service of grameenphone for the rural people) was the first mobile tools that reached to the rural women in Bangladesh. </a:t>
            </a:r>
          </a:p>
          <a:p>
            <a:endParaRPr lang="en-US" smtClean="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Continued ….. </a:t>
            </a: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The total number of Mobile Phone subscribers now has reached 94.714 million</a:t>
            </a: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at the end of</a:t>
            </a: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July 2012 </a:t>
            </a:r>
            <a:r>
              <a:rPr lang="en-US" dirty="0" smtClean="0">
                <a:solidFill>
                  <a:srgbClr val="0070C0"/>
                </a:solidFill>
                <a:effectLst>
                  <a:outerShdw blurRad="38100" dist="38100" dir="2700000" algn="tl">
                    <a:srgbClr val="000000">
                      <a:alpha val="43137"/>
                    </a:srgbClr>
                  </a:outerShdw>
                </a:effectLst>
              </a:rPr>
              <a:t>(BTRC, 2012).</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At present, there are six mobile phone operators are providing mobile phone services in Bangladesh.  There name , subscribers are presented in the table. (Table: 1)</a:t>
            </a: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B0E5A93B-07EE-4994-A5E0-4BC99C907B1A}" type="slidenum">
              <a:rPr lang="en-US">
                <a:solidFill>
                  <a:schemeClr val="accent3">
                    <a:lumMod val="75000"/>
                  </a:schemeClr>
                </a:solidFill>
              </a:rPr>
              <a:pPr>
                <a:defRPr/>
              </a:pPr>
              <a:t>12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946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533400"/>
            <a:ext cx="8991600" cy="59436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eaLnBrk="1" fontAlgn="auto" hangingPunct="1">
              <a:spcAft>
                <a:spcPts val="0"/>
              </a:spcAft>
              <a:buFont typeface="Wingdings 2"/>
              <a:buNone/>
              <a:defRPr/>
            </a:pPr>
            <a:r>
              <a:rPr lang="en-US" dirty="0" smtClean="0">
                <a:solidFill>
                  <a:srgbClr val="0070C0"/>
                </a:solidFill>
              </a:rPr>
              <a:t>	Table 1: Mobile phone operators </a:t>
            </a:r>
            <a:r>
              <a:rPr lang="en-US" smtClean="0">
                <a:solidFill>
                  <a:srgbClr val="0070C0"/>
                </a:solidFill>
              </a:rPr>
              <a:t>&amp; users </a:t>
            </a:r>
            <a:r>
              <a:rPr lang="en-US" dirty="0" smtClean="0">
                <a:solidFill>
                  <a:srgbClr val="0070C0"/>
                </a:solidFill>
              </a:rPr>
              <a:t>in Bd.</a:t>
            </a:r>
          </a:p>
          <a:p>
            <a:pPr marL="365760" indent="-283464" algn="just" eaLnBrk="1" fontAlgn="auto" hangingPunct="1">
              <a:spcAft>
                <a:spcPts val="0"/>
              </a:spcAft>
              <a:buFont typeface="Wingdings 2"/>
              <a:buNone/>
              <a:defRPr/>
            </a:pPr>
            <a:r>
              <a:rPr lang="en-US" dirty="0" smtClean="0">
                <a:solidFill>
                  <a:srgbClr val="0070C0"/>
                </a:solidFill>
              </a:rPr>
              <a:t> </a:t>
            </a:r>
          </a:p>
          <a:p>
            <a:pPr marL="365760" indent="-283464" algn="just" eaLnBrk="1" fontAlgn="auto" hangingPunct="1">
              <a:spcAft>
                <a:spcPts val="0"/>
              </a:spcAft>
              <a:buFont typeface="Wingdings 2"/>
              <a:buNone/>
              <a:defRPr/>
            </a:pPr>
            <a:r>
              <a:rPr lang="en-US" dirty="0" smtClean="0"/>
              <a:t> 	</a:t>
            </a: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FBE1D22-F997-455B-A180-A00F599D93B0}" type="slidenum">
              <a:rPr lang="en-US">
                <a:solidFill>
                  <a:schemeClr val="accent3">
                    <a:lumMod val="75000"/>
                  </a:schemeClr>
                </a:solidFill>
              </a:rPr>
              <a:pPr>
                <a:defRPr/>
              </a:pPr>
              <a:t>13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048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20489" name="Picture 4"/>
          <p:cNvPicPr>
            <a:picLocks noChangeAspect="1" noChangeArrowheads="1"/>
          </p:cNvPicPr>
          <p:nvPr/>
        </p:nvPicPr>
        <p:blipFill>
          <a:blip r:embed="rId4"/>
          <a:srcRect/>
          <a:stretch>
            <a:fillRect/>
          </a:stretch>
        </p:blipFill>
        <p:spPr bwMode="auto">
          <a:xfrm>
            <a:off x="381000" y="1295400"/>
            <a:ext cx="8610600" cy="51054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Continued ….. </a:t>
            </a:r>
          </a:p>
          <a:p>
            <a:pPr marL="365760" indent="-283464" algn="just" eaLnBrk="1" fontAlgn="auto" hangingPunct="1">
              <a:spcAft>
                <a:spcPts val="0"/>
              </a:spcAft>
              <a:buFont typeface="Wingdings 2" pitchFamily="18" charset="2"/>
              <a:buNone/>
              <a:defRPr/>
            </a:pPr>
            <a:r>
              <a:rPr lang="en-US" dirty="0" smtClean="0"/>
              <a:t> 	 In Bangladesh, 3G is still considered underway. Several major telecommunication operators GrameenPhone, Banglalink, Robi, Airtel, Citycell and government owned Teletalk have been granted the license to operate the new 3G standard. Teletalk has launched its 3G based services in the mid of July 2012 and with no other operator able to launch until late-September </a:t>
            </a:r>
            <a:r>
              <a:rPr lang="en-US" dirty="0" smtClean="0">
                <a:solidFill>
                  <a:srgbClr val="0070C0"/>
                </a:solidFill>
              </a:rPr>
              <a:t>(Teletalk, 2012). </a:t>
            </a:r>
          </a:p>
          <a:p>
            <a:pPr marL="365760" indent="-283464" algn="just" eaLnBrk="1" fontAlgn="auto" hangingPunct="1">
              <a:spcAft>
                <a:spcPts val="0"/>
              </a:spcAft>
              <a:buFont typeface="Wingdings 2"/>
              <a:buNone/>
              <a:defRPr/>
            </a:pP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F0B2D083-B376-449F-AB26-DD4DD3C8E073}" type="slidenum">
              <a:rPr lang="en-US">
                <a:solidFill>
                  <a:schemeClr val="accent3">
                    <a:lumMod val="75000"/>
                  </a:schemeClr>
                </a:solidFill>
              </a:rPr>
              <a:pPr>
                <a:defRPr/>
              </a:pPr>
              <a:t>14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151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Mobile phone  based information services </a:t>
            </a: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In Bangladesh, mobile phones have become an important element of pilot and live programs across multiple urban development sectors.  Primarily its an aid for; </a:t>
            </a:r>
          </a:p>
          <a:p>
            <a:pPr marL="365760" indent="-283464" algn="just" eaLnBrk="1" fontAlgn="auto" hangingPunct="1">
              <a:spcAft>
                <a:spcPts val="0"/>
              </a:spcAft>
              <a:buFont typeface="Wingdings" pitchFamily="2" charset="2"/>
              <a:buChar char="v"/>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Data collection, voice call</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Information dissemination </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Time savings </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Decision making, data accuracy and so on.</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2FE7F6CB-78C3-4C1B-95B1-C906E0D7FD1C}" type="slidenum">
              <a:rPr lang="en-US">
                <a:solidFill>
                  <a:schemeClr val="accent3">
                    <a:lumMod val="75000"/>
                  </a:schemeClr>
                </a:solidFill>
              </a:rPr>
              <a:pPr>
                <a:defRPr/>
              </a:pPr>
              <a:t>15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253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Continued ….. </a:t>
            </a: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Through PushPull or assigned number dialing,  six operators are providing the following services to their users </a:t>
            </a:r>
            <a:r>
              <a:rPr lang="en-US" sz="1400" dirty="0" smtClean="0">
                <a:effectLst>
                  <a:outerShdw blurRad="38100" dist="38100" dir="2700000" algn="tl">
                    <a:srgbClr val="000000">
                      <a:alpha val="43137"/>
                    </a:srgbClr>
                  </a:outerShdw>
                </a:effectLst>
              </a:rPr>
              <a:t>(Charge applicable);</a:t>
            </a:r>
            <a:endParaRPr lang="en-US" sz="14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pitchFamily="2" charset="2"/>
              <a:buChar char="v"/>
              <a:defRPr/>
            </a:pPr>
            <a:r>
              <a:rPr lang="en-US" dirty="0" smtClean="0"/>
              <a:t>  </a:t>
            </a:r>
            <a:r>
              <a:rPr lang="en-US" dirty="0" smtClean="0">
                <a:effectLst>
                  <a:outerShdw blurRad="38100" dist="38100" dir="2700000" algn="tl">
                    <a:srgbClr val="000000">
                      <a:alpha val="43137"/>
                    </a:srgbClr>
                  </a:outerShdw>
                </a:effectLst>
              </a:rPr>
              <a:t>News services as latest news from BBC, CNN and domestic private TV channels news.</a:t>
            </a:r>
          </a:p>
          <a:p>
            <a:pPr marL="365760" indent="-283464" algn="just" eaLnBrk="1" fontAlgn="auto" hangingPunct="1">
              <a:spcAft>
                <a:spcPts val="0"/>
              </a:spcAft>
              <a:buFont typeface="Wingdings" pitchFamily="2" charset="2"/>
              <a:buChar char="v"/>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Weather information , weather update to its users who request for weather update services. </a:t>
            </a:r>
          </a:p>
          <a:p>
            <a:pPr marL="365760" indent="-283464" algn="just" eaLnBrk="1" fontAlgn="auto" hangingPunct="1">
              <a:spcAft>
                <a:spcPts val="0"/>
              </a:spcAft>
              <a:buFont typeface="Wingdings" pitchFamily="2" charset="2"/>
              <a:buChar char="v"/>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Namaz alerts, providing prayer times information for the Muslim community.</a:t>
            </a: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FB7C3B96-9D7A-4E73-A514-0B3B0A1D24BD}" type="slidenum">
              <a:rPr lang="en-US">
                <a:solidFill>
                  <a:schemeClr val="accent3">
                    <a:lumMod val="75000"/>
                  </a:schemeClr>
                </a:solidFill>
              </a:rPr>
              <a:pPr>
                <a:defRPr/>
              </a:pPr>
              <a:t>16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356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fontScale="92500"/>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Continued</a:t>
            </a:r>
            <a:r>
              <a:rPr lang="en-US" dirty="0" smtClean="0">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Health line service:</a:t>
            </a:r>
            <a:r>
              <a:rPr lang="en-US" dirty="0" smtClean="0">
                <a:solidFill>
                  <a:srgbClr val="0070C0"/>
                </a:solidFill>
              </a:rPr>
              <a:t> </a:t>
            </a:r>
            <a:r>
              <a:rPr lang="en-US" dirty="0" smtClean="0">
                <a:effectLst>
                  <a:outerShdw blurRad="38100" dist="38100" dir="2700000" algn="tl">
                    <a:srgbClr val="000000">
                      <a:alpha val="43137"/>
                    </a:srgbClr>
                  </a:outerShdw>
                </a:effectLst>
              </a:rPr>
              <a:t>Health line is a unique service that provides medical consultation and services to patients 24 hours a day 7 days a week over the mobile phone. At present Banglalink and GrameenPhone are providing  health line service.</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Primary health care;</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emergency;</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Doctor, medical facilities in clients areas;</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Report consultation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8353451C-3B9B-4AA0-9F18-856637A37B31}" type="slidenum">
              <a:rPr lang="en-US">
                <a:solidFill>
                  <a:schemeClr val="accent3">
                    <a:lumMod val="75000"/>
                  </a:schemeClr>
                </a:solidFill>
              </a:rPr>
              <a:pPr>
                <a:defRPr/>
              </a:pPr>
              <a:t>17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458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pic>
        <p:nvPicPr>
          <p:cNvPr id="25603" name="Picture 2"/>
          <p:cNvPicPr>
            <a:picLocks noGrp="1" noChangeAspect="1" noChangeArrowheads="1"/>
          </p:cNvPicPr>
          <p:nvPr>
            <p:ph sz="half" idx="1"/>
          </p:nvPr>
        </p:nvPicPr>
        <p:blipFill>
          <a:blip r:embed="rId3"/>
          <a:srcRect/>
          <a:stretch>
            <a:fillRect/>
          </a:stretch>
        </p:blipFill>
        <p:spPr>
          <a:xfrm>
            <a:off x="914400" y="533400"/>
            <a:ext cx="3429000" cy="6324600"/>
          </a:xfrm>
        </p:spPr>
      </p:pic>
      <p:sp>
        <p:nvSpPr>
          <p:cNvPr id="14" name="Content Placeholder 13"/>
          <p:cNvSpPr>
            <a:spLocks noGrp="1"/>
          </p:cNvSpPr>
          <p:nvPr>
            <p:ph sz="half" idx="2"/>
          </p:nvPr>
        </p:nvSpPr>
        <p:spPr>
          <a:xfrm>
            <a:off x="4495800" y="609600"/>
            <a:ext cx="4438650" cy="5410200"/>
          </a:xfrm>
        </p:spPr>
        <p:txBody>
          <a:bodyPr>
            <a:normAutofit/>
          </a:bodyPr>
          <a:lstStyle/>
          <a:p>
            <a:pPr marL="365760" indent="-283464" eaLnBrk="1" fontAlgn="auto" hangingPunct="1">
              <a:spcAft>
                <a:spcPts val="0"/>
              </a:spcAft>
              <a:buFont typeface="Wingdings 2"/>
              <a:buChar char=""/>
              <a:defRPr/>
            </a:pPr>
            <a:endParaRPr lang="en-US" dirty="0" smtClean="0">
              <a:effectLst>
                <a:outerShdw blurRad="38100" dist="38100" dir="2700000" algn="tl">
                  <a:srgbClr val="000000">
                    <a:alpha val="43137"/>
                  </a:srgbClr>
                </a:outerShdw>
              </a:effectLst>
            </a:endParaRPr>
          </a:p>
          <a:p>
            <a:pPr marL="365760" indent="-283464" eaLnBrk="1" fontAlgn="auto" hangingPunct="1">
              <a:spcAft>
                <a:spcPts val="0"/>
              </a:spcAft>
              <a:buFont typeface="Wingdings 2"/>
              <a:buChar char=""/>
              <a:defRPr/>
            </a:pPr>
            <a:r>
              <a:rPr lang="en-US" dirty="0" smtClean="0">
                <a:effectLst>
                  <a:outerShdw blurRad="38100" dist="38100" dir="2700000" algn="tl">
                    <a:srgbClr val="000000">
                      <a:alpha val="43137"/>
                    </a:srgbClr>
                  </a:outerShdw>
                </a:effectLst>
              </a:rPr>
              <a:t>BDT 5/Minute </a:t>
            </a:r>
          </a:p>
          <a:p>
            <a:pPr marL="365760" indent="-283464" eaLnBrk="1" fontAlgn="auto" hangingPunct="1">
              <a:spcAft>
                <a:spcPts val="0"/>
              </a:spcAft>
              <a:buFont typeface="Wingdings 2"/>
              <a:buChar char=""/>
              <a:defRPr/>
            </a:pPr>
            <a:r>
              <a:rPr lang="en-US" dirty="0" smtClean="0">
                <a:effectLst>
                  <a:outerShdw blurRad="38100" dist="38100" dir="2700000" algn="tl">
                    <a:srgbClr val="000000">
                      <a:alpha val="43137"/>
                    </a:srgbClr>
                  </a:outerShdw>
                </a:effectLst>
              </a:rPr>
              <a:t>Received GSMA Award for ‘Best use of Mobile for Social and Economic Development’</a:t>
            </a:r>
          </a:p>
          <a:p>
            <a:pPr marL="365760" indent="-283464" eaLnBrk="1" fontAlgn="auto" hangingPunct="1">
              <a:spcAft>
                <a:spcPts val="0"/>
              </a:spcAft>
              <a:buFont typeface="Wingdings 2"/>
              <a:buChar char=""/>
              <a:defRPr/>
            </a:pPr>
            <a:r>
              <a:rPr lang="en-US" dirty="0" smtClean="0">
                <a:effectLst>
                  <a:outerShdw blurRad="38100" dist="38100" dir="2700000" algn="tl">
                    <a:srgbClr val="000000">
                      <a:alpha val="43137"/>
                    </a:srgbClr>
                  </a:outerShdw>
                </a:effectLst>
              </a:rPr>
              <a:t> Works as a lifeline for people in remote areas.</a:t>
            </a:r>
          </a:p>
          <a:p>
            <a:pPr marL="365760" indent="-283464" eaLnBrk="1" fontAlgn="auto" hangingPunct="1">
              <a:spcAft>
                <a:spcPts val="0"/>
              </a:spcAft>
              <a:buFont typeface="Wingdings 2"/>
              <a:buChar char=""/>
              <a:defRPr/>
            </a:pPr>
            <a:r>
              <a:rPr lang="en-US" dirty="0" smtClean="0">
                <a:effectLst>
                  <a:outerShdw blurRad="38100" dist="38100" dir="2700000" algn="tl">
                    <a:srgbClr val="000000">
                      <a:alpha val="43137"/>
                    </a:srgbClr>
                  </a:outerShdw>
                </a:effectLst>
              </a:rPr>
              <a:t> Making health care more accessible.</a:t>
            </a:r>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90DF10F-03EF-42CB-B2FC-4A1ADC3DA50B}" type="slidenum">
              <a:rPr lang="en-US">
                <a:solidFill>
                  <a:schemeClr val="accent3">
                    <a:lumMod val="75000"/>
                  </a:schemeClr>
                </a:solidFill>
              </a:rPr>
              <a:pPr>
                <a:defRPr/>
              </a:pPr>
              <a:t>18</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5609" name="Picture 3"/>
          <p:cNvPicPr>
            <a:picLocks noChangeAspect="1" noChangeArrowheads="1"/>
          </p:cNvPicPr>
          <p:nvPr/>
        </p:nvPicPr>
        <p:blipFill>
          <a:blip r:embed="rId4"/>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26628" name="Content Placeholder 13"/>
          <p:cNvSpPr>
            <a:spLocks noGrp="1"/>
          </p:cNvSpPr>
          <p:nvPr>
            <p:ph sz="half" idx="2"/>
          </p:nvPr>
        </p:nvSpPr>
        <p:spPr>
          <a:xfrm>
            <a:off x="5105400" y="609600"/>
            <a:ext cx="3829050" cy="4800600"/>
          </a:xfrm>
        </p:spPr>
        <p:txBody>
          <a:bodyPr/>
          <a:lstStyle/>
          <a:p>
            <a:pPr algn="just" eaLnBrk="1" hangingPunct="1"/>
            <a:r>
              <a:rPr lang="en-US" smtClean="0"/>
              <a:t>Through CIC, GrameenPhone providing internet services for the rural communities.</a:t>
            </a:r>
          </a:p>
          <a:p>
            <a:pPr eaLnBrk="1" hangingPunct="1"/>
            <a:r>
              <a:rPr lang="en-US" smtClean="0"/>
              <a:t> Providing mobile internet</a:t>
            </a:r>
          </a:p>
          <a:p>
            <a:pPr eaLnBrk="1" hangingPunct="1"/>
            <a:r>
              <a:rPr lang="en-US" smtClean="0"/>
              <a:t> Different internet packages with suitable rate.</a:t>
            </a:r>
          </a:p>
          <a:p>
            <a:pPr eaLnBrk="1" hangingPunct="1">
              <a:buFont typeface="Wingdings 2" pitchFamily="18" charset="2"/>
              <a:buNone/>
            </a:pPr>
            <a:endParaRPr lang="en-US" smtClean="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962B771B-1EA6-4C3B-9E6C-1B0D84461A98}" type="slidenum">
              <a:rPr lang="en-US">
                <a:solidFill>
                  <a:schemeClr val="accent3">
                    <a:lumMod val="75000"/>
                  </a:schemeClr>
                </a:solidFill>
              </a:rPr>
              <a:pPr>
                <a:defRPr/>
              </a:pPr>
              <a:t>19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6633"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26634" name="il_fi" descr="gp%2Bmodem"/>
          <p:cNvPicPr>
            <a:picLocks noChangeAspect="1" noChangeArrowheads="1"/>
          </p:cNvPicPr>
          <p:nvPr/>
        </p:nvPicPr>
        <p:blipFill>
          <a:blip r:embed="rId4"/>
          <a:srcRect/>
          <a:stretch>
            <a:fillRect/>
          </a:stretch>
        </p:blipFill>
        <p:spPr bwMode="auto">
          <a:xfrm>
            <a:off x="1371600" y="609600"/>
            <a:ext cx="3429000" cy="5943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t>  					</a:t>
            </a:r>
            <a:r>
              <a:rPr lang="en-US" dirty="0" smtClean="0">
                <a:solidFill>
                  <a:srgbClr val="0070C0"/>
                </a:solidFill>
                <a:effectLst>
                  <a:outerShdw blurRad="38100" dist="38100" dir="2700000" algn="tl">
                    <a:srgbClr val="000000">
                      <a:alpha val="43137"/>
                    </a:srgbClr>
                  </a:outerShdw>
                </a:effectLst>
              </a:rPr>
              <a:t>Content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Prologue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Objectives of the study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Mobile phone in Bangladesh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Mobile phone based information services in Bangladesh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Wireless application in education and library and information services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6B0F48F-9020-4A81-A3C6-68CCAF382914}" type="slidenum">
              <a:rPr lang="en-US">
                <a:solidFill>
                  <a:schemeClr val="accent3">
                    <a:lumMod val="75000"/>
                  </a:schemeClr>
                </a:solidFill>
              </a:rPr>
              <a:pPr>
                <a:defRPr/>
              </a:pPr>
              <a:t>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922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27652" name="Content Placeholder 13"/>
          <p:cNvSpPr>
            <a:spLocks noGrp="1"/>
          </p:cNvSpPr>
          <p:nvPr>
            <p:ph sz="half" idx="2"/>
          </p:nvPr>
        </p:nvSpPr>
        <p:spPr>
          <a:xfrm>
            <a:off x="4953000" y="1143000"/>
            <a:ext cx="3981450" cy="3825875"/>
          </a:xfrm>
        </p:spPr>
        <p:txBody>
          <a:bodyPr/>
          <a:lstStyle/>
          <a:p>
            <a:pPr eaLnBrk="1" hangingPunct="1"/>
            <a:r>
              <a:rPr lang="en-US" smtClean="0"/>
              <a:t> Making internet services easier for the community people. </a:t>
            </a:r>
          </a:p>
          <a:p>
            <a:pPr eaLnBrk="1" hangingPunct="1"/>
            <a:r>
              <a:rPr lang="en-US" smtClean="0"/>
              <a:t> Providing SN services </a:t>
            </a:r>
          </a:p>
          <a:p>
            <a:pPr eaLnBrk="1" hangingPunct="1"/>
            <a:r>
              <a:rPr lang="en-US" smtClean="0"/>
              <a:t> Sports, entertainment and others.</a:t>
            </a:r>
          </a:p>
          <a:p>
            <a:pPr eaLnBrk="1" hangingPunct="1"/>
            <a:r>
              <a:rPr lang="en-US" smtClean="0"/>
              <a:t> Business &amp; Commerce</a:t>
            </a:r>
          </a:p>
          <a:p>
            <a:pPr eaLnBrk="1" hangingPunct="1"/>
            <a:r>
              <a:rPr lang="en-US" smtClean="0"/>
              <a:t> Online shopping.</a:t>
            </a:r>
          </a:p>
          <a:p>
            <a:pPr eaLnBrk="1" hangingPunct="1">
              <a:buFont typeface="Wingdings 2" pitchFamily="18" charset="2"/>
              <a:buNone/>
            </a:pPr>
            <a:endParaRPr lang="en-US" smtClean="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9001A185-0B6E-46E4-95F0-B6290ACDC9EF}" type="slidenum">
              <a:rPr lang="en-US">
                <a:solidFill>
                  <a:schemeClr val="accent3">
                    <a:lumMod val="75000"/>
                  </a:schemeClr>
                </a:solidFill>
              </a:rPr>
              <a:pPr>
                <a:defRPr/>
              </a:pPr>
              <a:t>20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7657"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27658" name="il_fi" descr="Gp%20opera%20mini"/>
          <p:cNvPicPr>
            <a:picLocks noChangeAspect="1" noChangeArrowheads="1"/>
          </p:cNvPicPr>
          <p:nvPr/>
        </p:nvPicPr>
        <p:blipFill>
          <a:blip r:embed="rId4"/>
          <a:srcRect/>
          <a:stretch>
            <a:fillRect/>
          </a:stretch>
        </p:blipFill>
        <p:spPr bwMode="auto">
          <a:xfrm>
            <a:off x="304800" y="685800"/>
            <a:ext cx="4648200" cy="5943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28676" name="Content Placeholder 13"/>
          <p:cNvSpPr>
            <a:spLocks noGrp="1"/>
          </p:cNvSpPr>
          <p:nvPr>
            <p:ph sz="half" idx="2"/>
          </p:nvPr>
        </p:nvSpPr>
        <p:spPr>
          <a:xfrm>
            <a:off x="4953000" y="457200"/>
            <a:ext cx="3981450" cy="5730875"/>
          </a:xfrm>
        </p:spPr>
        <p:txBody>
          <a:bodyPr/>
          <a:lstStyle/>
          <a:p>
            <a:pPr eaLnBrk="1" hangingPunct="1"/>
            <a:r>
              <a:rPr lang="en-US" smtClean="0"/>
              <a:t>GPS based Vehicle tracking!</a:t>
            </a:r>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Arial" charset="0"/>
              <a:buChar char="•"/>
            </a:pPr>
            <a:r>
              <a:rPr lang="en-US" smtClean="0"/>
              <a:t>E-ticketing (Only train)</a:t>
            </a:r>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r>
              <a:rPr lang="en-US" smtClean="0"/>
              <a:t>E-banking  </a:t>
            </a:r>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A626A85-7E1D-4973-9D60-3FB2BB8248E2}" type="slidenum">
              <a:rPr lang="en-US">
                <a:solidFill>
                  <a:schemeClr val="accent3">
                    <a:lumMod val="75000"/>
                  </a:schemeClr>
                </a:solidFill>
              </a:rPr>
              <a:pPr>
                <a:defRPr/>
              </a:pPr>
              <a:t>21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8681"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28682" name="Picture 2" descr="GP Vehicle Tracking Service"/>
          <p:cNvPicPr>
            <a:picLocks noChangeAspect="1" noChangeArrowheads="1"/>
          </p:cNvPicPr>
          <p:nvPr/>
        </p:nvPicPr>
        <p:blipFill>
          <a:blip r:embed="rId4"/>
          <a:srcRect/>
          <a:stretch>
            <a:fillRect/>
          </a:stretch>
        </p:blipFill>
        <p:spPr bwMode="auto">
          <a:xfrm>
            <a:off x="1066800" y="457200"/>
            <a:ext cx="2771775" cy="1371600"/>
          </a:xfrm>
          <a:prstGeom prst="rect">
            <a:avLst/>
          </a:prstGeom>
          <a:noFill/>
          <a:ln w="9525">
            <a:noFill/>
            <a:miter lim="800000"/>
            <a:headEnd/>
            <a:tailEnd/>
          </a:ln>
        </p:spPr>
      </p:pic>
      <p:pic>
        <p:nvPicPr>
          <p:cNvPr id="28683" name="il_fi" descr="Mobicash"/>
          <p:cNvPicPr>
            <a:picLocks noChangeAspect="1" noChangeArrowheads="1"/>
          </p:cNvPicPr>
          <p:nvPr/>
        </p:nvPicPr>
        <p:blipFill>
          <a:blip r:embed="rId5"/>
          <a:srcRect/>
          <a:stretch>
            <a:fillRect/>
          </a:stretch>
        </p:blipFill>
        <p:spPr bwMode="auto">
          <a:xfrm>
            <a:off x="1219200" y="2133600"/>
            <a:ext cx="2362200" cy="1581150"/>
          </a:xfrm>
          <a:prstGeom prst="rect">
            <a:avLst/>
          </a:prstGeom>
          <a:noFill/>
          <a:ln w="9525">
            <a:noFill/>
            <a:miter lim="800000"/>
            <a:headEnd/>
            <a:tailEnd/>
          </a:ln>
        </p:spPr>
      </p:pic>
      <p:pic>
        <p:nvPicPr>
          <p:cNvPr id="28684" name="il_fi" descr="Recharge%20your%20mobile%20phone%20from%20online%20with%20DBBL%20nexus%20debit%20card%20or%20master%20mestro%20or%20visa%20credit%20card"/>
          <p:cNvPicPr>
            <a:picLocks noChangeAspect="1" noChangeArrowheads="1"/>
          </p:cNvPicPr>
          <p:nvPr/>
        </p:nvPicPr>
        <p:blipFill>
          <a:blip r:embed="rId6"/>
          <a:srcRect/>
          <a:stretch>
            <a:fillRect/>
          </a:stretch>
        </p:blipFill>
        <p:spPr bwMode="auto">
          <a:xfrm>
            <a:off x="990600" y="3962400"/>
            <a:ext cx="2857500" cy="23812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rmAutofit fontScale="92500" lnSpcReduction="20000"/>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14" name="Content Placeholder 13"/>
          <p:cNvSpPr>
            <a:spLocks noGrp="1"/>
          </p:cNvSpPr>
          <p:nvPr>
            <p:ph sz="half" idx="2"/>
          </p:nvPr>
        </p:nvSpPr>
        <p:spPr>
          <a:xfrm>
            <a:off x="3352800" y="457200"/>
            <a:ext cx="4876800" cy="5486400"/>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Banglalink  Jigyasha 7676, which provides agricultural information, vegetables, fruit farming, poultry and others.  </a:t>
            </a:r>
          </a:p>
          <a:p>
            <a:pPr marL="365760" indent="-283464"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smtClean="0"/>
          </a:p>
          <a:p>
            <a:pPr marL="365760" indent="-283464" eaLnBrk="1" fontAlgn="auto" hangingPunct="1">
              <a:spcAft>
                <a:spcPts val="0"/>
              </a:spcAft>
              <a:buFont typeface="Arial" pitchFamily="34" charset="0"/>
              <a:buChar char="•"/>
              <a:defRPr/>
            </a:pPr>
            <a:r>
              <a:rPr lang="en-US" dirty="0" smtClean="0"/>
              <a:t>CellBazaar (Market in your pocket)</a:t>
            </a:r>
          </a:p>
          <a:p>
            <a:pPr marL="365760" indent="-283464" eaLnBrk="1" fontAlgn="auto" hangingPunct="1">
              <a:spcAft>
                <a:spcPts val="0"/>
              </a:spcAft>
              <a:buFont typeface="Arial" pitchFamily="34" charset="0"/>
              <a:buChar char="•"/>
              <a:defRPr/>
            </a:pPr>
            <a:r>
              <a:rPr lang="en-US" dirty="0" smtClean="0"/>
              <a:t>Received GSMA global mobile award </a:t>
            </a:r>
          </a:p>
          <a:p>
            <a:pPr marL="365760" indent="-283464" eaLnBrk="1" fontAlgn="auto" hangingPunct="1">
              <a:spcAft>
                <a:spcPts val="0"/>
              </a:spcAft>
              <a:buFont typeface="Arial" pitchFamily="34" charset="0"/>
              <a:buChar char="•"/>
              <a:defRPr/>
            </a:pPr>
            <a:r>
              <a:rPr lang="en-US" dirty="0" smtClean="0"/>
              <a:t>Market place to buy and cell goods </a:t>
            </a:r>
          </a:p>
          <a:p>
            <a:pPr marL="365760" indent="-283464" eaLnBrk="1" fontAlgn="auto" hangingPunct="1">
              <a:spcAft>
                <a:spcPts val="0"/>
              </a:spcAft>
              <a:buFont typeface="Arial" pitchFamily="34" charset="0"/>
              <a:buChar char="•"/>
              <a:defRPr/>
            </a:pPr>
            <a:r>
              <a:rPr lang="en-US" dirty="0" smtClean="0"/>
              <a:t>5 million users are now </a:t>
            </a:r>
          </a:p>
          <a:p>
            <a:pPr marL="365760" indent="-283464" eaLnBrk="1" fontAlgn="auto" hangingPunct="1">
              <a:spcAft>
                <a:spcPts val="0"/>
              </a:spcAft>
              <a:buFont typeface="Arial" pitchFamily="34" charset="0"/>
              <a:buChar char="•"/>
              <a:defRPr/>
            </a:pPr>
            <a:r>
              <a:rPr lang="en-US" dirty="0" smtClean="0"/>
              <a:t>CellBazar processes 1000 posts per day (www.cellBazaar.com)</a:t>
            </a:r>
            <a:endParaRPr lang="en-US" dirty="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14DE2DA5-E7D8-4308-908D-67F00751CE04}" type="slidenum">
              <a:rPr lang="en-US">
                <a:solidFill>
                  <a:schemeClr val="accent3">
                    <a:lumMod val="75000"/>
                  </a:schemeClr>
                </a:solidFill>
              </a:rPr>
              <a:pPr>
                <a:defRPr/>
              </a:pPr>
              <a:t>22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29705"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29706" name="Picture 2" descr="krishibazaar_visual"/>
          <p:cNvPicPr>
            <a:picLocks noChangeAspect="1" noChangeArrowheads="1"/>
          </p:cNvPicPr>
          <p:nvPr/>
        </p:nvPicPr>
        <p:blipFill>
          <a:blip r:embed="rId4"/>
          <a:srcRect/>
          <a:stretch>
            <a:fillRect/>
          </a:stretch>
        </p:blipFill>
        <p:spPr bwMode="auto">
          <a:xfrm>
            <a:off x="1066800" y="457200"/>
            <a:ext cx="2438400" cy="2200275"/>
          </a:xfrm>
          <a:prstGeom prst="rect">
            <a:avLst/>
          </a:prstGeom>
          <a:noFill/>
          <a:ln w="9525">
            <a:noFill/>
            <a:miter lim="800000"/>
            <a:headEnd/>
            <a:tailEnd/>
          </a:ln>
        </p:spPr>
      </p:pic>
      <p:pic>
        <p:nvPicPr>
          <p:cNvPr id="29707" name="Picture 3"/>
          <p:cNvPicPr>
            <a:picLocks noChangeAspect="1" noChangeArrowheads="1"/>
          </p:cNvPicPr>
          <p:nvPr/>
        </p:nvPicPr>
        <p:blipFill>
          <a:blip r:embed="rId5"/>
          <a:srcRect/>
          <a:stretch>
            <a:fillRect/>
          </a:stretch>
        </p:blipFill>
        <p:spPr bwMode="auto">
          <a:xfrm>
            <a:off x="990600" y="2819400"/>
            <a:ext cx="2438400" cy="3810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274638"/>
            <a:ext cx="89344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r>
              <a:rPr lang="en-US" sz="3600" dirty="0" smtClean="0">
                <a:solidFill>
                  <a:srgbClr val="0070C0"/>
                </a:solidFill>
              </a:rPr>
              <a:t>M4Health </a:t>
            </a: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rmAutofit fontScale="92500" lnSpcReduction="20000"/>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14" name="Content Placeholder 13"/>
          <p:cNvSpPr>
            <a:spLocks noGrp="1"/>
          </p:cNvSpPr>
          <p:nvPr>
            <p:ph sz="half" idx="2"/>
          </p:nvPr>
        </p:nvSpPr>
        <p:spPr>
          <a:xfrm>
            <a:off x="3352800" y="457200"/>
            <a:ext cx="5791200" cy="5730875"/>
          </a:xfrm>
        </p:spPr>
        <p:txBody>
          <a:bodyPr>
            <a:normAutofit fontScale="92500" lnSpcReduction="20000"/>
          </a:bodyPr>
          <a:lstStyle/>
          <a:p>
            <a:pPr marL="365760" indent="-283464" algn="just" eaLnBrk="1" fontAlgn="auto" hangingPunct="1">
              <a:spcAft>
                <a:spcPts val="0"/>
              </a:spcAft>
              <a:buFont typeface="Wingdings 2"/>
              <a:buChar char=""/>
              <a:defRPr/>
            </a:pPr>
            <a:r>
              <a:rPr lang="en-US" dirty="0" smtClean="0"/>
              <a:t>Grameenphone (GP) has joined an innovative new coalition to improve mother-infant health through a voice- and text messaging service. The service aims to reach 500,000 pregnant women and new mothers within three years</a:t>
            </a:r>
          </a:p>
          <a:p>
            <a:pPr marL="365760" indent="-283464" algn="just" eaLnBrk="1" fontAlgn="auto" hangingPunct="1">
              <a:spcAft>
                <a:spcPts val="0"/>
              </a:spcAft>
              <a:buFont typeface="Wingdings 2"/>
              <a:buChar char=""/>
              <a:defRPr/>
            </a:pPr>
            <a:r>
              <a:rPr lang="en-US" dirty="0" smtClean="0"/>
              <a:t>The M4H initiative is currently in its design and test phase to build a platform to provide both audio and text messages with vital information on antenatal, neonatal, and infant health. The messages will be linked to the women’s delivery dates, giving them critical information at the right stage in their pregnancy and early motherhood.</a:t>
            </a:r>
            <a:endParaRPr lang="en-US" dirty="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7A619F8-FA8B-4120-B6F2-D2A86CC09F0D}" type="slidenum">
              <a:rPr lang="en-US">
                <a:solidFill>
                  <a:schemeClr val="accent3">
                    <a:lumMod val="75000"/>
                  </a:schemeClr>
                </a:solidFill>
              </a:rPr>
              <a:pPr>
                <a:defRPr/>
              </a:pPr>
              <a:t>23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0729"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30730" name="Picture 15" descr="mHealth-partnership-support"/>
          <p:cNvPicPr>
            <a:picLocks noChangeAspect="1" noChangeArrowheads="1"/>
          </p:cNvPicPr>
          <p:nvPr/>
        </p:nvPicPr>
        <p:blipFill>
          <a:blip r:embed="rId4"/>
          <a:srcRect/>
          <a:stretch>
            <a:fillRect/>
          </a:stretch>
        </p:blipFill>
        <p:spPr bwMode="auto">
          <a:xfrm>
            <a:off x="0" y="1524000"/>
            <a:ext cx="3581400" cy="4038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r>
              <a:rPr lang="en-US" dirty="0" smtClean="0">
                <a:solidFill>
                  <a:srgbClr val="002060"/>
                </a:solidFill>
                <a:effectLst>
                  <a:outerShdw blurRad="38100" dist="38100" dir="2700000" algn="tl">
                    <a:srgbClr val="000000">
                      <a:alpha val="43137"/>
                    </a:srgbClr>
                  </a:outerShdw>
                </a:effectLst>
              </a:rPr>
              <a:t>Education and mobile services in Bangladesh</a:t>
            </a:r>
          </a:p>
          <a:p>
            <a:pPr marL="365760" indent="-283464" algn="just" eaLnBrk="1" fontAlgn="auto" hangingPunct="1">
              <a:spcAft>
                <a:spcPts val="0"/>
              </a:spcAft>
              <a:buFont typeface="Wingdings 2"/>
              <a:buNone/>
              <a:defRPr/>
            </a:pPr>
            <a:r>
              <a:rPr lang="en-US" dirty="0" smtClean="0">
                <a:solidFill>
                  <a:srgbClr val="00206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r>
              <a:rPr lang="en-US" dirty="0" smtClean="0">
                <a:solidFill>
                  <a:srgbClr val="00206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Bangladeshi educational environment, wireless application can take into various forms. The most basic services can be seen made in the form of information delivery such as; examination results,   admission status, course registrations, etc.,  to their respective customers (i.e. students, faculty members and staffs, vendors, etc.). </a:t>
            </a: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6840693-6FB1-4248-8AD2-E06AF9E8D552}" type="slidenum">
              <a:rPr lang="en-US">
                <a:solidFill>
                  <a:schemeClr val="accent3">
                    <a:lumMod val="75000"/>
                  </a:schemeClr>
                </a:solidFill>
              </a:rPr>
              <a:pPr>
                <a:defRPr/>
              </a:pPr>
              <a:t>24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175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r>
              <a:rPr lang="en-US" dirty="0" smtClean="0">
                <a:solidFill>
                  <a:srgbClr val="00206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Continued…..</a:t>
            </a:r>
          </a:p>
          <a:p>
            <a:pPr marL="365760" indent="-283464" algn="just" eaLnBrk="1" fontAlgn="auto" hangingPunct="1">
              <a:spcAft>
                <a:spcPts val="0"/>
              </a:spcAft>
              <a:buFont typeface="Wingdings" pitchFamily="2" charset="2"/>
              <a:buChar char="v"/>
              <a:defRPr/>
            </a:pPr>
            <a:r>
              <a:rPr lang="en-US" dirty="0" smtClean="0"/>
              <a:t>  Common services are information queries and deliveries via sms. Some WAP applications have been observed especially in the European countries. The University of Northumbria UK, for instance, has been providing campus wide information and various other administrative services to the respondents through WAP services (http:// Northumbria.ac.uk).</a:t>
            </a:r>
          </a:p>
          <a:p>
            <a:pPr marL="365760" indent="-283464" algn="just" eaLnBrk="1" fontAlgn="auto" hangingPunct="1">
              <a:spcAft>
                <a:spcPts val="0"/>
              </a:spcAft>
              <a:buFont typeface="Wingdings" pitchFamily="2" charset="2"/>
              <a:buChar char="v"/>
              <a:defRPr/>
            </a:pP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C1013D3-C77D-4AD0-A334-DCD84B0E4B4F}" type="slidenum">
              <a:rPr lang="en-US">
                <a:solidFill>
                  <a:schemeClr val="accent3">
                    <a:lumMod val="75000"/>
                  </a:schemeClr>
                </a:solidFill>
              </a:rPr>
              <a:pPr>
                <a:defRPr/>
              </a:pPr>
              <a:t>25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277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pitchFamily="2" charset="2"/>
              <a:buChar char="v"/>
              <a:defRPr/>
            </a:pPr>
            <a:r>
              <a:rPr lang="en-US" dirty="0" smtClean="0"/>
              <a:t> </a:t>
            </a:r>
            <a:r>
              <a:rPr lang="en-US" dirty="0" smtClean="0">
                <a:solidFill>
                  <a:srgbClr val="0070C0"/>
                </a:solidFill>
              </a:rPr>
              <a:t>Mayer (2002)</a:t>
            </a:r>
            <a:r>
              <a:rPr lang="en-US" dirty="0" smtClean="0"/>
              <a:t> has introduced several steps through which institutions may follow in providing SMS services;</a:t>
            </a:r>
          </a:p>
          <a:p>
            <a:pPr marL="365760" indent="-283464" algn="just" eaLnBrk="1" fontAlgn="auto" hangingPunct="1">
              <a:spcAft>
                <a:spcPts val="0"/>
              </a:spcAft>
              <a:buFont typeface="Wingdings" pitchFamily="2" charset="2"/>
              <a:buChar char="v"/>
              <a:defRPr/>
            </a:pPr>
            <a:r>
              <a:rPr lang="en-US" dirty="0" smtClean="0"/>
              <a:t> Lectures, meeting schedule, exam dates, academic information;</a:t>
            </a:r>
          </a:p>
          <a:p>
            <a:pPr marL="365760" indent="-283464" algn="just" eaLnBrk="1" fontAlgn="auto" hangingPunct="1">
              <a:spcAft>
                <a:spcPts val="0"/>
              </a:spcAft>
              <a:buFont typeface="Wingdings" pitchFamily="2" charset="2"/>
              <a:buChar char="v"/>
              <a:defRPr/>
            </a:pPr>
            <a:r>
              <a:rPr lang="en-US" dirty="0" smtClean="0"/>
              <a:t> Crucial homework reminders;</a:t>
            </a:r>
          </a:p>
          <a:p>
            <a:pPr marL="365760" indent="-283464" algn="just" eaLnBrk="1" fontAlgn="auto" hangingPunct="1">
              <a:spcAft>
                <a:spcPts val="0"/>
              </a:spcAft>
              <a:buFont typeface="Wingdings" pitchFamily="2" charset="2"/>
              <a:buChar char="v"/>
              <a:defRPr/>
            </a:pPr>
            <a:r>
              <a:rPr lang="en-US" dirty="0" smtClean="0"/>
              <a:t> Urgent messaging;</a:t>
            </a:r>
          </a:p>
          <a:p>
            <a:pPr marL="365760" indent="-283464" algn="just" eaLnBrk="1" fontAlgn="auto" hangingPunct="1">
              <a:spcAft>
                <a:spcPts val="0"/>
              </a:spcAft>
              <a:buFont typeface="Wingdings" pitchFamily="2" charset="2"/>
              <a:buChar char="v"/>
              <a:defRPr/>
            </a:pPr>
            <a:r>
              <a:rPr lang="en-US" dirty="0" smtClean="0"/>
              <a:t> Announcement and </a:t>
            </a:r>
          </a:p>
          <a:p>
            <a:pPr marL="365760" indent="-283464" algn="just" eaLnBrk="1" fontAlgn="auto" hangingPunct="1">
              <a:spcAft>
                <a:spcPts val="0"/>
              </a:spcAft>
              <a:buFont typeface="Wingdings" pitchFamily="2" charset="2"/>
              <a:buChar char="v"/>
              <a:defRPr/>
            </a:pPr>
            <a:r>
              <a:rPr lang="en-US" dirty="0" smtClean="0"/>
              <a:t> Changes in schedule.  </a:t>
            </a:r>
          </a:p>
          <a:p>
            <a:pPr marL="365760" indent="-283464" algn="just" eaLnBrk="1" fontAlgn="auto" hangingPunct="1">
              <a:spcAft>
                <a:spcPts val="0"/>
              </a:spcAft>
              <a:buFont typeface="Wingdings" pitchFamily="2" charset="2"/>
              <a:buChar char="v"/>
              <a:defRPr/>
            </a:pP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DC8790F2-D006-4126-AAC3-72141FD28782}" type="slidenum">
              <a:rPr lang="en-US">
                <a:solidFill>
                  <a:schemeClr val="accent3">
                    <a:lumMod val="75000"/>
                  </a:schemeClr>
                </a:solidFill>
              </a:rPr>
              <a:pPr>
                <a:defRPr/>
              </a:pPr>
              <a:t>26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380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2"/>
              <a:buNone/>
              <a:defRPr/>
            </a:pPr>
            <a:r>
              <a:rPr lang="en-US" dirty="0" smtClean="0"/>
              <a:t>  Many higher academic institutions in Bangladesh have been providing various wireless phone based services (Table: 2). </a:t>
            </a:r>
          </a:p>
          <a:p>
            <a:pPr marL="365760" indent="-283464" algn="just" eaLnBrk="1" fontAlgn="auto" hangingPunct="1">
              <a:spcAft>
                <a:spcPts val="0"/>
              </a:spcAft>
              <a:buFont typeface="Wingdings 2"/>
              <a:buNone/>
              <a:defRPr/>
            </a:pPr>
            <a:r>
              <a:rPr lang="en-US" dirty="0" smtClean="0">
                <a:solidFill>
                  <a:srgbClr val="0070C0"/>
                </a:solidFill>
              </a:rPr>
              <a:t>   Yerulshalmy and Ben-</a:t>
            </a:r>
            <a:r>
              <a:rPr lang="en-US" dirty="0" err="1" smtClean="0">
                <a:solidFill>
                  <a:srgbClr val="0070C0"/>
                </a:solidFill>
              </a:rPr>
              <a:t>Zaken</a:t>
            </a:r>
            <a:r>
              <a:rPr lang="en-US" dirty="0" smtClean="0">
                <a:solidFill>
                  <a:srgbClr val="0070C0"/>
                </a:solidFill>
              </a:rPr>
              <a:t>(2004) </a:t>
            </a:r>
            <a:r>
              <a:rPr lang="en-US" dirty="0" smtClean="0"/>
              <a:t>shows the potential for educational applications is huge. Students use updated educational applications on their phones, share their learning process and outcomes, without being in the same physical place and they may get personal tailored exams and quizzes on their cellular phones.</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B1E6B3F-225E-42B8-B12A-8132BE08860A}" type="slidenum">
              <a:rPr lang="en-US">
                <a:solidFill>
                  <a:schemeClr val="accent3">
                    <a:lumMod val="75000"/>
                  </a:schemeClr>
                </a:solidFill>
              </a:rPr>
              <a:pPr>
                <a:defRPr/>
              </a:pPr>
              <a:t>27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482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6F3E156-6C6F-4857-995E-331D2D256868}" type="slidenum">
              <a:rPr lang="en-US">
                <a:solidFill>
                  <a:schemeClr val="accent3">
                    <a:lumMod val="75000"/>
                  </a:schemeClr>
                </a:solidFill>
              </a:rPr>
              <a:pPr>
                <a:defRPr/>
              </a:pPr>
              <a:t>28</a:t>
            </a:fld>
            <a:endParaRPr lang="en-US" dirty="0">
              <a:solidFill>
                <a:schemeClr val="accent3">
                  <a:lumMod val="75000"/>
                </a:schemeClr>
              </a:solidFill>
            </a:endParaRPr>
          </a:p>
        </p:txBody>
      </p:sp>
      <p:sp>
        <p:nvSpPr>
          <p:cNvPr id="11" name="Title 10"/>
          <p:cNvSpPr>
            <a:spLocks noGrp="1"/>
          </p:cNvSpPr>
          <p:nvPr>
            <p:ph type="title" idx="4294967295"/>
          </p:nvPr>
        </p:nvSpPr>
        <p:spPr>
          <a:xfrm>
            <a:off x="1417638" y="990600"/>
            <a:ext cx="7726362"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4294967295"/>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endParaRPr lang="en-US" dirty="0" smtClean="0">
              <a:solidFill>
                <a:srgbClr val="002060"/>
              </a:solidFill>
              <a:effectLst>
                <a:outerShdw blurRad="38100" dist="38100" dir="2700000" algn="tl">
                  <a:srgbClr val="000000">
                    <a:alpha val="43137"/>
                  </a:srgbClr>
                </a:outerShdw>
              </a:effectLst>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584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6" name="Table 15"/>
          <p:cNvGraphicFramePr>
            <a:graphicFrameLocks noGrp="1"/>
          </p:cNvGraphicFramePr>
          <p:nvPr/>
        </p:nvGraphicFramePr>
        <p:xfrm>
          <a:off x="228600" y="1371600"/>
          <a:ext cx="8686800" cy="4098925"/>
        </p:xfrm>
        <a:graphic>
          <a:graphicData uri="http://schemas.openxmlformats.org/drawingml/2006/table">
            <a:tbl>
              <a:tblPr/>
              <a:tblGrid>
                <a:gridCol w="3230563"/>
                <a:gridCol w="855662"/>
                <a:gridCol w="855663"/>
                <a:gridCol w="855662"/>
                <a:gridCol w="819150"/>
                <a:gridCol w="1069975"/>
                <a:gridCol w="1000125"/>
              </a:tblGrid>
              <a:tr h="3587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Services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DU</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JU</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JU</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2</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BAU</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BUET</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4</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RU</a:t>
                      </a:r>
                      <a:r>
                        <a:rPr kumimoji="0" lang="en-US" sz="1600" b="1" i="0" u="none" strike="noStrike" cap="none" normalizeH="0" baseline="30000" smtClean="0">
                          <a:ln>
                            <a:noFill/>
                          </a:ln>
                          <a:solidFill>
                            <a:schemeClr val="tx1"/>
                          </a:solidFill>
                          <a:effectLst/>
                          <a:latin typeface="Calibri" pitchFamily="34" charset="0"/>
                          <a:cs typeface="Times New Roman" pitchFamily="18" charset="0"/>
                        </a:rPr>
                        <a:t>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Exam result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Admission process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Student intake information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Registration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Class schedule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Date and venue of exam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Help desk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Complaints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Campaign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News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947" name="Rectangle 1"/>
          <p:cNvSpPr>
            <a:spLocks noChangeArrowheads="1"/>
          </p:cNvSpPr>
          <p:nvPr/>
        </p:nvSpPr>
        <p:spPr bwMode="auto">
          <a:xfrm>
            <a:off x="0" y="0"/>
            <a:ext cx="6921500" cy="6442075"/>
          </a:xfrm>
          <a:prstGeom prst="rect">
            <a:avLst/>
          </a:prstGeom>
          <a:noFill/>
          <a:ln w="9525">
            <a:noFill/>
            <a:miter lim="800000"/>
            <a:headEnd/>
            <a:tailEnd/>
          </a:ln>
        </p:spPr>
        <p:txBody>
          <a:bodyPr wrap="none" anchor="ctr">
            <a:spAutoFit/>
          </a:bodyPr>
          <a:lstStyle/>
          <a:p>
            <a:r>
              <a:rPr lang="en-US" sz="1600" b="1">
                <a:latin typeface="Calibri" pitchFamily="34" charset="0"/>
                <a:ea typeface="Times New Roman" pitchFamily="18" charset="0"/>
                <a:cs typeface="Calibri" pitchFamily="34" charset="0"/>
              </a:rPr>
              <a:t>T</a:t>
            </a: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r>
              <a:rPr lang="en-US" sz="1600" b="1">
                <a:latin typeface="Calibri" pitchFamily="34" charset="0"/>
                <a:ea typeface="Times New Roman" pitchFamily="18" charset="0"/>
                <a:cs typeface="Calibri" pitchFamily="34" charset="0"/>
              </a:rPr>
              <a:t>	Table 2: Universities and mobile services (Bangladesh) </a:t>
            </a:r>
            <a:endParaRPr lang="en-US" sz="80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endParaRPr lang="en-US" sz="1600" b="1">
              <a:latin typeface="Calibri" pitchFamily="34" charset="0"/>
              <a:ea typeface="Times New Roman" pitchFamily="18" charset="0"/>
              <a:cs typeface="Calibri" pitchFamily="34" charset="0"/>
            </a:endParaRPr>
          </a:p>
          <a:p>
            <a:pPr eaLnBrk="0" hangingPunct="0"/>
            <a:endParaRPr lang="en-US" sz="1600" baseline="30000">
              <a:latin typeface="Calibri" pitchFamily="34" charset="0"/>
              <a:ea typeface="Times New Roman" pitchFamily="18" charset="0"/>
              <a:cs typeface="Calibri" pitchFamily="34" charset="0"/>
            </a:endParaRPr>
          </a:p>
          <a:p>
            <a:pPr eaLnBrk="0" hangingPunct="0"/>
            <a:endParaRPr lang="en-US" sz="1600" baseline="30000">
              <a:latin typeface="Calibri" pitchFamily="34" charset="0"/>
              <a:ea typeface="Times New Roman" pitchFamily="18" charset="0"/>
              <a:cs typeface="Calibri" pitchFamily="34" charset="0"/>
            </a:endParaRPr>
          </a:p>
          <a:p>
            <a:pPr eaLnBrk="0" hangingPunct="0"/>
            <a:endParaRPr lang="en-US" sz="1600" baseline="30000">
              <a:latin typeface="Calibri" pitchFamily="34" charset="0"/>
              <a:ea typeface="Times New Roman" pitchFamily="18" charset="0"/>
              <a:cs typeface="Calibri" pitchFamily="34" charset="0"/>
            </a:endParaRPr>
          </a:p>
          <a:p>
            <a:pPr eaLnBrk="0" hangingPunct="0"/>
            <a:endParaRPr lang="en-US" sz="1600" baseline="30000">
              <a:latin typeface="Calibri" pitchFamily="34" charset="0"/>
              <a:ea typeface="Times New Roman" pitchFamily="18" charset="0"/>
              <a:cs typeface="Calibri" pitchFamily="34" charset="0"/>
            </a:endParaRPr>
          </a:p>
          <a:p>
            <a:pPr eaLnBrk="0" hangingPunct="0"/>
            <a:r>
              <a:rPr lang="en-US" sz="1600" baseline="30000">
                <a:latin typeface="Calibri" pitchFamily="34" charset="0"/>
                <a:ea typeface="Times New Roman" pitchFamily="18" charset="0"/>
                <a:cs typeface="Calibri" pitchFamily="34" charset="0"/>
              </a:rPr>
              <a:t>1 </a:t>
            </a:r>
            <a:r>
              <a:rPr lang="en-US" sz="1600">
                <a:latin typeface="Calibri" pitchFamily="34" charset="0"/>
                <a:ea typeface="Times New Roman" pitchFamily="18" charset="0"/>
                <a:cs typeface="Calibri" pitchFamily="34" charset="0"/>
              </a:rPr>
              <a:t>Dhaka Univeristy, </a:t>
            </a:r>
            <a:r>
              <a:rPr lang="en-US" sz="1600" baseline="30000">
                <a:latin typeface="Calibri" pitchFamily="34" charset="0"/>
                <a:ea typeface="Times New Roman" pitchFamily="18" charset="0"/>
                <a:cs typeface="Calibri" pitchFamily="34" charset="0"/>
              </a:rPr>
              <a:t>2</a:t>
            </a:r>
            <a:r>
              <a:rPr lang="en-US" sz="1600">
                <a:latin typeface="Calibri" pitchFamily="34" charset="0"/>
                <a:ea typeface="Times New Roman" pitchFamily="18" charset="0"/>
                <a:cs typeface="Calibri" pitchFamily="34" charset="0"/>
              </a:rPr>
              <a:t> Jagannath Univeristy, </a:t>
            </a:r>
            <a:r>
              <a:rPr lang="en-US" sz="1600" baseline="30000">
                <a:latin typeface="Calibri" pitchFamily="34" charset="0"/>
                <a:ea typeface="Times New Roman" pitchFamily="18" charset="0"/>
                <a:cs typeface="Calibri" pitchFamily="34" charset="0"/>
              </a:rPr>
              <a:t>3 </a:t>
            </a:r>
            <a:r>
              <a:rPr lang="en-US" sz="1600">
                <a:latin typeface="Calibri" pitchFamily="34" charset="0"/>
                <a:ea typeface="Times New Roman" pitchFamily="18" charset="0"/>
                <a:cs typeface="Calibri" pitchFamily="34" charset="0"/>
              </a:rPr>
              <a:t>Jahangirnagar university, </a:t>
            </a:r>
          </a:p>
          <a:p>
            <a:pPr eaLnBrk="0" hangingPunct="0"/>
            <a:r>
              <a:rPr lang="en-US" sz="1600" baseline="30000">
                <a:latin typeface="Calibri" pitchFamily="34" charset="0"/>
                <a:ea typeface="Times New Roman" pitchFamily="18" charset="0"/>
                <a:cs typeface="Calibri" pitchFamily="34" charset="0"/>
              </a:rPr>
              <a:t>4</a:t>
            </a:r>
            <a:r>
              <a:rPr lang="en-US" sz="1600">
                <a:latin typeface="Calibri" pitchFamily="34" charset="0"/>
                <a:ea typeface="Times New Roman" pitchFamily="18" charset="0"/>
                <a:cs typeface="Calibri" pitchFamily="34" charset="0"/>
              </a:rPr>
              <a:t> Bangladesh Univeristy of Engineering and Technology and </a:t>
            </a:r>
            <a:r>
              <a:rPr lang="en-US" sz="1600" baseline="30000">
                <a:latin typeface="Calibri" pitchFamily="34" charset="0"/>
                <a:ea typeface="Times New Roman" pitchFamily="18" charset="0"/>
                <a:cs typeface="Calibri" pitchFamily="34" charset="0"/>
              </a:rPr>
              <a:t>5</a:t>
            </a:r>
            <a:r>
              <a:rPr lang="en-US" sz="1600">
                <a:latin typeface="Calibri" pitchFamily="34" charset="0"/>
                <a:ea typeface="Times New Roman" pitchFamily="18" charset="0"/>
                <a:cs typeface="Calibri" pitchFamily="34" charset="0"/>
              </a:rPr>
              <a:t> Rajshahi Univeristy. </a:t>
            </a:r>
            <a:endParaRPr lang="en-US" sz="800">
              <a:ea typeface="Times New Roman" pitchFamily="18" charset="0"/>
              <a:cs typeface="Calibri" pitchFamily="34" charset="0"/>
            </a:endParaRPr>
          </a:p>
          <a:p>
            <a:pPr eaLnBrk="0" hangingPunct="0"/>
            <a:endParaRPr lang="en-US">
              <a:ea typeface="Times New Roman" pitchFamily="18" charset="0"/>
              <a:cs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F1D4D2B3-201E-4CCD-BF0C-3B0FC8B791AC}" type="slidenum">
              <a:rPr lang="en-US">
                <a:solidFill>
                  <a:schemeClr val="accent3">
                    <a:lumMod val="75000"/>
                  </a:schemeClr>
                </a:solidFill>
              </a:rPr>
              <a:pPr>
                <a:defRPr/>
              </a:pPr>
              <a:t>29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6871"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36872" name="Picture 2"/>
          <p:cNvPicPr>
            <a:picLocks noGrp="1" noChangeAspect="1" noChangeArrowheads="1"/>
          </p:cNvPicPr>
          <p:nvPr>
            <p:ph idx="1"/>
          </p:nvPr>
        </p:nvPicPr>
        <p:blipFill>
          <a:blip r:embed="rId4"/>
          <a:srcRect/>
          <a:stretch>
            <a:fillRect/>
          </a:stretch>
        </p:blipFill>
        <p:spPr>
          <a:xfrm>
            <a:off x="228600" y="609600"/>
            <a:ext cx="8458200" cy="5791200"/>
          </a:xfr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t> 					</a:t>
            </a:r>
            <a:r>
              <a:rPr lang="en-US" dirty="0" smtClean="0">
                <a:solidFill>
                  <a:srgbClr val="0070C0"/>
                </a:solidFill>
                <a:effectLst>
                  <a:outerShdw blurRad="38100" dist="38100" dir="2700000" algn="tl">
                    <a:srgbClr val="000000">
                      <a:alpha val="43137"/>
                    </a:srgbClr>
                  </a:outerShdw>
                </a:effectLst>
              </a:rPr>
              <a:t>Continue ……….</a:t>
            </a:r>
            <a:endParaRPr lang="en-US" dirty="0" smtClean="0">
              <a:solidFill>
                <a:srgbClr val="0070C0"/>
              </a:solidFill>
            </a:endParaRP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Methodology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Findings and discussion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Conclusion and future works ……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83E00CA4-9AD7-41DD-ACC7-75D85E647DB1}" type="slidenum">
              <a:rPr lang="en-US">
                <a:solidFill>
                  <a:schemeClr val="accent3">
                    <a:lumMod val="75000"/>
                  </a:schemeClr>
                </a:solidFill>
              </a:rPr>
              <a:pPr>
                <a:defRPr/>
              </a:pPr>
              <a:t>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024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r>
              <a:rPr lang="en-US" sz="3600" dirty="0" smtClean="0">
                <a:solidFill>
                  <a:schemeClr val="tx2">
                    <a:satMod val="130000"/>
                  </a:schemeClr>
                </a:solidFill>
                <a:effectLst>
                  <a:outerShdw blurRad="38100" dist="38100" dir="2700000" algn="tl">
                    <a:srgbClr val="000000">
                      <a:alpha val="43137"/>
                    </a:srgbClr>
                  </a:outerShdw>
                </a:effectLst>
              </a:rPr>
              <a:t> </a:t>
            </a:r>
            <a:r>
              <a:rPr lang="en-US" sz="3600" dirty="0" smtClean="0">
                <a:solidFill>
                  <a:srgbClr val="0070C0"/>
                </a:solidFill>
                <a:effectLst>
                  <a:outerShdw blurRad="38100" dist="38100" dir="2700000" algn="tl">
                    <a:srgbClr val="000000">
                      <a:alpha val="43137"/>
                    </a:srgbClr>
                  </a:outerShdw>
                </a:effectLst>
              </a:rPr>
              <a:t>Continued…..</a:t>
            </a: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Autofit/>
          </a:bodyPr>
          <a:lstStyle/>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206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endParaRPr lang="en-US" dirty="0">
              <a:effectLst>
                <a:outerShdw blurRad="38100" dist="38100" dir="2700000" algn="tl">
                  <a:srgbClr val="000000">
                    <a:alpha val="43137"/>
                  </a:srgbClr>
                </a:outerShdw>
              </a:effectLst>
            </a:endParaRPr>
          </a:p>
        </p:txBody>
      </p:sp>
      <p:sp>
        <p:nvSpPr>
          <p:cNvPr id="14" name="Content Placeholder 13"/>
          <p:cNvSpPr>
            <a:spLocks noGrp="1"/>
          </p:cNvSpPr>
          <p:nvPr>
            <p:ph sz="half" idx="2"/>
          </p:nvPr>
        </p:nvSpPr>
        <p:spPr>
          <a:xfrm>
            <a:off x="4800600" y="533400"/>
            <a:ext cx="4133850" cy="5334000"/>
          </a:xfrm>
        </p:spPr>
        <p:txBody>
          <a:bodyPr>
            <a:normAutofit fontScale="92500" lnSpcReduction="10000"/>
          </a:bodyPr>
          <a:lstStyle/>
          <a:p>
            <a:pPr marL="365760" indent="-283464" algn="just" eaLnBrk="1" fontAlgn="auto" hangingPunct="1">
              <a:spcAft>
                <a:spcPts val="0"/>
              </a:spcAft>
              <a:buFont typeface="Wingdings 2"/>
              <a:buChar char=""/>
              <a:defRPr/>
            </a:pPr>
            <a:r>
              <a:rPr lang="en-US" dirty="0" smtClean="0"/>
              <a:t>GrameenPhone partners with JAAGO Foundation to bring the classroom to remote areas of Bangladesh via the Internet</a:t>
            </a:r>
          </a:p>
          <a:p>
            <a:pPr marL="365760" indent="-283464" algn="just" eaLnBrk="1" fontAlgn="auto" hangingPunct="1">
              <a:spcAft>
                <a:spcPts val="0"/>
              </a:spcAft>
              <a:buFont typeface="Wingdings 2"/>
              <a:buChar char=""/>
              <a:defRPr/>
            </a:pPr>
            <a:r>
              <a:rPr lang="en-US" dirty="0" smtClean="0"/>
              <a:t>Pilot project launched in Tongi, outside Dhaka last December.</a:t>
            </a:r>
          </a:p>
          <a:p>
            <a:pPr marL="365760" indent="-283464" algn="just" eaLnBrk="1" fontAlgn="auto" hangingPunct="1">
              <a:spcAft>
                <a:spcPts val="0"/>
              </a:spcAft>
              <a:buFont typeface="Wingdings 2"/>
              <a:buChar char=""/>
              <a:defRPr/>
            </a:pPr>
            <a:r>
              <a:rPr lang="en-US" dirty="0" smtClean="0"/>
              <a:t>Online school creates a classroom for children who are deprived of quality education in remote Bangladesh</a:t>
            </a:r>
            <a:endParaRPr lang="en-US" dirty="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7E21567-0FB4-462A-9949-2718692F3B74}" type="slidenum">
              <a:rPr lang="en-US">
                <a:solidFill>
                  <a:schemeClr val="accent3">
                    <a:lumMod val="75000"/>
                  </a:schemeClr>
                </a:solidFill>
              </a:rPr>
              <a:pPr>
                <a:defRPr/>
              </a:pPr>
              <a:t>30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7897"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37898" name="Picture 15" descr="gp-online-classroom_460"/>
          <p:cNvPicPr>
            <a:picLocks noChangeAspect="1" noChangeArrowheads="1"/>
          </p:cNvPicPr>
          <p:nvPr/>
        </p:nvPicPr>
        <p:blipFill>
          <a:blip r:embed="rId4"/>
          <a:srcRect/>
          <a:stretch>
            <a:fillRect/>
          </a:stretch>
        </p:blipFill>
        <p:spPr bwMode="auto">
          <a:xfrm>
            <a:off x="0" y="990600"/>
            <a:ext cx="4648200" cy="56388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3600" dirty="0" smtClean="0">
                <a:solidFill>
                  <a:srgbClr val="0070C0"/>
                </a:solidFill>
                <a:effectLst>
                  <a:outerShdw blurRad="38100" dist="38100" dir="2700000" algn="tl">
                    <a:srgbClr val="000000">
                      <a:alpha val="43137"/>
                    </a:srgbClr>
                  </a:outerShdw>
                </a:effectLst>
              </a:rPr>
              <a:t>Continued…..</a:t>
            </a: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Autofit/>
          </a:bodyPr>
          <a:lstStyle/>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206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endParaRPr lang="en-US" dirty="0">
              <a:effectLst>
                <a:outerShdw blurRad="38100" dist="38100" dir="2700000" algn="tl">
                  <a:srgbClr val="000000">
                    <a:alpha val="43137"/>
                  </a:srgbClr>
                </a:outerShdw>
              </a:effectLst>
            </a:endParaRPr>
          </a:p>
        </p:txBody>
      </p:sp>
      <p:sp>
        <p:nvSpPr>
          <p:cNvPr id="14" name="Content Placeholder 13"/>
          <p:cNvSpPr>
            <a:spLocks noGrp="1"/>
          </p:cNvSpPr>
          <p:nvPr>
            <p:ph sz="half" idx="2"/>
          </p:nvPr>
        </p:nvSpPr>
        <p:spPr>
          <a:xfrm>
            <a:off x="3810000" y="533400"/>
            <a:ext cx="5124450" cy="5334000"/>
          </a:xfrm>
        </p:spPr>
        <p:txBody>
          <a:bodyPr>
            <a:normAutofit fontScale="92500" lnSpcReduction="10000"/>
          </a:bodyPr>
          <a:lstStyle/>
          <a:p>
            <a:pPr marL="365760" indent="-283464" algn="just" eaLnBrk="1" fontAlgn="auto" hangingPunct="1">
              <a:spcAft>
                <a:spcPts val="0"/>
              </a:spcAft>
              <a:buFont typeface="Wingdings 2"/>
              <a:buChar char=""/>
              <a:defRPr/>
            </a:pPr>
            <a:r>
              <a:rPr lang="en-US" dirty="0" smtClean="0"/>
              <a:t>In November 2009, GrameenPhone partnered with Microsoft to increase digital literacy among the rural people in Bangladesh (IVR based services)</a:t>
            </a:r>
          </a:p>
          <a:p>
            <a:pPr marL="365760" indent="-283464" algn="just" eaLnBrk="1" fontAlgn="auto" hangingPunct="1">
              <a:spcAft>
                <a:spcPts val="0"/>
              </a:spcAft>
              <a:buFont typeface="Wingdings 2"/>
              <a:buChar char=""/>
              <a:defRPr/>
            </a:pPr>
            <a:r>
              <a:rPr lang="en-US" dirty="0" smtClean="0"/>
              <a:t>Microsoft’s Digital Literacy Curriculum is a well-established e-learning module which teaches people basic computer skills, helping them to develop new social and economic opportunities for themselves, their families and their communities.</a:t>
            </a:r>
          </a:p>
          <a:p>
            <a:pPr marL="365760" indent="-283464" algn="just" eaLnBrk="1" fontAlgn="auto" hangingPunct="1">
              <a:spcAft>
                <a:spcPts val="0"/>
              </a:spcAft>
              <a:buFont typeface="Wingdings 2"/>
              <a:buChar char=""/>
              <a:defRPr/>
            </a:pPr>
            <a:endParaRPr lang="en-US" dirty="0" smtClean="0"/>
          </a:p>
          <a:p>
            <a:pPr marL="365760" indent="-283464" algn="just" eaLnBrk="1" fontAlgn="auto" hangingPunct="1">
              <a:spcAft>
                <a:spcPts val="0"/>
              </a:spcAft>
              <a:buFont typeface="Wingdings 2"/>
              <a:buChar char=""/>
              <a:defRPr/>
            </a:pPr>
            <a:endParaRPr lang="en-US" dirty="0"/>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936586C-E5C5-4B1C-B28D-7A6502A6C49D}" type="slidenum">
              <a:rPr lang="en-US">
                <a:solidFill>
                  <a:schemeClr val="accent3">
                    <a:lumMod val="75000"/>
                  </a:schemeClr>
                </a:solidFill>
              </a:rPr>
              <a:pPr>
                <a:defRPr/>
              </a:pPr>
              <a:t>31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8921"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38922" name="Picture 16" descr="grameenphone-microsoft"/>
          <p:cNvPicPr>
            <a:picLocks noChangeAspect="1" noChangeArrowheads="1"/>
          </p:cNvPicPr>
          <p:nvPr/>
        </p:nvPicPr>
        <p:blipFill>
          <a:blip r:embed="rId4"/>
          <a:srcRect/>
          <a:stretch>
            <a:fillRect/>
          </a:stretch>
        </p:blipFill>
        <p:spPr bwMode="auto">
          <a:xfrm>
            <a:off x="304800" y="1219200"/>
            <a:ext cx="3429000" cy="32004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3600" dirty="0" smtClean="0">
                <a:solidFill>
                  <a:srgbClr val="0070C0"/>
                </a:solidFill>
                <a:effectLst>
                  <a:outerShdw blurRad="38100" dist="38100" dir="2700000" algn="tl">
                    <a:srgbClr val="000000">
                      <a:alpha val="43137"/>
                    </a:srgbClr>
                  </a:outerShdw>
                </a:effectLst>
              </a:rPr>
              <a:t>Continued…..</a:t>
            </a: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sz="half" idx="1"/>
          </p:nvPr>
        </p:nvSpPr>
        <p:spPr>
          <a:xfrm>
            <a:off x="1435100" y="1524000"/>
            <a:ext cx="3657600" cy="4664075"/>
          </a:xfrm>
        </p:spPr>
        <p:txBody>
          <a:bodyPr>
            <a:noAutofit/>
          </a:bodyPr>
          <a:lstStyle/>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206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endParaRPr lang="en-US" dirty="0">
              <a:effectLst>
                <a:outerShdw blurRad="38100" dist="38100" dir="2700000" algn="tl">
                  <a:srgbClr val="000000">
                    <a:alpha val="43137"/>
                  </a:srgbClr>
                </a:outerShdw>
              </a:effectLst>
            </a:endParaRPr>
          </a:p>
        </p:txBody>
      </p:sp>
      <p:sp>
        <p:nvSpPr>
          <p:cNvPr id="39940" name="Content Placeholder 13"/>
          <p:cNvSpPr>
            <a:spLocks noGrp="1"/>
          </p:cNvSpPr>
          <p:nvPr>
            <p:ph sz="half" idx="2"/>
          </p:nvPr>
        </p:nvSpPr>
        <p:spPr>
          <a:xfrm>
            <a:off x="1066800" y="990600"/>
            <a:ext cx="7867650" cy="5029200"/>
          </a:xfrm>
        </p:spPr>
        <p:txBody>
          <a:bodyPr/>
          <a:lstStyle/>
          <a:p>
            <a:pPr algn="just" eaLnBrk="1" hangingPunct="1"/>
            <a:endParaRPr lang="en-US" smtClean="0"/>
          </a:p>
          <a:p>
            <a:pPr algn="just" eaLnBrk="1" hangingPunct="1"/>
            <a:r>
              <a:rPr lang="en-US" smtClean="0"/>
              <a:t>All the content of the curriculum is in Bengali and aimed particularly at rural students, unemployed youth and women.</a:t>
            </a:r>
          </a:p>
          <a:p>
            <a:pPr algn="just" eaLnBrk="1" hangingPunct="1"/>
            <a:r>
              <a:rPr lang="en-US" smtClean="0"/>
              <a:t>The curriculum is disseminated through more than 500 authorized Community Information Centers (CICs) as well as through other vehicles of GrameenPhone initiatives – school cyclone shelters, Information Boats and other educational institutions – across Bangladesh.</a:t>
            </a:r>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F796B800-83E1-47C9-B107-D743DA157DDB}" type="slidenum">
              <a:rPr lang="en-US">
                <a:solidFill>
                  <a:schemeClr val="accent3">
                    <a:lumMod val="75000"/>
                  </a:schemeClr>
                </a:solidFill>
              </a:rPr>
              <a:pPr>
                <a:defRPr/>
              </a:pPr>
              <a:t>32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39945"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Mobile application on LIS services</a:t>
            </a:r>
            <a:endParaRPr lang="en-US" dirty="0" smtClean="0"/>
          </a:p>
          <a:p>
            <a:pPr marL="365760" indent="-283464" algn="just" eaLnBrk="1" fontAlgn="auto" hangingPunct="1">
              <a:spcAft>
                <a:spcPts val="0"/>
              </a:spcAft>
              <a:buFont typeface="Wingdings" pitchFamily="2" charset="2"/>
              <a:buChar char="v"/>
              <a:defRPr/>
            </a:pPr>
            <a:r>
              <a:rPr lang="en-US" dirty="0" smtClean="0"/>
              <a:t>  Wireless technology has the potential to offer many new possibilities for accessing information from online catalogues, online databases, the internet and virtual libraries </a:t>
            </a:r>
            <a:r>
              <a:rPr lang="en-US" dirty="0" smtClean="0">
                <a:solidFill>
                  <a:srgbClr val="0070C0"/>
                </a:solidFill>
              </a:rPr>
              <a:t>(Karim, Darus &amp; Hussin, 2006)</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a:t>
            </a:r>
            <a:r>
              <a:rPr lang="en-US" dirty="0" smtClean="0"/>
              <a:t>Today, the convergence of mobile phones and the internet through the WAP standard presents libraries with a real opportunity to deploy wireless phone technology to manage their operations for the following services……</a:t>
            </a:r>
            <a:endParaRPr lang="en-US"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98107690-8B81-4287-82B5-CBDC20703086}" type="slidenum">
              <a:rPr lang="en-US">
                <a:solidFill>
                  <a:schemeClr val="accent3">
                    <a:lumMod val="75000"/>
                  </a:schemeClr>
                </a:solidFill>
              </a:rPr>
              <a:pPr>
                <a:defRPr/>
              </a:pPr>
              <a:t>33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096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endParaRPr lang="en-US" dirty="0" smtClean="0">
              <a:solidFill>
                <a:srgbClr val="0070C0"/>
              </a:solidFill>
            </a:endParaRPr>
          </a:p>
          <a:p>
            <a:pPr marL="365760" indent="-283464" algn="just" eaLnBrk="1" fontAlgn="auto" hangingPunct="1">
              <a:spcAft>
                <a:spcPts val="0"/>
              </a:spcAft>
              <a:buFont typeface="Wingdings" pitchFamily="2" charset="2"/>
              <a:buChar char="v"/>
              <a:defRPr/>
            </a:pPr>
            <a:r>
              <a:rPr lang="en-US" dirty="0" smtClean="0"/>
              <a:t>  checking records of books borrowed;</a:t>
            </a:r>
          </a:p>
          <a:p>
            <a:pPr marL="365760" indent="-283464" algn="just" eaLnBrk="1" fontAlgn="auto" hangingPunct="1">
              <a:spcAft>
                <a:spcPts val="0"/>
              </a:spcAft>
              <a:buFont typeface="Wingdings" pitchFamily="2" charset="2"/>
              <a:buChar char="v"/>
              <a:defRPr/>
            </a:pPr>
            <a:r>
              <a:rPr lang="en-US" dirty="0" smtClean="0"/>
              <a:t> getting alerts on overdue books;</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a:t>
            </a:r>
            <a:r>
              <a:rPr lang="en-US" dirty="0" smtClean="0"/>
              <a:t>getting alerts on outstanding fines;</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a:t>
            </a:r>
            <a:r>
              <a:rPr lang="en-US" dirty="0" smtClean="0"/>
              <a:t>receiving reminders to return library items that will be due soon;</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a:t>
            </a:r>
            <a:r>
              <a:rPr lang="en-US" dirty="0" smtClean="0"/>
              <a:t>renewing library items;</a:t>
            </a:r>
          </a:p>
          <a:p>
            <a:pPr marL="365760" indent="-283464" algn="just" eaLnBrk="1" fontAlgn="auto" hangingPunct="1">
              <a:spcAft>
                <a:spcPts val="0"/>
              </a:spcAft>
              <a:buFont typeface="Wingdings" pitchFamily="2" charset="2"/>
              <a:buChar char="v"/>
              <a:defRPr/>
            </a:pPr>
            <a:r>
              <a:rPr lang="en-US" dirty="0" smtClean="0">
                <a:effectLst>
                  <a:outerShdw blurRad="38100" dist="38100" dir="2700000" algn="tl">
                    <a:srgbClr val="000000">
                      <a:alpha val="43137"/>
                    </a:srgbClr>
                  </a:outerShdw>
                </a:effectLst>
              </a:rPr>
              <a:t> </a:t>
            </a:r>
            <a:r>
              <a:rPr lang="en-US" dirty="0" smtClean="0"/>
              <a:t>reference enquiry services; </a:t>
            </a:r>
          </a:p>
          <a:p>
            <a:pPr marL="365760" indent="-283464" algn="just" eaLnBrk="1" fontAlgn="auto" hangingPunct="1">
              <a:spcAft>
                <a:spcPts val="0"/>
              </a:spcAft>
              <a:buFont typeface="Wingdings" pitchFamily="2" charset="2"/>
              <a:buChar char="v"/>
              <a:defRPr/>
            </a:pPr>
            <a:r>
              <a:rPr lang="en-US" dirty="0" smtClean="0"/>
              <a:t>receiving text alerts to new resources on the library web site;</a:t>
            </a: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106F60D5-3DA0-4263-994E-18850336C6F2}" type="slidenum">
              <a:rPr lang="en-US">
                <a:solidFill>
                  <a:schemeClr val="accent3">
                    <a:lumMod val="75000"/>
                  </a:schemeClr>
                </a:solidFill>
              </a:rPr>
              <a:pPr>
                <a:defRPr/>
              </a:pPr>
              <a:t>34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199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pitchFamily="2" charset="2"/>
              <a:buChar char="v"/>
              <a:defRPr/>
            </a:pPr>
            <a:r>
              <a:rPr lang="en-US" dirty="0" smtClean="0">
                <a:solidFill>
                  <a:srgbClr val="0070C0"/>
                </a:solidFill>
                <a:effectLst>
                  <a:outerShdw blurRad="38100" dist="38100" dir="2700000" algn="tl">
                    <a:srgbClr val="000000">
                      <a:alpha val="43137"/>
                    </a:srgbClr>
                  </a:outerShdw>
                </a:effectLst>
              </a:rPr>
              <a:t> </a:t>
            </a:r>
            <a:r>
              <a:rPr lang="en-US" dirty="0" smtClean="0"/>
              <a:t>getting alert on library event information;</a:t>
            </a:r>
          </a:p>
          <a:p>
            <a:pPr marL="365760" indent="-283464" algn="just" eaLnBrk="1" fontAlgn="auto" hangingPunct="1">
              <a:spcAft>
                <a:spcPts val="0"/>
              </a:spcAft>
              <a:buFont typeface="Wingdings" pitchFamily="2" charset="2"/>
              <a:buChar char="v"/>
              <a:defRPr/>
            </a:pPr>
            <a:r>
              <a:rPr lang="en-US" dirty="0" smtClean="0">
                <a:solidFill>
                  <a:srgbClr val="0070C0"/>
                </a:solidFill>
              </a:rPr>
              <a:t> </a:t>
            </a:r>
            <a:r>
              <a:rPr lang="en-US" dirty="0" smtClean="0"/>
              <a:t>getting information from the library opac/database; and</a:t>
            </a:r>
          </a:p>
          <a:p>
            <a:pPr marL="365760" indent="-283464" algn="just" eaLnBrk="1" fontAlgn="auto" hangingPunct="1">
              <a:spcAft>
                <a:spcPts val="0"/>
              </a:spcAft>
              <a:buFont typeface="Wingdings" pitchFamily="2" charset="2"/>
              <a:buChar char="v"/>
              <a:defRPr/>
            </a:pPr>
            <a:r>
              <a:rPr lang="en-US" dirty="0" smtClean="0">
                <a:solidFill>
                  <a:srgbClr val="0070C0"/>
                </a:solidFill>
              </a:rPr>
              <a:t> </a:t>
            </a:r>
            <a:r>
              <a:rPr lang="en-US" dirty="0" smtClean="0"/>
              <a:t>contacting librarian for help.</a:t>
            </a:r>
          </a:p>
          <a:p>
            <a:pPr marL="365760" indent="-283464" algn="just" eaLnBrk="1" fontAlgn="auto" hangingPunct="1">
              <a:spcAft>
                <a:spcPts val="0"/>
              </a:spcAft>
              <a:buFont typeface="Wingdings 2"/>
              <a:buNone/>
              <a:defRPr/>
            </a:pPr>
            <a:r>
              <a:rPr lang="en-US" dirty="0" smtClean="0"/>
              <a:t>  Currently, libraries are looking for ways to communicate with their users in such an effective manner. Although, the applications are limited to notification, very few libraries in Bangladesh  are making the effort to use the wireless application services for such purposes. </a:t>
            </a:r>
            <a:endParaRPr lang="en-US" dirty="0" smtClean="0">
              <a:solidFill>
                <a:srgbClr val="0070C0"/>
              </a:solidFill>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E760686-F3A5-4635-ACA2-3D9B0A3181B0}" type="slidenum">
              <a:rPr lang="en-US">
                <a:solidFill>
                  <a:schemeClr val="accent3">
                    <a:lumMod val="75000"/>
                  </a:schemeClr>
                </a:solidFill>
              </a:rPr>
              <a:pPr>
                <a:defRPr/>
              </a:pPr>
              <a:t>35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301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endParaRPr lang="en-US" dirty="0" smtClean="0">
              <a:solidFill>
                <a:srgbClr val="0070C0"/>
              </a:solidFill>
            </a:endParaRPr>
          </a:p>
          <a:p>
            <a:pPr marL="365760" indent="-283464" algn="just" eaLnBrk="1" fontAlgn="auto" hangingPunct="1">
              <a:spcAft>
                <a:spcPts val="0"/>
              </a:spcAft>
              <a:buFont typeface="Wingdings 2" pitchFamily="18" charset="2"/>
              <a:buNone/>
              <a:defRPr/>
            </a:pPr>
            <a:endParaRPr lang="en-US" dirty="0" smtClean="0">
              <a:solidFill>
                <a:srgbClr val="0070C0"/>
              </a:solidFill>
            </a:endParaRPr>
          </a:p>
          <a:p>
            <a:pPr marL="365760" indent="-283464" algn="just" eaLnBrk="1" fontAlgn="auto" hangingPunct="1">
              <a:spcAft>
                <a:spcPts val="0"/>
              </a:spcAft>
              <a:buFont typeface="Wingdings 2" pitchFamily="18" charset="2"/>
              <a:buNone/>
              <a:defRPr/>
            </a:pPr>
            <a:endParaRPr lang="en-US" dirty="0" smtClean="0">
              <a:solidFill>
                <a:srgbClr val="0070C0"/>
              </a:solidFill>
            </a:endParaRPr>
          </a:p>
          <a:p>
            <a:pPr marL="365760" indent="-283464" algn="just" eaLnBrk="1" fontAlgn="auto" hangingPunct="1">
              <a:spcAft>
                <a:spcPts val="0"/>
              </a:spcAft>
              <a:buFont typeface="Wingdings 2" pitchFamily="18" charset="2"/>
              <a:buNone/>
              <a:defRPr/>
            </a:pPr>
            <a:endParaRPr lang="en-US" dirty="0" smtClean="0">
              <a:solidFill>
                <a:srgbClr val="0070C0"/>
              </a:solidFill>
            </a:endParaRPr>
          </a:p>
          <a:p>
            <a:pPr marL="365760" indent="-283464" algn="just" eaLnBrk="1" fontAlgn="auto" hangingPunct="1">
              <a:spcAft>
                <a:spcPts val="0"/>
              </a:spcAft>
              <a:buFont typeface="Wingdings 2" pitchFamily="18" charset="2"/>
              <a:buNone/>
              <a:defRPr/>
            </a:pPr>
            <a:r>
              <a:rPr lang="en-US" dirty="0" smtClean="0">
                <a:solidFill>
                  <a:srgbClr val="0070C0"/>
                </a:solidFill>
              </a:rPr>
              <a:t>			Fig: An outline of system X architecture </a:t>
            </a: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6F4D5E74-641B-4BEF-A0A1-E4A59772F35D}" type="slidenum">
              <a:rPr lang="en-US">
                <a:solidFill>
                  <a:schemeClr val="accent3">
                    <a:lumMod val="75000"/>
                  </a:schemeClr>
                </a:solidFill>
              </a:rPr>
              <a:pPr>
                <a:defRPr/>
              </a:pPr>
              <a:t>36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404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44041" name="Picture 12"/>
          <p:cNvPicPr>
            <a:picLocks noChangeAspect="1" noChangeArrowheads="1"/>
          </p:cNvPicPr>
          <p:nvPr/>
        </p:nvPicPr>
        <p:blipFill>
          <a:blip r:embed="rId4"/>
          <a:srcRect/>
          <a:stretch>
            <a:fillRect/>
          </a:stretch>
        </p:blipFill>
        <p:spPr bwMode="auto">
          <a:xfrm>
            <a:off x="1066800" y="1447800"/>
            <a:ext cx="7772400" cy="3276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 </a:t>
            </a:r>
          </a:p>
          <a:p>
            <a:pPr marL="365760" indent="-283464" algn="just" eaLnBrk="1" fontAlgn="auto" hangingPunct="1">
              <a:spcAft>
                <a:spcPts val="0"/>
              </a:spcAft>
              <a:buFont typeface="Wingdings" pitchFamily="2" charset="2"/>
              <a:buChar char="v"/>
              <a:defRPr/>
            </a:pPr>
            <a:r>
              <a:rPr lang="en-US" dirty="0" smtClean="0"/>
              <a:t>Wireless application in library services can be established through an infrastructure that integrates the library systems and databases, through an application system that allows for information to be processed and delivered to a smaller device such as a mobile phone unit. </a:t>
            </a:r>
            <a:r>
              <a:rPr lang="en-US" b="1" dirty="0" smtClean="0">
                <a:effectLst>
                  <a:outerShdw blurRad="38100" dist="38100" dir="2700000" algn="tl">
                    <a:srgbClr val="000000">
                      <a:alpha val="43137"/>
                    </a:srgbClr>
                  </a:outerShdw>
                </a:effectLst>
              </a:rPr>
              <a:t>Before offering this service, the library should list their subject and assign code against each subject and provide the code to the users. </a:t>
            </a:r>
          </a:p>
          <a:p>
            <a:pPr marL="365760" indent="-283464" algn="just" eaLnBrk="1" fontAlgn="auto" hangingPunct="1">
              <a:spcAft>
                <a:spcPts val="0"/>
              </a:spcAft>
              <a:buFont typeface="Wingdings 2"/>
              <a:buNone/>
              <a:defRPr/>
            </a:pPr>
            <a:endParaRPr lang="en-US" dirty="0" smtClean="0">
              <a:solidFill>
                <a:srgbClr val="0070C0"/>
              </a:solidFill>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61E45DFE-14AD-463F-BA32-4509C9016A26}" type="slidenum">
              <a:rPr lang="en-US">
                <a:solidFill>
                  <a:schemeClr val="accent3">
                    <a:lumMod val="75000"/>
                  </a:schemeClr>
                </a:solidFill>
              </a:rPr>
              <a:pPr>
                <a:defRPr/>
              </a:pPr>
              <a:t>37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506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idx="4294967295"/>
          </p:nvPr>
        </p:nvSpPr>
        <p:spPr bwMode="auto">
          <a:noFill/>
        </p:spPr>
        <p:txBody>
          <a:bodyPr vert="horz" wrap="square" lIns="91440" tIns="45720" rIns="91440" bIns="45720" numCol="1" anchorCtr="0" compatLnSpc="1">
            <a:prstTxWarp prst="textNoShape">
              <a:avLst/>
            </a:prstTxWarp>
          </a:bodyPr>
          <a:lstStyle/>
          <a:p>
            <a:r>
              <a:rPr lang="en-US" sz="4000" smtClean="0">
                <a:solidFill>
                  <a:srgbClr val="0070C0"/>
                </a:solidFill>
                <a:effectLst/>
              </a:rPr>
              <a:t>Some examples are ; </a:t>
            </a:r>
          </a:p>
        </p:txBody>
      </p:sp>
      <p:sp>
        <p:nvSpPr>
          <p:cNvPr id="46083" name="Rectangle 3"/>
          <p:cNvSpPr>
            <a:spLocks noGrp="1" noChangeArrowheads="1"/>
          </p:cNvSpPr>
          <p:nvPr>
            <p:ph type="body" idx="4294967295"/>
          </p:nvPr>
        </p:nvSpPr>
        <p:spPr>
          <a:xfrm>
            <a:off x="914400" y="1143000"/>
            <a:ext cx="8229600" cy="2667000"/>
          </a:xfrm>
          <a:noFill/>
        </p:spPr>
        <p:txBody>
          <a:bodyPr/>
          <a:lstStyle/>
          <a:p>
            <a:pPr algn="just"/>
            <a:r>
              <a:rPr lang="en-US" sz="2400" smtClean="0"/>
              <a:t>For example to subscribe to the CAS user need to write ‘On CAS’ and send the message to 1000 number from his/her mobile.</a:t>
            </a:r>
          </a:p>
          <a:p>
            <a:pPr>
              <a:buFont typeface="Wingdings" pitchFamily="2" charset="2"/>
              <a:buNone/>
            </a:pPr>
            <a:r>
              <a:rPr lang="en-US" smtClean="0"/>
              <a:t> </a:t>
            </a:r>
          </a:p>
        </p:txBody>
      </p:sp>
      <p:sp>
        <p:nvSpPr>
          <p:cNvPr id="46084" name="Rectangle 4"/>
          <p:cNvSpPr>
            <a:spLocks noChangeArrowheads="1"/>
          </p:cNvSpPr>
          <p:nvPr/>
        </p:nvSpPr>
        <p:spPr bwMode="auto">
          <a:xfrm>
            <a:off x="914400" y="1828800"/>
            <a:ext cx="2590800" cy="1447800"/>
          </a:xfrm>
          <a:prstGeom prst="rect">
            <a:avLst/>
          </a:prstGeom>
          <a:noFill/>
          <a:ln w="9525" algn="ctr">
            <a:noFill/>
            <a:miter lim="800000"/>
            <a:headEnd/>
            <a:tailEnd/>
          </a:ln>
        </p:spPr>
        <p:txBody>
          <a:bodyPr wrap="none" anchor="ctr">
            <a:spAutoFit/>
          </a:bodyPr>
          <a:lstStyle/>
          <a:p>
            <a:endParaRPr lang="en-GB"/>
          </a:p>
        </p:txBody>
      </p:sp>
      <p:sp>
        <p:nvSpPr>
          <p:cNvPr id="46085" name="Rectangle 7"/>
          <p:cNvSpPr>
            <a:spLocks noChangeArrowheads="1"/>
          </p:cNvSpPr>
          <p:nvPr/>
        </p:nvSpPr>
        <p:spPr bwMode="auto">
          <a:xfrm>
            <a:off x="1371600" y="4876800"/>
            <a:ext cx="914400" cy="914400"/>
          </a:xfrm>
          <a:prstGeom prst="rect">
            <a:avLst/>
          </a:prstGeom>
          <a:noFill/>
          <a:ln w="9525" algn="ctr">
            <a:noFill/>
            <a:miter lim="800000"/>
            <a:headEnd/>
            <a:tailEnd/>
          </a:ln>
        </p:spPr>
        <p:txBody>
          <a:bodyPr wrap="none" anchor="ctr">
            <a:spAutoFit/>
          </a:bodyPr>
          <a:lstStyle/>
          <a:p>
            <a:endParaRPr lang="en-GB"/>
          </a:p>
        </p:txBody>
      </p:sp>
      <p:grpSp>
        <p:nvGrpSpPr>
          <p:cNvPr id="46086" name="Group 16"/>
          <p:cNvGrpSpPr>
            <a:grpSpLocks/>
          </p:cNvGrpSpPr>
          <p:nvPr/>
        </p:nvGrpSpPr>
        <p:grpSpPr bwMode="auto">
          <a:xfrm>
            <a:off x="1524000" y="2438400"/>
            <a:ext cx="7086600" cy="722313"/>
            <a:chOff x="672" y="1824"/>
            <a:chExt cx="4464" cy="455"/>
          </a:xfrm>
        </p:grpSpPr>
        <p:sp>
          <p:nvSpPr>
            <p:cNvPr id="46089" name="Text Box 6"/>
            <p:cNvSpPr txBox="1">
              <a:spLocks noChangeArrowheads="1"/>
            </p:cNvSpPr>
            <p:nvPr/>
          </p:nvSpPr>
          <p:spPr bwMode="auto">
            <a:xfrm>
              <a:off x="672" y="1824"/>
              <a:ext cx="1584" cy="428"/>
            </a:xfrm>
            <a:prstGeom prst="rect">
              <a:avLst/>
            </a:prstGeom>
            <a:solidFill>
              <a:srgbClr val="339966"/>
            </a:solidFill>
            <a:ln w="38100" algn="ctr">
              <a:solidFill>
                <a:srgbClr val="008000"/>
              </a:solidFill>
              <a:miter lim="800000"/>
              <a:headEnd/>
              <a:tailEnd/>
            </a:ln>
          </p:spPr>
          <p:txBody>
            <a:bodyPr>
              <a:spAutoFit/>
            </a:bodyPr>
            <a:lstStyle/>
            <a:p>
              <a:pPr algn="ctr">
                <a:spcBef>
                  <a:spcPct val="50000"/>
                </a:spcBef>
              </a:pPr>
              <a:r>
                <a:rPr lang="en-US" sz="3600">
                  <a:latin typeface="Times New Roman" pitchFamily="18" charset="0"/>
                </a:rPr>
                <a:t>On CAS</a:t>
              </a:r>
            </a:p>
          </p:txBody>
        </p:sp>
        <p:sp>
          <p:nvSpPr>
            <p:cNvPr id="46090" name="Line 8"/>
            <p:cNvSpPr>
              <a:spLocks noChangeShapeType="1"/>
            </p:cNvSpPr>
            <p:nvPr/>
          </p:nvSpPr>
          <p:spPr bwMode="auto">
            <a:xfrm>
              <a:off x="2496" y="2064"/>
              <a:ext cx="912" cy="0"/>
            </a:xfrm>
            <a:prstGeom prst="line">
              <a:avLst/>
            </a:prstGeom>
            <a:noFill/>
            <a:ln w="76200">
              <a:solidFill>
                <a:srgbClr val="FF6600"/>
              </a:solidFill>
              <a:round/>
              <a:headEnd/>
              <a:tailEnd type="triangle" w="lg" len="lg"/>
            </a:ln>
          </p:spPr>
          <p:txBody>
            <a:bodyPr>
              <a:spAutoFit/>
            </a:bodyPr>
            <a:lstStyle/>
            <a:p>
              <a:endParaRPr lang="en-US"/>
            </a:p>
          </p:txBody>
        </p:sp>
        <p:sp>
          <p:nvSpPr>
            <p:cNvPr id="46091" name="Text Box 11"/>
            <p:cNvSpPr txBox="1">
              <a:spLocks noChangeArrowheads="1"/>
            </p:cNvSpPr>
            <p:nvPr/>
          </p:nvSpPr>
          <p:spPr bwMode="auto">
            <a:xfrm>
              <a:off x="3552" y="1872"/>
              <a:ext cx="1584" cy="407"/>
            </a:xfrm>
            <a:prstGeom prst="rect">
              <a:avLst/>
            </a:prstGeom>
            <a:solidFill>
              <a:srgbClr val="339966"/>
            </a:solidFill>
            <a:ln w="38100" algn="ctr">
              <a:solidFill>
                <a:srgbClr val="008000"/>
              </a:solidFill>
              <a:miter lim="800000"/>
              <a:headEnd/>
              <a:tailEnd/>
            </a:ln>
          </p:spPr>
          <p:txBody>
            <a:bodyPr>
              <a:spAutoFit/>
            </a:bodyPr>
            <a:lstStyle/>
            <a:p>
              <a:pPr algn="ctr">
                <a:spcBef>
                  <a:spcPct val="50000"/>
                </a:spcBef>
              </a:pPr>
              <a:r>
                <a:rPr lang="en-US" sz="3600">
                  <a:latin typeface="Times New Roman" pitchFamily="18" charset="0"/>
                </a:rPr>
                <a:t>1000</a:t>
              </a:r>
            </a:p>
          </p:txBody>
        </p:sp>
      </p:grpSp>
      <p:sp>
        <p:nvSpPr>
          <p:cNvPr id="60423" name="Text Box 14"/>
          <p:cNvSpPr txBox="1">
            <a:spLocks noChangeArrowheads="1"/>
          </p:cNvSpPr>
          <p:nvPr/>
        </p:nvSpPr>
        <p:spPr bwMode="auto">
          <a:xfrm>
            <a:off x="1828800" y="4572000"/>
            <a:ext cx="6019800" cy="1570038"/>
          </a:xfrm>
          <a:prstGeom prst="rect">
            <a:avLst/>
          </a:prstGeom>
          <a:solidFill>
            <a:srgbClr val="FFCC00"/>
          </a:solidFill>
          <a:ln w="38100" algn="ctr">
            <a:solidFill>
              <a:schemeClr val="accent1"/>
            </a:solidFill>
            <a:miter lim="800000"/>
            <a:headEnd/>
            <a:tailEnd/>
          </a:ln>
        </p:spPr>
        <p:txBody>
          <a:bodyPr>
            <a:spAutoFit/>
          </a:bodyPr>
          <a:lstStyle/>
          <a:p>
            <a:pPr algn="just">
              <a:spcBef>
                <a:spcPct val="50000"/>
              </a:spcBef>
              <a:defRPr/>
            </a:pPr>
            <a:r>
              <a:rPr lang="en-US" sz="2400" dirty="0">
                <a:effectLst>
                  <a:outerShdw blurRad="38100" dist="38100" dir="2700000" algn="tl">
                    <a:srgbClr val="000000">
                      <a:alpha val="43137"/>
                    </a:srgbClr>
                  </a:outerShdw>
                </a:effectLst>
                <a:latin typeface="+mj-lt"/>
              </a:rPr>
              <a:t>Congratulations. You have been subscribed to CAS. To unsubscribe write Off CAS and send to 1000. Taka 15 will be deducted from your mobile balance for this service for one month</a:t>
            </a:r>
            <a:r>
              <a:rPr lang="en-US" sz="2400" dirty="0">
                <a:latin typeface="Times New Roman" pitchFamily="18" charset="0"/>
              </a:rPr>
              <a:t>.</a:t>
            </a:r>
          </a:p>
        </p:txBody>
      </p:sp>
      <p:sp>
        <p:nvSpPr>
          <p:cNvPr id="60424" name="Rectangle 15"/>
          <p:cNvSpPr>
            <a:spLocks noRot="1" noChangeArrowheads="1"/>
          </p:cNvSpPr>
          <p:nvPr/>
        </p:nvSpPr>
        <p:spPr bwMode="auto">
          <a:xfrm>
            <a:off x="914400" y="3276600"/>
            <a:ext cx="8229600" cy="1447800"/>
          </a:xfrm>
          <a:prstGeom prst="rect">
            <a:avLst/>
          </a:prstGeom>
          <a:noFill/>
          <a:ln w="9525">
            <a:noFill/>
            <a:miter lim="800000"/>
            <a:headEnd/>
            <a:tailEnd/>
          </a:ln>
        </p:spPr>
        <p:txBody>
          <a:bodyPr anchor="ctr"/>
          <a:lstStyle/>
          <a:p>
            <a:pPr algn="just">
              <a:defRPr/>
            </a:pPr>
            <a:r>
              <a:rPr lang="en-US" sz="2800" dirty="0">
                <a:effectLst>
                  <a:outerShdw blurRad="38100" dist="38100" dir="2700000" algn="tl">
                    <a:srgbClr val="000000">
                      <a:alpha val="43137"/>
                    </a:srgbClr>
                  </a:outerShdw>
                </a:effectLst>
                <a:latin typeface="+mj-lt"/>
              </a:rPr>
              <a:t>After the user send message to 1000, a confirmation message will be sent to user mobile.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a:defRPr/>
            </a:pPr>
            <a:r>
              <a:rPr lang="en-US" b="1" dirty="0" smtClean="0"/>
              <a:t>Book renew services </a:t>
            </a:r>
            <a:endParaRPr lang="en-US" dirty="0" smtClean="0"/>
          </a:p>
          <a:p>
            <a:pPr algn="just">
              <a:buFont typeface="Wingdings 2" pitchFamily="18" charset="2"/>
              <a:buNone/>
              <a:defRPr/>
            </a:pPr>
            <a:r>
              <a:rPr lang="en-US" dirty="0" smtClean="0"/>
              <a:t>  If a user is on the move or is unable to go to the library when his/her issued book return time is ticking, Book renew service is a solution to this problem. To renew a book user need to write the </a:t>
            </a:r>
            <a:r>
              <a:rPr lang="en-US" b="1" dirty="0" smtClean="0"/>
              <a:t>ISBN no. and library member id and send to BOOK (2000).</a:t>
            </a:r>
            <a:r>
              <a:rPr lang="en-US" dirty="0" smtClean="0"/>
              <a:t> After the message is received by the server a confirmation message will be sent to the sender.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70E04038-BD18-4105-81CC-C7673D278C60}" type="slidenum">
              <a:rPr lang="en-US">
                <a:solidFill>
                  <a:schemeClr val="accent3">
                    <a:lumMod val="75000"/>
                  </a:schemeClr>
                </a:solidFill>
              </a:rPr>
              <a:pPr>
                <a:defRPr/>
              </a:pPr>
              <a:t>39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711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91600" cy="5638800"/>
          </a:xfrm>
        </p:spPr>
        <p:txBody>
          <a:bodyPr>
            <a:normAutofit lnSpcReduction="10000"/>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Technology in today’s modern society is constantly evolving at a rapid pace. Tech savvy,  </a:t>
            </a: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consumers are demanding access to information and instantaneous communication on portable devices such as smart phones and personal digital assistants (PDAs) </a:t>
            </a:r>
            <a:r>
              <a:rPr lang="en-US" dirty="0" smtClean="0">
                <a:solidFill>
                  <a:srgbClr val="0070C0"/>
                </a:solidFill>
                <a:effectLst>
                  <a:outerShdw blurRad="38100" dist="38100" dir="2700000" algn="tl">
                    <a:srgbClr val="000000">
                      <a:alpha val="43137"/>
                    </a:srgbClr>
                  </a:outerShdw>
                </a:effectLst>
              </a:rPr>
              <a:t>(Pollara &amp; Broussard, 2011). </a:t>
            </a:r>
            <a:endParaRPr lang="en-US" sz="41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This devices has made access to information very convenient and timely to the users from the comfort of their own home, office and from where ever they are!</a:t>
            </a:r>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A2B89A8A-0371-4EB3-B76D-6E91907EB9A6}" type="slidenum">
              <a:rPr lang="en-US">
                <a:solidFill>
                  <a:schemeClr val="accent3">
                    <a:lumMod val="75000"/>
                  </a:schemeClr>
                </a:solidFill>
              </a:rPr>
              <a:pPr>
                <a:defRPr/>
              </a:pPr>
              <a:t>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127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8"/>
          <p:cNvGrpSpPr>
            <a:grpSpLocks/>
          </p:cNvGrpSpPr>
          <p:nvPr/>
        </p:nvGrpSpPr>
        <p:grpSpPr bwMode="auto">
          <a:xfrm>
            <a:off x="228600" y="1600200"/>
            <a:ext cx="8450263" cy="685800"/>
            <a:chOff x="200" y="1248"/>
            <a:chExt cx="4760" cy="432"/>
          </a:xfrm>
        </p:grpSpPr>
        <p:sp>
          <p:nvSpPr>
            <p:cNvPr id="48133" name="Text Box 5"/>
            <p:cNvSpPr txBox="1">
              <a:spLocks noChangeArrowheads="1"/>
            </p:cNvSpPr>
            <p:nvPr/>
          </p:nvSpPr>
          <p:spPr bwMode="auto">
            <a:xfrm>
              <a:off x="200" y="1273"/>
              <a:ext cx="2704" cy="407"/>
            </a:xfrm>
            <a:prstGeom prst="rect">
              <a:avLst/>
            </a:prstGeom>
            <a:solidFill>
              <a:srgbClr val="339966"/>
            </a:solidFill>
            <a:ln w="38100" algn="ctr">
              <a:solidFill>
                <a:srgbClr val="008000"/>
              </a:solidFill>
              <a:miter lim="800000"/>
              <a:headEnd/>
              <a:tailEnd/>
            </a:ln>
          </p:spPr>
          <p:txBody>
            <a:bodyPr>
              <a:spAutoFit/>
            </a:bodyPr>
            <a:lstStyle/>
            <a:p>
              <a:pPr algn="ctr">
                <a:spcBef>
                  <a:spcPct val="50000"/>
                </a:spcBef>
              </a:pPr>
              <a:r>
                <a:rPr lang="en-US" sz="3600">
                  <a:latin typeface="Times New Roman" pitchFamily="18" charset="0"/>
                </a:rPr>
                <a:t>1-85739-260-4, ID 306</a:t>
              </a:r>
            </a:p>
          </p:txBody>
        </p:sp>
        <p:sp>
          <p:nvSpPr>
            <p:cNvPr id="48134" name="Line 6"/>
            <p:cNvSpPr>
              <a:spLocks noChangeShapeType="1"/>
            </p:cNvSpPr>
            <p:nvPr/>
          </p:nvSpPr>
          <p:spPr bwMode="auto">
            <a:xfrm flipV="1">
              <a:off x="2947" y="1440"/>
              <a:ext cx="365" cy="29"/>
            </a:xfrm>
            <a:prstGeom prst="line">
              <a:avLst/>
            </a:prstGeom>
            <a:noFill/>
            <a:ln w="76200">
              <a:solidFill>
                <a:srgbClr val="FF6600"/>
              </a:solidFill>
              <a:round/>
              <a:headEnd/>
              <a:tailEnd type="triangle" w="lg" len="lg"/>
            </a:ln>
          </p:spPr>
          <p:txBody>
            <a:bodyPr>
              <a:spAutoFit/>
            </a:bodyPr>
            <a:lstStyle/>
            <a:p>
              <a:endParaRPr lang="en-US"/>
            </a:p>
          </p:txBody>
        </p:sp>
        <p:sp>
          <p:nvSpPr>
            <p:cNvPr id="48135" name="Text Box 7"/>
            <p:cNvSpPr txBox="1">
              <a:spLocks noChangeArrowheads="1"/>
            </p:cNvSpPr>
            <p:nvPr/>
          </p:nvSpPr>
          <p:spPr bwMode="auto">
            <a:xfrm>
              <a:off x="3376" y="1248"/>
              <a:ext cx="1584" cy="407"/>
            </a:xfrm>
            <a:prstGeom prst="rect">
              <a:avLst/>
            </a:prstGeom>
            <a:solidFill>
              <a:srgbClr val="339966"/>
            </a:solidFill>
            <a:ln w="38100" algn="ctr">
              <a:solidFill>
                <a:srgbClr val="008000"/>
              </a:solidFill>
              <a:miter lim="800000"/>
              <a:headEnd/>
              <a:tailEnd/>
            </a:ln>
          </p:spPr>
          <p:txBody>
            <a:bodyPr>
              <a:spAutoFit/>
            </a:bodyPr>
            <a:lstStyle/>
            <a:p>
              <a:pPr algn="ctr">
                <a:spcBef>
                  <a:spcPct val="50000"/>
                </a:spcBef>
              </a:pPr>
              <a:r>
                <a:rPr lang="en-US" sz="3600">
                  <a:latin typeface="Times New Roman" pitchFamily="18" charset="0"/>
                </a:rPr>
                <a:t>2000</a:t>
              </a:r>
            </a:p>
          </p:txBody>
        </p:sp>
      </p:grpSp>
      <p:sp>
        <p:nvSpPr>
          <p:cNvPr id="48131" name="Text Box 9"/>
          <p:cNvSpPr txBox="1">
            <a:spLocks noChangeArrowheads="1"/>
          </p:cNvSpPr>
          <p:nvPr/>
        </p:nvSpPr>
        <p:spPr bwMode="auto">
          <a:xfrm>
            <a:off x="1447800" y="4289425"/>
            <a:ext cx="7010400" cy="1816100"/>
          </a:xfrm>
          <a:prstGeom prst="rect">
            <a:avLst/>
          </a:prstGeom>
          <a:solidFill>
            <a:srgbClr val="FFCC00"/>
          </a:solidFill>
          <a:ln w="38100" algn="ctr">
            <a:solidFill>
              <a:schemeClr val="accent1"/>
            </a:solidFill>
            <a:miter lim="800000"/>
            <a:headEnd/>
            <a:tailEnd/>
          </a:ln>
        </p:spPr>
        <p:txBody>
          <a:bodyPr>
            <a:spAutoFit/>
          </a:bodyPr>
          <a:lstStyle/>
          <a:p>
            <a:pPr algn="just">
              <a:spcBef>
                <a:spcPct val="50000"/>
              </a:spcBef>
            </a:pPr>
            <a:r>
              <a:rPr lang="en-US" sz="2800">
                <a:latin typeface="Times New Roman" pitchFamily="18" charset="0"/>
              </a:rPr>
              <a:t>Your book entitled “Introduction to cataloguing and classification” by Margaret Mann is renewed for 21</a:t>
            </a:r>
            <a:r>
              <a:rPr lang="en-US" sz="2800" baseline="30000">
                <a:latin typeface="Times New Roman" pitchFamily="18" charset="0"/>
              </a:rPr>
              <a:t>st</a:t>
            </a:r>
            <a:r>
              <a:rPr lang="en-US" sz="2800">
                <a:latin typeface="Times New Roman" pitchFamily="18" charset="0"/>
              </a:rPr>
              <a:t> days. It will expire on October  15, 2012. </a:t>
            </a:r>
          </a:p>
        </p:txBody>
      </p:sp>
      <p:sp>
        <p:nvSpPr>
          <p:cNvPr id="48132" name="Rectangle 10"/>
          <p:cNvSpPr>
            <a:spLocks noGrp="1" noRot="1" noChangeArrowheads="1"/>
          </p:cNvSpPr>
          <p:nvPr>
            <p:ph type="title" idx="4294967295"/>
          </p:nvPr>
        </p:nvSpPr>
        <p:spPr bwMode="auto">
          <a:xfrm>
            <a:off x="457200" y="2743200"/>
            <a:ext cx="8229600" cy="1143000"/>
          </a:xfrm>
          <a:noFill/>
        </p:spPr>
        <p:txBody>
          <a:bodyPr vert="horz" wrap="square" lIns="91440" tIns="45720" rIns="91440" bIns="45720" numCol="1" anchorCtr="0" compatLnSpc="1">
            <a:prstTxWarp prst="textNoShape">
              <a:avLst/>
            </a:prstTxWarp>
          </a:bodyPr>
          <a:lstStyle/>
          <a:p>
            <a:pPr algn="just"/>
            <a:r>
              <a:rPr lang="en-US" sz="3200" smtClean="0">
                <a:solidFill>
                  <a:schemeClr val="tx1"/>
                </a:solidFill>
                <a:effectLst/>
              </a:rPr>
              <a:t>Confirmation message is to be sent to the user mentioning date of expire of the book.</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Methodology</a:t>
            </a:r>
          </a:p>
          <a:p>
            <a:pPr marL="365760" indent="-283464" eaLnBrk="1" fontAlgn="auto" hangingPunct="1">
              <a:spcAft>
                <a:spcPts val="0"/>
              </a:spcAft>
              <a:buFont typeface="Wingdings 2"/>
              <a:buChar char=""/>
              <a:defRPr/>
            </a:pPr>
            <a:r>
              <a:rPr lang="en-US" b="1" dirty="0" smtClean="0"/>
              <a:t>Population and sample</a:t>
            </a:r>
            <a:endParaRPr lang="en-US" dirty="0" smtClean="0"/>
          </a:p>
          <a:p>
            <a:pPr marL="365760" indent="-283464" algn="just" eaLnBrk="1" fontAlgn="auto" hangingPunct="1">
              <a:spcAft>
                <a:spcPts val="0"/>
              </a:spcAft>
              <a:buFont typeface="Wingdings 2"/>
              <a:buNone/>
              <a:defRPr/>
            </a:pPr>
            <a:r>
              <a:rPr lang="en-US" dirty="0" smtClean="0"/>
              <a:t>  The study was conducted on the students of Dhaka University, the oldest and largest public university in Bangladesh. The data from the study was gathered from the undergraduate and graduate students from two faculties, namely, the Faculty of Arts and Faculty of Social Science. Faculty of Arts has 16 and Social Science has 11 departments.</a:t>
            </a:r>
            <a:endParaRPr lang="en-US" dirty="0" smtClean="0">
              <a:solidFill>
                <a:srgbClr val="0070C0"/>
              </a:solidFill>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409ACE6-FA81-4E4D-AE54-027F9EAAF28E}" type="slidenum">
              <a:rPr lang="en-US">
                <a:solidFill>
                  <a:schemeClr val="accent3">
                    <a:lumMod val="75000"/>
                  </a:schemeClr>
                </a:solidFill>
              </a:rPr>
              <a:pPr>
                <a:defRPr/>
              </a:pPr>
              <a:t>41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4916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2"/>
              <a:buNone/>
              <a:defRPr/>
            </a:pPr>
            <a:r>
              <a:rPr lang="en-US" dirty="0" smtClean="0"/>
              <a:t>   For this study, students of the two departments have been selected namely from the department of Information Science and Library Management (ISLM), Faculty of Arts and department of Mass Communication and Journalism (MCJ), Faculty of Social Science. The total numbers of ISLM and MCJ students (237) of these two departments were considered as the research population.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D91A8059-653B-429B-B771-9421D303F4C5}" type="slidenum">
              <a:rPr lang="en-US">
                <a:solidFill>
                  <a:schemeClr val="accent3">
                    <a:lumMod val="75000"/>
                  </a:schemeClr>
                </a:solidFill>
              </a:rPr>
              <a:pPr>
                <a:defRPr/>
              </a:pPr>
              <a:t>42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018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3600" dirty="0" smtClean="0">
                <a:solidFill>
                  <a:srgbClr val="0070C0"/>
                </a:solidFill>
              </a:rPr>
              <a:t>Table 3: Demographic information 	</a:t>
            </a:r>
            <a:br>
              <a:rPr lang="en-US" sz="3600" dirty="0" smtClean="0">
                <a:solidFill>
                  <a:srgbClr val="0070C0"/>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BE764DFD-AFBD-4E05-A458-16F53A04C45A}" type="slidenum">
              <a:rPr lang="en-US">
                <a:solidFill>
                  <a:schemeClr val="accent3">
                    <a:lumMod val="75000"/>
                  </a:schemeClr>
                </a:solidFill>
              </a:rPr>
              <a:pPr>
                <a:defRPr/>
              </a:pPr>
              <a:t>43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1207"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51208" name="Picture 2"/>
          <p:cNvPicPr>
            <a:picLocks noChangeAspect="1" noChangeArrowheads="1"/>
          </p:cNvPicPr>
          <p:nvPr/>
        </p:nvPicPr>
        <p:blipFill>
          <a:blip r:embed="rId4"/>
          <a:srcRect/>
          <a:stretch>
            <a:fillRect/>
          </a:stretch>
        </p:blipFill>
        <p:spPr bwMode="auto">
          <a:xfrm>
            <a:off x="228600" y="1143000"/>
            <a:ext cx="8686800" cy="5334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Measurement and data collection </a:t>
            </a:r>
          </a:p>
          <a:p>
            <a:pPr marL="365760" indent="-283464" algn="just" eaLnBrk="1" fontAlgn="auto" hangingPunct="1">
              <a:spcAft>
                <a:spcPts val="0"/>
              </a:spcAft>
              <a:buFont typeface="Wingdings" pitchFamily="2" charset="2"/>
              <a:buChar char="v"/>
              <a:defRPr/>
            </a:pPr>
            <a:r>
              <a:rPr lang="en-US" dirty="0" smtClean="0"/>
              <a:t>  The study used a survey questionnaire for the purpose of data collection. For this survey, in early June 2012, the students of ISLM and MCJ were contacted in their scheduled classes and given an explanation of the study. </a:t>
            </a:r>
          </a:p>
          <a:p>
            <a:pPr marL="365760" indent="-283464" algn="just" eaLnBrk="1" fontAlgn="auto" hangingPunct="1">
              <a:spcAft>
                <a:spcPts val="0"/>
              </a:spcAft>
              <a:buFont typeface="Wingdings" pitchFamily="2" charset="2"/>
              <a:buChar char="v"/>
              <a:defRPr/>
            </a:pPr>
            <a:r>
              <a:rPr lang="en-US" dirty="0" smtClean="0">
                <a:solidFill>
                  <a:srgbClr val="0070C0"/>
                </a:solidFill>
                <a:effectLst>
                  <a:outerShdw blurRad="38100" dist="38100" dir="2700000" algn="tl">
                    <a:srgbClr val="000000">
                      <a:alpha val="43137"/>
                    </a:srgbClr>
                  </a:outerShdw>
                </a:effectLst>
              </a:rPr>
              <a:t> </a:t>
            </a:r>
            <a:r>
              <a:rPr lang="en-US" dirty="0" smtClean="0"/>
              <a:t>To maximize the response rate, students were advised that their responses would be completely anonymous and the data would only be used for the purposes of this study.</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7094160-B9AE-4203-A312-8DA4B1AE7D5E}" type="slidenum">
              <a:rPr lang="en-US">
                <a:solidFill>
                  <a:schemeClr val="accent3">
                    <a:lumMod val="75000"/>
                  </a:schemeClr>
                </a:solidFill>
              </a:rPr>
              <a:pPr>
                <a:defRPr/>
              </a:pPr>
              <a:t>44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223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Measurement and data collection </a:t>
            </a:r>
          </a:p>
          <a:p>
            <a:pPr marL="365760" indent="-283464" algn="just" eaLnBrk="1" fontAlgn="auto" hangingPunct="1">
              <a:spcAft>
                <a:spcPts val="0"/>
              </a:spcAft>
              <a:buFont typeface="Wingdings" pitchFamily="2" charset="2"/>
              <a:buChar char="v"/>
              <a:defRPr/>
            </a:pPr>
            <a:r>
              <a:rPr lang="en-US" dirty="0" smtClean="0"/>
              <a:t>  A printed version of questionnaire was distributed in their class period separately. The data collection for this study began in July 2012 and continued through last week of August, 2012.Out of these 290 questionnaires, 237 were returned, giving a response rate of 81.72%. Few responses that were either incomplete or contained skipped answers were dropped from the analysis.</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598E2B70-CAAF-4AAD-B127-0AAB9EE5934D}" type="slidenum">
              <a:rPr lang="en-US">
                <a:solidFill>
                  <a:schemeClr val="accent3">
                    <a:lumMod val="75000"/>
                  </a:schemeClr>
                </a:solidFill>
              </a:rPr>
              <a:pPr>
                <a:defRPr/>
              </a:pPr>
              <a:t>45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325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2"/>
              <a:buNone/>
              <a:defRPr/>
            </a:pPr>
            <a:r>
              <a:rPr lang="en-US" dirty="0" smtClean="0"/>
              <a:t>  Since this study is dominantly descriptive in nature, the measurement of the mobile phone experience variables was made based on the mutually exclusive list of possible answers. The categories were elicited from a preliminary study conducted to identify the types of mobile phone services provided by the telecommunication providers.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99F5DF4-B40C-4424-BB71-AB973D290E29}" type="slidenum">
              <a:rPr lang="en-US">
                <a:solidFill>
                  <a:schemeClr val="accent3">
                    <a:lumMod val="75000"/>
                  </a:schemeClr>
                </a:solidFill>
              </a:rPr>
              <a:pPr>
                <a:defRPr/>
              </a:pPr>
              <a:t>46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428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Continued …..</a:t>
            </a:r>
          </a:p>
          <a:p>
            <a:pPr marL="365760" indent="-283464" algn="just" eaLnBrk="1" fontAlgn="auto" hangingPunct="1">
              <a:spcAft>
                <a:spcPts val="0"/>
              </a:spcAft>
              <a:buFont typeface="Wingdings" pitchFamily="2" charset="2"/>
              <a:buChar char="v"/>
              <a:defRPr/>
            </a:pPr>
            <a:r>
              <a:rPr lang="en-US" dirty="0" smtClean="0"/>
              <a:t> The questionnaire was pre-tested among good number of the students. </a:t>
            </a:r>
          </a:p>
          <a:p>
            <a:pPr marL="365760" indent="-283464" algn="just" eaLnBrk="1" fontAlgn="auto" hangingPunct="1">
              <a:spcAft>
                <a:spcPts val="0"/>
              </a:spcAft>
              <a:buFont typeface="Wingdings" pitchFamily="2" charset="2"/>
              <a:buChar char="v"/>
              <a:defRPr/>
            </a:pPr>
            <a:r>
              <a:rPr lang="en-US" dirty="0" smtClean="0"/>
              <a:t>  The data collected were analyzed dominantly using descriptive statistical analysis. The findings were presented in tables, percentages and frequency distributions. </a:t>
            </a:r>
          </a:p>
          <a:p>
            <a:pPr marL="365760" indent="-283464" algn="just" eaLnBrk="1" fontAlgn="auto" hangingPunct="1">
              <a:spcAft>
                <a:spcPts val="0"/>
              </a:spcAft>
              <a:buFont typeface="Wingdings" pitchFamily="2" charset="2"/>
              <a:buChar char="v"/>
              <a:defRPr/>
            </a:pPr>
            <a:r>
              <a:rPr lang="en-US" dirty="0" smtClean="0"/>
              <a:t> The Statistical Package for Social Sciences (SPSS) was used for this purpose. A few inferential statistics were also performed to find out the relationships between variables.</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C9771F96-595D-45FA-A3A7-17562CDAD60C}" type="slidenum">
              <a:rPr lang="en-US">
                <a:solidFill>
                  <a:schemeClr val="accent3">
                    <a:lumMod val="75000"/>
                  </a:schemeClr>
                </a:solidFill>
              </a:rPr>
              <a:pPr>
                <a:defRPr/>
              </a:pPr>
              <a:t>47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530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9906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Findings and discussion </a:t>
            </a:r>
          </a:p>
          <a:p>
            <a:pPr marL="365760" indent="-283464" algn="just" eaLnBrk="1" fontAlgn="auto" hangingPunct="1">
              <a:spcAft>
                <a:spcPts val="0"/>
              </a:spcAft>
              <a:buFont typeface="Wingdings 2"/>
              <a:buNone/>
              <a:defRPr/>
            </a:pPr>
            <a:r>
              <a:rPr lang="en-US" dirty="0" smtClean="0"/>
              <a:t>  The respondents of this study were almost evenly distributed among the two academic programmes; ISLM (51 percent) and MCJ (48 percent). On the other hand, the distribution of the respondents was uneven in terms of year of study, gender and nationality. The majority of them were in their Masters Classes (37 percent), female (54 percent) and experience of using mobile phone 6-7 years 19%. (Table: 1)</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239EF43E-74AF-42F3-BBD9-D73138131A48}" type="slidenum">
              <a:rPr lang="en-US">
                <a:solidFill>
                  <a:schemeClr val="accent3">
                    <a:lumMod val="75000"/>
                  </a:schemeClr>
                </a:solidFill>
              </a:rPr>
              <a:pPr>
                <a:defRPr/>
              </a:pPr>
              <a:t>48</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632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ctr"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Fig. 1: Experience of using mobile phone N=237</a:t>
            </a: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2D5AE708-D69A-4142-A77D-F3E83CF7406F}" type="slidenum">
              <a:rPr lang="en-US">
                <a:solidFill>
                  <a:schemeClr val="accent3">
                    <a:lumMod val="75000"/>
                  </a:schemeClr>
                </a:solidFill>
              </a:rPr>
              <a:pPr>
                <a:defRPr/>
              </a:pPr>
              <a:t>49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735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9" name="Chart 18"/>
          <p:cNvGraphicFramePr/>
          <p:nvPr/>
        </p:nvGraphicFramePr>
        <p:xfrm>
          <a:off x="457200" y="1295400"/>
          <a:ext cx="8305799" cy="5029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91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The world is fast becoming a global village and a necessary tool for this process is communication where telecommunication is a key player.</a:t>
            </a: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Over the past decade, the expansion of mobile cellular networks and popularization of mobile phones have been driving growth in information and communications technology (ICT) in Asia and the Pacific, and the world.</a:t>
            </a: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6FF2CAE1-61FB-4B7E-87E2-59BC27361C4B}" type="slidenum">
              <a:rPr lang="en-US">
                <a:solidFill>
                  <a:schemeClr val="accent3">
                    <a:lumMod val="75000"/>
                  </a:schemeClr>
                </a:solidFill>
              </a:rPr>
              <a:pPr>
                <a:defRPr/>
              </a:pPr>
              <a:t>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229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ctr"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Fig. 2: Operator they use N=215</a:t>
            </a: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DDDF245C-353F-46F2-9AE8-67F55555BCCE}" type="slidenum">
              <a:rPr lang="en-US">
                <a:solidFill>
                  <a:schemeClr val="accent3">
                    <a:lumMod val="75000"/>
                  </a:schemeClr>
                </a:solidFill>
              </a:rPr>
              <a:pPr>
                <a:defRPr/>
              </a:pPr>
              <a:t>50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837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4" name="Chart 13"/>
          <p:cNvGraphicFramePr/>
          <p:nvPr/>
        </p:nvGraphicFramePr>
        <p:xfrm>
          <a:off x="381000" y="1066800"/>
          <a:ext cx="8077199" cy="533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pitchFamily="2" charset="2"/>
              <a:buChar char="v"/>
              <a:defRPr/>
            </a:pPr>
            <a:r>
              <a:rPr lang="en-US" sz="2000"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It is apparent from the data that most of the students (87.8%) use prepaid plan and most of them (37.1%) spend more than 300 BDT/ per month. ( </a:t>
            </a:r>
            <a:r>
              <a:rPr lang="en-US" dirty="0" smtClean="0">
                <a:effectLst>
                  <a:outerShdw blurRad="38100" dist="38100" dir="2700000" algn="tl">
                    <a:srgbClr val="000000">
                      <a:alpha val="43137"/>
                    </a:srgbClr>
                  </a:outerShdw>
                </a:effectLst>
                <a:latin typeface="Arial" pitchFamily="34" charset="0"/>
                <a:cs typeface="Arial" pitchFamily="34" charset="0"/>
              </a:rPr>
              <a:t>1 Tk. =85 US$)</a:t>
            </a:r>
          </a:p>
          <a:p>
            <a:pPr marL="365760" indent="-283464" algn="just" eaLnBrk="1" fontAlgn="auto" hangingPunct="1">
              <a:spcAft>
                <a:spcPts val="0"/>
              </a:spcAft>
              <a:buFont typeface="Wingdings" pitchFamily="2" charset="2"/>
              <a:buChar char="v"/>
              <a:defRPr/>
            </a:pPr>
            <a:r>
              <a:rPr lang="en-US" sz="20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dirty="0" smtClean="0">
                <a:effectLst>
                  <a:outerShdw blurRad="38100" dist="38100" dir="2700000" algn="tl">
                    <a:srgbClr val="000000">
                      <a:alpha val="43137"/>
                    </a:srgbClr>
                  </a:outerShdw>
                </a:effectLst>
              </a:rPr>
              <a:t>The result may have proven otherwise if the respondents were the academic faculty members. This is perhaps due the fact that the respondents did not earn a fix income.</a:t>
            </a:r>
          </a:p>
          <a:p>
            <a:pPr marL="365760" indent="-283464" algn="just" eaLnBrk="1" fontAlgn="auto" hangingPunct="1">
              <a:spcAft>
                <a:spcPts val="0"/>
              </a:spcAft>
              <a:buFont typeface="Wingdings" pitchFamily="2" charset="2"/>
              <a:buChar char="v"/>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3F7371C-D00B-4F9F-BBA7-C7246AD4A0D7}" type="slidenum">
              <a:rPr lang="en-US">
                <a:solidFill>
                  <a:schemeClr val="accent3">
                    <a:lumMod val="75000"/>
                  </a:schemeClr>
                </a:solidFill>
              </a:rPr>
              <a:pPr>
                <a:defRPr/>
              </a:pPr>
              <a:t>51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5940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228600" y="685800"/>
            <a:ext cx="86106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Table 4: Awareness of wireless phone services N=237 </a:t>
            </a:r>
          </a:p>
          <a:p>
            <a:pPr marL="365760" indent="-283464" algn="just" eaLnBrk="1" fontAlgn="auto" hangingPunct="1">
              <a:spcAft>
                <a:spcPts val="0"/>
              </a:spcAft>
              <a:buFont typeface="Wingdings 2"/>
              <a:buNone/>
              <a:defRPr/>
            </a:pPr>
            <a:endParaRPr lang="en-US" sz="28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8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endParaRPr lang="en-US" sz="2000" dirty="0" smtClean="0">
              <a:solidFill>
                <a:srgbClr val="0070C0"/>
              </a:solidFill>
              <a:effectLst>
                <a:outerShdw blurRad="38100" dist="38100" dir="2700000" algn="tl">
                  <a:srgbClr val="000000">
                    <a:alpha val="43137"/>
                  </a:srgbClr>
                </a:outerShdw>
              </a:effectLst>
            </a:endParaRPr>
          </a:p>
          <a:p>
            <a:pPr algn="just">
              <a:buFont typeface="Wingdings 2" pitchFamily="18" charset="2"/>
              <a:buNone/>
              <a:defRPr/>
            </a:pPr>
            <a:r>
              <a:rPr lang="en-US" dirty="0" smtClean="0"/>
              <a:t>   The respondents were also distributed according to their awareness and use of wireless application services available via their mobile phones (Table 4). </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5DCEB293-423D-4C1B-B638-2641557C216D}" type="slidenum">
              <a:rPr lang="en-US">
                <a:solidFill>
                  <a:schemeClr val="accent3">
                    <a:lumMod val="75000"/>
                  </a:schemeClr>
                </a:solidFill>
              </a:rPr>
              <a:pPr>
                <a:defRPr/>
              </a:pPr>
              <a:t>52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042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4" name="Table 13"/>
          <p:cNvGraphicFramePr>
            <a:graphicFrameLocks noGrp="1"/>
          </p:cNvGraphicFramePr>
          <p:nvPr/>
        </p:nvGraphicFramePr>
        <p:xfrm>
          <a:off x="685800" y="1219200"/>
          <a:ext cx="7924800" cy="1905000"/>
        </p:xfrm>
        <a:graphic>
          <a:graphicData uri="http://schemas.openxmlformats.org/drawingml/2006/table">
            <a:tbl>
              <a:tblPr/>
              <a:tblGrid>
                <a:gridCol w="3836054"/>
                <a:gridCol w="1974857"/>
                <a:gridCol w="2113889"/>
              </a:tblGrid>
              <a:tr h="381000">
                <a:tc>
                  <a:txBody>
                    <a:bodyPr/>
                    <a:lstStyle/>
                    <a:p>
                      <a:pPr marL="0" marR="0" algn="just">
                        <a:spcBef>
                          <a:spcPts val="0"/>
                        </a:spcBef>
                        <a:spcAft>
                          <a:spcPts val="0"/>
                        </a:spcAft>
                      </a:pPr>
                      <a:r>
                        <a:rPr lang="en-US" sz="2000" b="1" dirty="0">
                          <a:latin typeface="Calibri"/>
                          <a:ea typeface="Times New Roman"/>
                        </a:rPr>
                        <a:t>Application services </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Calibri"/>
                          <a:ea typeface="Times New Roman"/>
                        </a:rPr>
                        <a:t>Frequency</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latin typeface="Calibri"/>
                          <a:ea typeface="Times New Roman"/>
                        </a:rPr>
                        <a:t>Percentage </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spcBef>
                          <a:spcPts val="0"/>
                        </a:spcBef>
                        <a:spcAft>
                          <a:spcPts val="0"/>
                        </a:spcAft>
                      </a:pPr>
                      <a:r>
                        <a:rPr lang="en-US" sz="2000">
                          <a:latin typeface="Calibri"/>
                          <a:ea typeface="Times New Roman"/>
                        </a:rPr>
                        <a:t>SMS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198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83.5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spcBef>
                          <a:spcPts val="0"/>
                        </a:spcBef>
                        <a:spcAft>
                          <a:spcPts val="0"/>
                        </a:spcAft>
                      </a:pPr>
                      <a:r>
                        <a:rPr lang="en-US" sz="2000" dirty="0">
                          <a:latin typeface="Calibri"/>
                          <a:ea typeface="Times New Roman"/>
                        </a:rPr>
                        <a:t>GPRS</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78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32.9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spcBef>
                          <a:spcPts val="0"/>
                        </a:spcBef>
                        <a:spcAft>
                          <a:spcPts val="0"/>
                        </a:spcAft>
                      </a:pPr>
                      <a:r>
                        <a:rPr lang="en-US" sz="2000">
                          <a:latin typeface="Calibri"/>
                          <a:ea typeface="Times New Roman"/>
                        </a:rPr>
                        <a:t>MMS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70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Calibri"/>
                          <a:ea typeface="Times New Roman"/>
                        </a:rPr>
                        <a:t>29.5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spcBef>
                          <a:spcPts val="0"/>
                        </a:spcBef>
                        <a:spcAft>
                          <a:spcPts val="0"/>
                        </a:spcAft>
                      </a:pPr>
                      <a:r>
                        <a:rPr lang="en-US" sz="2000" dirty="0">
                          <a:latin typeface="Calibri"/>
                          <a:ea typeface="Times New Roman"/>
                        </a:rPr>
                        <a:t>WAP</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Calibri"/>
                          <a:ea typeface="Times New Roman"/>
                        </a:rPr>
                        <a:t>67</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Calibri"/>
                          <a:ea typeface="Times New Roman"/>
                        </a:rPr>
                        <a:t>28.3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22860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In case of multiple wireless services, it is apparent from the calculation in Table 5.</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Table 5: Multiple services </a:t>
            </a: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ABCB80E3-1F1B-4375-9B54-753C0563B4CA}" type="slidenum">
              <a:rPr lang="en-US">
                <a:solidFill>
                  <a:schemeClr val="accent3">
                    <a:lumMod val="75000"/>
                  </a:schemeClr>
                </a:solidFill>
              </a:rPr>
              <a:pPr>
                <a:defRPr/>
              </a:pPr>
              <a:t>53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144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3" name="Table 12"/>
          <p:cNvGraphicFramePr>
            <a:graphicFrameLocks noGrp="1"/>
          </p:cNvGraphicFramePr>
          <p:nvPr/>
        </p:nvGraphicFramePr>
        <p:xfrm>
          <a:off x="762000" y="2590800"/>
          <a:ext cx="8001000" cy="3505200"/>
        </p:xfrm>
        <a:graphic>
          <a:graphicData uri="http://schemas.openxmlformats.org/drawingml/2006/table">
            <a:tbl>
              <a:tblPr/>
              <a:tblGrid>
                <a:gridCol w="3375422"/>
                <a:gridCol w="3125390"/>
                <a:gridCol w="1500188"/>
              </a:tblGrid>
              <a:tr h="500743">
                <a:tc>
                  <a:txBody>
                    <a:bodyPr/>
                    <a:lstStyle/>
                    <a:p>
                      <a:pPr marL="0" marR="0" algn="ctr">
                        <a:spcBef>
                          <a:spcPts val="0"/>
                        </a:spcBef>
                        <a:spcAft>
                          <a:spcPts val="0"/>
                        </a:spcAft>
                      </a:pPr>
                      <a:r>
                        <a:rPr lang="en-US" sz="2000">
                          <a:solidFill>
                            <a:srgbClr val="000000"/>
                          </a:solidFill>
                          <a:latin typeface="Calibri"/>
                          <a:ea typeface="Times New Roman"/>
                          <a:cs typeface="Times New Roman"/>
                        </a:rPr>
                        <a:t>Service types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Times New Roman"/>
                          <a:cs typeface="Times New Roman"/>
                        </a:rPr>
                        <a:t>Frequency</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Calibri"/>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22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9.3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87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36.7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72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30.4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42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17.7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14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5.9</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lgn="ctr">
                        <a:spcBef>
                          <a:spcPts val="0"/>
                        </a:spcBef>
                        <a:spcAft>
                          <a:spcPts val="0"/>
                        </a:spcAft>
                      </a:pPr>
                      <a:r>
                        <a:rPr lang="en-US" sz="2000">
                          <a:latin typeface="Calibri"/>
                          <a:ea typeface="Times New Roman"/>
                          <a:cs typeface="Times New Roman"/>
                        </a:rPr>
                        <a:t>Total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Calibri"/>
                          <a:ea typeface="Times New Roman"/>
                          <a:cs typeface="Times New Roman"/>
                        </a:rPr>
                        <a:t>237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Times New Roman"/>
                        </a:rPr>
                        <a:t>100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228600" y="685800"/>
            <a:ext cx="8610600" cy="5638800"/>
          </a:xfrm>
        </p:spPr>
        <p:txBody>
          <a:bodyPr>
            <a:noAutofit/>
          </a:bodyPr>
          <a:lstStyle/>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Table 6: Information services made available via sms, mms, wap, gprs</a:t>
            </a: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E3D8839E-7BE7-4F67-935D-7928082073C0}" type="slidenum">
              <a:rPr lang="en-US">
                <a:solidFill>
                  <a:schemeClr val="accent3">
                    <a:lumMod val="75000"/>
                  </a:schemeClr>
                </a:solidFill>
              </a:rPr>
              <a:pPr>
                <a:defRPr/>
              </a:pPr>
              <a:t>54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247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4" name="Table 13"/>
          <p:cNvGraphicFramePr>
            <a:graphicFrameLocks noGrp="1"/>
          </p:cNvGraphicFramePr>
          <p:nvPr/>
        </p:nvGraphicFramePr>
        <p:xfrm>
          <a:off x="685800" y="1981200"/>
          <a:ext cx="7848600" cy="4064000"/>
        </p:xfrm>
        <a:graphic>
          <a:graphicData uri="http://schemas.openxmlformats.org/drawingml/2006/table">
            <a:tbl>
              <a:tblPr/>
              <a:tblGrid>
                <a:gridCol w="3962400"/>
                <a:gridCol w="3071319"/>
                <a:gridCol w="814881"/>
              </a:tblGrid>
              <a:tr h="451556">
                <a:tc>
                  <a:txBody>
                    <a:bodyPr/>
                    <a:lstStyle/>
                    <a:p>
                      <a:pPr marL="0" marR="0" algn="just">
                        <a:spcBef>
                          <a:spcPts val="0"/>
                        </a:spcBef>
                        <a:spcAft>
                          <a:spcPts val="0"/>
                        </a:spcAft>
                      </a:pPr>
                      <a:r>
                        <a:rPr lang="en-US" sz="1500" b="1" dirty="0">
                          <a:latin typeface="Calibri"/>
                          <a:ea typeface="Times New Roman"/>
                        </a:rPr>
                        <a:t>Information services </a:t>
                      </a:r>
                      <a:endParaRPr lang="en-US" sz="900" dirty="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latin typeface="Calibri"/>
                          <a:ea typeface="Times New Roman"/>
                        </a:rPr>
                        <a:t>Frequency</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latin typeface="Calibri"/>
                          <a:ea typeface="Times New Roman"/>
                        </a:rPr>
                        <a:t>%</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News</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143</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dirty="0">
                          <a:latin typeface="Calibri"/>
                          <a:ea typeface="Times New Roman"/>
                        </a:rPr>
                        <a:t>60.3</a:t>
                      </a:r>
                      <a:endParaRPr lang="en-US" sz="900" b="1" dirty="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Sports</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87</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36.7</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Banking </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44</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18.6</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Ticketing </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36</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15.2</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Entertainments</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92</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38.8</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Games </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65</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27.4</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E-mail</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95</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dirty="0">
                          <a:latin typeface="Calibri"/>
                          <a:ea typeface="Times New Roman"/>
                        </a:rPr>
                        <a:t>40.1 </a:t>
                      </a:r>
                      <a:endParaRPr lang="en-US" sz="900" b="1" dirty="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lgn="just">
                        <a:spcBef>
                          <a:spcPts val="0"/>
                        </a:spcBef>
                        <a:spcAft>
                          <a:spcPts val="0"/>
                        </a:spcAft>
                      </a:pPr>
                      <a:r>
                        <a:rPr lang="en-US" sz="1500">
                          <a:latin typeface="Calibri"/>
                          <a:ea typeface="Times New Roman"/>
                        </a:rPr>
                        <a:t>Others </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rPr>
                        <a:t>63</a:t>
                      </a:r>
                      <a:endParaRPr lang="en-US" sz="90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rPr>
                        <a:t>26.6</a:t>
                      </a:r>
                      <a:endParaRPr lang="en-US" sz="900" dirty="0">
                        <a:latin typeface="Times New Roman"/>
                        <a:ea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Table 7: Frequency of library visits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C721730F-6B0D-4B66-9B32-C3EC6D4E9D39}" type="slidenum">
              <a:rPr lang="en-US">
                <a:solidFill>
                  <a:schemeClr val="accent3">
                    <a:lumMod val="75000"/>
                  </a:schemeClr>
                </a:solidFill>
              </a:rPr>
              <a:pPr>
                <a:defRPr/>
              </a:pPr>
              <a:t>55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349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6" name="Table 15"/>
          <p:cNvGraphicFramePr>
            <a:graphicFrameLocks noGrp="1"/>
          </p:cNvGraphicFramePr>
          <p:nvPr/>
        </p:nvGraphicFramePr>
        <p:xfrm>
          <a:off x="381000" y="1752600"/>
          <a:ext cx="8229600" cy="4419600"/>
        </p:xfrm>
        <a:graphic>
          <a:graphicData uri="http://schemas.openxmlformats.org/drawingml/2006/table">
            <a:tbl>
              <a:tblPr/>
              <a:tblGrid>
                <a:gridCol w="3653155"/>
                <a:gridCol w="2215899"/>
                <a:gridCol w="2360547"/>
              </a:tblGrid>
              <a:tr h="631371">
                <a:tc>
                  <a:txBody>
                    <a:bodyPr/>
                    <a:lstStyle/>
                    <a:p>
                      <a:pPr marL="0" marR="0">
                        <a:spcBef>
                          <a:spcPts val="0"/>
                        </a:spcBef>
                        <a:spcAft>
                          <a:spcPts val="0"/>
                        </a:spcAft>
                      </a:pPr>
                      <a:r>
                        <a:rPr lang="en-US" sz="2000">
                          <a:latin typeface="Arial"/>
                          <a:ea typeface="Times New Roman"/>
                          <a:cs typeface="Times New Roman"/>
                        </a:rPr>
                        <a:t>Variables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r">
                        <a:spcBef>
                          <a:spcPts val="0"/>
                        </a:spcBef>
                        <a:spcAft>
                          <a:spcPts val="0"/>
                        </a:spcAft>
                      </a:pPr>
                      <a:r>
                        <a:rPr lang="en-US" sz="2000">
                          <a:latin typeface="Arial"/>
                          <a:ea typeface="Times New Roman"/>
                          <a:cs typeface="Times New Roman"/>
                        </a:rPr>
                        <a:t>Frequency</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r">
                        <a:spcBef>
                          <a:spcPts val="0"/>
                        </a:spcBef>
                        <a:spcAft>
                          <a:spcPts val="0"/>
                        </a:spcAft>
                      </a:pPr>
                      <a:r>
                        <a:rPr lang="en-US" sz="2000">
                          <a:latin typeface="Arial"/>
                          <a:ea typeface="Times New Roman"/>
                          <a:cs typeface="Times New Roman"/>
                        </a:rPr>
                        <a:t>Percentage </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31371">
                <a:tc>
                  <a:txBody>
                    <a:bodyPr/>
                    <a:lstStyle/>
                    <a:p>
                      <a:pPr marL="0" marR="0">
                        <a:spcBef>
                          <a:spcPts val="0"/>
                        </a:spcBef>
                        <a:spcAft>
                          <a:spcPts val="0"/>
                        </a:spcAft>
                      </a:pPr>
                      <a:r>
                        <a:rPr lang="en-US" sz="2000">
                          <a:latin typeface="Arial"/>
                          <a:ea typeface="Times New Roman"/>
                          <a:cs typeface="Times New Roman"/>
                        </a:rPr>
                        <a:t>Everyday</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37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15.6</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71">
                <a:tc>
                  <a:txBody>
                    <a:bodyPr/>
                    <a:lstStyle/>
                    <a:p>
                      <a:pPr marL="0" marR="0">
                        <a:spcBef>
                          <a:spcPts val="0"/>
                        </a:spcBef>
                        <a:spcAft>
                          <a:spcPts val="0"/>
                        </a:spcAft>
                      </a:pPr>
                      <a:r>
                        <a:rPr lang="en-US" sz="2000">
                          <a:latin typeface="Arial"/>
                          <a:ea typeface="Times New Roman"/>
                          <a:cs typeface="Times New Roman"/>
                        </a:rPr>
                        <a:t>Few days a week</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60</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25.3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71">
                <a:tc>
                  <a:txBody>
                    <a:bodyPr/>
                    <a:lstStyle/>
                    <a:p>
                      <a:pPr marL="0" marR="0">
                        <a:spcBef>
                          <a:spcPts val="0"/>
                        </a:spcBef>
                        <a:spcAft>
                          <a:spcPts val="0"/>
                        </a:spcAft>
                      </a:pPr>
                      <a:r>
                        <a:rPr lang="en-US" sz="2000">
                          <a:latin typeface="Arial"/>
                          <a:ea typeface="Times New Roman"/>
                          <a:cs typeface="Times New Roman"/>
                        </a:rPr>
                        <a:t>Once a week</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28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11.8</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71">
                <a:tc>
                  <a:txBody>
                    <a:bodyPr/>
                    <a:lstStyle/>
                    <a:p>
                      <a:pPr marL="0" marR="0">
                        <a:spcBef>
                          <a:spcPts val="0"/>
                        </a:spcBef>
                        <a:spcAft>
                          <a:spcPts val="0"/>
                        </a:spcAft>
                      </a:pPr>
                      <a:r>
                        <a:rPr lang="en-US" sz="2000">
                          <a:latin typeface="Arial"/>
                          <a:ea typeface="Times New Roman"/>
                          <a:cs typeface="Times New Roman"/>
                        </a:rPr>
                        <a:t>If needed</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109</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46.0</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71">
                <a:tc>
                  <a:txBody>
                    <a:bodyPr/>
                    <a:lstStyle/>
                    <a:p>
                      <a:pPr marL="0" marR="0">
                        <a:spcBef>
                          <a:spcPts val="0"/>
                        </a:spcBef>
                        <a:spcAft>
                          <a:spcPts val="0"/>
                        </a:spcAft>
                      </a:pPr>
                      <a:r>
                        <a:rPr lang="en-US" sz="2000">
                          <a:latin typeface="Arial"/>
                          <a:ea typeface="Times New Roman"/>
                          <a:cs typeface="Times New Roman"/>
                        </a:rPr>
                        <a:t>Once a month</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1.3</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71">
                <a:tc>
                  <a:txBody>
                    <a:bodyPr/>
                    <a:lstStyle/>
                    <a:p>
                      <a:pPr marL="0" marR="0">
                        <a:spcBef>
                          <a:spcPts val="0"/>
                        </a:spcBef>
                        <a:spcAft>
                          <a:spcPts val="0"/>
                        </a:spcAft>
                      </a:pPr>
                      <a:r>
                        <a:rPr lang="en-US" sz="2000">
                          <a:latin typeface="Arial"/>
                          <a:ea typeface="Times New Roman"/>
                          <a:cs typeface="Times New Roman"/>
                        </a:rPr>
                        <a:t>Total</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a:ea typeface="Times New Roman"/>
                          <a:cs typeface="Times New Roman"/>
                        </a:rPr>
                        <a:t>237</a:t>
                      </a:r>
                      <a:endParaRPr lang="en-US"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latin typeface="Arial"/>
                          <a:ea typeface="Times New Roman"/>
                          <a:cs typeface="Times New Roman"/>
                        </a:rPr>
                        <a:t>100.0</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ctr"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Table 8: Purposes of library visit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73668218-D931-4D9C-A5B3-4F31A2BE6D6B}" type="slidenum">
              <a:rPr lang="en-US">
                <a:solidFill>
                  <a:schemeClr val="accent3">
                    <a:lumMod val="75000"/>
                  </a:schemeClr>
                </a:solidFill>
              </a:rPr>
              <a:pPr>
                <a:defRPr/>
              </a:pPr>
              <a:t>56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452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4" name="Table 13"/>
          <p:cNvGraphicFramePr>
            <a:graphicFrameLocks noGrp="1"/>
          </p:cNvGraphicFramePr>
          <p:nvPr/>
        </p:nvGraphicFramePr>
        <p:xfrm>
          <a:off x="381000" y="1397000"/>
          <a:ext cx="8534400" cy="4775200"/>
        </p:xfrm>
        <a:graphic>
          <a:graphicData uri="http://schemas.openxmlformats.org/drawingml/2006/table">
            <a:tbl>
              <a:tblPr/>
              <a:tblGrid>
                <a:gridCol w="3032301"/>
                <a:gridCol w="741312"/>
                <a:gridCol w="839098"/>
                <a:gridCol w="1136183"/>
                <a:gridCol w="689160"/>
                <a:gridCol w="808364"/>
                <a:gridCol w="722686"/>
                <a:gridCol w="565296"/>
              </a:tblGrid>
              <a:tr h="477520">
                <a:tc>
                  <a:txBody>
                    <a:bodyPr/>
                    <a:lstStyle/>
                    <a:p>
                      <a:pPr marL="0" marR="0">
                        <a:spcBef>
                          <a:spcPts val="0"/>
                        </a:spcBef>
                        <a:spcAft>
                          <a:spcPts val="0"/>
                        </a:spcAft>
                      </a:pPr>
                      <a:r>
                        <a:rPr lang="en-US" sz="1600" b="1" dirty="0">
                          <a:solidFill>
                            <a:srgbClr val="000000"/>
                          </a:solidFill>
                          <a:latin typeface="Calibri"/>
                          <a:ea typeface="Times New Roman"/>
                          <a:cs typeface="Times New Roman"/>
                        </a:rPr>
                        <a:t>Purpose of library visit </a:t>
                      </a:r>
                      <a:endParaRPr lang="en-US" sz="1400" b="1" dirty="0">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Never </a:t>
                      </a:r>
                      <a:endParaRPr lang="en-US" sz="1400" b="1" dirty="0">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Seldom</a:t>
                      </a:r>
                      <a:endParaRPr lang="en-US" sz="1400" b="1" dirty="0">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sometimes </a:t>
                      </a:r>
                      <a:endParaRPr lang="en-US" sz="1400" b="1" dirty="0">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a:solidFill>
                            <a:srgbClr val="000000"/>
                          </a:solidFill>
                          <a:latin typeface="Calibri"/>
                          <a:ea typeface="Times New Roman"/>
                          <a:cs typeface="Times New Roman"/>
                        </a:rPr>
                        <a:t>Often </a:t>
                      </a:r>
                      <a:endParaRPr lang="en-US" sz="1400" b="1">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a:solidFill>
                            <a:srgbClr val="000000"/>
                          </a:solidFill>
                          <a:latin typeface="Calibri"/>
                          <a:ea typeface="Times New Roman"/>
                          <a:cs typeface="Times New Roman"/>
                        </a:rPr>
                        <a:t>Always </a:t>
                      </a:r>
                      <a:endParaRPr lang="en-US" sz="1400" b="1">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a:solidFill>
                            <a:srgbClr val="000000"/>
                          </a:solidFill>
                          <a:latin typeface="Calibri"/>
                          <a:ea typeface="Times New Roman"/>
                          <a:cs typeface="Times New Roman"/>
                        </a:rPr>
                        <a:t>Mean</a:t>
                      </a:r>
                      <a:endParaRPr lang="en-US" sz="1400" b="1">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c>
                  <a:txBody>
                    <a:bodyPr/>
                    <a:lstStyle/>
                    <a:p>
                      <a:pPr marL="0" marR="0">
                        <a:spcBef>
                          <a:spcPts val="0"/>
                        </a:spcBef>
                        <a:spcAft>
                          <a:spcPts val="0"/>
                        </a:spcAft>
                      </a:pPr>
                      <a:r>
                        <a:rPr lang="en-US" sz="1600" b="1" dirty="0" smtClean="0">
                          <a:solidFill>
                            <a:srgbClr val="000000"/>
                          </a:solidFill>
                          <a:latin typeface="Calibri"/>
                          <a:ea typeface="Times New Roman"/>
                          <a:cs typeface="Times New Roman"/>
                        </a:rPr>
                        <a:t>SD</a:t>
                      </a:r>
                      <a:endParaRPr lang="en-US" sz="1400" b="1" dirty="0">
                        <a:latin typeface="Times New Roman"/>
                        <a:ea typeface="Times New Roman"/>
                        <a:cs typeface="Times New Roman"/>
                      </a:endParaRPr>
                    </a:p>
                  </a:txBody>
                  <a:tcPr marL="65314" marR="65314" marT="0" marB="0" anchor="b">
                    <a:lnL>
                      <a:noFill/>
                    </a:lnL>
                    <a:lnR>
                      <a:noFill/>
                    </a:lnR>
                    <a:lnT>
                      <a:noFill/>
                    </a:lnT>
                    <a:lnB>
                      <a:noFill/>
                    </a:lnB>
                    <a:solidFill>
                      <a:srgbClr val="EEECE1"/>
                    </a:solidFill>
                  </a:tcPr>
                </a:tc>
              </a:tr>
              <a:tr h="477520">
                <a:tc>
                  <a:txBody>
                    <a:bodyPr/>
                    <a:lstStyle/>
                    <a:p>
                      <a:pPr marL="0" marR="0">
                        <a:spcBef>
                          <a:spcPts val="0"/>
                        </a:spcBef>
                        <a:spcAft>
                          <a:spcPts val="0"/>
                        </a:spcAft>
                      </a:pPr>
                      <a:r>
                        <a:rPr lang="en-US" sz="1600" b="1" dirty="0">
                          <a:solidFill>
                            <a:srgbClr val="000000"/>
                          </a:solidFill>
                          <a:latin typeface="Calibri"/>
                          <a:ea typeface="Times New Roman"/>
                          <a:cs typeface="Times New Roman"/>
                        </a:rPr>
                        <a:t>Search for assignment </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44.3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25.3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18.6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3.47</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Arial"/>
                          <a:ea typeface="Times New Roman"/>
                          <a:cs typeface="Times New Roman"/>
                        </a:rPr>
                        <a:t>1.01</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dirty="0">
                          <a:solidFill>
                            <a:srgbClr val="000000"/>
                          </a:solidFill>
                          <a:latin typeface="Calibri"/>
                          <a:ea typeface="Times New Roman"/>
                          <a:cs typeface="Times New Roman"/>
                        </a:rPr>
                        <a:t>Borrow or return books</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24.1</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18.1</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35</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15.6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7.2</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2.64</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1.21</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Read for test or exam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1.7</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13.5</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27</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32.5</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25.3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3.66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1.05</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Discuss with group study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10.5</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27.4</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29.1</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23.6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9.3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2.94</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1.14</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Use the internet facility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24.5</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22.8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29.5</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15.6</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7.2</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2.58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1.22</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Know current global news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20.3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22.8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26.6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20.7</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9.7</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2.77</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1.26</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Audio visual materials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44.3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19.8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19</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14.3</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2.1</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2.1</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1.18</a:t>
                      </a:r>
                      <a:endParaRPr lang="en-US" sz="1400" b="1">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Ask questions to librarin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21.1</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23.2</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31.6</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18.1</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5.9</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2.65</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1.17</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r>
              <a:tr h="477520">
                <a:tc>
                  <a:txBody>
                    <a:bodyPr/>
                    <a:lstStyle/>
                    <a:p>
                      <a:pPr marL="0" marR="0">
                        <a:spcBef>
                          <a:spcPts val="0"/>
                        </a:spcBef>
                        <a:spcAft>
                          <a:spcPts val="0"/>
                        </a:spcAft>
                      </a:pPr>
                      <a:r>
                        <a:rPr lang="en-US" sz="1600" b="1">
                          <a:solidFill>
                            <a:srgbClr val="000000"/>
                          </a:solidFill>
                          <a:latin typeface="Calibri"/>
                          <a:ea typeface="Times New Roman"/>
                          <a:cs typeface="Times New Roman"/>
                        </a:rPr>
                        <a:t>Others </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11.8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30</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29.1</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22.4</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6.8</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a:solidFill>
                            <a:srgbClr val="000000"/>
                          </a:solidFill>
                          <a:latin typeface="Calibri"/>
                          <a:ea typeface="Times New Roman"/>
                          <a:cs typeface="Times New Roman"/>
                        </a:rPr>
                        <a:t>2.82</a:t>
                      </a:r>
                      <a:endParaRPr lang="en-US" sz="1400" b="1">
                        <a:latin typeface="Times New Roman"/>
                        <a:ea typeface="Times New Roman"/>
                        <a:cs typeface="Times New Roman"/>
                      </a:endParaRPr>
                    </a:p>
                  </a:txBody>
                  <a:tcPr marL="65314" marR="65314" marT="0" marB="0" anchor="b">
                    <a:lnL>
                      <a:noFill/>
                    </a:lnL>
                    <a:lnR>
                      <a:noFill/>
                    </a:lnR>
                    <a:lnT>
                      <a:noFill/>
                    </a:lnT>
                    <a:lnB>
                      <a:noFill/>
                    </a:lnB>
                  </a:tcPr>
                </a:tc>
                <a:tc>
                  <a:txBody>
                    <a:bodyPr/>
                    <a:lstStyle/>
                    <a:p>
                      <a:pPr marL="0" marR="0">
                        <a:spcBef>
                          <a:spcPts val="0"/>
                        </a:spcBef>
                        <a:spcAft>
                          <a:spcPts val="0"/>
                        </a:spcAft>
                      </a:pPr>
                      <a:r>
                        <a:rPr lang="en-US" sz="1600" b="1" dirty="0">
                          <a:solidFill>
                            <a:srgbClr val="000000"/>
                          </a:solidFill>
                          <a:latin typeface="Calibri"/>
                          <a:ea typeface="Times New Roman"/>
                          <a:cs typeface="Times New Roman"/>
                        </a:rPr>
                        <a:t>1.11</a:t>
                      </a:r>
                      <a:endParaRPr lang="en-US" sz="1400" b="1" dirty="0">
                        <a:latin typeface="Times New Roman"/>
                        <a:ea typeface="Times New Roman"/>
                        <a:cs typeface="Times New Roman"/>
                      </a:endParaRPr>
                    </a:p>
                  </a:txBody>
                  <a:tcPr marL="65314" marR="65314" marT="0" marB="0" anchor="b">
                    <a:lnL>
                      <a:noFill/>
                    </a:lnL>
                    <a:lnR>
                      <a:noFill/>
                    </a:lnR>
                    <a:lnT>
                      <a:noFill/>
                    </a:lnT>
                    <a:lnB>
                      <a:noFill/>
                    </a:lnB>
                  </a:tcPr>
                </a:tc>
              </a:tr>
            </a:tbl>
          </a:graphicData>
        </a:graphic>
      </p:graphicFrame>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ctr"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Figure 3 : Use of mobile phone in academic library services </a:t>
            </a: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7E53D286-D881-44F8-B871-DE5F8CE27232}" type="slidenum">
              <a:rPr lang="en-US">
                <a:solidFill>
                  <a:schemeClr val="accent3">
                    <a:lumMod val="75000"/>
                  </a:schemeClr>
                </a:solidFill>
              </a:rPr>
              <a:pPr>
                <a:defRPr/>
              </a:pPr>
              <a:t>57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554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6" name="Chart 15"/>
          <p:cNvGraphicFramePr/>
          <p:nvPr/>
        </p:nvGraphicFramePr>
        <p:xfrm>
          <a:off x="533400" y="1143000"/>
          <a:ext cx="82296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Autofit/>
          </a:bodyPr>
          <a:lstStyle/>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Table 9: Borrowing books (%)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335A8AB-A103-4471-A25B-AB1B2FB549C8}" type="slidenum">
              <a:rPr lang="en-US">
                <a:solidFill>
                  <a:schemeClr val="accent3">
                    <a:lumMod val="75000"/>
                  </a:schemeClr>
                </a:solidFill>
              </a:rPr>
              <a:pPr>
                <a:defRPr/>
              </a:pPr>
              <a:t>58</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656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6" name="Table 15"/>
          <p:cNvGraphicFramePr>
            <a:graphicFrameLocks noGrp="1"/>
          </p:cNvGraphicFramePr>
          <p:nvPr/>
        </p:nvGraphicFramePr>
        <p:xfrm>
          <a:off x="609600" y="1905000"/>
          <a:ext cx="8001000" cy="2651125"/>
        </p:xfrm>
        <a:graphic>
          <a:graphicData uri="http://schemas.openxmlformats.org/drawingml/2006/table">
            <a:tbl>
              <a:tblPr/>
              <a:tblGrid>
                <a:gridCol w="2438399"/>
                <a:gridCol w="762000"/>
                <a:gridCol w="762000"/>
                <a:gridCol w="990600"/>
                <a:gridCol w="838200"/>
                <a:gridCol w="762000"/>
                <a:gridCol w="685800"/>
                <a:gridCol w="762000"/>
              </a:tblGrid>
              <a:tr h="316038">
                <a:tc>
                  <a:txBody>
                    <a:bodyPr/>
                    <a:lstStyle/>
                    <a:p>
                      <a:pPr marL="0" marR="0">
                        <a:spcBef>
                          <a:spcPts val="0"/>
                        </a:spcBef>
                        <a:spcAft>
                          <a:spcPts val="0"/>
                        </a:spcAft>
                      </a:pPr>
                      <a:r>
                        <a:rPr lang="en-US" sz="1400" b="1" dirty="0">
                          <a:solidFill>
                            <a:srgbClr val="000000"/>
                          </a:solidFill>
                          <a:latin typeface="Calibri"/>
                          <a:ea typeface="Times New Roman"/>
                          <a:cs typeface="Times New Roman"/>
                        </a:rPr>
                        <a:t>Methods of borrowing</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Never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Seldom</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sometimes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Often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Always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a:solidFill>
                            <a:srgbClr val="000000"/>
                          </a:solidFill>
                          <a:latin typeface="Calibri"/>
                          <a:ea typeface="Times New Roman"/>
                          <a:cs typeface="Times New Roman"/>
                        </a:rPr>
                        <a:t>Mean</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400" b="1" dirty="0">
                          <a:solidFill>
                            <a:srgbClr val="000000"/>
                          </a:solidFill>
                          <a:latin typeface="Calibri"/>
                          <a:ea typeface="Times New Roman"/>
                          <a:cs typeface="Times New Roman"/>
                        </a:rPr>
                        <a:t>SD</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45963">
                <a:tc>
                  <a:txBody>
                    <a:bodyPr/>
                    <a:lstStyle/>
                    <a:p>
                      <a:pPr marL="0" marR="0">
                        <a:spcBef>
                          <a:spcPts val="0"/>
                        </a:spcBef>
                        <a:spcAft>
                          <a:spcPts val="0"/>
                        </a:spcAft>
                      </a:pPr>
                      <a:endParaRPr lang="en-US" sz="800" b="1" i="0" baseline="0" dirty="0" smtClean="0">
                        <a:solidFill>
                          <a:srgbClr val="000000"/>
                        </a:solidFill>
                        <a:latin typeface="Calibri"/>
                        <a:ea typeface="Times New Roman"/>
                        <a:cs typeface="Times New Roman"/>
                      </a:endParaRPr>
                    </a:p>
                    <a:p>
                      <a:pPr marL="0" marR="0">
                        <a:spcBef>
                          <a:spcPts val="0"/>
                        </a:spcBef>
                        <a:spcAft>
                          <a:spcPts val="0"/>
                        </a:spcAft>
                      </a:pPr>
                      <a:r>
                        <a:rPr lang="en-US" sz="1500" b="1" i="0" baseline="0" dirty="0" smtClean="0">
                          <a:solidFill>
                            <a:srgbClr val="000000"/>
                          </a:solidFill>
                          <a:latin typeface="Calibri"/>
                          <a:ea typeface="Times New Roman"/>
                          <a:cs typeface="Times New Roman"/>
                        </a:rPr>
                        <a:t>Using </a:t>
                      </a:r>
                      <a:r>
                        <a:rPr lang="en-US" sz="1500" b="1" i="0" baseline="0" dirty="0">
                          <a:solidFill>
                            <a:srgbClr val="000000"/>
                          </a:solidFill>
                          <a:latin typeface="Calibri"/>
                          <a:ea typeface="Times New Roman"/>
                          <a:cs typeface="Times New Roman"/>
                        </a:rPr>
                        <a:t>OPAC</a:t>
                      </a:r>
                      <a:endParaRPr lang="en-US" sz="1500" b="1" i="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40.9</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13.1</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20.7</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17.3</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8</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2.38</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1.36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199">
                <a:tc>
                  <a:txBody>
                    <a:bodyPr/>
                    <a:lstStyle/>
                    <a:p>
                      <a:pPr marL="0" marR="0">
                        <a:spcBef>
                          <a:spcPts val="0"/>
                        </a:spcBef>
                        <a:spcAft>
                          <a:spcPts val="0"/>
                        </a:spcAft>
                      </a:pPr>
                      <a:r>
                        <a:rPr lang="en-US" sz="1500" b="1" i="0" baseline="0" dirty="0">
                          <a:solidFill>
                            <a:srgbClr val="000000"/>
                          </a:solidFill>
                          <a:latin typeface="Calibri"/>
                          <a:ea typeface="Times New Roman"/>
                          <a:cs typeface="Times New Roman"/>
                        </a:rPr>
                        <a:t>Library website </a:t>
                      </a:r>
                      <a:endParaRPr lang="en-US" sz="1500" b="1" i="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27.4</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15.6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26.2</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15.6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15.2</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2.76</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1.4</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246">
                <a:tc>
                  <a:txBody>
                    <a:bodyPr/>
                    <a:lstStyle/>
                    <a:p>
                      <a:pPr marL="0" marR="0">
                        <a:spcBef>
                          <a:spcPts val="0"/>
                        </a:spcBef>
                        <a:spcAft>
                          <a:spcPts val="0"/>
                        </a:spcAft>
                      </a:pPr>
                      <a:r>
                        <a:rPr lang="en-US" sz="1500" b="1" i="0" baseline="0">
                          <a:solidFill>
                            <a:srgbClr val="000000"/>
                          </a:solidFill>
                          <a:latin typeface="Calibri"/>
                          <a:ea typeface="Times New Roman"/>
                          <a:cs typeface="Times New Roman"/>
                        </a:rPr>
                        <a:t>Through circulation counter </a:t>
                      </a:r>
                      <a:endParaRPr lang="en-US" sz="15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11.8</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15.6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24.9</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28.7</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18.6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3.27</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1.27</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71">
                <a:tc>
                  <a:txBody>
                    <a:bodyPr/>
                    <a:lstStyle/>
                    <a:p>
                      <a:pPr marL="0" marR="0">
                        <a:spcBef>
                          <a:spcPts val="0"/>
                        </a:spcBef>
                        <a:spcAft>
                          <a:spcPts val="0"/>
                        </a:spcAft>
                      </a:pPr>
                      <a:r>
                        <a:rPr lang="en-US" sz="1500" b="1" i="0" baseline="0">
                          <a:solidFill>
                            <a:srgbClr val="000000"/>
                          </a:solidFill>
                          <a:latin typeface="Calibri"/>
                          <a:ea typeface="Times New Roman"/>
                          <a:cs typeface="Times New Roman"/>
                        </a:rPr>
                        <a:t>Information desk </a:t>
                      </a:r>
                      <a:endParaRPr lang="en-US" sz="15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14.8</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22.8</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26.2</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25.7</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10.5</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2.95</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1.23</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07">
                <a:tc>
                  <a:txBody>
                    <a:bodyPr/>
                    <a:lstStyle/>
                    <a:p>
                      <a:pPr marL="0" marR="0">
                        <a:spcBef>
                          <a:spcPts val="0"/>
                        </a:spcBef>
                        <a:spcAft>
                          <a:spcPts val="0"/>
                        </a:spcAft>
                      </a:pPr>
                      <a:r>
                        <a:rPr lang="en-US" sz="1500" b="1" i="0" baseline="0">
                          <a:solidFill>
                            <a:srgbClr val="000000"/>
                          </a:solidFill>
                          <a:latin typeface="Calibri"/>
                          <a:ea typeface="Times New Roman"/>
                          <a:cs typeface="Times New Roman"/>
                        </a:rPr>
                        <a:t>Others </a:t>
                      </a:r>
                      <a:endParaRPr lang="en-US" sz="15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19</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14.3</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36.7</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20.3</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a:solidFill>
                            <a:srgbClr val="000000"/>
                          </a:solidFill>
                          <a:latin typeface="Calibri"/>
                          <a:ea typeface="Times New Roman"/>
                          <a:cs typeface="Times New Roman"/>
                        </a:rPr>
                        <a:t>9.3</a:t>
                      </a:r>
                      <a:endParaRPr lang="en-US" sz="15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2.86</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i="0" baseline="0" dirty="0">
                          <a:solidFill>
                            <a:srgbClr val="000000"/>
                          </a:solidFill>
                          <a:latin typeface="Calibri"/>
                          <a:ea typeface="Times New Roman"/>
                          <a:cs typeface="Times New Roman"/>
                        </a:rPr>
                        <a:t>1.21</a:t>
                      </a:r>
                      <a:endParaRPr lang="en-US" sz="15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ctr"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Table 10:  Perceived mobile phone application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r>
              <a:rPr lang="en-US" sz="1000" dirty="0" smtClean="0"/>
              <a:t>  </a:t>
            </a:r>
          </a:p>
          <a:p>
            <a:pPr marL="365760" indent="-283464" eaLnBrk="1" fontAlgn="auto" hangingPunct="1">
              <a:spcAft>
                <a:spcPts val="0"/>
              </a:spcAft>
              <a:buFont typeface="Wingdings 2"/>
              <a:buNone/>
              <a:defRPr/>
            </a:pPr>
            <a:endParaRPr lang="en-US" sz="1000" dirty="0" smtClean="0"/>
          </a:p>
          <a:p>
            <a:pPr marL="365760" indent="-283464" eaLnBrk="1" fontAlgn="auto" hangingPunct="1">
              <a:spcAft>
                <a:spcPts val="0"/>
              </a:spcAft>
              <a:buFont typeface="Wingdings 2"/>
              <a:buNone/>
              <a:defRPr/>
            </a:pPr>
            <a:endParaRPr lang="en-US" sz="1000"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C748FC99-6061-4920-B04E-80A4260EDF3E}" type="slidenum">
              <a:rPr lang="en-US">
                <a:solidFill>
                  <a:schemeClr val="accent3">
                    <a:lumMod val="75000"/>
                  </a:schemeClr>
                </a:solidFill>
              </a:rPr>
              <a:pPr>
                <a:defRPr/>
              </a:pPr>
              <a:t>59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759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graphicFrame>
        <p:nvGraphicFramePr>
          <p:cNvPr id="13" name="Table 12"/>
          <p:cNvGraphicFramePr>
            <a:graphicFrameLocks noGrp="1"/>
          </p:cNvGraphicFramePr>
          <p:nvPr/>
        </p:nvGraphicFramePr>
        <p:xfrm>
          <a:off x="457200" y="1143000"/>
          <a:ext cx="7848600" cy="4876800"/>
        </p:xfrm>
        <a:graphic>
          <a:graphicData uri="http://schemas.openxmlformats.org/drawingml/2006/table">
            <a:tbl>
              <a:tblPr/>
              <a:tblGrid>
                <a:gridCol w="3505200"/>
                <a:gridCol w="609600"/>
                <a:gridCol w="609600"/>
                <a:gridCol w="609600"/>
                <a:gridCol w="533400"/>
                <a:gridCol w="609600"/>
                <a:gridCol w="762000"/>
                <a:gridCol w="609600"/>
              </a:tblGrid>
              <a:tr h="455492">
                <a:tc>
                  <a:txBody>
                    <a:bodyPr/>
                    <a:lstStyle/>
                    <a:p>
                      <a:pPr marL="0" marR="0">
                        <a:spcBef>
                          <a:spcPts val="0"/>
                        </a:spcBef>
                        <a:spcAft>
                          <a:spcPts val="0"/>
                        </a:spcAft>
                      </a:pPr>
                      <a:r>
                        <a:rPr lang="en-US" sz="1400" b="1" i="0" baseline="0" dirty="0">
                          <a:solidFill>
                            <a:srgbClr val="000000"/>
                          </a:solidFill>
                          <a:latin typeface="Calibri"/>
                          <a:ea typeface="Times New Roman"/>
                          <a:cs typeface="Times New Roman"/>
                        </a:rPr>
                        <a:t>Perceived mobile phone application </a:t>
                      </a:r>
                      <a:endParaRPr lang="en-US" sz="1200" b="1" i="0" baseline="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400" b="1" i="0" baseline="0">
                          <a:solidFill>
                            <a:srgbClr val="000000"/>
                          </a:solidFill>
                          <a:latin typeface="Calibri"/>
                          <a:ea typeface="Times New Roman"/>
                          <a:cs typeface="Times New Roman"/>
                        </a:rPr>
                        <a:t>1</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400" b="1" i="0" baseline="0">
                          <a:solidFill>
                            <a:srgbClr val="000000"/>
                          </a:solidFill>
                          <a:latin typeface="Calibri"/>
                          <a:ea typeface="Times New Roman"/>
                          <a:cs typeface="Times New Roman"/>
                        </a:rPr>
                        <a:t>2</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400" b="1" i="0" baseline="0">
                          <a:solidFill>
                            <a:srgbClr val="000000"/>
                          </a:solidFill>
                          <a:latin typeface="Calibri"/>
                          <a:ea typeface="Times New Roman"/>
                          <a:cs typeface="Times New Roman"/>
                        </a:rPr>
                        <a:t>3</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400" b="1" i="0" baseline="0">
                          <a:solidFill>
                            <a:srgbClr val="000000"/>
                          </a:solidFill>
                          <a:latin typeface="Calibri"/>
                          <a:ea typeface="Times New Roman"/>
                          <a:cs typeface="Times New Roman"/>
                        </a:rPr>
                        <a:t>4</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400" b="1" i="0" baseline="0">
                          <a:solidFill>
                            <a:srgbClr val="000000"/>
                          </a:solidFill>
                          <a:latin typeface="Calibri"/>
                          <a:ea typeface="Times New Roman"/>
                          <a:cs typeface="Times New Roman"/>
                        </a:rPr>
                        <a:t>5</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Mean</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SD</a:t>
                      </a:r>
                      <a:endParaRPr lang="en-US" sz="1200" b="1" i="0" baseline="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0101">
                <a:tc>
                  <a:txBody>
                    <a:bodyPr/>
                    <a:lstStyle/>
                    <a:p>
                      <a:pPr marL="0" marR="0">
                        <a:spcBef>
                          <a:spcPts val="0"/>
                        </a:spcBef>
                        <a:spcAft>
                          <a:spcPts val="0"/>
                        </a:spcAft>
                      </a:pPr>
                      <a:r>
                        <a:rPr lang="en-US" sz="1400" b="1" i="0" baseline="0" dirty="0">
                          <a:solidFill>
                            <a:srgbClr val="000000"/>
                          </a:solidFill>
                          <a:latin typeface="Calibri"/>
                          <a:ea typeface="Times New Roman"/>
                          <a:cs typeface="Times New Roman"/>
                        </a:rPr>
                        <a:t>Renewing of library items </a:t>
                      </a:r>
                      <a:endParaRPr lang="en-US" sz="1200" b="1" i="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13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49</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34</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4.1</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0.85</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dirty="0">
                          <a:solidFill>
                            <a:srgbClr val="000000"/>
                          </a:solidFill>
                          <a:latin typeface="Calibri"/>
                          <a:ea typeface="Times New Roman"/>
                          <a:cs typeface="Times New Roman"/>
                        </a:rPr>
                        <a:t>Getting information from the library </a:t>
                      </a:r>
                      <a:endParaRPr lang="en-US" sz="1200" b="1" i="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1.3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11</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43</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45</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0.74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OPAC/Database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2.5</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16</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45</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37</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4.16</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0.78</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Checking records of book borrowed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12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56</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32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4.19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0.65</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Alerts of overdue books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13</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38</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4.24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0.69</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Information on outstanding fines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54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32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4.19</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0.69</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Reminders to return library items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39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46</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4.32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0.72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Reference enquiry services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10</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42</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48</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4.38</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0.66</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Current Awareness Service (CAS)</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7.6</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39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54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4.46</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0.63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A"/>
                          </a:solidFill>
                          <a:latin typeface="Calibri"/>
                          <a:ea typeface="Calibri"/>
                          <a:cs typeface="Times New Roman"/>
                        </a:rPr>
                        <a:t>Help text message (Text librarian)</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42</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38</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4.19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0.74</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Read e-book</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18</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45</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37</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4.19</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0.73</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a:solidFill>
                            <a:srgbClr val="000000"/>
                          </a:solidFill>
                          <a:latin typeface="Calibri"/>
                          <a:ea typeface="Times New Roman"/>
                          <a:cs typeface="Times New Roman"/>
                        </a:rPr>
                        <a:t>Opening hours, working days </a:t>
                      </a:r>
                      <a:endParaRPr lang="en-US" sz="1200" b="1" i="0" baseline="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0.8</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13</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41</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46</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4.32</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0.72</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1">
                <a:tc>
                  <a:txBody>
                    <a:bodyPr/>
                    <a:lstStyle/>
                    <a:p>
                      <a:pPr marL="0" marR="0">
                        <a:spcBef>
                          <a:spcPts val="0"/>
                        </a:spcBef>
                        <a:spcAft>
                          <a:spcPts val="0"/>
                        </a:spcAft>
                      </a:pPr>
                      <a:r>
                        <a:rPr lang="en-US" sz="1400" b="1" i="0" baseline="0" dirty="0">
                          <a:solidFill>
                            <a:srgbClr val="000000"/>
                          </a:solidFill>
                          <a:latin typeface="Calibri"/>
                          <a:ea typeface="Calibri"/>
                          <a:cs typeface="Times New Roman"/>
                        </a:rPr>
                        <a:t>List of new resources by subject</a:t>
                      </a:r>
                      <a:endParaRPr lang="en-US" sz="1200" b="1" i="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2</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0.8</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5.5</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47</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a:solidFill>
                            <a:srgbClr val="000000"/>
                          </a:solidFill>
                          <a:latin typeface="Calibri"/>
                          <a:ea typeface="Times New Roman"/>
                          <a:cs typeface="Times New Roman"/>
                        </a:rPr>
                        <a:t>4.34</a:t>
                      </a:r>
                      <a:endParaRPr lang="en-US" sz="1200" b="1" i="0" baseline="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0" baseline="0" dirty="0">
                          <a:solidFill>
                            <a:srgbClr val="000000"/>
                          </a:solidFill>
                          <a:latin typeface="Calibri"/>
                          <a:ea typeface="Times New Roman"/>
                          <a:cs typeface="Times New Roman"/>
                        </a:rPr>
                        <a:t>0.8</a:t>
                      </a:r>
                      <a:endParaRPr lang="en-US" sz="1200" b="1" i="0" baseline="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91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China and India, these two countries simply added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284 millions in 2009 and </a:t>
            </a:r>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660 millions in 2011 </a:t>
            </a:r>
            <a:r>
              <a:rPr lang="en-US" dirty="0" smtClean="0">
                <a:solidFill>
                  <a:srgbClr val="0070C0"/>
                </a:solidFill>
                <a:effectLst>
                  <a:outerShdw blurRad="38100" dist="38100" dir="2700000" algn="tl">
                    <a:srgbClr val="000000">
                      <a:alpha val="43137"/>
                    </a:srgbClr>
                  </a:outerShdw>
                </a:effectLst>
              </a:rPr>
              <a:t>(ITU, 2011).</a:t>
            </a:r>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2F47C17B-C2FD-44C7-9E82-7863C68C0DAF}" type="slidenum">
              <a:rPr lang="en-US">
                <a:solidFill>
                  <a:schemeClr val="accent3">
                    <a:lumMod val="75000"/>
                  </a:schemeClr>
                </a:solidFill>
              </a:rPr>
              <a:pPr>
                <a:defRPr/>
              </a:pPr>
              <a:t>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332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t>The Kruskal-Wallis tests were carried out to determine the differences by </a:t>
            </a:r>
            <a:r>
              <a:rPr lang="en-US" b="1" dirty="0" smtClean="0"/>
              <a:t>age and study level</a:t>
            </a:r>
            <a:r>
              <a:rPr lang="en-US" dirty="0" smtClean="0"/>
              <a:t>. The results showed that although the differences were no significant for </a:t>
            </a:r>
            <a:r>
              <a:rPr lang="en-US" b="1" dirty="0" smtClean="0"/>
              <a:t>the perception of the potential application of mobile phone application in academic library services</a:t>
            </a:r>
            <a:r>
              <a:rPr lang="en-US" dirty="0" smtClean="0"/>
              <a:t>. But the result was significant in the items ‘</a:t>
            </a:r>
            <a:r>
              <a:rPr lang="en-US" b="1" dirty="0" smtClean="0"/>
              <a:t>renewing of library materials</a:t>
            </a:r>
            <a:r>
              <a:rPr lang="en-US" dirty="0" smtClean="0"/>
              <a:t>’ and ‘</a:t>
            </a:r>
            <a:r>
              <a:rPr lang="en-US" b="1" dirty="0" smtClean="0"/>
              <a:t>getting information from the library</a:t>
            </a:r>
            <a:r>
              <a:rPr lang="en-US" dirty="0" smtClean="0"/>
              <a:t>’ (Significant p &lt;.05)</a:t>
            </a:r>
          </a:p>
          <a:p>
            <a:pPr algn="just">
              <a:buFont typeface="Wingdings 2" pitchFamily="18" charset="2"/>
              <a:buNone/>
              <a:defRPr/>
            </a:pPr>
            <a:r>
              <a:rPr lang="en-US" dirty="0" smtClean="0"/>
              <a:t> </a:t>
            </a: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57A3403D-B7E1-4696-A64A-A6179972F711}" type="slidenum">
              <a:rPr lang="en-US">
                <a:solidFill>
                  <a:schemeClr val="accent3">
                    <a:lumMod val="75000"/>
                  </a:schemeClr>
                </a:solidFill>
              </a:rPr>
              <a:pPr>
                <a:defRPr/>
              </a:pPr>
              <a:t>60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861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pitchFamily="18" charset="2"/>
              <a:buNone/>
              <a:defRPr/>
            </a:pPr>
            <a:r>
              <a:rPr lang="en-US" dirty="0" smtClean="0"/>
              <a:t>  In this section, general comments were also gathered using an open ended question. Respondents were asked to state in their own words their opinion pertaining to the wireless application in library services proposed. Examples of such responses are as follows; </a:t>
            </a:r>
          </a:p>
          <a:p>
            <a:pPr marL="365760" indent="-283464" algn="just" eaLnBrk="1" fontAlgn="auto" hangingPunct="1">
              <a:spcAft>
                <a:spcPts val="0"/>
              </a:spcAft>
              <a:buFont typeface="Wingdings" pitchFamily="2" charset="2"/>
              <a:buChar char="v"/>
              <a:defRPr/>
            </a:pPr>
            <a:r>
              <a:rPr lang="en-US" dirty="0" smtClean="0"/>
              <a:t>   It is important because sometimes I do not have much time to go to the Library because I will be busy with the assignments and projects in the computer lab.</a:t>
            </a:r>
          </a:p>
          <a:p>
            <a:pPr marL="365760" indent="-283464" algn="just" eaLnBrk="1" fontAlgn="auto" hangingPunct="1">
              <a:spcAft>
                <a:spcPts val="0"/>
              </a:spcAft>
              <a:buFont typeface="Wingdings 2" pitchFamily="18" charset="2"/>
              <a:buNone/>
              <a:defRPr/>
            </a:pPr>
            <a:endParaRPr lang="en-US" dirty="0" smtClean="0"/>
          </a:p>
          <a:p>
            <a:pPr marL="365760" indent="-283464" algn="just" eaLnBrk="1" fontAlgn="auto" hangingPunct="1">
              <a:spcAft>
                <a:spcPts val="0"/>
              </a:spcAft>
              <a:buFont typeface="Wingdings 2" pitchFamily="18" charset="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5AF12C9A-9582-418A-82FA-7470AB850081}" type="slidenum">
              <a:rPr lang="en-US">
                <a:solidFill>
                  <a:schemeClr val="accent3">
                    <a:lumMod val="75000"/>
                  </a:schemeClr>
                </a:solidFill>
              </a:rPr>
              <a:pPr>
                <a:defRPr/>
              </a:pPr>
              <a:t>61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6964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Continued…..</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pitchFamily="2" charset="2"/>
              <a:buChar char="v"/>
              <a:defRPr/>
            </a:pPr>
            <a:r>
              <a:rPr lang="en-US" dirty="0" smtClean="0"/>
              <a:t>  It is useful for those who stay off campus !</a:t>
            </a:r>
          </a:p>
          <a:p>
            <a:pPr marL="365760" indent="-283464" algn="just" eaLnBrk="1" fontAlgn="auto" hangingPunct="1">
              <a:spcAft>
                <a:spcPts val="0"/>
              </a:spcAft>
              <a:buFont typeface="Wingdings" pitchFamily="2" charset="2"/>
              <a:buChar char="v"/>
              <a:defRPr/>
            </a:pPr>
            <a:r>
              <a:rPr lang="en-US" dirty="0" smtClean="0"/>
              <a:t> Users may access library services after working   hours.</a:t>
            </a:r>
          </a:p>
          <a:p>
            <a:pPr algn="just">
              <a:buFont typeface="Wingdings" pitchFamily="2" charset="2"/>
              <a:buChar char="v"/>
              <a:defRPr/>
            </a:pPr>
            <a:r>
              <a:rPr lang="en-US" dirty="0" smtClean="0"/>
              <a:t> It is one of the effective ways for the Library services. It makes the Library convenient for us in various ways.</a:t>
            </a:r>
          </a:p>
          <a:p>
            <a:pPr algn="just">
              <a:buFont typeface="Wingdings" pitchFamily="2" charset="2"/>
              <a:buChar char="v"/>
              <a:defRPr/>
            </a:pPr>
            <a:r>
              <a:rPr lang="en-US" dirty="0" smtClean="0"/>
              <a:t> It is a good idea because wireless application is a new trend that gives more flexibility.</a:t>
            </a:r>
          </a:p>
          <a:p>
            <a:pPr marL="365760" indent="-283464" algn="just" eaLnBrk="1" fontAlgn="auto" hangingPunct="1">
              <a:spcAft>
                <a:spcPts val="0"/>
              </a:spcAft>
              <a:buFont typeface="Wingdings 2" pitchFamily="18" charset="2"/>
              <a:buNone/>
              <a:defRPr/>
            </a:pPr>
            <a:r>
              <a:rPr lang="en-US" dirty="0" smtClean="0"/>
              <a:t> </a:t>
            </a:r>
          </a:p>
          <a:p>
            <a:pPr marL="365760" indent="-283464" algn="just" eaLnBrk="1" fontAlgn="auto" hangingPunct="1">
              <a:spcAft>
                <a:spcPts val="0"/>
              </a:spcAft>
              <a:buFont typeface="Wingdings 2" pitchFamily="18" charset="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2F16B108-E537-4829-BCA4-7EB85C943970}" type="slidenum">
              <a:rPr lang="en-US">
                <a:solidFill>
                  <a:schemeClr val="accent3">
                    <a:lumMod val="75000"/>
                  </a:schemeClr>
                </a:solidFill>
              </a:rPr>
              <a:pPr>
                <a:defRPr/>
              </a:pPr>
              <a:t>62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066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endParaRPr lang="en-US" dirty="0" smtClean="0">
              <a:solidFill>
                <a:srgbClr val="0070C0"/>
              </a:solidFill>
              <a:effectLst>
                <a:outerShdw blurRad="38100" dist="38100" dir="2700000" algn="tl">
                  <a:srgbClr val="000000">
                    <a:alpha val="43137"/>
                  </a:srgbClr>
                </a:outerShdw>
              </a:effectLst>
            </a:endParaRPr>
          </a:p>
          <a:p>
            <a:pPr algn="just">
              <a:buFont typeface="Wingdings 2" pitchFamily="18" charset="2"/>
              <a:buNone/>
              <a:defRPr/>
            </a:pPr>
            <a:r>
              <a:rPr lang="en-US" dirty="0" smtClean="0"/>
              <a:t>  Although various library services have been made available over the Internet in Bangladesh, their access to the Internet is may not be as widespread as their access to the various mobile phone services. This may explain why majority of the students were using the justification of convenience of access to indicate their positive view on mobile phone services proposed.</a:t>
            </a:r>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7A4D407-413F-41C7-A981-4382DE12DAC6}" type="slidenum">
              <a:rPr lang="en-US">
                <a:solidFill>
                  <a:schemeClr val="accent3">
                    <a:lumMod val="75000"/>
                  </a:schemeClr>
                </a:solidFill>
              </a:rPr>
              <a:pPr>
                <a:defRPr/>
              </a:pPr>
              <a:t>63</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168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r>
              <a:rPr lang="en-US" dirty="0" smtClean="0">
                <a:effectLst>
                  <a:outerShdw blurRad="38100" dist="38100" dir="2700000" algn="tl">
                    <a:srgbClr val="000000">
                      <a:alpha val="43137"/>
                    </a:srgbClr>
                  </a:outerShdw>
                </a:effectLst>
              </a:rPr>
              <a:t>The application of mobile phone technologies is considered as new in the libraries of Bangladesh.</a:t>
            </a:r>
          </a:p>
          <a:p>
            <a:pPr algn="just">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In higher academic institutions, it has been providing their users specially via sms services.</a:t>
            </a:r>
          </a:p>
          <a:p>
            <a:pPr algn="just">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Provision of library services in mobile is new in Bangladesh.</a:t>
            </a:r>
          </a:p>
          <a:p>
            <a:pPr algn="just">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Even if there are such services, they are only limited to passive services such as opening hours, circulation and other information services.</a:t>
            </a: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6DA950D5-B638-4AC4-8CB0-74CB4B5A973E}" type="slidenum">
              <a:rPr lang="en-US">
                <a:solidFill>
                  <a:schemeClr val="accent3">
                    <a:lumMod val="75000"/>
                  </a:schemeClr>
                </a:solidFill>
              </a:rPr>
              <a:pPr>
                <a:defRPr/>
              </a:pPr>
              <a:t>64</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271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r>
              <a:rPr lang="en-US" dirty="0" smtClean="0">
                <a:effectLst>
                  <a:outerShdw blurRad="38100" dist="38100" dir="2700000" algn="tl">
                    <a:srgbClr val="000000">
                      <a:alpha val="43137"/>
                    </a:srgbClr>
                  </a:outerShdw>
                </a:effectLst>
              </a:rPr>
              <a:t>More active library applications such as interactive information search in the OPAC system are yet to be introduced</a:t>
            </a:r>
            <a:r>
              <a:rPr lang="en-US" dirty="0" smtClean="0"/>
              <a:t>.</a:t>
            </a:r>
          </a:p>
          <a:p>
            <a:pPr algn="just">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This happens due to many constraints of network applications and devices, complexity of operations </a:t>
            </a:r>
          </a:p>
          <a:p>
            <a:pPr algn="just">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Though it is showed that mobile phone services has not been yet implemented in the university libraries of Bangladesh, </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5AD8AF7B-F94E-40C5-B925-8C37E2210637}" type="slidenum">
              <a:rPr lang="en-US">
                <a:solidFill>
                  <a:schemeClr val="accent3">
                    <a:lumMod val="75000"/>
                  </a:schemeClr>
                </a:solidFill>
              </a:rPr>
              <a:pPr>
                <a:defRPr/>
              </a:pPr>
              <a:t>65</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373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r>
              <a:rPr lang="en-US" dirty="0" smtClean="0">
                <a:effectLst>
                  <a:outerShdw blurRad="38100" dist="38100" dir="2700000" algn="tl">
                    <a:srgbClr val="000000">
                      <a:alpha val="43137"/>
                    </a:srgbClr>
                  </a:outerShdw>
                </a:effectLst>
              </a:rPr>
              <a:t>But responses indicated that the respondents were willing to utilize the library services through their mobile phone devices. The widespread use of mobile phones among students might have also lead to the positive opinion and perception on its application in the library related services.</a:t>
            </a:r>
          </a:p>
          <a:p>
            <a:pPr marL="365760" indent="-283464" algn="just" eaLnBrk="1" fontAlgn="auto" hangingPunct="1">
              <a:spcAft>
                <a:spcPts val="0"/>
              </a:spcAft>
              <a:buFont typeface="Wingdings 2"/>
              <a:buNone/>
              <a:defRPr/>
            </a:pPr>
            <a:r>
              <a:rPr lang="en-US" dirty="0" smtClean="0"/>
              <a:t>  </a:t>
            </a:r>
          </a:p>
          <a:p>
            <a:pPr marL="365760" indent="-283464"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7B5462D6-B042-4751-A3DE-0D338D6BDF9A}" type="slidenum">
              <a:rPr lang="en-US">
                <a:solidFill>
                  <a:schemeClr val="accent3">
                    <a:lumMod val="75000"/>
                  </a:schemeClr>
                </a:solidFill>
              </a:rPr>
              <a:pPr>
                <a:defRPr/>
              </a:pPr>
              <a:t>66</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476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r>
              <a:rPr lang="en-US" dirty="0" smtClean="0"/>
              <a:t>This </a:t>
            </a:r>
            <a:r>
              <a:rPr lang="en-US" b="1" dirty="0" smtClean="0"/>
              <a:t>application was also seen as beneficial </a:t>
            </a:r>
            <a:r>
              <a:rPr lang="en-US" dirty="0" smtClean="0"/>
              <a:t>by the users perhaps due the fact that they were visiting the library </a:t>
            </a:r>
            <a:r>
              <a:rPr lang="en-US" b="1" dirty="0" smtClean="0"/>
              <a:t>less frequently, and only when needed</a:t>
            </a:r>
            <a:r>
              <a:rPr lang="en-US" dirty="0" smtClean="0"/>
              <a:t>. On the other hand, this decreased in visits should not be seen as a threat by the librarian, but instead as an opportunity for them to be more visible to the users. Such services, if offered, will allow the libraries to reach a wider range of user groups, giving them more opportunities for better promotion.</a:t>
            </a:r>
          </a:p>
          <a:p>
            <a:pPr marL="365760" indent="-283464" algn="just"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B4A7A68E-E067-4D20-97AF-EFF3C30F886D}" type="slidenum">
              <a:rPr lang="en-US">
                <a:solidFill>
                  <a:schemeClr val="accent3">
                    <a:lumMod val="75000"/>
                  </a:schemeClr>
                </a:solidFill>
              </a:rPr>
              <a:pPr>
                <a:defRPr/>
              </a:pPr>
              <a:t>67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578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endParaRPr lang="en-US" dirty="0" smtClean="0"/>
          </a:p>
          <a:p>
            <a:pPr algn="just">
              <a:defRPr/>
            </a:pPr>
            <a:r>
              <a:rPr lang="en-US" dirty="0" smtClean="0"/>
              <a:t>The results of this study have provided the necessary information on what the users really want. Thus, this study has perhaps given a signal for libraries to begin participating in this kind of services. Libraries in Bangladesh should not wait too long to work with the respective authorities in making the mobile phone services a reality.</a:t>
            </a:r>
            <a:endParaRPr lang="en-US"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r>
              <a:rPr lang="en-US" dirty="0" smtClean="0"/>
              <a:t>  </a:t>
            </a:r>
            <a:endParaRPr lang="en-US" dirty="0" smtClean="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1E2B86C1-54E5-4134-A0FA-20E1E39EA90F}" type="slidenum">
              <a:rPr lang="en-US">
                <a:solidFill>
                  <a:schemeClr val="accent3">
                    <a:lumMod val="75000"/>
                  </a:schemeClr>
                </a:solidFill>
              </a:rPr>
              <a:pPr>
                <a:defRPr/>
              </a:pPr>
              <a:t>68</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680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endParaRPr lang="en-US" dirty="0" smtClean="0"/>
          </a:p>
          <a:p>
            <a:pPr algn="just">
              <a:defRPr/>
            </a:pPr>
            <a:r>
              <a:rPr lang="en-US" dirty="0" smtClean="0"/>
              <a:t>Telecommunication providers to need to produce a good study that investigate the appropriateness of library functions to be delivered in the smaller interface environment like other mobile phone services already they offered. The result of such study should be used in the actual implementation of the services.</a:t>
            </a:r>
            <a:endParaRPr lang="en-US" dirty="0" smtClean="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3FD574C4-A3B5-4C34-B847-2D7325733842}" type="slidenum">
              <a:rPr lang="en-US">
                <a:solidFill>
                  <a:schemeClr val="accent3">
                    <a:lumMod val="75000"/>
                  </a:schemeClr>
                </a:solidFill>
              </a:rPr>
              <a:pPr>
                <a:defRPr/>
              </a:pPr>
              <a:t>69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783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91600" cy="5638800"/>
          </a:xfrm>
        </p:spPr>
        <p:txBody>
          <a:bodyPr>
            <a:normAutofit fontScale="92500" lnSpcReduction="10000"/>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effectLst>
                  <a:outerShdw blurRad="38100" dist="38100" dir="2700000" algn="tl">
                    <a:srgbClr val="000000">
                      <a:alpha val="43137"/>
                    </a:srgbClr>
                  </a:outerShdw>
                </a:effectLst>
              </a:rPr>
              <a:t>  Objectives of the study </a:t>
            </a:r>
          </a:p>
          <a:p>
            <a:pPr algn="just">
              <a:defRPr/>
            </a:pPr>
            <a:r>
              <a:rPr lang="en-US" dirty="0" smtClean="0"/>
              <a:t>To identify the existing status of mobile phone, mobile       phone based information services in Bangladesh;</a:t>
            </a:r>
          </a:p>
          <a:p>
            <a:pPr algn="just">
              <a:buFont typeface="Wingdings 2" pitchFamily="18" charset="2"/>
              <a:buNone/>
              <a:defRPr/>
            </a:pPr>
            <a:r>
              <a:rPr lang="en-US" dirty="0" smtClean="0"/>
              <a:t> </a:t>
            </a:r>
          </a:p>
          <a:p>
            <a:pPr algn="just">
              <a:defRPr/>
            </a:pPr>
            <a:r>
              <a:rPr lang="en-US" dirty="0" smtClean="0"/>
              <a:t>This study seeks to explore the utilization of mobile phone services in the educational environment;</a:t>
            </a:r>
          </a:p>
          <a:p>
            <a:pPr>
              <a:buFont typeface="Wingdings 2" pitchFamily="18" charset="2"/>
              <a:buNone/>
              <a:defRPr/>
            </a:pPr>
            <a:endParaRPr lang="en-US" dirty="0" smtClean="0"/>
          </a:p>
          <a:p>
            <a:pPr algn="just">
              <a:defRPr/>
            </a:pPr>
            <a:r>
              <a:rPr lang="en-US" dirty="0" smtClean="0"/>
              <a:t>Explore the nature of mobile phone use among university students, and investigate the perception of university students on mobile phone uses in library and information services.</a:t>
            </a:r>
          </a:p>
          <a:p>
            <a:pPr marL="365760" indent="-283464" algn="just" eaLnBrk="1" fontAlgn="auto" hangingPunct="1">
              <a:spcAft>
                <a:spcPts val="0"/>
              </a:spcAft>
              <a:buFont typeface="Arial" pitchFamily="34" charset="0"/>
              <a:buChar char="•"/>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endParaRPr lang="en-US" dirty="0"/>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0E8A7F6A-8936-4AE3-A9F4-5714B292B28C}" type="slidenum">
              <a:rPr lang="en-US">
                <a:solidFill>
                  <a:schemeClr val="accent3">
                    <a:lumMod val="75000"/>
                  </a:schemeClr>
                </a:solidFill>
              </a:rPr>
              <a:pPr>
                <a:defRPr/>
              </a:pPr>
              <a:t>7</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434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endParaRPr lang="en-US" dirty="0" smtClean="0"/>
          </a:p>
          <a:p>
            <a:pPr algn="just">
              <a:defRPr/>
            </a:pPr>
            <a:r>
              <a:rPr lang="en-US" dirty="0" smtClean="0"/>
              <a:t>Currently, services such as borrowing and renewal status should be made a priority in the context of the Bangladeshi academic library services. Such services should also be utilized by other types of libraries such as the public libraries, the corporate</a:t>
            </a:r>
          </a:p>
          <a:p>
            <a:pPr algn="just">
              <a:buFont typeface="Wingdings 2" pitchFamily="18" charset="2"/>
              <a:buNone/>
              <a:defRPr/>
            </a:pPr>
            <a:r>
              <a:rPr lang="en-US" dirty="0" smtClean="0"/>
              <a:t>  information service centers and the national library networks for better access. </a:t>
            </a:r>
            <a:endParaRPr lang="en-US" dirty="0" smtClean="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4BC5FE42-0ECD-43BE-80F5-CFA8652305C6}" type="slidenum">
              <a:rPr lang="en-US">
                <a:solidFill>
                  <a:schemeClr val="accent3">
                    <a:lumMod val="75000"/>
                  </a:schemeClr>
                </a:solidFill>
              </a:rPr>
              <a:pPr>
                <a:defRPr/>
              </a:pPr>
              <a:t>70</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8856"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Conclusion and future work……</a:t>
            </a:r>
          </a:p>
          <a:p>
            <a:pPr algn="just">
              <a:defRPr/>
            </a:pPr>
            <a:r>
              <a:rPr lang="en-US" dirty="0" smtClean="0"/>
              <a:t> This study is not without limitations. Although it is assumed that variability in the sample is low in relation to the variables under study, the possibility of greater differences may be observed with bigger sample size, and with other categories of library users such as the academic staffs. The replication of a similar study may be needed to verify the validity of the result.</a:t>
            </a: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B7C945EA-8E97-474B-A421-74795D8BF298}" type="slidenum">
              <a:rPr lang="en-US">
                <a:solidFill>
                  <a:schemeClr val="accent3">
                    <a:lumMod val="75000"/>
                  </a:schemeClr>
                </a:solidFill>
              </a:rPr>
              <a:pPr>
                <a:defRPr/>
              </a:pPr>
              <a:t>71</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79880"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457200"/>
            <a:ext cx="8991600" cy="6019800"/>
          </a:xfrm>
        </p:spPr>
        <p:txBody>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915400" cy="5638800"/>
          </a:xfrm>
        </p:spPr>
        <p:txBody>
          <a:bodyPr>
            <a:noAutofit/>
          </a:bodyPr>
          <a:lstStyle/>
          <a:p>
            <a:pPr marL="365760" indent="-283464" algn="just" eaLnBrk="1" fontAlgn="auto" hangingPunct="1">
              <a:spcAft>
                <a:spcPts val="0"/>
              </a:spcAft>
              <a:buFont typeface="Wingdings 2"/>
              <a:buNone/>
              <a:defRPr/>
            </a:pPr>
            <a:r>
              <a:rPr lang="en-US" sz="2000"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just" eaLnBrk="1" fontAlgn="auto" hangingPunct="1">
              <a:spcAft>
                <a:spcPts val="0"/>
              </a:spcAft>
              <a:buFont typeface="Wingdings 2"/>
              <a:buNone/>
              <a:defRPr/>
            </a:pPr>
            <a:endParaRPr lang="en-US" sz="2000"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Thank you!!</a:t>
            </a:r>
          </a:p>
          <a:p>
            <a:pPr marL="365760" indent="-283464" algn="ctr" eaLnBrk="1" fontAlgn="auto" hangingPunct="1">
              <a:spcAft>
                <a:spcPts val="0"/>
              </a:spcAft>
              <a:buFont typeface="Wingdings 2"/>
              <a:buNone/>
              <a:defRPr/>
            </a:pP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r>
              <a:rPr lang="en-US" smtClean="0">
                <a:solidFill>
                  <a:srgbClr val="0070C0"/>
                </a:solidFill>
                <a:effectLst>
                  <a:outerShdw blurRad="38100" dist="38100" dir="2700000" algn="tl">
                    <a:srgbClr val="000000">
                      <a:alpha val="43137"/>
                    </a:srgbClr>
                  </a:outerShdw>
                </a:effectLst>
              </a:rPr>
              <a:t>Contact </a:t>
            </a:r>
            <a:endParaRPr lang="en-US" dirty="0" smtClean="0">
              <a:solidFill>
                <a:srgbClr val="0070C0"/>
              </a:solidFill>
              <a:effectLst>
                <a:outerShdw blurRad="38100" dist="38100" dir="2700000" algn="tl">
                  <a:srgbClr val="000000">
                    <a:alpha val="43137"/>
                  </a:srgbClr>
                </a:outerShdw>
              </a:effectLst>
            </a:endParaRPr>
          </a:p>
          <a:p>
            <a:pPr marL="365760" indent="-283464" algn="ctr"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anwar81du@gmail</a:t>
            </a:r>
          </a:p>
          <a:p>
            <a:pPr marL="365760" indent="-283464" algn="ctr"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www.anwaruldu.info </a:t>
            </a: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886FDB5F-F034-44F8-BC0F-4689F85F34F0}" type="slidenum">
              <a:rPr lang="en-US">
                <a:solidFill>
                  <a:schemeClr val="accent3">
                    <a:lumMod val="75000"/>
                  </a:schemeClr>
                </a:solidFill>
              </a:rPr>
              <a:pPr>
                <a:defRPr/>
              </a:pPr>
              <a:t>72</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80904"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fontAlgn="auto" hangingPunct="1">
              <a:spcAft>
                <a:spcPts val="0"/>
              </a:spcAft>
              <a:defRPr/>
            </a:pP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br>
              <a:rPr lang="en-US" sz="2000" dirty="0" smtClean="0">
                <a:solidFill>
                  <a:schemeClr val="tx2">
                    <a:satMod val="130000"/>
                  </a:schemeClr>
                </a:solidFill>
              </a:rPr>
            </a:br>
            <a:r>
              <a:rPr lang="en-US" sz="2000" dirty="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2209800" y="533400"/>
            <a:ext cx="6724650" cy="5791200"/>
          </a:xfrm>
        </p:spPr>
        <p:txBody>
          <a:bodyPr>
            <a:normAutofit fontScale="92500" lnSpcReduction="20000"/>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sz="2000" dirty="0" smtClean="0">
                <a:solidFill>
                  <a:srgbClr val="C00000"/>
                </a:solidFill>
              </a:rPr>
              <a:t>		</a:t>
            </a:r>
            <a:r>
              <a:rPr lang="en-US" sz="2400" dirty="0" smtClean="0">
                <a:solidFill>
                  <a:srgbClr val="C00000"/>
                </a:solidFill>
              </a:rPr>
              <a:t>Bangladesh : A Brief Description </a:t>
            </a:r>
          </a:p>
          <a:p>
            <a:pPr marL="365760" indent="-283464" algn="just" eaLnBrk="1" fontAlgn="auto" hangingPunct="1">
              <a:spcAft>
                <a:spcPts val="0"/>
              </a:spcAft>
              <a:buFont typeface="Wingdings 2"/>
              <a:buNone/>
              <a:defRPr/>
            </a:pPr>
            <a:r>
              <a:rPr lang="en-US" sz="2000" b="1" dirty="0" smtClean="0"/>
              <a:t>Name:</a:t>
            </a:r>
            <a:r>
              <a:rPr lang="en-US" sz="2000" dirty="0" smtClean="0"/>
              <a:t> Peoples Republic of Bangladesh.</a:t>
            </a:r>
          </a:p>
          <a:p>
            <a:pPr marL="365760" indent="-283464" algn="just" eaLnBrk="1" fontAlgn="auto" hangingPunct="1">
              <a:spcAft>
                <a:spcPts val="0"/>
              </a:spcAft>
              <a:buFont typeface="Wingdings 2"/>
              <a:buNone/>
              <a:defRPr/>
            </a:pPr>
            <a:r>
              <a:rPr lang="en-US" sz="2000" b="1" dirty="0" smtClean="0"/>
              <a:t>Capital: </a:t>
            </a:r>
            <a:r>
              <a:rPr lang="en-US" sz="2000" dirty="0" smtClean="0"/>
              <a:t>Dhaka </a:t>
            </a:r>
          </a:p>
          <a:p>
            <a:pPr marL="365760" indent="-283464" algn="just" eaLnBrk="1" fontAlgn="auto" hangingPunct="1">
              <a:spcAft>
                <a:spcPts val="0"/>
              </a:spcAft>
              <a:buFont typeface="Wingdings 2"/>
              <a:buNone/>
              <a:defRPr/>
            </a:pPr>
            <a:r>
              <a:rPr lang="en-US" sz="2000" b="1" dirty="0" smtClean="0"/>
              <a:t>Location:</a:t>
            </a:r>
            <a:r>
              <a:rPr lang="en-US" sz="2000" dirty="0" smtClean="0"/>
              <a:t> Sothern Asia, sharing border by bay of Bengal, India and Myanmar. </a:t>
            </a:r>
          </a:p>
          <a:p>
            <a:pPr marL="365760" indent="-283464" algn="just" eaLnBrk="1" fontAlgn="auto" hangingPunct="1">
              <a:spcAft>
                <a:spcPts val="0"/>
              </a:spcAft>
              <a:buFont typeface="Wingdings 2"/>
              <a:buNone/>
              <a:defRPr/>
            </a:pPr>
            <a:r>
              <a:rPr lang="en-US" sz="2000" b="1" dirty="0" smtClean="0"/>
              <a:t>Area:  </a:t>
            </a:r>
            <a:r>
              <a:rPr lang="en-US" sz="2000" dirty="0" smtClean="0"/>
              <a:t>143,998 sq km</a:t>
            </a:r>
          </a:p>
          <a:p>
            <a:pPr marL="365760" indent="-283464" algn="just" eaLnBrk="1" fontAlgn="auto" hangingPunct="1">
              <a:spcAft>
                <a:spcPts val="0"/>
              </a:spcAft>
              <a:buFont typeface="Wingdings 2"/>
              <a:buNone/>
              <a:defRPr/>
            </a:pPr>
            <a:r>
              <a:rPr lang="en-US" sz="2000" b="1" dirty="0" smtClean="0"/>
              <a:t>Population :  15,2518015 (16-07-2012) </a:t>
            </a:r>
          </a:p>
          <a:p>
            <a:pPr marL="365760" indent="-283464" algn="just" eaLnBrk="1" fontAlgn="auto" hangingPunct="1">
              <a:spcAft>
                <a:spcPts val="0"/>
              </a:spcAft>
              <a:buFont typeface="Wingdings 2"/>
              <a:buNone/>
              <a:defRPr/>
            </a:pPr>
            <a:r>
              <a:rPr lang="en-US" sz="2000" b="1" dirty="0" smtClean="0"/>
              <a:t>Literacy:  51.8% </a:t>
            </a:r>
          </a:p>
          <a:p>
            <a:pPr marL="365760" indent="-283464" algn="just" eaLnBrk="1" fontAlgn="auto" hangingPunct="1">
              <a:spcAft>
                <a:spcPts val="0"/>
              </a:spcAft>
              <a:buFont typeface="Wingdings 2"/>
              <a:buNone/>
              <a:defRPr/>
            </a:pPr>
            <a:r>
              <a:rPr lang="en-US" sz="2000" b="1" dirty="0" smtClean="0"/>
              <a:t>Language:  </a:t>
            </a:r>
            <a:r>
              <a:rPr lang="en-US" sz="2000" dirty="0" smtClean="0"/>
              <a:t>Most of the people speak in Bengali (However, English is widely spoken and used)</a:t>
            </a:r>
            <a:endParaRPr lang="en-US" sz="2000" b="1" dirty="0" smtClean="0"/>
          </a:p>
          <a:p>
            <a:pPr marL="365760" indent="-283464" algn="just" eaLnBrk="1" fontAlgn="auto" hangingPunct="1">
              <a:spcAft>
                <a:spcPts val="0"/>
              </a:spcAft>
              <a:buFont typeface="Wingdings 2"/>
              <a:buNone/>
              <a:defRPr/>
            </a:pPr>
            <a:r>
              <a:rPr lang="en-US" sz="2000" b="1" dirty="0" smtClean="0"/>
              <a:t>Religions:  </a:t>
            </a:r>
            <a:r>
              <a:rPr lang="en-US" sz="2000" dirty="0" smtClean="0"/>
              <a:t>89.5 % Muslim of the total population , others are Hindu, Buddhists, Christians and others. </a:t>
            </a:r>
            <a:endParaRPr lang="en-US" sz="2000" b="1" dirty="0" smtClean="0">
              <a:solidFill>
                <a:srgbClr val="FF0000"/>
              </a:solidFill>
            </a:endParaRPr>
          </a:p>
          <a:p>
            <a:pPr marL="365760" indent="-283464" algn="just" eaLnBrk="1" fontAlgn="auto" hangingPunct="1">
              <a:spcAft>
                <a:spcPts val="0"/>
              </a:spcAft>
              <a:buFont typeface="Wingdings 2"/>
              <a:buNone/>
              <a:defRPr/>
            </a:pPr>
            <a:r>
              <a:rPr lang="en-US" sz="2000" b="1" dirty="0" smtClean="0"/>
              <a:t>Independence: </a:t>
            </a:r>
            <a:r>
              <a:rPr lang="en-US" sz="2000" dirty="0" smtClean="0"/>
              <a:t>16 December 1971 (from West Pakistan)</a:t>
            </a:r>
            <a:endParaRPr lang="en-US" sz="2000" b="1" dirty="0" smtClean="0"/>
          </a:p>
          <a:p>
            <a:pPr marL="365760" indent="-283464" algn="just" eaLnBrk="1" fontAlgn="auto" hangingPunct="1">
              <a:spcAft>
                <a:spcPts val="0"/>
              </a:spcAft>
              <a:buFont typeface="Wingdings 2"/>
              <a:buNone/>
              <a:defRPr/>
            </a:pPr>
            <a:endParaRPr lang="en-US" sz="2000" b="1" dirty="0" smtClean="0"/>
          </a:p>
          <a:p>
            <a:pPr marL="365760" indent="-283464" algn="just" eaLnBrk="1" fontAlgn="auto" hangingPunct="1">
              <a:spcAft>
                <a:spcPts val="0"/>
              </a:spcAft>
              <a:buFont typeface="Wingdings 2"/>
              <a:buNone/>
              <a:defRPr/>
            </a:pPr>
            <a:r>
              <a:rPr lang="en-US" sz="2000" b="1" dirty="0" smtClean="0"/>
              <a:t> Economy: </a:t>
            </a:r>
            <a:r>
              <a:rPr lang="en-US" sz="2000" dirty="0" smtClean="0"/>
              <a:t>Agrarian but readymade garments, textile, fisheries, jute products,  pharmaceuticals, tea and leather goods are also major industries.</a:t>
            </a:r>
            <a:endParaRPr lang="en-US" sz="2000" b="1" dirty="0" smtClean="0"/>
          </a:p>
          <a:p>
            <a:pPr marL="365760" indent="-283464" algn="just" eaLnBrk="1" fontAlgn="auto" hangingPunct="1">
              <a:spcAft>
                <a:spcPts val="0"/>
              </a:spcAft>
              <a:buFont typeface="Wingdings 2"/>
              <a:buNone/>
              <a:defRPr/>
            </a:pPr>
            <a:r>
              <a:rPr lang="en-US" sz="2000" b="1" dirty="0" smtClean="0"/>
              <a:t>Natural resources:  </a:t>
            </a:r>
            <a:r>
              <a:rPr lang="en-US" sz="2000" dirty="0" smtClean="0"/>
              <a:t>natural gas, arable land, timber, coal</a:t>
            </a:r>
            <a:endParaRPr lang="en-US" sz="2000" b="1" dirty="0" smtClean="0"/>
          </a:p>
          <a:p>
            <a:pPr marL="365760" indent="-283464" algn="just" eaLnBrk="1" fontAlgn="auto" hangingPunct="1">
              <a:spcAft>
                <a:spcPts val="0"/>
              </a:spcAft>
              <a:buFont typeface="Wingdings 2"/>
              <a:buNone/>
              <a:defRPr/>
            </a:pPr>
            <a:r>
              <a:rPr lang="en-US" sz="2000" dirty="0" smtClean="0"/>
              <a:t> </a:t>
            </a:r>
          </a:p>
          <a:p>
            <a:pPr marL="365760" indent="-283464" algn="just" eaLnBrk="1" fontAlgn="auto" hangingPunct="1">
              <a:spcAft>
                <a:spcPts val="0"/>
              </a:spcAft>
              <a:buFont typeface="Wingdings 2"/>
              <a:buNone/>
              <a:defRPr/>
            </a:pPr>
            <a:endParaRPr lang="en-US" dirty="0" smtClean="0">
              <a:solidFill>
                <a:srgbClr val="C00000"/>
              </a:solidFill>
            </a:endParaRPr>
          </a:p>
          <a:p>
            <a:pPr marL="365760" indent="-283464" algn="just" eaLnBrk="1" fontAlgn="auto" hangingPunct="1">
              <a:spcAft>
                <a:spcPts val="0"/>
              </a:spcAft>
              <a:buFont typeface="Wingdings 2"/>
              <a:buNone/>
              <a:defRPr/>
            </a:pPr>
            <a:endParaRPr lang="en-US" dirty="0" smtClean="0">
              <a:solidFill>
                <a:srgbClr val="C00000"/>
              </a:solidFill>
            </a:endParaRPr>
          </a:p>
          <a:p>
            <a:pPr marL="365760" indent="-283464" algn="ctr" eaLnBrk="1" fontAlgn="auto" hangingPunct="1">
              <a:spcAft>
                <a:spcPts val="0"/>
              </a:spcAft>
              <a:buFont typeface="Wingdings 2"/>
              <a:buNone/>
              <a:defRPr/>
            </a:pPr>
            <a:endParaRPr lang="en-US" dirty="0">
              <a:solidFill>
                <a:srgbClr val="C00000"/>
              </a:solidFill>
            </a:endParaRPr>
          </a:p>
        </p:txBody>
      </p:sp>
      <p:sp>
        <p:nvSpPr>
          <p:cNvPr id="10" name="Footer Placeholder 9"/>
          <p:cNvSpPr>
            <a:spLocks noGrp="1"/>
          </p:cNvSpPr>
          <p:nvPr>
            <p:ph type="ftr" sz="quarter" idx="11"/>
          </p:nvPr>
        </p:nvSpPr>
        <p:spPr>
          <a:xfrm>
            <a:off x="0" y="6305550"/>
            <a:ext cx="8610600" cy="47625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AD3891D6-97AE-42B0-BB74-B3FC278A60C3}" type="slidenum">
              <a:rPr lang="en-US">
                <a:solidFill>
                  <a:schemeClr val="accent3">
                    <a:lumMod val="75000"/>
                  </a:schemeClr>
                </a:solidFill>
              </a:rPr>
              <a:pPr>
                <a:defRPr/>
              </a:pPr>
              <a:t>8</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5368"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pic>
        <p:nvPicPr>
          <p:cNvPr id="15369" name="Picture 9" descr="Bangladesh-flag"/>
          <p:cNvPicPr>
            <a:picLocks noChangeAspect="1" noChangeArrowheads="1"/>
          </p:cNvPicPr>
          <p:nvPr/>
        </p:nvPicPr>
        <p:blipFill>
          <a:blip r:embed="rId4"/>
          <a:srcRect/>
          <a:stretch>
            <a:fillRect/>
          </a:stretch>
        </p:blipFill>
        <p:spPr bwMode="auto">
          <a:xfrm>
            <a:off x="0" y="1219200"/>
            <a:ext cx="2133600" cy="452596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838200"/>
            <a:ext cx="7726363" cy="5486400"/>
          </a:xfrm>
        </p:spPr>
        <p:txBody>
          <a:bodyPr/>
          <a:lstStyle/>
          <a:p>
            <a:pPr eaLnBrk="1" fontAlgn="auto" hangingPunct="1">
              <a:spcAft>
                <a:spcPts val="0"/>
              </a:spcAft>
              <a:defRPr/>
            </a:pP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br>
              <a:rPr lang="en-US" sz="2000" smtClean="0">
                <a:solidFill>
                  <a:schemeClr val="tx2">
                    <a:satMod val="130000"/>
                  </a:schemeClr>
                </a:solidFill>
              </a:rPr>
            </a:br>
            <a:r>
              <a:rPr lang="en-US" sz="2000" smtClean="0">
                <a:solidFill>
                  <a:schemeClr val="tx2">
                    <a:satMod val="130000"/>
                  </a:schemeClr>
                </a:solidFill>
              </a:rPr>
              <a:t>		</a:t>
            </a:r>
            <a:endParaRPr lang="en-US" sz="3100" dirty="0">
              <a:solidFill>
                <a:schemeClr val="tx1"/>
              </a:solidFill>
              <a:effectLst>
                <a:outerShdw blurRad="38100" dist="38100" dir="2700000" algn="tl">
                  <a:srgbClr val="000000">
                    <a:alpha val="43137"/>
                  </a:srgbClr>
                </a:outerShdw>
              </a:effectLst>
            </a:endParaRPr>
          </a:p>
        </p:txBody>
      </p:sp>
      <p:sp>
        <p:nvSpPr>
          <p:cNvPr id="15" name="Content Placeholder 14"/>
          <p:cNvSpPr>
            <a:spLocks noGrp="1"/>
          </p:cNvSpPr>
          <p:nvPr>
            <p:ph idx="1"/>
          </p:nvPr>
        </p:nvSpPr>
        <p:spPr>
          <a:xfrm>
            <a:off x="0" y="685800"/>
            <a:ext cx="8610600" cy="5638800"/>
          </a:xfrm>
        </p:spPr>
        <p:txBody>
          <a:bodyPr>
            <a:normAutofit/>
          </a:bodyPr>
          <a:lstStyle/>
          <a:p>
            <a:pPr marL="365760" indent="-283464" algn="just" eaLnBrk="1" fontAlgn="auto" hangingPunct="1">
              <a:spcAft>
                <a:spcPts val="0"/>
              </a:spcAft>
              <a:buFont typeface="Wingdings 2"/>
              <a:buNone/>
              <a:defRPr/>
            </a:pPr>
            <a:endParaRPr lang="en-US" sz="500" dirty="0" smtClean="0"/>
          </a:p>
          <a:p>
            <a:pPr marL="365760" indent="-283464" algn="just" eaLnBrk="1" fontAlgn="auto" hangingPunct="1">
              <a:spcAft>
                <a:spcPts val="0"/>
              </a:spcAft>
              <a:buFont typeface="Wingdings 2"/>
              <a:buNone/>
              <a:defRPr/>
            </a:pPr>
            <a:r>
              <a:rPr lang="en-US" dirty="0" smtClean="0">
                <a:solidFill>
                  <a:srgbClr val="0070C0"/>
                </a:solidFill>
              </a:rPr>
              <a:t>	Mobile phone in Bangladesh </a:t>
            </a:r>
          </a:p>
          <a:p>
            <a:pPr marL="365760" indent="-283464" algn="just" eaLnBrk="1" fontAlgn="auto" hangingPunct="1">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Bangladesh is one of the few countries in the world that can guarantee each one of its residents can get a cellphone signal - no matter where they are in the country with a population of over 150 million </a:t>
            </a:r>
            <a:r>
              <a:rPr lang="en-US" dirty="0" smtClean="0">
                <a:solidFill>
                  <a:srgbClr val="0070C0"/>
                </a:solidFill>
                <a:effectLst>
                  <a:outerShdw blurRad="38100" dist="38100" dir="2700000" algn="tl">
                    <a:srgbClr val="000000">
                      <a:alpha val="43137"/>
                    </a:srgbClr>
                  </a:outerShdw>
                </a:effectLst>
              </a:rPr>
              <a:t>(BBS, 2012). </a:t>
            </a: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p>
          <a:p>
            <a:pPr marL="365760" indent="-283464" algn="just" eaLnBrk="1" fontAlgn="auto" hangingPunct="1">
              <a:spcAft>
                <a:spcPts val="0"/>
              </a:spcAft>
              <a:buFont typeface="Wingdings 2"/>
              <a:buNone/>
              <a:defRPr/>
            </a:pPr>
            <a:r>
              <a:rPr lang="en-US" dirty="0" smtClean="0">
                <a:solidFill>
                  <a:srgbClr val="0070C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Citycell is the first cellular company in Bangladesh started operation in 1996.</a:t>
            </a:r>
            <a:endParaRPr lang="en-US" dirty="0">
              <a:solidFill>
                <a:srgbClr val="0070C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0" y="6400800"/>
            <a:ext cx="8763000" cy="381000"/>
          </a:xfrm>
        </p:spPr>
        <p:txBody>
          <a:bodyPr/>
          <a:lstStyle/>
          <a:p>
            <a:pPr>
              <a:defRPr/>
            </a:pPr>
            <a:r>
              <a:rPr lang="en-US" sz="1400" i="1" dirty="0">
                <a:solidFill>
                  <a:schemeClr val="accent3">
                    <a:lumMod val="75000"/>
                  </a:schemeClr>
                </a:solidFill>
              </a:rPr>
              <a:t>4th m-library international conference, Open university,  Milton Keynes , UK                                        25</a:t>
            </a:r>
            <a:r>
              <a:rPr lang="en-US" sz="1400" i="1" baseline="30000" dirty="0">
                <a:solidFill>
                  <a:schemeClr val="accent3">
                    <a:lumMod val="75000"/>
                  </a:schemeClr>
                </a:solidFill>
              </a:rPr>
              <a:t>th</a:t>
            </a:r>
            <a:r>
              <a:rPr lang="en-US" sz="1400" i="1" dirty="0">
                <a:solidFill>
                  <a:schemeClr val="accent3">
                    <a:lumMod val="75000"/>
                  </a:schemeClr>
                </a:solidFill>
              </a:rPr>
              <a:t> September , 2012                        </a:t>
            </a:r>
          </a:p>
        </p:txBody>
      </p:sp>
      <p:sp>
        <p:nvSpPr>
          <p:cNvPr id="9" name="Slide Number Placeholder 8"/>
          <p:cNvSpPr>
            <a:spLocks noGrp="1"/>
          </p:cNvSpPr>
          <p:nvPr>
            <p:ph type="sldNum" sz="quarter" idx="12"/>
          </p:nvPr>
        </p:nvSpPr>
        <p:spPr/>
        <p:txBody>
          <a:bodyPr/>
          <a:lstStyle/>
          <a:p>
            <a:pPr>
              <a:defRPr/>
            </a:pPr>
            <a:fld id="{3FE9FAEC-5130-4D44-BCD9-488FC263A616}" type="slidenum">
              <a:rPr lang="en-US">
                <a:solidFill>
                  <a:schemeClr val="accent3">
                    <a:lumMod val="75000"/>
                  </a:schemeClr>
                </a:solidFill>
              </a:rPr>
              <a:pPr>
                <a:defRPr/>
              </a:pPr>
              <a:t>9</a:t>
            </a:fld>
            <a:endParaRPr lang="en-US" dirty="0">
              <a:solidFill>
                <a:schemeClr val="accent3">
                  <a:lumMod val="75000"/>
                </a:schemeClr>
              </a:solidFill>
            </a:endParaRPr>
          </a:p>
        </p:txBody>
      </p:sp>
      <p:sp>
        <p:nvSpPr>
          <p:cNvPr id="1028" name="Rectangle 4"/>
          <p:cNvSpPr>
            <a:spLocks noChangeArrowheads="1"/>
          </p:cNvSpPr>
          <p:nvPr/>
        </p:nvSpPr>
        <p:spPr bwMode="auto">
          <a:xfrm>
            <a:off x="0" y="0"/>
            <a:ext cx="9144000" cy="4094163"/>
          </a:xfrm>
          <a:prstGeom prst="rect">
            <a:avLst/>
          </a:prstGeom>
          <a:noFill/>
          <a:ln w="9525">
            <a:noFill/>
            <a:miter lim="800000"/>
            <a:headEnd/>
            <a:tailEnd/>
          </a:ln>
          <a:effectLst/>
        </p:spPr>
        <p:txBody>
          <a:bodyPr anchor="ctr">
            <a:spAutoFit/>
          </a:bodyPr>
          <a:lstStyle/>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2000" dirty="0">
              <a:effectLst>
                <a:outerShdw blurRad="38100" dist="38100" dir="2700000" algn="tl">
                  <a:srgbClr val="000000">
                    <a:alpha val="43137"/>
                  </a:srgbClr>
                </a:outerShdw>
              </a:effectLst>
              <a:latin typeface="+mn-lt"/>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Calibri" pitchFamily="34" charset="0"/>
              <a:cs typeface="Calibri" pitchFamily="34" charset="0"/>
            </a:endParaRPr>
          </a:p>
          <a:p>
            <a:pPr algn="ctr">
              <a:defRPr/>
            </a:pPr>
            <a:endParaRPr lang="en-US" sz="3200" dirty="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0"/>
            <a:ext cx="9144000" cy="307975"/>
          </a:xfrm>
          <a:prstGeom prst="rect">
            <a:avLst/>
          </a:prstGeom>
        </p:spPr>
        <p:txBody>
          <a:bodyPr>
            <a:spAutoFit/>
          </a:bodyPr>
          <a:lstStyle/>
          <a:p>
            <a:pPr algn="ctr">
              <a:defRPr/>
            </a:pPr>
            <a:r>
              <a:rPr lang="en-US" sz="1400" i="1" dirty="0">
                <a:effectLst>
                  <a:outerShdw blurRad="38100" dist="38100" dir="2700000" algn="tl">
                    <a:srgbClr val="000000">
                      <a:alpha val="43137"/>
                    </a:srgbClr>
                  </a:outerShdw>
                </a:effectLst>
                <a:latin typeface="+mn-lt"/>
                <a:ea typeface="Times New Roman" pitchFamily="18" charset="0"/>
                <a:cs typeface="Calibri" pitchFamily="34" charset="0"/>
              </a:rPr>
              <a:t>               Mobile Phone Technology in Academic Library Services: A Public University Students’ Perceptions and Paradigm</a:t>
            </a:r>
          </a:p>
        </p:txBody>
      </p:sp>
      <p:pic>
        <p:nvPicPr>
          <p:cNvPr id="16392" name="Picture 3"/>
          <p:cNvPicPr>
            <a:picLocks noChangeAspect="1" noChangeArrowheads="1"/>
          </p:cNvPicPr>
          <p:nvPr/>
        </p:nvPicPr>
        <p:blipFill>
          <a:blip r:embed="rId3"/>
          <a:srcRect/>
          <a:stretch>
            <a:fillRect/>
          </a:stretch>
        </p:blipFill>
        <p:spPr bwMode="auto">
          <a:xfrm>
            <a:off x="0" y="0"/>
            <a:ext cx="990600" cy="838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ECE9D8"/>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CE9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CE9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1261</TotalTime>
  <Words>5480</Words>
  <Application>Microsoft Office PowerPoint</Application>
  <PresentationFormat>On-screen Show (4:3)</PresentationFormat>
  <Paragraphs>1821</Paragraphs>
  <Slides>72</Slides>
  <Notes>70</Notes>
  <HiddenSlides>0</HiddenSlides>
  <MMClips>0</MMClips>
  <ScaleCrop>false</ScaleCrop>
  <HeadingPairs>
    <vt:vector size="6" baseType="variant">
      <vt:variant>
        <vt:lpstr>Fonts Used</vt:lpstr>
      </vt:variant>
      <vt:variant>
        <vt:i4>7</vt:i4>
      </vt:variant>
      <vt:variant>
        <vt:lpstr>Design Template</vt:lpstr>
      </vt:variant>
      <vt:variant>
        <vt:i4>7</vt:i4>
      </vt:variant>
      <vt:variant>
        <vt:lpstr>Slide Titles</vt:lpstr>
      </vt:variant>
      <vt:variant>
        <vt:i4>72</vt:i4>
      </vt:variant>
    </vt:vector>
  </HeadingPairs>
  <TitlesOfParts>
    <vt:vector size="86" baseType="lpstr">
      <vt:lpstr>Arial</vt:lpstr>
      <vt:lpstr>Gill Sans MT</vt:lpstr>
      <vt:lpstr>Wingdings 2</vt:lpstr>
      <vt:lpstr>Verdana</vt:lpstr>
      <vt:lpstr>Calibri</vt:lpstr>
      <vt:lpstr>Times New Roman</vt:lpstr>
      <vt:lpstr>Wingdings</vt:lpstr>
      <vt:lpstr>Solstice</vt:lpstr>
      <vt:lpstr>1_Solstice</vt:lpstr>
      <vt:lpstr>2_Solstice</vt:lpstr>
      <vt:lpstr>3_Solstice</vt:lpstr>
      <vt:lpstr>4_Solstice</vt:lpstr>
      <vt:lpstr>5_Solstice</vt:lpstr>
      <vt:lpstr>6_Solstice</vt:lpstr>
      <vt:lpstr>                                   University of Dhaka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M4Health                         </vt:lpstr>
      <vt:lpstr>                                   </vt:lpstr>
      <vt:lpstr>                                   </vt:lpstr>
      <vt:lpstr>                                   </vt:lpstr>
      <vt:lpstr>                                   </vt:lpstr>
      <vt:lpstr>                                   </vt:lpstr>
      <vt:lpstr>                                   </vt:lpstr>
      <vt:lpstr>         Continued…..                           </vt:lpstr>
      <vt:lpstr>       Continued…..                           </vt:lpstr>
      <vt:lpstr>       Continued…..                           </vt:lpstr>
      <vt:lpstr>                                   </vt:lpstr>
      <vt:lpstr>                                   </vt:lpstr>
      <vt:lpstr>                                   </vt:lpstr>
      <vt:lpstr>                                   </vt:lpstr>
      <vt:lpstr>                                   </vt:lpstr>
      <vt:lpstr>Some examples are ; </vt:lpstr>
      <vt:lpstr>                                   </vt:lpstr>
      <vt:lpstr>Confirmation message is to be sent to the user mentioning date of expire of the book.</vt:lpstr>
      <vt:lpstr>                                   </vt:lpstr>
      <vt:lpstr>                                   </vt:lpstr>
      <vt:lpstr>       Table 3: Demographic information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DCODE</dc:creator>
  <cp:lastModifiedBy>Fran Griffin</cp:lastModifiedBy>
  <cp:revision>703</cp:revision>
  <dcterms:created xsi:type="dcterms:W3CDTF">2012-07-10T09:44:23Z</dcterms:created>
  <dcterms:modified xsi:type="dcterms:W3CDTF">2012-10-25T14:27:56Z</dcterms:modified>
</cp:coreProperties>
</file>