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_rels/slide1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media/media28.mp4" ContentType="video/mp4"/>
  <Override PartName="/ppt/media/image20.jpeg" ContentType="image/jpeg"/>
  <Override PartName="/ppt/media/image22.jpeg" ContentType="image/jpeg"/>
  <Override PartName="/ppt/media/image23.jpeg" ContentType="image/jpeg"/>
  <Override PartName="/ppt/media/image25.jpeg" ContentType="image/jpeg"/>
  <Override PartName="/ppt/media/image5.png" ContentType="image/png"/>
  <Override PartName="/ppt/media/image4.png" ContentType="image/png"/>
  <Override PartName="/ppt/media/image7.png" ContentType="image/png"/>
  <Override PartName="/ppt/media/image3.png" ContentType="image/png"/>
  <Override PartName="/ppt/media/image6.png" ContentType="image/png"/>
  <Override PartName="/ppt/media/image2.png" ContentType="image/png"/>
  <Override PartName="/ppt/media/image15.png" ContentType="image/png"/>
  <Override PartName="/ppt/media/image14.png" ContentType="image/png"/>
  <Override PartName="/ppt/media/image11.png" ContentType="image/png"/>
  <Override PartName="/ppt/media/image10.png" ContentType="image/png"/>
  <Override PartName="/ppt/media/image9.jpeg" ContentType="image/jpeg"/>
  <Override PartName="/ppt/media/image8.jpeg" ContentType="image/jpeg"/>
  <Override PartName="/ppt/media/image16.png" ContentType="image/png"/>
  <Override PartName="/ppt/media/image1.jpeg" ContentType="image/jpeg"/>
  <Override PartName="/ppt/media/image17.png" ContentType="image/png"/>
  <Override PartName="/ppt/media/image19.png" ContentType="image/png"/>
  <Override PartName="/ppt/media/image21.png" ContentType="image/png"/>
  <Override PartName="/ppt/media/image24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1.png" ContentType="image/png"/>
  <Override PartName="/ppt/media/image30.png" ContentType="image/png"/>
  <Override PartName="/ppt/media/image13.jpeg" ContentType="image/jpeg"/>
  <Override PartName="/ppt/media/image18.jpeg" ContentType="image/jpeg"/>
  <Override PartName="/ppt/media/image12.jpeg" ContentType="image/jpeg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 rtl="1"/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r" rtl="1">
              <a:spcBef>
                <a:spcPts val="1417"/>
              </a:spcBef>
            </a:pP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1ea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 rtl="1">
              <a:lnSpc>
                <a:spcPct val="90000"/>
              </a:lnSpc>
            </a:pPr>
            <a:r>
              <a:rPr b="0" lang="he-IL" sz="6000" spc="-1" strike="noStrike">
                <a:solidFill>
                  <a:srgbClr val="000000"/>
                </a:solidFill>
                <a:latin typeface="Calibri Light"/>
              </a:rPr>
              <a:t>לחץ כדי לערוך סגנון כותרת של תבנית בסיס</a:t>
            </a:r>
            <a:endParaRPr b="0" lang="he-IL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 rtl="1">
              <a:lnSpc>
                <a:spcPct val="100000"/>
              </a:lnSpc>
            </a:pPr>
            <a:fld id="{F5EB17D1-D6A7-4E84-B59B-B52114C6E793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4/22/20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rtl="1">
              <a:lnSpc>
                <a:spcPct val="100000"/>
              </a:lnSpc>
            </a:pPr>
            <a:fld id="{C492550C-F14F-4CF1-9EA5-A9825D44CE7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r" rtl="1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e-IL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 algn="r" rt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e-IL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he-I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 algn="r" rtl="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e-IL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 algn="r" rtl="1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e-IL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 algn="r" rtl="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e-IL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he-I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 algn="r" rtl="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e-IL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he-I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 algn="r" rtl="1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e-IL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he-I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1ea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 algn="r" rtl="1">
              <a:lnSpc>
                <a:spcPct val="90000"/>
              </a:lnSpc>
            </a:pPr>
            <a:r>
              <a:rPr b="0" lang="he-IL" sz="4400" spc="-1" strike="noStrike">
                <a:solidFill>
                  <a:srgbClr val="000000"/>
                </a:solidFill>
                <a:latin typeface="Calibri Light"/>
              </a:rPr>
              <a:t>לחץ כדי לערוך סגנון כותרת של תבנית בסיס</a:t>
            </a:r>
            <a:endParaRPr b="0" lang="he-I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 algn="r" rtl="1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e-IL" sz="2800" spc="-1" strike="noStrike">
                <a:solidFill>
                  <a:srgbClr val="000000"/>
                </a:solidFill>
                <a:latin typeface="Calibri"/>
              </a:rPr>
              <a:t>לחץ כדי לערוך סגנונות טקסט של תבנית בסיס</a:t>
            </a:r>
            <a:endParaRPr b="0" lang="he-IL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 algn="r" rt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e-IL" sz="2400" spc="-1" strike="noStrike">
                <a:solidFill>
                  <a:srgbClr val="000000"/>
                </a:solidFill>
                <a:latin typeface="Calibri"/>
              </a:rPr>
              <a:t>רמה שנייה</a:t>
            </a:r>
            <a:endParaRPr b="0" lang="he-IL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 algn="r" rt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e-IL" sz="2000" spc="-1" strike="noStrike">
                <a:solidFill>
                  <a:srgbClr val="000000"/>
                </a:solidFill>
                <a:latin typeface="Calibri"/>
              </a:rPr>
              <a:t>רמה שלישית</a:t>
            </a:r>
            <a:endParaRPr b="0" lang="he-IL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 algn="r" rt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e-IL" sz="1800" spc="-1" strike="noStrike">
                <a:solidFill>
                  <a:srgbClr val="000000"/>
                </a:solidFill>
                <a:latin typeface="Calibri"/>
              </a:rPr>
              <a:t>רמה רביעית</a:t>
            </a:r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 algn="r" rt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e-IL" sz="1800" spc="-1" strike="noStrike">
                <a:solidFill>
                  <a:srgbClr val="000000"/>
                </a:solidFill>
                <a:latin typeface="Calibri"/>
              </a:rPr>
              <a:t>רמה חמישית</a:t>
            </a:r>
            <a:endParaRPr b="0" lang="he-I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 rtl="1">
              <a:lnSpc>
                <a:spcPct val="100000"/>
              </a:lnSpc>
            </a:pPr>
            <a:fld id="{F26B3971-FB4B-4D4F-B812-7B4E6D0F4FFC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4/22/20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rtl="1">
              <a:lnSpc>
                <a:spcPct val="100000"/>
              </a:lnSpc>
            </a:pPr>
            <a:fld id="{8372C4B9-CDC5-4A97-9E13-D157A3A9851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28.mp4"/><Relationship Id="rId2" Type="http://schemas.microsoft.com/office/2007/relationships/media" Target="../media/media28.mp4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816920" y="659520"/>
            <a:ext cx="9415080" cy="124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יום הזיכרון לחללי צה"ל ונפגעי פעולות האיבה</a:t>
            </a:r>
            <a:endParaRPr b="0" lang="en-US" sz="4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3600" spc="-1" strike="noStrike">
                <a:solidFill>
                  <a:srgbClr val="404040"/>
                </a:solidFill>
                <a:latin typeface="Assistant"/>
              </a:rPr>
              <a:t>ד' אייר התש"פ | יום ג' ה</a:t>
            </a:r>
            <a:r>
              <a:rPr b="0" lang="en-US" sz="3600" spc="-1" strike="noStrike">
                <a:solidFill>
                  <a:srgbClr val="404040"/>
                </a:solidFill>
                <a:latin typeface="Assistant"/>
              </a:rPr>
              <a:t>28.04.20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3" name="Line 2"/>
          <p:cNvSpPr/>
          <p:nvPr/>
        </p:nvSpPr>
        <p:spPr>
          <a:xfrm>
            <a:off x="785520" y="187164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84" name="תמונה 7" descr=""/>
          <p:cNvPicPr/>
          <p:nvPr/>
        </p:nvPicPr>
        <p:blipFill>
          <a:blip r:embed="rId1"/>
          <a:stretch/>
        </p:blipFill>
        <p:spPr>
          <a:xfrm>
            <a:off x="3933720" y="2025360"/>
            <a:ext cx="4323960" cy="4323960"/>
          </a:xfrm>
          <a:prstGeom prst="rect">
            <a:avLst/>
          </a:prstGeom>
          <a:ln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3960" y="6321240"/>
            <a:ext cx="489924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3200" spc="-1" strike="noStrike">
                <a:solidFill>
                  <a:srgbClr val="2e75b6"/>
                </a:solidFill>
                <a:latin typeface="Assistant"/>
              </a:rPr>
              <a:t>שיעור חברה לחטיבת הביניים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6" name="Picture 1" descr=""/>
          <p:cNvPicPr/>
          <p:nvPr/>
        </p:nvPicPr>
        <p:blipFill>
          <a:blip r:embed="rId2"/>
          <a:stretch/>
        </p:blipFill>
        <p:spPr>
          <a:xfrm>
            <a:off x="0" y="7200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1720440" y="238320"/>
            <a:ext cx="875052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כעת נכיר מספר סיפורים של נופלים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32" name="Line 2"/>
          <p:cNvSpPr/>
          <p:nvPr/>
        </p:nvSpPr>
        <p:spPr>
          <a:xfrm>
            <a:off x="680760" y="1097640"/>
            <a:ext cx="10829880" cy="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33" name="תמונה 4" descr=""/>
          <p:cNvPicPr/>
          <p:nvPr/>
        </p:nvPicPr>
        <p:blipFill>
          <a:blip r:embed="rId1"/>
          <a:srcRect l="46704" t="6609" r="13523" b="35538"/>
          <a:stretch/>
        </p:blipFill>
        <p:spPr>
          <a:xfrm>
            <a:off x="4062240" y="1155240"/>
            <a:ext cx="4067280" cy="332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CustomShape 3"/>
          <p:cNvSpPr/>
          <p:nvPr/>
        </p:nvSpPr>
        <p:spPr>
          <a:xfrm>
            <a:off x="3874680" y="4293360"/>
            <a:ext cx="444204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472c4"/>
                </a:solidFill>
                <a:latin typeface="Assistant"/>
              </a:rPr>
              <a:t>סמל נדב ריימונד ז"ל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793080" y="4977720"/>
            <a:ext cx="1183500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בנם הבכור של יובל ואבי (אברהם). נולד ביום כ"ח בתשרי תשנ"ה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3.10.1994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 במי-עמי.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אח לנועם ויואב. נדב היה ילד יפה תואר, הרפתקן ומלא שמחת חיים.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מגיל צעיר נהנה מרכיבה על כל דבר מתגלגל, בין השאר על עגלות שבנה עם אביו ואחיו נועם.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אהב לרכוב על אופניו ברחבי מושב מי-עמי שבו גדל, ליצור מסלולי רכיבה ולהכין לעצמו מקפצות.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153720" y="4977720"/>
            <a:ext cx="1244160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כשהיה בן חמש-עשרה עברה משפחתו למושב שדמות דבורה שבגליל התחתון.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עם הגיעו התקבל בחיבוק אוהד על ידי החברים ומיד התחיל, כדרכו,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לחבר בין בני גילו וליצור חבורה מלוכדת ומגובשת. הוא ידע ליצור קשר עם כולם ודיבר באדיבות,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בגובה העיניים, חיוכו היה ממיס. גם שם המשיך להדריך בחטיבת "בני המושבים" בנוער העובד והלומד.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2542320" y="4893480"/>
            <a:ext cx="100821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בחודש יוני 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2014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 התגבר ירי הרקטות מרצועת עזה לישראל,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ובעקבותיו יצאה ישראל למבצע "צוק איתן" נגד החמאס.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דב התאכזב על שלא צורף לחבריו מגדוד 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101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 שנכנסו לעזה במבצע "צוק איתן".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הוא הוצב עם שבעה מחבריו לקורס מ"כים בפילבוקס הסמוך לקיבוץ נחל עוז,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לצורך הגנה על המרחב שבין הקיבוץ לעזה.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-20160" y="4893480"/>
            <a:ext cx="1269900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על הלוחמים הוטלה המשימה לתצפת על פתח גדר הביטחון בגזרת מעבר קרני ולמנוע חדירת מחבלים.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ביום שני, בשעת ערב, הגיחו לפתע כתשעה מחבלים מפתח מנהרה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בתוך שטח מדינת ישראל ותקפו את החיילים ששהו במוצב.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כמה מהם חדרו למוצב, ירו והשליכו עשרות רימונים.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החיילים הלכודים בפילבוקס השיבו אש ובמקום התפתח קרב בטווח קצר מאוד.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>
            <a:off x="796320" y="4893480"/>
            <a:ext cx="1059912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נדב נפל בקרב ביום א' באב תשע"ד 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28.7.2014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). 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בן תשע-עשרה שנים ו-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 חודשים, עוד לא בן 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, היה בנפלו. 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איתו נפלו סמל דור דרעי, סמל דניאל קדמי, סמל ארז שגיא וסמל ברקאי ישי שור. 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נדב הובא למנוחות בבית העלמין ביישוב מגוריו, שדמות דבורה. הותיר הורים ושני אחים.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0" name="Picture 1" descr=""/>
          <p:cNvPicPr/>
          <p:nvPr/>
        </p:nvPicPr>
        <p:blipFill>
          <a:blip r:embed="rId2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720440" y="238320"/>
            <a:ext cx="875052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כעת נכיר מספר סיפורים של נופלים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42" name="Line 2"/>
          <p:cNvSpPr/>
          <p:nvPr/>
        </p:nvSpPr>
        <p:spPr>
          <a:xfrm>
            <a:off x="680760" y="1097640"/>
            <a:ext cx="10829880" cy="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3774240" y="4293360"/>
            <a:ext cx="464328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472c4"/>
                </a:solidFill>
                <a:latin typeface="Assistant"/>
              </a:rPr>
              <a:t>סגן הילה בצלאלי ז"ל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179280" y="4861440"/>
            <a:ext cx="1269000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בִּתם השנייה של סיגלית וירון. נולדה ביום י"ז באלול תשנ"א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27.8.1991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 בירושלים.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היא בלטה משחר ילדותה באינטליגנציה גבוהה, הייתה עצמאית ומאוד רגישה,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ילדה חמה ואוהבת חיים, חובבת סדר וניקיון.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הוריה, אחיה ובני משפחתה המורחבת הרעיפו עליה אהבה והיו גאים בה מאוד בת משפחתה גל אביהוד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אמרה עליה: "הילדה המדהימה שעם הגעתה 'אורות וברקים', כיף, שמחה והמולה, שפע של סיפורים .."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5" name="Picture 2" descr="https://izkorcdn.azureedge.net/Data/korot/Image/518044.jpg"/>
          <p:cNvPicPr/>
          <p:nvPr/>
        </p:nvPicPr>
        <p:blipFill>
          <a:blip r:embed="rId1"/>
          <a:stretch/>
        </p:blipFill>
        <p:spPr>
          <a:xfrm>
            <a:off x="4825800" y="1172520"/>
            <a:ext cx="2540160" cy="321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6" name="CustomShape 5"/>
          <p:cNvSpPr/>
          <p:nvPr/>
        </p:nvSpPr>
        <p:spPr>
          <a:xfrm>
            <a:off x="316440" y="4840560"/>
            <a:ext cx="1250244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בחטיבת הביניים ואחר כך בתיכון, היא הקימה את מועצת התלמידים בירושלים,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הייתה פעילה בה, שימשה מזכירת מועצת הנוער הארצית וב-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2008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 נבחרה לכהן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כיושבת ראש מועצת תלמידים ונוער במחוז ירושלים.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הייתה בראש העשייה בכל מקום בו יכלה לתת מעצמה: נחושה, אנרגטית, חכמה,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בעלת מחשבה ותפיסה עמוקה ועולם עשיר מאוד. מעולם לא התפשרה ותמיד דרשה מעצמה להצטיין.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7" name="CustomShape 6"/>
          <p:cNvSpPr/>
          <p:nvPr/>
        </p:nvSpPr>
        <p:spPr>
          <a:xfrm>
            <a:off x="329400" y="4861440"/>
            <a:ext cx="12389760" cy="161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בחטיבת הביניים ואחר כך בתיכון, היא הקימה את מועצת התלמידים בירושלים,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נבחרה לצעוד ולשאת את דגל החיל בטקס הדלקת המשואות בהר הרצל, לרגל יום העצמאות השישים וארבעה.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האימונים לטקס יום העצמאות נמשכו כחודש וחצי וכללו צעידה של קילומטרים רבים ברחבה קטנה בקור,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בגשם, במקום פרוץ לרוחות כשהמאמנים קפדנים וצועקים. הילה לא התלוננה, משום שהייתה מאושרת שנבחרה לתפקיד.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במהלך החזרות לטקס קרס גשר התאורה על הבמה והילה נהרגה. באסון נפצעו עוד שבעה חיילים.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8" name="CustomShape 7"/>
          <p:cNvSpPr/>
          <p:nvPr/>
        </p:nvSpPr>
        <p:spPr>
          <a:xfrm>
            <a:off x="1237320" y="4879800"/>
            <a:ext cx="935856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הילה בצלאלי נפלה בעת מילוי תפקידה ביום כ"ו בניסן תשע"ב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18.4.2012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בת עשרים ואחת הייתה בנפלה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היא הובאה למנוחות בבית העלמין הצבאי בהר הרצל בירושלים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הותירה אחריה הורים ושלושה אחים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9" name="Picture 1" descr=""/>
          <p:cNvPicPr/>
          <p:nvPr/>
        </p:nvPicPr>
        <p:blipFill>
          <a:blip r:embed="rId2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720440" y="238320"/>
            <a:ext cx="875052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כעת נכיר מספר סיפורים של נופלים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51" name="Line 2"/>
          <p:cNvSpPr/>
          <p:nvPr/>
        </p:nvSpPr>
        <p:spPr>
          <a:xfrm>
            <a:off x="680760" y="1097640"/>
            <a:ext cx="10829880" cy="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52" name="CustomShape 3"/>
          <p:cNvSpPr/>
          <p:nvPr/>
        </p:nvSpPr>
        <p:spPr>
          <a:xfrm>
            <a:off x="3516840" y="4293360"/>
            <a:ext cx="515844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472c4"/>
                </a:solidFill>
                <a:latin typeface="Assistant"/>
              </a:rPr>
              <a:t>סמל שני מדחת יוסף ז"ל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3902040" y="5001120"/>
            <a:ext cx="848988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בן פרחה וסלמאן. נולד ביום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5.1.1981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בכפר הדרוזי בית ג'אן.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אח צעיר לשהרבאן, היאם, סיהאם, פירוז, מהדי, ראמז, רמזיה ומג'די.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מדחת גדל במשפחה חמה, תומכת ואוהבת, וזכה בחום ואהבה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מבני המשפחה המצומצמת והרחבה ומכל הסובבים אותו.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4" name="Picture 2" descr="https://izkorcdn.azureedge.net/Data/korot/Image/515713.jpg"/>
          <p:cNvPicPr/>
          <p:nvPr/>
        </p:nvPicPr>
        <p:blipFill>
          <a:blip r:embed="rId1"/>
          <a:stretch/>
        </p:blipFill>
        <p:spPr>
          <a:xfrm>
            <a:off x="4867920" y="1182240"/>
            <a:ext cx="2455560" cy="311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5" name="CustomShape 5"/>
          <p:cNvSpPr/>
          <p:nvPr/>
        </p:nvSpPr>
        <p:spPr>
          <a:xfrm>
            <a:off x="403200" y="5001120"/>
            <a:ext cx="1221768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מדחת ניחן בלב חם ורחב, ואהב לסייע לסובבים אותו.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באמצעות לשכת הרווחה בכפרו תמך באוכלוסייה חלשה: סייע לקשישים בצביעת בתיהם ובשיפוצם,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והסיע תלמידים פגועים שכלית למועדון שבו למדו, ואף סייע למוריהם.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מדחת פעל למען השלום, השתתף בגדנ"ע והיה "נאמן נוער" ב"נוער אומר לא לסמים".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6" name="CustomShape 6"/>
          <p:cNvSpPr/>
          <p:nvPr/>
        </p:nvSpPr>
        <p:spPr>
          <a:xfrm>
            <a:off x="318960" y="5001120"/>
            <a:ext cx="1242180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הוא ביקש להמשיך את דרכו של אביו סלמאן, ששירת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28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שנים ב"משמר הגבול", ובחר לשרת בחיל.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כדרכו, סיים את אימוני הטירונות בהצטיינות, הוצב לפעילות מבצעית בפלוגת "שכם"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באיו"ש ונבחר לשרת במתחם קבר יוסף בשכם.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תשעה חודשים שירת מדחת בצה"ל עד ליום שבו פרצה "אינתיפאדת אל-אקצה".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7" name="CustomShape 7"/>
          <p:cNvSpPr/>
          <p:nvPr/>
        </p:nvSpPr>
        <p:spPr>
          <a:xfrm>
            <a:off x="1072800" y="4902120"/>
            <a:ext cx="1158192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ביום השני של ראש השנה תשס"א,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1.10.2000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, בשעה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12:00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החלו כמאה מתפרעים ושוטרים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פלשתינאים לתקוף את מתחם קבר יוסף באבנים, בקבוקי תבערה וירי.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בשעה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15:05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נפגע מדחת באורח אנוש מקליע. במשך כ-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4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שעות חיכה בכוחות שהלכו ואזלו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לפינוי באמצעות כוחות צה"ל, שלא הגיעו. בשעה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18:40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נשם מדחת את נשימתו האחרונה.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בשעה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21:30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פונתה גופתו של מדחת על-ידי כוחות הביטחון הפלשתיניים והועברה לידי צה"ל.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8" name="CustomShape 8"/>
          <p:cNvSpPr/>
          <p:nvPr/>
        </p:nvSpPr>
        <p:spPr>
          <a:xfrm>
            <a:off x="288360" y="4998240"/>
            <a:ext cx="1118124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סמל שני מדחת יוסף הובא למנוחות ביום 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2.10.2000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 בבית-העלמין הצבאי בכפרו, בית ג'אן, 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שאלפים ליוו אותו בדרכו האחרונה 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בן עשרים היה בנופלו</a:t>
            </a:r>
            <a:endParaRPr b="0" lang="en-US" sz="2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הותיר אחריו הורים ושמונה אחים ואחיות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9" name="Picture 1" descr=""/>
          <p:cNvPicPr/>
          <p:nvPr/>
        </p:nvPicPr>
        <p:blipFill>
          <a:blip r:embed="rId2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5" dur="indefinite" restart="never" nodeType="tmRoot">
          <p:childTnLst>
            <p:seq>
              <p:cTn id="186" dur="indefinite" nodeType="mainSeq">
                <p:childTnLst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720440" y="238320"/>
            <a:ext cx="875052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כעת נכיר מספר סיפורים של נופלים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61" name="Line 2"/>
          <p:cNvSpPr/>
          <p:nvPr/>
        </p:nvSpPr>
        <p:spPr>
          <a:xfrm>
            <a:off x="680760" y="1097640"/>
            <a:ext cx="10829880" cy="288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2" name="CustomShape 3"/>
          <p:cNvSpPr/>
          <p:nvPr/>
        </p:nvSpPr>
        <p:spPr>
          <a:xfrm>
            <a:off x="7815240" y="4116600"/>
            <a:ext cx="425160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472c4"/>
                </a:solidFill>
                <a:latin typeface="Assistant"/>
              </a:rPr>
              <a:t>סגן אוריאל פרץ ז"ל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1238040" y="4824360"/>
            <a:ext cx="1137492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בניהם של מרים ואליעזר. אוראיל נולד ביום ב' בכסלו תשל"ז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24.11.1976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), בן בכור להוריו.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אחריו נולדו אלירז, הדס, אביחי, אליסף ובת-אל.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אלירז אליהו נולד באופירה (שרם א-שיך) ביום ח' באב תשל"ח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11.8.1978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ילד שני להוריו, אח של אוריאל, הדס, אביחי, אליאסף ובת-אל.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6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Picture 6" descr="https://izkorcdn.azureedge.net/Data/korot/Image/515306.jpg"/>
          <p:cNvPicPr/>
          <p:nvPr/>
        </p:nvPicPr>
        <p:blipFill>
          <a:blip r:embed="rId1"/>
          <a:stretch/>
        </p:blipFill>
        <p:spPr>
          <a:xfrm>
            <a:off x="8762040" y="1305000"/>
            <a:ext cx="2358000" cy="298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" name="Picture 8" descr="https://izkorcdn.azureedge.net/Data/korot/Image/517820.jpg"/>
          <p:cNvPicPr/>
          <p:nvPr/>
        </p:nvPicPr>
        <p:blipFill>
          <a:blip r:embed="rId2"/>
          <a:stretch/>
        </p:blipFill>
        <p:spPr>
          <a:xfrm>
            <a:off x="1755720" y="1305000"/>
            <a:ext cx="2358000" cy="298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8" name="CustomShape 7"/>
          <p:cNvSpPr/>
          <p:nvPr/>
        </p:nvSpPr>
        <p:spPr>
          <a:xfrm>
            <a:off x="560880" y="4116600"/>
            <a:ext cx="474840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472c4"/>
                </a:solidFill>
                <a:latin typeface="Assistant"/>
              </a:rPr>
              <a:t>רב סרן אלירז פרץ ז"ל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177120" y="4878360"/>
            <a:ext cx="12501000" cy="161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מגיל צעיר היה אוריאל אידיאליסט, בכל דבר שעשה הביא לידי ביטוי את אמונתו בשילוב בין תורה, ארץ ועם.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בדרשת הבר-מצווה שלו נשא דברים אודות שלושת יסודות הנצח שעברו בין הדורות, ושאותם ירש ממשפחתו: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תורת ישראל, שעל ברכיה התחנך, ארץ- ישראל, שבה נולד ומנופיה טעם בטיוליו הרבים, ועם ישראל, שהוא גאה להשתייך.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אוריאל הנער היה תמיד פעיל בקהילה.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הוא הדריך בסניפי 'בני עקיבא' בגבעת זאב ובשכונת רמות, וכן סייע בניהול בית-הכנסת 'דרכי נועם', שבו היה פעיל אביו.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0" name="CustomShape 9"/>
          <p:cNvSpPr/>
          <p:nvPr/>
        </p:nvSpPr>
        <p:spPr>
          <a:xfrm>
            <a:off x="2496600" y="4824360"/>
            <a:ext cx="9989640" cy="11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ביום ז' בכסלו תשנ"ט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25.11.1998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 נפל אוריאל בקרב בלבנון.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הוא יצא בראש חייליו למארב באזור ואדי כרוש, סמוך לכפר מרכבה בדרום לבנון,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ובדרך הופעלו נגד הכוח כמה מטעני חבלה. איתו נהרג סמ"ר ניצן בלדרן.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1" name="CustomShape 10"/>
          <p:cNvSpPr/>
          <p:nvPr/>
        </p:nvSpPr>
        <p:spPr>
          <a:xfrm>
            <a:off x="860040" y="4870800"/>
            <a:ext cx="11763360" cy="131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במהלך שירותו של אלירז, אוריאל אחיו הבכור, קצין בגולני, נפל בקרב בלבנון ביום ז' בכסלו תשנ"ט (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25.11.1998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).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אחרי שירות כלוחם אלירז עבר קורס קצינים, ובתום שירות החובה המשיך לשירות קבע כקצין בחטיבת גולני.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אלירז נשא לאישה את שלומית. בני הזוג גרו בעלי שבשומרון עם ילדיהם: </a:t>
            </a:r>
            <a:endParaRPr b="0" lang="en-US" sz="20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אור שנולד ב-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2004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, הלל-מרים ילידת 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2006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, שיר ילידת 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2008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 וגילי-בת עמי שנולדה בשנת 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2009</a:t>
            </a:r>
            <a:r>
              <a:rPr b="0" lang="en-US" sz="2000" spc="-1" strike="noStrike">
                <a:solidFill>
                  <a:srgbClr val="000000"/>
                </a:solidFill>
                <a:latin typeface="Assistant"/>
              </a:rPr>
              <a:t>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2" name="CustomShape 11"/>
          <p:cNvSpPr/>
          <p:nvPr/>
        </p:nvSpPr>
        <p:spPr>
          <a:xfrm>
            <a:off x="3244680" y="4812480"/>
            <a:ext cx="91846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רב-סרן אלירז נפל בקרב ברצועת עזה ביום י"א בניסן תש"ע (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26.3.2010</a:t>
            </a: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).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איתו נהרג בקרב סמל ראשון אילן סביאטקובסקי.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אלירז היה בן שלושים ושתיים בנפלו.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הוא הובא למנוחת עולמים בבית העלמין הצבאי בהר הרצל, ירושלים. </a:t>
            </a:r>
            <a:endParaRPr b="0" lang="en-US" sz="2400" spc="-1" strike="noStrike">
              <a:latin typeface="Arial"/>
            </a:endParaRPr>
          </a:p>
          <a:p>
            <a:pPr algn="r" rtl="1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ssistant"/>
              </a:rPr>
              <a:t>הותיר אישה, בן ושלוש בנות, אם, שתי אחיות ושני אחים.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73" name="Picture 1" descr=""/>
          <p:cNvPicPr/>
          <p:nvPr/>
        </p:nvPicPr>
        <p:blipFill>
          <a:blip r:embed="rId3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7" dur="indefinite" restart="never" nodeType="tmRoot">
          <p:childTnLst>
            <p:seq>
              <p:cTn id="248" dur="indefinite" nodeType="mainSeq"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קובץ:Yahrtzeit candle.JPG – ויקיפדיה"/>
          <p:cNvPicPr/>
          <p:nvPr/>
        </p:nvPicPr>
        <p:blipFill>
          <a:blip r:embed="rId1"/>
          <a:srcRect l="29617" t="0" r="18979" b="4728"/>
          <a:stretch/>
        </p:blipFill>
        <p:spPr>
          <a:xfrm>
            <a:off x="4107600" y="1329840"/>
            <a:ext cx="3976560" cy="552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5" name="CustomShape 1"/>
          <p:cNvSpPr/>
          <p:nvPr/>
        </p:nvSpPr>
        <p:spPr>
          <a:xfrm>
            <a:off x="2139840" y="238320"/>
            <a:ext cx="791208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"כולנו רקמה אנושית אחת חיה"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76" name="Picture 1" descr=""/>
          <p:cNvPicPr/>
          <p:nvPr/>
        </p:nvPicPr>
        <p:blipFill>
          <a:blip r:embed="rId2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9080" y="2598120"/>
            <a:ext cx="1215360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למה לדעתכם חשוב לזכור ולהזכיר את הנופלים?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78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4080" y="585720"/>
            <a:ext cx="12063600" cy="26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מרים פרץ- אמא של אוריאל ואלירז ז"ל</a:t>
            </a:r>
            <a:endParaRPr b="0" lang="en-US" sz="48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נאמה בעצרת "זוכרים את הרצח, נאבקים על הדמוקרטיה"</a:t>
            </a:r>
            <a:endParaRPr b="0" lang="en-US" sz="4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קוראת לבני הנוער לשמור ולקחת אחריות </a:t>
            </a:r>
            <a:endParaRPr b="0" lang="en-US" sz="40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על המדינה ועל החברה בה אנו חיים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705320" y="136080"/>
            <a:ext cx="8780760" cy="6585480"/>
          </a:xfrm>
          <a:prstGeom prst="rect">
            <a:avLst/>
          </a:prstGeom>
          <a:ln>
            <a:noFill/>
          </a:ln>
        </p:spPr>
      </p:pic>
      <p:pic>
        <p:nvPicPr>
          <p:cNvPr id="181" name="Picture 1" descr=""/>
          <p:cNvPicPr/>
          <p:nvPr/>
        </p:nvPicPr>
        <p:blipFill>
          <a:blip r:embed="rId4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9" dur="indefinite" restart="never" nodeType="tmRoot">
          <p:childTnLst>
            <p:seq>
              <p:cTn id="310" dur="indefinite" nodeType="mainSeq">
                <p:childTnLst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5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81000" y="1572840"/>
            <a:ext cx="1203012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למה לדעתכם מבקשת מכולנו לקחת אחריות על המדינה?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3510360" y="2280600"/>
            <a:ext cx="5170680" cy="70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000" spc="-1" strike="noStrike">
                <a:solidFill>
                  <a:srgbClr val="404040"/>
                </a:solidFill>
                <a:latin typeface="Assistant"/>
              </a:rPr>
              <a:t>מה היא מבקשת מאתנו?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4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385640" y="348120"/>
            <a:ext cx="94208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5400" spc="-1" strike="noStrike">
                <a:solidFill>
                  <a:srgbClr val="404040"/>
                </a:solidFill>
                <a:latin typeface="Assistant"/>
              </a:rPr>
              <a:t>בואו נכיר קצת יותר את יום הזיכרון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88" name="Line 2"/>
          <p:cNvSpPr/>
          <p:nvPr/>
        </p:nvSpPr>
        <p:spPr>
          <a:xfrm>
            <a:off x="757080" y="127152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89" name="CustomShape 3"/>
          <p:cNvSpPr/>
          <p:nvPr/>
        </p:nvSpPr>
        <p:spPr>
          <a:xfrm>
            <a:off x="585000" y="1629360"/>
            <a:ext cx="1099224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472c4"/>
                </a:solidFill>
                <a:latin typeface="Assistant"/>
              </a:rPr>
              <a:t>באיזה תאריך עברי חל יום הזיכרון בכל שנה?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90" name="CustomShape 4"/>
          <p:cNvSpPr/>
          <p:nvPr/>
        </p:nvSpPr>
        <p:spPr>
          <a:xfrm>
            <a:off x="9511200" y="3429000"/>
            <a:ext cx="207540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א'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ה' באייר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1" name="CustomShape 5"/>
          <p:cNvSpPr/>
          <p:nvPr/>
        </p:nvSpPr>
        <p:spPr>
          <a:xfrm>
            <a:off x="5064840" y="3429000"/>
            <a:ext cx="206172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ד' באייר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2" name="CustomShape 6"/>
          <p:cNvSpPr/>
          <p:nvPr/>
        </p:nvSpPr>
        <p:spPr>
          <a:xfrm>
            <a:off x="672480" y="3429000"/>
            <a:ext cx="188316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 בניסן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3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385640" y="348120"/>
            <a:ext cx="94208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5400" spc="-1" strike="noStrike">
                <a:solidFill>
                  <a:srgbClr val="404040"/>
                </a:solidFill>
                <a:latin typeface="Assistant"/>
              </a:rPr>
              <a:t>בואו נכיר קצת יותר את יום הזיכרון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95" name="Line 2"/>
          <p:cNvSpPr/>
          <p:nvPr/>
        </p:nvSpPr>
        <p:spPr>
          <a:xfrm>
            <a:off x="757080" y="127152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1027440" y="1629360"/>
            <a:ext cx="1010844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472c4"/>
                </a:solidFill>
                <a:latin typeface="Assistant"/>
              </a:rPr>
              <a:t>באיזה שנה חוקק חוק יום הזיכרון בכנסת?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9841680" y="3429000"/>
            <a:ext cx="141408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א'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1948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8" name="CustomShape 5"/>
          <p:cNvSpPr/>
          <p:nvPr/>
        </p:nvSpPr>
        <p:spPr>
          <a:xfrm>
            <a:off x="5389200" y="3429000"/>
            <a:ext cx="141408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1951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9" name="CustomShape 6"/>
          <p:cNvSpPr/>
          <p:nvPr/>
        </p:nvSpPr>
        <p:spPr>
          <a:xfrm>
            <a:off x="906840" y="3429000"/>
            <a:ext cx="141408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1963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0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תמונה 3" descr=""/>
          <p:cNvPicPr/>
          <p:nvPr/>
        </p:nvPicPr>
        <p:blipFill>
          <a:blip r:embed="rId1"/>
          <a:stretch/>
        </p:blipFill>
        <p:spPr>
          <a:xfrm>
            <a:off x="-661680" y="1042920"/>
            <a:ext cx="13168800" cy="5814720"/>
          </a:xfrm>
          <a:prstGeom prst="rect">
            <a:avLst/>
          </a:prstGeom>
          <a:ln>
            <a:noFill/>
          </a:ln>
        </p:spPr>
      </p:pic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385640" y="348120"/>
            <a:ext cx="94208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5400" spc="-1" strike="noStrike">
                <a:solidFill>
                  <a:srgbClr val="404040"/>
                </a:solidFill>
                <a:latin typeface="Assistant"/>
              </a:rPr>
              <a:t>בואו נכיר קצת יותר את יום הזיכרון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04" name="Line 2"/>
          <p:cNvSpPr/>
          <p:nvPr/>
        </p:nvSpPr>
        <p:spPr>
          <a:xfrm>
            <a:off x="757080" y="127152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05" name="CustomShape 3"/>
          <p:cNvSpPr/>
          <p:nvPr/>
        </p:nvSpPr>
        <p:spPr>
          <a:xfrm>
            <a:off x="141840" y="1421640"/>
            <a:ext cx="11908080" cy="15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3200" spc="-1" strike="noStrike">
                <a:solidFill>
                  <a:srgbClr val="4472c4"/>
                </a:solidFill>
                <a:latin typeface="Assistant"/>
              </a:rPr>
              <a:t>חיילים בדרך כלל נקברים בבתי העלמין הצבאיים או בחלקות הצבאיות. </a:t>
            </a:r>
            <a:endParaRPr b="0" lang="en-US" sz="32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3200" spc="-1" strike="noStrike">
                <a:solidFill>
                  <a:srgbClr val="4472c4"/>
                </a:solidFill>
                <a:latin typeface="Assistant"/>
              </a:rPr>
              <a:t>האם הדרגה שלהם בצבא משנה את אופן הקבורה שלהם או סוג הקבר?</a:t>
            </a:r>
            <a:endParaRPr b="0" lang="en-US" sz="32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9023760" y="3429000"/>
            <a:ext cx="305064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א'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זה לא משנה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4168800" y="3429000"/>
            <a:ext cx="385380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ברור שזה משנה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8" name="CustomShape 6"/>
          <p:cNvSpPr/>
          <p:nvPr/>
        </p:nvSpPr>
        <p:spPr>
          <a:xfrm>
            <a:off x="56520" y="3429000"/>
            <a:ext cx="3114720" cy="21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פעם זה שינה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היום כבר לא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9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קובץ:Mount Herzl - Mivza Kadesh Plot IMG 1228.JPG – ויקיפדיה"/>
          <p:cNvPicPr/>
          <p:nvPr/>
        </p:nvPicPr>
        <p:blipFill>
          <a:blip r:embed="rId1"/>
          <a:stretch/>
        </p:blipFill>
        <p:spPr>
          <a:xfrm>
            <a:off x="238320" y="1004400"/>
            <a:ext cx="4273200" cy="569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Picture 4" descr="https://upload.wikimedia.org/wikipedia/commons/b/b8/Yadin22.jpg"/>
          <p:cNvPicPr/>
          <p:nvPr/>
        </p:nvPicPr>
        <p:blipFill>
          <a:blip r:embed="rId2"/>
          <a:stretch/>
        </p:blipFill>
        <p:spPr>
          <a:xfrm>
            <a:off x="6353640" y="3079440"/>
            <a:ext cx="4830480" cy="362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" name="CustomShape 1"/>
          <p:cNvSpPr/>
          <p:nvPr/>
        </p:nvSpPr>
        <p:spPr>
          <a:xfrm>
            <a:off x="5078160" y="805320"/>
            <a:ext cx="6719040" cy="15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הרמטכ"ל יגאל ידין</a:t>
            </a:r>
            <a:endParaRPr b="0" lang="en-US" sz="48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04040"/>
                </a:solidFill>
                <a:latin typeface="Assistant"/>
              </a:rPr>
              <a:t>נקבר כמו כל שאר החיילים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13" name="Picture 1" descr=""/>
          <p:cNvPicPr/>
          <p:nvPr/>
        </p:nvPicPr>
        <p:blipFill>
          <a:blip r:embed="rId3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385640" y="348120"/>
            <a:ext cx="94208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5400" spc="-1" strike="noStrike">
                <a:solidFill>
                  <a:srgbClr val="404040"/>
                </a:solidFill>
                <a:latin typeface="Assistant"/>
              </a:rPr>
              <a:t>בואו נכיר קצת יותר את יום הזיכרון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15" name="Line 2"/>
          <p:cNvSpPr/>
          <p:nvPr/>
        </p:nvSpPr>
        <p:spPr>
          <a:xfrm>
            <a:off x="757080" y="127152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819000" y="1421640"/>
            <a:ext cx="1055340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472c4"/>
                </a:solidFill>
                <a:latin typeface="Assistant"/>
              </a:rPr>
              <a:t>מה בדרך כלל נוהגים לעשות ביום הזיכרון?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9038880" y="3429000"/>
            <a:ext cx="3020040" cy="27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א'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דגלי ישראל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מורדים לחצי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התורן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4494960" y="3429000"/>
            <a:ext cx="3201480" cy="27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מקומות בילוי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נסגרים בערב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לפני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9" name="CustomShape 6"/>
          <p:cNvSpPr/>
          <p:nvPr/>
        </p:nvSpPr>
        <p:spPr>
          <a:xfrm>
            <a:off x="-68760" y="3429000"/>
            <a:ext cx="3364560" cy="27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שמים מדבקה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של פרח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"דם המכבים"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0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קובץ:Israeli flag at half staff.jpg – ויקיפדיה"/>
          <p:cNvPicPr/>
          <p:nvPr/>
        </p:nvPicPr>
        <p:blipFill>
          <a:blip r:embed="rId1"/>
          <a:stretch/>
        </p:blipFill>
        <p:spPr>
          <a:xfrm>
            <a:off x="285840" y="1813320"/>
            <a:ext cx="6459120" cy="484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Picture 4" descr="דם המכבים | RonAlmog | Flickr"/>
          <p:cNvPicPr/>
          <p:nvPr/>
        </p:nvPicPr>
        <p:blipFill>
          <a:blip r:embed="rId2"/>
          <a:stretch/>
        </p:blipFill>
        <p:spPr>
          <a:xfrm>
            <a:off x="8827920" y="728640"/>
            <a:ext cx="3130920" cy="417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" name="Picture 1" descr=""/>
          <p:cNvPicPr/>
          <p:nvPr/>
        </p:nvPicPr>
        <p:blipFill>
          <a:blip r:embed="rId3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385640" y="348120"/>
            <a:ext cx="94208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5400" spc="-1" strike="noStrike">
                <a:solidFill>
                  <a:srgbClr val="404040"/>
                </a:solidFill>
                <a:latin typeface="Assistant"/>
              </a:rPr>
              <a:t>בואו נכיר קצת יותר את יום הזיכרון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25" name="Line 2"/>
          <p:cNvSpPr/>
          <p:nvPr/>
        </p:nvSpPr>
        <p:spPr>
          <a:xfrm>
            <a:off x="757080" y="1271520"/>
            <a:ext cx="10829880" cy="284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6" name="CustomShape 3"/>
          <p:cNvSpPr/>
          <p:nvPr/>
        </p:nvSpPr>
        <p:spPr>
          <a:xfrm>
            <a:off x="-230040" y="1421640"/>
            <a:ext cx="1265184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800" spc="-1" strike="noStrike">
                <a:solidFill>
                  <a:srgbClr val="4472c4"/>
                </a:solidFill>
                <a:latin typeface="Assistant"/>
              </a:rPr>
              <a:t>למה נוהגים לשים מדבקה של פרח "דם המכבים"?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9182880" y="3429000"/>
            <a:ext cx="2732040" cy="21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א'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לזכר יהודה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המכבי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4429080" y="3429000"/>
            <a:ext cx="3334320" cy="344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ב'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סמל לכך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שכולנו מניחים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פרחים על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הקברים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235440" y="3429000"/>
            <a:ext cx="2756520" cy="21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ג'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יש לבריטים</a:t>
            </a:r>
            <a:endParaRPr b="0" lang="en-US" sz="4400" spc="-1" strike="noStrike">
              <a:latin typeface="Arial"/>
            </a:endParaRPr>
          </a:p>
          <a:p>
            <a:pPr algn="ctr" rtl="1">
              <a:lnSpc>
                <a:spcPct val="100000"/>
              </a:lnSpc>
            </a:pPr>
            <a:r>
              <a:rPr b="0" lang="en-US" sz="4400" spc="-1" strike="noStrike">
                <a:solidFill>
                  <a:srgbClr val="4472c4"/>
                </a:solidFill>
                <a:latin typeface="Assistant"/>
              </a:rPr>
              <a:t>מנהג דומה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0" name="Picture 1" descr=""/>
          <p:cNvPicPr/>
          <p:nvPr/>
        </p:nvPicPr>
        <p:blipFill>
          <a:blip r:embed="rId1"/>
          <a:stretch/>
        </p:blipFill>
        <p:spPr>
          <a:xfrm>
            <a:off x="-212400" y="-1080"/>
            <a:ext cx="2064240" cy="9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Application>LibreOffice/6.3.4.2$Linux_X86_64 LibreOffice_project/60da17e045e08f1793c57c00ba83cdfce946d0aa</Application>
  <Words>957</Words>
  <Paragraphs>158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2020-04-20T16:07:28Z</dcterms:created>
  <dc:creator>Alon David</dc:creator>
  <dc:description/>
  <dc:language>en-US</dc:language>
  <cp:lastModifiedBy>Alon David</cp:lastModifiedBy>
  <dcterms:modified xsi:type="dcterms:W3CDTF">2020-04-22T13:58:24Z</dcterms:modified>
  <cp:revision>22</cp:revision>
  <dc:subject/>
  <dc:title>מצגת של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מסך רחב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