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C0616-809D-4E15-A096-9E502B94BA7A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5F7C-F581-4C8F-A7C6-7971AFAA1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656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C0616-809D-4E15-A096-9E502B94BA7A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5F7C-F581-4C8F-A7C6-7971AFAA1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323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C0616-809D-4E15-A096-9E502B94BA7A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5F7C-F581-4C8F-A7C6-7971AFAA1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901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C0616-809D-4E15-A096-9E502B94BA7A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5F7C-F581-4C8F-A7C6-7971AFAA1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145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C0616-809D-4E15-A096-9E502B94BA7A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5F7C-F581-4C8F-A7C6-7971AFAA1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204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C0616-809D-4E15-A096-9E502B94BA7A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5F7C-F581-4C8F-A7C6-7971AFAA1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93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C0616-809D-4E15-A096-9E502B94BA7A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5F7C-F581-4C8F-A7C6-7971AFAA1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306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C0616-809D-4E15-A096-9E502B94BA7A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5F7C-F581-4C8F-A7C6-7971AFAA1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146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C0616-809D-4E15-A096-9E502B94BA7A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5F7C-F581-4C8F-A7C6-7971AFAA1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30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C0616-809D-4E15-A096-9E502B94BA7A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5F7C-F581-4C8F-A7C6-7971AFAA1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696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C0616-809D-4E15-A096-9E502B94BA7A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5F7C-F581-4C8F-A7C6-7971AFAA1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162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C0616-809D-4E15-A096-9E502B94BA7A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3E5F7C-F581-4C8F-A7C6-7971AFAA1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270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025" y="188640"/>
            <a:ext cx="2880455" cy="2249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"/>
          <a:stretch/>
        </p:blipFill>
        <p:spPr bwMode="auto">
          <a:xfrm>
            <a:off x="6156176" y="2492896"/>
            <a:ext cx="2646532" cy="205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43608" y="332656"/>
            <a:ext cx="42484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he-IL" sz="1600" b="1" dirty="0" smtClean="0">
                <a:latin typeface="Alef" panose="00000500000000000000" pitchFamily="2" charset="-79"/>
                <a:cs typeface="Alef" panose="00000500000000000000" pitchFamily="2" charset="-79"/>
              </a:rPr>
              <a:t>מקרה בוחן:</a:t>
            </a:r>
            <a:r>
              <a:rPr lang="he-IL" sz="1600" dirty="0" smtClean="0">
                <a:latin typeface="Alef" panose="00000500000000000000" pitchFamily="2" charset="-79"/>
                <a:cs typeface="Alef" panose="00000500000000000000" pitchFamily="2" charset="-79"/>
              </a:rPr>
              <a:t> </a:t>
            </a:r>
            <a:r>
              <a:rPr lang="he-IL" sz="1600" dirty="0" smtClean="0">
                <a:latin typeface="Alef" panose="00000500000000000000" pitchFamily="2" charset="-79"/>
                <a:cs typeface="Alef" panose="00000500000000000000" pitchFamily="2" charset="-79"/>
              </a:rPr>
              <a:t>נסו לשער </a:t>
            </a:r>
            <a:r>
              <a:rPr lang="he-IL" sz="1600" dirty="0" smtClean="0">
                <a:latin typeface="Alef" panose="00000500000000000000" pitchFamily="2" charset="-79"/>
                <a:cs typeface="Alef" panose="00000500000000000000" pitchFamily="2" charset="-79"/>
              </a:rPr>
              <a:t>על מי תשפיע ההחלטה "לסגור את השמיים"?</a:t>
            </a:r>
          </a:p>
        </p:txBody>
      </p:sp>
      <p:cxnSp>
        <p:nvCxnSpPr>
          <p:cNvPr id="7" name="מחבר חץ ישר 6"/>
          <p:cNvCxnSpPr/>
          <p:nvPr/>
        </p:nvCxnSpPr>
        <p:spPr>
          <a:xfrm>
            <a:off x="4499992" y="1058565"/>
            <a:ext cx="576064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מחבר חץ ישר 8"/>
          <p:cNvCxnSpPr/>
          <p:nvPr/>
        </p:nvCxnSpPr>
        <p:spPr>
          <a:xfrm>
            <a:off x="2267744" y="1124744"/>
            <a:ext cx="0" cy="5243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מחבר חץ ישר 9"/>
          <p:cNvCxnSpPr/>
          <p:nvPr/>
        </p:nvCxnSpPr>
        <p:spPr>
          <a:xfrm flipH="1">
            <a:off x="891208" y="1068225"/>
            <a:ext cx="51244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מחבר חץ ישר 13"/>
          <p:cNvCxnSpPr/>
          <p:nvPr/>
        </p:nvCxnSpPr>
        <p:spPr>
          <a:xfrm>
            <a:off x="3635896" y="1124744"/>
            <a:ext cx="0" cy="5243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499992" y="1538208"/>
            <a:ext cx="1008112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rtl="1"/>
            <a:r>
              <a:rPr lang="he-IL" sz="1400" dirty="0" smtClean="0">
                <a:latin typeface="Alef" panose="00000500000000000000" pitchFamily="2" charset="-79"/>
                <a:cs typeface="Alef" panose="00000500000000000000" pitchFamily="2" charset="-79"/>
              </a:rPr>
              <a:t>פחות תיירים יגיעו לארץ</a:t>
            </a:r>
            <a:endParaRPr lang="en-US" sz="1400" dirty="0">
              <a:latin typeface="Alef" panose="00000500000000000000" pitchFamily="2" charset="-79"/>
              <a:cs typeface="Alef" panose="00000500000000000000" pitchFamily="2" charset="-79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03848" y="1772816"/>
            <a:ext cx="1008112" cy="5558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 rtl="1"/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763688" y="1801446"/>
            <a:ext cx="1008112" cy="5558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 rtl="1"/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23528" y="1801446"/>
            <a:ext cx="1008112" cy="5558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 rtl="1"/>
            <a:endParaRPr lang="en-US" dirty="0"/>
          </a:p>
        </p:txBody>
      </p:sp>
      <p:cxnSp>
        <p:nvCxnSpPr>
          <p:cNvPr id="15" name="מחבר חץ ישר 14"/>
          <p:cNvCxnSpPr/>
          <p:nvPr/>
        </p:nvCxnSpPr>
        <p:spPr>
          <a:xfrm>
            <a:off x="5292080" y="2357263"/>
            <a:ext cx="216024" cy="17210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מחבר חץ ישר 23"/>
          <p:cNvCxnSpPr/>
          <p:nvPr/>
        </p:nvCxnSpPr>
        <p:spPr>
          <a:xfrm flipH="1">
            <a:off x="4729517" y="2387569"/>
            <a:ext cx="22504" cy="6813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מחבר חץ ישר 26"/>
          <p:cNvCxnSpPr/>
          <p:nvPr/>
        </p:nvCxnSpPr>
        <p:spPr>
          <a:xfrm>
            <a:off x="2537774" y="2509663"/>
            <a:ext cx="216024" cy="17210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מחבר חץ ישר 27"/>
          <p:cNvCxnSpPr/>
          <p:nvPr/>
        </p:nvCxnSpPr>
        <p:spPr>
          <a:xfrm>
            <a:off x="2249742" y="2539969"/>
            <a:ext cx="54006" cy="27696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מחבר חץ ישר 28"/>
          <p:cNvCxnSpPr/>
          <p:nvPr/>
        </p:nvCxnSpPr>
        <p:spPr>
          <a:xfrm flipH="1">
            <a:off x="1907704" y="2539969"/>
            <a:ext cx="90010" cy="15454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מחבר חץ ישר 30"/>
          <p:cNvCxnSpPr/>
          <p:nvPr/>
        </p:nvCxnSpPr>
        <p:spPr>
          <a:xfrm>
            <a:off x="3635896" y="2492896"/>
            <a:ext cx="13501" cy="25202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מחבר חץ ישר 31"/>
          <p:cNvCxnSpPr/>
          <p:nvPr/>
        </p:nvCxnSpPr>
        <p:spPr>
          <a:xfrm flipH="1">
            <a:off x="3275856" y="2492896"/>
            <a:ext cx="90010" cy="23291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מחבר חץ ישר 32"/>
          <p:cNvCxnSpPr/>
          <p:nvPr/>
        </p:nvCxnSpPr>
        <p:spPr>
          <a:xfrm>
            <a:off x="1043608" y="2539969"/>
            <a:ext cx="216024" cy="21780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מחבר חץ ישר 33"/>
          <p:cNvCxnSpPr/>
          <p:nvPr/>
        </p:nvCxnSpPr>
        <p:spPr>
          <a:xfrm>
            <a:off x="755576" y="2509663"/>
            <a:ext cx="54006" cy="32872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מחבר חץ ישר 34"/>
          <p:cNvCxnSpPr/>
          <p:nvPr/>
        </p:nvCxnSpPr>
        <p:spPr>
          <a:xfrm flipH="1">
            <a:off x="413538" y="2539969"/>
            <a:ext cx="90010" cy="20327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3995936" y="3113092"/>
            <a:ext cx="1008112" cy="11079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 rtl="1"/>
            <a:r>
              <a:rPr lang="he-IL" sz="1100" dirty="0" smtClean="0">
                <a:latin typeface="Alef" panose="00000500000000000000" pitchFamily="2" charset="-79"/>
                <a:cs typeface="Alef" panose="00000500000000000000" pitchFamily="2" charset="-79"/>
              </a:rPr>
              <a:t>תהיה ירידה בכמות האנשים במלונות- למלונות תהיינה פחות הכנסות</a:t>
            </a:r>
            <a:endParaRPr lang="en-US" sz="1100" dirty="0">
              <a:latin typeface="Alef" panose="00000500000000000000" pitchFamily="2" charset="-79"/>
              <a:cs typeface="Alef" panose="00000500000000000000" pitchFamily="2" charset="-79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148064" y="4146465"/>
            <a:ext cx="1008112" cy="9387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 rtl="1"/>
            <a:r>
              <a:rPr lang="he-IL" sz="1100" dirty="0" smtClean="0">
                <a:latin typeface="Alef" panose="00000500000000000000" pitchFamily="2" charset="-79"/>
                <a:cs typeface="Alef" panose="00000500000000000000" pitchFamily="2" charset="-79"/>
              </a:rPr>
              <a:t>פחות אנשים יבקרו במוזיאונים, אתרי מורשת ומסעדות</a:t>
            </a:r>
            <a:endParaRPr lang="en-US" sz="1100" dirty="0">
              <a:latin typeface="Alef" panose="00000500000000000000" pitchFamily="2" charset="-79"/>
              <a:cs typeface="Alef" panose="00000500000000000000" pitchFamily="2" charset="-79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6516216" y="5107831"/>
            <a:ext cx="1008112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 rtl="1"/>
            <a:r>
              <a:rPr lang="he-IL" sz="1100" dirty="0" smtClean="0">
                <a:latin typeface="Alef" panose="00000500000000000000" pitchFamily="2" charset="-79"/>
                <a:cs typeface="Alef" panose="00000500000000000000" pitchFamily="2" charset="-79"/>
              </a:rPr>
              <a:t>בעלי מסעדות ירוויחו פחות, לא ישלמו לספקים בזמן </a:t>
            </a:r>
            <a:endParaRPr lang="en-US" sz="1100" dirty="0">
              <a:latin typeface="Alef" panose="00000500000000000000" pitchFamily="2" charset="-79"/>
              <a:cs typeface="Alef" panose="00000500000000000000" pitchFamily="2" charset="-79"/>
            </a:endParaRPr>
          </a:p>
        </p:txBody>
      </p:sp>
      <p:cxnSp>
        <p:nvCxnSpPr>
          <p:cNvPr id="55" name="מחבר חץ ישר 54"/>
          <p:cNvCxnSpPr/>
          <p:nvPr/>
        </p:nvCxnSpPr>
        <p:spPr>
          <a:xfrm>
            <a:off x="5868144" y="5157192"/>
            <a:ext cx="576064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3995936" y="4509120"/>
            <a:ext cx="1008112" cy="4308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 rtl="1"/>
            <a:r>
              <a:rPr lang="he-IL" sz="1100" dirty="0" smtClean="0">
                <a:latin typeface="Alef" panose="00000500000000000000" pitchFamily="2" charset="-79"/>
                <a:cs typeface="Alef" panose="00000500000000000000" pitchFamily="2" charset="-79"/>
              </a:rPr>
              <a:t>מוציאים עובדי מלונות לחל"ת</a:t>
            </a:r>
            <a:endParaRPr lang="en-US" sz="1100" dirty="0">
              <a:latin typeface="Alef" panose="00000500000000000000" pitchFamily="2" charset="-79"/>
              <a:cs typeface="Alef" panose="00000500000000000000" pitchFamily="2" charset="-79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4729517" y="5229200"/>
            <a:ext cx="1066619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 rtl="1"/>
            <a:r>
              <a:rPr lang="he-IL" sz="1100" dirty="0" smtClean="0">
                <a:latin typeface="Alef" panose="00000500000000000000" pitchFamily="2" charset="-79"/>
                <a:cs typeface="Alef" panose="00000500000000000000" pitchFamily="2" charset="-79"/>
              </a:rPr>
              <a:t>עובדי המלונות פחות קונים בחות ומצמצמים הוצאות</a:t>
            </a:r>
            <a:endParaRPr lang="en-US" sz="1100" dirty="0">
              <a:latin typeface="Alef" panose="00000500000000000000" pitchFamily="2" charset="-79"/>
              <a:cs typeface="Alef" panose="00000500000000000000" pitchFamily="2" charset="-79"/>
            </a:endParaRPr>
          </a:p>
        </p:txBody>
      </p:sp>
      <p:cxnSp>
        <p:nvCxnSpPr>
          <p:cNvPr id="59" name="מחבר חץ ישר 58"/>
          <p:cNvCxnSpPr/>
          <p:nvPr/>
        </p:nvCxnSpPr>
        <p:spPr>
          <a:xfrm>
            <a:off x="4571999" y="4293096"/>
            <a:ext cx="1" cy="1813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מחבר חץ ישר 60"/>
          <p:cNvCxnSpPr/>
          <p:nvPr/>
        </p:nvCxnSpPr>
        <p:spPr>
          <a:xfrm>
            <a:off x="4427984" y="5013176"/>
            <a:ext cx="207111" cy="4304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3275856" y="5949280"/>
            <a:ext cx="1368152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 rtl="1"/>
            <a:r>
              <a:rPr lang="he-IL" sz="1100" dirty="0" smtClean="0">
                <a:latin typeface="Alef" panose="00000500000000000000" pitchFamily="2" charset="-79"/>
                <a:cs typeface="Alef" panose="00000500000000000000" pitchFamily="2" charset="-79"/>
              </a:rPr>
              <a:t>בעל חנות לחומרי בנין נפגע כלכלית, כי עובד המלון לא עושה שיפוץ בבית שלו</a:t>
            </a:r>
            <a:endParaRPr lang="en-US" sz="1100" dirty="0">
              <a:latin typeface="Alef" panose="00000500000000000000" pitchFamily="2" charset="-79"/>
              <a:cs typeface="Alef" panose="00000500000000000000" pitchFamily="2" charset="-79"/>
            </a:endParaRPr>
          </a:p>
        </p:txBody>
      </p:sp>
      <p:cxnSp>
        <p:nvCxnSpPr>
          <p:cNvPr id="65" name="מחבר חץ ישר 64"/>
          <p:cNvCxnSpPr/>
          <p:nvPr/>
        </p:nvCxnSpPr>
        <p:spPr>
          <a:xfrm flipH="1">
            <a:off x="4779111" y="6093296"/>
            <a:ext cx="296945" cy="23909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6189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123728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rtl="1"/>
            <a:r>
              <a:rPr lang="he-IL" b="1" dirty="0" smtClean="0">
                <a:latin typeface="Alef" panose="00000500000000000000" pitchFamily="2" charset="-79"/>
                <a:cs typeface="Alef" panose="00000500000000000000" pitchFamily="2" charset="-79"/>
              </a:rPr>
              <a:t>מדיניות צנע</a:t>
            </a:r>
            <a:r>
              <a:rPr lang="he-IL" dirty="0" smtClean="0">
                <a:latin typeface="Alef" panose="00000500000000000000" pitchFamily="2" charset="-79"/>
                <a:cs typeface="Alef" panose="00000500000000000000" pitchFamily="2" charset="-79"/>
              </a:rPr>
              <a:t> זו מדיניות שעיקרה הקטנת הוצאות המדינה. בדרך כלל, כדי להקטין גרעון.</a:t>
            </a:r>
            <a:endParaRPr lang="en-US" dirty="0">
              <a:latin typeface="Alef" panose="00000500000000000000" pitchFamily="2" charset="-79"/>
              <a:cs typeface="Alef" panose="00000500000000000000" pitchFamily="2" charset="-79"/>
            </a:endParaRPr>
          </a:p>
        </p:txBody>
      </p:sp>
      <p:sp>
        <p:nvSpPr>
          <p:cNvPr id="3" name="מלבן 2"/>
          <p:cNvSpPr/>
          <p:nvPr/>
        </p:nvSpPr>
        <p:spPr>
          <a:xfrm>
            <a:off x="1944216" y="2555612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rtl="1"/>
            <a:r>
              <a:rPr lang="he-IL" b="1" dirty="0" smtClean="0">
                <a:latin typeface="Alef" panose="00000500000000000000" pitchFamily="2" charset="-79"/>
                <a:cs typeface="Alef" panose="00000500000000000000" pitchFamily="2" charset="-79"/>
              </a:rPr>
              <a:t>גירעון </a:t>
            </a:r>
            <a:r>
              <a:rPr lang="he-IL" dirty="0" smtClean="0">
                <a:latin typeface="Alef" panose="00000500000000000000" pitchFamily="2" charset="-79"/>
                <a:cs typeface="Alef" panose="00000500000000000000" pitchFamily="2" charset="-79"/>
              </a:rPr>
              <a:t>- הפער בין הכנסות להוצאות המדינה</a:t>
            </a:r>
            <a:endParaRPr lang="en-US" dirty="0">
              <a:latin typeface="Alef" panose="00000500000000000000" pitchFamily="2" charset="-79"/>
              <a:cs typeface="Alef" panose="00000500000000000000" pitchFamily="2" charset="-79"/>
            </a:endParaRPr>
          </a:p>
        </p:txBody>
      </p:sp>
      <p:sp>
        <p:nvSpPr>
          <p:cNvPr id="4" name="מלבן 3"/>
          <p:cNvSpPr/>
          <p:nvPr/>
        </p:nvSpPr>
        <p:spPr>
          <a:xfrm>
            <a:off x="1993410" y="3933056"/>
            <a:ext cx="47949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he-IL" b="1" dirty="0" smtClean="0">
                <a:latin typeface="Alef" panose="00000500000000000000" pitchFamily="2" charset="-79"/>
                <a:cs typeface="Alef" panose="00000500000000000000" pitchFamily="2" charset="-79"/>
              </a:rPr>
              <a:t>מדיניות מרחיבה </a:t>
            </a:r>
            <a:r>
              <a:rPr lang="he-IL" dirty="0" smtClean="0">
                <a:latin typeface="Alef" panose="00000500000000000000" pitchFamily="2" charset="-79"/>
                <a:cs typeface="Alef" panose="00000500000000000000" pitchFamily="2" charset="-79"/>
              </a:rPr>
              <a:t>- עיקרה הגדלת הוצאות המדינה</a:t>
            </a:r>
            <a:endParaRPr lang="en-US" dirty="0">
              <a:latin typeface="Alef" panose="00000500000000000000" pitchFamily="2" charset="-79"/>
              <a:cs typeface="Alef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064630210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100</Words>
  <Application>Microsoft Office PowerPoint</Application>
  <PresentationFormat>‫הצגה על המסך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3" baseType="lpstr">
      <vt:lpstr>ערכת נושא Office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Noa Carmel</dc:creator>
  <cp:lastModifiedBy>Noa Carmel</cp:lastModifiedBy>
  <cp:revision>7</cp:revision>
  <dcterms:created xsi:type="dcterms:W3CDTF">2020-03-25T22:13:10Z</dcterms:created>
  <dcterms:modified xsi:type="dcterms:W3CDTF">2020-03-25T23:53:49Z</dcterms:modified>
</cp:coreProperties>
</file>