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9" r:id="rId1"/>
  </p:sldMasterIdLst>
  <p:notesMasterIdLst>
    <p:notesMasterId r:id="rId18"/>
  </p:notesMasterIdLst>
  <p:sldIdLst>
    <p:sldId id="433" r:id="rId2"/>
    <p:sldId id="460" r:id="rId3"/>
    <p:sldId id="445" r:id="rId4"/>
    <p:sldId id="455" r:id="rId5"/>
    <p:sldId id="458" r:id="rId6"/>
    <p:sldId id="459" r:id="rId7"/>
    <p:sldId id="462" r:id="rId8"/>
    <p:sldId id="450" r:id="rId9"/>
    <p:sldId id="451" r:id="rId10"/>
    <p:sldId id="449" r:id="rId11"/>
    <p:sldId id="452" r:id="rId12"/>
    <p:sldId id="446" r:id="rId13"/>
    <p:sldId id="447" r:id="rId14"/>
    <p:sldId id="453" r:id="rId15"/>
    <p:sldId id="448" r:id="rId16"/>
    <p:sldId id="461" r:id="rId17"/>
  </p:sldIdLst>
  <p:sldSz cx="9144000" cy="6858000" type="screen4x3"/>
  <p:notesSz cx="6858000" cy="91440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edrik Ferm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01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06" autoAdjust="0"/>
    <p:restoredTop sz="94291" autoAdjust="0"/>
  </p:normalViewPr>
  <p:slideViewPr>
    <p:cSldViewPr>
      <p:cViewPr varScale="1">
        <p:scale>
          <a:sx n="82" d="100"/>
          <a:sy n="82" d="100"/>
        </p:scale>
        <p:origin x="163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v-SE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67021F7-A43D-4DA3-8ABB-4C22E06A4C31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26920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Elin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7021F7-A43D-4DA3-8ABB-4C22E06A4C31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964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58" name="Picture 38" descr="0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</p:spPr>
      </p:pic>
      <p:sp>
        <p:nvSpPr>
          <p:cNvPr id="5157" name="Rectangle 37"/>
          <p:cNvSpPr>
            <a:spLocks noGrp="1" noChangeArrowheads="1"/>
          </p:cNvSpPr>
          <p:nvPr>
            <p:ph type="ctrTitle" sz="quarter"/>
          </p:nvPr>
        </p:nvSpPr>
        <p:spPr>
          <a:xfrm>
            <a:off x="0" y="6002338"/>
            <a:ext cx="9144000" cy="360362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F38B048-C305-4A54-B8A7-D219EA38F4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1D21AF1-0AED-4160-9B88-4E44A6E988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640954C-BE2A-4106-B188-DA7A1A86A4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A1B3E0F-3E24-45B0-B033-354245FDA7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2A5BA76-2A25-4C70-A886-517913BD62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D35398A-D19F-4CC2-B8A6-508C0DE586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CEB4BA4-661D-4A38-A6D2-C7C0240D0F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12A8683-4F04-4D41-859B-D574DE8176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C0AA92E-539B-4D05-98CA-17905A397E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3F4B343-A494-4CAF-AAAB-18FEC3813D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24" name="Picture 28" descr="0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</p:spPr>
      </p:pic>
      <p:sp>
        <p:nvSpPr>
          <p:cNvPr id="4118" name="Rectangle 22"/>
          <p:cNvSpPr>
            <a:spLocks noChangeArrowheads="1"/>
          </p:cNvSpPr>
          <p:nvPr userDrawn="1"/>
        </p:nvSpPr>
        <p:spPr bwMode="auto">
          <a:xfrm>
            <a:off x="0" y="6340475"/>
            <a:ext cx="27735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1000" b="1" dirty="0">
                <a:solidFill>
                  <a:srgbClr val="92012C"/>
                </a:solidFill>
              </a:rPr>
              <a:t>Boo </a:t>
            </a:r>
            <a:r>
              <a:rPr lang="en-GB" sz="1000" b="1" dirty="0" err="1">
                <a:solidFill>
                  <a:srgbClr val="92012C"/>
                </a:solidFill>
              </a:rPr>
              <a:t>Fotbollsförening</a:t>
            </a:r>
            <a:r>
              <a:rPr lang="en-GB" sz="1000" b="1" dirty="0">
                <a:solidFill>
                  <a:srgbClr val="92012C"/>
                </a:solidFill>
              </a:rPr>
              <a:t> – </a:t>
            </a:r>
            <a:r>
              <a:rPr lang="en-GB" sz="1000" b="1" dirty="0" err="1">
                <a:solidFill>
                  <a:srgbClr val="92012C"/>
                </a:solidFill>
              </a:rPr>
              <a:t>en</a:t>
            </a:r>
            <a:r>
              <a:rPr lang="en-GB" sz="1000" b="1" dirty="0">
                <a:solidFill>
                  <a:srgbClr val="92012C"/>
                </a:solidFill>
              </a:rPr>
              <a:t> </a:t>
            </a:r>
            <a:r>
              <a:rPr lang="en-GB" sz="1000" b="1" dirty="0" err="1">
                <a:solidFill>
                  <a:srgbClr val="92012C"/>
                </a:solidFill>
              </a:rPr>
              <a:t>förening</a:t>
            </a:r>
            <a:r>
              <a:rPr lang="en-GB" sz="1000" b="1" dirty="0">
                <a:solidFill>
                  <a:srgbClr val="92012C"/>
                </a:solidFill>
              </a:rPr>
              <a:t> </a:t>
            </a:r>
            <a:r>
              <a:rPr lang="en-GB" sz="1000" b="1" dirty="0" err="1">
                <a:solidFill>
                  <a:srgbClr val="92012C"/>
                </a:solidFill>
              </a:rPr>
              <a:t>för</a:t>
            </a:r>
            <a:r>
              <a:rPr lang="en-GB" sz="1000" b="1" dirty="0">
                <a:solidFill>
                  <a:srgbClr val="92012C"/>
                </a:solidFill>
              </a:rPr>
              <a:t> </a:t>
            </a:r>
            <a:r>
              <a:rPr lang="en-GB" sz="1000" b="1" dirty="0" err="1">
                <a:solidFill>
                  <a:srgbClr val="92012C"/>
                </a:solidFill>
              </a:rPr>
              <a:t>alla</a:t>
            </a:r>
            <a:endParaRPr lang="en-US" sz="1000" b="1" dirty="0">
              <a:solidFill>
                <a:srgbClr val="92012C"/>
              </a:solidFill>
            </a:endParaRPr>
          </a:p>
        </p:txBody>
      </p:sp>
      <p:sp>
        <p:nvSpPr>
          <p:cNvPr id="4119" name="Rectangle 23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153988" y="6604000"/>
            <a:ext cx="1006475" cy="320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000" b="1">
                <a:solidFill>
                  <a:schemeClr val="bg1"/>
                </a:solidFill>
              </a:defRPr>
            </a:lvl1pPr>
          </a:lstStyle>
          <a:p>
            <a:fld id="{6146EF5C-1B61-432C-B518-91A7D4E33AC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21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</a:t>
            </a: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228600" indent="-228600" algn="l" rtl="0" fontAlgn="base">
        <a:spcBef>
          <a:spcPct val="0"/>
        </a:spcBef>
        <a:spcAft>
          <a:spcPct val="0"/>
        </a:spcAft>
        <a:buClr>
          <a:srgbClr val="92012C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fontAlgn="base">
        <a:spcBef>
          <a:spcPct val="25000"/>
        </a:spcBef>
        <a:spcAft>
          <a:spcPct val="15000"/>
        </a:spcAft>
        <a:buClr>
          <a:srgbClr val="92012C"/>
        </a:buClr>
        <a:buFont typeface="Arial" charset="0"/>
        <a:buChar char="–"/>
        <a:defRPr sz="1400">
          <a:solidFill>
            <a:schemeClr val="tx1"/>
          </a:solidFill>
          <a:latin typeface="+mn-lt"/>
          <a:cs typeface="+mn-cs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Clr>
          <a:srgbClr val="92012C"/>
        </a:buClr>
        <a:buFont typeface="Arial" charset="0"/>
        <a:buChar char="–"/>
        <a:defRPr sz="1400">
          <a:solidFill>
            <a:schemeClr val="tx1"/>
          </a:solidFill>
          <a:latin typeface="+mn-lt"/>
          <a:cs typeface="+mn-cs"/>
        </a:defRPr>
      </a:lvl3pPr>
      <a:lvl4pPr marL="1143000" indent="-171450" algn="l" rtl="0" fontAlgn="base">
        <a:spcBef>
          <a:spcPct val="20000"/>
        </a:spcBef>
        <a:spcAft>
          <a:spcPct val="0"/>
        </a:spcAft>
        <a:buClr>
          <a:srgbClr val="92012C"/>
        </a:buClr>
        <a:buChar char="–"/>
        <a:defRPr sz="1400">
          <a:solidFill>
            <a:schemeClr val="tx1"/>
          </a:solidFill>
          <a:latin typeface="+mn-lt"/>
          <a:cs typeface="+mn-cs"/>
        </a:defRPr>
      </a:lvl4pPr>
      <a:lvl5pPr marL="1485900" indent="-171450" algn="l" rtl="0" fontAlgn="base">
        <a:spcBef>
          <a:spcPct val="20000"/>
        </a:spcBef>
        <a:spcAft>
          <a:spcPct val="0"/>
        </a:spcAft>
        <a:buClr>
          <a:srgbClr val="92012C"/>
        </a:buClr>
        <a:buFont typeface="Arial" charset="0"/>
        <a:buChar char="–"/>
        <a:defRPr sz="1400">
          <a:solidFill>
            <a:schemeClr val="tx1"/>
          </a:solidFill>
          <a:latin typeface="+mn-lt"/>
          <a:cs typeface="+mn-cs"/>
        </a:defRPr>
      </a:lvl5pPr>
      <a:lvl6pPr marL="1943100" indent="-171450" algn="l" rtl="0" fontAlgn="base">
        <a:spcBef>
          <a:spcPct val="20000"/>
        </a:spcBef>
        <a:spcAft>
          <a:spcPct val="0"/>
        </a:spcAft>
        <a:buClr>
          <a:srgbClr val="92012C"/>
        </a:buClr>
        <a:buFont typeface="Arial" charset="0"/>
        <a:buChar char="–"/>
        <a:defRPr sz="1400">
          <a:solidFill>
            <a:schemeClr val="tx1"/>
          </a:solidFill>
          <a:latin typeface="+mn-lt"/>
          <a:cs typeface="+mn-cs"/>
        </a:defRPr>
      </a:lvl6pPr>
      <a:lvl7pPr marL="2400300" indent="-171450" algn="l" rtl="0" fontAlgn="base">
        <a:spcBef>
          <a:spcPct val="20000"/>
        </a:spcBef>
        <a:spcAft>
          <a:spcPct val="0"/>
        </a:spcAft>
        <a:buClr>
          <a:srgbClr val="92012C"/>
        </a:buClr>
        <a:buFont typeface="Arial" charset="0"/>
        <a:buChar char="–"/>
        <a:defRPr sz="1400">
          <a:solidFill>
            <a:schemeClr val="tx1"/>
          </a:solidFill>
          <a:latin typeface="+mn-lt"/>
          <a:cs typeface="+mn-cs"/>
        </a:defRPr>
      </a:lvl7pPr>
      <a:lvl8pPr marL="2857500" indent="-171450" algn="l" rtl="0" fontAlgn="base">
        <a:spcBef>
          <a:spcPct val="20000"/>
        </a:spcBef>
        <a:spcAft>
          <a:spcPct val="0"/>
        </a:spcAft>
        <a:buClr>
          <a:srgbClr val="92012C"/>
        </a:buClr>
        <a:buFont typeface="Arial" charset="0"/>
        <a:buChar char="–"/>
        <a:defRPr sz="1400">
          <a:solidFill>
            <a:schemeClr val="tx1"/>
          </a:solidFill>
          <a:latin typeface="+mn-lt"/>
          <a:cs typeface="+mn-cs"/>
        </a:defRPr>
      </a:lvl8pPr>
      <a:lvl9pPr marL="3314700" indent="-171450" algn="l" rtl="0" fontAlgn="base">
        <a:spcBef>
          <a:spcPct val="20000"/>
        </a:spcBef>
        <a:spcAft>
          <a:spcPct val="0"/>
        </a:spcAft>
        <a:buClr>
          <a:srgbClr val="92012C"/>
        </a:buClr>
        <a:buFont typeface="Arial" charset="0"/>
        <a:buChar char="–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ff.se/tavling/futsal/tavlingsforeskrifter--regler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office.com/e/jFWRT2FU2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office.com/e/jFWRT2FU2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EB3E223F-A860-682F-7CE9-7C63B70155C7}"/>
              </a:ext>
            </a:extLst>
          </p:cNvPr>
          <p:cNvSpPr txBox="1"/>
          <p:nvPr/>
        </p:nvSpPr>
        <p:spPr>
          <a:xfrm>
            <a:off x="-17751" y="3565753"/>
            <a:ext cx="9123248" cy="6063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800" b="1" i="1" u="none" strike="noStrike" baseline="0" dirty="0">
                <a:solidFill>
                  <a:srgbClr val="92012C"/>
                </a:solidFill>
                <a:latin typeface="Calibri" panose="020F0502020204030204" pitchFamily="34" charset="0"/>
              </a:rPr>
              <a:t>Tillsammans – vill vi framåt – med passion </a:t>
            </a:r>
          </a:p>
          <a:p>
            <a:pPr algn="ctr"/>
            <a:endParaRPr lang="sv-SE" sz="2800" b="1" i="1" u="none" strike="noStrike" baseline="0" dirty="0">
              <a:solidFill>
                <a:srgbClr val="92012C"/>
              </a:solidFill>
              <a:latin typeface="Calibri" panose="020F0502020204030204" pitchFamily="34" charset="0"/>
            </a:endParaRPr>
          </a:p>
          <a:p>
            <a:pPr algn="ctr"/>
            <a:r>
              <a:rPr lang="sv-SE" sz="3600" b="1" u="none" strike="noStrike" baseline="0" dirty="0">
                <a:latin typeface="Calibri" panose="020F0502020204030204" pitchFamily="34" charset="0"/>
              </a:rPr>
              <a:t>Futsalinfo </a:t>
            </a:r>
            <a:br>
              <a:rPr lang="sv-SE" sz="3600" b="1" u="none" strike="noStrike" baseline="0" dirty="0">
                <a:latin typeface="Calibri" panose="020F0502020204030204" pitchFamily="34" charset="0"/>
              </a:rPr>
            </a:br>
            <a:r>
              <a:rPr lang="sv-SE" sz="3600" b="1" u="none" strike="noStrike" baseline="0" dirty="0">
                <a:latin typeface="Calibri" panose="020F0502020204030204" pitchFamily="34" charset="0"/>
              </a:rPr>
              <a:t>inför anmälan</a:t>
            </a:r>
          </a:p>
          <a:p>
            <a:pPr algn="ctr"/>
            <a:r>
              <a:rPr lang="sv-SE" sz="3600" b="1" u="none" strike="noStrike" baseline="0" dirty="0">
                <a:latin typeface="Calibri" panose="020F0502020204030204" pitchFamily="34" charset="0"/>
              </a:rPr>
              <a:t>2025 / 2026</a:t>
            </a:r>
          </a:p>
          <a:p>
            <a:pPr algn="ctr"/>
            <a:endParaRPr lang="sv-SE" sz="3600" b="1" dirty="0">
              <a:latin typeface="Calibri" panose="020F0502020204030204" pitchFamily="34" charset="0"/>
            </a:endParaRPr>
          </a:p>
          <a:p>
            <a:pPr algn="l"/>
            <a:endParaRPr lang="sv-SE" sz="32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/>
            <a:endParaRPr lang="sv-SE" sz="32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endParaRPr lang="sv-SE" sz="3200" b="1" dirty="0">
              <a:solidFill>
                <a:srgbClr val="92012C"/>
              </a:solidFill>
              <a:latin typeface="Calibri" panose="020F0502020204030204" pitchFamily="34" charset="0"/>
            </a:endParaRPr>
          </a:p>
          <a:p>
            <a:pPr algn="l"/>
            <a:endParaRPr lang="sv-SE" sz="2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sv-SE" sz="3200" b="1" i="0" u="none" strike="noStrike" baseline="0" dirty="0">
                <a:solidFill>
                  <a:srgbClr val="92012C"/>
                </a:solidFill>
                <a:latin typeface="Calibri" panose="020F0502020204030204" pitchFamily="34" charset="0"/>
              </a:rPr>
              <a:t> </a:t>
            </a:r>
            <a:endParaRPr lang="sv-SE" sz="3200" b="1" dirty="0">
              <a:solidFill>
                <a:srgbClr val="92012C"/>
              </a:solidFill>
              <a:latin typeface="Calibri" panose="020F0502020204030204" pitchFamily="34" charset="0"/>
            </a:endParaRPr>
          </a:p>
          <a:p>
            <a:endParaRPr lang="sv-SE" sz="3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1358C8-FDEC-4FA1-8B8B-AF0616EF79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01738"/>
            <a:ext cx="3066782" cy="2946253"/>
          </a:xfrm>
          <a:prstGeom prst="rect">
            <a:avLst/>
          </a:prstGeom>
        </p:spPr>
      </p:pic>
      <p:pic>
        <p:nvPicPr>
          <p:cNvPr id="1026" name="Picture 2" descr="Säsongens första landslagstrupp - Svensk fotboll">
            <a:extLst>
              <a:ext uri="{FF2B5EF4-FFF2-40B4-BE49-F238E27FC236}">
                <a16:creationId xmlns:a16="http://schemas.microsoft.com/office/drawing/2014/main" id="{7D01C7C5-BC1C-8CAC-676F-8E18F3218D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665188"/>
            <a:ext cx="2088232" cy="2678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782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D4F3D-8C01-4BDA-A400-CE1CD4C67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Registering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8E46D7-AF74-4925-9BFA-4F1BCA26C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I 2013 och äldre registreras laget i Fogis</a:t>
            </a:r>
          </a:p>
          <a:p>
            <a:pPr marL="0" indent="0">
              <a:buNone/>
            </a:pPr>
            <a:r>
              <a:rPr lang="sv-SE" dirty="0"/>
              <a:t>Det krävs en särskild spelarregistrering för </a:t>
            </a:r>
            <a:r>
              <a:rPr lang="sv-SE" dirty="0" err="1"/>
              <a:t>Futsal</a:t>
            </a:r>
            <a:r>
              <a:rPr lang="sv-SE" dirty="0"/>
              <a:t>, kansliet kommer skicka ut info till berörda lag.</a:t>
            </a:r>
          </a:p>
        </p:txBody>
      </p:sp>
    </p:spTree>
    <p:extLst>
      <p:ext uri="{BB962C8B-B14F-4D97-AF65-F5344CB8AC3E}">
        <p14:creationId xmlns:p14="http://schemas.microsoft.com/office/powerpoint/2010/main" val="3486257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>
        <p:wipe/>
      </p:transition>
    </mc:Choice>
    <mc:Fallback xmlns="">
      <p:transition advClick="0" advTm="3000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B4F3F-A1BA-4EF7-8C30-ED1D54F26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Regelcheck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6A950-F2BE-4DC2-B22D-2217E95E0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hlinkClick r:id="rId2"/>
              </a:rPr>
              <a:t>https://www.stff.se/tavling/futsal/tavlingsforeskrifter--regler/</a:t>
            </a:r>
            <a:endParaRPr lang="sv-SE" dirty="0"/>
          </a:p>
          <a:p>
            <a:endParaRPr lang="sv-SE" dirty="0"/>
          </a:p>
          <a:p>
            <a:r>
              <a:rPr lang="sv-SE" dirty="0"/>
              <a:t>Igångsättning</a:t>
            </a:r>
          </a:p>
          <a:p>
            <a:pPr lvl="1"/>
            <a:r>
              <a:rPr lang="sv-SE" dirty="0"/>
              <a:t>Inga inkast</a:t>
            </a:r>
          </a:p>
          <a:p>
            <a:pPr lvl="1"/>
            <a:r>
              <a:rPr lang="sv-SE" dirty="0"/>
              <a:t>Ingen retreat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pPr>
              <a:buFontTx/>
              <a:buChar char="-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6742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>
        <p:wipe/>
      </p:transition>
    </mc:Choice>
    <mc:Fallback xmlns="">
      <p:transition advClick="0" advTm="3000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AA025-D573-42EA-B6A5-A8F15E842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Träningstider i stor hall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EEF5D-85DF-4276-B9C9-3B612B379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Svårt men finns lite möjligheter om man är flexibel och klarar ”snabba bud”</a:t>
            </a:r>
          </a:p>
          <a:p>
            <a:r>
              <a:rPr lang="sv-SE" dirty="0"/>
              <a:t>Finns möjlighet att boka egen tid i SATS (dock hög kostnad!)</a:t>
            </a:r>
          </a:p>
          <a:p>
            <a:r>
              <a:rPr lang="sv-SE" dirty="0"/>
              <a:t>Vi har några tider som kommer avsättas till </a:t>
            </a:r>
            <a:r>
              <a:rPr lang="sv-SE" dirty="0" err="1"/>
              <a:t>futsallagen</a:t>
            </a:r>
            <a:r>
              <a:rPr lang="sv-SE" dirty="0"/>
              <a:t> att dela på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9199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>
        <p:wipe/>
      </p:transition>
    </mc:Choice>
    <mc:Fallback xmlns="">
      <p:transition advClick="0" advTm="3000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C7F7A-248E-4AF0-ABA5-058D4AB92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Utrustning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15E2A-F6AB-44EF-99B7-AF2F66C88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effectLst/>
                <a:latin typeface="Arial" panose="020B0604020202020204" pitchFamily="34" charset="0"/>
              </a:rPr>
              <a:t>Bollar ..</a:t>
            </a:r>
          </a:p>
          <a:p>
            <a:pPr marL="0" indent="0">
              <a:buNone/>
            </a:pPr>
            <a:r>
              <a:rPr lang="sv-SE" sz="1800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”Storlek 3 kommer uppdateras i tävlingsföreskrifterna till en </a:t>
            </a:r>
            <a:r>
              <a:rPr lang="sv-SE" sz="1800" b="1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rekommendation</a:t>
            </a:r>
            <a:r>
              <a:rPr lang="sv-SE" sz="1800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”</a:t>
            </a:r>
          </a:p>
          <a:p>
            <a:pPr marL="0" indent="0">
              <a:buNone/>
            </a:pPr>
            <a:r>
              <a:rPr lang="sv-SE" dirty="0">
                <a:latin typeface="Verdana" panose="020B0604030504040204" pitchFamily="34" charset="0"/>
                <a:ea typeface="Calibri" panose="020F0502020204030204" pitchFamily="34" charset="0"/>
              </a:rPr>
              <a:t>-&gt; Man får använda storlek 4, vilket är att föredra</a:t>
            </a:r>
            <a:endParaRPr lang="sv-SE" dirty="0">
              <a:latin typeface="Arial" panose="020B0604020202020204" pitchFamily="34" charset="0"/>
            </a:endParaRPr>
          </a:p>
          <a:p>
            <a:pPr marL="0" indent="0">
              <a:buNone/>
            </a:pPr>
            <a:br>
              <a:rPr lang="sv-SE" dirty="0"/>
            </a:br>
            <a:r>
              <a:rPr lang="sv-SE" dirty="0">
                <a:effectLst/>
                <a:latin typeface="Arial" panose="020B0604020202020204" pitchFamily="34" charset="0"/>
              </a:rPr>
              <a:t>Futsalboll ska användas. Hemmalaget ansvarar för att det finns matchbollar.</a:t>
            </a:r>
            <a:br>
              <a:rPr lang="sv-SE" dirty="0"/>
            </a:br>
            <a:r>
              <a:rPr lang="sv-SE" dirty="0">
                <a:effectLst/>
                <a:latin typeface="Arial" panose="020B0604020202020204" pitchFamily="34" charset="0"/>
              </a:rPr>
              <a:t>F/P2012–2010: Bollstorlek 3 (Omkrets 57-59 cm)</a:t>
            </a:r>
            <a:br>
              <a:rPr lang="sv-SE" dirty="0"/>
            </a:br>
            <a:r>
              <a:rPr lang="sv-SE" dirty="0">
                <a:effectLst/>
                <a:latin typeface="Arial" panose="020B0604020202020204" pitchFamily="34" charset="0"/>
              </a:rPr>
              <a:t>F/P2009–senior: Bollstorlek 4 (Omkrets 62-64 cm)</a:t>
            </a:r>
            <a:br>
              <a:rPr lang="sv-SE" dirty="0"/>
            </a:br>
            <a:r>
              <a:rPr lang="sv-SE" dirty="0">
                <a:effectLst/>
                <a:latin typeface="Arial" panose="020B0604020202020204" pitchFamily="34" charset="0"/>
              </a:rPr>
              <a:t>Boll får ej studsa mindre än 50 cm, eller mer än 65 cm vid första studs då den släpps från en höjd av 2 m.</a:t>
            </a:r>
          </a:p>
          <a:p>
            <a:pPr marL="0" indent="0">
              <a:buNone/>
            </a:pPr>
            <a:endParaRPr lang="sv-S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81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>
        <p:wipe/>
      </p:transition>
    </mc:Choice>
    <mc:Fallback xmlns="">
      <p:transition advClick="0" advTm="3000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C7F7A-248E-4AF0-ABA5-058D4AB92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Utrustning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15E2A-F6AB-44EF-99B7-AF2F66C88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latin typeface="Arial" panose="020B0604020202020204" pitchFamily="34" charset="0"/>
              </a:rPr>
              <a:t>Matchklocka (kul inslag om man har drivna föräldrar)</a:t>
            </a:r>
          </a:p>
          <a:p>
            <a:pPr marL="0" indent="0">
              <a:buNone/>
            </a:pPr>
            <a:r>
              <a:rPr lang="sv-SE" dirty="0">
                <a:latin typeface="Arial" panose="020B0604020202020204" pitchFamily="34" charset="0"/>
              </a:rPr>
              <a:t>Fjärrkontrollen finns på lite olika ställen i olika hallar, i gamla Myrsjö ligger den i domarrummet</a:t>
            </a:r>
          </a:p>
          <a:p>
            <a:endParaRPr lang="sv-SE" dirty="0">
              <a:latin typeface="Arial" panose="020B0604020202020204" pitchFamily="34" charset="0"/>
            </a:endParaRPr>
          </a:p>
          <a:p>
            <a:r>
              <a:rPr lang="sv-SE" dirty="0">
                <a:latin typeface="Arial" panose="020B0604020202020204" pitchFamily="34" charset="0"/>
              </a:rPr>
              <a:t>Ljud</a:t>
            </a:r>
          </a:p>
          <a:p>
            <a:pPr marL="0" indent="0">
              <a:buNone/>
            </a:pPr>
            <a:r>
              <a:rPr lang="sv-SE" dirty="0">
                <a:latin typeface="Arial" panose="020B0604020202020204" pitchFamily="34" charset="0"/>
              </a:rPr>
              <a:t>En sån här ljudkabel är bra att ha, med den</a:t>
            </a:r>
          </a:p>
          <a:p>
            <a:pPr marL="0" indent="0">
              <a:buNone/>
            </a:pPr>
            <a:r>
              <a:rPr lang="sv-SE" dirty="0">
                <a:latin typeface="Arial" panose="020B0604020202020204" pitchFamily="34" charset="0"/>
              </a:rPr>
              <a:t>kan man koppla in sin telefon att spela musik</a:t>
            </a:r>
          </a:p>
          <a:p>
            <a:pPr marL="0" indent="0">
              <a:buNone/>
            </a:pPr>
            <a:r>
              <a:rPr lang="sv-SE" dirty="0">
                <a:latin typeface="Arial" panose="020B0604020202020204" pitchFamily="34" charset="0"/>
              </a:rPr>
              <a:t>under tex uppvärmningen </a:t>
            </a:r>
          </a:p>
          <a:p>
            <a:endParaRPr lang="sv-SE" dirty="0">
              <a:latin typeface="Arial" panose="020B0604020202020204" pitchFamily="34" charset="0"/>
            </a:endParaRPr>
          </a:p>
          <a:p>
            <a:r>
              <a:rPr lang="sv-SE" dirty="0">
                <a:latin typeface="Arial" panose="020B0604020202020204" pitchFamily="34" charset="0"/>
              </a:rPr>
              <a:t>Blipp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D60C79-2DAD-43C4-AD25-8D745C7AA4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768" y="2348880"/>
            <a:ext cx="3336032" cy="250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32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>
        <p:wipe/>
      </p:transition>
    </mc:Choice>
    <mc:Fallback xmlns="">
      <p:transition advClick="0" advTm="3000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84A1D-6D65-4978-9E30-4F1BE9BCB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Café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F0231-AD68-4382-B765-A7269E63E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Det går att ställa upp en liten fikaförsäljning i hallen, men troligen mer för trivsel än ekonomi</a:t>
            </a:r>
          </a:p>
        </p:txBody>
      </p:sp>
    </p:spTree>
    <p:extLst>
      <p:ext uri="{BB962C8B-B14F-4D97-AF65-F5344CB8AC3E}">
        <p14:creationId xmlns:p14="http://schemas.microsoft.com/office/powerpoint/2010/main" val="363773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>
        <p:wipe/>
      </p:transition>
    </mc:Choice>
    <mc:Fallback xmlns="">
      <p:transition advClick="0" advTm="3000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9A19F-0AD7-43AD-BD47-756432589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sv-SE" dirty="0"/>
              <a:t>Hur anmäler jag laget?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5AB6F-B1E0-420C-89F0-9FA4CCA20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Anmäl ditt lag här, senast 21/8 (OBS!)</a:t>
            </a:r>
            <a:endParaRPr lang="sv-SE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r>
              <a:rPr lang="sv-SE" sz="2400" b="1" u="sng" kern="1600" dirty="0">
                <a:solidFill>
                  <a:srgbClr val="0563C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https://forms.office.com/e/XYyiPCWJR3</a:t>
            </a:r>
            <a:br>
              <a:rPr lang="sv-SE" sz="2400" b="1" u="sng" kern="1600" dirty="0">
                <a:solidFill>
                  <a:srgbClr val="0563C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sv-SE" dirty="0"/>
          </a:p>
          <a:p>
            <a:pPr marL="0" indent="0">
              <a:buNone/>
            </a:pPr>
            <a:r>
              <a:rPr lang="sv-SE" dirty="0"/>
              <a:t>Kansliet gör sedan anmälan i </a:t>
            </a:r>
            <a:r>
              <a:rPr lang="sv-SE" dirty="0" err="1"/>
              <a:t>Fogis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4045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9A19F-0AD7-43AD-BD47-756432589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Hur anmäler jag laget?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5AB6F-B1E0-420C-89F0-9FA4CCA20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400" dirty="0"/>
              <a:t>Anmäl ditt lag här, senast 21/8 (OBS!)</a:t>
            </a:r>
            <a:endParaRPr lang="sv-SE" sz="2400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r>
              <a:rPr lang="sv-SE" sz="3200" b="1" u="sng" kern="1600" dirty="0">
                <a:solidFill>
                  <a:srgbClr val="0563C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https://forms.office.com/e/XYyiPCWJR3</a:t>
            </a:r>
            <a:br>
              <a:rPr lang="sv-SE" sz="3200" b="1" u="sng" kern="16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sv-SE" sz="2400" dirty="0"/>
          </a:p>
          <a:p>
            <a:pPr marL="0" indent="0">
              <a:buNone/>
            </a:pPr>
            <a:r>
              <a:rPr lang="sv-SE" sz="2400" dirty="0"/>
              <a:t>Kansliet gör sedan anmälan i </a:t>
            </a:r>
            <a:r>
              <a:rPr lang="sv-SE" sz="2400" dirty="0" err="1"/>
              <a:t>Fogis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3369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D5C47-BB68-4510-9925-87506385C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774031-866F-4404-82EC-AC5E1D485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sv-SE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Vad är Futsal</a:t>
            </a:r>
          </a:p>
          <a:p>
            <a:pPr>
              <a:spcAft>
                <a:spcPts val="0"/>
              </a:spcAft>
            </a:pPr>
            <a:r>
              <a:rPr lang="sv-SE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Plus / minus</a:t>
            </a:r>
          </a:p>
          <a:p>
            <a:pPr>
              <a:spcAft>
                <a:spcPts val="0"/>
              </a:spcAft>
            </a:pPr>
            <a:r>
              <a:rPr lang="sv-SE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Kostnader</a:t>
            </a:r>
          </a:p>
          <a:p>
            <a:pPr>
              <a:spcAft>
                <a:spcPts val="0"/>
              </a:spcAft>
            </a:pPr>
            <a:r>
              <a:rPr lang="sv-SE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Serieinfo</a:t>
            </a:r>
          </a:p>
          <a:p>
            <a:pPr>
              <a:spcAft>
                <a:spcPts val="0"/>
              </a:spcAft>
            </a:pPr>
            <a:r>
              <a:rPr lang="sv-SE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Lite praktiskt</a:t>
            </a:r>
            <a:endParaRPr lang="sv-SE" sz="20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v-SE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Övrigt</a:t>
            </a:r>
            <a:endParaRPr lang="sv-SE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94598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>
        <p:wipe/>
      </p:transition>
    </mc:Choice>
    <mc:Fallback xmlns="">
      <p:transition advClick="0" advTm="3000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A751B-3F8F-4A44-9CB8-8E78319E6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är Futsal?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DDCD54-C2EC-4F74-8DDE-5BFA5E921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Fotboll inomhus (5 spelare) på handbollsplan</a:t>
            </a:r>
          </a:p>
          <a:p>
            <a:pPr lvl="1"/>
            <a:r>
              <a:rPr lang="sv-SE" sz="1600" dirty="0"/>
              <a:t>Speltid 4*10 minuter</a:t>
            </a:r>
          </a:p>
          <a:p>
            <a:pPr lvl="1"/>
            <a:r>
              <a:rPr lang="sv-SE" sz="1600" dirty="0"/>
              <a:t>Spelas med Futsalboll</a:t>
            </a:r>
          </a:p>
          <a:p>
            <a:pPr lvl="1"/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802B5D6-F66D-4067-8089-DF571A91E3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2996952"/>
            <a:ext cx="4447742" cy="2959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698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31858-E928-4730-835F-247E2402B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Fördelar / Nackdelar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3939F-E505-4CB1-A604-47CD07F90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000" dirty="0"/>
              <a:t>+ Utvecklar spelare på ”nya saker”</a:t>
            </a:r>
          </a:p>
          <a:p>
            <a:pPr marL="0" indent="0">
              <a:buNone/>
            </a:pPr>
            <a:r>
              <a:rPr lang="sv-SE" sz="2000" dirty="0"/>
              <a:t>+ En rolig vinterfotbollsaktivitet</a:t>
            </a:r>
          </a:p>
          <a:p>
            <a:pPr marL="0" indent="0">
              <a:buNone/>
            </a:pPr>
            <a:r>
              <a:rPr lang="sv-SE" sz="2000" dirty="0"/>
              <a:t>+ Ett sätt att få tid i stor hall under vinterperioden</a:t>
            </a:r>
          </a:p>
          <a:p>
            <a:pPr marL="0" indent="0">
              <a:buNone/>
            </a:pPr>
            <a:endParaRPr lang="sv-SE" sz="2000" dirty="0"/>
          </a:p>
          <a:p>
            <a:pPr>
              <a:buFontTx/>
              <a:buChar char="-"/>
            </a:pPr>
            <a:r>
              <a:rPr lang="sv-SE" sz="2000" dirty="0"/>
              <a:t>Jobbiga hemmamatchtider (Fredag kväll, Söndag kväll)</a:t>
            </a:r>
          </a:p>
          <a:p>
            <a:pPr>
              <a:buFontTx/>
              <a:buChar char="-"/>
            </a:pPr>
            <a:r>
              <a:rPr lang="sv-SE" sz="2000" dirty="0"/>
              <a:t>Seriestart och slut på lov (Försök att flytta dom direkt)</a:t>
            </a:r>
          </a:p>
          <a:p>
            <a:pPr>
              <a:buFontTx/>
              <a:buChar char="-"/>
            </a:pPr>
            <a:r>
              <a:rPr lang="sv-SE" sz="2000" dirty="0"/>
              <a:t>Start i November känns lite tidigt, men värt det i januari, februari</a:t>
            </a:r>
          </a:p>
          <a:p>
            <a:pPr>
              <a:buFontTx/>
              <a:buChar char="-"/>
            </a:pPr>
            <a:r>
              <a:rPr lang="sv-SE" sz="2000" dirty="0"/>
              <a:t>Extra kostnad för laget</a:t>
            </a:r>
          </a:p>
        </p:txBody>
      </p:sp>
    </p:spTree>
    <p:extLst>
      <p:ext uri="{BB962C8B-B14F-4D97-AF65-F5344CB8AC3E}">
        <p14:creationId xmlns:p14="http://schemas.microsoft.com/office/powerpoint/2010/main" val="3689487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4EDD1-B772-4E85-A295-7276840C7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Kostnader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00F11-6E55-4ACA-A0F0-E35C5D808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Lagen står för alla kostnader, ej hallhyra</a:t>
            </a:r>
          </a:p>
          <a:p>
            <a:endParaRPr lang="sv-SE" dirty="0"/>
          </a:p>
          <a:p>
            <a:r>
              <a:rPr lang="sv-SE" dirty="0"/>
              <a:t>Anmälningsavgift 1200 - 2000 :- (6,9,12 matcher)</a:t>
            </a:r>
          </a:p>
          <a:p>
            <a:r>
              <a:rPr lang="sv-SE" dirty="0"/>
              <a:t>Domare 1500 – 3200 :- (Beror på hur många hemmamatcher man har)</a:t>
            </a:r>
          </a:p>
          <a:p>
            <a:endParaRPr lang="sv-SE" dirty="0"/>
          </a:p>
          <a:p>
            <a:r>
              <a:rPr lang="sv-SE" dirty="0"/>
              <a:t>Lagen står för ev WO och flyttkostnader</a:t>
            </a:r>
          </a:p>
        </p:txBody>
      </p:sp>
    </p:spTree>
    <p:extLst>
      <p:ext uri="{BB962C8B-B14F-4D97-AF65-F5344CB8AC3E}">
        <p14:creationId xmlns:p14="http://schemas.microsoft.com/office/powerpoint/2010/main" val="1302917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E78D0-AC19-428F-B2E5-B760D563F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Serieinfo från stff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09AD5-84D9-4C16-AFBC-1985A1B30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399990"/>
            <a:ext cx="8229600" cy="4525963"/>
          </a:xfrm>
        </p:spPr>
        <p:txBody>
          <a:bodyPr/>
          <a:lstStyle/>
          <a:p>
            <a:r>
              <a:rPr lang="sv-SE" b="1" dirty="0"/>
              <a:t>Inbjudan gäller följande ålderskullar (fri anmälan till samtliga serier)</a:t>
            </a:r>
          </a:p>
          <a:p>
            <a:r>
              <a:rPr lang="sv-SE" b="1" dirty="0"/>
              <a:t>FLICKOR födda:</a:t>
            </a:r>
            <a:r>
              <a:rPr lang="sv-SE" dirty="0"/>
              <a:t> 2015*, 2014*, 2013*, 2012, 2011, 2010, 2006-2009</a:t>
            </a:r>
          </a:p>
          <a:p>
            <a:r>
              <a:rPr lang="sv-SE" b="1" dirty="0"/>
              <a:t>POJKAR födda:</a:t>
            </a:r>
            <a:r>
              <a:rPr lang="sv-SE" dirty="0"/>
              <a:t> 2015*, 2014*, 2013*, 2012, 2011, 2010, 2006-2009</a:t>
            </a:r>
          </a:p>
          <a:p>
            <a:r>
              <a:rPr lang="sv-SE" dirty="0"/>
              <a:t>I ungdomsserierna (födda 2006-2012) har lagen möjlighet att välja mellan svår, medel eller lätt serie.</a:t>
            </a:r>
          </a:p>
          <a:p>
            <a:r>
              <a:rPr lang="sv-SE" dirty="0"/>
              <a:t>Serierna för dessa serier anordnas med enkel- eller dubbelserie beroende på passande antal lag. Preliminärt 8-12 matcher för varje lag.</a:t>
            </a:r>
          </a:p>
          <a:p>
            <a:r>
              <a:rPr lang="sv-SE" dirty="0"/>
              <a:t>*I årskullarna 2013-2015 erbjudet vi serielösa matcher (läs mer längre ner). Lag får välja mellan 6, 9 eller 12 matcher. Lagen har möjlighet att välja mellan svår, medel eller lätt nivå.</a:t>
            </a:r>
          </a:p>
          <a:p>
            <a:r>
              <a:rPr lang="sv-SE" dirty="0"/>
              <a:t>Antalet lag vi kan ta emot beror helt på vilka halltider kommunerna tilldelar oss.</a:t>
            </a:r>
          </a:p>
          <a:p>
            <a:r>
              <a:rPr lang="sv-SE" dirty="0"/>
              <a:t>Matcherna spelas från 1-2 november 2025 (höstlovets sista helg) fram till (sportlovets inledningshelg) 21-22 februari 2026.</a:t>
            </a:r>
          </a:p>
          <a:p>
            <a:r>
              <a:rPr lang="sv-SE" dirty="0"/>
              <a:t>I årskullarna 2015-2013 är anmälningsavgiften differentierad. Väljer man 6 matcher blir avgiften 1 200:-, 9 matcher: 1 600:- och 12 matcher: 2 000:-.</a:t>
            </a:r>
          </a:p>
          <a:p>
            <a:r>
              <a:rPr lang="sv-SE" dirty="0"/>
              <a:t>Utöver dessa kostnader tillkommer eventuell lokalhyra samt domaravgifter.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69372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E7155-8FC4-495D-A60A-494B6C340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Låna spelare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5D3D5-62C0-4AAC-AE66-174EC15FF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sv-SE" sz="2000" dirty="0"/>
              <a:t>Boo FF ska aldrig behöva lämna WO!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Generella dispenser</a:t>
            </a:r>
          </a:p>
          <a:p>
            <a:r>
              <a:rPr lang="sv-SE" dirty="0"/>
              <a:t>I ungdomsserierna (F/P2015-F/P09-06) tillåts två överåriga, dock högst ett år äldre.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Reglera spel i fel åldersklass</a:t>
            </a:r>
          </a:p>
          <a:p>
            <a:pPr marL="0" indent="0">
              <a:buNone/>
            </a:pPr>
            <a:r>
              <a:rPr lang="sv-SE" dirty="0"/>
              <a:t>Halva laguppställningen måste bestå av spelare från rätt årskull. Om man exempelvis är tio spelare</a:t>
            </a:r>
          </a:p>
          <a:p>
            <a:pPr marL="0" indent="0">
              <a:buNone/>
            </a:pPr>
            <a:r>
              <a:rPr lang="sv-SE" dirty="0"/>
              <a:t>till matchen, måste minst fem vara från rätt årskull</a:t>
            </a:r>
          </a:p>
        </p:txBody>
      </p:sp>
    </p:spTree>
    <p:extLst>
      <p:ext uri="{BB962C8B-B14F-4D97-AF65-F5344CB8AC3E}">
        <p14:creationId xmlns:p14="http://schemas.microsoft.com/office/powerpoint/2010/main" val="104981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>
        <p:wipe/>
      </p:transition>
    </mc:Choice>
    <mc:Fallback xmlns="">
      <p:transition advClick="0" advTm="3000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F7E08-B57B-4350-840B-BC3C096B3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Matchflytt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0BEFB-F3CB-4EA2-BAB7-3EEE08DDA1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effectLst/>
                <a:latin typeface="Arial" panose="020B0604020202020204" pitchFamily="34" charset="0"/>
              </a:rPr>
              <a:t>Matchändringar</a:t>
            </a:r>
          </a:p>
          <a:p>
            <a:pPr marL="0" indent="0">
              <a:buNone/>
            </a:pPr>
            <a:endParaRPr lang="sv-SE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sv-SE" dirty="0">
                <a:effectLst/>
                <a:latin typeface="Arial" panose="020B0604020202020204" pitchFamily="34" charset="0"/>
              </a:rPr>
              <a:t>Matchändringsavgift tidigare än åtta dagar 500 kr.</a:t>
            </a:r>
            <a:br>
              <a:rPr lang="sv-SE" dirty="0"/>
            </a:br>
            <a:r>
              <a:rPr lang="sv-SE" dirty="0">
                <a:effectLst/>
                <a:latin typeface="Arial" panose="020B0604020202020204" pitchFamily="34" charset="0"/>
              </a:rPr>
              <a:t>Matchändringsavgift vid ändring inom åtta dagar 1 000 kr.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5575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>
        <p:wipe/>
      </p:transition>
    </mc:Choice>
    <mc:Fallback xmlns="">
      <p:transition advClick="0" advTm="3000">
        <p:wipe/>
      </p:transition>
    </mc:Fallback>
  </mc:AlternateContent>
</p:sld>
</file>

<file path=ppt/theme/theme1.xml><?xml version="1.0" encoding="utf-8"?>
<a:theme xmlns:a="http://schemas.openxmlformats.org/drawingml/2006/main" name="spiro_whitebground">
  <a:themeElements>
    <a:clrScheme name="spiro_whitebground 2">
      <a:dk1>
        <a:srgbClr val="000000"/>
      </a:dk1>
      <a:lt1>
        <a:srgbClr val="FFFFFF"/>
      </a:lt1>
      <a:dk2>
        <a:srgbClr val="808080"/>
      </a:dk2>
      <a:lt2>
        <a:srgbClr val="CCCCFF"/>
      </a:lt2>
      <a:accent1>
        <a:srgbClr val="7889FB"/>
      </a:accent1>
      <a:accent2>
        <a:srgbClr val="2DB6B3"/>
      </a:accent2>
      <a:accent3>
        <a:srgbClr val="FFFFFF"/>
      </a:accent3>
      <a:accent4>
        <a:srgbClr val="000000"/>
      </a:accent4>
      <a:accent5>
        <a:srgbClr val="BEC4FD"/>
      </a:accent5>
      <a:accent6>
        <a:srgbClr val="28A5A2"/>
      </a:accent6>
      <a:hlink>
        <a:srgbClr val="0909F9"/>
      </a:hlink>
      <a:folHlink>
        <a:srgbClr val="D18213"/>
      </a:folHlink>
    </a:clrScheme>
    <a:fontScheme name="spiro_whitebground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piro_whitebground 1">
        <a:dk1>
          <a:srgbClr val="CCCCFF"/>
        </a:dk1>
        <a:lt1>
          <a:srgbClr val="FFFFFF"/>
        </a:lt1>
        <a:dk2>
          <a:srgbClr val="000000"/>
        </a:dk2>
        <a:lt2>
          <a:srgbClr val="808080"/>
        </a:lt2>
        <a:accent1>
          <a:srgbClr val="7889FB"/>
        </a:accent1>
        <a:accent2>
          <a:srgbClr val="DFFF66"/>
        </a:accent2>
        <a:accent3>
          <a:srgbClr val="AAAAAA"/>
        </a:accent3>
        <a:accent4>
          <a:srgbClr val="DADADA"/>
        </a:accent4>
        <a:accent5>
          <a:srgbClr val="BEC4FD"/>
        </a:accent5>
        <a:accent6>
          <a:srgbClr val="CAE75C"/>
        </a:accent6>
        <a:hlink>
          <a:srgbClr val="0909F9"/>
        </a:hlink>
        <a:folHlink>
          <a:srgbClr val="D1821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iro_whitebground 2">
        <a:dk1>
          <a:srgbClr val="000000"/>
        </a:dk1>
        <a:lt1>
          <a:srgbClr val="FFFFFF"/>
        </a:lt1>
        <a:dk2>
          <a:srgbClr val="808080"/>
        </a:dk2>
        <a:lt2>
          <a:srgbClr val="CCCCFF"/>
        </a:lt2>
        <a:accent1>
          <a:srgbClr val="7889FB"/>
        </a:accent1>
        <a:accent2>
          <a:srgbClr val="2DB6B3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28A5A2"/>
        </a:accent6>
        <a:hlink>
          <a:srgbClr val="0909F9"/>
        </a:hlink>
        <a:folHlink>
          <a:srgbClr val="D1821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e58707db-cea7-4907-92d1-cf323291762b}" enabled="1" method="Standard" siteId="{e11cbe9c-f680-44b9-9d42-d705f740b88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15458</TotalTime>
  <Words>757</Words>
  <Application>Microsoft Office PowerPoint</Application>
  <PresentationFormat>Bildspel på skärmen (4:3)</PresentationFormat>
  <Paragraphs>103</Paragraphs>
  <Slides>16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1" baseType="lpstr">
      <vt:lpstr>Arial</vt:lpstr>
      <vt:lpstr>Calibri</vt:lpstr>
      <vt:lpstr>Verdana</vt:lpstr>
      <vt:lpstr>Wingdings</vt:lpstr>
      <vt:lpstr>spiro_whitebground</vt:lpstr>
      <vt:lpstr>PowerPoint-presentation</vt:lpstr>
      <vt:lpstr>Hur anmäler jag laget?</vt:lpstr>
      <vt:lpstr>Agenda</vt:lpstr>
      <vt:lpstr>Vad är Futsal?</vt:lpstr>
      <vt:lpstr>Fördelar / Nackdelar</vt:lpstr>
      <vt:lpstr>Kostnader</vt:lpstr>
      <vt:lpstr>Serieinfo från stff</vt:lpstr>
      <vt:lpstr>Låna spelare</vt:lpstr>
      <vt:lpstr>Matchflytt</vt:lpstr>
      <vt:lpstr>Registering </vt:lpstr>
      <vt:lpstr>Regelcheck</vt:lpstr>
      <vt:lpstr>Träningstider i stor hall</vt:lpstr>
      <vt:lpstr>Utrustning</vt:lpstr>
      <vt:lpstr>Utrustning</vt:lpstr>
      <vt:lpstr>Café</vt:lpstr>
      <vt:lpstr>Hur anmäler jag laget?</vt:lpstr>
    </vt:vector>
  </TitlesOfParts>
  <Company>IBM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Magnus Rysjö</dc:creator>
  <cp:lastModifiedBy>Jörgen Alevad</cp:lastModifiedBy>
  <cp:revision>107</cp:revision>
  <dcterms:created xsi:type="dcterms:W3CDTF">2008-08-12T07:32:18Z</dcterms:created>
  <dcterms:modified xsi:type="dcterms:W3CDTF">2025-08-18T10:36:59Z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58707db-cea7-4907-92d1-cf323291762b_Enabled">
    <vt:lpwstr>true</vt:lpwstr>
  </property>
  <property fmtid="{D5CDD505-2E9C-101B-9397-08002B2CF9AE}" pid="3" name="MSIP_Label_e58707db-cea7-4907-92d1-cf323291762b_SetDate">
    <vt:lpwstr>2022-03-19T20:26:05Z</vt:lpwstr>
  </property>
  <property fmtid="{D5CDD505-2E9C-101B-9397-08002B2CF9AE}" pid="4" name="MSIP_Label_e58707db-cea7-4907-92d1-cf323291762b_Method">
    <vt:lpwstr>Standard</vt:lpwstr>
  </property>
  <property fmtid="{D5CDD505-2E9C-101B-9397-08002B2CF9AE}" pid="5" name="MSIP_Label_e58707db-cea7-4907-92d1-cf323291762b_Name">
    <vt:lpwstr>General</vt:lpwstr>
  </property>
  <property fmtid="{D5CDD505-2E9C-101B-9397-08002B2CF9AE}" pid="6" name="MSIP_Label_e58707db-cea7-4907-92d1-cf323291762b_SiteId">
    <vt:lpwstr>e11cbe9c-f680-44b9-9d42-d705f740b888</vt:lpwstr>
  </property>
  <property fmtid="{D5CDD505-2E9C-101B-9397-08002B2CF9AE}" pid="7" name="MSIP_Label_e58707db-cea7-4907-92d1-cf323291762b_ActionId">
    <vt:lpwstr>1dbbbf65-5755-4278-ae1f-7feade2a0b01</vt:lpwstr>
  </property>
  <property fmtid="{D5CDD505-2E9C-101B-9397-08002B2CF9AE}" pid="8" name="MSIP_Label_e58707db-cea7-4907-92d1-cf323291762b_ContentBits">
    <vt:lpwstr>0</vt:lpwstr>
  </property>
</Properties>
</file>