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98" r:id="rId6"/>
    <p:sldId id="261" r:id="rId7"/>
    <p:sldId id="281" r:id="rId8"/>
    <p:sldId id="279" r:id="rId9"/>
    <p:sldId id="311" r:id="rId10"/>
    <p:sldId id="307" r:id="rId11"/>
    <p:sldId id="302" r:id="rId12"/>
    <p:sldId id="299" r:id="rId13"/>
    <p:sldId id="304" r:id="rId14"/>
    <p:sldId id="300" r:id="rId15"/>
    <p:sldId id="319" r:id="rId16"/>
    <p:sldId id="306" r:id="rId17"/>
    <p:sldId id="314" r:id="rId18"/>
    <p:sldId id="323" r:id="rId19"/>
    <p:sldId id="274" r:id="rId20"/>
    <p:sldId id="294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manfattningsavsnitt" id="{EBF1BFBD-E5CC-45CF-9831-479C055B2D56}">
          <p14:sldIdLst/>
        </p14:section>
        <p14:section name="HK Varberg" id="{1D60D7DA-322C-4DD2-A6E1-96741D047AC7}">
          <p14:sldIdLst>
            <p14:sldId id="273"/>
          </p14:sldIdLst>
        </p14:section>
        <p14:section name="Verksamhet" id="{7586DB2F-F6D9-4514-A83D-47EA9DC1BF3D}">
          <p14:sldIdLst>
            <p14:sldId id="298"/>
            <p14:sldId id="261"/>
            <p14:sldId id="281"/>
            <p14:sldId id="279"/>
            <p14:sldId id="311"/>
            <p14:sldId id="307"/>
            <p14:sldId id="302"/>
            <p14:sldId id="299"/>
            <p14:sldId id="304"/>
            <p14:sldId id="300"/>
            <p14:sldId id="319"/>
            <p14:sldId id="306"/>
            <p14:sldId id="314"/>
            <p14:sldId id="323"/>
            <p14:sldId id="274"/>
          </p14:sldIdLst>
        </p14:section>
        <p14:section name="Ekonomi" id="{B36D8894-C073-48FA-A30F-230A8EDFDBC0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64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Lindros" userId="dcd28404-4941-41f6-ad66-d01d3ad68179" providerId="ADAL" clId="{04312B32-C88A-4281-9950-A4A921FE5F47}"/>
    <pc:docChg chg="custSel modSld">
      <pc:chgData name="Daniel Lindros" userId="dcd28404-4941-41f6-ad66-d01d3ad68179" providerId="ADAL" clId="{04312B32-C88A-4281-9950-A4A921FE5F47}" dt="2025-10-09T09:17:02.513" v="47" actId="20577"/>
      <pc:docMkLst>
        <pc:docMk/>
      </pc:docMkLst>
      <pc:sldChg chg="modSp mod">
        <pc:chgData name="Daniel Lindros" userId="dcd28404-4941-41f6-ad66-d01d3ad68179" providerId="ADAL" clId="{04312B32-C88A-4281-9950-A4A921FE5F47}" dt="2025-10-09T09:17:02.513" v="47" actId="20577"/>
        <pc:sldMkLst>
          <pc:docMk/>
          <pc:sldMk cId="3547806774" sldId="281"/>
        </pc:sldMkLst>
        <pc:spChg chg="mod">
          <ac:chgData name="Daniel Lindros" userId="dcd28404-4941-41f6-ad66-d01d3ad68179" providerId="ADAL" clId="{04312B32-C88A-4281-9950-A4A921FE5F47}" dt="2025-10-09T09:17:02.513" v="47" actId="20577"/>
          <ac:spMkLst>
            <pc:docMk/>
            <pc:sldMk cId="3547806774" sldId="281"/>
            <ac:spMk id="3" creationId="{BCD701C7-F1F0-4658-8024-F1FFA59EE245}"/>
          </ac:spMkLst>
        </pc:spChg>
      </pc:sldChg>
      <pc:sldChg chg="modSp mod">
        <pc:chgData name="Daniel Lindros" userId="dcd28404-4941-41f6-ad66-d01d3ad68179" providerId="ADAL" clId="{04312B32-C88A-4281-9950-A4A921FE5F47}" dt="2025-10-09T09:12:37.660" v="37" actId="20577"/>
        <pc:sldMkLst>
          <pc:docMk/>
          <pc:sldMk cId="427269774" sldId="307"/>
        </pc:sldMkLst>
        <pc:spChg chg="mod">
          <ac:chgData name="Daniel Lindros" userId="dcd28404-4941-41f6-ad66-d01d3ad68179" providerId="ADAL" clId="{04312B32-C88A-4281-9950-A4A921FE5F47}" dt="2025-10-09T09:12:37.660" v="37" actId="20577"/>
          <ac:spMkLst>
            <pc:docMk/>
            <pc:sldMk cId="427269774" sldId="307"/>
            <ac:spMk id="3" creationId="{E530D5A2-B2D7-4B17-9CFA-A2298CFF4F58}"/>
          </ac:spMkLst>
        </pc:spChg>
      </pc:sldChg>
      <pc:sldChg chg="modSp mod">
        <pc:chgData name="Daniel Lindros" userId="dcd28404-4941-41f6-ad66-d01d3ad68179" providerId="ADAL" clId="{04312B32-C88A-4281-9950-A4A921FE5F47}" dt="2025-10-09T09:12:11.235" v="36" actId="27636"/>
        <pc:sldMkLst>
          <pc:docMk/>
          <pc:sldMk cId="368578666" sldId="319"/>
        </pc:sldMkLst>
        <pc:spChg chg="mod">
          <ac:chgData name="Daniel Lindros" userId="dcd28404-4941-41f6-ad66-d01d3ad68179" providerId="ADAL" clId="{04312B32-C88A-4281-9950-A4A921FE5F47}" dt="2025-10-09T09:12:11.235" v="36" actId="27636"/>
          <ac:spMkLst>
            <pc:docMk/>
            <pc:sldMk cId="368578666" sldId="319"/>
            <ac:spMk id="3" creationId="{7F309871-E475-41E1-84A2-0A9D23F96B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AF1E6BB-F5A5-4E17-ACF6-0DDA77DDFCDB}"/>
              </a:ext>
            </a:extLst>
          </p:cNvPr>
          <p:cNvSpPr/>
          <p:nvPr userDrawn="1"/>
        </p:nvSpPr>
        <p:spPr>
          <a:xfrm>
            <a:off x="360000" y="360000"/>
            <a:ext cx="11442700" cy="6127750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5AF3A0-133F-4CFF-B2E4-E400A632B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Ubuntu" panose="020B05040306020A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711C42-8098-419F-A970-6D2A49390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Ubuntu" panose="020B0504030602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F57F502A-0C8B-4469-B50B-E44DC63F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800" y="6434137"/>
            <a:ext cx="2743200" cy="365125"/>
          </a:xfrm>
        </p:spPr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3643552-9885-4E80-AE92-77A72E466873}"/>
              </a:ext>
            </a:extLst>
          </p:cNvPr>
          <p:cNvSpPr txBox="1"/>
          <p:nvPr userDrawn="1"/>
        </p:nvSpPr>
        <p:spPr>
          <a:xfrm>
            <a:off x="267200" y="648012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>
                <a:solidFill>
                  <a:srgbClr val="404040"/>
                </a:solidFill>
              </a:rPr>
              <a:t>Årsmöte HK Varberg 2020.06.11</a:t>
            </a:r>
          </a:p>
        </p:txBody>
      </p:sp>
    </p:spTree>
    <p:extLst>
      <p:ext uri="{BB962C8B-B14F-4D97-AF65-F5344CB8AC3E}">
        <p14:creationId xmlns:p14="http://schemas.microsoft.com/office/powerpoint/2010/main" val="81334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451912-B2CA-4182-BE01-D0333F30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09C35F-22F7-4623-9097-1C75D9E0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3A2B13-CFEF-4463-BA06-BAD954CE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B09CE7-CF11-4819-BB5A-D2129054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60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3B7B21-123D-4913-AADC-C5FAEA92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8ABF68-265F-4D07-A18B-F1DD20A8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891B50-C9DB-4AED-BD89-B0EB0FFB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3F4082-3AFC-40B6-994F-523B16F9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762476-CD9E-46A3-8462-B322A73C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C5A5C8-CA64-404C-A4EA-FB50274B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35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B4E0F-0005-4F61-8ABC-18EE9E4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CEBE770-B37C-4CEB-B90E-19E3304D9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AF19CF-A207-462E-A222-14D48FA64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1E67CF-06F9-415B-8ED1-3B24F61C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C92B30-471B-4443-B779-CE76CF8B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58323D-7892-41E1-B85B-F5CB667B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45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2C1B7-21E4-4995-909B-992730D5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123AC0-9C8B-43D4-B44A-134A205BF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E8A424-1016-42D9-85B3-D41232A4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4C99F-ECB5-415F-8FE5-D032D223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F67AF5-89D3-491F-86BA-408F800D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8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1D9A11D-4D2C-491C-AD5A-FD3901F98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D009CC7-261A-41AA-BD3F-D06EEAAC1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1EF821-D0CA-4EB7-ADFD-9D666CBB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8ED029-97A4-43F3-AA85-6F8233AF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30C75B-214C-41C4-959B-33049D8D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13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AF1E6BB-F5A5-4E17-ACF6-0DDA77DDFCDB}"/>
              </a:ext>
            </a:extLst>
          </p:cNvPr>
          <p:cNvSpPr/>
          <p:nvPr userDrawn="1"/>
        </p:nvSpPr>
        <p:spPr>
          <a:xfrm>
            <a:off x="360000" y="360000"/>
            <a:ext cx="11442700" cy="6127750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5AF3A0-133F-4CFF-B2E4-E400A632B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Ubuntu" panose="020B05040306020A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711C42-8098-419F-A970-6D2A49390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Ubuntu" panose="020B0504030602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95B2B33-82AB-41E8-93D2-FCA4C220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0551" y="561702"/>
            <a:ext cx="1177699" cy="117769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3A108C86-45E9-45A3-8AD5-F2CBCB6C3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551" y="6044020"/>
            <a:ext cx="1177699" cy="230555"/>
          </a:xfrm>
          <a:prstGeom prst="rect">
            <a:avLst/>
          </a:prstGeom>
        </p:spPr>
      </p:pic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B0006898-5824-4EAC-84C8-41D73206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800" y="6434137"/>
            <a:ext cx="2743200" cy="365125"/>
          </a:xfrm>
        </p:spPr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F56EC65-4F3B-4981-A799-2248FD4F7998}"/>
              </a:ext>
            </a:extLst>
          </p:cNvPr>
          <p:cNvSpPr txBox="1"/>
          <p:nvPr userDrawn="1"/>
        </p:nvSpPr>
        <p:spPr>
          <a:xfrm>
            <a:off x="267200" y="648012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>
                <a:solidFill>
                  <a:srgbClr val="404040"/>
                </a:solidFill>
              </a:rPr>
              <a:t>Årsmöte HK Varberg 2020.06.11</a:t>
            </a:r>
          </a:p>
        </p:txBody>
      </p:sp>
    </p:spTree>
    <p:extLst>
      <p:ext uri="{BB962C8B-B14F-4D97-AF65-F5344CB8AC3E}">
        <p14:creationId xmlns:p14="http://schemas.microsoft.com/office/powerpoint/2010/main" val="30760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1312E69-E328-4F7F-BEB8-06E7B5925E39}"/>
              </a:ext>
            </a:extLst>
          </p:cNvPr>
          <p:cNvSpPr/>
          <p:nvPr userDrawn="1"/>
        </p:nvSpPr>
        <p:spPr>
          <a:xfrm>
            <a:off x="360000" y="360000"/>
            <a:ext cx="11442700" cy="6127750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38090F-341E-4A11-903F-E9EE424E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800" y="6434137"/>
            <a:ext cx="2743200" cy="365125"/>
          </a:xfrm>
        </p:spPr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A9DE2A0-EED9-44DC-82E4-1FEB7FCA3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0551" y="561702"/>
            <a:ext cx="1177699" cy="117769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83C7565B-E203-4579-A88F-5BD9C62019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551" y="6044020"/>
            <a:ext cx="1177699" cy="230555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D188666B-B2BB-445D-AD13-7B2FF40D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Ubuntu" panose="020B05040306020A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FE9F8A5-1600-4F09-B1CB-73DC8043E504}"/>
              </a:ext>
            </a:extLst>
          </p:cNvPr>
          <p:cNvSpPr txBox="1"/>
          <p:nvPr userDrawn="1"/>
        </p:nvSpPr>
        <p:spPr>
          <a:xfrm>
            <a:off x="267200" y="648012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>
                <a:solidFill>
                  <a:srgbClr val="404040"/>
                </a:solidFill>
              </a:rPr>
              <a:t>Årsmöte HK Varberg 2020.06.11</a:t>
            </a:r>
          </a:p>
        </p:txBody>
      </p:sp>
    </p:spTree>
    <p:extLst>
      <p:ext uri="{BB962C8B-B14F-4D97-AF65-F5344CB8AC3E}">
        <p14:creationId xmlns:p14="http://schemas.microsoft.com/office/powerpoint/2010/main" val="372145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7D30CEC-F090-4EC3-A80D-7D0EACCE3E4C}"/>
              </a:ext>
            </a:extLst>
          </p:cNvPr>
          <p:cNvSpPr/>
          <p:nvPr userDrawn="1"/>
        </p:nvSpPr>
        <p:spPr>
          <a:xfrm>
            <a:off x="360000" y="360000"/>
            <a:ext cx="11442700" cy="6127750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0F15A4-C4DC-4CC9-9D3B-A8D002E6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Ubuntu" panose="020B05040306020A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DE2A-330E-48FC-88EB-511FB721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Ubuntu" panose="020B05040306020A0204" pitchFamily="34" charset="0"/>
              </a:defRPr>
            </a:lvl1pPr>
            <a:lvl2pPr>
              <a:defRPr>
                <a:solidFill>
                  <a:schemeClr val="bg1"/>
                </a:solidFill>
                <a:latin typeface="Ubuntu" panose="020B05040306020A0204" pitchFamily="34" charset="0"/>
              </a:defRPr>
            </a:lvl2pPr>
            <a:lvl3pPr>
              <a:defRPr>
                <a:solidFill>
                  <a:schemeClr val="bg1"/>
                </a:solidFill>
                <a:latin typeface="Ubuntu" panose="020B05040306020A0204" pitchFamily="34" charset="0"/>
              </a:defRPr>
            </a:lvl3pPr>
            <a:lvl4pPr>
              <a:defRPr>
                <a:solidFill>
                  <a:schemeClr val="bg1"/>
                </a:solidFill>
                <a:latin typeface="Ubuntu" panose="020B05040306020A0204" pitchFamily="34" charset="0"/>
              </a:defRPr>
            </a:lvl4pPr>
            <a:lvl5pPr>
              <a:defRPr>
                <a:solidFill>
                  <a:schemeClr val="bg1"/>
                </a:solidFill>
                <a:latin typeface="Ubuntu" panose="020B05040306020A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17817425-EE7F-4A70-979F-84318A947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0551" y="561702"/>
            <a:ext cx="1177699" cy="1177699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1D749BDD-F1C7-4ACC-A71B-ED80C52EC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551" y="6044020"/>
            <a:ext cx="1177699" cy="230555"/>
          </a:xfrm>
          <a:prstGeom prst="rect">
            <a:avLst/>
          </a:prstGeom>
        </p:spPr>
      </p:pic>
      <p:sp>
        <p:nvSpPr>
          <p:cNvPr id="11" name="Platshållare för bildnummer 4">
            <a:extLst>
              <a:ext uri="{FF2B5EF4-FFF2-40B4-BE49-F238E27FC236}">
                <a16:creationId xmlns:a16="http://schemas.microsoft.com/office/drawing/2014/main" id="{CA690536-8E08-4C11-B9DF-5141C2C4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800" y="6434137"/>
            <a:ext cx="2743200" cy="365125"/>
          </a:xfrm>
        </p:spPr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0C59985-5C50-474A-BFBC-C6D6614DB73B}"/>
              </a:ext>
            </a:extLst>
          </p:cNvPr>
          <p:cNvSpPr txBox="1"/>
          <p:nvPr userDrawn="1"/>
        </p:nvSpPr>
        <p:spPr>
          <a:xfrm>
            <a:off x="267200" y="648012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>
                <a:solidFill>
                  <a:srgbClr val="404040"/>
                </a:solidFill>
              </a:rPr>
              <a:t>Årsmöte HK Varberg 2020.06.11</a:t>
            </a:r>
          </a:p>
        </p:txBody>
      </p:sp>
    </p:spTree>
    <p:extLst>
      <p:ext uri="{BB962C8B-B14F-4D97-AF65-F5344CB8AC3E}">
        <p14:creationId xmlns:p14="http://schemas.microsoft.com/office/powerpoint/2010/main" val="30483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35D2683-0B3D-41CA-8E9E-DE23E511FD46}"/>
              </a:ext>
            </a:extLst>
          </p:cNvPr>
          <p:cNvSpPr/>
          <p:nvPr userDrawn="1"/>
        </p:nvSpPr>
        <p:spPr>
          <a:xfrm>
            <a:off x="360000" y="360000"/>
            <a:ext cx="11442700" cy="6127750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BD9D712-68E2-4733-952B-AA3615712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0551" y="6044020"/>
            <a:ext cx="1177699" cy="230555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21D9CB0-E1FA-480B-B667-97C21E5A5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551" y="561702"/>
            <a:ext cx="1177699" cy="1177699"/>
          </a:xfrm>
          <a:prstGeom prst="rect">
            <a:avLst/>
          </a:prstGeom>
        </p:spPr>
      </p:pic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2BEF9FDD-12A2-4E52-BD51-98855C2E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800" y="6434137"/>
            <a:ext cx="2743200" cy="365125"/>
          </a:xfrm>
        </p:spPr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6FDC7E-0FA8-4913-B6A8-2E069CC722E1}"/>
              </a:ext>
            </a:extLst>
          </p:cNvPr>
          <p:cNvSpPr txBox="1"/>
          <p:nvPr userDrawn="1"/>
        </p:nvSpPr>
        <p:spPr>
          <a:xfrm>
            <a:off x="267200" y="648012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>
                <a:solidFill>
                  <a:srgbClr val="404040"/>
                </a:solidFill>
              </a:rPr>
              <a:t>Årsmöte HK Varberg 2020.06.11</a:t>
            </a:r>
          </a:p>
        </p:txBody>
      </p:sp>
    </p:spTree>
    <p:extLst>
      <p:ext uri="{BB962C8B-B14F-4D97-AF65-F5344CB8AC3E}">
        <p14:creationId xmlns:p14="http://schemas.microsoft.com/office/powerpoint/2010/main" val="255602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35D2683-0B3D-41CA-8E9E-DE23E511FD46}"/>
              </a:ext>
            </a:extLst>
          </p:cNvPr>
          <p:cNvSpPr/>
          <p:nvPr userDrawn="1"/>
        </p:nvSpPr>
        <p:spPr>
          <a:xfrm>
            <a:off x="360000" y="360000"/>
            <a:ext cx="11442700" cy="6127750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BD9D712-68E2-4733-952B-AA3615712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0551" y="6044020"/>
            <a:ext cx="1177699" cy="230555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21D9CB0-E1FA-480B-B667-97C21E5A5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551" y="561702"/>
            <a:ext cx="1177699" cy="1177699"/>
          </a:xfrm>
          <a:prstGeom prst="rect">
            <a:avLst/>
          </a:prstGeom>
        </p:spPr>
      </p:pic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2BEF9FDD-12A2-4E52-BD51-98855C2E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800" y="6434137"/>
            <a:ext cx="2743200" cy="365125"/>
          </a:xfrm>
        </p:spPr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6FDC7E-0FA8-4913-B6A8-2E069CC722E1}"/>
              </a:ext>
            </a:extLst>
          </p:cNvPr>
          <p:cNvSpPr txBox="1"/>
          <p:nvPr userDrawn="1"/>
        </p:nvSpPr>
        <p:spPr>
          <a:xfrm>
            <a:off x="267200" y="648012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>
                <a:solidFill>
                  <a:srgbClr val="404040"/>
                </a:solidFill>
              </a:rPr>
              <a:t>Årsmöte HK Varberg 2020.06.11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0D4C8E-E8EF-4B0C-951E-E1A57D443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r="1685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49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135BB-35E1-41A2-B348-5A3277EF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085D9E-6018-4B72-9296-2CB46BE4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7A6FF2-ED71-442B-8EB7-90EE39FF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726B3B-DEF8-4320-AB1E-AFFF3F47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9B630E-2EC3-4CE1-BFE1-596E4A46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08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BF04ED-F1E3-4419-BDCF-1AD6B1D0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EB02F1-0B5D-40AD-810F-41D68FE44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D36753-0229-4C08-828B-D68060E8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1CA438-1161-4AA6-A62F-6FB49A2B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3A184F-CC73-401E-AC7D-28EE3A23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BB74CF-12F3-4DCD-886C-11315664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9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200A5-9483-49C4-B8FE-66318E4D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3F41C5-7B94-40F1-99B4-B548F063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DD896C-8BE9-4971-8B4E-13137534B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42289D-4980-4FBF-94BE-2E8A68B51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BCB0B7-C2F1-4A76-A321-C1AB5C461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7691ED-C846-4F08-A940-A2D3252D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6231E50-AEA7-4535-B191-FB09D58B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DD76C21-D9E5-4C15-BD3A-A669C55C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12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E27E58E-C131-4032-A4CA-4586550B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82A46-F4D4-4A9F-A462-6B6FC571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90A009-A62E-4F23-B123-83E2EAB00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0F53-A916-4A62-882B-A8A80EC67E71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BFAC9E-732B-4955-B21B-C01E84A29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BA2D7A-0807-483A-9EFC-E4D938897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E420-92A1-415B-807E-5189E15883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02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CCFAC-8128-4B0E-BB25-E5E8A472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/>
                </a:solidFill>
                <a:latin typeface="+mj-lt"/>
              </a:rPr>
              <a:t>Välkomna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på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föräldrarmöte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person, utomhus, sport, grupp&#10;&#10;Automatiskt genererad beskrivning">
            <a:extLst>
              <a:ext uri="{FF2B5EF4-FFF2-40B4-BE49-F238E27FC236}">
                <a16:creationId xmlns:a16="http://schemas.microsoft.com/office/drawing/2014/main" id="{112831E7-2B8D-4E1F-9A25-4A0D7C489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r="18325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18FDFC6-23E0-A4BF-5566-C34D007C323E}"/>
              </a:ext>
            </a:extLst>
          </p:cNvPr>
          <p:cNvSpPr txBox="1"/>
          <p:nvPr/>
        </p:nvSpPr>
        <p:spPr>
          <a:xfrm>
            <a:off x="6993614" y="1444752"/>
            <a:ext cx="3529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000" dirty="0"/>
              <a:t>HK Varberg</a:t>
            </a:r>
          </a:p>
        </p:txBody>
      </p:sp>
    </p:spTree>
    <p:extLst>
      <p:ext uri="{BB962C8B-B14F-4D97-AF65-F5344CB8AC3E}">
        <p14:creationId xmlns:p14="http://schemas.microsoft.com/office/powerpoint/2010/main" val="120517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1ABB7-62C7-4781-81DD-E02C8AE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09871-E475-41E1-84A2-0A9D23F9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My Club</a:t>
            </a:r>
          </a:p>
          <a:p>
            <a:pPr lvl="1"/>
            <a:r>
              <a:rPr lang="sv-SE"/>
              <a:t>SMS</a:t>
            </a:r>
          </a:p>
          <a:p>
            <a:pPr lvl="1"/>
            <a:r>
              <a:rPr lang="sv-SE"/>
              <a:t>Mail</a:t>
            </a:r>
          </a:p>
          <a:p>
            <a:pPr lvl="1"/>
            <a:r>
              <a:rPr lang="sv-SE"/>
              <a:t>Nyheter</a:t>
            </a:r>
          </a:p>
          <a:p>
            <a:r>
              <a:rPr lang="sv-SE"/>
              <a:t>Godkännande av bilder (se mall)</a:t>
            </a:r>
          </a:p>
          <a:p>
            <a:r>
              <a:rPr lang="sv-SE"/>
              <a:t>GDPR</a:t>
            </a:r>
          </a:p>
          <a:p>
            <a:r>
              <a:rPr lang="sv-SE"/>
              <a:t>Lagets sociala medier och hur de används</a:t>
            </a:r>
          </a:p>
          <a:p>
            <a:r>
              <a:rPr lang="sv-SE"/>
              <a:t>Föreningens Sociala medier</a:t>
            </a:r>
          </a:p>
          <a:p>
            <a:pPr lvl="1"/>
            <a:r>
              <a:rPr lang="sv-SE"/>
              <a:t>Facebook – HK Varberg och HK Varberg ungdom</a:t>
            </a:r>
          </a:p>
          <a:p>
            <a:pPr lvl="1"/>
            <a:r>
              <a:rPr lang="sv-SE"/>
              <a:t>Instagram – </a:t>
            </a:r>
            <a:r>
              <a:rPr lang="sv-SE" err="1"/>
              <a:t>hk_varberg</a:t>
            </a: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75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1ABB7-62C7-4781-81DD-E02C8AE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Lagkassa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09871-E475-41E1-84A2-0A9D23F9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sv-SE"/>
              <a:t>Försäljning av lotter: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sv-SE"/>
              <a:t>Adventskalender/Sverigelotter, Julbingo, </a:t>
            </a:r>
            <a:r>
              <a:rPr lang="sv-SE" err="1"/>
              <a:t>Påskbingo</a:t>
            </a:r>
            <a:r>
              <a:rPr lang="sv-SE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sv-SE"/>
              <a:t>80% till klubben / 20% till laget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Lagkassa: </a:t>
            </a:r>
            <a:r>
              <a:rPr lang="sv-SE">
                <a:highlight>
                  <a:srgbClr val="00FF00"/>
                </a:highlight>
              </a:rPr>
              <a:t>0</a:t>
            </a:r>
            <a:r>
              <a:rPr lang="sv-SE"/>
              <a:t> Kr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sv-SE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Förslag på annat sätt att samla in pengar till lagkassan?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sv-SE" err="1"/>
              <a:t>NewBody</a:t>
            </a:r>
            <a:r>
              <a:rPr lang="sv-SE"/>
              <a:t>, kakor, städuppdrag, toalett-/hushålls-papper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sv-SE"/>
              <a:t>När vi ordnar egna insamlingar 80% till laget / 20% till klubben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92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1ABB7-62C7-4781-81DD-E02C8AE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Detta ingår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09871-E475-41E1-84A2-0A9D23F9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/>
              <a:t>Medlemsavgift för alla medlemmar 475 kr/år </a:t>
            </a:r>
          </a:p>
          <a:p>
            <a:r>
              <a:rPr lang="sv-SE" dirty="0"/>
              <a:t>Träningsavgiften varierar beroende på ålder.</a:t>
            </a:r>
          </a:p>
          <a:p>
            <a:r>
              <a:rPr lang="sv-SE" dirty="0"/>
              <a:t>Träning/match 1-6 ggr/vecka i ca 40 veckor under säsong</a:t>
            </a:r>
          </a:p>
          <a:p>
            <a:r>
              <a:rPr lang="sv-SE" dirty="0"/>
              <a:t>Från 9 års ålder delta i seriespel</a:t>
            </a:r>
          </a:p>
          <a:p>
            <a:r>
              <a:rPr lang="sv-SE" dirty="0"/>
              <a:t>Hallhyra för alla tränings- och tävlingsmatcher</a:t>
            </a:r>
          </a:p>
          <a:p>
            <a:r>
              <a:rPr lang="sv-SE" dirty="0">
                <a:latin typeface="Ubuntu"/>
              </a:rPr>
              <a:t>Material, matchställ - tröja och shorts, boll, tejp, </a:t>
            </a:r>
            <a:r>
              <a:rPr lang="sv-SE" dirty="0" err="1">
                <a:latin typeface="Ubuntu"/>
              </a:rPr>
              <a:t>kylpåsar</a:t>
            </a:r>
            <a:r>
              <a:rPr lang="sv-SE" dirty="0">
                <a:latin typeface="Ubuntu"/>
              </a:rPr>
              <a:t> m.m.</a:t>
            </a:r>
          </a:p>
          <a:p>
            <a:r>
              <a:rPr lang="sv-SE" dirty="0"/>
              <a:t>Tävlingskostnader för seriespel (anmälan, administration, domare, funktionärer)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Gemenskap och glädje!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7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1ABB7-62C7-4781-81DD-E02C8AE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Du som förälder är viktig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09871-E475-41E1-84A2-0A9D23F9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Ubuntu"/>
              </a:rPr>
              <a:t>Hjälp kring laget och föreningen – viktigt och roligt!</a:t>
            </a:r>
          </a:p>
          <a:p>
            <a:r>
              <a:rPr lang="sv-SE" dirty="0">
                <a:latin typeface="Ubuntu"/>
              </a:rPr>
              <a:t>”Om vi är flera som gör lite så blir det bättre för alla”</a:t>
            </a:r>
          </a:p>
          <a:p>
            <a:r>
              <a:rPr lang="sv-SE" dirty="0">
                <a:latin typeface="Ubuntu"/>
              </a:rPr>
              <a:t>Vad vill du bidra med? I laget eller i föreningen</a:t>
            </a:r>
          </a:p>
          <a:p>
            <a:pPr lvl="1"/>
            <a:r>
              <a:rPr lang="sv-SE" dirty="0">
                <a:latin typeface="Ubuntu"/>
              </a:rPr>
              <a:t>Hjälptränare? (behöver inte kunna handboll)</a:t>
            </a:r>
          </a:p>
          <a:p>
            <a:pPr lvl="1"/>
            <a:r>
              <a:rPr lang="sv-SE" dirty="0">
                <a:latin typeface="Ubuntu"/>
              </a:rPr>
              <a:t>Kiosk- och funktionärsansvarig</a:t>
            </a:r>
          </a:p>
          <a:p>
            <a:pPr lvl="1"/>
            <a:r>
              <a:rPr lang="sv-SE" dirty="0">
                <a:latin typeface="Ubuntu"/>
              </a:rPr>
              <a:t>Hålla i försäljning av Bingolotter</a:t>
            </a:r>
          </a:p>
          <a:p>
            <a:pPr lvl="1"/>
            <a:r>
              <a:rPr lang="sv-SE" dirty="0">
                <a:latin typeface="Ubuntu"/>
              </a:rPr>
              <a:t>Hålla i försäljning av annat för att få in pengar till lagkassan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05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82C8DC-EB25-4AE1-9D09-0BB93BCE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Föräldrarnas tio budord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0890C3-A58F-4578-8E38-A31E5A96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/>
              <a:t>1. Följ med på träning och match. Ditt barn sätter stort värde på det</a:t>
            </a:r>
          </a:p>
          <a:p>
            <a:r>
              <a:rPr lang="sv-SE"/>
              <a:t>2. Håll dig lugn på åskådarplats. Låt barnen spela.</a:t>
            </a:r>
          </a:p>
          <a:p>
            <a:r>
              <a:rPr lang="sv-SE"/>
              <a:t>3. Uppehåll dig med avstånd till ledare och spelare.</a:t>
            </a:r>
          </a:p>
          <a:p>
            <a:r>
              <a:rPr lang="sv-SE"/>
              <a:t>4. Respektera ledarnas beslut. Var positiv och stöttande.</a:t>
            </a:r>
          </a:p>
          <a:p>
            <a:r>
              <a:rPr lang="sv-SE"/>
              <a:t>5. Respektera domarens beslut. Se domaren som vägledare.</a:t>
            </a:r>
          </a:p>
          <a:p>
            <a:r>
              <a:rPr lang="sv-SE"/>
              <a:t>6. Skapa god stämning vid matcher och träning.</a:t>
            </a:r>
          </a:p>
          <a:p>
            <a:r>
              <a:rPr lang="sv-SE"/>
              <a:t>7. Kom aldrig påverkad av droger eller alkohol.</a:t>
            </a:r>
          </a:p>
          <a:p>
            <a:r>
              <a:rPr lang="sv-SE"/>
              <a:t>8. Fråga barnen om matchen var kul och spännande. Fråga ALDRIG efter resultatet.</a:t>
            </a:r>
          </a:p>
          <a:p>
            <a:r>
              <a:rPr lang="sv-SE"/>
              <a:t>9. Stöd föreningen i sitt arbete. Din insats blir värdesatt, inte minst av dina barn.</a:t>
            </a:r>
          </a:p>
          <a:p>
            <a:r>
              <a:rPr lang="sv-SE"/>
              <a:t>10. Kom ihåg: Att det är ditt barn som spelar handboll och inte du!</a:t>
            </a:r>
          </a:p>
        </p:txBody>
      </p:sp>
    </p:spTree>
    <p:extLst>
      <p:ext uri="{BB962C8B-B14F-4D97-AF65-F5344CB8AC3E}">
        <p14:creationId xmlns:p14="http://schemas.microsoft.com/office/powerpoint/2010/main" val="84917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FD203-BE7D-EDEF-7AAD-43FDBA18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8B77DD-6754-B142-D3F7-9DF3DC209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Frågor?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sv-SE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sv-SE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sv-SE"/>
              <a:t>Funderingar?</a:t>
            </a: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sv-SE"/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sv-SE"/>
          </a:p>
          <a:p>
            <a:pPr indent="-457200"/>
            <a:r>
              <a:rPr lang="sv-SE"/>
              <a:t>Idéer?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74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2F10F-4811-42F6-BCDB-0C634E18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3355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solidFill>
                  <a:schemeClr val="tx1"/>
                </a:solidFill>
                <a:latin typeface="+mj-lt"/>
              </a:rPr>
              <a:t>Kontaktuppgifter</a:t>
            </a:r>
            <a:r>
              <a:rPr lang="en-US" sz="3200">
                <a:solidFill>
                  <a:schemeClr val="tx1"/>
                </a:solidFill>
                <a:latin typeface="+mj-lt"/>
              </a:rPr>
              <a:t> till </a:t>
            </a:r>
            <a:r>
              <a:rPr lang="en-US" sz="3200" err="1">
                <a:solidFill>
                  <a:schemeClr val="tx1"/>
                </a:solidFill>
                <a:latin typeface="+mj-lt"/>
              </a:rPr>
              <a:t>ledare</a:t>
            </a:r>
            <a:br>
              <a:rPr lang="en-US" sz="3200">
                <a:solidFill>
                  <a:schemeClr val="tx1"/>
                </a:solidFill>
                <a:latin typeface="+mj-lt"/>
              </a:rPr>
            </a:br>
            <a:br>
              <a:rPr lang="en-US" sz="3200">
                <a:solidFill>
                  <a:schemeClr val="tx1"/>
                </a:solidFill>
                <a:latin typeface="+mj-lt"/>
              </a:rPr>
            </a:br>
            <a:r>
              <a:rPr lang="en-US" sz="3200">
                <a:solidFill>
                  <a:schemeClr val="tx1"/>
                </a:solidFill>
                <a:latin typeface="+mj-lt"/>
              </a:rPr>
              <a:t>xx</a:t>
            </a:r>
            <a:br>
              <a:rPr lang="en-US" sz="3200">
                <a:solidFill>
                  <a:schemeClr val="tx1"/>
                </a:solidFill>
                <a:latin typeface="+mj-lt"/>
              </a:rPr>
            </a:br>
            <a:r>
              <a:rPr lang="en-US" sz="3200" err="1">
                <a:solidFill>
                  <a:schemeClr val="tx1"/>
                </a:solidFill>
                <a:latin typeface="+mj-lt"/>
              </a:rPr>
              <a:t>xx</a:t>
            </a:r>
            <a:br>
              <a:rPr lang="en-US" sz="3200">
                <a:solidFill>
                  <a:schemeClr val="tx1"/>
                </a:solidFill>
                <a:latin typeface="+mj-lt"/>
              </a:rPr>
            </a:br>
            <a:r>
              <a:rPr lang="en-US" sz="3200" err="1">
                <a:solidFill>
                  <a:schemeClr val="tx1"/>
                </a:solidFill>
                <a:latin typeface="+mj-lt"/>
              </a:rPr>
              <a:t>xx</a:t>
            </a:r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inomhus, byggnad, tak, personer&#10;&#10;Automatiskt genererad beskrivning">
            <a:extLst>
              <a:ext uri="{FF2B5EF4-FFF2-40B4-BE49-F238E27FC236}">
                <a16:creationId xmlns:a16="http://schemas.microsoft.com/office/drawing/2014/main" id="{B0FE9547-245F-4A2D-BD96-5B36E4F54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2204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9691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allrik, ritning&#10;&#10;Automatiskt genererad beskrivning">
            <a:extLst>
              <a:ext uri="{FF2B5EF4-FFF2-40B4-BE49-F238E27FC236}">
                <a16:creationId xmlns:a16="http://schemas.microsoft.com/office/drawing/2014/main" id="{E29C2FC0-628B-8847-88C7-327362E06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07" y="2898505"/>
            <a:ext cx="4420785" cy="10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1ABB7-62C7-4781-81DD-E02C8AE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09871-E475-41E1-84A2-0A9D23F9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r>
              <a:rPr lang="sv-SE" dirty="0">
                <a:latin typeface="Ubuntu"/>
              </a:rPr>
              <a:t>Ungdomsverksamheten i HKV</a:t>
            </a:r>
            <a:endParaRPr lang="sv-SE" dirty="0">
              <a:solidFill>
                <a:srgbClr val="FF0000"/>
              </a:solidFill>
              <a:latin typeface="Ubuntu"/>
            </a:endParaRPr>
          </a:p>
          <a:p>
            <a:r>
              <a:rPr lang="sv-SE" dirty="0">
                <a:latin typeface="Ubuntu"/>
              </a:rPr>
              <a:t>Föreningens vision &amp; mål</a:t>
            </a:r>
          </a:p>
          <a:p>
            <a:r>
              <a:rPr lang="sv-SE" dirty="0">
                <a:latin typeface="Ubuntu"/>
              </a:rPr>
              <a:t>Föreningens ledord</a:t>
            </a:r>
          </a:p>
          <a:p>
            <a:r>
              <a:rPr lang="sv-SE" dirty="0">
                <a:latin typeface="Ubuntu"/>
              </a:rPr>
              <a:t>Arrangemang</a:t>
            </a:r>
          </a:p>
          <a:p>
            <a:r>
              <a:rPr lang="sv-SE" dirty="0">
                <a:latin typeface="Ubuntu"/>
              </a:rPr>
              <a:t>Utvärdering föregående år</a:t>
            </a:r>
          </a:p>
          <a:p>
            <a:r>
              <a:rPr lang="sv-SE" dirty="0">
                <a:latin typeface="Ubuntu"/>
              </a:rPr>
              <a:t>Laget, nu och framåt</a:t>
            </a:r>
          </a:p>
          <a:p>
            <a:r>
              <a:rPr lang="sv-SE" dirty="0">
                <a:latin typeface="Ubuntu"/>
              </a:rPr>
              <a:t>Kommunikation</a:t>
            </a:r>
          </a:p>
          <a:p>
            <a:r>
              <a:rPr lang="sv-SE" dirty="0">
                <a:latin typeface="Ubuntu"/>
              </a:rPr>
              <a:t>Ekonomi</a:t>
            </a:r>
          </a:p>
          <a:p>
            <a:r>
              <a:rPr lang="sv-SE" dirty="0">
                <a:latin typeface="Ubuntu"/>
              </a:rPr>
              <a:t>Detta ingår</a:t>
            </a:r>
          </a:p>
          <a:p>
            <a:r>
              <a:rPr lang="sv-SE" dirty="0">
                <a:latin typeface="Ubuntu"/>
              </a:rPr>
              <a:t>Du som förälder är viktig</a:t>
            </a:r>
          </a:p>
          <a:p>
            <a:r>
              <a:rPr lang="sv-SE" dirty="0">
                <a:latin typeface="Ubuntu"/>
              </a:rPr>
              <a:t>Föräldrars tio budord</a:t>
            </a:r>
          </a:p>
          <a:p>
            <a:r>
              <a:rPr lang="sv-SE" dirty="0">
                <a:latin typeface="Ubuntu"/>
              </a:rPr>
              <a:t>Övrigt</a:t>
            </a:r>
          </a:p>
          <a:p>
            <a:r>
              <a:rPr lang="sv-SE" dirty="0">
                <a:latin typeface="Ubuntu"/>
              </a:rPr>
              <a:t>Kontaktuppgifter till ledare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647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7E76D9B-95E8-4327-A7E1-A7E4245C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/>
                </a:solidFill>
                <a:latin typeface="+mj-lt"/>
              </a:rPr>
              <a:t>Verksamhet</a:t>
            </a:r>
            <a:br>
              <a:rPr lang="en-US" sz="6000" dirty="0">
                <a:solidFill>
                  <a:schemeClr val="tx1"/>
                </a:solidFill>
                <a:latin typeface="+mj-lt"/>
              </a:rPr>
            </a:br>
            <a:r>
              <a:rPr lang="en-US" sz="6000" dirty="0">
                <a:solidFill>
                  <a:schemeClr val="tx1"/>
                </a:solidFill>
                <a:latin typeface="+mj-lt"/>
              </a:rPr>
              <a:t>2025/2026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latshållare för innehåll 8" descr="En bild som visar person, utomhus, leker, strand&#10;&#10;Automatiskt genererad beskrivning">
            <a:extLst>
              <a:ext uri="{FF2B5EF4-FFF2-40B4-BE49-F238E27FC236}">
                <a16:creationId xmlns:a16="http://schemas.microsoft.com/office/drawing/2014/main" id="{DC47E3FB-87F6-4FD4-BEB8-7F79C134A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30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459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A7FC6-5BE6-4A44-9A45-14F6D245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Ungdomsverksamhet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D701C7-F1F0-4658-8024-F1FFA59E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4000" dirty="0">
                <a:latin typeface="Ubuntu"/>
              </a:rPr>
              <a:t>En växande ungdomsverksamhet, främst bland de yngsta.</a:t>
            </a:r>
          </a:p>
          <a:p>
            <a:r>
              <a:rPr lang="sv-SE" sz="4000" b="0" dirty="0">
                <a:effectLst/>
                <a:latin typeface="Ubuntu"/>
              </a:rPr>
              <a:t>Antal aktiva ungdomar 8-16 år: </a:t>
            </a:r>
            <a:r>
              <a:rPr lang="sv-SE" sz="4000" b="1" u="sng" dirty="0">
                <a:effectLst/>
                <a:latin typeface="Ubuntu"/>
              </a:rPr>
              <a:t>316</a:t>
            </a:r>
            <a:r>
              <a:rPr lang="sv-SE" sz="4000" b="1" dirty="0">
                <a:effectLst/>
                <a:latin typeface="Ubuntu"/>
              </a:rPr>
              <a:t> </a:t>
            </a:r>
            <a:r>
              <a:rPr lang="sv-SE" sz="4000" b="1" dirty="0" err="1">
                <a:effectLst/>
                <a:latin typeface="Ubuntu"/>
              </a:rPr>
              <a:t>st</a:t>
            </a:r>
            <a:endParaRPr lang="sv-SE" sz="4000" b="1" dirty="0">
              <a:effectLst/>
              <a:latin typeface="Ubuntu"/>
            </a:endParaRPr>
          </a:p>
          <a:p>
            <a:r>
              <a:rPr lang="sv-SE" sz="4000" b="0" dirty="0">
                <a:effectLst/>
                <a:latin typeface="Ubuntu"/>
              </a:rPr>
              <a:t>Antal aktiva barn i handbollsskola/</a:t>
            </a:r>
            <a:r>
              <a:rPr lang="sv-SE" sz="4000" b="0" dirty="0" err="1">
                <a:effectLst/>
                <a:latin typeface="Ubuntu"/>
              </a:rPr>
              <a:t>bollekis</a:t>
            </a:r>
            <a:r>
              <a:rPr lang="sv-SE" sz="4000" b="0" dirty="0">
                <a:effectLst/>
                <a:latin typeface="Ubuntu"/>
              </a:rPr>
              <a:t> </a:t>
            </a:r>
            <a:r>
              <a:rPr lang="sv-SE" sz="4000" dirty="0">
                <a:latin typeface="Ubuntu"/>
              </a:rPr>
              <a:t>1-7</a:t>
            </a:r>
            <a:r>
              <a:rPr lang="sv-SE" sz="4000" b="0" dirty="0">
                <a:effectLst/>
                <a:latin typeface="Ubuntu"/>
              </a:rPr>
              <a:t> år: </a:t>
            </a:r>
            <a:r>
              <a:rPr lang="sv-SE" sz="4000" b="1" u="sng" dirty="0">
                <a:latin typeface="Ubuntu"/>
              </a:rPr>
              <a:t>267</a:t>
            </a:r>
            <a:r>
              <a:rPr lang="sv-SE" sz="4000" b="1" dirty="0">
                <a:effectLst/>
                <a:latin typeface="Ubuntu"/>
              </a:rPr>
              <a:t> </a:t>
            </a:r>
            <a:r>
              <a:rPr lang="sv-SE" sz="4000" b="1" dirty="0" err="1">
                <a:effectLst/>
                <a:latin typeface="Ubuntu"/>
              </a:rPr>
              <a:t>st</a:t>
            </a:r>
            <a:r>
              <a:rPr lang="sv-SE" sz="4000" b="1" dirty="0">
                <a:effectLst/>
                <a:latin typeface="Ubuntu"/>
              </a:rPr>
              <a:t> </a:t>
            </a:r>
          </a:p>
          <a:p>
            <a:r>
              <a:rPr lang="sv-SE" sz="4000" dirty="0">
                <a:latin typeface="Ubuntu"/>
              </a:rPr>
              <a:t>Ca 90 </a:t>
            </a:r>
            <a:r>
              <a:rPr lang="sv-SE" sz="4000" dirty="0" err="1">
                <a:latin typeface="Ubuntu"/>
              </a:rPr>
              <a:t>st</a:t>
            </a:r>
            <a:r>
              <a:rPr lang="sv-SE" sz="4000" dirty="0">
                <a:latin typeface="Ubuntu"/>
              </a:rPr>
              <a:t> ledare i olika roller kring lagen</a:t>
            </a:r>
          </a:p>
        </p:txBody>
      </p:sp>
    </p:spTree>
    <p:extLst>
      <p:ext uri="{BB962C8B-B14F-4D97-AF65-F5344CB8AC3E}">
        <p14:creationId xmlns:p14="http://schemas.microsoft.com/office/powerpoint/2010/main" val="354780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CCD688-1335-4B20-A3A2-43CD1466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Föreningens vision &amp;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2F6E1-8FBB-4E1B-BC58-9417F5D23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VI VILL aktivera barn och ungdomar att spela handboll, men även utbilda i idrottens gemenskap och värdegrunder och därmed fungera på ett bra sätt i samhället.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dirty="0"/>
              <a:t>VI VILL ge våra äldre ungdomar möjlighet att utveckla sig som handbollsspelare på hemmaplan, istället för att flytta till en annan ort.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dirty="0">
                <a:latin typeface="Ubuntu"/>
              </a:rPr>
              <a:t>VI VILL öka attraktionen för handboll i Varberg och tillhöra svensk elithandboll på seniornivå, inom både dam- och herrhandboll. Stommen i våra representationslag ska vara egna produkter.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dirty="0">
                <a:latin typeface="Ubuntu"/>
              </a:rPr>
              <a:t>VI SKA ha roligt tillsammans!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901D802-5AE4-4BF3-B741-A2E97D652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9213" y="5000913"/>
            <a:ext cx="3700101" cy="72435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A3D27E5-2BC4-4E90-AAB1-9CD40CB574DC}"/>
              </a:ext>
            </a:extLst>
          </p:cNvPr>
          <p:cNvSpPr/>
          <p:nvPr/>
        </p:nvSpPr>
        <p:spPr>
          <a:xfrm>
            <a:off x="10300771" y="5938092"/>
            <a:ext cx="1344058" cy="451691"/>
          </a:xfrm>
          <a:prstGeom prst="rect">
            <a:avLst/>
          </a:prstGeom>
          <a:solidFill>
            <a:srgbClr val="06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30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6A191-5BF1-4BE7-A7FB-D67F4524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Föreningens ledord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D26891-6517-425B-A8A4-D338B5C7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/>
              <a:t>Stolta</a:t>
            </a:r>
          </a:p>
          <a:p>
            <a:r>
              <a:rPr lang="sv-SE"/>
              <a:t>Att bära klubbmärket är något vi är stolta över. Klubben lyfts positivt av våra medlemmar. Våra medlemmar är stolta över att spela handboll och visar respekt mot medspelare som motståndare.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Starka</a:t>
            </a:r>
          </a:p>
          <a:p>
            <a:r>
              <a:rPr lang="sv-SE"/>
              <a:t>Vi stöttar alltid våra egna lag och kamrater inom föreningen. Vi bygger starka individer genom en allsidig träning och lyhörda ledare.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Tillsammans</a:t>
            </a:r>
          </a:p>
          <a:p>
            <a:r>
              <a:rPr lang="sv-SE"/>
              <a:t>Allas likas värde i en trygg idrottsmiljö. Vi i HK Varberg tar vårt samhällsansvar. Till sist; HK Varberg skulle inte fungera, om inte ett antal medlemmar tog på sig olika uppdrag. Fler eldsjälar behövs alltid oavsett om det är ett litet eller stort uppdrag. Välkommen!</a:t>
            </a:r>
          </a:p>
        </p:txBody>
      </p:sp>
    </p:spTree>
    <p:extLst>
      <p:ext uri="{BB962C8B-B14F-4D97-AF65-F5344CB8AC3E}">
        <p14:creationId xmlns:p14="http://schemas.microsoft.com/office/powerpoint/2010/main" val="57721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E2216-85A9-430F-ACFA-12FAB4F9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Arrangemang i föreningen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0D5A2-B2D7-4B17-9CFA-A2298CFF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err="1">
                <a:latin typeface="Ubuntu"/>
              </a:rPr>
              <a:t>Skolcup</a:t>
            </a:r>
            <a:r>
              <a:rPr lang="sv-SE" dirty="0">
                <a:latin typeface="Ubuntu"/>
              </a:rPr>
              <a:t> - </a:t>
            </a:r>
            <a:r>
              <a:rPr lang="sv-SE" dirty="0" err="1">
                <a:latin typeface="Ubuntu"/>
              </a:rPr>
              <a:t>Klirre</a:t>
            </a:r>
            <a:r>
              <a:rPr lang="sv-SE" dirty="0">
                <a:latin typeface="Ubuntu"/>
              </a:rPr>
              <a:t> Cup</a:t>
            </a:r>
          </a:p>
          <a:p>
            <a:r>
              <a:rPr lang="sv-SE" dirty="0">
                <a:latin typeface="Ubuntu"/>
              </a:rPr>
              <a:t>Lovhandboll: Höst- och sportlov. </a:t>
            </a:r>
            <a:r>
              <a:rPr lang="sv-SE" dirty="0" err="1">
                <a:latin typeface="Ubuntu"/>
              </a:rPr>
              <a:t>Camper</a:t>
            </a:r>
            <a:r>
              <a:rPr lang="sv-SE" dirty="0">
                <a:latin typeface="Ubuntu"/>
              </a:rPr>
              <a:t>: Winter- påsk och sommar. Samtliga med öppen anmälan för alla!</a:t>
            </a:r>
          </a:p>
          <a:p>
            <a:r>
              <a:rPr lang="sv-SE" dirty="0">
                <a:latin typeface="Ubuntu"/>
              </a:rPr>
              <a:t>Vår egen Beachhandbollsturnering HK Varberg </a:t>
            </a:r>
            <a:r>
              <a:rPr lang="sv-SE" dirty="0" err="1">
                <a:latin typeface="Ubuntu"/>
              </a:rPr>
              <a:t>BeachCup</a:t>
            </a:r>
            <a:endParaRPr lang="sv-SE" dirty="0">
              <a:latin typeface="Ubuntu"/>
            </a:endParaRPr>
          </a:p>
          <a:p>
            <a:r>
              <a:rPr lang="sv-SE" dirty="0">
                <a:latin typeface="Ubuntu"/>
              </a:rPr>
              <a:t>Övrigt:</a:t>
            </a:r>
          </a:p>
          <a:p>
            <a:pPr lvl="1"/>
            <a:r>
              <a:rPr lang="sv-SE" dirty="0">
                <a:latin typeface="Ubuntu"/>
              </a:rPr>
              <a:t>Hjälper till vid olika event, ex Klossar, Rock The </a:t>
            </a:r>
            <a:r>
              <a:rPr lang="sv-SE" dirty="0" err="1">
                <a:latin typeface="Ubuntu"/>
              </a:rPr>
              <a:t>Night</a:t>
            </a:r>
            <a:r>
              <a:rPr lang="sv-SE" dirty="0">
                <a:latin typeface="Ubuntu"/>
              </a:rPr>
              <a:t>, loppis m.m.</a:t>
            </a:r>
          </a:p>
          <a:p>
            <a:pPr lvl="1"/>
            <a:r>
              <a:rPr lang="sv-SE" dirty="0">
                <a:latin typeface="Ubuntu"/>
              </a:rPr>
              <a:t>Julavslutning</a:t>
            </a:r>
          </a:p>
          <a:p>
            <a:pPr lvl="1"/>
            <a:r>
              <a:rPr lang="sv-SE" dirty="0">
                <a:latin typeface="Ubuntu"/>
              </a:rPr>
              <a:t>Sommaravslutning</a:t>
            </a:r>
          </a:p>
        </p:txBody>
      </p:sp>
    </p:spTree>
    <p:extLst>
      <p:ext uri="{BB962C8B-B14F-4D97-AF65-F5344CB8AC3E}">
        <p14:creationId xmlns:p14="http://schemas.microsoft.com/office/powerpoint/2010/main" val="42726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A7FC6-5BE6-4A44-9A45-14F6D245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Utvärdering föregående 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D701C7-F1F0-4658-8024-F1FFA59E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Vad har fungerat bra?</a:t>
            </a:r>
          </a:p>
          <a:p>
            <a:r>
              <a:rPr lang="sv-SE"/>
              <a:t>Vad har fungerat mindre bra?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6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1ABB7-62C7-4781-81DD-E02C8AE3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Laget - nu och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09871-E475-41E1-84A2-0A9D23F9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Basutbildning, första steget till att leda barn</a:t>
            </a:r>
          </a:p>
          <a:p>
            <a:pPr lvl="1"/>
            <a:r>
              <a:rPr lang="sv-SE"/>
              <a:t>Hålls xx/xx i Varberg</a:t>
            </a:r>
          </a:p>
          <a:p>
            <a:r>
              <a:rPr lang="sv-SE"/>
              <a:t>Cuper?</a:t>
            </a:r>
          </a:p>
          <a:p>
            <a:r>
              <a:rPr lang="sv-SE"/>
              <a:t>Utbyte med andra lag – träningsmatcher?</a:t>
            </a:r>
          </a:p>
          <a:p>
            <a:r>
              <a:rPr lang="sv-SE"/>
              <a:t>Körning till match?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0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5A5A56479EBE42A41CF2A1C82F7AD9" ma:contentTypeVersion="15" ma:contentTypeDescription="Skapa ett nytt dokument." ma:contentTypeScope="" ma:versionID="4b6f4b76f6c78326ac1f6b820a8b0724">
  <xsd:schema xmlns:xsd="http://www.w3.org/2001/XMLSchema" xmlns:xs="http://www.w3.org/2001/XMLSchema" xmlns:p="http://schemas.microsoft.com/office/2006/metadata/properties" xmlns:ns2="a571765d-9726-4e1d-a251-accfc2b67e24" targetNamespace="http://schemas.microsoft.com/office/2006/metadata/properties" ma:root="true" ma:fieldsID="c19780c79dc661ceff80ff933a4cce20" ns2:_="">
    <xsd:import namespace="a571765d-9726-4e1d-a251-accfc2b67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1765d-9726-4e1d-a251-accfc2b67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ea1eb68-2a4e-4c85-a7fd-d72c48d72d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71765d-9726-4e1d-a251-accfc2b67e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05071C-0275-4DC2-ADCE-4C044E4B0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1765d-9726-4e1d-a251-accfc2b67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CBBD4-EF09-4B19-AAAB-244FB7B45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2458D-F509-4EEB-9217-948A55AACD5C}">
  <ds:schemaRefs>
    <ds:schemaRef ds:uri="0312a90e-3baa-4981-b4de-aafc8cd842ea"/>
    <ds:schemaRef ds:uri="0e9ba8eb-6514-44f6-b3f9-ee96ea9bfe64"/>
    <ds:schemaRef ds:uri="56f5227a-3179-4507-a15c-c3c29bc42a1d"/>
    <ds:schemaRef ds:uri="746e8e44-3507-445f-b38a-3e75998048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571765d-9726-4e1d-a251-accfc2b67e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783</Words>
  <Application>Microsoft Office PowerPoint</Application>
  <PresentationFormat>Bredbild</PresentationFormat>
  <Paragraphs>117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Ubuntu</vt:lpstr>
      <vt:lpstr>Office-tema</vt:lpstr>
      <vt:lpstr>Välkomna på föräldrarmöte!</vt:lpstr>
      <vt:lpstr>Agenda</vt:lpstr>
      <vt:lpstr>Verksamhet 2025/2026</vt:lpstr>
      <vt:lpstr>Ungdomsverksamhet</vt:lpstr>
      <vt:lpstr>Föreningens vision &amp; mål</vt:lpstr>
      <vt:lpstr>Föreningens ledord </vt:lpstr>
      <vt:lpstr>Arrangemang i föreningen</vt:lpstr>
      <vt:lpstr>Utvärdering föregående år</vt:lpstr>
      <vt:lpstr>Laget - nu och framåt</vt:lpstr>
      <vt:lpstr>Kommunikation</vt:lpstr>
      <vt:lpstr>Lagkassa</vt:lpstr>
      <vt:lpstr>Detta ingår</vt:lpstr>
      <vt:lpstr>Du som förälder är viktig</vt:lpstr>
      <vt:lpstr>Föräldrarnas tio budord</vt:lpstr>
      <vt:lpstr>Övrigt</vt:lpstr>
      <vt:lpstr>Kontaktuppgifter till ledare  xx xx xx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 Varberg</dc:title>
  <dc:creator>Pontus Lindberg</dc:creator>
  <cp:lastModifiedBy>Daniel Lindros</cp:lastModifiedBy>
  <cp:revision>45</cp:revision>
  <dcterms:created xsi:type="dcterms:W3CDTF">2020-06-11T07:46:03Z</dcterms:created>
  <dcterms:modified xsi:type="dcterms:W3CDTF">2025-10-09T09:17:09Z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0x010100815A5A56479EBE42A41CF2A1C82F7AD9</vt:lpwstr>
  </property>
  <property fmtid="{D5CDD505-2E9C-101B-9397-08002B2CF9AE}" pid="3" name="MediaServiceImageTags">
    <vt:lpwstr/>
  </property>
  <property fmtid="{D5CDD505-2E9C-101B-9397-08002B2CF9AE}" pid="4" name="Order">
    <vt:r8>5300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