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418" r:id="rId3"/>
    <p:sldId id="419" r:id="rId4"/>
    <p:sldId id="285" r:id="rId5"/>
    <p:sldId id="420" r:id="rId6"/>
    <p:sldId id="421" r:id="rId7"/>
    <p:sldId id="422" r:id="rId8"/>
    <p:sldId id="423" r:id="rId9"/>
    <p:sldId id="417" r:id="rId10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40AE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0"/>
  </p:normalViewPr>
  <p:slideViewPr>
    <p:cSldViewPr>
      <p:cViewPr varScale="1">
        <p:scale>
          <a:sx n="69" d="100"/>
          <a:sy n="69" d="100"/>
        </p:scale>
        <p:origin x="141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AFC1A8-AEBE-40AE-A154-79B0A1FF0F8A}" type="datetimeFigureOut">
              <a:rPr lang="es-ES" smtClean="0"/>
              <a:t>20/11/2025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AA75F6-957D-43DB-91CE-A185F5EECE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8205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D758-642A-4228-B509-DD8AF111C8F2}" type="datetimeFigureOut">
              <a:rPr lang="ca-ES" smtClean="0"/>
              <a:pPr/>
              <a:t>20/11/2025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0C85-FAA0-4134-8E27-F4E9361FE45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D758-642A-4228-B509-DD8AF111C8F2}" type="datetimeFigureOut">
              <a:rPr lang="ca-ES" smtClean="0"/>
              <a:pPr/>
              <a:t>20/11/2025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0C85-FAA0-4134-8E27-F4E9361FE45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D758-642A-4228-B509-DD8AF111C8F2}" type="datetimeFigureOut">
              <a:rPr lang="ca-ES" smtClean="0"/>
              <a:pPr/>
              <a:t>20/11/2025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0C85-FAA0-4134-8E27-F4E9361FE45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D758-642A-4228-B509-DD8AF111C8F2}" type="datetimeFigureOut">
              <a:rPr lang="ca-ES" smtClean="0"/>
              <a:pPr/>
              <a:t>20/11/2025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0C85-FAA0-4134-8E27-F4E9361FE45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D758-642A-4228-B509-DD8AF111C8F2}" type="datetimeFigureOut">
              <a:rPr lang="ca-ES" smtClean="0"/>
              <a:pPr/>
              <a:t>20/11/2025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0C85-FAA0-4134-8E27-F4E9361FE45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D758-642A-4228-B509-DD8AF111C8F2}" type="datetimeFigureOut">
              <a:rPr lang="ca-ES" smtClean="0"/>
              <a:pPr/>
              <a:t>20/11/2025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0C85-FAA0-4134-8E27-F4E9361FE45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D758-642A-4228-B509-DD8AF111C8F2}" type="datetimeFigureOut">
              <a:rPr lang="ca-ES" smtClean="0"/>
              <a:pPr/>
              <a:t>20/11/2025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0C85-FAA0-4134-8E27-F4E9361FE45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D758-642A-4228-B509-DD8AF111C8F2}" type="datetimeFigureOut">
              <a:rPr lang="ca-ES" smtClean="0"/>
              <a:pPr/>
              <a:t>20/11/2025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0C85-FAA0-4134-8E27-F4E9361FE45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D758-642A-4228-B509-DD8AF111C8F2}" type="datetimeFigureOut">
              <a:rPr lang="ca-ES" smtClean="0"/>
              <a:pPr/>
              <a:t>20/11/2025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0C85-FAA0-4134-8E27-F4E9361FE45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D758-642A-4228-B509-DD8AF111C8F2}" type="datetimeFigureOut">
              <a:rPr lang="ca-ES" smtClean="0"/>
              <a:pPr/>
              <a:t>20/11/2025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0C85-FAA0-4134-8E27-F4E9361FE45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D758-642A-4228-B509-DD8AF111C8F2}" type="datetimeFigureOut">
              <a:rPr lang="ca-ES" smtClean="0"/>
              <a:pPr/>
              <a:t>20/11/2025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0C85-FAA0-4134-8E27-F4E9361FE45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  <p:sp>
        <p:nvSpPr>
          <p:cNvPr id="12" name="Marcador de fech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D758-642A-4228-B509-DD8AF111C8F2}" type="datetimeFigureOut">
              <a:rPr lang="ca-ES" smtClean="0"/>
              <a:pPr/>
              <a:t>20/11/2025</a:t>
            </a:fld>
            <a:endParaRPr lang="ca-ES"/>
          </a:p>
        </p:txBody>
      </p:sp>
      <p:sp>
        <p:nvSpPr>
          <p:cNvPr id="13" name="Marcador de pie de página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40AE49"/>
                </a:solidFill>
                <a:latin typeface="Calvert MT Std" panose="00000500000000000000" pitchFamily="50" charset="0"/>
              </a:defRPr>
            </a:lvl1pPr>
          </a:lstStyle>
          <a:p>
            <a:endParaRPr lang="ca-ES" dirty="0"/>
          </a:p>
        </p:txBody>
      </p:sp>
      <p:sp>
        <p:nvSpPr>
          <p:cNvPr id="14" name="Marcador de número de diapositiva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0C85-FAA0-4134-8E27-F4E9361FE458}" type="slidenum">
              <a:rPr lang="ca-ES" smtClean="0"/>
              <a:pPr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653215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2000">
        <p:fade/>
      </p:transition>
    </mc:Choice>
    <mc:Fallback xmlns="">
      <p:transition spd="slow" advTm="2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845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ED758-642A-4228-B509-DD8AF111C8F2}" type="datetimeFigureOut">
              <a:rPr lang="ca-ES" smtClean="0"/>
              <a:pPr/>
              <a:t>20/11/2025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60C85-FAA0-4134-8E27-F4E9361FE458}" type="slidenum">
              <a:rPr lang="ca-ES" smtClean="0"/>
              <a:pPr/>
              <a:t>‹Nº›</a:t>
            </a:fld>
            <a:endParaRPr lang="ca-E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333"/>
          <a:stretch/>
        </p:blipFill>
        <p:spPr bwMode="auto">
          <a:xfrm>
            <a:off x="0" y="0"/>
            <a:ext cx="9144000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782CC-ECA3-7958-65FD-789FF6BB6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33DB144-A052-990C-9D6B-8B348EEC2ECF}"/>
              </a:ext>
            </a:extLst>
          </p:cNvPr>
          <p:cNvSpPr txBox="1"/>
          <p:nvPr/>
        </p:nvSpPr>
        <p:spPr>
          <a:xfrm>
            <a:off x="755576" y="1916832"/>
            <a:ext cx="7632848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ca-ES" sz="4000" b="1" noProof="0" dirty="0"/>
          </a:p>
          <a:p>
            <a:pPr algn="ctr"/>
            <a:r>
              <a:rPr lang="ca-ES" sz="4000" b="1" noProof="0" dirty="0"/>
              <a:t>Entrenament de força a l'adolescència:</a:t>
            </a:r>
          </a:p>
          <a:p>
            <a:pPr algn="ctr"/>
            <a:endParaRPr lang="ca-ES" sz="2400" b="1" noProof="0" dirty="0" smtClean="0">
              <a:solidFill>
                <a:srgbClr val="40AE49"/>
              </a:solidFill>
            </a:endParaRPr>
          </a:p>
          <a:p>
            <a:pPr algn="ctr"/>
            <a:r>
              <a:rPr lang="ca-ES" sz="2400" b="1" noProof="0" dirty="0" smtClean="0">
                <a:solidFill>
                  <a:srgbClr val="40AE49"/>
                </a:solidFill>
              </a:rPr>
              <a:t>Una </a:t>
            </a:r>
            <a:r>
              <a:rPr lang="ca-ES" sz="2400" b="1" noProof="0" dirty="0">
                <a:solidFill>
                  <a:srgbClr val="40AE49"/>
                </a:solidFill>
              </a:rPr>
              <a:t>eina segura i eficaç pel desenvolupament esportiu</a:t>
            </a:r>
          </a:p>
          <a:p>
            <a:pPr algn="ctr"/>
            <a:endParaRPr lang="ca-ES" sz="2400" b="1" noProof="0" dirty="0">
              <a:solidFill>
                <a:srgbClr val="40AE49"/>
              </a:solidFill>
            </a:endParaRPr>
          </a:p>
          <a:p>
            <a:pPr algn="ctr"/>
            <a:r>
              <a:rPr lang="ca-ES" sz="2000" b="1" dirty="0"/>
              <a:t>Albert Collados Gutiérrez</a:t>
            </a:r>
          </a:p>
          <a:p>
            <a:pPr algn="ctr"/>
            <a:r>
              <a:rPr lang="ca-ES" sz="2000" b="1" dirty="0"/>
              <a:t>BQ Salut-FCBQ</a:t>
            </a:r>
            <a:endParaRPr lang="ca-ES" sz="2400" b="1" dirty="0"/>
          </a:p>
        </p:txBody>
      </p:sp>
    </p:spTree>
    <p:extLst>
      <p:ext uri="{BB962C8B-B14F-4D97-AF65-F5344CB8AC3E}">
        <p14:creationId xmlns:p14="http://schemas.microsoft.com/office/powerpoint/2010/main" val="1402687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5A1CC-9F3A-6F7D-F198-303B534FA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Text Placeholder 2">
            <a:extLst>
              <a:ext uri="{FF2B5EF4-FFF2-40B4-BE49-F238E27FC236}">
                <a16:creationId xmlns:a16="http://schemas.microsoft.com/office/drawing/2014/main" id="{D3A3ACE5-A8B8-5CF7-1CBB-DF3A49B25F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64705" y="1844824"/>
            <a:ext cx="5760640" cy="639762"/>
          </a:xfrm>
        </p:spPr>
        <p:txBody>
          <a:bodyPr>
            <a:normAutofit fontScale="92500"/>
          </a:bodyPr>
          <a:lstStyle/>
          <a:p>
            <a:r>
              <a:rPr lang="en-US" sz="3600" dirty="0" err="1" smtClean="0">
                <a:solidFill>
                  <a:srgbClr val="40AE49"/>
                </a:solidFill>
                <a:latin typeface="Calvert MT Std"/>
              </a:rPr>
              <a:t>Beneficis</a:t>
            </a:r>
            <a:r>
              <a:rPr lang="en-US" sz="3600" dirty="0" smtClean="0">
                <a:solidFill>
                  <a:srgbClr val="40AE49"/>
                </a:solidFill>
                <a:latin typeface="Calvert MT Std"/>
              </a:rPr>
              <a:t> </a:t>
            </a:r>
            <a:r>
              <a:rPr lang="en-US" sz="3600" dirty="0">
                <a:solidFill>
                  <a:srgbClr val="40AE49"/>
                </a:solidFill>
                <a:latin typeface="Calvert MT Std"/>
              </a:rPr>
              <a:t>de </a:t>
            </a:r>
            <a:r>
              <a:rPr lang="en-US" sz="3600" dirty="0" err="1">
                <a:solidFill>
                  <a:srgbClr val="40AE49"/>
                </a:solidFill>
                <a:latin typeface="Calvert MT Std"/>
              </a:rPr>
              <a:t>l’entrenament</a:t>
            </a:r>
            <a:endParaRPr lang="en-US" sz="2800" dirty="0">
              <a:solidFill>
                <a:srgbClr val="40AE49"/>
              </a:solidFill>
              <a:latin typeface="Calvert MT Std"/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96513C8-09AA-C147-732F-4B970A94CE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3528" y="2998199"/>
            <a:ext cx="4040188" cy="3951288"/>
          </a:xfrm>
        </p:spPr>
        <p:txBody>
          <a:bodyPr>
            <a:normAutofit/>
          </a:bodyPr>
          <a:lstStyle/>
          <a:p>
            <a:r>
              <a:rPr lang="ca-ES" b="1" dirty="0">
                <a:latin typeface="Calvert MT Std"/>
              </a:rPr>
              <a:t>Millora</a:t>
            </a:r>
            <a:r>
              <a:rPr lang="ca-ES" dirty="0">
                <a:latin typeface="Calvert MT Std"/>
              </a:rPr>
              <a:t> de les capacitats físiques</a:t>
            </a:r>
          </a:p>
          <a:p>
            <a:r>
              <a:rPr lang="ca-ES" b="1" dirty="0">
                <a:latin typeface="Calvert MT Std"/>
              </a:rPr>
              <a:t>Desenvolupament</a:t>
            </a:r>
            <a:r>
              <a:rPr lang="ca-ES" dirty="0">
                <a:latin typeface="Calvert MT Std"/>
              </a:rPr>
              <a:t> d’habilitats motrius</a:t>
            </a:r>
          </a:p>
          <a:p>
            <a:r>
              <a:rPr lang="ca-ES" b="1" dirty="0">
                <a:latin typeface="Calvert MT Std"/>
              </a:rPr>
              <a:t>Reducció</a:t>
            </a:r>
            <a:r>
              <a:rPr lang="ca-ES" dirty="0">
                <a:latin typeface="Calvert MT Std"/>
              </a:rPr>
              <a:t> en la incidència </a:t>
            </a:r>
            <a:r>
              <a:rPr lang="ca-ES" dirty="0" err="1">
                <a:latin typeface="Calvert MT Std"/>
              </a:rPr>
              <a:t>lesional</a:t>
            </a:r>
            <a:endParaRPr lang="ca-ES" dirty="0">
              <a:latin typeface="Calvert MT Std"/>
            </a:endParaRPr>
          </a:p>
          <a:p>
            <a:endParaRPr lang="es-ES" dirty="0"/>
          </a:p>
        </p:txBody>
      </p:sp>
      <p:pic>
        <p:nvPicPr>
          <p:cNvPr id="2050" name="Picture 2" descr="Strength Training &amp; Group Exercise">
            <a:extLst>
              <a:ext uri="{FF2B5EF4-FFF2-40B4-BE49-F238E27FC236}">
                <a16:creationId xmlns:a16="http://schemas.microsoft.com/office/drawing/2014/main" id="{EC01CB09-9E00-0162-6B11-5AD9A9583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5025" y="3327194"/>
            <a:ext cx="4041775" cy="1646649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708057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EBF83DD-7279-BCCE-7CBF-2E8C57EBA491}"/>
              </a:ext>
            </a:extLst>
          </p:cNvPr>
          <p:cNvSpPr txBox="1"/>
          <p:nvPr/>
        </p:nvSpPr>
        <p:spPr>
          <a:xfrm>
            <a:off x="395536" y="2250276"/>
            <a:ext cx="83529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ca-ES" sz="2400" b="1" noProof="0" dirty="0">
                <a:latin typeface="Calvert MT Std" panose="00000500000000000000" pitchFamily="50" charset="0"/>
                <a:ea typeface="Geneva" charset="0"/>
              </a:rPr>
              <a:t>Domini </a:t>
            </a:r>
            <a:r>
              <a:rPr lang="ca-ES" sz="2400" noProof="0" dirty="0">
                <a:latin typeface="Calvert MT Std" panose="00000500000000000000" pitchFamily="50" charset="0"/>
                <a:ea typeface="Geneva" charset="0"/>
              </a:rPr>
              <a:t>del cos</a:t>
            </a:r>
          </a:p>
          <a:p>
            <a:pPr>
              <a:spcBef>
                <a:spcPct val="50000"/>
              </a:spcBef>
              <a:defRPr/>
            </a:pPr>
            <a:r>
              <a:rPr lang="ca-ES" sz="2400" dirty="0">
                <a:latin typeface="Calvert MT Std" panose="00000500000000000000" pitchFamily="50" charset="0"/>
              </a:rPr>
              <a:t>Consolidar una </a:t>
            </a:r>
            <a:r>
              <a:rPr lang="ca-ES" sz="2400" b="1" dirty="0">
                <a:latin typeface="Calvert MT Std" panose="00000500000000000000" pitchFamily="50" charset="0"/>
              </a:rPr>
              <a:t>base motriu </a:t>
            </a:r>
            <a:r>
              <a:rPr lang="ca-ES" sz="2400" dirty="0">
                <a:latin typeface="Calvert MT Std" panose="00000500000000000000" pitchFamily="50" charset="0"/>
              </a:rPr>
              <a:t>inicialment</a:t>
            </a:r>
            <a:r>
              <a:rPr lang="ca-ES" sz="2400" b="1" dirty="0">
                <a:latin typeface="Calvert MT Std" panose="00000500000000000000" pitchFamily="50" charset="0"/>
              </a:rPr>
              <a:t> </a:t>
            </a:r>
            <a:endParaRPr lang="ca-ES" sz="2400" noProof="0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97CD2518-97F9-B899-5839-9B1099446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0449" y="1754823"/>
            <a:ext cx="5115070" cy="777686"/>
          </a:xfrm>
        </p:spPr>
        <p:txBody>
          <a:bodyPr>
            <a:noAutofit/>
          </a:bodyPr>
          <a:lstStyle/>
          <a:p>
            <a:r>
              <a:rPr lang="ca-ES" sz="3600" b="1" dirty="0">
                <a:solidFill>
                  <a:srgbClr val="41B23C"/>
                </a:solidFill>
                <a:latin typeface="Calvert MT Std" panose="00000500000000000000" pitchFamily="50" charset="0"/>
                <a:ea typeface="Geneva" charset="0"/>
              </a:rPr>
              <a:t>Patrons de moviment</a:t>
            </a:r>
            <a:br>
              <a:rPr lang="ca-ES" sz="3600" b="1" dirty="0">
                <a:solidFill>
                  <a:srgbClr val="41B23C"/>
                </a:solidFill>
                <a:latin typeface="Calvert MT Std" panose="00000500000000000000" pitchFamily="50" charset="0"/>
                <a:ea typeface="Geneva" charset="0"/>
              </a:rPr>
            </a:br>
            <a:endParaRPr lang="es-ES" sz="36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B0C3D42-308D-CD3B-0CD9-2E1BE3BCA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175" y="3429000"/>
            <a:ext cx="3555650" cy="330658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4F834-03C1-2E45-FA8F-5445ECB10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F6843C1-19F9-A868-A321-9E6FBC9FAE4A}"/>
              </a:ext>
            </a:extLst>
          </p:cNvPr>
          <p:cNvSpPr txBox="1"/>
          <p:nvPr/>
        </p:nvSpPr>
        <p:spPr>
          <a:xfrm>
            <a:off x="0" y="2564904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ca-ES" sz="2400" dirty="0">
                <a:latin typeface="Calvert MT Std" panose="00000500000000000000" pitchFamily="50" charset="0"/>
              </a:rPr>
              <a:t>Evitar</a:t>
            </a:r>
            <a:r>
              <a:rPr lang="ca-ES" sz="2400" b="1" dirty="0">
                <a:latin typeface="Calvert MT Std" panose="00000500000000000000" pitchFamily="50" charset="0"/>
              </a:rPr>
              <a:t> l’especialització </a:t>
            </a:r>
            <a:r>
              <a:rPr lang="ca-ES" sz="2400" b="1" dirty="0" err="1">
                <a:latin typeface="Calvert MT Std" panose="00000500000000000000" pitchFamily="50" charset="0"/>
              </a:rPr>
              <a:t>temprana</a:t>
            </a:r>
            <a:r>
              <a:rPr lang="ca-ES" sz="2400" b="1" dirty="0">
                <a:latin typeface="Calvert MT Std" panose="00000500000000000000" pitchFamily="50" charset="0"/>
              </a:rPr>
              <a:t> </a:t>
            </a:r>
            <a:r>
              <a:rPr lang="ca-ES" sz="2400" b="1" dirty="0">
                <a:latin typeface="Calvert MT Std" panose="00000500000000000000" pitchFamily="50" charset="0"/>
                <a:sym typeface="Wingdings" panose="05000000000000000000" pitchFamily="2" charset="2"/>
              </a:rPr>
              <a:t> </a:t>
            </a:r>
            <a:r>
              <a:rPr lang="ca-ES" sz="2400" dirty="0">
                <a:latin typeface="Calvert MT Std" panose="00000500000000000000" pitchFamily="50" charset="0"/>
                <a:sym typeface="Wingdings" panose="05000000000000000000" pitchFamily="2" charset="2"/>
              </a:rPr>
              <a:t>Respectar</a:t>
            </a:r>
            <a:r>
              <a:rPr lang="ca-ES" sz="2400" b="1" dirty="0">
                <a:latin typeface="Calvert MT Std" panose="00000500000000000000" pitchFamily="50" charset="0"/>
                <a:sym typeface="Wingdings" panose="05000000000000000000" pitchFamily="2" charset="2"/>
              </a:rPr>
              <a:t> </a:t>
            </a:r>
            <a:r>
              <a:rPr lang="ca-ES" sz="2400" dirty="0">
                <a:latin typeface="Calvert MT Std" panose="00000500000000000000" pitchFamily="50" charset="0"/>
                <a:sym typeface="Wingdings" panose="05000000000000000000" pitchFamily="2" charset="2"/>
              </a:rPr>
              <a:t>el</a:t>
            </a:r>
            <a:r>
              <a:rPr lang="ca-ES" sz="2400" b="1" dirty="0">
                <a:latin typeface="Calvert MT Std" panose="00000500000000000000" pitchFamily="50" charset="0"/>
                <a:sym typeface="Wingdings" panose="05000000000000000000" pitchFamily="2" charset="2"/>
              </a:rPr>
              <a:t> creixement maduratiu</a:t>
            </a:r>
          </a:p>
          <a:p>
            <a:pPr>
              <a:spcBef>
                <a:spcPct val="50000"/>
              </a:spcBef>
              <a:defRPr/>
            </a:pPr>
            <a:endParaRPr lang="ca-ES" sz="2400" b="1" noProof="0" dirty="0">
              <a:latin typeface="Calvert MT Std" panose="00000500000000000000" pitchFamily="50" charset="0"/>
              <a:sym typeface="Wingdings" panose="05000000000000000000" pitchFamily="2" charset="2"/>
            </a:endParaRPr>
          </a:p>
          <a:p>
            <a:pPr algn="ctr">
              <a:spcBef>
                <a:spcPct val="50000"/>
              </a:spcBef>
              <a:defRPr/>
            </a:pPr>
            <a:r>
              <a:rPr lang="ca-ES" sz="2400" noProof="0" dirty="0">
                <a:solidFill>
                  <a:srgbClr val="40AE49"/>
                </a:solidFill>
              </a:rPr>
              <a:t>Desenvolupament de l’atleta a llarg termini </a:t>
            </a:r>
            <a:r>
              <a:rPr lang="ca-ES" sz="2400" i="1" noProof="0" dirty="0">
                <a:solidFill>
                  <a:srgbClr val="40AE49"/>
                </a:solidFill>
              </a:rPr>
              <a:t>(LTAD)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4FA74319-7A61-98EB-7C4F-46C2AC319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991004"/>
            <a:ext cx="8784975" cy="573900"/>
          </a:xfrm>
        </p:spPr>
        <p:txBody>
          <a:bodyPr>
            <a:noAutofit/>
          </a:bodyPr>
          <a:lstStyle/>
          <a:p>
            <a:r>
              <a:rPr lang="ca-ES" sz="3600" b="1" dirty="0">
                <a:solidFill>
                  <a:srgbClr val="41B23C"/>
                </a:solidFill>
                <a:latin typeface="Calvert MT Std" panose="00000500000000000000" pitchFamily="50" charset="0"/>
                <a:ea typeface="Geneva" charset="0"/>
              </a:rPr>
              <a:t>Variabilitat motriu i adaptació al creixement</a:t>
            </a:r>
            <a:br>
              <a:rPr lang="ca-ES" sz="3600" b="1" dirty="0">
                <a:solidFill>
                  <a:srgbClr val="41B23C"/>
                </a:solidFill>
                <a:latin typeface="Calvert MT Std" panose="00000500000000000000" pitchFamily="50" charset="0"/>
                <a:ea typeface="Geneva" charset="0"/>
              </a:rPr>
            </a:br>
            <a:endParaRPr lang="es-ES" sz="3600" dirty="0"/>
          </a:p>
        </p:txBody>
      </p:sp>
      <p:pic>
        <p:nvPicPr>
          <p:cNvPr id="3074" name="Picture 2" descr="Seven Benefits of the Long-Term Athlete Development model: Why follow it? -  Basketball Manitoba">
            <a:extLst>
              <a:ext uri="{FF2B5EF4-FFF2-40B4-BE49-F238E27FC236}">
                <a16:creationId xmlns:a16="http://schemas.microsoft.com/office/drawing/2014/main" id="{8B682977-5891-DCEA-A019-93B025413B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162" y="4293096"/>
            <a:ext cx="6543675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5235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60804-D3B2-3191-4DA6-280E23409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B93A3B1-83D9-936C-9B79-9CB354110F6D}"/>
              </a:ext>
            </a:extLst>
          </p:cNvPr>
          <p:cNvSpPr txBox="1"/>
          <p:nvPr/>
        </p:nvSpPr>
        <p:spPr>
          <a:xfrm>
            <a:off x="251520" y="2528122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ca-ES" sz="2400" dirty="0">
                <a:latin typeface="Calvert MT Std" panose="00000500000000000000" pitchFamily="50" charset="0"/>
              </a:rPr>
              <a:t>Prioritzar</a:t>
            </a:r>
            <a:r>
              <a:rPr lang="ca-ES" sz="2400" b="1" dirty="0">
                <a:latin typeface="Calvert MT Std" panose="00000500000000000000" pitchFamily="50" charset="0"/>
              </a:rPr>
              <a:t> la qualitat del moviment </a:t>
            </a:r>
            <a:r>
              <a:rPr lang="ca-ES" sz="2400" dirty="0">
                <a:latin typeface="Calvert MT Std" panose="00000500000000000000" pitchFamily="50" charset="0"/>
              </a:rPr>
              <a:t>abans que </a:t>
            </a:r>
            <a:r>
              <a:rPr lang="ca-ES" sz="2400" b="1" dirty="0">
                <a:latin typeface="Calvert MT Std" panose="00000500000000000000" pitchFamily="50" charset="0"/>
              </a:rPr>
              <a:t>la càrrega</a:t>
            </a:r>
          </a:p>
          <a:p>
            <a:pPr>
              <a:spcBef>
                <a:spcPct val="50000"/>
              </a:spcBef>
              <a:defRPr/>
            </a:pPr>
            <a:r>
              <a:rPr lang="ca-ES" sz="2400" b="1" dirty="0">
                <a:latin typeface="Calvert MT Std" panose="00000500000000000000" pitchFamily="50" charset="0"/>
                <a:sym typeface="Wingdings" panose="05000000000000000000" pitchFamily="2" charset="2"/>
              </a:rPr>
              <a:t>Instrucció</a:t>
            </a:r>
            <a:r>
              <a:rPr lang="ca-ES" sz="2400" dirty="0">
                <a:latin typeface="Calvert MT Std" panose="00000500000000000000" pitchFamily="50" charset="0"/>
                <a:sym typeface="Wingdings" panose="05000000000000000000" pitchFamily="2" charset="2"/>
              </a:rPr>
              <a:t> i </a:t>
            </a:r>
            <a:r>
              <a:rPr lang="ca-ES" sz="2400" b="1" dirty="0">
                <a:latin typeface="Calvert MT Std" panose="00000500000000000000" pitchFamily="50" charset="0"/>
                <a:sym typeface="Wingdings" panose="05000000000000000000" pitchFamily="2" charset="2"/>
              </a:rPr>
              <a:t>supervisió</a:t>
            </a:r>
            <a:r>
              <a:rPr lang="ca-ES" sz="2400" dirty="0">
                <a:latin typeface="Calvert MT Std" panose="00000500000000000000" pitchFamily="50" charset="0"/>
                <a:sym typeface="Wingdings" panose="05000000000000000000" pitchFamily="2" charset="2"/>
              </a:rPr>
              <a:t> d’un adult qualificat</a:t>
            </a:r>
            <a:endParaRPr lang="ca-ES" sz="2400" b="1" dirty="0">
              <a:latin typeface="Calvert MT Std" panose="00000500000000000000" pitchFamily="50" charset="0"/>
              <a:sym typeface="Wingdings" panose="05000000000000000000" pitchFamily="2" charset="2"/>
            </a:endParaRPr>
          </a:p>
          <a:p>
            <a:pPr>
              <a:spcBef>
                <a:spcPct val="50000"/>
              </a:spcBef>
              <a:defRPr/>
            </a:pPr>
            <a:r>
              <a:rPr lang="ca-ES" sz="2400" b="1" noProof="0" dirty="0">
                <a:latin typeface="Calvert MT Std" panose="00000500000000000000" pitchFamily="50" charset="0"/>
                <a:sym typeface="Wingdings" panose="05000000000000000000" pitchFamily="2" charset="2"/>
              </a:rPr>
              <a:t>Demostració </a:t>
            </a:r>
            <a:r>
              <a:rPr lang="ca-ES" sz="2400" noProof="0" dirty="0">
                <a:latin typeface="Calvert MT Std" panose="00000500000000000000" pitchFamily="50" charset="0"/>
                <a:sym typeface="Wingdings" panose="05000000000000000000" pitchFamily="2" charset="2"/>
              </a:rPr>
              <a:t>dels exercicis</a:t>
            </a:r>
          </a:p>
          <a:p>
            <a:pPr>
              <a:spcBef>
                <a:spcPct val="50000"/>
              </a:spcBef>
              <a:defRPr/>
            </a:pPr>
            <a:r>
              <a:rPr lang="ca-ES" sz="2400" b="1" dirty="0">
                <a:latin typeface="Calvert MT Std" panose="00000500000000000000" pitchFamily="50" charset="0"/>
                <a:sym typeface="Wingdings" panose="05000000000000000000" pitchFamily="2" charset="2"/>
              </a:rPr>
              <a:t>Progressió gradual </a:t>
            </a:r>
            <a:r>
              <a:rPr lang="ca-ES" sz="2400" dirty="0">
                <a:latin typeface="Calvert MT Std" panose="00000500000000000000" pitchFamily="50" charset="0"/>
                <a:sym typeface="Wingdings" panose="05000000000000000000" pitchFamily="2" charset="2"/>
              </a:rPr>
              <a:t>de la càrrega </a:t>
            </a:r>
            <a:endParaRPr lang="ca-ES" sz="2400" noProof="0" dirty="0">
              <a:latin typeface="Calvert MT Std" panose="00000500000000000000" pitchFamily="50" charset="0"/>
              <a:sym typeface="Wingdings" panose="05000000000000000000" pitchFamily="2" charset="2"/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730E93D8-53BA-7BC1-3A77-ED68693F8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991004"/>
            <a:ext cx="8784975" cy="573900"/>
          </a:xfrm>
        </p:spPr>
        <p:txBody>
          <a:bodyPr>
            <a:noAutofit/>
          </a:bodyPr>
          <a:lstStyle/>
          <a:p>
            <a:r>
              <a:rPr lang="ca-ES" sz="3600" b="1" dirty="0">
                <a:solidFill>
                  <a:srgbClr val="41B23C"/>
                </a:solidFill>
                <a:latin typeface="Calvert MT Std" panose="00000500000000000000" pitchFamily="50" charset="0"/>
                <a:ea typeface="Geneva" charset="0"/>
              </a:rPr>
              <a:t>Pautes i consideracions</a:t>
            </a:r>
            <a:br>
              <a:rPr lang="ca-ES" sz="3600" b="1" dirty="0">
                <a:solidFill>
                  <a:srgbClr val="41B23C"/>
                </a:solidFill>
                <a:latin typeface="Calvert MT Std" panose="00000500000000000000" pitchFamily="50" charset="0"/>
                <a:ea typeface="Geneva" charset="0"/>
              </a:rPr>
            </a:b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3867039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59922-E318-772F-1766-465B88D06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C8F7FDB-6789-E9A9-BB15-3EDE3F11F90C}"/>
              </a:ext>
            </a:extLst>
          </p:cNvPr>
          <p:cNvSpPr txBox="1"/>
          <p:nvPr/>
        </p:nvSpPr>
        <p:spPr>
          <a:xfrm>
            <a:off x="72007" y="2492896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ca-ES" sz="2400" b="1" dirty="0">
                <a:latin typeface="Calvert MT Std" panose="00000500000000000000" pitchFamily="50" charset="0"/>
              </a:rPr>
              <a:t>Freqüència</a:t>
            </a:r>
            <a:r>
              <a:rPr lang="ca-ES" sz="2400" dirty="0">
                <a:latin typeface="Calvert MT Std" panose="00000500000000000000" pitchFamily="50" charset="0"/>
              </a:rPr>
              <a:t>: </a:t>
            </a:r>
            <a:r>
              <a:rPr lang="ca-ES" sz="2400" b="1" dirty="0">
                <a:latin typeface="Calvert MT Std" panose="00000500000000000000" pitchFamily="50" charset="0"/>
              </a:rPr>
              <a:t>2-3 sessions </a:t>
            </a:r>
            <a:r>
              <a:rPr lang="ca-ES" sz="2400" dirty="0">
                <a:latin typeface="Calvert MT Std" panose="00000500000000000000" pitchFamily="50" charset="0"/>
              </a:rPr>
              <a:t>per setmana en dies no consecutius</a:t>
            </a:r>
            <a:endParaRPr lang="ca-ES" sz="2400" b="1" dirty="0">
              <a:latin typeface="Calvert MT Std" panose="00000500000000000000" pitchFamily="50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ca-ES" sz="2400" b="1" noProof="0" dirty="0">
                <a:latin typeface="Calvert MT Std" panose="00000500000000000000" pitchFamily="50" charset="0"/>
                <a:sym typeface="Wingdings" panose="05000000000000000000" pitchFamily="2" charset="2"/>
              </a:rPr>
              <a:t>Temps:</a:t>
            </a:r>
            <a:r>
              <a:rPr lang="ca-ES" sz="2400" b="1" dirty="0">
                <a:latin typeface="Calvert MT Std" panose="00000500000000000000" pitchFamily="50" charset="0"/>
                <a:sym typeface="Wingdings" panose="05000000000000000000" pitchFamily="2" charset="2"/>
              </a:rPr>
              <a:t> 30-60 minuts </a:t>
            </a:r>
            <a:r>
              <a:rPr lang="ca-ES" sz="2400" dirty="0">
                <a:latin typeface="Calvert MT Std" panose="00000500000000000000" pitchFamily="50" charset="0"/>
                <a:sym typeface="Wingdings" panose="05000000000000000000" pitchFamily="2" charset="2"/>
              </a:rPr>
              <a:t>per sessió</a:t>
            </a:r>
          </a:p>
          <a:p>
            <a:pPr>
              <a:spcBef>
                <a:spcPct val="50000"/>
              </a:spcBef>
              <a:defRPr/>
            </a:pPr>
            <a:r>
              <a:rPr lang="ca-ES" sz="2400" b="1" noProof="0" dirty="0">
                <a:latin typeface="Calvert MT Std" panose="00000500000000000000" pitchFamily="50" charset="0"/>
                <a:sym typeface="Wingdings" panose="05000000000000000000" pitchFamily="2" charset="2"/>
              </a:rPr>
              <a:t>Tipus: </a:t>
            </a:r>
            <a:r>
              <a:rPr lang="ca-ES" sz="2400" noProof="0" dirty="0">
                <a:latin typeface="Calvert MT Std" panose="00000500000000000000" pitchFamily="50" charset="0"/>
                <a:sym typeface="Wingdings" panose="05000000000000000000" pitchFamily="2" charset="2"/>
              </a:rPr>
              <a:t>prioritzar</a:t>
            </a:r>
            <a:r>
              <a:rPr lang="ca-ES" sz="2400" b="1" noProof="0" dirty="0">
                <a:latin typeface="Calvert MT Std" panose="00000500000000000000" pitchFamily="50" charset="0"/>
                <a:sym typeface="Wingdings" panose="05000000000000000000" pitchFamily="2" charset="2"/>
              </a:rPr>
              <a:t> exercicis </a:t>
            </a:r>
            <a:r>
              <a:rPr lang="ca-ES" sz="2400" b="1" noProof="0" dirty="0" err="1">
                <a:latin typeface="Calvert MT Std" panose="00000500000000000000" pitchFamily="50" charset="0"/>
                <a:sym typeface="Wingdings" panose="05000000000000000000" pitchFamily="2" charset="2"/>
              </a:rPr>
              <a:t>multiarticulars</a:t>
            </a:r>
            <a:endParaRPr lang="ca-ES" sz="2400" b="1" noProof="0" dirty="0">
              <a:latin typeface="Calvert MT Std" panose="00000500000000000000" pitchFamily="50" charset="0"/>
              <a:sym typeface="Wingdings" panose="05000000000000000000" pitchFamily="2" charset="2"/>
            </a:endParaRPr>
          </a:p>
          <a:p>
            <a:pPr>
              <a:spcBef>
                <a:spcPct val="50000"/>
              </a:spcBef>
              <a:defRPr/>
            </a:pPr>
            <a:r>
              <a:rPr lang="ca-ES" sz="2400" b="1" dirty="0">
                <a:latin typeface="Calvert MT Std" panose="00000500000000000000" pitchFamily="50" charset="0"/>
                <a:sym typeface="Wingdings" panose="05000000000000000000" pitchFamily="2" charset="2"/>
              </a:rPr>
              <a:t>Descans: mínim entre 1-1:30 minut </a:t>
            </a:r>
            <a:r>
              <a:rPr lang="ca-ES" sz="2400" dirty="0">
                <a:latin typeface="Calvert MT Std" panose="00000500000000000000" pitchFamily="50" charset="0"/>
                <a:sym typeface="Wingdings" panose="05000000000000000000" pitchFamily="2" charset="2"/>
              </a:rPr>
              <a:t>entre sèries</a:t>
            </a:r>
            <a:endParaRPr lang="ca-ES" sz="2400" noProof="0" dirty="0">
              <a:latin typeface="Calvert MT Std" panose="00000500000000000000" pitchFamily="50" charset="0"/>
              <a:sym typeface="Wingdings" panose="05000000000000000000" pitchFamily="2" charset="2"/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F790E294-A5F8-C4F4-CC2B-5DCBD756E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991004"/>
            <a:ext cx="8784975" cy="573900"/>
          </a:xfrm>
        </p:spPr>
        <p:txBody>
          <a:bodyPr>
            <a:noAutofit/>
          </a:bodyPr>
          <a:lstStyle/>
          <a:p>
            <a:r>
              <a:rPr lang="ca-ES" sz="3600" b="1" dirty="0">
                <a:solidFill>
                  <a:srgbClr val="41B23C"/>
                </a:solidFill>
                <a:latin typeface="Calvert MT Std" panose="00000500000000000000" pitchFamily="50" charset="0"/>
                <a:ea typeface="Geneva" charset="0"/>
              </a:rPr>
              <a:t>Programació</a:t>
            </a:r>
            <a:br>
              <a:rPr lang="ca-ES" sz="3600" b="1" dirty="0">
                <a:solidFill>
                  <a:srgbClr val="41B23C"/>
                </a:solidFill>
                <a:latin typeface="Calvert MT Std" panose="00000500000000000000" pitchFamily="50" charset="0"/>
                <a:ea typeface="Geneva" charset="0"/>
              </a:rPr>
            </a:b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2297013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10296-6AF9-E19C-047D-47BDF5FC8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E4436EA-87C3-8008-BD11-D519734A7ED0}"/>
              </a:ext>
            </a:extLst>
          </p:cNvPr>
          <p:cNvSpPr txBox="1"/>
          <p:nvPr/>
        </p:nvSpPr>
        <p:spPr>
          <a:xfrm>
            <a:off x="72007" y="2492896"/>
            <a:ext cx="91440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ca-ES" sz="2400" b="1" dirty="0">
                <a:solidFill>
                  <a:srgbClr val="FF0000"/>
                </a:solidFill>
                <a:latin typeface="Calvert MT Std" panose="00000500000000000000" pitchFamily="50" charset="0"/>
              </a:rPr>
              <a:t>No diagnosticar</a:t>
            </a:r>
            <a:r>
              <a:rPr lang="ca-ES" sz="2400" dirty="0">
                <a:solidFill>
                  <a:srgbClr val="FF0000"/>
                </a:solidFill>
                <a:latin typeface="Calvert MT Std" panose="00000500000000000000" pitchFamily="50" charset="0"/>
              </a:rPr>
              <a:t>: </a:t>
            </a:r>
            <a:r>
              <a:rPr lang="ca-ES" sz="2400" dirty="0">
                <a:solidFill>
                  <a:srgbClr val="000000"/>
                </a:solidFill>
                <a:latin typeface="Calvert MT Std" panose="00000500000000000000" pitchFamily="50" charset="0"/>
              </a:rPr>
              <a:t>en cas de dolor, </a:t>
            </a:r>
            <a:r>
              <a:rPr lang="ca-ES" sz="2400" b="1" dirty="0">
                <a:solidFill>
                  <a:srgbClr val="000000"/>
                </a:solidFill>
                <a:latin typeface="Calvert MT Std" panose="00000500000000000000" pitchFamily="50" charset="0"/>
              </a:rPr>
              <a:t>aturar</a:t>
            </a:r>
            <a:r>
              <a:rPr lang="ca-ES" sz="2400" dirty="0">
                <a:solidFill>
                  <a:srgbClr val="000000"/>
                </a:solidFill>
                <a:latin typeface="Calvert MT Std" panose="00000500000000000000" pitchFamily="50" charset="0"/>
              </a:rPr>
              <a:t> l’exercici i </a:t>
            </a:r>
            <a:r>
              <a:rPr lang="ca-ES" sz="2400" b="1" dirty="0">
                <a:solidFill>
                  <a:srgbClr val="000000"/>
                </a:solidFill>
                <a:latin typeface="Calvert MT Std" panose="00000500000000000000" pitchFamily="50" charset="0"/>
              </a:rPr>
              <a:t>derivar</a:t>
            </a:r>
            <a:r>
              <a:rPr lang="ca-ES" sz="2400" dirty="0">
                <a:solidFill>
                  <a:srgbClr val="000000"/>
                </a:solidFill>
                <a:latin typeface="Calvert MT Std" panose="00000500000000000000" pitchFamily="50" charset="0"/>
              </a:rPr>
              <a:t> a un professional de la salut</a:t>
            </a:r>
          </a:p>
          <a:p>
            <a:pPr>
              <a:spcBef>
                <a:spcPct val="50000"/>
              </a:spcBef>
              <a:defRPr/>
            </a:pPr>
            <a:r>
              <a:rPr lang="ca-ES" sz="2400" b="1" dirty="0">
                <a:solidFill>
                  <a:srgbClr val="FF0000"/>
                </a:solidFill>
                <a:latin typeface="Calvert MT Std" panose="00000500000000000000" pitchFamily="50" charset="0"/>
                <a:sym typeface="Wingdings" panose="05000000000000000000" pitchFamily="2" charset="2"/>
              </a:rPr>
              <a:t>No copiar exercicis de xarxes socials: </a:t>
            </a:r>
            <a:r>
              <a:rPr lang="ca-ES" sz="2400" b="1" dirty="0">
                <a:solidFill>
                  <a:srgbClr val="000000"/>
                </a:solidFill>
                <a:latin typeface="Calvert MT Std" panose="00000500000000000000" pitchFamily="50" charset="0"/>
                <a:sym typeface="Wingdings" panose="05000000000000000000" pitchFamily="2" charset="2"/>
              </a:rPr>
              <a:t>consultar</a:t>
            </a:r>
            <a:r>
              <a:rPr lang="ca-ES" sz="2400" dirty="0">
                <a:solidFill>
                  <a:srgbClr val="000000"/>
                </a:solidFill>
                <a:latin typeface="Calvert MT Std" panose="00000500000000000000" pitchFamily="50" charset="0"/>
                <a:sym typeface="Wingdings" panose="05000000000000000000" pitchFamily="2" charset="2"/>
              </a:rPr>
              <a:t> a professionals de l’activitat física i l’esport</a:t>
            </a:r>
          </a:p>
          <a:p>
            <a:pPr>
              <a:spcBef>
                <a:spcPct val="50000"/>
              </a:spcBef>
              <a:defRPr/>
            </a:pPr>
            <a:r>
              <a:rPr lang="ca-ES" sz="2400" b="1" dirty="0">
                <a:solidFill>
                  <a:srgbClr val="FF0000"/>
                </a:solidFill>
                <a:latin typeface="Calvert MT Std" panose="00000500000000000000" pitchFamily="50" charset="0"/>
                <a:sym typeface="Wingdings" panose="05000000000000000000" pitchFamily="2" charset="2"/>
              </a:rPr>
              <a:t>No entrenar sense descans</a:t>
            </a:r>
            <a:r>
              <a:rPr lang="ca-ES" sz="2400" b="1" noProof="0" dirty="0">
                <a:solidFill>
                  <a:srgbClr val="FF0000"/>
                </a:solidFill>
                <a:latin typeface="Calvert MT Std" panose="00000500000000000000" pitchFamily="50" charset="0"/>
                <a:sym typeface="Wingdings" panose="05000000000000000000" pitchFamily="2" charset="2"/>
              </a:rPr>
              <a:t>:</a:t>
            </a:r>
            <a:r>
              <a:rPr lang="ca-ES" sz="2400" b="1" dirty="0">
                <a:solidFill>
                  <a:srgbClr val="FF0000"/>
                </a:solidFill>
                <a:latin typeface="Calvert MT Std" panose="00000500000000000000" pitchFamily="50" charset="0"/>
                <a:sym typeface="Wingdings" panose="05000000000000000000" pitchFamily="2" charset="2"/>
              </a:rPr>
              <a:t> </a:t>
            </a:r>
            <a:r>
              <a:rPr lang="ca-ES" sz="2400" b="1" dirty="0">
                <a:solidFill>
                  <a:srgbClr val="000000"/>
                </a:solidFill>
                <a:latin typeface="Calvert MT Std" panose="00000500000000000000" pitchFamily="50" charset="0"/>
                <a:sym typeface="Wingdings" panose="05000000000000000000" pitchFamily="2" charset="2"/>
              </a:rPr>
              <a:t>entrenar més no sempre és millor</a:t>
            </a:r>
          </a:p>
          <a:p>
            <a:pPr>
              <a:spcBef>
                <a:spcPct val="50000"/>
              </a:spcBef>
              <a:defRPr/>
            </a:pPr>
            <a:r>
              <a:rPr lang="ca-ES" sz="2400" b="1" dirty="0">
                <a:solidFill>
                  <a:srgbClr val="FF0000"/>
                </a:solidFill>
                <a:latin typeface="Calvert MT Std" panose="00000500000000000000" pitchFamily="50" charset="0"/>
                <a:sym typeface="Wingdings" panose="05000000000000000000" pitchFamily="2" charset="2"/>
              </a:rPr>
              <a:t>No valorar lesions prèvies</a:t>
            </a:r>
            <a:r>
              <a:rPr lang="ca-ES" sz="2400" b="1" noProof="0" dirty="0">
                <a:solidFill>
                  <a:srgbClr val="FF0000"/>
                </a:solidFill>
                <a:latin typeface="Calvert MT Std" panose="00000500000000000000" pitchFamily="50" charset="0"/>
                <a:sym typeface="Wingdings" panose="05000000000000000000" pitchFamily="2" charset="2"/>
              </a:rPr>
              <a:t>: </a:t>
            </a:r>
            <a:r>
              <a:rPr lang="ca-ES" sz="2400" dirty="0">
                <a:solidFill>
                  <a:srgbClr val="000000"/>
                </a:solidFill>
                <a:latin typeface="Calvert MT Std" panose="00000500000000000000" pitchFamily="50" charset="0"/>
                <a:sym typeface="Wingdings" panose="05000000000000000000" pitchFamily="2" charset="2"/>
              </a:rPr>
              <a:t>tenir en compte adolescents amb </a:t>
            </a:r>
            <a:r>
              <a:rPr lang="ca-ES" sz="2400" b="1" dirty="0">
                <a:solidFill>
                  <a:srgbClr val="000000"/>
                </a:solidFill>
                <a:latin typeface="Calvert MT Std" panose="00000500000000000000" pitchFamily="50" charset="0"/>
                <a:sym typeface="Wingdings" panose="05000000000000000000" pitchFamily="2" charset="2"/>
              </a:rPr>
              <a:t>problemes posturals</a:t>
            </a:r>
            <a:r>
              <a:rPr lang="ca-ES" sz="2400" dirty="0">
                <a:solidFill>
                  <a:srgbClr val="000000"/>
                </a:solidFill>
                <a:latin typeface="Calvert MT Std" panose="00000500000000000000" pitchFamily="50" charset="0"/>
                <a:sym typeface="Wingdings" panose="05000000000000000000" pitchFamily="2" charset="2"/>
              </a:rPr>
              <a:t> i </a:t>
            </a:r>
            <a:r>
              <a:rPr lang="ca-ES" sz="2400" b="1" dirty="0">
                <a:solidFill>
                  <a:srgbClr val="000000"/>
                </a:solidFill>
                <a:latin typeface="Calvert MT Std" panose="00000500000000000000" pitchFamily="50" charset="0"/>
                <a:sym typeface="Wingdings" panose="05000000000000000000" pitchFamily="2" charset="2"/>
              </a:rPr>
              <a:t>lesions</a:t>
            </a:r>
            <a:r>
              <a:rPr lang="ca-ES" sz="2400" dirty="0">
                <a:solidFill>
                  <a:srgbClr val="000000"/>
                </a:solidFill>
                <a:latin typeface="Calvert MT Std" panose="00000500000000000000" pitchFamily="50" charset="0"/>
                <a:sym typeface="Wingdings" panose="05000000000000000000" pitchFamily="2" charset="2"/>
              </a:rPr>
              <a:t>  </a:t>
            </a:r>
            <a:endParaRPr lang="ca-ES" sz="2400" noProof="0" dirty="0">
              <a:solidFill>
                <a:srgbClr val="000000"/>
              </a:solidFill>
              <a:latin typeface="Calvert MT Std" panose="00000500000000000000" pitchFamily="50" charset="0"/>
              <a:sym typeface="Wingdings" panose="05000000000000000000" pitchFamily="2" charset="2"/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96A1C7A5-CA38-1BAD-593A-713E257E5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991004"/>
            <a:ext cx="8784975" cy="573900"/>
          </a:xfrm>
        </p:spPr>
        <p:txBody>
          <a:bodyPr>
            <a:noAutofit/>
          </a:bodyPr>
          <a:lstStyle/>
          <a:p>
            <a:r>
              <a:rPr lang="ca-ES" sz="3600" b="1" dirty="0">
                <a:solidFill>
                  <a:srgbClr val="41B23C"/>
                </a:solidFill>
                <a:latin typeface="Calvert MT Std" panose="00000500000000000000" pitchFamily="50" charset="0"/>
                <a:ea typeface="Geneva" charset="0"/>
              </a:rPr>
              <a:t>Què no s’ha de fer?</a:t>
            </a:r>
            <a:br>
              <a:rPr lang="ca-ES" sz="3600" b="1" dirty="0">
                <a:solidFill>
                  <a:srgbClr val="41B23C"/>
                </a:solidFill>
                <a:latin typeface="Calvert MT Std" panose="00000500000000000000" pitchFamily="50" charset="0"/>
                <a:ea typeface="Geneva" charset="0"/>
              </a:rPr>
            </a:b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371556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/>
          <p:cNvSpPr/>
          <p:nvPr/>
        </p:nvSpPr>
        <p:spPr>
          <a:xfrm>
            <a:off x="0" y="3147563"/>
            <a:ext cx="9144000" cy="1054580"/>
          </a:xfrm>
          <a:prstGeom prst="rect">
            <a:avLst/>
          </a:prstGeom>
          <a:solidFill>
            <a:srgbClr val="41B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1350" noProof="0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-540568" y="3328604"/>
            <a:ext cx="9144000" cy="69249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>
            <a:spAutoFit/>
          </a:bodyPr>
          <a:lstStyle/>
          <a:p>
            <a:pPr lvl="2" algn="ctr"/>
            <a:r>
              <a:rPr lang="ca-ES" sz="4500" noProof="0" dirty="0">
                <a:solidFill>
                  <a:schemeClr val="bg1"/>
                </a:solidFill>
                <a:latin typeface="Calvert MT Std" panose="00000500000000000000" pitchFamily="50" charset="0"/>
                <a:cs typeface="Arial" panose="020B0604020202020204" pitchFamily="34" charset="0"/>
              </a:rPr>
              <a:t>Gràcies!</a:t>
            </a:r>
            <a:endParaRPr lang="ca-ES" sz="3600" noProof="0" dirty="0">
              <a:solidFill>
                <a:schemeClr val="bg1"/>
              </a:solidFill>
              <a:latin typeface="Calvert MT Std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425648" y="5517232"/>
            <a:ext cx="8292704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ca-ES" sz="1200" noProof="0" dirty="0">
                <a:solidFill>
                  <a:srgbClr val="40AE49"/>
                </a:solidFill>
                <a:latin typeface="Interstate" panose="02000503090000020004" pitchFamily="2" charset="0"/>
                <a:cs typeface="Arial" panose="020B0604020202020204" pitchFamily="34" charset="0"/>
              </a:rPr>
              <a:t>Àrea BQ Salut · Federació Catalana de </a:t>
            </a:r>
            <a:r>
              <a:rPr lang="ca-ES" sz="1200" b="1" noProof="0" dirty="0">
                <a:solidFill>
                  <a:srgbClr val="40AE49"/>
                </a:solidFill>
                <a:latin typeface="Interstate" panose="02000503090000020004" pitchFamily="2" charset="0"/>
                <a:cs typeface="Arial" panose="020B0604020202020204" pitchFamily="34" charset="0"/>
              </a:rPr>
              <a:t>Basquetbol</a:t>
            </a:r>
          </a:p>
          <a:p>
            <a:pPr algn="ctr"/>
            <a:endParaRPr lang="ca-ES" sz="1200" b="1" noProof="0" dirty="0">
              <a:solidFill>
                <a:srgbClr val="40AE49"/>
              </a:solidFill>
              <a:latin typeface="Interstate" panose="02000503090000020004" pitchFamily="2" charset="0"/>
              <a:cs typeface="Arial" panose="020B0604020202020204" pitchFamily="34" charset="0"/>
            </a:endParaRPr>
          </a:p>
          <a:p>
            <a:pPr algn="ctr"/>
            <a:endParaRPr lang="ca-ES" sz="900" b="1" noProof="0" dirty="0">
              <a:latin typeface="Interstate" panose="02000503090000020004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96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1095</TotalTime>
  <Words>204</Words>
  <Application>Microsoft Office PowerPoint</Application>
  <PresentationFormat>Presentación en pantalla (4:3)</PresentationFormat>
  <Paragraphs>35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Arial</vt:lpstr>
      <vt:lpstr>Calibri</vt:lpstr>
      <vt:lpstr>Calvert MT Std</vt:lpstr>
      <vt:lpstr>Geneva</vt:lpstr>
      <vt:lpstr>Interstate</vt:lpstr>
      <vt:lpstr>Wingdings</vt:lpstr>
      <vt:lpstr>Tema de Office</vt:lpstr>
      <vt:lpstr>Presentación de PowerPoint</vt:lpstr>
      <vt:lpstr>Presentación de PowerPoint</vt:lpstr>
      <vt:lpstr>Presentación de PowerPoint</vt:lpstr>
      <vt:lpstr>Patrons de moviment </vt:lpstr>
      <vt:lpstr>Variabilitat motriu i adaptació al creixement </vt:lpstr>
      <vt:lpstr>Pautes i consideracions </vt:lpstr>
      <vt:lpstr>Programació </vt:lpstr>
      <vt:lpstr>Què no s’ha de fer?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Javi Ezpeleta</dc:creator>
  <cp:lastModifiedBy>Juli Climent Amat</cp:lastModifiedBy>
  <cp:revision>58</cp:revision>
  <dcterms:created xsi:type="dcterms:W3CDTF">2013-07-17T12:14:16Z</dcterms:created>
  <dcterms:modified xsi:type="dcterms:W3CDTF">2025-11-20T09:33:40Z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480d0b6-b3e7-4b0a-bcca-9cf6e889e10f_Enabled">
    <vt:lpwstr>true</vt:lpwstr>
  </property>
  <property fmtid="{D5CDD505-2E9C-101B-9397-08002B2CF9AE}" pid="3" name="MSIP_Label_3480d0b6-b3e7-4b0a-bcca-9cf6e889e10f_SetDate">
    <vt:lpwstr>2023-03-17T07:27:49Z</vt:lpwstr>
  </property>
  <property fmtid="{D5CDD505-2E9C-101B-9397-08002B2CF9AE}" pid="4" name="MSIP_Label_3480d0b6-b3e7-4b0a-bcca-9cf6e889e10f_Method">
    <vt:lpwstr>Standard</vt:lpwstr>
  </property>
  <property fmtid="{D5CDD505-2E9C-101B-9397-08002B2CF9AE}" pid="5" name="MSIP_Label_3480d0b6-b3e7-4b0a-bcca-9cf6e889e10f_Name">
    <vt:lpwstr>Uso Interno</vt:lpwstr>
  </property>
  <property fmtid="{D5CDD505-2E9C-101B-9397-08002B2CF9AE}" pid="6" name="MSIP_Label_3480d0b6-b3e7-4b0a-bcca-9cf6e889e10f_SiteId">
    <vt:lpwstr>bffd3dff-370d-4f4d-97b4-4fb0acfd87b0</vt:lpwstr>
  </property>
  <property fmtid="{D5CDD505-2E9C-101B-9397-08002B2CF9AE}" pid="7" name="MSIP_Label_3480d0b6-b3e7-4b0a-bcca-9cf6e889e10f_ActionId">
    <vt:lpwstr>94a73e9c-62fc-4fe8-851e-b94745245b4f</vt:lpwstr>
  </property>
  <property fmtid="{D5CDD505-2E9C-101B-9397-08002B2CF9AE}" pid="8" name="MSIP_Label_3480d0b6-b3e7-4b0a-bcca-9cf6e889e10f_ContentBits">
    <vt:lpwstr>0</vt:lpwstr>
  </property>
</Properties>
</file>