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427" r:id="rId3"/>
    <p:sldId id="418" r:id="rId4"/>
    <p:sldId id="419" r:id="rId5"/>
    <p:sldId id="420" r:id="rId6"/>
    <p:sldId id="421" r:id="rId7"/>
    <p:sldId id="422" r:id="rId8"/>
    <p:sldId id="423" r:id="rId9"/>
    <p:sldId id="425" r:id="rId10"/>
    <p:sldId id="426" r:id="rId11"/>
    <p:sldId id="428" r:id="rId12"/>
    <p:sldId id="424" r:id="rId13"/>
    <p:sldId id="417" r:id="rId14"/>
  </p:sldIdLst>
  <p:sldSz cx="9144000" cy="6858000" type="screen4x3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AE49"/>
    <a:srgbClr val="8ED693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 mitjà 2 - èmfasi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 mitjà 2 - èmfasi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Estil mitjà 1 - èmfasi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273" autoAdjust="0"/>
    <p:restoredTop sz="94650"/>
  </p:normalViewPr>
  <p:slideViewPr>
    <p:cSldViewPr>
      <p:cViewPr varScale="1">
        <p:scale>
          <a:sx n="66" d="100"/>
          <a:sy n="66" d="100"/>
        </p:scale>
        <p:origin x="80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ia Treviño Monjas" userId="5a24fc9f-a029-4e45-810b-c0f9284e78e9" providerId="ADAL" clId="{2C36B9BA-9FB2-4911-B8EF-BA2D8F3309A0}"/>
    <pc:docChg chg="delSld">
      <pc:chgData name="Silvia Treviño Monjas" userId="5a24fc9f-a029-4e45-810b-c0f9284e78e9" providerId="ADAL" clId="{2C36B9BA-9FB2-4911-B8EF-BA2D8F3309A0}" dt="2026-02-12T11:40:36.240" v="0" actId="47"/>
      <pc:docMkLst>
        <pc:docMk/>
      </pc:docMkLst>
      <pc:sldChg chg="del">
        <pc:chgData name="Silvia Treviño Monjas" userId="5a24fc9f-a029-4e45-810b-c0f9284e78e9" providerId="ADAL" clId="{2C36B9BA-9FB2-4911-B8EF-BA2D8F3309A0}" dt="2026-02-12T11:40:36.240" v="0" actId="47"/>
        <pc:sldMkLst>
          <pc:docMk/>
          <pc:sldMk cId="1052598287" sldId="429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35604F-1600-48DA-800B-4F1C415BA384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ca-ES"/>
        </a:p>
      </dgm:t>
    </dgm:pt>
    <dgm:pt modelId="{6B0650BE-0B4C-452A-8FCC-1D9FA8AFC8C5}">
      <dgm:prSet phldrT="[Text]" phldr="0" custT="1"/>
      <dgm:spPr>
        <a:solidFill>
          <a:srgbClr val="8ED693"/>
        </a:solidFill>
      </dgm:spPr>
      <dgm:t>
        <a:bodyPr/>
        <a:lstStyle/>
        <a:p>
          <a:r>
            <a:rPr lang="ca-ES" sz="1500" b="1" noProof="0" dirty="0">
              <a:solidFill>
                <a:sysClr val="windowText" lastClr="000000"/>
              </a:solidFill>
            </a:rPr>
            <a:t>Ingesta energètica suficient</a:t>
          </a:r>
        </a:p>
      </dgm:t>
    </dgm:pt>
    <dgm:pt modelId="{7311FB4C-ABB4-40F8-A814-9DF63FEAC222}" type="parTrans" cxnId="{06B7E05D-04D3-40FC-B98C-ABDBE59A0622}">
      <dgm:prSet/>
      <dgm:spPr/>
      <dgm:t>
        <a:bodyPr/>
        <a:lstStyle/>
        <a:p>
          <a:endParaRPr lang="ca-ES"/>
        </a:p>
      </dgm:t>
    </dgm:pt>
    <dgm:pt modelId="{16EC64D5-B5D3-4DE0-98B4-F1D0371C374C}" type="sibTrans" cxnId="{06B7E05D-04D3-40FC-B98C-ABDBE59A0622}">
      <dgm:prSet/>
      <dgm:spPr/>
      <dgm:t>
        <a:bodyPr/>
        <a:lstStyle/>
        <a:p>
          <a:endParaRPr lang="ca-ES"/>
        </a:p>
      </dgm:t>
    </dgm:pt>
    <dgm:pt modelId="{0FE7A74A-6F5D-437F-B885-8350D80401AB}">
      <dgm:prSet phldrT="[Text]" phldr="0" custT="1"/>
      <dgm:spPr>
        <a:solidFill>
          <a:srgbClr val="8ED693"/>
        </a:solidFill>
      </dgm:spPr>
      <dgm:t>
        <a:bodyPr/>
        <a:lstStyle/>
        <a:p>
          <a:r>
            <a:rPr lang="ca-ES" sz="1500" b="1" noProof="0" dirty="0">
              <a:solidFill>
                <a:sysClr val="windowText" lastClr="000000"/>
              </a:solidFill>
            </a:rPr>
            <a:t>Carbohidrats</a:t>
          </a:r>
        </a:p>
      </dgm:t>
    </dgm:pt>
    <dgm:pt modelId="{469B2E0D-954A-4C54-B27A-A490F1BA7F10}" type="parTrans" cxnId="{7D0E41FB-23A2-4406-9FE6-0AE86DB0977A}">
      <dgm:prSet/>
      <dgm:spPr/>
      <dgm:t>
        <a:bodyPr/>
        <a:lstStyle/>
        <a:p>
          <a:endParaRPr lang="ca-ES"/>
        </a:p>
      </dgm:t>
    </dgm:pt>
    <dgm:pt modelId="{0292E304-6623-402F-B4F0-A6597F2EEDD5}" type="sibTrans" cxnId="{7D0E41FB-23A2-4406-9FE6-0AE86DB0977A}">
      <dgm:prSet/>
      <dgm:spPr/>
      <dgm:t>
        <a:bodyPr/>
        <a:lstStyle/>
        <a:p>
          <a:endParaRPr lang="ca-ES"/>
        </a:p>
      </dgm:t>
    </dgm:pt>
    <dgm:pt modelId="{9FF6FD6A-F025-4F58-9645-B4FE5F6D2164}">
      <dgm:prSet phldrT="[Text]" phldr="0" custT="1"/>
      <dgm:spPr>
        <a:ln>
          <a:solidFill>
            <a:srgbClr val="8ED693"/>
          </a:solidFill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ca-ES" sz="1400" b="0" noProof="0" dirty="0"/>
            <a:t>Adaptar l’alimentació al volum i intensitat dels entrenaments i partits</a:t>
          </a:r>
        </a:p>
      </dgm:t>
    </dgm:pt>
    <dgm:pt modelId="{46011E8D-2583-486E-A31A-D0567589FC33}" type="parTrans" cxnId="{D80366A4-AB37-4CCE-AF82-C2F4843F09A2}">
      <dgm:prSet/>
      <dgm:spPr/>
      <dgm:t>
        <a:bodyPr/>
        <a:lstStyle/>
        <a:p>
          <a:endParaRPr lang="ca-ES"/>
        </a:p>
      </dgm:t>
    </dgm:pt>
    <dgm:pt modelId="{F7F6A81F-11B2-4609-BA8B-0B5B398885FF}" type="sibTrans" cxnId="{D80366A4-AB37-4CCE-AF82-C2F4843F09A2}">
      <dgm:prSet/>
      <dgm:spPr/>
      <dgm:t>
        <a:bodyPr/>
        <a:lstStyle/>
        <a:p>
          <a:endParaRPr lang="ca-ES"/>
        </a:p>
      </dgm:t>
    </dgm:pt>
    <dgm:pt modelId="{E5B0FBBD-E819-4B70-8714-362A2612E142}">
      <dgm:prSet phldrT="[Text]" phldr="0" custT="1"/>
      <dgm:spPr>
        <a:ln>
          <a:solidFill>
            <a:srgbClr val="8ED693"/>
          </a:solidFill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ca-ES" sz="1400" b="0" noProof="0" dirty="0"/>
            <a:t>Evitar entrenaments freqüents en dejú o amb una ingesta baixa o de fa &gt;2-3h</a:t>
          </a:r>
        </a:p>
      </dgm:t>
    </dgm:pt>
    <dgm:pt modelId="{6A170748-F0ED-4D4E-9CD3-A8C4F0F59F7E}" type="parTrans" cxnId="{B43C9639-FC55-4573-859D-6C50E6D57EAD}">
      <dgm:prSet/>
      <dgm:spPr/>
      <dgm:t>
        <a:bodyPr/>
        <a:lstStyle/>
        <a:p>
          <a:endParaRPr lang="ca-ES"/>
        </a:p>
      </dgm:t>
    </dgm:pt>
    <dgm:pt modelId="{0924A405-DFD3-472B-912E-4F680B4CF07B}" type="sibTrans" cxnId="{B43C9639-FC55-4573-859D-6C50E6D57EAD}">
      <dgm:prSet/>
      <dgm:spPr/>
      <dgm:t>
        <a:bodyPr/>
        <a:lstStyle/>
        <a:p>
          <a:endParaRPr lang="ca-ES"/>
        </a:p>
      </dgm:t>
    </dgm:pt>
    <dgm:pt modelId="{F00DB869-E005-457C-933A-85683F08A245}">
      <dgm:prSet phldrT="[Text]" phldr="0" custT="1"/>
      <dgm:spPr>
        <a:ln>
          <a:solidFill>
            <a:srgbClr val="8ED693"/>
          </a:solidFill>
        </a:ln>
      </dgm:spPr>
      <dgm:t>
        <a:bodyPr/>
        <a:lstStyle/>
        <a:p>
          <a:r>
            <a:rPr lang="ca-ES" sz="1400" noProof="0" dirty="0"/>
            <a:t>Els carbohidrats són la principal font d’energia en el bàsquet i ajuden a:</a:t>
          </a:r>
        </a:p>
      </dgm:t>
    </dgm:pt>
    <dgm:pt modelId="{3C2558DD-FE3C-46EE-B28A-1F31ED37A6A7}" type="parTrans" cxnId="{315A5E00-9D1E-4FDD-A794-6DFD0259F5CD}">
      <dgm:prSet/>
      <dgm:spPr/>
      <dgm:t>
        <a:bodyPr/>
        <a:lstStyle/>
        <a:p>
          <a:endParaRPr lang="ca-ES"/>
        </a:p>
      </dgm:t>
    </dgm:pt>
    <dgm:pt modelId="{7A458088-9520-4319-B3D6-15E61C218C5F}" type="sibTrans" cxnId="{315A5E00-9D1E-4FDD-A794-6DFD0259F5CD}">
      <dgm:prSet/>
      <dgm:spPr/>
      <dgm:t>
        <a:bodyPr/>
        <a:lstStyle/>
        <a:p>
          <a:endParaRPr lang="ca-ES"/>
        </a:p>
      </dgm:t>
    </dgm:pt>
    <dgm:pt modelId="{7E83AD6B-7B42-451B-8D08-6BB055EBC900}">
      <dgm:prSet phldrT="[Text]" phldr="0" custT="1"/>
      <dgm:spPr>
        <a:ln>
          <a:solidFill>
            <a:srgbClr val="8ED693"/>
          </a:solidFill>
        </a:ln>
      </dgm:spPr>
      <dgm:t>
        <a:bodyPr/>
        <a:lstStyle/>
        <a:p>
          <a:r>
            <a:rPr lang="ca-ES" sz="1400" noProof="0" dirty="0"/>
            <a:t>Introduir-los tant abans com després d’un entrenament o partit</a:t>
          </a:r>
        </a:p>
      </dgm:t>
    </dgm:pt>
    <dgm:pt modelId="{3C26F5FA-0F35-49F9-881F-6655C670AA34}" type="parTrans" cxnId="{D132D0BA-34FF-4559-B2D7-952A1A70AAFF}">
      <dgm:prSet/>
      <dgm:spPr/>
      <dgm:t>
        <a:bodyPr/>
        <a:lstStyle/>
        <a:p>
          <a:endParaRPr lang="ca-ES"/>
        </a:p>
      </dgm:t>
    </dgm:pt>
    <dgm:pt modelId="{65C9FD1E-6B98-4DE3-9520-775D0A3FE07A}" type="sibTrans" cxnId="{D132D0BA-34FF-4559-B2D7-952A1A70AAFF}">
      <dgm:prSet/>
      <dgm:spPr/>
      <dgm:t>
        <a:bodyPr/>
        <a:lstStyle/>
        <a:p>
          <a:endParaRPr lang="ca-ES"/>
        </a:p>
      </dgm:t>
    </dgm:pt>
    <dgm:pt modelId="{2BC3EADD-9496-4CE8-AD95-0E99D78B44E7}">
      <dgm:prSet phldrT="[Text]" phldr="0" custT="1"/>
      <dgm:spPr>
        <a:ln>
          <a:solidFill>
            <a:srgbClr val="8ED693"/>
          </a:solidFill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ca-ES" sz="1400" b="0" noProof="0" dirty="0"/>
            <a:t>Especial atenció els dies d’entrenaments de llarga durada o doble partit</a:t>
          </a:r>
        </a:p>
      </dgm:t>
    </dgm:pt>
    <dgm:pt modelId="{3CFA5FDA-97B2-44F6-80B7-AD704C0DB376}" type="parTrans" cxnId="{4E217A47-709B-483A-AE08-0677F0AD81F2}">
      <dgm:prSet/>
      <dgm:spPr/>
      <dgm:t>
        <a:bodyPr/>
        <a:lstStyle/>
        <a:p>
          <a:endParaRPr lang="ca-ES"/>
        </a:p>
      </dgm:t>
    </dgm:pt>
    <dgm:pt modelId="{A4510517-431E-4311-B53D-F347615EE96F}" type="sibTrans" cxnId="{4E217A47-709B-483A-AE08-0677F0AD81F2}">
      <dgm:prSet/>
      <dgm:spPr/>
      <dgm:t>
        <a:bodyPr/>
        <a:lstStyle/>
        <a:p>
          <a:endParaRPr lang="ca-ES"/>
        </a:p>
      </dgm:t>
    </dgm:pt>
    <dgm:pt modelId="{246B5B87-984D-4392-97DA-ED112C266CC3}">
      <dgm:prSet phldrT="[Text]" phldr="0" custT="1"/>
      <dgm:spPr>
        <a:ln>
          <a:solidFill>
            <a:srgbClr val="8ED693"/>
          </a:solidFill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ca-ES" sz="1400" b="0" noProof="0" dirty="0"/>
            <a:t>Evitar dietes restrictives de manera crònica</a:t>
          </a:r>
        </a:p>
      </dgm:t>
    </dgm:pt>
    <dgm:pt modelId="{B455AB48-5961-4075-83B3-8730322DCD86}" type="parTrans" cxnId="{6281286B-6F4D-4939-AC0E-CBAA4A61B00B}">
      <dgm:prSet/>
      <dgm:spPr/>
      <dgm:t>
        <a:bodyPr/>
        <a:lstStyle/>
        <a:p>
          <a:endParaRPr lang="ca-ES"/>
        </a:p>
      </dgm:t>
    </dgm:pt>
    <dgm:pt modelId="{91C51ED8-A6BC-4557-92AE-9CE9D85E36CC}" type="sibTrans" cxnId="{6281286B-6F4D-4939-AC0E-CBAA4A61B00B}">
      <dgm:prSet/>
      <dgm:spPr/>
      <dgm:t>
        <a:bodyPr/>
        <a:lstStyle/>
        <a:p>
          <a:endParaRPr lang="ca-ES"/>
        </a:p>
      </dgm:t>
    </dgm:pt>
    <dgm:pt modelId="{46F6F8C3-41A4-42E7-AFCA-8244F7479D1D}">
      <dgm:prSet phldrT="[Text]" phldr="0" custT="1"/>
      <dgm:spPr>
        <a:ln>
          <a:solidFill>
            <a:srgbClr val="8ED693"/>
          </a:solidFill>
        </a:ln>
      </dgm:spPr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ca-ES" sz="1400" noProof="0" dirty="0"/>
            <a:t> Reposar el glucogen muscular</a:t>
          </a:r>
        </a:p>
      </dgm:t>
    </dgm:pt>
    <dgm:pt modelId="{D245BD2C-05AF-41AB-8DB2-C83F233D52B8}" type="parTrans" cxnId="{F2FB187E-FC07-4259-A225-1F8F025D21A3}">
      <dgm:prSet/>
      <dgm:spPr/>
      <dgm:t>
        <a:bodyPr/>
        <a:lstStyle/>
        <a:p>
          <a:endParaRPr lang="ca-ES"/>
        </a:p>
      </dgm:t>
    </dgm:pt>
    <dgm:pt modelId="{B49695E8-D74A-453B-950C-C35147A6E23D}" type="sibTrans" cxnId="{F2FB187E-FC07-4259-A225-1F8F025D21A3}">
      <dgm:prSet/>
      <dgm:spPr/>
      <dgm:t>
        <a:bodyPr/>
        <a:lstStyle/>
        <a:p>
          <a:endParaRPr lang="ca-ES"/>
        </a:p>
      </dgm:t>
    </dgm:pt>
    <dgm:pt modelId="{EA8FCD78-CAB8-465D-8A54-DC188073DA29}">
      <dgm:prSet custT="1"/>
      <dgm:spPr>
        <a:ln>
          <a:solidFill>
            <a:srgbClr val="8ED693"/>
          </a:solidFill>
        </a:ln>
      </dgm:spPr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ca-ES" sz="1400" noProof="0" dirty="0"/>
            <a:t> Mantenir la capacitat de repetir esprints</a:t>
          </a:r>
        </a:p>
      </dgm:t>
    </dgm:pt>
    <dgm:pt modelId="{139A110D-E141-404F-BD24-7E38457E09DF}" type="parTrans" cxnId="{2F90D0AC-1CF1-47AF-AEFD-423B15DDAA3F}">
      <dgm:prSet/>
      <dgm:spPr/>
      <dgm:t>
        <a:bodyPr/>
        <a:lstStyle/>
        <a:p>
          <a:endParaRPr lang="ca-ES"/>
        </a:p>
      </dgm:t>
    </dgm:pt>
    <dgm:pt modelId="{F02A3A30-7242-4E3B-93DC-06CCB407E8C2}" type="sibTrans" cxnId="{2F90D0AC-1CF1-47AF-AEFD-423B15DDAA3F}">
      <dgm:prSet/>
      <dgm:spPr/>
      <dgm:t>
        <a:bodyPr/>
        <a:lstStyle/>
        <a:p>
          <a:endParaRPr lang="ca-ES"/>
        </a:p>
      </dgm:t>
    </dgm:pt>
    <dgm:pt modelId="{041A50D2-8D0E-4505-920A-FC684C7C1EA3}">
      <dgm:prSet custT="1"/>
      <dgm:spPr>
        <a:ln>
          <a:solidFill>
            <a:srgbClr val="8ED693"/>
          </a:solidFill>
        </a:ln>
      </dgm:spPr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ca-ES" sz="1400" noProof="0" dirty="0"/>
            <a:t> Reduir la fatiga acumulada</a:t>
          </a:r>
        </a:p>
      </dgm:t>
    </dgm:pt>
    <dgm:pt modelId="{AC6196FD-E5B6-4099-B62E-FAF71A520EAE}" type="parTrans" cxnId="{D58F4EB5-2D4F-4D66-AA0D-978C7CD11F76}">
      <dgm:prSet/>
      <dgm:spPr/>
      <dgm:t>
        <a:bodyPr/>
        <a:lstStyle/>
        <a:p>
          <a:endParaRPr lang="ca-ES"/>
        </a:p>
      </dgm:t>
    </dgm:pt>
    <dgm:pt modelId="{EAE32C5C-7EC6-4B32-8FB6-792A337EF274}" type="sibTrans" cxnId="{D58F4EB5-2D4F-4D66-AA0D-978C7CD11F76}">
      <dgm:prSet/>
      <dgm:spPr/>
      <dgm:t>
        <a:bodyPr/>
        <a:lstStyle/>
        <a:p>
          <a:endParaRPr lang="ca-ES"/>
        </a:p>
      </dgm:t>
    </dgm:pt>
    <dgm:pt modelId="{4F22F75C-CBC1-4189-A3A2-F430250E53CB}">
      <dgm:prSet phldrT="[Text]" phldr="0" custT="1"/>
      <dgm:spPr>
        <a:ln>
          <a:solidFill>
            <a:srgbClr val="8ED693"/>
          </a:solidFill>
        </a:ln>
      </dgm:spPr>
      <dgm:t>
        <a:bodyPr/>
        <a:lstStyle/>
        <a:p>
          <a:r>
            <a:rPr lang="ca-ES" sz="1400" noProof="0" dirty="0"/>
            <a:t>Pasta, arròs, quinoa, pa, civada, flocs blat de moro, llegums, fruita, tubercles…</a:t>
          </a:r>
        </a:p>
      </dgm:t>
    </dgm:pt>
    <dgm:pt modelId="{52138770-4913-4EA7-B7CD-5255870CF760}" type="parTrans" cxnId="{0066C54E-71BD-4AA9-B284-14BB76EAD96C}">
      <dgm:prSet/>
      <dgm:spPr/>
      <dgm:t>
        <a:bodyPr/>
        <a:lstStyle/>
        <a:p>
          <a:endParaRPr lang="ca-ES"/>
        </a:p>
      </dgm:t>
    </dgm:pt>
    <dgm:pt modelId="{6AFD2A92-CF62-4E16-924A-50122AECD39C}" type="sibTrans" cxnId="{0066C54E-71BD-4AA9-B284-14BB76EAD96C}">
      <dgm:prSet/>
      <dgm:spPr/>
      <dgm:t>
        <a:bodyPr/>
        <a:lstStyle/>
        <a:p>
          <a:endParaRPr lang="ca-ES"/>
        </a:p>
      </dgm:t>
    </dgm:pt>
    <dgm:pt modelId="{1DC22667-8629-45AA-8278-FE54D7007EA2}" type="pres">
      <dgm:prSet presAssocID="{9135604F-1600-48DA-800B-4F1C415BA384}" presName="linear" presStyleCnt="0">
        <dgm:presLayoutVars>
          <dgm:dir/>
          <dgm:animLvl val="lvl"/>
          <dgm:resizeHandles val="exact"/>
        </dgm:presLayoutVars>
      </dgm:prSet>
      <dgm:spPr/>
    </dgm:pt>
    <dgm:pt modelId="{144C2119-0696-44DF-B0CC-70089968D384}" type="pres">
      <dgm:prSet presAssocID="{6B0650BE-0B4C-452A-8FCC-1D9FA8AFC8C5}" presName="parentLin" presStyleCnt="0"/>
      <dgm:spPr/>
    </dgm:pt>
    <dgm:pt modelId="{5E3F2DF4-5B36-4B84-B794-0A464C0063E8}" type="pres">
      <dgm:prSet presAssocID="{6B0650BE-0B4C-452A-8FCC-1D9FA8AFC8C5}" presName="parentLeftMargin" presStyleLbl="node1" presStyleIdx="0" presStyleCnt="2"/>
      <dgm:spPr/>
    </dgm:pt>
    <dgm:pt modelId="{644B4635-B2C9-4D98-836D-5A7EE3423C15}" type="pres">
      <dgm:prSet presAssocID="{6B0650BE-0B4C-452A-8FCC-1D9FA8AFC8C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2378D633-ACBF-42A0-AA73-B692494F748C}" type="pres">
      <dgm:prSet presAssocID="{6B0650BE-0B4C-452A-8FCC-1D9FA8AFC8C5}" presName="negativeSpace" presStyleCnt="0"/>
      <dgm:spPr/>
    </dgm:pt>
    <dgm:pt modelId="{EF25DA2D-86BD-4CF5-885B-75A89B059704}" type="pres">
      <dgm:prSet presAssocID="{6B0650BE-0B4C-452A-8FCC-1D9FA8AFC8C5}" presName="childText" presStyleLbl="conFgAcc1" presStyleIdx="0" presStyleCnt="2">
        <dgm:presLayoutVars>
          <dgm:bulletEnabled val="1"/>
        </dgm:presLayoutVars>
      </dgm:prSet>
      <dgm:spPr/>
    </dgm:pt>
    <dgm:pt modelId="{E690F4F9-212D-42B8-91AD-13A15645B3E5}" type="pres">
      <dgm:prSet presAssocID="{16EC64D5-B5D3-4DE0-98B4-F1D0371C374C}" presName="spaceBetweenRectangles" presStyleCnt="0"/>
      <dgm:spPr/>
    </dgm:pt>
    <dgm:pt modelId="{A4ADC435-645F-4361-827E-11BF626D3EBD}" type="pres">
      <dgm:prSet presAssocID="{0FE7A74A-6F5D-437F-B885-8350D80401AB}" presName="parentLin" presStyleCnt="0"/>
      <dgm:spPr/>
    </dgm:pt>
    <dgm:pt modelId="{3FDD07D1-5728-4B05-ACFA-5FC2AFA0AEBD}" type="pres">
      <dgm:prSet presAssocID="{0FE7A74A-6F5D-437F-B885-8350D80401AB}" presName="parentLeftMargin" presStyleLbl="node1" presStyleIdx="0" presStyleCnt="2"/>
      <dgm:spPr/>
    </dgm:pt>
    <dgm:pt modelId="{FC8156C1-191F-4CE3-8023-88908EA523A3}" type="pres">
      <dgm:prSet presAssocID="{0FE7A74A-6F5D-437F-B885-8350D80401AB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65221666-4A55-4D50-B5F9-358E7D0310F5}" type="pres">
      <dgm:prSet presAssocID="{0FE7A74A-6F5D-437F-B885-8350D80401AB}" presName="negativeSpace" presStyleCnt="0"/>
      <dgm:spPr/>
    </dgm:pt>
    <dgm:pt modelId="{FBE71B5E-DD1C-4F01-B883-3970C2C9B7EF}" type="pres">
      <dgm:prSet presAssocID="{0FE7A74A-6F5D-437F-B885-8350D80401AB}" presName="childText" presStyleLbl="conFgAcc1" presStyleIdx="1" presStyleCnt="2" custLinFactNeighborY="-12632">
        <dgm:presLayoutVars>
          <dgm:bulletEnabled val="1"/>
        </dgm:presLayoutVars>
      </dgm:prSet>
      <dgm:spPr/>
    </dgm:pt>
  </dgm:ptLst>
  <dgm:cxnLst>
    <dgm:cxn modelId="{315A5E00-9D1E-4FDD-A794-6DFD0259F5CD}" srcId="{0FE7A74A-6F5D-437F-B885-8350D80401AB}" destId="{F00DB869-E005-457C-933A-85683F08A245}" srcOrd="0" destOrd="0" parTransId="{3C2558DD-FE3C-46EE-B28A-1F31ED37A6A7}" sibTransId="{7A458088-9520-4319-B3D6-15E61C218C5F}"/>
    <dgm:cxn modelId="{459E060A-88E5-4579-B31C-2770BDF1462E}" type="presOf" srcId="{9135604F-1600-48DA-800B-4F1C415BA384}" destId="{1DC22667-8629-45AA-8278-FE54D7007EA2}" srcOrd="0" destOrd="0" presId="urn:microsoft.com/office/officeart/2005/8/layout/list1"/>
    <dgm:cxn modelId="{372A410C-4249-4B98-B07F-81D385A22E46}" type="presOf" srcId="{7E83AD6B-7B42-451B-8D08-6BB055EBC900}" destId="{FBE71B5E-DD1C-4F01-B883-3970C2C9B7EF}" srcOrd="0" destOrd="4" presId="urn:microsoft.com/office/officeart/2005/8/layout/list1"/>
    <dgm:cxn modelId="{CDFB920F-6682-4637-985D-37245216A46E}" type="presOf" srcId="{46F6F8C3-41A4-42E7-AFCA-8244F7479D1D}" destId="{FBE71B5E-DD1C-4F01-B883-3970C2C9B7EF}" srcOrd="0" destOrd="1" presId="urn:microsoft.com/office/officeart/2005/8/layout/list1"/>
    <dgm:cxn modelId="{7DACBD11-CE91-40EA-A46A-306B884F0833}" type="presOf" srcId="{6B0650BE-0B4C-452A-8FCC-1D9FA8AFC8C5}" destId="{644B4635-B2C9-4D98-836D-5A7EE3423C15}" srcOrd="1" destOrd="0" presId="urn:microsoft.com/office/officeart/2005/8/layout/list1"/>
    <dgm:cxn modelId="{7C359817-AFFF-4358-AE24-7B1BF369D501}" type="presOf" srcId="{4F22F75C-CBC1-4189-A3A2-F430250E53CB}" destId="{FBE71B5E-DD1C-4F01-B883-3970C2C9B7EF}" srcOrd="0" destOrd="5" presId="urn:microsoft.com/office/officeart/2005/8/layout/list1"/>
    <dgm:cxn modelId="{F6AFD61E-3C5D-4B38-A625-070E730F9D5E}" type="presOf" srcId="{6B0650BE-0B4C-452A-8FCC-1D9FA8AFC8C5}" destId="{5E3F2DF4-5B36-4B84-B794-0A464C0063E8}" srcOrd="0" destOrd="0" presId="urn:microsoft.com/office/officeart/2005/8/layout/list1"/>
    <dgm:cxn modelId="{34FB1E32-9484-4471-99AF-459CB5001E1A}" type="presOf" srcId="{0FE7A74A-6F5D-437F-B885-8350D80401AB}" destId="{FC8156C1-191F-4CE3-8023-88908EA523A3}" srcOrd="1" destOrd="0" presId="urn:microsoft.com/office/officeart/2005/8/layout/list1"/>
    <dgm:cxn modelId="{B43C9639-FC55-4573-859D-6C50E6D57EAD}" srcId="{6B0650BE-0B4C-452A-8FCC-1D9FA8AFC8C5}" destId="{E5B0FBBD-E819-4B70-8714-362A2612E142}" srcOrd="1" destOrd="0" parTransId="{6A170748-F0ED-4D4E-9CD3-A8C4F0F59F7E}" sibTransId="{0924A405-DFD3-472B-912E-4F680B4CF07B}"/>
    <dgm:cxn modelId="{06B7E05D-04D3-40FC-B98C-ABDBE59A0622}" srcId="{9135604F-1600-48DA-800B-4F1C415BA384}" destId="{6B0650BE-0B4C-452A-8FCC-1D9FA8AFC8C5}" srcOrd="0" destOrd="0" parTransId="{7311FB4C-ABB4-40F8-A814-9DF63FEAC222}" sibTransId="{16EC64D5-B5D3-4DE0-98B4-F1D0371C374C}"/>
    <dgm:cxn modelId="{5F139F41-9DDD-4853-95E0-BDDA40609AB0}" type="presOf" srcId="{9FF6FD6A-F025-4F58-9645-B4FE5F6D2164}" destId="{EF25DA2D-86BD-4CF5-885B-75A89B059704}" srcOrd="0" destOrd="0" presId="urn:microsoft.com/office/officeart/2005/8/layout/list1"/>
    <dgm:cxn modelId="{3F6E9062-E732-4480-B1F1-0BBD1AC58041}" type="presOf" srcId="{EA8FCD78-CAB8-465D-8A54-DC188073DA29}" destId="{FBE71B5E-DD1C-4F01-B883-3970C2C9B7EF}" srcOrd="0" destOrd="2" presId="urn:microsoft.com/office/officeart/2005/8/layout/list1"/>
    <dgm:cxn modelId="{4E217A47-709B-483A-AE08-0677F0AD81F2}" srcId="{6B0650BE-0B4C-452A-8FCC-1D9FA8AFC8C5}" destId="{2BC3EADD-9496-4CE8-AD95-0E99D78B44E7}" srcOrd="2" destOrd="0" parTransId="{3CFA5FDA-97B2-44F6-80B7-AD704C0DB376}" sibTransId="{A4510517-431E-4311-B53D-F347615EE96F}"/>
    <dgm:cxn modelId="{6281286B-6F4D-4939-AC0E-CBAA4A61B00B}" srcId="{6B0650BE-0B4C-452A-8FCC-1D9FA8AFC8C5}" destId="{246B5B87-984D-4392-97DA-ED112C266CC3}" srcOrd="3" destOrd="0" parTransId="{B455AB48-5961-4075-83B3-8730322DCD86}" sibTransId="{91C51ED8-A6BC-4557-92AE-9CE9D85E36CC}"/>
    <dgm:cxn modelId="{0066C54E-71BD-4AA9-B284-14BB76EAD96C}" srcId="{0FE7A74A-6F5D-437F-B885-8350D80401AB}" destId="{4F22F75C-CBC1-4189-A3A2-F430250E53CB}" srcOrd="2" destOrd="0" parTransId="{52138770-4913-4EA7-B7CD-5255870CF760}" sibTransId="{6AFD2A92-CF62-4E16-924A-50122AECD39C}"/>
    <dgm:cxn modelId="{0FCFB673-7AA2-409F-B5BF-F6C0471D617A}" type="presOf" srcId="{E5B0FBBD-E819-4B70-8714-362A2612E142}" destId="{EF25DA2D-86BD-4CF5-885B-75A89B059704}" srcOrd="0" destOrd="1" presId="urn:microsoft.com/office/officeart/2005/8/layout/list1"/>
    <dgm:cxn modelId="{F2FB187E-FC07-4259-A225-1F8F025D21A3}" srcId="{F00DB869-E005-457C-933A-85683F08A245}" destId="{46F6F8C3-41A4-42E7-AFCA-8244F7479D1D}" srcOrd="0" destOrd="0" parTransId="{D245BD2C-05AF-41AB-8DB2-C83F233D52B8}" sibTransId="{B49695E8-D74A-453B-950C-C35147A6E23D}"/>
    <dgm:cxn modelId="{DE8A938F-DD15-4434-BB3E-6027755D1BBD}" type="presOf" srcId="{0FE7A74A-6F5D-437F-B885-8350D80401AB}" destId="{3FDD07D1-5728-4B05-ACFA-5FC2AFA0AEBD}" srcOrd="0" destOrd="0" presId="urn:microsoft.com/office/officeart/2005/8/layout/list1"/>
    <dgm:cxn modelId="{9347AF9E-20AB-41F0-A6B4-38565D22FAA5}" type="presOf" srcId="{F00DB869-E005-457C-933A-85683F08A245}" destId="{FBE71B5E-DD1C-4F01-B883-3970C2C9B7EF}" srcOrd="0" destOrd="0" presId="urn:microsoft.com/office/officeart/2005/8/layout/list1"/>
    <dgm:cxn modelId="{D80366A4-AB37-4CCE-AF82-C2F4843F09A2}" srcId="{6B0650BE-0B4C-452A-8FCC-1D9FA8AFC8C5}" destId="{9FF6FD6A-F025-4F58-9645-B4FE5F6D2164}" srcOrd="0" destOrd="0" parTransId="{46011E8D-2583-486E-A31A-D0567589FC33}" sibTransId="{F7F6A81F-11B2-4609-BA8B-0B5B398885FF}"/>
    <dgm:cxn modelId="{2F90D0AC-1CF1-47AF-AEFD-423B15DDAA3F}" srcId="{F00DB869-E005-457C-933A-85683F08A245}" destId="{EA8FCD78-CAB8-465D-8A54-DC188073DA29}" srcOrd="1" destOrd="0" parTransId="{139A110D-E141-404F-BD24-7E38457E09DF}" sibTransId="{F02A3A30-7242-4E3B-93DC-06CCB407E8C2}"/>
    <dgm:cxn modelId="{D58F4EB5-2D4F-4D66-AA0D-978C7CD11F76}" srcId="{F00DB869-E005-457C-933A-85683F08A245}" destId="{041A50D2-8D0E-4505-920A-FC684C7C1EA3}" srcOrd="2" destOrd="0" parTransId="{AC6196FD-E5B6-4099-B62E-FAF71A520EAE}" sibTransId="{EAE32C5C-7EC6-4B32-8FB6-792A337EF274}"/>
    <dgm:cxn modelId="{D132D0BA-34FF-4559-B2D7-952A1A70AAFF}" srcId="{0FE7A74A-6F5D-437F-B885-8350D80401AB}" destId="{7E83AD6B-7B42-451B-8D08-6BB055EBC900}" srcOrd="1" destOrd="0" parTransId="{3C26F5FA-0F35-49F9-881F-6655C670AA34}" sibTransId="{65C9FD1E-6B98-4DE3-9520-775D0A3FE07A}"/>
    <dgm:cxn modelId="{3B021EC6-80E6-48AE-B8BA-31708785B8D0}" type="presOf" srcId="{2BC3EADD-9496-4CE8-AD95-0E99D78B44E7}" destId="{EF25DA2D-86BD-4CF5-885B-75A89B059704}" srcOrd="0" destOrd="2" presId="urn:microsoft.com/office/officeart/2005/8/layout/list1"/>
    <dgm:cxn modelId="{542C9EC6-A2B7-4BA9-BDD4-CE52196ED874}" type="presOf" srcId="{041A50D2-8D0E-4505-920A-FC684C7C1EA3}" destId="{FBE71B5E-DD1C-4F01-B883-3970C2C9B7EF}" srcOrd="0" destOrd="3" presId="urn:microsoft.com/office/officeart/2005/8/layout/list1"/>
    <dgm:cxn modelId="{55B64CF3-DFF7-465A-A2C2-0573FA72BF2C}" type="presOf" srcId="{246B5B87-984D-4392-97DA-ED112C266CC3}" destId="{EF25DA2D-86BD-4CF5-885B-75A89B059704}" srcOrd="0" destOrd="3" presId="urn:microsoft.com/office/officeart/2005/8/layout/list1"/>
    <dgm:cxn modelId="{7D0E41FB-23A2-4406-9FE6-0AE86DB0977A}" srcId="{9135604F-1600-48DA-800B-4F1C415BA384}" destId="{0FE7A74A-6F5D-437F-B885-8350D80401AB}" srcOrd="1" destOrd="0" parTransId="{469B2E0D-954A-4C54-B27A-A490F1BA7F10}" sibTransId="{0292E304-6623-402F-B4F0-A6597F2EEDD5}"/>
    <dgm:cxn modelId="{679A7B0F-3DC6-40C6-8244-EEEC93880B51}" type="presParOf" srcId="{1DC22667-8629-45AA-8278-FE54D7007EA2}" destId="{144C2119-0696-44DF-B0CC-70089968D384}" srcOrd="0" destOrd="0" presId="urn:microsoft.com/office/officeart/2005/8/layout/list1"/>
    <dgm:cxn modelId="{DC5EEBF0-C0DC-43B8-B659-B5E7EA4239DB}" type="presParOf" srcId="{144C2119-0696-44DF-B0CC-70089968D384}" destId="{5E3F2DF4-5B36-4B84-B794-0A464C0063E8}" srcOrd="0" destOrd="0" presId="urn:microsoft.com/office/officeart/2005/8/layout/list1"/>
    <dgm:cxn modelId="{E17D65C5-698D-490E-8BB5-CFFB963CB4D6}" type="presParOf" srcId="{144C2119-0696-44DF-B0CC-70089968D384}" destId="{644B4635-B2C9-4D98-836D-5A7EE3423C15}" srcOrd="1" destOrd="0" presId="urn:microsoft.com/office/officeart/2005/8/layout/list1"/>
    <dgm:cxn modelId="{ED3C0E27-3E75-44E0-A96C-8F08601B891B}" type="presParOf" srcId="{1DC22667-8629-45AA-8278-FE54D7007EA2}" destId="{2378D633-ACBF-42A0-AA73-B692494F748C}" srcOrd="1" destOrd="0" presId="urn:microsoft.com/office/officeart/2005/8/layout/list1"/>
    <dgm:cxn modelId="{D7B6C20D-4679-4CA1-A205-3ADFC7C5F434}" type="presParOf" srcId="{1DC22667-8629-45AA-8278-FE54D7007EA2}" destId="{EF25DA2D-86BD-4CF5-885B-75A89B059704}" srcOrd="2" destOrd="0" presId="urn:microsoft.com/office/officeart/2005/8/layout/list1"/>
    <dgm:cxn modelId="{01E855AD-D3CD-41D6-8494-21584171110F}" type="presParOf" srcId="{1DC22667-8629-45AA-8278-FE54D7007EA2}" destId="{E690F4F9-212D-42B8-91AD-13A15645B3E5}" srcOrd="3" destOrd="0" presId="urn:microsoft.com/office/officeart/2005/8/layout/list1"/>
    <dgm:cxn modelId="{CB6BA9C7-29D7-4BF4-B30E-119223A8D942}" type="presParOf" srcId="{1DC22667-8629-45AA-8278-FE54D7007EA2}" destId="{A4ADC435-645F-4361-827E-11BF626D3EBD}" srcOrd="4" destOrd="0" presId="urn:microsoft.com/office/officeart/2005/8/layout/list1"/>
    <dgm:cxn modelId="{20462F95-A1F7-46CF-8E5F-BA5B878CC1F5}" type="presParOf" srcId="{A4ADC435-645F-4361-827E-11BF626D3EBD}" destId="{3FDD07D1-5728-4B05-ACFA-5FC2AFA0AEBD}" srcOrd="0" destOrd="0" presId="urn:microsoft.com/office/officeart/2005/8/layout/list1"/>
    <dgm:cxn modelId="{B751619F-D195-41A9-A854-CB3880AD2383}" type="presParOf" srcId="{A4ADC435-645F-4361-827E-11BF626D3EBD}" destId="{FC8156C1-191F-4CE3-8023-88908EA523A3}" srcOrd="1" destOrd="0" presId="urn:microsoft.com/office/officeart/2005/8/layout/list1"/>
    <dgm:cxn modelId="{EA1FD980-C904-471F-AC08-BA26C83044A2}" type="presParOf" srcId="{1DC22667-8629-45AA-8278-FE54D7007EA2}" destId="{65221666-4A55-4D50-B5F9-358E7D0310F5}" srcOrd="5" destOrd="0" presId="urn:microsoft.com/office/officeart/2005/8/layout/list1"/>
    <dgm:cxn modelId="{12ECAC79-868C-4CE2-A0E4-7EF9B019A191}" type="presParOf" srcId="{1DC22667-8629-45AA-8278-FE54D7007EA2}" destId="{FBE71B5E-DD1C-4F01-B883-3970C2C9B7EF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35604F-1600-48DA-800B-4F1C415BA384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ca-ES"/>
        </a:p>
      </dgm:t>
    </dgm:pt>
    <dgm:pt modelId="{6B0650BE-0B4C-452A-8FCC-1D9FA8AFC8C5}">
      <dgm:prSet phldrT="[Text]" phldr="0" custT="1"/>
      <dgm:spPr>
        <a:solidFill>
          <a:srgbClr val="8ED693"/>
        </a:solidFill>
      </dgm:spPr>
      <dgm:t>
        <a:bodyPr/>
        <a:lstStyle/>
        <a:p>
          <a:r>
            <a:rPr lang="ca-ES" sz="1500" b="1" noProof="0" dirty="0">
              <a:solidFill>
                <a:sysClr val="windowText" lastClr="000000"/>
              </a:solidFill>
            </a:rPr>
            <a:t>Proteïna</a:t>
          </a:r>
        </a:p>
      </dgm:t>
    </dgm:pt>
    <dgm:pt modelId="{7311FB4C-ABB4-40F8-A814-9DF63FEAC222}" type="parTrans" cxnId="{06B7E05D-04D3-40FC-B98C-ABDBE59A0622}">
      <dgm:prSet/>
      <dgm:spPr/>
      <dgm:t>
        <a:bodyPr/>
        <a:lstStyle/>
        <a:p>
          <a:endParaRPr lang="ca-ES"/>
        </a:p>
      </dgm:t>
    </dgm:pt>
    <dgm:pt modelId="{16EC64D5-B5D3-4DE0-98B4-F1D0371C374C}" type="sibTrans" cxnId="{06B7E05D-04D3-40FC-B98C-ABDBE59A0622}">
      <dgm:prSet/>
      <dgm:spPr/>
      <dgm:t>
        <a:bodyPr/>
        <a:lstStyle/>
        <a:p>
          <a:endParaRPr lang="ca-ES"/>
        </a:p>
      </dgm:t>
    </dgm:pt>
    <dgm:pt modelId="{0FE7A74A-6F5D-437F-B885-8350D80401AB}">
      <dgm:prSet phldrT="[Text]" phldr="0" custT="1"/>
      <dgm:spPr>
        <a:solidFill>
          <a:srgbClr val="8ED693"/>
        </a:solidFill>
      </dgm:spPr>
      <dgm:t>
        <a:bodyPr/>
        <a:lstStyle/>
        <a:p>
          <a:r>
            <a:rPr lang="ca-ES" sz="1500" b="1" noProof="0" dirty="0">
              <a:solidFill>
                <a:sysClr val="windowText" lastClr="000000"/>
              </a:solidFill>
            </a:rPr>
            <a:t>Greixos</a:t>
          </a:r>
        </a:p>
      </dgm:t>
    </dgm:pt>
    <dgm:pt modelId="{469B2E0D-954A-4C54-B27A-A490F1BA7F10}" type="parTrans" cxnId="{7D0E41FB-23A2-4406-9FE6-0AE86DB0977A}">
      <dgm:prSet/>
      <dgm:spPr/>
      <dgm:t>
        <a:bodyPr/>
        <a:lstStyle/>
        <a:p>
          <a:endParaRPr lang="ca-ES"/>
        </a:p>
      </dgm:t>
    </dgm:pt>
    <dgm:pt modelId="{0292E304-6623-402F-B4F0-A6597F2EEDD5}" type="sibTrans" cxnId="{7D0E41FB-23A2-4406-9FE6-0AE86DB0977A}">
      <dgm:prSet/>
      <dgm:spPr/>
      <dgm:t>
        <a:bodyPr/>
        <a:lstStyle/>
        <a:p>
          <a:endParaRPr lang="ca-ES"/>
        </a:p>
      </dgm:t>
    </dgm:pt>
    <dgm:pt modelId="{9FF6FD6A-F025-4F58-9645-B4FE5F6D2164}">
      <dgm:prSet phldrT="[Text]" phldr="0" custT="1"/>
      <dgm:spPr>
        <a:ln>
          <a:solidFill>
            <a:srgbClr val="8ED693"/>
          </a:solidFill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ca-ES" sz="1400" b="0" noProof="0" dirty="0"/>
            <a:t>Ajuda a reparar els teixits musculars danyats durant l’activitat física</a:t>
          </a:r>
        </a:p>
      </dgm:t>
    </dgm:pt>
    <dgm:pt modelId="{46011E8D-2583-486E-A31A-D0567589FC33}" type="parTrans" cxnId="{D80366A4-AB37-4CCE-AF82-C2F4843F09A2}">
      <dgm:prSet/>
      <dgm:spPr/>
      <dgm:t>
        <a:bodyPr/>
        <a:lstStyle/>
        <a:p>
          <a:endParaRPr lang="ca-ES"/>
        </a:p>
      </dgm:t>
    </dgm:pt>
    <dgm:pt modelId="{F7F6A81F-11B2-4609-BA8B-0B5B398885FF}" type="sibTrans" cxnId="{D80366A4-AB37-4CCE-AF82-C2F4843F09A2}">
      <dgm:prSet/>
      <dgm:spPr/>
      <dgm:t>
        <a:bodyPr/>
        <a:lstStyle/>
        <a:p>
          <a:endParaRPr lang="ca-ES"/>
        </a:p>
      </dgm:t>
    </dgm:pt>
    <dgm:pt modelId="{E5B0FBBD-E819-4B70-8714-362A2612E142}">
      <dgm:prSet phldrT="[Text]" phldr="0" custT="1"/>
      <dgm:spPr>
        <a:ln>
          <a:solidFill>
            <a:srgbClr val="8ED693"/>
          </a:solidFill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ca-ES" sz="1400" b="0" noProof="0" dirty="0"/>
            <a:t>Afegir en els àpats principals i distribuir-la de manera homogènia al llarg de dia i concretament després de l’exercici juntament amb carbohidrats</a:t>
          </a:r>
        </a:p>
      </dgm:t>
    </dgm:pt>
    <dgm:pt modelId="{6A170748-F0ED-4D4E-9CD3-A8C4F0F59F7E}" type="parTrans" cxnId="{B43C9639-FC55-4573-859D-6C50E6D57EAD}">
      <dgm:prSet/>
      <dgm:spPr/>
      <dgm:t>
        <a:bodyPr/>
        <a:lstStyle/>
        <a:p>
          <a:endParaRPr lang="ca-ES"/>
        </a:p>
      </dgm:t>
    </dgm:pt>
    <dgm:pt modelId="{0924A405-DFD3-472B-912E-4F680B4CF07B}" type="sibTrans" cxnId="{B43C9639-FC55-4573-859D-6C50E6D57EAD}">
      <dgm:prSet/>
      <dgm:spPr/>
      <dgm:t>
        <a:bodyPr/>
        <a:lstStyle/>
        <a:p>
          <a:endParaRPr lang="ca-ES"/>
        </a:p>
      </dgm:t>
    </dgm:pt>
    <dgm:pt modelId="{F00DB869-E005-457C-933A-85683F08A245}">
      <dgm:prSet phldrT="[Text]" phldr="0" custT="1"/>
      <dgm:spPr>
        <a:ln>
          <a:solidFill>
            <a:srgbClr val="8ED693"/>
          </a:solidFill>
        </a:ln>
      </dgm:spPr>
      <dgm:t>
        <a:bodyPr/>
        <a:lstStyle/>
        <a:p>
          <a:r>
            <a:rPr lang="ca-ES" sz="1400" noProof="0" dirty="0"/>
            <a:t>Proporcionen energia i asseguren una adequada salut hormonal</a:t>
          </a:r>
        </a:p>
      </dgm:t>
    </dgm:pt>
    <dgm:pt modelId="{3C2558DD-FE3C-46EE-B28A-1F31ED37A6A7}" type="parTrans" cxnId="{315A5E00-9D1E-4FDD-A794-6DFD0259F5CD}">
      <dgm:prSet/>
      <dgm:spPr/>
      <dgm:t>
        <a:bodyPr/>
        <a:lstStyle/>
        <a:p>
          <a:endParaRPr lang="ca-ES"/>
        </a:p>
      </dgm:t>
    </dgm:pt>
    <dgm:pt modelId="{7A458088-9520-4319-B3D6-15E61C218C5F}" type="sibTrans" cxnId="{315A5E00-9D1E-4FDD-A794-6DFD0259F5CD}">
      <dgm:prSet/>
      <dgm:spPr/>
      <dgm:t>
        <a:bodyPr/>
        <a:lstStyle/>
        <a:p>
          <a:endParaRPr lang="ca-ES"/>
        </a:p>
      </dgm:t>
    </dgm:pt>
    <dgm:pt modelId="{2BC3EADD-9496-4CE8-AD95-0E99D78B44E7}">
      <dgm:prSet phldrT="[Text]" phldr="0" custT="1"/>
      <dgm:spPr>
        <a:ln>
          <a:solidFill>
            <a:srgbClr val="8ED693"/>
          </a:solidFill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ca-ES" sz="1400" b="0" noProof="0" dirty="0"/>
            <a:t>Prioritzar carns blanques, peix, ous, làctics, llegums i derivats</a:t>
          </a:r>
        </a:p>
      </dgm:t>
    </dgm:pt>
    <dgm:pt modelId="{3CFA5FDA-97B2-44F6-80B7-AD704C0DB376}" type="parTrans" cxnId="{4E217A47-709B-483A-AE08-0677F0AD81F2}">
      <dgm:prSet/>
      <dgm:spPr/>
      <dgm:t>
        <a:bodyPr/>
        <a:lstStyle/>
        <a:p>
          <a:endParaRPr lang="ca-ES"/>
        </a:p>
      </dgm:t>
    </dgm:pt>
    <dgm:pt modelId="{A4510517-431E-4311-B53D-F347615EE96F}" type="sibTrans" cxnId="{4E217A47-709B-483A-AE08-0677F0AD81F2}">
      <dgm:prSet/>
      <dgm:spPr/>
      <dgm:t>
        <a:bodyPr/>
        <a:lstStyle/>
        <a:p>
          <a:endParaRPr lang="ca-ES"/>
        </a:p>
      </dgm:t>
    </dgm:pt>
    <dgm:pt modelId="{817A5004-B044-4486-BAA5-13A75A4AFEA4}">
      <dgm:prSet phldrT="[Text]" phldr="0" custT="1"/>
      <dgm:spPr>
        <a:ln>
          <a:solidFill>
            <a:srgbClr val="8ED693"/>
          </a:solidFill>
        </a:ln>
      </dgm:spPr>
      <dgm:t>
        <a:bodyPr/>
        <a:lstStyle/>
        <a:p>
          <a:r>
            <a:rPr lang="ca-ES" sz="1400" noProof="0" dirty="0"/>
            <a:t>Introduir fonts alimentàries riques en greixos saludables: oli d’oliva verge, fruita seca, peix blau, llavors, alvocat</a:t>
          </a:r>
        </a:p>
      </dgm:t>
    </dgm:pt>
    <dgm:pt modelId="{59D984DA-78FB-4B74-8950-82DDEB05C03E}" type="parTrans" cxnId="{0DE08491-8F91-4F3A-AE3A-2CD85A7809AB}">
      <dgm:prSet/>
      <dgm:spPr/>
      <dgm:t>
        <a:bodyPr/>
        <a:lstStyle/>
        <a:p>
          <a:endParaRPr lang="ca-ES"/>
        </a:p>
      </dgm:t>
    </dgm:pt>
    <dgm:pt modelId="{20E50EAF-F60A-455B-BC84-938569740772}" type="sibTrans" cxnId="{0DE08491-8F91-4F3A-AE3A-2CD85A7809AB}">
      <dgm:prSet/>
      <dgm:spPr/>
      <dgm:t>
        <a:bodyPr/>
        <a:lstStyle/>
        <a:p>
          <a:endParaRPr lang="ca-ES"/>
        </a:p>
      </dgm:t>
    </dgm:pt>
    <dgm:pt modelId="{1DC22667-8629-45AA-8278-FE54D7007EA2}" type="pres">
      <dgm:prSet presAssocID="{9135604F-1600-48DA-800B-4F1C415BA384}" presName="linear" presStyleCnt="0">
        <dgm:presLayoutVars>
          <dgm:dir/>
          <dgm:animLvl val="lvl"/>
          <dgm:resizeHandles val="exact"/>
        </dgm:presLayoutVars>
      </dgm:prSet>
      <dgm:spPr/>
    </dgm:pt>
    <dgm:pt modelId="{144C2119-0696-44DF-B0CC-70089968D384}" type="pres">
      <dgm:prSet presAssocID="{6B0650BE-0B4C-452A-8FCC-1D9FA8AFC8C5}" presName="parentLin" presStyleCnt="0"/>
      <dgm:spPr/>
    </dgm:pt>
    <dgm:pt modelId="{5E3F2DF4-5B36-4B84-B794-0A464C0063E8}" type="pres">
      <dgm:prSet presAssocID="{6B0650BE-0B4C-452A-8FCC-1D9FA8AFC8C5}" presName="parentLeftMargin" presStyleLbl="node1" presStyleIdx="0" presStyleCnt="2"/>
      <dgm:spPr/>
    </dgm:pt>
    <dgm:pt modelId="{644B4635-B2C9-4D98-836D-5A7EE3423C15}" type="pres">
      <dgm:prSet presAssocID="{6B0650BE-0B4C-452A-8FCC-1D9FA8AFC8C5}" presName="parentText" presStyleLbl="node1" presStyleIdx="0" presStyleCnt="2" custScaleX="91560" custScaleY="69645">
        <dgm:presLayoutVars>
          <dgm:chMax val="0"/>
          <dgm:bulletEnabled val="1"/>
        </dgm:presLayoutVars>
      </dgm:prSet>
      <dgm:spPr/>
    </dgm:pt>
    <dgm:pt modelId="{2378D633-ACBF-42A0-AA73-B692494F748C}" type="pres">
      <dgm:prSet presAssocID="{6B0650BE-0B4C-452A-8FCC-1D9FA8AFC8C5}" presName="negativeSpace" presStyleCnt="0"/>
      <dgm:spPr/>
    </dgm:pt>
    <dgm:pt modelId="{EF25DA2D-86BD-4CF5-885B-75A89B059704}" type="pres">
      <dgm:prSet presAssocID="{6B0650BE-0B4C-452A-8FCC-1D9FA8AFC8C5}" presName="childText" presStyleLbl="conFgAcc1" presStyleIdx="0" presStyleCnt="2">
        <dgm:presLayoutVars>
          <dgm:bulletEnabled val="1"/>
        </dgm:presLayoutVars>
      </dgm:prSet>
      <dgm:spPr/>
    </dgm:pt>
    <dgm:pt modelId="{E690F4F9-212D-42B8-91AD-13A15645B3E5}" type="pres">
      <dgm:prSet presAssocID="{16EC64D5-B5D3-4DE0-98B4-F1D0371C374C}" presName="spaceBetweenRectangles" presStyleCnt="0"/>
      <dgm:spPr/>
    </dgm:pt>
    <dgm:pt modelId="{A4ADC435-645F-4361-827E-11BF626D3EBD}" type="pres">
      <dgm:prSet presAssocID="{0FE7A74A-6F5D-437F-B885-8350D80401AB}" presName="parentLin" presStyleCnt="0"/>
      <dgm:spPr/>
    </dgm:pt>
    <dgm:pt modelId="{3FDD07D1-5728-4B05-ACFA-5FC2AFA0AEBD}" type="pres">
      <dgm:prSet presAssocID="{0FE7A74A-6F5D-437F-B885-8350D80401AB}" presName="parentLeftMargin" presStyleLbl="node1" presStyleIdx="0" presStyleCnt="2"/>
      <dgm:spPr/>
    </dgm:pt>
    <dgm:pt modelId="{FC8156C1-191F-4CE3-8023-88908EA523A3}" type="pres">
      <dgm:prSet presAssocID="{0FE7A74A-6F5D-437F-B885-8350D80401AB}" presName="parentText" presStyleLbl="node1" presStyleIdx="1" presStyleCnt="2" custScaleX="88591" custScaleY="65005">
        <dgm:presLayoutVars>
          <dgm:chMax val="0"/>
          <dgm:bulletEnabled val="1"/>
        </dgm:presLayoutVars>
      </dgm:prSet>
      <dgm:spPr/>
    </dgm:pt>
    <dgm:pt modelId="{65221666-4A55-4D50-B5F9-358E7D0310F5}" type="pres">
      <dgm:prSet presAssocID="{0FE7A74A-6F5D-437F-B885-8350D80401AB}" presName="negativeSpace" presStyleCnt="0"/>
      <dgm:spPr/>
    </dgm:pt>
    <dgm:pt modelId="{FBE71B5E-DD1C-4F01-B883-3970C2C9B7EF}" type="pres">
      <dgm:prSet presAssocID="{0FE7A74A-6F5D-437F-B885-8350D80401AB}" presName="childText" presStyleLbl="conFgAcc1" presStyleIdx="1" presStyleCnt="2" custLinFactNeighborY="-12632">
        <dgm:presLayoutVars>
          <dgm:bulletEnabled val="1"/>
        </dgm:presLayoutVars>
      </dgm:prSet>
      <dgm:spPr/>
    </dgm:pt>
  </dgm:ptLst>
  <dgm:cxnLst>
    <dgm:cxn modelId="{315A5E00-9D1E-4FDD-A794-6DFD0259F5CD}" srcId="{0FE7A74A-6F5D-437F-B885-8350D80401AB}" destId="{F00DB869-E005-457C-933A-85683F08A245}" srcOrd="0" destOrd="0" parTransId="{3C2558DD-FE3C-46EE-B28A-1F31ED37A6A7}" sibTransId="{7A458088-9520-4319-B3D6-15E61C218C5F}"/>
    <dgm:cxn modelId="{459E060A-88E5-4579-B31C-2770BDF1462E}" type="presOf" srcId="{9135604F-1600-48DA-800B-4F1C415BA384}" destId="{1DC22667-8629-45AA-8278-FE54D7007EA2}" srcOrd="0" destOrd="0" presId="urn:microsoft.com/office/officeart/2005/8/layout/list1"/>
    <dgm:cxn modelId="{7DACBD11-CE91-40EA-A46A-306B884F0833}" type="presOf" srcId="{6B0650BE-0B4C-452A-8FCC-1D9FA8AFC8C5}" destId="{644B4635-B2C9-4D98-836D-5A7EE3423C15}" srcOrd="1" destOrd="0" presId="urn:microsoft.com/office/officeart/2005/8/layout/list1"/>
    <dgm:cxn modelId="{F6AFD61E-3C5D-4B38-A625-070E730F9D5E}" type="presOf" srcId="{6B0650BE-0B4C-452A-8FCC-1D9FA8AFC8C5}" destId="{5E3F2DF4-5B36-4B84-B794-0A464C0063E8}" srcOrd="0" destOrd="0" presId="urn:microsoft.com/office/officeart/2005/8/layout/list1"/>
    <dgm:cxn modelId="{34FB1E32-9484-4471-99AF-459CB5001E1A}" type="presOf" srcId="{0FE7A74A-6F5D-437F-B885-8350D80401AB}" destId="{FC8156C1-191F-4CE3-8023-88908EA523A3}" srcOrd="1" destOrd="0" presId="urn:microsoft.com/office/officeart/2005/8/layout/list1"/>
    <dgm:cxn modelId="{B43C9639-FC55-4573-859D-6C50E6D57EAD}" srcId="{6B0650BE-0B4C-452A-8FCC-1D9FA8AFC8C5}" destId="{E5B0FBBD-E819-4B70-8714-362A2612E142}" srcOrd="1" destOrd="0" parTransId="{6A170748-F0ED-4D4E-9CD3-A8C4F0F59F7E}" sibTransId="{0924A405-DFD3-472B-912E-4F680B4CF07B}"/>
    <dgm:cxn modelId="{06B7E05D-04D3-40FC-B98C-ABDBE59A0622}" srcId="{9135604F-1600-48DA-800B-4F1C415BA384}" destId="{6B0650BE-0B4C-452A-8FCC-1D9FA8AFC8C5}" srcOrd="0" destOrd="0" parTransId="{7311FB4C-ABB4-40F8-A814-9DF63FEAC222}" sibTransId="{16EC64D5-B5D3-4DE0-98B4-F1D0371C374C}"/>
    <dgm:cxn modelId="{5F139F41-9DDD-4853-95E0-BDDA40609AB0}" type="presOf" srcId="{9FF6FD6A-F025-4F58-9645-B4FE5F6D2164}" destId="{EF25DA2D-86BD-4CF5-885B-75A89B059704}" srcOrd="0" destOrd="0" presId="urn:microsoft.com/office/officeart/2005/8/layout/list1"/>
    <dgm:cxn modelId="{4E217A47-709B-483A-AE08-0677F0AD81F2}" srcId="{6B0650BE-0B4C-452A-8FCC-1D9FA8AFC8C5}" destId="{2BC3EADD-9496-4CE8-AD95-0E99D78B44E7}" srcOrd="2" destOrd="0" parTransId="{3CFA5FDA-97B2-44F6-80B7-AD704C0DB376}" sibTransId="{A4510517-431E-4311-B53D-F347615EE96F}"/>
    <dgm:cxn modelId="{0FCFB673-7AA2-409F-B5BF-F6C0471D617A}" type="presOf" srcId="{E5B0FBBD-E819-4B70-8714-362A2612E142}" destId="{EF25DA2D-86BD-4CF5-885B-75A89B059704}" srcOrd="0" destOrd="1" presId="urn:microsoft.com/office/officeart/2005/8/layout/list1"/>
    <dgm:cxn modelId="{AC75BC58-4D7C-44D8-BC99-BD36A1AFDC7E}" type="presOf" srcId="{817A5004-B044-4486-BAA5-13A75A4AFEA4}" destId="{FBE71B5E-DD1C-4F01-B883-3970C2C9B7EF}" srcOrd="0" destOrd="1" presId="urn:microsoft.com/office/officeart/2005/8/layout/list1"/>
    <dgm:cxn modelId="{DE8A938F-DD15-4434-BB3E-6027755D1BBD}" type="presOf" srcId="{0FE7A74A-6F5D-437F-B885-8350D80401AB}" destId="{3FDD07D1-5728-4B05-ACFA-5FC2AFA0AEBD}" srcOrd="0" destOrd="0" presId="urn:microsoft.com/office/officeart/2005/8/layout/list1"/>
    <dgm:cxn modelId="{0DE08491-8F91-4F3A-AE3A-2CD85A7809AB}" srcId="{0FE7A74A-6F5D-437F-B885-8350D80401AB}" destId="{817A5004-B044-4486-BAA5-13A75A4AFEA4}" srcOrd="1" destOrd="0" parTransId="{59D984DA-78FB-4B74-8950-82DDEB05C03E}" sibTransId="{20E50EAF-F60A-455B-BC84-938569740772}"/>
    <dgm:cxn modelId="{9347AF9E-20AB-41F0-A6B4-38565D22FAA5}" type="presOf" srcId="{F00DB869-E005-457C-933A-85683F08A245}" destId="{FBE71B5E-DD1C-4F01-B883-3970C2C9B7EF}" srcOrd="0" destOrd="0" presId="urn:microsoft.com/office/officeart/2005/8/layout/list1"/>
    <dgm:cxn modelId="{D80366A4-AB37-4CCE-AF82-C2F4843F09A2}" srcId="{6B0650BE-0B4C-452A-8FCC-1D9FA8AFC8C5}" destId="{9FF6FD6A-F025-4F58-9645-B4FE5F6D2164}" srcOrd="0" destOrd="0" parTransId="{46011E8D-2583-486E-A31A-D0567589FC33}" sibTransId="{F7F6A81F-11B2-4609-BA8B-0B5B398885FF}"/>
    <dgm:cxn modelId="{3B021EC6-80E6-48AE-B8BA-31708785B8D0}" type="presOf" srcId="{2BC3EADD-9496-4CE8-AD95-0E99D78B44E7}" destId="{EF25DA2D-86BD-4CF5-885B-75A89B059704}" srcOrd="0" destOrd="2" presId="urn:microsoft.com/office/officeart/2005/8/layout/list1"/>
    <dgm:cxn modelId="{7D0E41FB-23A2-4406-9FE6-0AE86DB0977A}" srcId="{9135604F-1600-48DA-800B-4F1C415BA384}" destId="{0FE7A74A-6F5D-437F-B885-8350D80401AB}" srcOrd="1" destOrd="0" parTransId="{469B2E0D-954A-4C54-B27A-A490F1BA7F10}" sibTransId="{0292E304-6623-402F-B4F0-A6597F2EEDD5}"/>
    <dgm:cxn modelId="{679A7B0F-3DC6-40C6-8244-EEEC93880B51}" type="presParOf" srcId="{1DC22667-8629-45AA-8278-FE54D7007EA2}" destId="{144C2119-0696-44DF-B0CC-70089968D384}" srcOrd="0" destOrd="0" presId="urn:microsoft.com/office/officeart/2005/8/layout/list1"/>
    <dgm:cxn modelId="{DC5EEBF0-C0DC-43B8-B659-B5E7EA4239DB}" type="presParOf" srcId="{144C2119-0696-44DF-B0CC-70089968D384}" destId="{5E3F2DF4-5B36-4B84-B794-0A464C0063E8}" srcOrd="0" destOrd="0" presId="urn:microsoft.com/office/officeart/2005/8/layout/list1"/>
    <dgm:cxn modelId="{E17D65C5-698D-490E-8BB5-CFFB963CB4D6}" type="presParOf" srcId="{144C2119-0696-44DF-B0CC-70089968D384}" destId="{644B4635-B2C9-4D98-836D-5A7EE3423C15}" srcOrd="1" destOrd="0" presId="urn:microsoft.com/office/officeart/2005/8/layout/list1"/>
    <dgm:cxn modelId="{ED3C0E27-3E75-44E0-A96C-8F08601B891B}" type="presParOf" srcId="{1DC22667-8629-45AA-8278-FE54D7007EA2}" destId="{2378D633-ACBF-42A0-AA73-B692494F748C}" srcOrd="1" destOrd="0" presId="urn:microsoft.com/office/officeart/2005/8/layout/list1"/>
    <dgm:cxn modelId="{D7B6C20D-4679-4CA1-A205-3ADFC7C5F434}" type="presParOf" srcId="{1DC22667-8629-45AA-8278-FE54D7007EA2}" destId="{EF25DA2D-86BD-4CF5-885B-75A89B059704}" srcOrd="2" destOrd="0" presId="urn:microsoft.com/office/officeart/2005/8/layout/list1"/>
    <dgm:cxn modelId="{01E855AD-D3CD-41D6-8494-21584171110F}" type="presParOf" srcId="{1DC22667-8629-45AA-8278-FE54D7007EA2}" destId="{E690F4F9-212D-42B8-91AD-13A15645B3E5}" srcOrd="3" destOrd="0" presId="urn:microsoft.com/office/officeart/2005/8/layout/list1"/>
    <dgm:cxn modelId="{CB6BA9C7-29D7-4BF4-B30E-119223A8D942}" type="presParOf" srcId="{1DC22667-8629-45AA-8278-FE54D7007EA2}" destId="{A4ADC435-645F-4361-827E-11BF626D3EBD}" srcOrd="4" destOrd="0" presId="urn:microsoft.com/office/officeart/2005/8/layout/list1"/>
    <dgm:cxn modelId="{20462F95-A1F7-46CF-8E5F-BA5B878CC1F5}" type="presParOf" srcId="{A4ADC435-645F-4361-827E-11BF626D3EBD}" destId="{3FDD07D1-5728-4B05-ACFA-5FC2AFA0AEBD}" srcOrd="0" destOrd="0" presId="urn:microsoft.com/office/officeart/2005/8/layout/list1"/>
    <dgm:cxn modelId="{B751619F-D195-41A9-A854-CB3880AD2383}" type="presParOf" srcId="{A4ADC435-645F-4361-827E-11BF626D3EBD}" destId="{FC8156C1-191F-4CE3-8023-88908EA523A3}" srcOrd="1" destOrd="0" presId="urn:microsoft.com/office/officeart/2005/8/layout/list1"/>
    <dgm:cxn modelId="{EA1FD980-C904-471F-AC08-BA26C83044A2}" type="presParOf" srcId="{1DC22667-8629-45AA-8278-FE54D7007EA2}" destId="{65221666-4A55-4D50-B5F9-358E7D0310F5}" srcOrd="5" destOrd="0" presId="urn:microsoft.com/office/officeart/2005/8/layout/list1"/>
    <dgm:cxn modelId="{12ECAC79-868C-4CE2-A0E4-7EF9B019A191}" type="presParOf" srcId="{1DC22667-8629-45AA-8278-FE54D7007EA2}" destId="{FBE71B5E-DD1C-4F01-B883-3970C2C9B7EF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25DA2D-86BD-4CF5-885B-75A89B059704}">
      <dsp:nvSpPr>
        <dsp:cNvPr id="0" name=""/>
        <dsp:cNvSpPr/>
      </dsp:nvSpPr>
      <dsp:spPr>
        <a:xfrm>
          <a:off x="0" y="206304"/>
          <a:ext cx="7224464" cy="12694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ED69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0699" tIns="270764" rIns="560699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ca-ES" sz="1400" b="0" kern="1200" noProof="0" dirty="0"/>
            <a:t>Adaptar l’alimentació al volum i intensitat dels entrenaments i partits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ca-ES" sz="1400" b="0" kern="1200" noProof="0" dirty="0"/>
            <a:t>Evitar entrenaments freqüents en dejú o amb una ingesta baixa o de fa &gt;2-3h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ca-ES" sz="1400" b="0" kern="1200" noProof="0" dirty="0"/>
            <a:t>Especial atenció els dies d’entrenaments de llarga durada o doble partit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ca-ES" sz="1400" b="0" kern="1200" noProof="0" dirty="0"/>
            <a:t>Evitar dietes restrictives de manera crònica</a:t>
          </a:r>
        </a:p>
      </dsp:txBody>
      <dsp:txXfrm>
        <a:off x="0" y="206304"/>
        <a:ext cx="7224464" cy="1269450"/>
      </dsp:txXfrm>
    </dsp:sp>
    <dsp:sp modelId="{644B4635-B2C9-4D98-836D-5A7EE3423C15}">
      <dsp:nvSpPr>
        <dsp:cNvPr id="0" name=""/>
        <dsp:cNvSpPr/>
      </dsp:nvSpPr>
      <dsp:spPr>
        <a:xfrm>
          <a:off x="361223" y="14424"/>
          <a:ext cx="5057124" cy="383760"/>
        </a:xfrm>
        <a:prstGeom prst="roundRect">
          <a:avLst/>
        </a:prstGeom>
        <a:solidFill>
          <a:srgbClr val="8ED69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1147" tIns="0" rIns="191147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1500" b="1" kern="1200" noProof="0" dirty="0">
              <a:solidFill>
                <a:sysClr val="windowText" lastClr="000000"/>
              </a:solidFill>
            </a:rPr>
            <a:t>Ingesta energètica suficient</a:t>
          </a:r>
        </a:p>
      </dsp:txBody>
      <dsp:txXfrm>
        <a:off x="379957" y="33158"/>
        <a:ext cx="5019656" cy="346292"/>
      </dsp:txXfrm>
    </dsp:sp>
    <dsp:sp modelId="{FBE71B5E-DD1C-4F01-B883-3970C2C9B7EF}">
      <dsp:nvSpPr>
        <dsp:cNvPr id="0" name=""/>
        <dsp:cNvSpPr/>
      </dsp:nvSpPr>
      <dsp:spPr>
        <a:xfrm>
          <a:off x="0" y="1713596"/>
          <a:ext cx="7224464" cy="1719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ED69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0699" tIns="270764" rIns="560699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a-ES" sz="1400" kern="1200" noProof="0" dirty="0"/>
            <a:t>Els carbohidrats són la principal font d’energia en el bàsquet i ajuden a: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ca-ES" sz="1400" kern="1200" noProof="0" dirty="0"/>
            <a:t> Reposar el glucogen muscular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ca-ES" sz="1400" kern="1200" noProof="0" dirty="0"/>
            <a:t> Mantenir la capacitat de repetir esprints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ca-ES" sz="1400" kern="1200" noProof="0" dirty="0"/>
            <a:t> Reduir la fatiga acumulada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a-ES" sz="1400" kern="1200" noProof="0" dirty="0"/>
            <a:t>Introduir-los tant abans com després d’un entrenament o partit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a-ES" sz="1400" kern="1200" noProof="0" dirty="0"/>
            <a:t>Pasta, arròs, quinoa, pa, civada, flocs blat de moro, llegums, fruita, tubercles…</a:t>
          </a:r>
        </a:p>
      </dsp:txBody>
      <dsp:txXfrm>
        <a:off x="0" y="1713596"/>
        <a:ext cx="7224464" cy="1719900"/>
      </dsp:txXfrm>
    </dsp:sp>
    <dsp:sp modelId="{FC8156C1-191F-4CE3-8023-88908EA523A3}">
      <dsp:nvSpPr>
        <dsp:cNvPr id="0" name=""/>
        <dsp:cNvSpPr/>
      </dsp:nvSpPr>
      <dsp:spPr>
        <a:xfrm>
          <a:off x="361223" y="1545954"/>
          <a:ext cx="5057124" cy="383760"/>
        </a:xfrm>
        <a:prstGeom prst="roundRect">
          <a:avLst/>
        </a:prstGeom>
        <a:solidFill>
          <a:srgbClr val="8ED69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1147" tIns="0" rIns="191147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1500" b="1" kern="1200" noProof="0" dirty="0">
              <a:solidFill>
                <a:sysClr val="windowText" lastClr="000000"/>
              </a:solidFill>
            </a:rPr>
            <a:t>Carbohidrats</a:t>
          </a:r>
        </a:p>
      </dsp:txBody>
      <dsp:txXfrm>
        <a:off x="379957" y="1564688"/>
        <a:ext cx="5019656" cy="3462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25DA2D-86BD-4CF5-885B-75A89B059704}">
      <dsp:nvSpPr>
        <dsp:cNvPr id="0" name=""/>
        <dsp:cNvSpPr/>
      </dsp:nvSpPr>
      <dsp:spPr>
        <a:xfrm>
          <a:off x="0" y="154644"/>
          <a:ext cx="7212632" cy="14206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ED69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9780" tIns="458216" rIns="559780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ca-ES" sz="1400" b="0" kern="1200" noProof="0" dirty="0"/>
            <a:t>Ajuda a reparar els teixits musculars danyats durant l’activitat física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ca-ES" sz="1400" b="0" kern="1200" noProof="0" dirty="0"/>
            <a:t>Afegir en els àpats principals i distribuir-la de manera homogènia al llarg de dia i concretament després de l’exercici juntament amb carbohidrats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ca-ES" sz="1400" b="0" kern="1200" noProof="0" dirty="0"/>
            <a:t>Prioritzar carns blanques, peix, ous, làctics, llegums i derivats</a:t>
          </a:r>
        </a:p>
      </dsp:txBody>
      <dsp:txXfrm>
        <a:off x="0" y="154644"/>
        <a:ext cx="7212632" cy="1420650"/>
      </dsp:txXfrm>
    </dsp:sp>
    <dsp:sp modelId="{644B4635-B2C9-4D98-836D-5A7EE3423C15}">
      <dsp:nvSpPr>
        <dsp:cNvPr id="0" name=""/>
        <dsp:cNvSpPr/>
      </dsp:nvSpPr>
      <dsp:spPr>
        <a:xfrm>
          <a:off x="360631" y="27061"/>
          <a:ext cx="4622720" cy="452302"/>
        </a:xfrm>
        <a:prstGeom prst="roundRect">
          <a:avLst/>
        </a:prstGeom>
        <a:solidFill>
          <a:srgbClr val="8ED69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834" tIns="0" rIns="190834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1500" b="1" kern="1200" noProof="0" dirty="0">
              <a:solidFill>
                <a:sysClr val="windowText" lastClr="000000"/>
              </a:solidFill>
            </a:rPr>
            <a:t>Proteïna</a:t>
          </a:r>
        </a:p>
      </dsp:txBody>
      <dsp:txXfrm>
        <a:off x="382711" y="49141"/>
        <a:ext cx="4578560" cy="408142"/>
      </dsp:txXfrm>
    </dsp:sp>
    <dsp:sp modelId="{FBE71B5E-DD1C-4F01-B883-3970C2C9B7EF}">
      <dsp:nvSpPr>
        <dsp:cNvPr id="0" name=""/>
        <dsp:cNvSpPr/>
      </dsp:nvSpPr>
      <dsp:spPr>
        <a:xfrm>
          <a:off x="0" y="1750523"/>
          <a:ext cx="7212632" cy="1178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ED69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9780" tIns="458216" rIns="559780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a-ES" sz="1400" kern="1200" noProof="0" dirty="0"/>
            <a:t>Proporcionen energia i asseguren una adequada salut hormonal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a-ES" sz="1400" kern="1200" noProof="0" dirty="0"/>
            <a:t>Introduir fonts alimentàries riques en greixos saludables: oli d’oliva verge, fruita seca, peix blau, llavors, alvocat</a:t>
          </a:r>
        </a:p>
      </dsp:txBody>
      <dsp:txXfrm>
        <a:off x="0" y="1750523"/>
        <a:ext cx="7212632" cy="1178100"/>
      </dsp:txXfrm>
    </dsp:sp>
    <dsp:sp modelId="{FC8156C1-191F-4CE3-8023-88908EA523A3}">
      <dsp:nvSpPr>
        <dsp:cNvPr id="0" name=""/>
        <dsp:cNvSpPr/>
      </dsp:nvSpPr>
      <dsp:spPr>
        <a:xfrm>
          <a:off x="360631" y="1694094"/>
          <a:ext cx="4472819" cy="422168"/>
        </a:xfrm>
        <a:prstGeom prst="roundRect">
          <a:avLst/>
        </a:prstGeom>
        <a:solidFill>
          <a:srgbClr val="8ED69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834" tIns="0" rIns="190834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1500" b="1" kern="1200" noProof="0" dirty="0">
              <a:solidFill>
                <a:sysClr val="windowText" lastClr="000000"/>
              </a:solidFill>
            </a:rPr>
            <a:t>Greixos</a:t>
          </a:r>
        </a:p>
      </dsp:txBody>
      <dsp:txXfrm>
        <a:off x="381240" y="1714703"/>
        <a:ext cx="4431601" cy="3809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AFC1A8-AEBE-40AE-A154-79B0A1FF0F8A}" type="datetimeFigureOut">
              <a:rPr lang="es-ES" smtClean="0"/>
              <a:t>12/02/2026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AA75F6-957D-43DB-91CE-A185F5EECE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8205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D758-642A-4228-B509-DD8AF111C8F2}" type="datetimeFigureOut">
              <a:rPr lang="ca-ES" smtClean="0"/>
              <a:pPr/>
              <a:t>12/2/2026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0C85-FAA0-4134-8E27-F4E9361FE45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D758-642A-4228-B509-DD8AF111C8F2}" type="datetimeFigureOut">
              <a:rPr lang="ca-ES" smtClean="0"/>
              <a:pPr/>
              <a:t>12/2/2026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0C85-FAA0-4134-8E27-F4E9361FE45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D758-642A-4228-B509-DD8AF111C8F2}" type="datetimeFigureOut">
              <a:rPr lang="ca-ES" smtClean="0"/>
              <a:pPr/>
              <a:t>12/2/2026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0C85-FAA0-4134-8E27-F4E9361FE45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D758-642A-4228-B509-DD8AF111C8F2}" type="datetimeFigureOut">
              <a:rPr lang="ca-ES" smtClean="0"/>
              <a:pPr/>
              <a:t>12/2/2026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0C85-FAA0-4134-8E27-F4E9361FE45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D758-642A-4228-B509-DD8AF111C8F2}" type="datetimeFigureOut">
              <a:rPr lang="ca-ES" smtClean="0"/>
              <a:pPr/>
              <a:t>12/2/2026</a:t>
            </a:fld>
            <a:endParaRPr lang="ca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0C85-FAA0-4134-8E27-F4E9361FE45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D758-642A-4228-B509-DD8AF111C8F2}" type="datetimeFigureOut">
              <a:rPr lang="ca-ES" smtClean="0"/>
              <a:pPr/>
              <a:t>12/2/2026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0C85-FAA0-4134-8E27-F4E9361FE45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D758-642A-4228-B509-DD8AF111C8F2}" type="datetimeFigureOut">
              <a:rPr lang="ca-ES" smtClean="0"/>
              <a:pPr/>
              <a:t>12/2/2026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0C85-FAA0-4134-8E27-F4E9361FE45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D758-642A-4228-B509-DD8AF111C8F2}" type="datetimeFigureOut">
              <a:rPr lang="ca-ES" smtClean="0"/>
              <a:pPr/>
              <a:t>12/2/2026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0C85-FAA0-4134-8E27-F4E9361FE45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D758-642A-4228-B509-DD8AF111C8F2}" type="datetimeFigureOut">
              <a:rPr lang="ca-ES" smtClean="0"/>
              <a:pPr/>
              <a:t>12/2/2026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0C85-FAA0-4134-8E27-F4E9361FE45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D758-642A-4228-B509-DD8AF111C8F2}" type="datetimeFigureOut">
              <a:rPr lang="ca-ES" smtClean="0"/>
              <a:pPr/>
              <a:t>12/2/2026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0C85-FAA0-4134-8E27-F4E9361FE45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D758-642A-4228-B509-DD8AF111C8F2}" type="datetimeFigureOut">
              <a:rPr lang="ca-ES" smtClean="0"/>
              <a:pPr/>
              <a:t>12/2/2026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0C85-FAA0-4134-8E27-F4E9361FE45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845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8ED758-642A-4228-B509-DD8AF111C8F2}" type="datetimeFigureOut">
              <a:rPr lang="ca-ES" smtClean="0"/>
              <a:pPr/>
              <a:t>12/2/2026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860C85-FAA0-4134-8E27-F4E9361FE458}" type="slidenum">
              <a:rPr lang="ca-ES" smtClean="0"/>
              <a:pPr/>
              <a:t>‹Nº›</a:t>
            </a:fld>
            <a:endParaRPr lang="ca-ES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333"/>
          <a:stretch/>
        </p:blipFill>
        <p:spPr bwMode="auto">
          <a:xfrm>
            <a:off x="0" y="0"/>
            <a:ext cx="9144000" cy="148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23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22.sv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diagramLayout" Target="../diagrams/layout2.xml"/><Relationship Id="rId7" Type="http://schemas.openxmlformats.org/officeDocument/2006/relationships/image" Target="../media/image2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28.sv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3">
            <a:extLst>
              <a:ext uri="{FF2B5EF4-FFF2-40B4-BE49-F238E27FC236}">
                <a16:creationId xmlns:a16="http://schemas.microsoft.com/office/drawing/2014/main" id="{593B2B3F-7BAE-6BA3-D6A7-012466213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5229200"/>
            <a:ext cx="8292704" cy="692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ca-ES" sz="1200" noProof="0" dirty="0">
                <a:solidFill>
                  <a:schemeClr val="bg1"/>
                </a:solidFill>
                <a:latin typeface="Interstate" panose="02000503090000020004" pitchFamily="2" charset="0"/>
                <a:cs typeface="Arial" panose="020B0604020202020204" pitchFamily="34" charset="0"/>
              </a:rPr>
              <a:t>Maria Labró Capellas</a:t>
            </a:r>
          </a:p>
          <a:p>
            <a:pPr algn="ctr"/>
            <a:r>
              <a:rPr lang="ca-ES" sz="1200" b="1" dirty="0">
                <a:solidFill>
                  <a:schemeClr val="bg1"/>
                </a:solidFill>
                <a:latin typeface="Interstate" panose="02000503090000020004" pitchFamily="2" charset="0"/>
                <a:cs typeface="Arial" panose="020B0604020202020204" pitchFamily="34" charset="0"/>
              </a:rPr>
              <a:t>Dietista-Nutricionista esportiva col. CAT002468</a:t>
            </a:r>
            <a:endParaRPr lang="ca-ES" sz="1200" b="1" noProof="0" dirty="0">
              <a:solidFill>
                <a:schemeClr val="bg1"/>
              </a:solidFill>
              <a:latin typeface="Interstate" panose="02000503090000020004" pitchFamily="2" charset="0"/>
              <a:cs typeface="Arial" panose="020B0604020202020204" pitchFamily="34" charset="0"/>
            </a:endParaRPr>
          </a:p>
          <a:p>
            <a:pPr algn="ctr"/>
            <a:endParaRPr lang="ca-ES" sz="1200" b="1" noProof="0" dirty="0">
              <a:solidFill>
                <a:schemeClr val="bg1"/>
              </a:solidFill>
              <a:latin typeface="Interstate" panose="02000503090000020004" pitchFamily="2" charset="0"/>
              <a:cs typeface="Arial" panose="020B0604020202020204" pitchFamily="34" charset="0"/>
            </a:endParaRPr>
          </a:p>
          <a:p>
            <a:pPr algn="ctr"/>
            <a:endParaRPr lang="ca-ES" sz="900" b="1" noProof="0" dirty="0">
              <a:solidFill>
                <a:schemeClr val="bg1"/>
              </a:solidFill>
              <a:latin typeface="Interstate" panose="02000503090000020004" pitchFamily="2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F53ED11A-E908-8AA9-B697-C5FABE2AB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 anchor="ctr">
            <a:normAutofit/>
          </a:bodyPr>
          <a:lstStyle/>
          <a:p>
            <a:pPr algn="l"/>
            <a:r>
              <a:rPr lang="es-ES" sz="3500" dirty="0">
                <a:solidFill>
                  <a:schemeClr val="bg1"/>
                </a:solidFill>
              </a:rPr>
              <a:t>Í</a:t>
            </a:r>
            <a:r>
              <a:rPr lang="ca-ES" sz="3500" dirty="0" err="1">
                <a:solidFill>
                  <a:schemeClr val="bg1"/>
                </a:solidFill>
              </a:rPr>
              <a:t>ndex</a:t>
            </a:r>
            <a:endParaRPr lang="ca-ES" sz="3500" noProof="0" dirty="0">
              <a:solidFill>
                <a:schemeClr val="bg1"/>
              </a:solidFill>
            </a:endParaRPr>
          </a:p>
        </p:txBody>
      </p:sp>
      <p:graphicFrame>
        <p:nvGraphicFramePr>
          <p:cNvPr id="5" name="Contenidor de contingut 4">
            <a:extLst>
              <a:ext uri="{FF2B5EF4-FFF2-40B4-BE49-F238E27FC236}">
                <a16:creationId xmlns:a16="http://schemas.microsoft.com/office/drawing/2014/main" id="{357A6F15-794B-1519-046B-CB65ABE9A1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5495414"/>
              </p:ext>
              <p:ext uri="{E7BDC344-281C-4309-B0C6-D0EE65EED2A8}">
                <p202:designPr xmlns:p202="http://schemas.microsoft.com/office/powerpoint/2020/02/main">
                  <p202:designTagLst>
                    <p202:designTag name="ARCH:1:CLS" val="StackedSequentialRowTable"/>
                  </p202:designTagLst>
                </p202:designPr>
              </p:ext>
            </p:extLst>
          </p:nvPr>
        </p:nvGraphicFramePr>
        <p:xfrm>
          <a:off x="576136" y="1804353"/>
          <a:ext cx="7991729" cy="4117660"/>
        </p:xfrm>
        <a:graphic>
          <a:graphicData uri="http://schemas.openxmlformats.org/drawingml/2006/table">
            <a:tbl>
              <a:tblPr bandRow="1">
                <a:noFill/>
                <a:tableStyleId>{5C22544A-7EE6-4342-B048-85BDC9FD1C3A}</a:tableStyleId>
              </a:tblPr>
              <a:tblGrid>
                <a:gridCol w="2139399">
                  <a:extLst>
                    <a:ext uri="{9D8B030D-6E8A-4147-A177-3AD203B41FA5}">
                      <a16:colId xmlns:a16="http://schemas.microsoft.com/office/drawing/2014/main" val="2694334588"/>
                    </a:ext>
                  </a:extLst>
                </a:gridCol>
                <a:gridCol w="5852330">
                  <a:extLst>
                    <a:ext uri="{9D8B030D-6E8A-4147-A177-3AD203B41FA5}">
                      <a16:colId xmlns:a16="http://schemas.microsoft.com/office/drawing/2014/main" val="796387668"/>
                    </a:ext>
                  </a:extLst>
                </a:gridCol>
              </a:tblGrid>
              <a:tr h="82353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a-ES" sz="3300" b="1" cap="none" spc="0" noProof="0" dirty="0">
                          <a:solidFill>
                            <a:schemeClr val="accent1"/>
                          </a:solidFill>
                        </a:rPr>
                        <a:t>01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ca-ES" sz="2100" b="0" cap="none" spc="0" noProof="0" dirty="0">
                          <a:solidFill>
                            <a:schemeClr val="tx1"/>
                          </a:solidFill>
                        </a:rPr>
                        <a:t>Dèficit energètic relatiu en l’esport (RED-s)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3467123"/>
                  </a:ext>
                </a:extLst>
              </a:tr>
              <a:tr h="82353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a-ES" sz="3300" b="1" cap="none" spc="0" noProof="0" dirty="0">
                          <a:solidFill>
                            <a:schemeClr val="accent1"/>
                          </a:solidFill>
                        </a:rPr>
                        <a:t>02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ca-ES" sz="2100" b="0" cap="none" spc="0" noProof="0" dirty="0">
                          <a:solidFill>
                            <a:schemeClr val="tx1"/>
                          </a:solidFill>
                        </a:rPr>
                        <a:t>Disponibilitat energètica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0864912"/>
                  </a:ext>
                </a:extLst>
              </a:tr>
              <a:tr h="82353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a-ES" sz="3300" b="1" cap="none" spc="0" noProof="0" dirty="0">
                          <a:solidFill>
                            <a:schemeClr val="accent1"/>
                          </a:solidFill>
                        </a:rPr>
                        <a:t>03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ca-ES" sz="2100" b="0" cap="none" spc="0" noProof="0" dirty="0">
                          <a:solidFill>
                            <a:schemeClr val="tx1"/>
                          </a:solidFill>
                        </a:rPr>
                        <a:t>Impacte en la salut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116114"/>
                  </a:ext>
                </a:extLst>
              </a:tr>
              <a:tr h="82353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a-ES" sz="3300" b="1" cap="none" spc="0" noProof="0" dirty="0">
                          <a:solidFill>
                            <a:schemeClr val="accent1"/>
                          </a:solidFill>
                        </a:rPr>
                        <a:t>04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ca-ES" sz="2100" b="0" cap="none" spc="0" noProof="0" dirty="0">
                          <a:solidFill>
                            <a:schemeClr val="tx1"/>
                          </a:solidFill>
                        </a:rPr>
                        <a:t>Impacte en el rendiment del bàsquet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410561"/>
                  </a:ext>
                </a:extLst>
              </a:tr>
              <a:tr h="82353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a-ES" sz="3300" b="1" cap="none" spc="0" noProof="0" dirty="0">
                          <a:solidFill>
                            <a:schemeClr val="accent1"/>
                          </a:solidFill>
                        </a:rPr>
                        <a:t>05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ca-ES" sz="2100" b="0" cap="none" spc="0" noProof="0" dirty="0">
                          <a:solidFill>
                            <a:schemeClr val="tx1"/>
                          </a:solidFill>
                        </a:rPr>
                        <a:t>Recomanacions alimentàries per evitar RED-s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73977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071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2B765C57-7273-21E2-46B9-CE18C87DD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1143000"/>
          </a:xfrm>
        </p:spPr>
        <p:txBody>
          <a:bodyPr>
            <a:noAutofit/>
          </a:bodyPr>
          <a:lstStyle/>
          <a:p>
            <a:r>
              <a:rPr lang="ca-ES" sz="3500" b="1" noProof="0" dirty="0"/>
              <a:t>Dèficit energètic relatiu en l’esport (RED-s)</a:t>
            </a:r>
          </a:p>
        </p:txBody>
      </p:sp>
      <p:sp>
        <p:nvSpPr>
          <p:cNvPr id="4" name="Contenidor de contingut 2">
            <a:extLst>
              <a:ext uri="{FF2B5EF4-FFF2-40B4-BE49-F238E27FC236}">
                <a16:creationId xmlns:a16="http://schemas.microsoft.com/office/drawing/2014/main" id="{14ABE9B8-B2B3-54D4-FDFB-C06869F55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883" y="2639770"/>
            <a:ext cx="8229600" cy="16847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a-ES" sz="2500" noProof="0" dirty="0"/>
              <a:t>Síndrome que afecta la </a:t>
            </a:r>
            <a:r>
              <a:rPr lang="ca-ES" sz="2500" u="sng" noProof="0" dirty="0"/>
              <a:t>funció fisiològica </a:t>
            </a:r>
            <a:r>
              <a:rPr lang="ca-ES" sz="2500" noProof="0" dirty="0"/>
              <a:t>de diversos sistemes de l'organisme a causa d’una </a:t>
            </a:r>
            <a:r>
              <a:rPr lang="ca-ES" sz="2500" b="1" noProof="0" dirty="0"/>
              <a:t>baixa disponibilitat energètica</a:t>
            </a:r>
          </a:p>
        </p:txBody>
      </p:sp>
      <p:pic>
        <p:nvPicPr>
          <p:cNvPr id="6" name="Gràfic 5" descr="Scales of justice outline">
            <a:extLst>
              <a:ext uri="{FF2B5EF4-FFF2-40B4-BE49-F238E27FC236}">
                <a16:creationId xmlns:a16="http://schemas.microsoft.com/office/drawing/2014/main" id="{6C7B8A8F-A50E-990D-3AD5-DBF900A626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95328" y="3779912"/>
            <a:ext cx="1753344" cy="1753344"/>
          </a:xfrm>
          <a:prstGeom prst="rect">
            <a:avLst/>
          </a:prstGeom>
        </p:spPr>
      </p:pic>
      <p:sp>
        <p:nvSpPr>
          <p:cNvPr id="7" name="Contenidor de contingut 2">
            <a:extLst>
              <a:ext uri="{FF2B5EF4-FFF2-40B4-BE49-F238E27FC236}">
                <a16:creationId xmlns:a16="http://schemas.microsoft.com/office/drawing/2014/main" id="{7EB0E1BA-AA30-44E7-E6D5-1845E760283D}"/>
              </a:ext>
            </a:extLst>
          </p:cNvPr>
          <p:cNvSpPr txBox="1">
            <a:spLocks/>
          </p:cNvSpPr>
          <p:nvPr/>
        </p:nvSpPr>
        <p:spPr>
          <a:xfrm>
            <a:off x="5292080" y="4446181"/>
            <a:ext cx="2579565" cy="42080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ca-ES" sz="2500" noProof="0" dirty="0"/>
              <a:t>Ingesta calòrica</a:t>
            </a:r>
            <a:endParaRPr lang="ca-ES" sz="2500" b="1" noProof="0" dirty="0"/>
          </a:p>
        </p:txBody>
      </p:sp>
      <p:sp>
        <p:nvSpPr>
          <p:cNvPr id="11" name="Contenidor de contingut 2">
            <a:extLst>
              <a:ext uri="{FF2B5EF4-FFF2-40B4-BE49-F238E27FC236}">
                <a16:creationId xmlns:a16="http://schemas.microsoft.com/office/drawing/2014/main" id="{364583F1-0143-5FEF-2BBF-33829CFBAFD4}"/>
              </a:ext>
            </a:extLst>
          </p:cNvPr>
          <p:cNvSpPr txBox="1">
            <a:spLocks/>
          </p:cNvSpPr>
          <p:nvPr/>
        </p:nvSpPr>
        <p:spPr>
          <a:xfrm>
            <a:off x="1115616" y="4446181"/>
            <a:ext cx="2520281" cy="42080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ca-ES" sz="2500" noProof="0" dirty="0"/>
              <a:t>Despesa energètica</a:t>
            </a:r>
            <a:endParaRPr lang="ca-ES" sz="2500" b="1" noProof="0" dirty="0"/>
          </a:p>
        </p:txBody>
      </p:sp>
      <p:sp>
        <p:nvSpPr>
          <p:cNvPr id="12" name="Contenidor de contingut 2">
            <a:extLst>
              <a:ext uri="{FF2B5EF4-FFF2-40B4-BE49-F238E27FC236}">
                <a16:creationId xmlns:a16="http://schemas.microsoft.com/office/drawing/2014/main" id="{EECAC424-492B-BB40-0410-AF5DCB976CBE}"/>
              </a:ext>
            </a:extLst>
          </p:cNvPr>
          <p:cNvSpPr txBox="1">
            <a:spLocks/>
          </p:cNvSpPr>
          <p:nvPr/>
        </p:nvSpPr>
        <p:spPr>
          <a:xfrm>
            <a:off x="3282217" y="5373216"/>
            <a:ext cx="2579565" cy="42080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ca-ES" sz="2500" noProof="0" dirty="0">
                <a:solidFill>
                  <a:srgbClr val="FF0000"/>
                </a:solidFill>
              </a:rPr>
              <a:t>desequilibri</a:t>
            </a:r>
          </a:p>
        </p:txBody>
      </p:sp>
      <p:sp>
        <p:nvSpPr>
          <p:cNvPr id="13" name="Títol 1">
            <a:extLst>
              <a:ext uri="{FF2B5EF4-FFF2-40B4-BE49-F238E27FC236}">
                <a16:creationId xmlns:a16="http://schemas.microsoft.com/office/drawing/2014/main" id="{D9777700-5024-FA72-7310-E7EB816ED31C}"/>
              </a:ext>
            </a:extLst>
          </p:cNvPr>
          <p:cNvSpPr txBox="1">
            <a:spLocks/>
          </p:cNvSpPr>
          <p:nvPr/>
        </p:nvSpPr>
        <p:spPr>
          <a:xfrm>
            <a:off x="1259632" y="274638"/>
            <a:ext cx="742716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500" dirty="0">
                <a:solidFill>
                  <a:schemeClr val="bg1"/>
                </a:solidFill>
              </a:rPr>
              <a:t>RED-S</a:t>
            </a:r>
            <a:endParaRPr lang="ca-ES" sz="3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005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idor de contingut 4">
            <a:extLst>
              <a:ext uri="{FF2B5EF4-FFF2-40B4-BE49-F238E27FC236}">
                <a16:creationId xmlns:a16="http://schemas.microsoft.com/office/drawing/2014/main" id="{5177DC17-567E-B087-A260-AAD3E246B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ca-ES" sz="2000" noProof="0" dirty="0"/>
              <a:t>La </a:t>
            </a:r>
            <a:r>
              <a:rPr lang="ca-ES" sz="2000" b="1" noProof="0" dirty="0"/>
              <a:t>disponibilitat energètica </a:t>
            </a:r>
            <a:r>
              <a:rPr lang="ca-ES" sz="2000" noProof="0" dirty="0"/>
              <a:t>és l'energia dietètica restant i disponible per al funcionament òptim dels sistemes corporals després de tenir en compte l'energia gastada durant l'exercici.</a:t>
            </a:r>
          </a:p>
          <a:p>
            <a:pPr marL="0" indent="0" algn="just">
              <a:buNone/>
            </a:pPr>
            <a:endParaRPr lang="ca-ES" sz="2000" noProof="0" dirty="0"/>
          </a:p>
          <a:p>
            <a:pPr marL="0" indent="0" algn="just">
              <a:buNone/>
            </a:pPr>
            <a:r>
              <a:rPr lang="ca-ES" sz="2000" noProof="0" dirty="0"/>
              <a:t>S’expressa amb la següent fórmula:</a:t>
            </a:r>
          </a:p>
          <a:p>
            <a:pPr marL="0" indent="0" algn="just">
              <a:buNone/>
            </a:pPr>
            <a:endParaRPr lang="ca-ES" sz="2000" noProof="0" dirty="0"/>
          </a:p>
          <a:p>
            <a:pPr marL="0" indent="0" algn="ctr">
              <a:lnSpc>
                <a:spcPct val="150000"/>
              </a:lnSpc>
              <a:buNone/>
            </a:pPr>
            <a:endParaRPr lang="ca-ES" sz="2000" b="1" noProof="0" dirty="0"/>
          </a:p>
          <a:p>
            <a:pPr marL="0" indent="0" algn="just">
              <a:lnSpc>
                <a:spcPct val="150000"/>
              </a:lnSpc>
              <a:buNone/>
            </a:pPr>
            <a:endParaRPr lang="ca-ES" sz="2000" noProof="0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ca-ES" sz="2000" noProof="0" dirty="0"/>
              <a:t>Quan aquesta és baixa </a:t>
            </a:r>
            <a:r>
              <a:rPr lang="ca-ES" sz="2000" b="1" noProof="0" dirty="0"/>
              <a:t>(&lt;30 kcal/kg FFM) </a:t>
            </a:r>
            <a:r>
              <a:rPr lang="ca-ES" sz="2000" noProof="0" dirty="0"/>
              <a:t>, l’organisme prioritza les funcions vitals i s’alteren altres sistemes.</a:t>
            </a:r>
          </a:p>
          <a:p>
            <a:pPr marL="0" indent="0" algn="just">
              <a:buNone/>
            </a:pPr>
            <a:endParaRPr lang="ca-ES" sz="2000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4218E02-542D-EFF4-065E-F9635FCC7566}"/>
              </a:ext>
            </a:extLst>
          </p:cNvPr>
          <p:cNvSpPr/>
          <p:nvPr/>
        </p:nvSpPr>
        <p:spPr>
          <a:xfrm>
            <a:off x="457200" y="3501008"/>
            <a:ext cx="8229600" cy="1224136"/>
          </a:xfrm>
          <a:prstGeom prst="rect">
            <a:avLst/>
          </a:prstGeom>
          <a:solidFill>
            <a:srgbClr val="8ED6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b="1" noProof="0" dirty="0">
                <a:solidFill>
                  <a:schemeClr val="tx1"/>
                </a:solidFill>
              </a:rPr>
              <a:t>Ingesta calòrica (kcal)- despesa energètica durant l'exercici (kcal)</a:t>
            </a:r>
          </a:p>
          <a:p>
            <a:pPr algn="ctr">
              <a:lnSpc>
                <a:spcPct val="150000"/>
              </a:lnSpc>
            </a:pPr>
            <a:r>
              <a:rPr lang="ca-ES" b="1" noProof="0" dirty="0">
                <a:solidFill>
                  <a:schemeClr val="tx1"/>
                </a:solidFill>
              </a:rPr>
              <a:t>FFM [Massa sense greixos (kg)/dia</a:t>
            </a:r>
          </a:p>
        </p:txBody>
      </p:sp>
      <p:cxnSp>
        <p:nvCxnSpPr>
          <p:cNvPr id="9" name="Connector recte 8">
            <a:extLst>
              <a:ext uri="{FF2B5EF4-FFF2-40B4-BE49-F238E27FC236}">
                <a16:creationId xmlns:a16="http://schemas.microsoft.com/office/drawing/2014/main" id="{CF839D00-1684-C910-E327-5CA4CE1D1700}"/>
              </a:ext>
            </a:extLst>
          </p:cNvPr>
          <p:cNvCxnSpPr/>
          <p:nvPr/>
        </p:nvCxnSpPr>
        <p:spPr>
          <a:xfrm>
            <a:off x="1187624" y="4077072"/>
            <a:ext cx="705678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1" name="Gràfic 20" descr="Battery charging with solid fill">
            <a:extLst>
              <a:ext uri="{FF2B5EF4-FFF2-40B4-BE49-F238E27FC236}">
                <a16:creationId xmlns:a16="http://schemas.microsoft.com/office/drawing/2014/main" id="{773C11D8-BF74-9BC9-8281-DC421E74E0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28384" y="3029509"/>
            <a:ext cx="914400" cy="914400"/>
          </a:xfrm>
          <a:prstGeom prst="rect">
            <a:avLst/>
          </a:prstGeom>
        </p:spPr>
      </p:pic>
      <p:sp>
        <p:nvSpPr>
          <p:cNvPr id="10" name="Títol 1">
            <a:extLst>
              <a:ext uri="{FF2B5EF4-FFF2-40B4-BE49-F238E27FC236}">
                <a16:creationId xmlns:a16="http://schemas.microsoft.com/office/drawing/2014/main" id="{1D31DF4C-8F93-A789-D5C1-649E500C8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 anchor="ctr">
            <a:normAutofit/>
          </a:bodyPr>
          <a:lstStyle/>
          <a:p>
            <a:pPr algn="l"/>
            <a:r>
              <a:rPr lang="es-ES" sz="3500" dirty="0" err="1">
                <a:solidFill>
                  <a:schemeClr val="bg1"/>
                </a:solidFill>
              </a:rPr>
              <a:t>Disponibilitat</a:t>
            </a:r>
            <a:r>
              <a:rPr lang="es-ES" sz="3500" dirty="0">
                <a:solidFill>
                  <a:schemeClr val="bg1"/>
                </a:solidFill>
              </a:rPr>
              <a:t> </a:t>
            </a:r>
            <a:r>
              <a:rPr lang="es-ES" sz="3500" dirty="0" err="1">
                <a:solidFill>
                  <a:schemeClr val="bg1"/>
                </a:solidFill>
              </a:rPr>
              <a:t>energètica</a:t>
            </a:r>
            <a:endParaRPr lang="ca-ES" sz="350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442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tge 4" descr="Imatge que conté text, cercle, captura de pantalla&#10;&#10;Pot ser que el contingut generat per IA no sigui correcte.">
            <a:extLst>
              <a:ext uri="{FF2B5EF4-FFF2-40B4-BE49-F238E27FC236}">
                <a16:creationId xmlns:a16="http://schemas.microsoft.com/office/drawing/2014/main" id="{06E31BCC-E4B2-086F-5335-66B988BEB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6" y="1810953"/>
            <a:ext cx="3389395" cy="4104456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184EE67-21BE-F4E2-2755-A3FB6DB3E4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520" y="1600200"/>
            <a:ext cx="5482952" cy="4525963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ca-ES" sz="2000" noProof="0" dirty="0"/>
              <a:t>Sistemes afectats:</a:t>
            </a:r>
          </a:p>
          <a:p>
            <a:pPr algn="just"/>
            <a:r>
              <a:rPr lang="ca-ES" sz="2000" noProof="0" dirty="0"/>
              <a:t>Reproductiu</a:t>
            </a:r>
          </a:p>
          <a:p>
            <a:pPr lvl="1" algn="just"/>
            <a:r>
              <a:rPr lang="ca-ES" sz="1600" noProof="0" dirty="0"/>
              <a:t>Disfuncions al cicle menstrual </a:t>
            </a:r>
            <a:r>
              <a:rPr lang="ca-ES" sz="1600" noProof="0" dirty="0">
                <a:sym typeface="Wingdings" panose="05000000000000000000" pitchFamily="2" charset="2"/>
              </a:rPr>
              <a:t> </a:t>
            </a:r>
            <a:r>
              <a:rPr lang="ca-ES" sz="1600" noProof="0" dirty="0"/>
              <a:t>Amenorrea/oligomenorrea</a:t>
            </a:r>
          </a:p>
          <a:p>
            <a:pPr algn="just"/>
            <a:r>
              <a:rPr lang="ca-ES" sz="2000" noProof="0" dirty="0"/>
              <a:t>Ossi</a:t>
            </a:r>
          </a:p>
          <a:p>
            <a:pPr lvl="1" algn="just"/>
            <a:r>
              <a:rPr lang="ca-ES" sz="1600" noProof="0" dirty="0"/>
              <a:t>Disminució densitat òssia </a:t>
            </a:r>
            <a:r>
              <a:rPr lang="ca-ES" sz="1600" noProof="0" dirty="0">
                <a:sym typeface="Wingdings" panose="05000000000000000000" pitchFamily="2" charset="2"/>
              </a:rPr>
              <a:t> o</a:t>
            </a:r>
            <a:r>
              <a:rPr lang="ca-ES" sz="1600" noProof="0" dirty="0"/>
              <a:t>steoporosis/fractures per estrès </a:t>
            </a:r>
          </a:p>
          <a:p>
            <a:pPr algn="just"/>
            <a:r>
              <a:rPr lang="ca-ES" sz="2000" noProof="0" dirty="0"/>
              <a:t>Immunitari</a:t>
            </a:r>
          </a:p>
          <a:p>
            <a:pPr lvl="1" algn="just"/>
            <a:r>
              <a:rPr lang="ca-ES" sz="1600" noProof="0" dirty="0"/>
              <a:t>Augment del risc d’infeccions</a:t>
            </a:r>
          </a:p>
          <a:p>
            <a:pPr algn="just"/>
            <a:r>
              <a:rPr lang="ca-ES" sz="2000" noProof="0" dirty="0"/>
              <a:t>Gastrointestinal</a:t>
            </a:r>
          </a:p>
          <a:p>
            <a:pPr lvl="1" algn="just"/>
            <a:r>
              <a:rPr lang="ca-ES" sz="1600" noProof="0" dirty="0"/>
              <a:t>Dolor abdominal, flatulències, restrenyiment</a:t>
            </a:r>
          </a:p>
          <a:p>
            <a:pPr algn="just"/>
            <a:r>
              <a:rPr lang="ca-ES" sz="2000" noProof="0" dirty="0"/>
              <a:t>Muscular</a:t>
            </a:r>
          </a:p>
          <a:p>
            <a:pPr lvl="1" algn="just"/>
            <a:r>
              <a:rPr lang="ca-ES" sz="1600" noProof="0" dirty="0"/>
              <a:t>Reducció de la síntesi proteica</a:t>
            </a:r>
          </a:p>
          <a:p>
            <a:pPr algn="just"/>
            <a:r>
              <a:rPr lang="ca-ES" sz="2000" noProof="0" dirty="0"/>
              <a:t>Hematològic</a:t>
            </a:r>
          </a:p>
          <a:p>
            <a:pPr lvl="1" algn="just"/>
            <a:r>
              <a:rPr lang="ca-ES" sz="1600" noProof="0" dirty="0"/>
              <a:t>Metabolisme del ferro </a:t>
            </a:r>
            <a:r>
              <a:rPr lang="ca-ES" sz="1600" noProof="0" dirty="0">
                <a:sym typeface="Wingdings" panose="05000000000000000000" pitchFamily="2" charset="2"/>
              </a:rPr>
              <a:t> anèmia</a:t>
            </a:r>
            <a:endParaRPr lang="ca-ES" sz="1600" noProof="0" dirty="0"/>
          </a:p>
          <a:p>
            <a:pPr algn="just"/>
            <a:r>
              <a:rPr lang="ca-ES" sz="2000" noProof="0" dirty="0"/>
              <a:t>Mental</a:t>
            </a:r>
          </a:p>
          <a:p>
            <a:pPr lvl="1" algn="just"/>
            <a:r>
              <a:rPr lang="ca-ES" sz="1600" noProof="0" dirty="0"/>
              <a:t>Augment del risc de depressió, TCA</a:t>
            </a:r>
          </a:p>
          <a:p>
            <a:pPr algn="just"/>
            <a:r>
              <a:rPr lang="ca-ES" sz="2000" noProof="0" dirty="0"/>
              <a:t>Cognitiu</a:t>
            </a:r>
          </a:p>
          <a:p>
            <a:pPr lvl="1" algn="just"/>
            <a:r>
              <a:rPr lang="ca-ES" sz="1600" noProof="0" dirty="0"/>
              <a:t>Pèrdua de memòria, concentració, reflexos</a:t>
            </a:r>
          </a:p>
          <a:p>
            <a:pPr algn="just"/>
            <a:endParaRPr lang="ca-ES" sz="2000" noProof="0" dirty="0"/>
          </a:p>
          <a:p>
            <a:pPr marL="0" indent="0">
              <a:buNone/>
            </a:pPr>
            <a:endParaRPr lang="ca-ES" sz="2000" noProof="0" dirty="0"/>
          </a:p>
          <a:p>
            <a:pPr marL="0" indent="0">
              <a:buNone/>
            </a:pPr>
            <a:endParaRPr lang="ca-ES" sz="2000" noProof="0" dirty="0"/>
          </a:p>
        </p:txBody>
      </p:sp>
      <p:sp>
        <p:nvSpPr>
          <p:cNvPr id="7" name="Títol 1">
            <a:extLst>
              <a:ext uri="{FF2B5EF4-FFF2-40B4-BE49-F238E27FC236}">
                <a16:creationId xmlns:a16="http://schemas.microsoft.com/office/drawing/2014/main" id="{5C09A957-CCC8-AA80-46B2-F907E6B3B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 anchor="ctr">
            <a:normAutofit/>
          </a:bodyPr>
          <a:lstStyle/>
          <a:p>
            <a:pPr algn="l"/>
            <a:r>
              <a:rPr lang="es-ES" sz="3500" noProof="0" dirty="0">
                <a:solidFill>
                  <a:schemeClr val="bg1"/>
                </a:solidFill>
              </a:rPr>
              <a:t>Impacte en la </a:t>
            </a:r>
            <a:r>
              <a:rPr lang="es-ES" sz="3500" noProof="0" dirty="0" err="1">
                <a:solidFill>
                  <a:schemeClr val="bg1"/>
                </a:solidFill>
              </a:rPr>
              <a:t>salut</a:t>
            </a:r>
            <a:endParaRPr lang="ca-ES" sz="350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844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tge 5" descr="Imatge que conté text, captura de pantalla, cercle, Font&#10;&#10;Pot ser que el contingut generat per IA no sigui correcte.">
            <a:extLst>
              <a:ext uri="{FF2B5EF4-FFF2-40B4-BE49-F238E27FC236}">
                <a16:creationId xmlns:a16="http://schemas.microsoft.com/office/drawing/2014/main" id="{3A29066C-50C7-B6EE-29CB-CE29B6D90A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700808"/>
            <a:ext cx="3520204" cy="4165924"/>
          </a:xfrm>
          <a:prstGeom prst="rect">
            <a:avLst/>
          </a:prstGeom>
          <a:noFill/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14568ED-360B-4A97-1757-22B16AD34318}"/>
              </a:ext>
            </a:extLst>
          </p:cNvPr>
          <p:cNvSpPr/>
          <p:nvPr/>
        </p:nvSpPr>
        <p:spPr>
          <a:xfrm>
            <a:off x="4932040" y="4509120"/>
            <a:ext cx="3024336" cy="936104"/>
          </a:xfrm>
          <a:prstGeom prst="rect">
            <a:avLst/>
          </a:prstGeom>
          <a:solidFill>
            <a:srgbClr val="8ED6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400" noProof="0" dirty="0">
                <a:solidFill>
                  <a:sysClr val="windowText" lastClr="000000"/>
                </a:solidFill>
              </a:rPr>
              <a:t>També hi ha conseqüències en el rendiment esportiu, anem a veure com afecten en el bàsquet</a:t>
            </a:r>
          </a:p>
        </p:txBody>
      </p:sp>
      <p:pic>
        <p:nvPicPr>
          <p:cNvPr id="23" name="Gràfic 22" descr="Magnifying glass with solid fill">
            <a:extLst>
              <a:ext uri="{FF2B5EF4-FFF2-40B4-BE49-F238E27FC236}">
                <a16:creationId xmlns:a16="http://schemas.microsoft.com/office/drawing/2014/main" id="{87AD1FDB-A67B-2390-1C01-D7396DAB2B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75855" y="2924943"/>
            <a:ext cx="2088233" cy="2088233"/>
          </a:xfrm>
          <a:prstGeom prst="rect">
            <a:avLst/>
          </a:prstGeom>
        </p:spPr>
      </p:pic>
      <p:pic>
        <p:nvPicPr>
          <p:cNvPr id="25" name="Gràfic 24" descr="Back with solid fill">
            <a:extLst>
              <a:ext uri="{FF2B5EF4-FFF2-40B4-BE49-F238E27FC236}">
                <a16:creationId xmlns:a16="http://schemas.microsoft.com/office/drawing/2014/main" id="{D2A326E9-DE67-EE42-BA1F-0D662A8AC4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7618040" y="5322911"/>
            <a:ext cx="914400" cy="914400"/>
          </a:xfrm>
          <a:prstGeom prst="rect">
            <a:avLst/>
          </a:prstGeom>
        </p:spPr>
      </p:pic>
      <p:sp>
        <p:nvSpPr>
          <p:cNvPr id="26" name="Títol 1">
            <a:extLst>
              <a:ext uri="{FF2B5EF4-FFF2-40B4-BE49-F238E27FC236}">
                <a16:creationId xmlns:a16="http://schemas.microsoft.com/office/drawing/2014/main" id="{F6C26544-7099-6B42-4526-35A4E0BC7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 anchor="ctr">
            <a:normAutofit/>
          </a:bodyPr>
          <a:lstStyle/>
          <a:p>
            <a:pPr algn="l"/>
            <a:r>
              <a:rPr lang="es-ES" sz="3500" dirty="0">
                <a:solidFill>
                  <a:schemeClr val="bg1"/>
                </a:solidFill>
              </a:rPr>
              <a:t>Impacte en el </a:t>
            </a:r>
            <a:r>
              <a:rPr lang="es-ES" sz="3500" dirty="0" err="1">
                <a:solidFill>
                  <a:schemeClr val="bg1"/>
                </a:solidFill>
              </a:rPr>
              <a:t>bàsquet</a:t>
            </a:r>
            <a:endParaRPr lang="ca-ES" sz="350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294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ula 4">
            <a:extLst>
              <a:ext uri="{FF2B5EF4-FFF2-40B4-BE49-F238E27FC236}">
                <a16:creationId xmlns:a16="http://schemas.microsoft.com/office/drawing/2014/main" id="{CE698968-73B2-1506-87C7-B43A350B66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2621529"/>
              </p:ext>
            </p:extLst>
          </p:nvPr>
        </p:nvGraphicFramePr>
        <p:xfrm>
          <a:off x="323529" y="1844824"/>
          <a:ext cx="8363273" cy="360040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98331">
                  <a:extLst>
                    <a:ext uri="{9D8B030D-6E8A-4147-A177-3AD203B41FA5}">
                      <a16:colId xmlns:a16="http://schemas.microsoft.com/office/drawing/2014/main" val="359070045"/>
                    </a:ext>
                  </a:extLst>
                </a:gridCol>
                <a:gridCol w="3232471">
                  <a:extLst>
                    <a:ext uri="{9D8B030D-6E8A-4147-A177-3AD203B41FA5}">
                      <a16:colId xmlns:a16="http://schemas.microsoft.com/office/drawing/2014/main" val="2401559422"/>
                    </a:ext>
                  </a:extLst>
                </a:gridCol>
                <a:gridCol w="3232471">
                  <a:extLst>
                    <a:ext uri="{9D8B030D-6E8A-4147-A177-3AD203B41FA5}">
                      <a16:colId xmlns:a16="http://schemas.microsoft.com/office/drawing/2014/main" val="322669441"/>
                    </a:ext>
                  </a:extLst>
                </a:gridCol>
              </a:tblGrid>
              <a:tr h="557501">
                <a:tc>
                  <a:txBody>
                    <a:bodyPr/>
                    <a:lstStyle/>
                    <a:p>
                      <a:pPr algn="ctr"/>
                      <a:r>
                        <a:rPr lang="ca-ES" sz="1400" noProof="0" dirty="0"/>
                        <a:t>Categoria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400" noProof="0" dirty="0"/>
                        <a:t>Alteracions generals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400" noProof="0" dirty="0"/>
                        <a:t>Alteracions específiques en el bàsquet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7610862"/>
                  </a:ext>
                </a:extLst>
              </a:tr>
              <a:tr h="379669">
                <a:tc>
                  <a:txBody>
                    <a:bodyPr/>
                    <a:lstStyle/>
                    <a:p>
                      <a:pPr algn="ctr"/>
                      <a:r>
                        <a:rPr lang="ca-ES" sz="1400" b="1" noProof="0" dirty="0"/>
                        <a:t>Disponibilitat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400" noProof="0" dirty="0"/>
                        <a:t>Més dies perduts per lesions o malaltia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400" noProof="0" dirty="0"/>
                        <a:t>Menys entrenaments i partits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90292515"/>
                  </a:ext>
                </a:extLst>
              </a:tr>
              <a:tr h="809083">
                <a:tc>
                  <a:txBody>
                    <a:bodyPr/>
                    <a:lstStyle/>
                    <a:p>
                      <a:pPr algn="ctr"/>
                      <a:r>
                        <a:rPr lang="ca-ES" sz="1400" b="1" noProof="0" dirty="0"/>
                        <a:t>Resposta a l’entrenament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400" noProof="0" dirty="0"/>
                        <a:t>Menor millora de la resistència i la capacitat aeròbica; estancament; pitjor adaptació a entrenaments intensius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400" noProof="0" dirty="0"/>
                        <a:t>Pitjor capacitat de repetir esprints; el jugador “no progressa” tot i entrenar; dificultat per aguantar ritmes alts de joc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89015421"/>
                  </a:ext>
                </a:extLst>
              </a:tr>
              <a:tr h="1045065">
                <a:tc>
                  <a:txBody>
                    <a:bodyPr/>
                    <a:lstStyle/>
                    <a:p>
                      <a:pPr algn="ctr"/>
                      <a:r>
                        <a:rPr lang="ca-ES" sz="1400" b="1" noProof="0" dirty="0"/>
                        <a:t>Recuperació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400" noProof="0" dirty="0"/>
                        <a:t>Reposició insuficient de glucogen; menys síntesi proteica; recuperació muscular més lenta; fatiga acumulada crònica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400" noProof="0" dirty="0"/>
                        <a:t>Arriba cansat a entrenaments consecutius; pitjor rendiment en partits amb poc descans; sensació de “cames buides”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2211435"/>
                  </a:ext>
                </a:extLst>
              </a:tr>
              <a:tr h="809083">
                <a:tc>
                  <a:txBody>
                    <a:bodyPr/>
                    <a:lstStyle/>
                    <a:p>
                      <a:pPr algn="ctr"/>
                      <a:r>
                        <a:rPr lang="ca-ES" sz="1400" b="1" noProof="0" dirty="0"/>
                        <a:t>Resistència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400" noProof="0" dirty="0"/>
                        <a:t>Menor capacitat de sostenir esforços prolongats; caiguda del rendiment amb la fatiga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400" noProof="0" dirty="0"/>
                        <a:t>Baixa intensitat defensiva al final dels quarts; pitjor transició defensa-atac en últims minuts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6446400"/>
                  </a:ext>
                </a:extLst>
              </a:tr>
            </a:tbl>
          </a:graphicData>
        </a:graphic>
      </p:graphicFrame>
      <p:pic>
        <p:nvPicPr>
          <p:cNvPr id="7" name="Gràfic 6" descr="Basketball Hoop with solid fill">
            <a:extLst>
              <a:ext uri="{FF2B5EF4-FFF2-40B4-BE49-F238E27FC236}">
                <a16:creationId xmlns:a16="http://schemas.microsoft.com/office/drawing/2014/main" id="{7E9F0AD0-CEDB-A5EB-0421-EFBF68AE65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06071" y="5157192"/>
            <a:ext cx="914400" cy="914400"/>
          </a:xfrm>
          <a:prstGeom prst="rect">
            <a:avLst/>
          </a:prstGeom>
        </p:spPr>
      </p:pic>
      <p:sp>
        <p:nvSpPr>
          <p:cNvPr id="8" name="Títol 1">
            <a:extLst>
              <a:ext uri="{FF2B5EF4-FFF2-40B4-BE49-F238E27FC236}">
                <a16:creationId xmlns:a16="http://schemas.microsoft.com/office/drawing/2014/main" id="{EA64CB8E-C6CF-819C-F4EF-EC66A4250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 anchor="ctr">
            <a:normAutofit/>
          </a:bodyPr>
          <a:lstStyle/>
          <a:p>
            <a:pPr algn="l"/>
            <a:r>
              <a:rPr lang="es-ES" sz="3500" dirty="0">
                <a:solidFill>
                  <a:schemeClr val="bg1"/>
                </a:solidFill>
              </a:rPr>
              <a:t>Impacte en el </a:t>
            </a:r>
            <a:r>
              <a:rPr lang="es-ES" sz="3500" dirty="0" err="1">
                <a:solidFill>
                  <a:schemeClr val="bg1"/>
                </a:solidFill>
              </a:rPr>
              <a:t>bàsquet</a:t>
            </a:r>
            <a:endParaRPr lang="ca-ES" sz="350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838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ula 2">
            <a:extLst>
              <a:ext uri="{FF2B5EF4-FFF2-40B4-BE49-F238E27FC236}">
                <a16:creationId xmlns:a16="http://schemas.microsoft.com/office/drawing/2014/main" id="{C936ABAD-6832-AC0E-F4AE-206FB272D2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5481937"/>
              </p:ext>
            </p:extLst>
          </p:nvPr>
        </p:nvGraphicFramePr>
        <p:xfrm>
          <a:off x="457201" y="2132856"/>
          <a:ext cx="8363273" cy="288155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98331">
                  <a:extLst>
                    <a:ext uri="{9D8B030D-6E8A-4147-A177-3AD203B41FA5}">
                      <a16:colId xmlns:a16="http://schemas.microsoft.com/office/drawing/2014/main" val="1948588418"/>
                    </a:ext>
                  </a:extLst>
                </a:gridCol>
                <a:gridCol w="3232471">
                  <a:extLst>
                    <a:ext uri="{9D8B030D-6E8A-4147-A177-3AD203B41FA5}">
                      <a16:colId xmlns:a16="http://schemas.microsoft.com/office/drawing/2014/main" val="2259932079"/>
                    </a:ext>
                  </a:extLst>
                </a:gridCol>
                <a:gridCol w="3232471">
                  <a:extLst>
                    <a:ext uri="{9D8B030D-6E8A-4147-A177-3AD203B41FA5}">
                      <a16:colId xmlns:a16="http://schemas.microsoft.com/office/drawing/2014/main" val="2435698110"/>
                    </a:ext>
                  </a:extLst>
                </a:gridCol>
              </a:tblGrid>
              <a:tr h="423447">
                <a:tc>
                  <a:txBody>
                    <a:bodyPr/>
                    <a:lstStyle/>
                    <a:p>
                      <a:pPr algn="ctr"/>
                      <a:r>
                        <a:rPr lang="ca-ES" sz="1400" noProof="0" dirty="0"/>
                        <a:t>Categoria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400" noProof="0" dirty="0"/>
                        <a:t>Alteracions generals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400" noProof="0" dirty="0"/>
                        <a:t>Alteracions específiques en el bàsquet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05251306"/>
                  </a:ext>
                </a:extLst>
              </a:tr>
              <a:tr h="819370">
                <a:tc>
                  <a:txBody>
                    <a:bodyPr/>
                    <a:lstStyle/>
                    <a:p>
                      <a:r>
                        <a:rPr lang="ca-ES" sz="1400" b="1" noProof="0"/>
                        <a:t>Motivació i benestar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400" noProof="0" dirty="0"/>
                        <a:t>Augment de la fatiga percebuda; irritabilitat; menor motivació per entrenar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400" noProof="0" dirty="0"/>
                        <a:t>Menys implicació en entrenaments; frustració fàcil; baixada del rendiment mental en competició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42601301"/>
                  </a:ext>
                </a:extLst>
              </a:tr>
              <a:tr h="819370">
                <a:tc>
                  <a:txBody>
                    <a:bodyPr/>
                    <a:lstStyle/>
                    <a:p>
                      <a:r>
                        <a:rPr lang="ca-ES" sz="1400" b="1" noProof="0" dirty="0"/>
                        <a:t>Força i potencia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400" noProof="0" dirty="0"/>
                        <a:t>Pèrdua de força muscular; menor potència explosiva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400" noProof="0" dirty="0"/>
                        <a:t>Menys capacitat de salt; pitjor primer pas; menys eficàcia en accions explosives (rebots, entrades, canvis de ritme)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41835569"/>
                  </a:ext>
                </a:extLst>
              </a:tr>
              <a:tr h="819370">
                <a:tc>
                  <a:txBody>
                    <a:bodyPr/>
                    <a:lstStyle/>
                    <a:p>
                      <a:r>
                        <a:rPr lang="ca-ES" sz="1400" b="1" noProof="0" dirty="0"/>
                        <a:t>Funció cognitiva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400" noProof="0" dirty="0"/>
                        <a:t>Reaccions més lentes; pitjor concentració i coordinació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1400" noProof="0" dirty="0"/>
                        <a:t>Més pèrdues de pilota; males decisions en finals de partit; errades no forçades sota pressió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7830338"/>
                  </a:ext>
                </a:extLst>
              </a:tr>
            </a:tbl>
          </a:graphicData>
        </a:graphic>
      </p:graphicFrame>
      <p:pic>
        <p:nvPicPr>
          <p:cNvPr id="8" name="Gràfic 7" descr="Left Brain with solid fill">
            <a:extLst>
              <a:ext uri="{FF2B5EF4-FFF2-40B4-BE49-F238E27FC236}">
                <a16:creationId xmlns:a16="http://schemas.microsoft.com/office/drawing/2014/main" id="{1CC90397-AE6A-5CD3-C2C4-7A6D39718F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00392" y="4734851"/>
            <a:ext cx="914400" cy="914400"/>
          </a:xfrm>
          <a:prstGeom prst="rect">
            <a:avLst/>
          </a:prstGeom>
        </p:spPr>
      </p:pic>
      <p:pic>
        <p:nvPicPr>
          <p:cNvPr id="10" name="Gràfic 9" descr="Crawl with solid fill">
            <a:extLst>
              <a:ext uri="{FF2B5EF4-FFF2-40B4-BE49-F238E27FC236}">
                <a16:creationId xmlns:a16="http://schemas.microsoft.com/office/drawing/2014/main" id="{3D2E2212-CEEF-5D0C-E8A2-125C97D21D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7201" y="1404816"/>
            <a:ext cx="914400" cy="914400"/>
          </a:xfrm>
          <a:prstGeom prst="rect">
            <a:avLst/>
          </a:prstGeom>
        </p:spPr>
      </p:pic>
      <p:sp>
        <p:nvSpPr>
          <p:cNvPr id="11" name="Títol 1">
            <a:extLst>
              <a:ext uri="{FF2B5EF4-FFF2-40B4-BE49-F238E27FC236}">
                <a16:creationId xmlns:a16="http://schemas.microsoft.com/office/drawing/2014/main" id="{541D6060-2A1C-E47C-B8C8-5A25BDC05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 anchor="ctr">
            <a:normAutofit/>
          </a:bodyPr>
          <a:lstStyle/>
          <a:p>
            <a:pPr algn="l"/>
            <a:r>
              <a:rPr lang="es-ES" sz="3500" dirty="0">
                <a:solidFill>
                  <a:schemeClr val="bg1"/>
                </a:solidFill>
              </a:rPr>
              <a:t>Impacte en el </a:t>
            </a:r>
            <a:r>
              <a:rPr lang="es-ES" sz="3500" dirty="0" err="1">
                <a:solidFill>
                  <a:schemeClr val="bg1"/>
                </a:solidFill>
              </a:rPr>
              <a:t>bàsquet</a:t>
            </a:r>
            <a:endParaRPr lang="ca-ES" sz="350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24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791CDDD1-5995-9F0D-EE36-49276BFF1A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ca-ES" sz="2000" b="1" noProof="0" dirty="0"/>
              <a:t>Recomanacions nutricionals per prevenir el RED-S en bàsquet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12690308-4EBC-DB8A-9FA3-7E202CD458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398770"/>
              </p:ext>
            </p:extLst>
          </p:nvPr>
        </p:nvGraphicFramePr>
        <p:xfrm>
          <a:off x="959768" y="2261096"/>
          <a:ext cx="7224464" cy="3472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Gràfic 5" descr="Pasta with solid fill">
            <a:extLst>
              <a:ext uri="{FF2B5EF4-FFF2-40B4-BE49-F238E27FC236}">
                <a16:creationId xmlns:a16="http://schemas.microsoft.com/office/drawing/2014/main" id="{A8D73FB8-99C9-0375-A2AC-B5DAE4E96F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68344" y="5077611"/>
            <a:ext cx="914400" cy="914400"/>
          </a:xfrm>
          <a:prstGeom prst="rect">
            <a:avLst/>
          </a:prstGeom>
        </p:spPr>
      </p:pic>
      <p:pic>
        <p:nvPicPr>
          <p:cNvPr id="8" name="Gràfic 7" descr="Fruit bowl with solid fill">
            <a:extLst>
              <a:ext uri="{FF2B5EF4-FFF2-40B4-BE49-F238E27FC236}">
                <a16:creationId xmlns:a16="http://schemas.microsoft.com/office/drawing/2014/main" id="{C2FFF5EF-2174-B63F-8FD7-5F4184DE0E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7544" y="3791174"/>
            <a:ext cx="717946" cy="717946"/>
          </a:xfrm>
          <a:prstGeom prst="rect">
            <a:avLst/>
          </a:prstGeom>
        </p:spPr>
      </p:pic>
      <p:pic>
        <p:nvPicPr>
          <p:cNvPr id="10" name="Gràfic 9" descr="Clock with solid fill">
            <a:extLst>
              <a:ext uri="{FF2B5EF4-FFF2-40B4-BE49-F238E27FC236}">
                <a16:creationId xmlns:a16="http://schemas.microsoft.com/office/drawing/2014/main" id="{4A35C984-56E8-7B49-191A-0BF6C932537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466286" y="2519851"/>
            <a:ext cx="717946" cy="717946"/>
          </a:xfrm>
          <a:prstGeom prst="rect">
            <a:avLst/>
          </a:prstGeom>
        </p:spPr>
      </p:pic>
      <p:sp>
        <p:nvSpPr>
          <p:cNvPr id="11" name="Títol 1">
            <a:extLst>
              <a:ext uri="{FF2B5EF4-FFF2-40B4-BE49-F238E27FC236}">
                <a16:creationId xmlns:a16="http://schemas.microsoft.com/office/drawing/2014/main" id="{4FD2D1A5-BDF0-1722-BC92-63E544A0F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 anchor="ctr">
            <a:normAutofit/>
          </a:bodyPr>
          <a:lstStyle/>
          <a:p>
            <a:pPr algn="l"/>
            <a:r>
              <a:rPr lang="es-ES" sz="3500" dirty="0" err="1">
                <a:solidFill>
                  <a:schemeClr val="bg1"/>
                </a:solidFill>
              </a:rPr>
              <a:t>Recomanacions</a:t>
            </a:r>
            <a:endParaRPr lang="ca-ES" sz="350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503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91E62-8E60-7BC8-A077-1CA6D95DE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CA80D9CD-5EF3-2C23-776E-1D5F6168A3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ca-ES" sz="2000" b="1" noProof="0" dirty="0"/>
              <a:t>Recomanacions nutricionals per prevenir el RED-S en bàsquet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F82D5876-4103-EC1A-0A24-084C504D6D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50950307"/>
              </p:ext>
            </p:extLst>
          </p:nvPr>
        </p:nvGraphicFramePr>
        <p:xfrm>
          <a:off x="959768" y="2261096"/>
          <a:ext cx="7212632" cy="299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Gràfic 4" descr="Olive branch with solid fill">
            <a:extLst>
              <a:ext uri="{FF2B5EF4-FFF2-40B4-BE49-F238E27FC236}">
                <a16:creationId xmlns:a16="http://schemas.microsoft.com/office/drawing/2014/main" id="{399B4574-9C4C-632D-BD5A-2683FCB153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5232" y="4890864"/>
            <a:ext cx="914400" cy="914400"/>
          </a:xfrm>
          <a:prstGeom prst="rect">
            <a:avLst/>
          </a:prstGeom>
        </p:spPr>
      </p:pic>
      <p:pic>
        <p:nvPicPr>
          <p:cNvPr id="9" name="Gràfic 8" descr="Muscular arm with solid fill">
            <a:extLst>
              <a:ext uri="{FF2B5EF4-FFF2-40B4-BE49-F238E27FC236}">
                <a16:creationId xmlns:a16="http://schemas.microsoft.com/office/drawing/2014/main" id="{AE1DEC2B-88AE-1185-7EEE-90C38A097F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72400" y="1849264"/>
            <a:ext cx="914400" cy="914400"/>
          </a:xfrm>
          <a:prstGeom prst="rect">
            <a:avLst/>
          </a:prstGeom>
        </p:spPr>
      </p:pic>
      <p:sp>
        <p:nvSpPr>
          <p:cNvPr id="11" name="Títol 1">
            <a:extLst>
              <a:ext uri="{FF2B5EF4-FFF2-40B4-BE49-F238E27FC236}">
                <a16:creationId xmlns:a16="http://schemas.microsoft.com/office/drawing/2014/main" id="{7A566CE0-5C75-0888-EB17-7FD376F80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 anchor="ctr">
            <a:normAutofit/>
          </a:bodyPr>
          <a:lstStyle/>
          <a:p>
            <a:pPr algn="l"/>
            <a:r>
              <a:rPr lang="es-ES" sz="3500" dirty="0" err="1">
                <a:solidFill>
                  <a:schemeClr val="bg1"/>
                </a:solidFill>
              </a:rPr>
              <a:t>Recomanacions</a:t>
            </a:r>
            <a:endParaRPr lang="ca-ES" sz="350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600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2B253A0B-5BAD-525E-6A77-20268FDE7F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924944"/>
            <a:ext cx="8229600" cy="1612776"/>
          </a:xfrm>
        </p:spPr>
        <p:txBody>
          <a:bodyPr/>
          <a:lstStyle/>
          <a:p>
            <a:pPr marL="0" indent="0" algn="ctr">
              <a:buNone/>
            </a:pPr>
            <a:r>
              <a:rPr lang="ca-ES" b="1" dirty="0">
                <a:solidFill>
                  <a:srgbClr val="40AE49"/>
                </a:solidFill>
              </a:rPr>
              <a:t>Menjar prou </a:t>
            </a:r>
            <a:r>
              <a:rPr lang="ca-ES" b="1" dirty="0"/>
              <a:t>i en el moment adequat permet entrenar millor, recuperar-se abans i </a:t>
            </a:r>
            <a:r>
              <a:rPr lang="ca-ES" b="1" dirty="0">
                <a:solidFill>
                  <a:srgbClr val="40AE49"/>
                </a:solidFill>
              </a:rPr>
              <a:t>rendir més durant tota la temporada</a:t>
            </a:r>
          </a:p>
        </p:txBody>
      </p:sp>
    </p:spTree>
    <p:extLst>
      <p:ext uri="{BB962C8B-B14F-4D97-AF65-F5344CB8AC3E}">
        <p14:creationId xmlns:p14="http://schemas.microsoft.com/office/powerpoint/2010/main" val="1224649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99D3E9F1-41F8-8AD4-F9CA-15E06B9A19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ca-ES" sz="1700" noProof="0" dirty="0" err="1"/>
              <a:t>Mountjoy</a:t>
            </a:r>
            <a:r>
              <a:rPr lang="ca-ES" sz="1700" noProof="0" dirty="0"/>
              <a:t> M, et al. 2023 International </a:t>
            </a:r>
            <a:r>
              <a:rPr lang="ca-ES" sz="1700" noProof="0" dirty="0" err="1"/>
              <a:t>Olympic</a:t>
            </a:r>
            <a:r>
              <a:rPr lang="ca-ES" sz="1700" noProof="0" dirty="0"/>
              <a:t> </a:t>
            </a:r>
            <a:r>
              <a:rPr lang="ca-ES" sz="1700" noProof="0" dirty="0" err="1"/>
              <a:t>Committee’s</a:t>
            </a:r>
            <a:r>
              <a:rPr lang="ca-ES" sz="1700" noProof="0" dirty="0"/>
              <a:t> (IOC) </a:t>
            </a:r>
            <a:r>
              <a:rPr lang="ca-ES" sz="1700" noProof="0" dirty="0" err="1"/>
              <a:t>consensus</a:t>
            </a:r>
            <a:r>
              <a:rPr lang="ca-ES" sz="1700" noProof="0" dirty="0"/>
              <a:t> </a:t>
            </a:r>
            <a:r>
              <a:rPr lang="ca-ES" sz="1700" noProof="0" dirty="0" err="1"/>
              <a:t>statement</a:t>
            </a:r>
            <a:r>
              <a:rPr lang="ca-ES" sz="1700" noProof="0" dirty="0"/>
              <a:t> on </a:t>
            </a:r>
            <a:r>
              <a:rPr lang="ca-ES" sz="1700" noProof="0" dirty="0" err="1"/>
              <a:t>Relative</a:t>
            </a:r>
            <a:r>
              <a:rPr lang="ca-ES" sz="1700" noProof="0" dirty="0"/>
              <a:t> </a:t>
            </a:r>
            <a:r>
              <a:rPr lang="ca-ES" sz="1700" noProof="0" dirty="0" err="1"/>
              <a:t>Energy</a:t>
            </a:r>
            <a:r>
              <a:rPr lang="ca-ES" sz="1700" noProof="0" dirty="0"/>
              <a:t> </a:t>
            </a:r>
            <a:r>
              <a:rPr lang="ca-ES" sz="1700" noProof="0" dirty="0" err="1"/>
              <a:t>Deficiency</a:t>
            </a:r>
            <a:r>
              <a:rPr lang="ca-ES" sz="1700" noProof="0" dirty="0"/>
              <a:t> in </a:t>
            </a:r>
            <a:r>
              <a:rPr lang="ca-ES" sz="1700" noProof="0" dirty="0" err="1"/>
              <a:t>Sport</a:t>
            </a:r>
            <a:r>
              <a:rPr lang="ca-ES" sz="1700" noProof="0" dirty="0"/>
              <a:t> (</a:t>
            </a:r>
            <a:r>
              <a:rPr lang="ca-ES" sz="1700" noProof="0" dirty="0" err="1"/>
              <a:t>REDs</a:t>
            </a:r>
            <a:r>
              <a:rPr lang="ca-ES" sz="1700" noProof="0" dirty="0"/>
              <a:t>). Br J </a:t>
            </a:r>
            <a:r>
              <a:rPr lang="ca-ES" sz="1700" noProof="0" dirty="0" err="1"/>
              <a:t>Sports</a:t>
            </a:r>
            <a:r>
              <a:rPr lang="ca-ES" sz="1700" noProof="0" dirty="0"/>
              <a:t> </a:t>
            </a:r>
            <a:r>
              <a:rPr lang="ca-ES" sz="1700" noProof="0" dirty="0" err="1"/>
              <a:t>Med</a:t>
            </a:r>
            <a:r>
              <a:rPr lang="ca-ES" sz="1700" noProof="0" dirty="0"/>
              <a:t> 2024;57:1073–1098.</a:t>
            </a:r>
          </a:p>
          <a:p>
            <a:pPr algn="just"/>
            <a:r>
              <a:rPr lang="ca-ES" sz="1700" noProof="0" dirty="0" err="1"/>
              <a:t>Holtzman</a:t>
            </a:r>
            <a:r>
              <a:rPr lang="ca-ES" sz="1700" noProof="0" dirty="0"/>
              <a:t> B et al. </a:t>
            </a:r>
            <a:r>
              <a:rPr lang="ca-ES" sz="1700" noProof="0" dirty="0" err="1"/>
              <a:t>Low</a:t>
            </a:r>
            <a:r>
              <a:rPr lang="ca-ES" sz="1700" noProof="0" dirty="0"/>
              <a:t> </a:t>
            </a:r>
            <a:r>
              <a:rPr lang="ca-ES" sz="1700" noProof="0" dirty="0" err="1"/>
              <a:t>energy</a:t>
            </a:r>
            <a:r>
              <a:rPr lang="ca-ES" sz="1700" noProof="0" dirty="0"/>
              <a:t> </a:t>
            </a:r>
            <a:r>
              <a:rPr lang="ca-ES" sz="1700" noProof="0" dirty="0" err="1"/>
              <a:t>availability</a:t>
            </a:r>
            <a:r>
              <a:rPr lang="ca-ES" sz="1700" noProof="0" dirty="0"/>
              <a:t> </a:t>
            </a:r>
            <a:r>
              <a:rPr lang="ca-ES" sz="1700" noProof="0" dirty="0" err="1"/>
              <a:t>surrogates</a:t>
            </a:r>
            <a:r>
              <a:rPr lang="ca-ES" sz="1700" noProof="0" dirty="0"/>
              <a:t> </a:t>
            </a:r>
            <a:r>
              <a:rPr lang="ca-ES" sz="1700" noProof="0" dirty="0" err="1"/>
              <a:t>are</a:t>
            </a:r>
            <a:r>
              <a:rPr lang="ca-ES" sz="1700" noProof="0" dirty="0"/>
              <a:t> </a:t>
            </a:r>
            <a:r>
              <a:rPr lang="ca-ES" sz="1700" noProof="0" dirty="0" err="1"/>
              <a:t>associated</a:t>
            </a:r>
            <a:r>
              <a:rPr lang="ca-ES" sz="1700" noProof="0" dirty="0"/>
              <a:t> </a:t>
            </a:r>
            <a:r>
              <a:rPr lang="ca-ES" sz="1700" noProof="0" dirty="0" err="1"/>
              <a:t>with</a:t>
            </a:r>
            <a:r>
              <a:rPr lang="ca-ES" sz="1700" noProof="0" dirty="0"/>
              <a:t> </a:t>
            </a:r>
            <a:r>
              <a:rPr lang="ca-ES" sz="1700" noProof="0" dirty="0" err="1"/>
              <a:t>Relative</a:t>
            </a:r>
            <a:r>
              <a:rPr lang="ca-ES" sz="1700" noProof="0" dirty="0"/>
              <a:t> </a:t>
            </a:r>
            <a:r>
              <a:rPr lang="ca-ES" sz="1700" noProof="0" dirty="0" err="1"/>
              <a:t>Energy</a:t>
            </a:r>
            <a:r>
              <a:rPr lang="ca-ES" sz="1700" noProof="0" dirty="0"/>
              <a:t> </a:t>
            </a:r>
            <a:r>
              <a:rPr lang="ca-ES" sz="1700" noProof="0" dirty="0" err="1"/>
              <a:t>Deficiency</a:t>
            </a:r>
            <a:r>
              <a:rPr lang="ca-ES" sz="1700" noProof="0" dirty="0"/>
              <a:t> in </a:t>
            </a:r>
            <a:r>
              <a:rPr lang="ca-ES" sz="1700" noProof="0" dirty="0" err="1"/>
              <a:t>Sport</a:t>
            </a:r>
            <a:r>
              <a:rPr lang="ca-ES" sz="1700" noProof="0" dirty="0"/>
              <a:t> </a:t>
            </a:r>
            <a:r>
              <a:rPr lang="ca-ES" sz="1700" noProof="0" dirty="0" err="1"/>
              <a:t>outcomes</a:t>
            </a:r>
            <a:r>
              <a:rPr lang="ca-ES" sz="1700" noProof="0" dirty="0"/>
              <a:t> in </a:t>
            </a:r>
            <a:r>
              <a:rPr lang="ca-ES" sz="1700" noProof="0" dirty="0" err="1"/>
              <a:t>male</a:t>
            </a:r>
            <a:r>
              <a:rPr lang="ca-ES" sz="1700" noProof="0" dirty="0"/>
              <a:t> </a:t>
            </a:r>
            <a:r>
              <a:rPr lang="ca-ES" sz="1700" noProof="0" dirty="0" err="1"/>
              <a:t>athletes</a:t>
            </a:r>
            <a:r>
              <a:rPr lang="ca-ES" sz="1700" noProof="0" dirty="0"/>
              <a:t>. Br J </a:t>
            </a:r>
            <a:r>
              <a:rPr lang="ca-ES" sz="1700" noProof="0" dirty="0" err="1"/>
              <a:t>Sports</a:t>
            </a:r>
            <a:r>
              <a:rPr lang="ca-ES" sz="1700" noProof="0" dirty="0"/>
              <a:t> </a:t>
            </a:r>
            <a:r>
              <a:rPr lang="ca-ES" sz="1700" noProof="0" dirty="0" err="1"/>
              <a:t>Med</a:t>
            </a:r>
            <a:r>
              <a:rPr lang="ca-ES" sz="1700" noProof="0" dirty="0"/>
              <a:t>. 2024 Dec 23;59(1):48-55.</a:t>
            </a:r>
          </a:p>
          <a:p>
            <a:pPr algn="just"/>
            <a:r>
              <a:rPr lang="ca-ES" sz="1700" noProof="0" dirty="0"/>
              <a:t>Lodge MT, </a:t>
            </a:r>
            <a:r>
              <a:rPr lang="ca-ES" sz="1700" noProof="0" dirty="0" err="1"/>
              <a:t>Ward-Ritacco</a:t>
            </a:r>
            <a:r>
              <a:rPr lang="ca-ES" sz="1700" noProof="0" dirty="0"/>
              <a:t> CL, </a:t>
            </a:r>
            <a:r>
              <a:rPr lang="ca-ES" sz="1700" noProof="0" dirty="0" err="1"/>
              <a:t>Melanson</a:t>
            </a:r>
            <a:r>
              <a:rPr lang="ca-ES" sz="1700" noProof="0" dirty="0"/>
              <a:t> KJ. </a:t>
            </a:r>
            <a:r>
              <a:rPr lang="ca-ES" sz="1700" noProof="0" dirty="0" err="1"/>
              <a:t>Considerations</a:t>
            </a:r>
            <a:r>
              <a:rPr lang="ca-ES" sz="1700" noProof="0" dirty="0"/>
              <a:t> of </a:t>
            </a:r>
            <a:r>
              <a:rPr lang="ca-ES" sz="1700" noProof="0" dirty="0" err="1"/>
              <a:t>Low</a:t>
            </a:r>
            <a:r>
              <a:rPr lang="ca-ES" sz="1700" noProof="0" dirty="0"/>
              <a:t> </a:t>
            </a:r>
            <a:r>
              <a:rPr lang="ca-ES" sz="1700" noProof="0" dirty="0" err="1"/>
              <a:t>Carbohydrate</a:t>
            </a:r>
            <a:r>
              <a:rPr lang="ca-ES" sz="1700" noProof="0" dirty="0"/>
              <a:t> </a:t>
            </a:r>
            <a:r>
              <a:rPr lang="ca-ES" sz="1700" noProof="0" dirty="0" err="1"/>
              <a:t>Availability</a:t>
            </a:r>
            <a:r>
              <a:rPr lang="ca-ES" sz="1700" noProof="0" dirty="0"/>
              <a:t> (LCA) to </a:t>
            </a:r>
            <a:r>
              <a:rPr lang="ca-ES" sz="1700" noProof="0" dirty="0" err="1"/>
              <a:t>Relative</a:t>
            </a:r>
            <a:r>
              <a:rPr lang="ca-ES" sz="1700" noProof="0" dirty="0"/>
              <a:t> </a:t>
            </a:r>
            <a:r>
              <a:rPr lang="ca-ES" sz="1700" noProof="0" dirty="0" err="1"/>
              <a:t>Energy</a:t>
            </a:r>
            <a:r>
              <a:rPr lang="ca-ES" sz="1700" noProof="0" dirty="0"/>
              <a:t> </a:t>
            </a:r>
            <a:r>
              <a:rPr lang="ca-ES" sz="1700" noProof="0" dirty="0" err="1"/>
              <a:t>Deficiency</a:t>
            </a:r>
            <a:r>
              <a:rPr lang="ca-ES" sz="1700" noProof="0" dirty="0"/>
              <a:t> in </a:t>
            </a:r>
            <a:r>
              <a:rPr lang="ca-ES" sz="1700" noProof="0" dirty="0" err="1"/>
              <a:t>Sport</a:t>
            </a:r>
            <a:r>
              <a:rPr lang="ca-ES" sz="1700" noProof="0" dirty="0"/>
              <a:t> (RED-S) in </a:t>
            </a:r>
            <a:r>
              <a:rPr lang="ca-ES" sz="1700" noProof="0" dirty="0" err="1"/>
              <a:t>Female</a:t>
            </a:r>
            <a:r>
              <a:rPr lang="ca-ES" sz="1700" noProof="0" dirty="0"/>
              <a:t> </a:t>
            </a:r>
            <a:r>
              <a:rPr lang="ca-ES" sz="1700" noProof="0" dirty="0" err="1"/>
              <a:t>Endurance</a:t>
            </a:r>
            <a:r>
              <a:rPr lang="ca-ES" sz="1700" noProof="0" dirty="0"/>
              <a:t> </a:t>
            </a:r>
            <a:r>
              <a:rPr lang="ca-ES" sz="1700" noProof="0" dirty="0" err="1"/>
              <a:t>Athletes</a:t>
            </a:r>
            <a:r>
              <a:rPr lang="ca-ES" sz="1700" noProof="0" dirty="0"/>
              <a:t>: A </a:t>
            </a:r>
            <a:r>
              <a:rPr lang="ca-ES" sz="1700" noProof="0" dirty="0" err="1"/>
              <a:t>Narrative</a:t>
            </a:r>
            <a:r>
              <a:rPr lang="ca-ES" sz="1700" noProof="0" dirty="0"/>
              <a:t> </a:t>
            </a:r>
            <a:r>
              <a:rPr lang="ca-ES" sz="1700" noProof="0" dirty="0" err="1"/>
              <a:t>Review</a:t>
            </a:r>
            <a:r>
              <a:rPr lang="ca-ES" sz="1700" noProof="0" dirty="0"/>
              <a:t>. Nutrients. 2023 </a:t>
            </a:r>
            <a:r>
              <a:rPr lang="ca-ES" sz="1700" noProof="0" dirty="0" err="1"/>
              <a:t>Oct</a:t>
            </a:r>
            <a:r>
              <a:rPr lang="ca-ES" sz="1700" noProof="0" dirty="0"/>
              <a:t> 20;15(20):4457.</a:t>
            </a:r>
          </a:p>
          <a:p>
            <a:pPr algn="just"/>
            <a:r>
              <a:rPr lang="ca-ES" sz="1700" noProof="0" dirty="0"/>
              <a:t>Davis JK, </a:t>
            </a:r>
            <a:r>
              <a:rPr lang="ca-ES" sz="1700" noProof="0" dirty="0" err="1"/>
              <a:t>Oikawa</a:t>
            </a:r>
            <a:r>
              <a:rPr lang="ca-ES" sz="1700" noProof="0" dirty="0"/>
              <a:t> SY, </a:t>
            </a:r>
            <a:r>
              <a:rPr lang="ca-ES" sz="1700" noProof="0" dirty="0" err="1"/>
              <a:t>Halson</a:t>
            </a:r>
            <a:r>
              <a:rPr lang="ca-ES" sz="1700" noProof="0" dirty="0"/>
              <a:t> S, </a:t>
            </a:r>
            <a:r>
              <a:rPr lang="ca-ES" sz="1700" noProof="0" dirty="0" err="1"/>
              <a:t>Stephens</a:t>
            </a:r>
            <a:r>
              <a:rPr lang="ca-ES" sz="1700" noProof="0" dirty="0"/>
              <a:t> J, </a:t>
            </a:r>
            <a:r>
              <a:rPr lang="ca-ES" sz="1700" noProof="0" dirty="0" err="1"/>
              <a:t>O'Riordan</a:t>
            </a:r>
            <a:r>
              <a:rPr lang="ca-ES" sz="1700" noProof="0" dirty="0"/>
              <a:t> S, </a:t>
            </a:r>
            <a:r>
              <a:rPr lang="ca-ES" sz="1700" noProof="0" dirty="0" err="1"/>
              <a:t>Luhrs</a:t>
            </a:r>
            <a:r>
              <a:rPr lang="ca-ES" sz="1700" noProof="0" dirty="0"/>
              <a:t> K, </a:t>
            </a:r>
            <a:r>
              <a:rPr lang="ca-ES" sz="1700" noProof="0" dirty="0" err="1"/>
              <a:t>Sopena</a:t>
            </a:r>
            <a:r>
              <a:rPr lang="ca-ES" sz="1700" noProof="0" dirty="0"/>
              <a:t> B, Baker LB. In-</a:t>
            </a:r>
            <a:r>
              <a:rPr lang="ca-ES" sz="1700" noProof="0" dirty="0" err="1"/>
              <a:t>Season</a:t>
            </a:r>
            <a:r>
              <a:rPr lang="ca-ES" sz="1700" noProof="0" dirty="0"/>
              <a:t> </a:t>
            </a:r>
            <a:r>
              <a:rPr lang="ca-ES" sz="1700" noProof="0" dirty="0" err="1"/>
              <a:t>Nutrition</a:t>
            </a:r>
            <a:r>
              <a:rPr lang="ca-ES" sz="1700" noProof="0" dirty="0"/>
              <a:t> </a:t>
            </a:r>
            <a:r>
              <a:rPr lang="ca-ES" sz="1700" noProof="0" dirty="0" err="1"/>
              <a:t>Strategies</a:t>
            </a:r>
            <a:r>
              <a:rPr lang="ca-ES" sz="1700" noProof="0" dirty="0"/>
              <a:t> </a:t>
            </a:r>
            <a:r>
              <a:rPr lang="ca-ES" sz="1700" noProof="0" dirty="0" err="1"/>
              <a:t>and</a:t>
            </a:r>
            <a:r>
              <a:rPr lang="ca-ES" sz="1700" noProof="0" dirty="0"/>
              <a:t> </a:t>
            </a:r>
            <a:r>
              <a:rPr lang="ca-ES" sz="1700" noProof="0" dirty="0" err="1"/>
              <a:t>Recovery</a:t>
            </a:r>
            <a:r>
              <a:rPr lang="ca-ES" sz="1700" noProof="0" dirty="0"/>
              <a:t> </a:t>
            </a:r>
            <a:r>
              <a:rPr lang="ca-ES" sz="1700" noProof="0" dirty="0" err="1"/>
              <a:t>Modalities</a:t>
            </a:r>
            <a:r>
              <a:rPr lang="ca-ES" sz="1700" noProof="0" dirty="0"/>
              <a:t> to </a:t>
            </a:r>
            <a:r>
              <a:rPr lang="ca-ES" sz="1700" noProof="0" dirty="0" err="1"/>
              <a:t>Enhance</a:t>
            </a:r>
            <a:r>
              <a:rPr lang="ca-ES" sz="1700" noProof="0" dirty="0"/>
              <a:t> </a:t>
            </a:r>
            <a:r>
              <a:rPr lang="ca-ES" sz="1700" noProof="0" dirty="0" err="1"/>
              <a:t>Recovery</a:t>
            </a:r>
            <a:r>
              <a:rPr lang="ca-ES" sz="1700" noProof="0" dirty="0"/>
              <a:t> for </a:t>
            </a:r>
            <a:r>
              <a:rPr lang="ca-ES" sz="1700" noProof="0" dirty="0" err="1"/>
              <a:t>Basketball</a:t>
            </a:r>
            <a:r>
              <a:rPr lang="ca-ES" sz="1700" noProof="0" dirty="0"/>
              <a:t> </a:t>
            </a:r>
            <a:r>
              <a:rPr lang="ca-ES" sz="1700" noProof="0" dirty="0" err="1"/>
              <a:t>Players</a:t>
            </a:r>
            <a:r>
              <a:rPr lang="ca-ES" sz="1700" noProof="0" dirty="0"/>
              <a:t>: A </a:t>
            </a:r>
            <a:r>
              <a:rPr lang="ca-ES" sz="1700" noProof="0" dirty="0" err="1"/>
              <a:t>Narrative</a:t>
            </a:r>
            <a:r>
              <a:rPr lang="ca-ES" sz="1700" noProof="0" dirty="0"/>
              <a:t> </a:t>
            </a:r>
            <a:r>
              <a:rPr lang="ca-ES" sz="1700" noProof="0" dirty="0" err="1"/>
              <a:t>Review</a:t>
            </a:r>
            <a:r>
              <a:rPr lang="ca-ES" sz="1700" noProof="0" dirty="0"/>
              <a:t>. </a:t>
            </a:r>
            <a:r>
              <a:rPr lang="ca-ES" sz="1700" noProof="0" dirty="0" err="1"/>
              <a:t>Sports</a:t>
            </a:r>
            <a:r>
              <a:rPr lang="ca-ES" sz="1700" noProof="0" dirty="0"/>
              <a:t> </a:t>
            </a:r>
            <a:r>
              <a:rPr lang="ca-ES" sz="1700" noProof="0" dirty="0" err="1"/>
              <a:t>Med</a:t>
            </a:r>
            <a:r>
              <a:rPr lang="ca-ES" sz="1700" noProof="0" dirty="0"/>
              <a:t>. 2022 May;52(5):971-993</a:t>
            </a:r>
          </a:p>
          <a:p>
            <a:pPr algn="just"/>
            <a:endParaRPr lang="ca-ES" sz="1700" noProof="0" dirty="0"/>
          </a:p>
        </p:txBody>
      </p:sp>
      <p:sp>
        <p:nvSpPr>
          <p:cNvPr id="4" name="Títol 1">
            <a:extLst>
              <a:ext uri="{FF2B5EF4-FFF2-40B4-BE49-F238E27FC236}">
                <a16:creationId xmlns:a16="http://schemas.microsoft.com/office/drawing/2014/main" id="{41CC6FF8-B8CA-D230-69FE-6C8445B0F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 anchor="ctr">
            <a:normAutofit/>
          </a:bodyPr>
          <a:lstStyle/>
          <a:p>
            <a:pPr algn="l"/>
            <a:r>
              <a:rPr lang="es-ES" sz="3500" dirty="0" err="1">
                <a:solidFill>
                  <a:schemeClr val="bg1"/>
                </a:solidFill>
              </a:rPr>
              <a:t>Bibliografia</a:t>
            </a:r>
            <a:endParaRPr lang="ca-ES" sz="350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516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/>
          <p:cNvSpPr/>
          <p:nvPr/>
        </p:nvSpPr>
        <p:spPr>
          <a:xfrm>
            <a:off x="0" y="3147563"/>
            <a:ext cx="9144000" cy="1054580"/>
          </a:xfrm>
          <a:prstGeom prst="rect">
            <a:avLst/>
          </a:prstGeom>
          <a:solidFill>
            <a:srgbClr val="41B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1350" noProof="0" dirty="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3315075"/>
            <a:ext cx="9144000" cy="69249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>
            <a:spAutoFit/>
          </a:bodyPr>
          <a:lstStyle/>
          <a:p>
            <a:pPr lvl="2" algn="ctr"/>
            <a:r>
              <a:rPr lang="ca-ES" sz="4500" noProof="0" dirty="0">
                <a:solidFill>
                  <a:schemeClr val="bg1"/>
                </a:solidFill>
                <a:latin typeface="Calvert MT Std" panose="00000500000000000000" pitchFamily="50" charset="0"/>
                <a:cs typeface="Arial" panose="020B0604020202020204" pitchFamily="34" charset="0"/>
              </a:rPr>
              <a:t>Gràcies!</a:t>
            </a:r>
            <a:endParaRPr lang="ca-ES" sz="3600" noProof="0" dirty="0">
              <a:solidFill>
                <a:schemeClr val="bg1"/>
              </a:solidFill>
              <a:latin typeface="Calvert MT Std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440531" y="5361414"/>
            <a:ext cx="8292704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ca-ES" sz="1200" noProof="0" dirty="0">
                <a:solidFill>
                  <a:srgbClr val="40AE49"/>
                </a:solidFill>
                <a:latin typeface="Interstate" panose="02000503090000020004" pitchFamily="2" charset="0"/>
                <a:cs typeface="Arial" panose="020B0604020202020204" pitchFamily="34" charset="0"/>
              </a:rPr>
              <a:t>Àrea BQ Salut · Federació Catalana de </a:t>
            </a:r>
            <a:r>
              <a:rPr lang="ca-ES" sz="1200" b="1" noProof="0" dirty="0">
                <a:solidFill>
                  <a:srgbClr val="40AE49"/>
                </a:solidFill>
                <a:latin typeface="Interstate" panose="02000503090000020004" pitchFamily="2" charset="0"/>
                <a:cs typeface="Arial" panose="020B0604020202020204" pitchFamily="34" charset="0"/>
              </a:rPr>
              <a:t>Basquetbol</a:t>
            </a:r>
          </a:p>
          <a:p>
            <a:pPr algn="ctr"/>
            <a:endParaRPr lang="ca-ES" sz="1200" b="1" noProof="0" dirty="0">
              <a:solidFill>
                <a:srgbClr val="40AE49"/>
              </a:solidFill>
              <a:latin typeface="Interstate" panose="02000503090000020004" pitchFamily="2" charset="0"/>
              <a:cs typeface="Arial" panose="020B0604020202020204" pitchFamily="34" charset="0"/>
            </a:endParaRPr>
          </a:p>
          <a:p>
            <a:pPr algn="ctr"/>
            <a:endParaRPr lang="ca-ES" sz="900" b="1" noProof="0" dirty="0">
              <a:latin typeface="Interstate" panose="02000503090000020004" pitchFamily="2" charset="0"/>
              <a:cs typeface="Arial" panose="020B0604020202020204" pitchFamily="34" charset="0"/>
            </a:endParaRP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0A077BE6-AAE2-17B3-93A2-F2B5D22461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4478400"/>
            <a:ext cx="8292704" cy="692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ca-ES" sz="1200" noProof="0" dirty="0">
                <a:latin typeface="Interstate" panose="02000503090000020004" pitchFamily="2" charset="0"/>
                <a:cs typeface="Arial" panose="020B0604020202020204" pitchFamily="34" charset="0"/>
              </a:rPr>
              <a:t>Maria Labró Capellas</a:t>
            </a:r>
          </a:p>
          <a:p>
            <a:pPr algn="ctr"/>
            <a:r>
              <a:rPr lang="ca-ES" sz="1200" b="1" dirty="0">
                <a:latin typeface="Interstate" panose="02000503090000020004" pitchFamily="2" charset="0"/>
                <a:cs typeface="Arial" panose="020B0604020202020204" pitchFamily="34" charset="0"/>
              </a:rPr>
              <a:t>Dietista-Nutricionista esportiva col. CAT002468</a:t>
            </a:r>
            <a:endParaRPr lang="ca-ES" sz="1200" b="1" noProof="0" dirty="0">
              <a:latin typeface="Interstate" panose="02000503090000020004" pitchFamily="2" charset="0"/>
              <a:cs typeface="Arial" panose="020B0604020202020204" pitchFamily="34" charset="0"/>
            </a:endParaRPr>
          </a:p>
          <a:p>
            <a:pPr algn="ctr"/>
            <a:endParaRPr lang="ca-ES" sz="1200" b="1" noProof="0" dirty="0">
              <a:latin typeface="Interstate" panose="02000503090000020004" pitchFamily="2" charset="0"/>
              <a:cs typeface="Arial" panose="020B0604020202020204" pitchFamily="34" charset="0"/>
            </a:endParaRPr>
          </a:p>
          <a:p>
            <a:pPr algn="ctr"/>
            <a:endParaRPr lang="ca-ES" sz="900" b="1" noProof="0" dirty="0">
              <a:latin typeface="Interstate" panose="02000503090000020004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963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2299</TotalTime>
  <Words>866</Words>
  <Application>Microsoft Office PowerPoint</Application>
  <PresentationFormat>Presentación en pantalla (4:3)</PresentationFormat>
  <Paragraphs>112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Calvert MT Std</vt:lpstr>
      <vt:lpstr>Courier New</vt:lpstr>
      <vt:lpstr>Interstate</vt:lpstr>
      <vt:lpstr>Wingdings</vt:lpstr>
      <vt:lpstr>Tema de Office</vt:lpstr>
      <vt:lpstr>Presentación de PowerPoint</vt:lpstr>
      <vt:lpstr>Índex</vt:lpstr>
      <vt:lpstr>Dèficit energètic relatiu en l’esport (RED-s)</vt:lpstr>
      <vt:lpstr>Disponibilitat energètica</vt:lpstr>
      <vt:lpstr>Impacte en la salut</vt:lpstr>
      <vt:lpstr>Impacte en el bàsquet</vt:lpstr>
      <vt:lpstr>Impacte en el bàsquet</vt:lpstr>
      <vt:lpstr>Impacte en el bàsquet</vt:lpstr>
      <vt:lpstr>Recomanacions</vt:lpstr>
      <vt:lpstr>Recomanacions</vt:lpstr>
      <vt:lpstr>Presentación de PowerPoint</vt:lpstr>
      <vt:lpstr>Bibliografia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Javi Ezpeleta</dc:creator>
  <cp:lastModifiedBy>Silvia Treviño Monjas</cp:lastModifiedBy>
  <cp:revision>52</cp:revision>
  <dcterms:created xsi:type="dcterms:W3CDTF">2013-07-17T12:14:16Z</dcterms:created>
  <dcterms:modified xsi:type="dcterms:W3CDTF">2026-02-12T11:40:45Z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480d0b6-b3e7-4b0a-bcca-9cf6e889e10f_Enabled">
    <vt:lpwstr>true</vt:lpwstr>
  </property>
  <property fmtid="{D5CDD505-2E9C-101B-9397-08002B2CF9AE}" pid="3" name="MSIP_Label_3480d0b6-b3e7-4b0a-bcca-9cf6e889e10f_SetDate">
    <vt:lpwstr>2023-03-17T07:27:49Z</vt:lpwstr>
  </property>
  <property fmtid="{D5CDD505-2E9C-101B-9397-08002B2CF9AE}" pid="4" name="MSIP_Label_3480d0b6-b3e7-4b0a-bcca-9cf6e889e10f_Method">
    <vt:lpwstr>Standard</vt:lpwstr>
  </property>
  <property fmtid="{D5CDD505-2E9C-101B-9397-08002B2CF9AE}" pid="5" name="MSIP_Label_3480d0b6-b3e7-4b0a-bcca-9cf6e889e10f_Name">
    <vt:lpwstr>Uso Interno</vt:lpwstr>
  </property>
  <property fmtid="{D5CDD505-2E9C-101B-9397-08002B2CF9AE}" pid="6" name="MSIP_Label_3480d0b6-b3e7-4b0a-bcca-9cf6e889e10f_SiteId">
    <vt:lpwstr>bffd3dff-370d-4f4d-97b4-4fb0acfd87b0</vt:lpwstr>
  </property>
  <property fmtid="{D5CDD505-2E9C-101B-9397-08002B2CF9AE}" pid="7" name="MSIP_Label_3480d0b6-b3e7-4b0a-bcca-9cf6e889e10f_ActionId">
    <vt:lpwstr>94a73e9c-62fc-4fe8-851e-b94745245b4f</vt:lpwstr>
  </property>
  <property fmtid="{D5CDD505-2E9C-101B-9397-08002B2CF9AE}" pid="8" name="MSIP_Label_3480d0b6-b3e7-4b0a-bcca-9cf6e889e10f_ContentBits">
    <vt:lpwstr>0</vt:lpwstr>
  </property>
</Properties>
</file>