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24"/>
  </p:notesMasterIdLst>
  <p:handoutMasterIdLst>
    <p:handoutMasterId r:id="rId25"/>
  </p:handoutMasterIdLst>
  <p:sldIdLst>
    <p:sldId id="268" r:id="rId2"/>
    <p:sldId id="269" r:id="rId3"/>
    <p:sldId id="281" r:id="rId4"/>
    <p:sldId id="282" r:id="rId5"/>
    <p:sldId id="270" r:id="rId6"/>
    <p:sldId id="289" r:id="rId7"/>
    <p:sldId id="290" r:id="rId8"/>
    <p:sldId id="294" r:id="rId9"/>
    <p:sldId id="288" r:id="rId10"/>
    <p:sldId id="291" r:id="rId11"/>
    <p:sldId id="292" r:id="rId12"/>
    <p:sldId id="293" r:id="rId13"/>
    <p:sldId id="271" r:id="rId14"/>
    <p:sldId id="277" r:id="rId15"/>
    <p:sldId id="279" r:id="rId16"/>
    <p:sldId id="272" r:id="rId17"/>
    <p:sldId id="283" r:id="rId18"/>
    <p:sldId id="284" r:id="rId19"/>
    <p:sldId id="258" r:id="rId20"/>
    <p:sldId id="280" r:id="rId21"/>
    <p:sldId id="285" r:id="rId22"/>
    <p:sldId id="286" r:id="rId23"/>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87865" autoAdjust="0"/>
  </p:normalViewPr>
  <p:slideViewPr>
    <p:cSldViewPr>
      <p:cViewPr varScale="1">
        <p:scale>
          <a:sx n="58" d="100"/>
          <a:sy n="58" d="100"/>
        </p:scale>
        <p:origin x="72" y="6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889"/>
          </a:xfrm>
          <a:prstGeom prst="rect">
            <a:avLst/>
          </a:prstGeom>
        </p:spPr>
        <p:txBody>
          <a:bodyPr vert="horz" lIns="91440" tIns="45720" rIns="91440" bIns="45720" rtlCol="0"/>
          <a:lstStyle>
            <a:lvl1pPr algn="l">
              <a:defRPr sz="1200"/>
            </a:lvl1pPr>
          </a:lstStyle>
          <a:p>
            <a:endParaRPr lang="en-GB" dirty="0">
              <a:latin typeface="Sassoon Infant Std" panose="020B0503020103030203" pitchFamily="34" charset="0"/>
            </a:endParaRPr>
          </a:p>
        </p:txBody>
      </p:sp>
      <p:sp>
        <p:nvSpPr>
          <p:cNvPr id="3" name="Date Placeholder 2"/>
          <p:cNvSpPr>
            <a:spLocks noGrp="1"/>
          </p:cNvSpPr>
          <p:nvPr>
            <p:ph type="dt" sz="quarter" idx="1"/>
          </p:nvPr>
        </p:nvSpPr>
        <p:spPr>
          <a:xfrm>
            <a:off x="3849689" y="1"/>
            <a:ext cx="2946400" cy="496889"/>
          </a:xfrm>
          <a:prstGeom prst="rect">
            <a:avLst/>
          </a:prstGeom>
        </p:spPr>
        <p:txBody>
          <a:bodyPr vert="horz" lIns="91440" tIns="45720" rIns="91440" bIns="45720" rtlCol="0"/>
          <a:lstStyle>
            <a:lvl1pPr algn="r">
              <a:defRPr sz="1200"/>
            </a:lvl1pPr>
          </a:lstStyle>
          <a:p>
            <a:fld id="{58D56329-3403-4EFF-BA0C-29D286A10991}" type="datetimeFigureOut">
              <a:rPr lang="en-GB" smtClean="0">
                <a:latin typeface="Sassoon Infant Std" panose="020B0503020103030203" pitchFamily="34" charset="0"/>
              </a:rPr>
              <a:t>13/02/2020</a:t>
            </a:fld>
            <a:endParaRPr lang="en-GB" dirty="0">
              <a:latin typeface="Sassoon Infant Std" panose="020B0503020103030203" pitchFamily="34" charset="0"/>
            </a:endParaRPr>
          </a:p>
        </p:txBody>
      </p:sp>
      <p:sp>
        <p:nvSpPr>
          <p:cNvPr id="4" name="Footer Placeholder 3"/>
          <p:cNvSpPr>
            <a:spLocks noGrp="1"/>
          </p:cNvSpPr>
          <p:nvPr>
            <p:ph type="ftr" sz="quarter" idx="2"/>
          </p:nvPr>
        </p:nvSpPr>
        <p:spPr>
          <a:xfrm>
            <a:off x="0" y="9428164"/>
            <a:ext cx="2946400" cy="496887"/>
          </a:xfrm>
          <a:prstGeom prst="rect">
            <a:avLst/>
          </a:prstGeom>
        </p:spPr>
        <p:txBody>
          <a:bodyPr vert="horz" lIns="91440" tIns="45720" rIns="91440" bIns="45720" rtlCol="0" anchor="b"/>
          <a:lstStyle>
            <a:lvl1pPr algn="l">
              <a:defRPr sz="1200"/>
            </a:lvl1pPr>
          </a:lstStyle>
          <a:p>
            <a:endParaRPr lang="en-GB" dirty="0">
              <a:latin typeface="Sassoon Infant Std" panose="020B0503020103030203" pitchFamily="34" charset="0"/>
            </a:endParaRPr>
          </a:p>
        </p:txBody>
      </p:sp>
      <p:sp>
        <p:nvSpPr>
          <p:cNvPr id="5" name="Slide Number Placeholder 4"/>
          <p:cNvSpPr>
            <a:spLocks noGrp="1"/>
          </p:cNvSpPr>
          <p:nvPr>
            <p:ph type="sldNum" sz="quarter" idx="3"/>
          </p:nvPr>
        </p:nvSpPr>
        <p:spPr>
          <a:xfrm>
            <a:off x="3849689" y="9428164"/>
            <a:ext cx="2946400" cy="496887"/>
          </a:xfrm>
          <a:prstGeom prst="rect">
            <a:avLst/>
          </a:prstGeom>
        </p:spPr>
        <p:txBody>
          <a:bodyPr vert="horz" lIns="91440" tIns="45720" rIns="91440" bIns="45720" rtlCol="0" anchor="b"/>
          <a:lstStyle>
            <a:lvl1pPr algn="r">
              <a:defRPr sz="1200"/>
            </a:lvl1pPr>
          </a:lstStyle>
          <a:p>
            <a:fld id="{A10881BB-D792-49A4-B9BC-EFD6D4E0FC0C}" type="slidenum">
              <a:rPr lang="en-GB" smtClean="0">
                <a:latin typeface="Sassoon Infant Std" panose="020B0503020103030203" pitchFamily="34" charset="0"/>
              </a:rPr>
              <a:t>‹#›</a:t>
            </a:fld>
            <a:endParaRPr lang="en-GB" dirty="0">
              <a:latin typeface="Sassoon Infant Std" panose="020B0503020103030203" pitchFamily="34" charset="0"/>
            </a:endParaRPr>
          </a:p>
        </p:txBody>
      </p:sp>
    </p:spTree>
    <p:extLst>
      <p:ext uri="{BB962C8B-B14F-4D97-AF65-F5344CB8AC3E}">
        <p14:creationId xmlns:p14="http://schemas.microsoft.com/office/powerpoint/2010/main" val="2011745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889"/>
          </a:xfrm>
          <a:prstGeom prst="rect">
            <a:avLst/>
          </a:prstGeom>
        </p:spPr>
        <p:txBody>
          <a:bodyPr vert="horz" lIns="91440" tIns="45720" rIns="91440" bIns="45720" rtlCol="0"/>
          <a:lstStyle>
            <a:lvl1pPr algn="l">
              <a:defRPr sz="1200">
                <a:latin typeface="Sassoon Infant Std" panose="020B0503020103030203" pitchFamily="34" charset="0"/>
              </a:defRPr>
            </a:lvl1pPr>
          </a:lstStyle>
          <a:p>
            <a:endParaRPr lang="en-GB" dirty="0"/>
          </a:p>
        </p:txBody>
      </p:sp>
      <p:sp>
        <p:nvSpPr>
          <p:cNvPr id="3" name="Date Placeholder 2"/>
          <p:cNvSpPr>
            <a:spLocks noGrp="1"/>
          </p:cNvSpPr>
          <p:nvPr>
            <p:ph type="dt" idx="1"/>
          </p:nvPr>
        </p:nvSpPr>
        <p:spPr>
          <a:xfrm>
            <a:off x="3849689" y="1"/>
            <a:ext cx="2946400" cy="496889"/>
          </a:xfrm>
          <a:prstGeom prst="rect">
            <a:avLst/>
          </a:prstGeom>
        </p:spPr>
        <p:txBody>
          <a:bodyPr vert="horz" lIns="91440" tIns="45720" rIns="91440" bIns="45720" rtlCol="0"/>
          <a:lstStyle>
            <a:lvl1pPr algn="r">
              <a:defRPr sz="1200">
                <a:latin typeface="Sassoon Infant Std" panose="020B0503020103030203" pitchFamily="34" charset="0"/>
              </a:defRPr>
            </a:lvl1pPr>
          </a:lstStyle>
          <a:p>
            <a:fld id="{02410087-775B-4219-8D04-B470483DC4FE}" type="datetimeFigureOut">
              <a:rPr lang="en-GB" smtClean="0"/>
              <a:pPr/>
              <a:t>13/02/2020</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451" y="4714876"/>
            <a:ext cx="5438775" cy="4467225"/>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9428164"/>
            <a:ext cx="2946400" cy="496887"/>
          </a:xfrm>
          <a:prstGeom prst="rect">
            <a:avLst/>
          </a:prstGeom>
        </p:spPr>
        <p:txBody>
          <a:bodyPr vert="horz" lIns="91440" tIns="45720" rIns="91440" bIns="45720" rtlCol="0" anchor="b"/>
          <a:lstStyle>
            <a:lvl1pPr algn="l">
              <a:defRPr sz="1200">
                <a:latin typeface="Sassoon Infant Std" panose="020B0503020103030203" pitchFamily="34" charset="0"/>
              </a:defRPr>
            </a:lvl1pPr>
          </a:lstStyle>
          <a:p>
            <a:endParaRPr lang="en-GB" dirty="0"/>
          </a:p>
        </p:txBody>
      </p:sp>
      <p:sp>
        <p:nvSpPr>
          <p:cNvPr id="7" name="Slide Number Placeholder 6"/>
          <p:cNvSpPr>
            <a:spLocks noGrp="1"/>
          </p:cNvSpPr>
          <p:nvPr>
            <p:ph type="sldNum" sz="quarter" idx="5"/>
          </p:nvPr>
        </p:nvSpPr>
        <p:spPr>
          <a:xfrm>
            <a:off x="3849689" y="9428164"/>
            <a:ext cx="2946400" cy="496887"/>
          </a:xfrm>
          <a:prstGeom prst="rect">
            <a:avLst/>
          </a:prstGeom>
        </p:spPr>
        <p:txBody>
          <a:bodyPr vert="horz" lIns="91440" tIns="45720" rIns="91440" bIns="45720" rtlCol="0" anchor="b"/>
          <a:lstStyle>
            <a:lvl1pPr algn="r">
              <a:defRPr sz="1200">
                <a:latin typeface="Sassoon Infant Std" panose="020B0503020103030203" pitchFamily="34" charset="0"/>
              </a:defRPr>
            </a:lvl1pPr>
          </a:lstStyle>
          <a:p>
            <a:fld id="{C11A382E-DCF8-4787-A749-BCD6C7730D66}" type="slidenum">
              <a:rPr lang="en-GB" smtClean="0"/>
              <a:pPr/>
              <a:t>‹#›</a:t>
            </a:fld>
            <a:endParaRPr lang="en-GB" dirty="0"/>
          </a:p>
        </p:txBody>
      </p:sp>
    </p:spTree>
    <p:extLst>
      <p:ext uri="{BB962C8B-B14F-4D97-AF65-F5344CB8AC3E}">
        <p14:creationId xmlns:p14="http://schemas.microsoft.com/office/powerpoint/2010/main" val="786362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assoon Infant Std" panose="020B0503020103030203" pitchFamily="34" charset="0"/>
        <a:ea typeface="+mn-ea"/>
        <a:cs typeface="+mn-cs"/>
      </a:defRPr>
    </a:lvl1pPr>
    <a:lvl2pPr marL="457200" algn="l" defTabSz="914400" rtl="0" eaLnBrk="1" latinLnBrk="0" hangingPunct="1">
      <a:defRPr sz="1200" kern="1200">
        <a:solidFill>
          <a:schemeClr val="tx1"/>
        </a:solidFill>
        <a:latin typeface="Sassoon Infant Std" panose="020B0503020103030203" pitchFamily="34" charset="0"/>
        <a:ea typeface="+mn-ea"/>
        <a:cs typeface="+mn-cs"/>
      </a:defRPr>
    </a:lvl2pPr>
    <a:lvl3pPr marL="914400" algn="l" defTabSz="914400" rtl="0" eaLnBrk="1" latinLnBrk="0" hangingPunct="1">
      <a:defRPr sz="1200" kern="1200">
        <a:solidFill>
          <a:schemeClr val="tx1"/>
        </a:solidFill>
        <a:latin typeface="Sassoon Infant Std" panose="020B0503020103030203" pitchFamily="34" charset="0"/>
        <a:ea typeface="+mn-ea"/>
        <a:cs typeface="+mn-cs"/>
      </a:defRPr>
    </a:lvl3pPr>
    <a:lvl4pPr marL="1371600" algn="l" defTabSz="914400" rtl="0" eaLnBrk="1" latinLnBrk="0" hangingPunct="1">
      <a:defRPr sz="1200" kern="1200">
        <a:solidFill>
          <a:schemeClr val="tx1"/>
        </a:solidFill>
        <a:latin typeface="Sassoon Infant Std" panose="020B0503020103030203" pitchFamily="34" charset="0"/>
        <a:ea typeface="+mn-ea"/>
        <a:cs typeface="+mn-cs"/>
      </a:defRPr>
    </a:lvl4pPr>
    <a:lvl5pPr marL="1828800" algn="l" defTabSz="914400" rtl="0" eaLnBrk="1" latinLnBrk="0" hangingPunct="1">
      <a:defRPr sz="1200" kern="1200">
        <a:solidFill>
          <a:schemeClr val="tx1"/>
        </a:solidFill>
        <a:latin typeface="Sassoon Infant Std" panose="020B05030201030302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baseline="0" dirty="0" smtClean="0">
                <a:solidFill>
                  <a:schemeClr val="tx1"/>
                </a:solidFill>
                <a:ea typeface="+mn-ea"/>
                <a:cs typeface="+mn-cs"/>
              </a:rPr>
              <a:t>Slide 12</a:t>
            </a:r>
          </a:p>
          <a:p>
            <a:r>
              <a:rPr lang="en-GB" sz="1200" b="0" i="0" u="none" strike="noStrike" kern="1200" baseline="0" dirty="0" smtClean="0">
                <a:solidFill>
                  <a:schemeClr val="tx1"/>
                </a:solidFill>
                <a:ea typeface="+mn-ea"/>
                <a:cs typeface="+mn-cs"/>
              </a:rPr>
              <a:t>• There are real advantages in maintaining an open dialogue with your child about their</a:t>
            </a:r>
          </a:p>
          <a:p>
            <a:r>
              <a:rPr lang="en-GB" sz="1200" b="0" i="0" u="none" strike="noStrike" kern="1200" baseline="0" dirty="0" smtClean="0">
                <a:solidFill>
                  <a:schemeClr val="tx1"/>
                </a:solidFill>
                <a:ea typeface="+mn-ea"/>
                <a:cs typeface="+mn-cs"/>
              </a:rPr>
              <a:t>internet use, encourage them to talk to you about their time online; for example who they’re</a:t>
            </a:r>
          </a:p>
          <a:p>
            <a:r>
              <a:rPr lang="en-GB" sz="1200" b="0" i="0" u="none" strike="noStrike" kern="1200" baseline="0" dirty="0" smtClean="0">
                <a:solidFill>
                  <a:schemeClr val="tx1"/>
                </a:solidFill>
                <a:ea typeface="+mn-ea"/>
                <a:cs typeface="+mn-cs"/>
              </a:rPr>
              <a:t>talking to, what services they are using, and any issues that they may be experiencing.</a:t>
            </a:r>
          </a:p>
          <a:p>
            <a:r>
              <a:rPr lang="en-GB" sz="1200" b="0" i="0" u="none" strike="noStrike" kern="1200" baseline="0" dirty="0" smtClean="0">
                <a:solidFill>
                  <a:schemeClr val="tx1"/>
                </a:solidFill>
                <a:ea typeface="+mn-ea"/>
                <a:cs typeface="+mn-cs"/>
              </a:rPr>
              <a:t>• Create a family agreement to establish your children’s boundaries, and your expectations,</a:t>
            </a:r>
          </a:p>
          <a:p>
            <a:r>
              <a:rPr lang="en-GB" sz="1200" b="0" i="0" u="none" strike="noStrike" kern="1200" baseline="0" dirty="0" smtClean="0">
                <a:solidFill>
                  <a:schemeClr val="tx1"/>
                </a:solidFill>
                <a:ea typeface="+mn-ea"/>
                <a:cs typeface="+mn-cs"/>
              </a:rPr>
              <a:t>when on the internet. Give your child strategies to deal with any online content that they are</a:t>
            </a:r>
          </a:p>
          <a:p>
            <a:r>
              <a:rPr lang="en-GB" sz="1200" b="0" i="0" u="none" strike="noStrike" kern="1200" baseline="0" dirty="0" smtClean="0">
                <a:solidFill>
                  <a:schemeClr val="tx1"/>
                </a:solidFill>
                <a:ea typeface="+mn-ea"/>
                <a:cs typeface="+mn-cs"/>
              </a:rPr>
              <a:t>not comfortable with – such as turning off the screen, telling an adult they trust and using</a:t>
            </a:r>
          </a:p>
          <a:p>
            <a:r>
              <a:rPr lang="en-GB" sz="1200" b="0" i="0" u="none" strike="noStrike" kern="1200" baseline="0" dirty="0" smtClean="0">
                <a:solidFill>
                  <a:schemeClr val="tx1"/>
                </a:solidFill>
                <a:ea typeface="+mn-ea"/>
                <a:cs typeface="+mn-cs"/>
              </a:rPr>
              <a:t>online reporting facilities. A template agreement and guide can be downloaded from</a:t>
            </a:r>
          </a:p>
          <a:p>
            <a:r>
              <a:rPr lang="en-GB" sz="1200" b="1" i="0" u="none" strike="noStrike" kern="1200" baseline="0" dirty="0" smtClean="0">
                <a:solidFill>
                  <a:schemeClr val="tx1"/>
                </a:solidFill>
                <a:ea typeface="+mn-ea"/>
                <a:cs typeface="+mn-cs"/>
              </a:rPr>
              <a:t>www.childnet.com/have-a-conversation</a:t>
            </a:r>
          </a:p>
          <a:p>
            <a:r>
              <a:rPr lang="en-GB" sz="1200" b="0" i="0" u="none" strike="noStrike" kern="1200" baseline="0" dirty="0" smtClean="0">
                <a:solidFill>
                  <a:schemeClr val="tx1"/>
                </a:solidFill>
                <a:ea typeface="+mn-ea"/>
                <a:cs typeface="+mn-cs"/>
              </a:rPr>
              <a:t>• Consider using filtering software to block unwanted content. In addition to filtering,</a:t>
            </a:r>
          </a:p>
          <a:p>
            <a:r>
              <a:rPr lang="en-GB" sz="1200" b="0" i="0" u="none" strike="noStrike" kern="1200" baseline="0" dirty="0" smtClean="0">
                <a:solidFill>
                  <a:schemeClr val="tx1"/>
                </a:solidFill>
                <a:ea typeface="+mn-ea"/>
                <a:cs typeface="+mn-cs"/>
              </a:rPr>
              <a:t>remember that discussion with your child, and involvement in their internet use, are both</a:t>
            </a:r>
          </a:p>
          <a:p>
            <a:r>
              <a:rPr lang="en-GB" sz="1200" b="0" i="0" u="none" strike="noStrike" kern="1200" baseline="0" dirty="0" smtClean="0">
                <a:solidFill>
                  <a:schemeClr val="tx1"/>
                </a:solidFill>
                <a:ea typeface="+mn-ea"/>
                <a:cs typeface="+mn-cs"/>
              </a:rPr>
              <a:t>effective ways to educate them about the internet.</a:t>
            </a:r>
          </a:p>
          <a:p>
            <a:r>
              <a:rPr lang="en-GB" sz="1200" b="0" i="0" u="none" strike="noStrike" kern="1200" baseline="0" dirty="0" smtClean="0">
                <a:solidFill>
                  <a:schemeClr val="tx1"/>
                </a:solidFill>
                <a:ea typeface="+mn-ea"/>
                <a:cs typeface="+mn-cs"/>
              </a:rPr>
              <a:t>• Encourage your children to ‘think before you post.’ Online actions can impact not only</a:t>
            </a:r>
          </a:p>
          <a:p>
            <a:r>
              <a:rPr lang="en-GB" sz="1200" b="0" i="0" u="none" strike="noStrike" kern="1200" baseline="0" dirty="0" smtClean="0">
                <a:solidFill>
                  <a:schemeClr val="tx1"/>
                </a:solidFill>
                <a:ea typeface="+mn-ea"/>
                <a:cs typeface="+mn-cs"/>
              </a:rPr>
              <a:t>yourself but the lives of others. Content posted privately online can be publicly shared by</a:t>
            </a:r>
          </a:p>
          <a:p>
            <a:r>
              <a:rPr lang="en-GB" sz="1200" b="0" i="0" u="none" strike="noStrike" kern="1200" baseline="0" dirty="0" smtClean="0">
                <a:solidFill>
                  <a:schemeClr val="tx1"/>
                </a:solidFill>
                <a:ea typeface="+mn-ea"/>
                <a:cs typeface="+mn-cs"/>
              </a:rPr>
              <a:t>others, and may remain online forever.</a:t>
            </a:r>
          </a:p>
          <a:p>
            <a:r>
              <a:rPr lang="en-GB" sz="1200" b="0" i="0" u="none" strike="noStrike" kern="1200" baseline="0" dirty="0" smtClean="0">
                <a:solidFill>
                  <a:schemeClr val="tx1"/>
                </a:solidFill>
                <a:ea typeface="+mn-ea"/>
                <a:cs typeface="+mn-cs"/>
              </a:rPr>
              <a:t>• Understand the law. Some online behaviour may break the law, for example when</a:t>
            </a:r>
          </a:p>
          <a:p>
            <a:r>
              <a:rPr lang="en-GB" sz="1200" b="0" i="0" u="none" strike="noStrike" kern="1200" baseline="0" dirty="0" smtClean="0">
                <a:solidFill>
                  <a:schemeClr val="tx1"/>
                </a:solidFill>
                <a:ea typeface="+mn-ea"/>
                <a:cs typeface="+mn-cs"/>
              </a:rPr>
              <a:t>comments online threaten or incite hatred.</a:t>
            </a:r>
          </a:p>
          <a:p>
            <a:r>
              <a:rPr lang="en-GB" sz="1200" b="0" i="0" u="none" strike="noStrike" kern="1200" baseline="0" dirty="0" smtClean="0">
                <a:solidFill>
                  <a:schemeClr val="tx1"/>
                </a:solidFill>
                <a:ea typeface="+mn-ea"/>
                <a:cs typeface="+mn-cs"/>
              </a:rPr>
              <a:t>• Familiarise yourself with the privacy settings and reporting features available on popular</a:t>
            </a:r>
          </a:p>
          <a:p>
            <a:r>
              <a:rPr lang="en-GB" sz="1200" b="0" i="0" u="none" strike="noStrike" kern="1200" baseline="0" dirty="0" smtClean="0">
                <a:solidFill>
                  <a:schemeClr val="tx1"/>
                </a:solidFill>
                <a:ea typeface="+mn-ea"/>
                <a:cs typeface="+mn-cs"/>
              </a:rPr>
              <a:t>sites and services.</a:t>
            </a:r>
          </a:p>
          <a:p>
            <a:r>
              <a:rPr lang="en-GB" sz="1200" b="0" i="0" u="none" strike="noStrike" kern="1200" baseline="0" dirty="0" smtClean="0">
                <a:solidFill>
                  <a:schemeClr val="tx1"/>
                </a:solidFill>
                <a:ea typeface="+mn-ea"/>
                <a:cs typeface="+mn-cs"/>
              </a:rPr>
              <a:t>• If your child is being bullied online, save all available evidence and know where to report the</a:t>
            </a:r>
          </a:p>
          <a:p>
            <a:r>
              <a:rPr lang="en-GB" sz="1200" b="0" i="0" u="none" strike="noStrike" kern="1200" baseline="0" dirty="0" smtClean="0">
                <a:solidFill>
                  <a:schemeClr val="tx1"/>
                </a:solidFill>
                <a:ea typeface="+mn-ea"/>
                <a:cs typeface="+mn-cs"/>
              </a:rPr>
              <a:t>incident, for example to the school, service provider, or the police if the law has</a:t>
            </a:r>
          </a:p>
          <a:p>
            <a:r>
              <a:rPr lang="en-GB" sz="1200" b="0" i="0" u="none" strike="noStrike" kern="1200" baseline="0" dirty="0" smtClean="0">
                <a:solidFill>
                  <a:schemeClr val="tx1"/>
                </a:solidFill>
                <a:ea typeface="+mn-ea"/>
                <a:cs typeface="+mn-cs"/>
              </a:rPr>
              <a:t>been broken.</a:t>
            </a:r>
          </a:p>
          <a:p>
            <a:r>
              <a:rPr lang="en-GB" sz="1200" b="0" i="0" u="none" strike="noStrike" kern="1200" baseline="0" dirty="0" smtClean="0">
                <a:solidFill>
                  <a:schemeClr val="tx1"/>
                </a:solidFill>
                <a:ea typeface="+mn-ea"/>
                <a:cs typeface="+mn-cs"/>
              </a:rPr>
              <a:t>• Make sure you know how to get help from service providers, your child’s school or other</a:t>
            </a:r>
          </a:p>
          <a:p>
            <a:r>
              <a:rPr lang="en-GB" sz="1200" b="0" i="0" u="none" strike="noStrike" kern="1200" baseline="0" dirty="0" smtClean="0">
                <a:solidFill>
                  <a:schemeClr val="tx1"/>
                </a:solidFill>
                <a:ea typeface="+mn-ea"/>
                <a:cs typeface="+mn-cs"/>
              </a:rPr>
              <a:t>organisations if you have concerns about a child.</a:t>
            </a:r>
          </a:p>
          <a:p>
            <a:r>
              <a:rPr lang="en-GB" sz="1200" b="0" i="0" u="none" strike="noStrike" kern="1200" baseline="0" dirty="0" smtClean="0">
                <a:solidFill>
                  <a:schemeClr val="tx1"/>
                </a:solidFill>
                <a:ea typeface="+mn-ea"/>
                <a:cs typeface="+mn-cs"/>
              </a:rPr>
              <a:t>• Watch the Safer Internet Day TV (SID TV) clips for more tips and advice at</a:t>
            </a:r>
          </a:p>
          <a:p>
            <a:r>
              <a:rPr lang="en-GB" sz="1200" b="1" i="0" u="none" strike="noStrike" kern="1200" baseline="0" dirty="0" smtClean="0">
                <a:solidFill>
                  <a:schemeClr val="tx1"/>
                </a:solidFill>
                <a:ea typeface="+mn-ea"/>
                <a:cs typeface="+mn-cs"/>
              </a:rPr>
              <a:t>www.saferinternetday.org.uk</a:t>
            </a:r>
            <a:endParaRPr lang="en-GB" dirty="0"/>
          </a:p>
        </p:txBody>
      </p:sp>
      <p:sp>
        <p:nvSpPr>
          <p:cNvPr id="4" name="Slide Number Placeholder 3"/>
          <p:cNvSpPr>
            <a:spLocks noGrp="1"/>
          </p:cNvSpPr>
          <p:nvPr>
            <p:ph type="sldNum" sz="quarter" idx="10"/>
          </p:nvPr>
        </p:nvSpPr>
        <p:spPr/>
        <p:txBody>
          <a:bodyPr/>
          <a:lstStyle/>
          <a:p>
            <a:fld id="{C11A382E-DCF8-4787-A749-BCD6C7730D66}" type="slidenum">
              <a:rPr lang="en-GB" smtClean="0"/>
              <a:t>17</a:t>
            </a:fld>
            <a:endParaRPr lang="en-GB"/>
          </a:p>
        </p:txBody>
      </p:sp>
    </p:spTree>
    <p:extLst>
      <p:ext uri="{BB962C8B-B14F-4D97-AF65-F5344CB8AC3E}">
        <p14:creationId xmlns:p14="http://schemas.microsoft.com/office/powerpoint/2010/main" val="2534134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ea typeface="+mn-ea"/>
                <a:cs typeface="+mn-cs"/>
              </a:rPr>
              <a:t>Keep an eye out for news stories you can share about adults who have suffered the consequences of posting without thinking, especially when these involve historic posts – lots of stories recently of people losing their jobs when old tweets and posts have been rediscovered. Be prepared to talk about sensitive issues like online grooming, sexting and fake profiles. Encourage your child to talk to you about anything they are uncomfortable about. Reassure them that you can and will help if they make a mistake using social media. Be supportive if they are worried about a friend’s online behaviour. If you know the parents, you could share information with them. </a:t>
            </a:r>
          </a:p>
          <a:p>
            <a:endParaRPr lang="en-GB" dirty="0"/>
          </a:p>
        </p:txBody>
      </p:sp>
      <p:sp>
        <p:nvSpPr>
          <p:cNvPr id="4" name="Slide Number Placeholder 3"/>
          <p:cNvSpPr>
            <a:spLocks noGrp="1"/>
          </p:cNvSpPr>
          <p:nvPr>
            <p:ph type="sldNum" sz="quarter" idx="10"/>
          </p:nvPr>
        </p:nvSpPr>
        <p:spPr/>
        <p:txBody>
          <a:bodyPr/>
          <a:lstStyle/>
          <a:p>
            <a:fld id="{C11A382E-DCF8-4787-A749-BCD6C7730D66}" type="slidenum">
              <a:rPr lang="en-GB" smtClean="0"/>
              <a:t>19</a:t>
            </a:fld>
            <a:endParaRPr lang="en-GB"/>
          </a:p>
        </p:txBody>
      </p:sp>
    </p:spTree>
    <p:extLst>
      <p:ext uri="{BB962C8B-B14F-4D97-AF65-F5344CB8AC3E}">
        <p14:creationId xmlns:p14="http://schemas.microsoft.com/office/powerpoint/2010/main" val="4578394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06A23973-B506-4C34-9D75-921269F07302}" type="datetimeFigureOut">
              <a:rPr lang="en-GB" smtClean="0"/>
              <a:t>13/02/2020</a:t>
            </a:fld>
            <a:endParaRPr lang="en-GB"/>
          </a:p>
        </p:txBody>
      </p:sp>
      <p:sp>
        <p:nvSpPr>
          <p:cNvPr id="5" name="Footer Placeholder 4"/>
          <p:cNvSpPr>
            <a:spLocks noGrp="1"/>
          </p:cNvSpPr>
          <p:nvPr>
            <p:ph type="ftr" sz="quarter" idx="11"/>
          </p:nvPr>
        </p:nvSpPr>
        <p:spPr>
          <a:xfrm>
            <a:off x="1921934" y="5054602"/>
            <a:ext cx="4064860" cy="279400"/>
          </a:xfrm>
        </p:spPr>
        <p:txBody>
          <a:bodyPr/>
          <a:lstStyle/>
          <a:p>
            <a:endParaRPr lang="en-GB"/>
          </a:p>
        </p:txBody>
      </p:sp>
      <p:sp>
        <p:nvSpPr>
          <p:cNvPr id="6" name="Slide Number Placeholder 5"/>
          <p:cNvSpPr>
            <a:spLocks noGrp="1"/>
          </p:cNvSpPr>
          <p:nvPr>
            <p:ph type="sldNum" sz="quarter" idx="12"/>
          </p:nvPr>
        </p:nvSpPr>
        <p:spPr>
          <a:xfrm>
            <a:off x="6817317" y="5054602"/>
            <a:ext cx="413483" cy="279400"/>
          </a:xfrm>
        </p:spPr>
        <p:txBody>
          <a:bodyPr/>
          <a:lstStyle/>
          <a:p>
            <a:fld id="{CF9F85FA-2318-4CD4-9552-809003B32DF7}" type="slidenum">
              <a:rPr lang="en-GB" smtClean="0"/>
              <a:t>‹#›</a:t>
            </a:fld>
            <a:endParaRPr lang="en-GB"/>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90946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A23973-B506-4C34-9D75-921269F07302}" type="datetimeFigureOut">
              <a:rPr lang="en-GB" smtClean="0"/>
              <a:t>13/02/2020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9F85FA-2318-4CD4-9552-809003B32DF7}" type="slidenum">
              <a:rPr lang="en-GB" smtClean="0"/>
              <a:t>‹#›</a:t>
            </a:fld>
            <a:endParaRPr lang="en-GB"/>
          </a:p>
        </p:txBody>
      </p:sp>
    </p:spTree>
    <p:extLst>
      <p:ext uri="{BB962C8B-B14F-4D97-AF65-F5344CB8AC3E}">
        <p14:creationId xmlns:p14="http://schemas.microsoft.com/office/powerpoint/2010/main" val="11484822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6A23973-B506-4C34-9D75-921269F07302}" type="datetimeFigureOut">
              <a:rPr lang="en-GB" smtClean="0"/>
              <a:t>13/02/2020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9F85FA-2318-4CD4-9552-809003B32DF7}" type="slidenum">
              <a:rPr lang="en-GB" smtClean="0"/>
              <a:t>‹#›</a:t>
            </a:fld>
            <a:endParaRPr lang="en-GB"/>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19858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6A23973-B506-4C34-9D75-921269F07302}" type="datetimeFigureOut">
              <a:rPr lang="en-GB" smtClean="0"/>
              <a:t>13/02/2020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F9F85FA-2318-4CD4-9552-809003B32DF7}" type="slidenum">
              <a:rPr lang="en-GB" smtClean="0"/>
              <a:t>‹#›</a:t>
            </a:fld>
            <a:endParaRPr lang="en-GB"/>
          </a:p>
        </p:txBody>
      </p:sp>
    </p:spTree>
    <p:extLst>
      <p:ext uri="{BB962C8B-B14F-4D97-AF65-F5344CB8AC3E}">
        <p14:creationId xmlns:p14="http://schemas.microsoft.com/office/powerpoint/2010/main" val="41862859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6A23973-B506-4C34-9D75-921269F07302}" type="datetimeFigureOut">
              <a:rPr lang="en-GB" smtClean="0"/>
              <a:t>13/02/2020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F9F85FA-2318-4CD4-9552-809003B32DF7}" type="slidenum">
              <a:rPr lang="en-GB" smtClean="0"/>
              <a:t>‹#›</a:t>
            </a:fld>
            <a:endParaRPr lang="en-GB"/>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21692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6A23973-B506-4C34-9D75-921269F07302}" type="datetimeFigureOut">
              <a:rPr lang="en-GB" smtClean="0"/>
              <a:t>13/02/2020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F9F85FA-2318-4CD4-9552-809003B32DF7}" type="slidenum">
              <a:rPr lang="en-GB" smtClean="0"/>
              <a:t>‹#›</a:t>
            </a:fld>
            <a:endParaRPr lang="en-GB"/>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21396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A23973-B506-4C34-9D75-921269F07302}" type="datetimeFigureOut">
              <a:rPr lang="en-GB" smtClean="0"/>
              <a:t>13/02/2020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F9F85FA-2318-4CD4-9552-809003B32DF7}" type="slidenum">
              <a:rPr lang="en-GB" smtClean="0"/>
              <a:t>‹#›</a:t>
            </a:fld>
            <a:endParaRPr lang="en-GB"/>
          </a:p>
        </p:txBody>
      </p:sp>
    </p:spTree>
    <p:extLst>
      <p:ext uri="{BB962C8B-B14F-4D97-AF65-F5344CB8AC3E}">
        <p14:creationId xmlns:p14="http://schemas.microsoft.com/office/powerpoint/2010/main" val="23516395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6A23973-B506-4C34-9D75-921269F07302}" type="datetimeFigureOut">
              <a:rPr lang="en-GB" smtClean="0"/>
              <a:t>13/02/2020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F9F85FA-2318-4CD4-9552-809003B32DF7}" type="slidenum">
              <a:rPr lang="en-GB" smtClean="0"/>
              <a:t>‹#›</a:t>
            </a:fld>
            <a:endParaRPr lang="en-GB"/>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96773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6A23973-B506-4C34-9D75-921269F07302}" type="datetimeFigureOut">
              <a:rPr lang="en-GB" smtClean="0"/>
              <a:t>13/02/2020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F9F85FA-2318-4CD4-9552-809003B32DF7}" type="slidenum">
              <a:rPr lang="en-GB" smtClean="0"/>
              <a:t>‹#›</a:t>
            </a:fld>
            <a:endParaRPr lang="en-GB"/>
          </a:p>
        </p:txBody>
      </p:sp>
    </p:spTree>
    <p:extLst>
      <p:ext uri="{BB962C8B-B14F-4D97-AF65-F5344CB8AC3E}">
        <p14:creationId xmlns:p14="http://schemas.microsoft.com/office/powerpoint/2010/main" val="19043041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6A23973-B506-4C34-9D75-921269F07302}" type="datetimeFigureOut">
              <a:rPr lang="en-GB" smtClean="0"/>
              <a:t>13/02/2020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F9F85FA-2318-4CD4-9552-809003B32DF7}" type="slidenum">
              <a:rPr lang="en-GB" smtClean="0"/>
              <a:t>‹#›</a:t>
            </a:fld>
            <a:endParaRPr lang="en-GB"/>
          </a:p>
        </p:txBody>
      </p:sp>
    </p:spTree>
    <p:extLst>
      <p:ext uri="{BB962C8B-B14F-4D97-AF65-F5344CB8AC3E}">
        <p14:creationId xmlns:p14="http://schemas.microsoft.com/office/powerpoint/2010/main" val="9441140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6A23973-B506-4C34-9D75-921269F07302}" type="datetimeFigureOut">
              <a:rPr lang="en-GB" smtClean="0"/>
              <a:t>13/02/2020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9F85FA-2318-4CD4-9552-809003B32DF7}" type="slidenum">
              <a:rPr lang="en-GB" smtClean="0"/>
              <a:t>‹#›</a:t>
            </a:fld>
            <a:endParaRPr lang="en-GB"/>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19216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6A23973-B506-4C34-9D75-921269F07302}" type="datetimeFigureOut">
              <a:rPr lang="en-GB" smtClean="0"/>
              <a:t>13/02/2020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9F85FA-2318-4CD4-9552-809003B32DF7}" type="slidenum">
              <a:rPr lang="en-GB" smtClean="0"/>
              <a:t>‹#›</a:t>
            </a:fld>
            <a:endParaRPr lang="en-GB"/>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37712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6A23973-B506-4C34-9D75-921269F07302}" type="datetimeFigureOut">
              <a:rPr lang="en-GB" smtClean="0"/>
              <a:t>13/02/2020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9F85FA-2318-4CD4-9552-809003B32DF7}" type="slidenum">
              <a:rPr lang="en-GB" smtClean="0"/>
              <a:t>‹#›</a:t>
            </a:fld>
            <a:endParaRPr lang="en-GB"/>
          </a:p>
        </p:txBody>
      </p:sp>
    </p:spTree>
    <p:extLst>
      <p:ext uri="{BB962C8B-B14F-4D97-AF65-F5344CB8AC3E}">
        <p14:creationId xmlns:p14="http://schemas.microsoft.com/office/powerpoint/2010/main" val="15359268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6A23973-B506-4C34-9D75-921269F07302}" type="datetimeFigureOut">
              <a:rPr lang="en-GB" smtClean="0"/>
              <a:t>13/02/2020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9F85FA-2318-4CD4-9552-809003B32DF7}" type="slidenum">
              <a:rPr lang="en-GB" smtClean="0"/>
              <a:t>‹#›</a:t>
            </a:fld>
            <a:endParaRPr lang="en-GB"/>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08841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6A23973-B506-4C34-9D75-921269F07302}" type="datetimeFigureOut">
              <a:rPr lang="en-GB" smtClean="0"/>
              <a:t>13/02/2020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9F85FA-2318-4CD4-9552-809003B32DF7}" type="slidenum">
              <a:rPr lang="en-GB" smtClean="0"/>
              <a:t>‹#›</a:t>
            </a:fld>
            <a:endParaRPr lang="en-GB"/>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43930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A23973-B506-4C34-9D75-921269F07302}" type="datetimeFigureOut">
              <a:rPr lang="en-GB" smtClean="0"/>
              <a:t>13/02/2020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9F85FA-2318-4CD4-9552-809003B32DF7}" type="slidenum">
              <a:rPr lang="en-GB" smtClean="0"/>
              <a:t>‹#›</a:t>
            </a:fld>
            <a:endParaRPr lang="en-GB"/>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56585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A23973-B506-4C34-9D75-921269F07302}" type="datetimeFigureOut">
              <a:rPr lang="en-GB" smtClean="0"/>
              <a:t>13/02/2020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9F85FA-2318-4CD4-9552-809003B32DF7}" type="slidenum">
              <a:rPr lang="en-GB" smtClean="0"/>
              <a:t>‹#›</a:t>
            </a:fld>
            <a:endParaRPr lang="en-GB"/>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80735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6A23973-B506-4C34-9D75-921269F07302}" type="datetimeFigureOut">
              <a:rPr lang="en-GB" smtClean="0"/>
              <a:t>13/02/2020</a:t>
            </a:fld>
            <a:endParaRPr lang="en-GB"/>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F9F85FA-2318-4CD4-9552-809003B32DF7}" type="slidenum">
              <a:rPr lang="en-GB" smtClean="0"/>
              <a:t>‹#›</a:t>
            </a:fld>
            <a:endParaRPr lang="en-GB"/>
          </a:p>
        </p:txBody>
      </p:sp>
    </p:spTree>
    <p:extLst>
      <p:ext uri="{BB962C8B-B14F-4D97-AF65-F5344CB8AC3E}">
        <p14:creationId xmlns:p14="http://schemas.microsoft.com/office/powerpoint/2010/main" val="3446062778"/>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 id="2147483976" r:id="rId16"/>
    <p:sldLayoutId id="2147483977" r:id="rId17"/>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tmp"/><Relationship Id="rId13" Type="http://schemas.openxmlformats.org/officeDocument/2006/relationships/image" Target="../media/image18.png"/><Relationship Id="rId3" Type="http://schemas.openxmlformats.org/officeDocument/2006/relationships/image" Target="../media/image8.tmp"/><Relationship Id="rId7" Type="http://schemas.openxmlformats.org/officeDocument/2006/relationships/image" Target="../media/image12.tmp"/><Relationship Id="rId12" Type="http://schemas.openxmlformats.org/officeDocument/2006/relationships/image" Target="../media/image17.jpeg"/><Relationship Id="rId2" Type="http://schemas.openxmlformats.org/officeDocument/2006/relationships/image" Target="../media/image7.tmp"/><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jpeg"/><Relationship Id="rId15" Type="http://schemas.openxmlformats.org/officeDocument/2006/relationships/image" Target="../media/image20.jpe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nspcc.org.uk/keeping-children-safe/online-safety/inappropriate-explicit-content/" TargetMode="External"/><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nspcc.org.uk/keeping-children-safe/online-safety/parental-controls/"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hyperlink" Target="https://www.wroughtonfederation.co.uk/pages/safeguarding/safe-technology-use"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8.tmp"/><Relationship Id="rId4" Type="http://schemas.openxmlformats.org/officeDocument/2006/relationships/image" Target="../media/image47.tmp"/></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9355" y="3106360"/>
            <a:ext cx="867009" cy="822674"/>
          </a:xfrm>
          <a:prstGeom prst="rect">
            <a:avLst/>
          </a:prstGeom>
        </p:spPr>
      </p:pic>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407186"/>
            <a:ext cx="864096" cy="807123"/>
          </a:xfrm>
          <a:prstGeom prst="rect">
            <a:avLst/>
          </a:prstGeom>
        </p:spPr>
      </p:pic>
      <p:pic>
        <p:nvPicPr>
          <p:cNvPr id="7" name="Picture 6" descr="logo-icon-copy-8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27785" y="4398934"/>
            <a:ext cx="922426" cy="832539"/>
          </a:xfrm>
          <a:prstGeom prst="rect">
            <a:avLst/>
          </a:prstGeom>
          <a:noFill/>
          <a:ln>
            <a:noFill/>
          </a:ln>
        </p:spPr>
      </p:pic>
      <p:pic>
        <p:nvPicPr>
          <p:cNvPr id="8" name="Picture 7" descr="Seal nu ook op Twitte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2397081"/>
            <a:ext cx="824999" cy="758973"/>
          </a:xfrm>
          <a:prstGeom prst="rect">
            <a:avLst/>
          </a:prstGeom>
          <a:noFill/>
          <a:ln>
            <a:noFill/>
          </a:ln>
        </p:spPr>
      </p:pic>
      <p:pic>
        <p:nvPicPr>
          <p:cNvPr id="9" name="Picture 8" descr="youtube-logo-full_color-98"/>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64419" y="3829022"/>
            <a:ext cx="1543685" cy="962025"/>
          </a:xfrm>
          <a:prstGeom prst="rect">
            <a:avLst/>
          </a:prstGeom>
          <a:noFill/>
          <a:ln>
            <a:noFill/>
          </a:ln>
        </p:spPr>
      </p:pic>
      <p:pic>
        <p:nvPicPr>
          <p:cNvPr id="10" name="Picture 9" descr="Screen Clippi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70685" y="2888961"/>
            <a:ext cx="1486107" cy="635506"/>
          </a:xfrm>
          <a:prstGeom prst="rect">
            <a:avLst/>
          </a:prstGeom>
        </p:spPr>
      </p:pic>
      <p:pic>
        <p:nvPicPr>
          <p:cNvPr id="11" name="Picture 10" descr="Screen Clippi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9139" y="4099212"/>
            <a:ext cx="905002" cy="885949"/>
          </a:xfrm>
          <a:prstGeom prst="rect">
            <a:avLst/>
          </a:prstGeom>
        </p:spPr>
      </p:pic>
      <p:pic>
        <p:nvPicPr>
          <p:cNvPr id="12" name="Picture 11" descr="Screen Clippi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98961" y="2810748"/>
            <a:ext cx="1370952" cy="706949"/>
          </a:xfrm>
          <a:prstGeom prst="rect">
            <a:avLst/>
          </a:prstGeom>
        </p:spPr>
      </p:pic>
      <p:pic>
        <p:nvPicPr>
          <p:cNvPr id="13" name="Picture 12" descr="https://www.cybersmile.org/wp-content/uploads/kik-logo-med-93.png"/>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67544" y="5579899"/>
            <a:ext cx="1333500" cy="962025"/>
          </a:xfrm>
          <a:prstGeom prst="rect">
            <a:avLst/>
          </a:prstGeom>
          <a:noFill/>
          <a:ln>
            <a:noFill/>
          </a:ln>
        </p:spPr>
      </p:pic>
      <p:sp>
        <p:nvSpPr>
          <p:cNvPr id="2" name="TextBox 1"/>
          <p:cNvSpPr txBox="1"/>
          <p:nvPr/>
        </p:nvSpPr>
        <p:spPr>
          <a:xfrm>
            <a:off x="1134294" y="1196751"/>
            <a:ext cx="7002862" cy="646331"/>
          </a:xfrm>
          <a:prstGeom prst="rect">
            <a:avLst/>
          </a:prstGeom>
          <a:noFill/>
        </p:spPr>
        <p:txBody>
          <a:bodyPr wrap="square" rtlCol="0">
            <a:spAutoFit/>
          </a:bodyPr>
          <a:lstStyle/>
          <a:p>
            <a:pPr algn="ctr"/>
            <a:r>
              <a:rPr lang="en-GB" sz="3600" dirty="0">
                <a:latin typeface="Sassoon Infant Std" panose="020B0503020103030203" pitchFamily="34" charset="0"/>
                <a:cs typeface="MV Boli" panose="02000500030200090000" pitchFamily="2" charset="0"/>
              </a:rPr>
              <a:t>Welcome to our E-Safety </a:t>
            </a:r>
            <a:r>
              <a:rPr lang="en-GB" sz="3600" dirty="0" smtClean="0">
                <a:latin typeface="Sassoon Infant Std" panose="020B0503020103030203" pitchFamily="34" charset="0"/>
                <a:cs typeface="MV Boli" panose="02000500030200090000" pitchFamily="2" charset="0"/>
              </a:rPr>
              <a:t>Tuesday </a:t>
            </a:r>
            <a:endParaRPr lang="en-GB" sz="3600" dirty="0">
              <a:latin typeface="Sassoon Infant Std" panose="020B0503020103030203" pitchFamily="34" charset="0"/>
              <a:cs typeface="MV Boli" panose="02000500030200090000" pitchFamily="2" charset="0"/>
            </a:endParaRPr>
          </a:p>
        </p:txBody>
      </p:sp>
      <p:sp>
        <p:nvSpPr>
          <p:cNvPr id="15" name="TextBox 14"/>
          <p:cNvSpPr txBox="1"/>
          <p:nvPr/>
        </p:nvSpPr>
        <p:spPr>
          <a:xfrm>
            <a:off x="5508104" y="4972264"/>
            <a:ext cx="3565442" cy="1569660"/>
          </a:xfrm>
          <a:prstGeom prst="rect">
            <a:avLst/>
          </a:prstGeom>
          <a:noFill/>
        </p:spPr>
        <p:txBody>
          <a:bodyPr wrap="square" rtlCol="0">
            <a:spAutoFit/>
          </a:bodyPr>
          <a:lstStyle/>
          <a:p>
            <a:pPr algn="ctr"/>
            <a:r>
              <a:rPr lang="en-GB" sz="3200" dirty="0">
                <a:latin typeface="Sassoon Infant Std" panose="020B0503020103030203" pitchFamily="34" charset="0"/>
                <a:cs typeface="MV Boli" panose="02000500030200090000" pitchFamily="2" charset="0"/>
              </a:rPr>
              <a:t>How many of these icons can you name?</a:t>
            </a:r>
          </a:p>
        </p:txBody>
      </p:sp>
      <p:pic>
        <p:nvPicPr>
          <p:cNvPr id="1030" name="Picture 6" descr="Image result for facebook"/>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73916" y="5231473"/>
            <a:ext cx="1334188" cy="133418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xbox logo"/>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17439" y="527128"/>
            <a:ext cx="1164305" cy="67296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playstation logo"/>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757984" y="404664"/>
            <a:ext cx="1077766" cy="107776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twitter logo"/>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757984" y="3702638"/>
            <a:ext cx="982713" cy="98271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musica.ly logo"/>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203129" y="5757094"/>
            <a:ext cx="1287724" cy="723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5740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75856" y="764704"/>
            <a:ext cx="4824536" cy="4401205"/>
          </a:xfrm>
          <a:prstGeom prst="rect">
            <a:avLst/>
          </a:prstGeom>
        </p:spPr>
        <p:txBody>
          <a:bodyPr wrap="square">
            <a:spAutoFit/>
          </a:bodyPr>
          <a:lstStyle/>
          <a:p>
            <a:r>
              <a:rPr lang="en-GB" sz="2800" dirty="0">
                <a:solidFill>
                  <a:srgbClr val="FF0000"/>
                </a:solidFill>
                <a:latin typeface="Sassoon Infant Std" panose="020B0503020103030203" pitchFamily="34" charset="0"/>
                <a:cs typeface="MV Boli" panose="02000500030200090000" pitchFamily="2" charset="0"/>
              </a:rPr>
              <a:t>“The internet is the new neighbourhood, the new playground. We equip our kids to play safely in the street; we now have to teach them how to be safe online. We can no longer say ‘I don’t understand the Internet’ and relinquish responsibility”</a:t>
            </a:r>
          </a:p>
          <a:p>
            <a:r>
              <a:rPr lang="en-GB" sz="2800" dirty="0">
                <a:solidFill>
                  <a:srgbClr val="FF0000"/>
                </a:solidFill>
                <a:latin typeface="Sassoon Infant Std" panose="020B0503020103030203" pitchFamily="34" charset="0"/>
                <a:cs typeface="MV Boli" panose="02000500030200090000" pitchFamily="2" charset="0"/>
              </a:rPr>
              <a:t>Scott Freeman 2013</a:t>
            </a:r>
          </a:p>
        </p:txBody>
      </p:sp>
      <p:pic>
        <p:nvPicPr>
          <p:cNvPr id="204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404664"/>
            <a:ext cx="2208245"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927" y="3300586"/>
            <a:ext cx="2101557" cy="3105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29266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404664"/>
            <a:ext cx="2208245"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927" y="3559797"/>
            <a:ext cx="2101557" cy="3105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3B53A217-8754-4A02-8B88-55D5D69249E5}"/>
              </a:ext>
            </a:extLst>
          </p:cNvPr>
          <p:cNvSpPr/>
          <p:nvPr/>
        </p:nvSpPr>
        <p:spPr>
          <a:xfrm>
            <a:off x="3744416" y="1124744"/>
            <a:ext cx="4572000" cy="5213735"/>
          </a:xfrm>
          <a:prstGeom prst="rect">
            <a:avLst/>
          </a:prstGeom>
        </p:spPr>
        <p:txBody>
          <a:bodyPr>
            <a:spAutoFit/>
          </a:bodyPr>
          <a:lstStyle/>
          <a:p>
            <a:pPr marL="342900" lvl="0" indent="-342900" fontAlgn="base">
              <a:spcBef>
                <a:spcPct val="20000"/>
              </a:spcBef>
              <a:spcAft>
                <a:spcPct val="0"/>
              </a:spcAft>
              <a:buFont typeface="Arial" panose="020B0604020202020204" pitchFamily="34" charset="0"/>
              <a:buChar char="•"/>
            </a:pPr>
            <a:r>
              <a:rPr lang="en-GB" altLang="en-US" sz="3200" dirty="0">
                <a:solidFill>
                  <a:prstClr val="black"/>
                </a:solidFill>
                <a:latin typeface="Sassoon Infant Std" panose="020B0503020103030203" pitchFamily="34" charset="0"/>
              </a:rPr>
              <a:t>Young people can be very tech savvy</a:t>
            </a:r>
            <a:br>
              <a:rPr lang="en-GB" altLang="en-US" sz="3200" dirty="0">
                <a:solidFill>
                  <a:prstClr val="black"/>
                </a:solidFill>
                <a:latin typeface="Sassoon Infant Std" panose="020B0503020103030203" pitchFamily="34" charset="0"/>
              </a:rPr>
            </a:br>
            <a:endParaRPr lang="en-GB" altLang="en-US" sz="3200" dirty="0">
              <a:solidFill>
                <a:prstClr val="black"/>
              </a:solidFill>
              <a:latin typeface="Sassoon Infant Std" panose="020B0503020103030203" pitchFamily="34" charset="0"/>
            </a:endParaRPr>
          </a:p>
          <a:p>
            <a:pPr marL="342900" lvl="0" indent="-342900" fontAlgn="base">
              <a:spcBef>
                <a:spcPct val="20000"/>
              </a:spcBef>
              <a:spcAft>
                <a:spcPct val="0"/>
              </a:spcAft>
              <a:buFont typeface="Arial" panose="020B0604020202020204" pitchFamily="34" charset="0"/>
              <a:buChar char="•"/>
            </a:pPr>
            <a:r>
              <a:rPr lang="en-GB" altLang="en-US" sz="3200" dirty="0">
                <a:solidFill>
                  <a:prstClr val="black"/>
                </a:solidFill>
                <a:latin typeface="Sassoon Infant Std" panose="020B0503020103030203" pitchFamily="34" charset="0"/>
              </a:rPr>
              <a:t>Young people do not necessarily have experience to judge risk</a:t>
            </a:r>
            <a:br>
              <a:rPr lang="en-GB" altLang="en-US" sz="3200" dirty="0">
                <a:solidFill>
                  <a:prstClr val="black"/>
                </a:solidFill>
                <a:latin typeface="Sassoon Infant Std" panose="020B0503020103030203" pitchFamily="34" charset="0"/>
              </a:rPr>
            </a:br>
            <a:endParaRPr lang="en-GB" altLang="en-US" sz="3200" dirty="0">
              <a:solidFill>
                <a:prstClr val="black"/>
              </a:solidFill>
              <a:latin typeface="Sassoon Infant Std" panose="020B0503020103030203" pitchFamily="34" charset="0"/>
            </a:endParaRPr>
          </a:p>
          <a:p>
            <a:pPr marL="342900" lvl="0" indent="-342900" fontAlgn="base">
              <a:spcBef>
                <a:spcPct val="20000"/>
              </a:spcBef>
              <a:spcAft>
                <a:spcPct val="0"/>
              </a:spcAft>
              <a:buFont typeface="Arial" panose="020B0604020202020204" pitchFamily="34" charset="0"/>
              <a:buChar char="•"/>
            </a:pPr>
            <a:r>
              <a:rPr lang="en-GB" altLang="en-US" sz="3200" dirty="0">
                <a:solidFill>
                  <a:prstClr val="black"/>
                </a:solidFill>
                <a:latin typeface="Sassoon Infant Std" panose="020B0503020103030203" pitchFamily="34" charset="0"/>
              </a:rPr>
              <a:t>The digital world can seem as important as the real </a:t>
            </a:r>
            <a:r>
              <a:rPr lang="en-GB" altLang="en-US" sz="3200" dirty="0" smtClean="0">
                <a:solidFill>
                  <a:prstClr val="black"/>
                </a:solidFill>
                <a:latin typeface="Sassoon Infant Std" panose="020B0503020103030203" pitchFamily="34" charset="0"/>
              </a:rPr>
              <a:t>world.</a:t>
            </a:r>
            <a:endParaRPr lang="en-GB" altLang="en-US" sz="3200" dirty="0">
              <a:solidFill>
                <a:prstClr val="black"/>
              </a:solidFill>
              <a:latin typeface="Sassoon Infant Std" panose="020B0503020103030203" pitchFamily="34" charset="0"/>
            </a:endParaRPr>
          </a:p>
        </p:txBody>
      </p:sp>
    </p:spTree>
    <p:extLst>
      <p:ext uri="{BB962C8B-B14F-4D97-AF65-F5344CB8AC3E}">
        <p14:creationId xmlns:p14="http://schemas.microsoft.com/office/powerpoint/2010/main" val="16827836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404664"/>
            <a:ext cx="2208245"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927" y="3559797"/>
            <a:ext cx="2101557" cy="3105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3B53A217-8754-4A02-8B88-55D5D69249E5}"/>
              </a:ext>
            </a:extLst>
          </p:cNvPr>
          <p:cNvSpPr/>
          <p:nvPr/>
        </p:nvSpPr>
        <p:spPr>
          <a:xfrm>
            <a:off x="3275856" y="692696"/>
            <a:ext cx="4572000" cy="5509200"/>
          </a:xfrm>
          <a:prstGeom prst="rect">
            <a:avLst/>
          </a:prstGeom>
        </p:spPr>
        <p:txBody>
          <a:bodyPr>
            <a:spAutoFit/>
          </a:bodyPr>
          <a:lstStyle/>
          <a:p>
            <a:pPr marL="342900" lvl="0" indent="-342900" fontAlgn="base">
              <a:spcBef>
                <a:spcPct val="20000"/>
              </a:spcBef>
              <a:spcAft>
                <a:spcPct val="0"/>
              </a:spcAft>
              <a:buFont typeface="Arial" panose="020B0604020202020204" pitchFamily="34" charset="0"/>
              <a:buChar char="•"/>
            </a:pPr>
            <a:r>
              <a:rPr lang="en-GB" altLang="en-US" sz="3200" dirty="0">
                <a:solidFill>
                  <a:prstClr val="black"/>
                </a:solidFill>
                <a:latin typeface="Sassoon Infant Std" panose="020B0503020103030203" pitchFamily="34" charset="0"/>
              </a:rPr>
              <a:t>The internet is amazing. Children can play, learn, create and connect - opening up a whole world of exciting possibilities. But with the digital world changing all the time, how can you make sure your child’s staying safe?</a:t>
            </a:r>
          </a:p>
        </p:txBody>
      </p:sp>
    </p:spTree>
    <p:extLst>
      <p:ext uri="{BB962C8B-B14F-4D97-AF65-F5344CB8AC3E}">
        <p14:creationId xmlns:p14="http://schemas.microsoft.com/office/powerpoint/2010/main" val="10549508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esafety"/>
          <p:cNvPicPr>
            <a:picLocks noChangeAspect="1" noChangeArrowheads="1"/>
          </p:cNvPicPr>
          <p:nvPr/>
        </p:nvPicPr>
        <p:blipFill>
          <a:blip r:embed="rId2">
            <a:lum bright="70000" contrast="-70000"/>
            <a:extLst>
              <a:ext uri="{BEBA8EAE-BF5A-486C-A8C5-ECC9F3942E4B}">
                <a14:imgProps xmlns:a14="http://schemas.microsoft.com/office/drawing/2010/main">
                  <a14:imgLayer r:embed="rId3">
                    <a14:imgEffect>
                      <a14:artisticMarker/>
                    </a14:imgEffect>
                    <a14:imgEffect>
                      <a14:colorTemperature colorTemp="2125"/>
                    </a14:imgEffect>
                  </a14:imgLayer>
                </a14:imgProps>
              </a:ext>
              <a:ext uri="{28A0092B-C50C-407E-A947-70E740481C1C}">
                <a14:useLocalDpi xmlns:a14="http://schemas.microsoft.com/office/drawing/2010/main" val="0"/>
              </a:ext>
            </a:extLst>
          </a:blip>
          <a:srcRect/>
          <a:stretch>
            <a:fillRect/>
          </a:stretch>
        </p:blipFill>
        <p:spPr bwMode="auto">
          <a:xfrm>
            <a:off x="128987" y="299465"/>
            <a:ext cx="8907509" cy="629788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67544" y="764704"/>
            <a:ext cx="3032894" cy="584775"/>
          </a:xfrm>
          <a:prstGeom prst="rect">
            <a:avLst/>
          </a:prstGeom>
          <a:noFill/>
        </p:spPr>
        <p:txBody>
          <a:bodyPr wrap="square" rtlCol="0">
            <a:spAutoFit/>
          </a:bodyPr>
          <a:lstStyle/>
          <a:p>
            <a:r>
              <a:rPr lang="en-GB" sz="3200" dirty="0">
                <a:solidFill>
                  <a:srgbClr val="FF0000"/>
                </a:solidFill>
                <a:latin typeface="Sassoon Infant Std" panose="020B0503020103030203" pitchFamily="34" charset="0"/>
                <a:cs typeface="MV Boli" panose="02000500030200090000" pitchFamily="2" charset="0"/>
              </a:rPr>
              <a:t>Video streaming</a:t>
            </a:r>
          </a:p>
        </p:txBody>
      </p:sp>
      <p:sp>
        <p:nvSpPr>
          <p:cNvPr id="8" name="TextBox 7"/>
          <p:cNvSpPr txBox="1"/>
          <p:nvPr/>
        </p:nvSpPr>
        <p:spPr>
          <a:xfrm>
            <a:off x="6804248" y="5589240"/>
            <a:ext cx="1719808" cy="584775"/>
          </a:xfrm>
          <a:prstGeom prst="rect">
            <a:avLst/>
          </a:prstGeom>
          <a:noFill/>
        </p:spPr>
        <p:txBody>
          <a:bodyPr wrap="square" rtlCol="0">
            <a:spAutoFit/>
          </a:bodyPr>
          <a:lstStyle/>
          <a:p>
            <a:r>
              <a:rPr lang="en-GB" sz="3200" dirty="0">
                <a:solidFill>
                  <a:srgbClr val="FF0000"/>
                </a:solidFill>
                <a:latin typeface="Sassoon Infant Std" panose="020B0503020103030203" pitchFamily="34" charset="0"/>
                <a:cs typeface="MV Boli" panose="02000500030200090000" pitchFamily="2" charset="0"/>
              </a:rPr>
              <a:t>Gaming</a:t>
            </a:r>
          </a:p>
        </p:txBody>
      </p:sp>
      <p:sp>
        <p:nvSpPr>
          <p:cNvPr id="9" name="TextBox 8"/>
          <p:cNvSpPr txBox="1"/>
          <p:nvPr/>
        </p:nvSpPr>
        <p:spPr>
          <a:xfrm>
            <a:off x="479638" y="5663661"/>
            <a:ext cx="4464497" cy="584775"/>
          </a:xfrm>
          <a:prstGeom prst="rect">
            <a:avLst/>
          </a:prstGeom>
          <a:noFill/>
        </p:spPr>
        <p:txBody>
          <a:bodyPr wrap="square" rtlCol="0">
            <a:spAutoFit/>
          </a:bodyPr>
          <a:lstStyle/>
          <a:p>
            <a:r>
              <a:rPr lang="en-GB" sz="3200" dirty="0">
                <a:solidFill>
                  <a:srgbClr val="FF0000"/>
                </a:solidFill>
                <a:latin typeface="Sassoon Infant Std" panose="020B0503020103030203" pitchFamily="34" charset="0"/>
                <a:cs typeface="MV Boli" panose="02000500030200090000" pitchFamily="2" charset="0"/>
              </a:rPr>
              <a:t>Catch up TV / Music</a:t>
            </a:r>
          </a:p>
        </p:txBody>
      </p:sp>
      <p:sp>
        <p:nvSpPr>
          <p:cNvPr id="10" name="TextBox 9"/>
          <p:cNvSpPr txBox="1"/>
          <p:nvPr/>
        </p:nvSpPr>
        <p:spPr>
          <a:xfrm>
            <a:off x="4944135" y="781056"/>
            <a:ext cx="3732322" cy="584775"/>
          </a:xfrm>
          <a:prstGeom prst="rect">
            <a:avLst/>
          </a:prstGeom>
          <a:noFill/>
        </p:spPr>
        <p:txBody>
          <a:bodyPr wrap="square" rtlCol="0">
            <a:spAutoFit/>
          </a:bodyPr>
          <a:lstStyle/>
          <a:p>
            <a:r>
              <a:rPr lang="en-GB" sz="3200" dirty="0">
                <a:solidFill>
                  <a:srgbClr val="FF0000"/>
                </a:solidFill>
                <a:latin typeface="Sassoon Infant Std" panose="020B0503020103030203" pitchFamily="34" charset="0"/>
                <a:cs typeface="MV Boli" panose="02000500030200090000" pitchFamily="2" charset="0"/>
              </a:rPr>
              <a:t>Messenger / text</a:t>
            </a:r>
          </a:p>
        </p:txBody>
      </p:sp>
      <p:sp>
        <p:nvSpPr>
          <p:cNvPr id="11" name="TextBox 10"/>
          <p:cNvSpPr txBox="1"/>
          <p:nvPr/>
        </p:nvSpPr>
        <p:spPr>
          <a:xfrm>
            <a:off x="263614" y="2564904"/>
            <a:ext cx="3032894" cy="584775"/>
          </a:xfrm>
          <a:prstGeom prst="rect">
            <a:avLst/>
          </a:prstGeom>
          <a:noFill/>
        </p:spPr>
        <p:txBody>
          <a:bodyPr wrap="square" rtlCol="0">
            <a:spAutoFit/>
          </a:bodyPr>
          <a:lstStyle/>
          <a:p>
            <a:r>
              <a:rPr lang="en-GB" sz="3200" dirty="0">
                <a:solidFill>
                  <a:srgbClr val="FF0000"/>
                </a:solidFill>
                <a:latin typeface="Sassoon Infant Std" panose="020B0503020103030203" pitchFamily="34" charset="0"/>
                <a:cs typeface="MV Boli" panose="02000500030200090000" pitchFamily="2" charset="0"/>
              </a:rPr>
              <a:t>Social Media</a:t>
            </a:r>
          </a:p>
        </p:txBody>
      </p:sp>
      <p:sp>
        <p:nvSpPr>
          <p:cNvPr id="12" name="TextBox 11"/>
          <p:cNvSpPr txBox="1"/>
          <p:nvPr/>
        </p:nvSpPr>
        <p:spPr>
          <a:xfrm>
            <a:off x="5796136" y="3138735"/>
            <a:ext cx="3032894" cy="584775"/>
          </a:xfrm>
          <a:prstGeom prst="rect">
            <a:avLst/>
          </a:prstGeom>
          <a:noFill/>
        </p:spPr>
        <p:txBody>
          <a:bodyPr wrap="square" rtlCol="0">
            <a:spAutoFit/>
          </a:bodyPr>
          <a:lstStyle/>
          <a:p>
            <a:r>
              <a:rPr lang="en-GB" sz="3200" dirty="0">
                <a:solidFill>
                  <a:srgbClr val="FF0000"/>
                </a:solidFill>
                <a:latin typeface="Sassoon Infant Std" panose="020B0503020103030203" pitchFamily="34" charset="0"/>
                <a:cs typeface="MV Boli" panose="02000500030200090000" pitchFamily="2" charset="0"/>
              </a:rPr>
              <a:t>Video calling</a:t>
            </a:r>
          </a:p>
        </p:txBody>
      </p:sp>
      <p:sp>
        <p:nvSpPr>
          <p:cNvPr id="13" name="TextBox 12"/>
          <p:cNvSpPr txBox="1"/>
          <p:nvPr/>
        </p:nvSpPr>
        <p:spPr>
          <a:xfrm>
            <a:off x="3296508" y="1688218"/>
            <a:ext cx="3032894" cy="584775"/>
          </a:xfrm>
          <a:prstGeom prst="rect">
            <a:avLst/>
          </a:prstGeom>
          <a:noFill/>
        </p:spPr>
        <p:txBody>
          <a:bodyPr wrap="square" rtlCol="0">
            <a:spAutoFit/>
          </a:bodyPr>
          <a:lstStyle/>
          <a:p>
            <a:r>
              <a:rPr lang="en-GB" sz="3200" dirty="0">
                <a:solidFill>
                  <a:srgbClr val="FF0000"/>
                </a:solidFill>
                <a:latin typeface="Sassoon Infant Std" panose="020B0503020103030203" pitchFamily="34" charset="0"/>
                <a:cs typeface="MV Boli" panose="02000500030200090000" pitchFamily="2" charset="0"/>
              </a:rPr>
              <a:t>Shopping</a:t>
            </a:r>
          </a:p>
        </p:txBody>
      </p:sp>
      <p:sp>
        <p:nvSpPr>
          <p:cNvPr id="14" name="TextBox 13"/>
          <p:cNvSpPr txBox="1"/>
          <p:nvPr/>
        </p:nvSpPr>
        <p:spPr>
          <a:xfrm>
            <a:off x="432068" y="4237645"/>
            <a:ext cx="3771050" cy="584775"/>
          </a:xfrm>
          <a:prstGeom prst="rect">
            <a:avLst/>
          </a:prstGeom>
          <a:noFill/>
        </p:spPr>
        <p:txBody>
          <a:bodyPr wrap="square" rtlCol="0">
            <a:spAutoFit/>
          </a:bodyPr>
          <a:lstStyle/>
          <a:p>
            <a:r>
              <a:rPr lang="en-GB" sz="3200" dirty="0">
                <a:solidFill>
                  <a:srgbClr val="FF0000"/>
                </a:solidFill>
                <a:latin typeface="Sassoon Infant Std" panose="020B0503020103030203" pitchFamily="34" charset="0"/>
                <a:cs typeface="MV Boli" panose="02000500030200090000" pitchFamily="2" charset="0"/>
              </a:rPr>
              <a:t>Work / homework</a:t>
            </a:r>
          </a:p>
        </p:txBody>
      </p:sp>
      <p:sp>
        <p:nvSpPr>
          <p:cNvPr id="15" name="TextBox 14"/>
          <p:cNvSpPr txBox="1"/>
          <p:nvPr/>
        </p:nvSpPr>
        <p:spPr>
          <a:xfrm>
            <a:off x="5674503" y="4369458"/>
            <a:ext cx="3032894" cy="584775"/>
          </a:xfrm>
          <a:prstGeom prst="rect">
            <a:avLst/>
          </a:prstGeom>
          <a:noFill/>
        </p:spPr>
        <p:txBody>
          <a:bodyPr wrap="square" rtlCol="0">
            <a:spAutoFit/>
          </a:bodyPr>
          <a:lstStyle/>
          <a:p>
            <a:r>
              <a:rPr lang="en-GB" sz="3200" dirty="0">
                <a:solidFill>
                  <a:srgbClr val="FF0000"/>
                </a:solidFill>
                <a:latin typeface="Sassoon Infant Std" panose="020B0503020103030203" pitchFamily="34" charset="0"/>
                <a:cs typeface="MV Boli" panose="02000500030200090000" pitchFamily="2" charset="0"/>
              </a:rPr>
              <a:t>Cloud storage</a:t>
            </a:r>
          </a:p>
        </p:txBody>
      </p:sp>
      <p:pic>
        <p:nvPicPr>
          <p:cNvPr id="3077" name="Picture 5" descr="Image result for earth no backgrou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67283" y="2272993"/>
            <a:ext cx="2153473" cy="2153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5827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P spid="11" grpId="0"/>
      <p:bldP spid="12" grpId="0"/>
      <p:bldP spid="13"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3"/>
          <p:cNvSpPr txBox="1">
            <a:spLocks/>
          </p:cNvSpPr>
          <p:nvPr/>
        </p:nvSpPr>
        <p:spPr>
          <a:xfrm>
            <a:off x="1259631" y="548680"/>
            <a:ext cx="6264695" cy="1368152"/>
          </a:xfrm>
          <a:prstGeom prst="rect">
            <a:avLst/>
          </a:prstGeom>
          <a:ln w="28575">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r>
              <a:rPr lang="en-GB" sz="1600" b="1" dirty="0" err="1">
                <a:latin typeface="Sassoon Infant Std" panose="020B0503020103030203" pitchFamily="34" charset="0"/>
              </a:rPr>
              <a:t>WhatsApp</a:t>
            </a:r>
            <a:r>
              <a:rPr lang="en-GB" sz="1600" dirty="0">
                <a:latin typeface="Sassoon Infant Std" panose="020B0503020103030203" pitchFamily="34" charset="0"/>
              </a:rPr>
              <a:t> – messaging app for photos, video and voice</a:t>
            </a:r>
          </a:p>
          <a:p>
            <a:r>
              <a:rPr lang="en-GB" sz="1600" dirty="0">
                <a:latin typeface="Sassoon Infant Std" panose="020B0503020103030203" pitchFamily="34" charset="0"/>
              </a:rPr>
              <a:t>Screenshots can be taken and reposted</a:t>
            </a:r>
          </a:p>
          <a:p>
            <a:r>
              <a:rPr lang="en-GB" sz="1600" dirty="0">
                <a:latin typeface="Sassoon Infant Std" panose="020B0503020103030203" pitchFamily="34" charset="0"/>
              </a:rPr>
              <a:t>Age restricted to </a:t>
            </a:r>
            <a:r>
              <a:rPr lang="en-GB" sz="1600" b="1" dirty="0">
                <a:latin typeface="Sassoon Infant Std" panose="020B0503020103030203" pitchFamily="34" charset="0"/>
              </a:rPr>
              <a:t>16+ </a:t>
            </a:r>
            <a:r>
              <a:rPr lang="en-GB" sz="1600" dirty="0">
                <a:latin typeface="Sassoon Infant Std" panose="020B0503020103030203" pitchFamily="34" charset="0"/>
              </a:rPr>
              <a:t>by </a:t>
            </a:r>
            <a:r>
              <a:rPr lang="en-GB" sz="1600" dirty="0" err="1">
                <a:latin typeface="Sassoon Infant Std" panose="020B0503020103030203" pitchFamily="34" charset="0"/>
              </a:rPr>
              <a:t>WhatsApp</a:t>
            </a:r>
            <a:r>
              <a:rPr lang="en-GB" sz="1600" dirty="0">
                <a:latin typeface="Sassoon Infant Std" panose="020B0503020103030203" pitchFamily="34" charset="0"/>
              </a:rPr>
              <a:t> but frequently used under-age</a:t>
            </a:r>
          </a:p>
          <a:p>
            <a:r>
              <a:rPr lang="en-GB" sz="1600" dirty="0">
                <a:latin typeface="Sassoon Infant Std" panose="020B0503020103030203" pitchFamily="34" charset="0"/>
              </a:rPr>
              <a:t>Can lead to cyber-bullying and access to inappropriate posts</a:t>
            </a:r>
          </a:p>
        </p:txBody>
      </p:sp>
      <p:pic>
        <p:nvPicPr>
          <p:cNvPr id="4" name="Picture 3" descr="logo-icon-copy-8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620688"/>
            <a:ext cx="574551" cy="568201"/>
          </a:xfrm>
          <a:prstGeom prst="rect">
            <a:avLst/>
          </a:prstGeom>
          <a:noFill/>
          <a:ln>
            <a:noFill/>
          </a:ln>
        </p:spPr>
      </p:pic>
      <p:pic>
        <p:nvPicPr>
          <p:cNvPr id="5" name="Picture 4"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75094" y="1916832"/>
            <a:ext cx="614021" cy="573536"/>
          </a:xfrm>
          <a:prstGeom prst="rect">
            <a:avLst/>
          </a:prstGeom>
        </p:spPr>
      </p:pic>
      <p:sp>
        <p:nvSpPr>
          <p:cNvPr id="6" name="Rectangle 5"/>
          <p:cNvSpPr/>
          <p:nvPr/>
        </p:nvSpPr>
        <p:spPr>
          <a:xfrm>
            <a:off x="4139952" y="1672932"/>
            <a:ext cx="6154731" cy="1107996"/>
          </a:xfrm>
          <a:prstGeom prst="rect">
            <a:avLst/>
          </a:prstGeom>
        </p:spPr>
        <p:txBody>
          <a:bodyPr wrap="square">
            <a:spAutoFit/>
          </a:bodyPr>
          <a:lstStyle/>
          <a:p>
            <a:r>
              <a:rPr lang="en-GB" b="1" dirty="0">
                <a:latin typeface="Sassoon Infant Std" panose="020B0503020103030203" pitchFamily="34" charset="0"/>
              </a:rPr>
              <a:t>Snapchat</a:t>
            </a:r>
            <a:r>
              <a:rPr lang="en-GB" dirty="0">
                <a:latin typeface="Sassoon Infant Std" panose="020B0503020103030203" pitchFamily="34" charset="0"/>
              </a:rPr>
              <a:t> - </a:t>
            </a:r>
            <a:r>
              <a:rPr lang="en-GB" sz="1600" dirty="0">
                <a:latin typeface="Sassoon Infant Std" panose="020B0503020103030203" pitchFamily="34" charset="0"/>
              </a:rPr>
              <a:t>self-destructing video and picture app</a:t>
            </a:r>
          </a:p>
          <a:p>
            <a:pPr>
              <a:buClrTx/>
              <a:buFont typeface="Arial" panose="020B0604020202020204" pitchFamily="34" charset="0"/>
              <a:buChar char="•"/>
            </a:pPr>
            <a:r>
              <a:rPr lang="en-GB" sz="1600" dirty="0">
                <a:latin typeface="Sassoon Infant Std" panose="020B0503020103030203" pitchFamily="34" charset="0"/>
              </a:rPr>
              <a:t>Screenshots can be taken before picture goes away</a:t>
            </a:r>
          </a:p>
          <a:p>
            <a:pPr>
              <a:buClrTx/>
              <a:buFont typeface="Arial" panose="020B0604020202020204" pitchFamily="34" charset="0"/>
              <a:buChar char="•"/>
            </a:pPr>
            <a:r>
              <a:rPr lang="en-GB" sz="1600" dirty="0">
                <a:latin typeface="Sassoon Infant Std" panose="020B0503020103030203" pitchFamily="34" charset="0"/>
              </a:rPr>
              <a:t>Images can still be recovered</a:t>
            </a:r>
          </a:p>
          <a:p>
            <a:pPr>
              <a:buClrTx/>
              <a:buFont typeface="Arial" panose="020B0604020202020204" pitchFamily="34" charset="0"/>
              <a:buChar char="•"/>
            </a:pPr>
            <a:r>
              <a:rPr lang="en-GB" sz="1600" dirty="0">
                <a:latin typeface="Sassoon Infant Std" panose="020B0503020103030203" pitchFamily="34" charset="0"/>
              </a:rPr>
              <a:t>Links with cyber-bullying</a:t>
            </a:r>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3128174"/>
            <a:ext cx="585787" cy="55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186111" y="2636912"/>
            <a:ext cx="7757636" cy="1600438"/>
          </a:xfrm>
          <a:prstGeom prst="rect">
            <a:avLst/>
          </a:prstGeom>
        </p:spPr>
        <p:txBody>
          <a:bodyPr wrap="square">
            <a:spAutoFit/>
          </a:bodyPr>
          <a:lstStyle/>
          <a:p>
            <a:r>
              <a:rPr lang="en-GB" b="1" dirty="0">
                <a:latin typeface="Sassoon Infant Std" panose="020B0503020103030203" pitchFamily="34" charset="0"/>
              </a:rPr>
              <a:t>Instagram</a:t>
            </a:r>
            <a:r>
              <a:rPr lang="en-GB" dirty="0">
                <a:latin typeface="Sassoon Infant Std" panose="020B0503020103030203" pitchFamily="34" charset="0"/>
              </a:rPr>
              <a:t> -  </a:t>
            </a:r>
            <a:r>
              <a:rPr lang="en-GB" sz="1600" dirty="0">
                <a:latin typeface="Sassoon Infant Std" panose="020B0503020103030203" pitchFamily="34" charset="0"/>
              </a:rPr>
              <a:t>video and photo app</a:t>
            </a:r>
          </a:p>
          <a:p>
            <a:pPr marL="285750" indent="-285750">
              <a:buFont typeface="Arial" panose="020B0604020202020204" pitchFamily="34" charset="0"/>
              <a:buChar char="•"/>
            </a:pPr>
            <a:r>
              <a:rPr lang="en-GB" sz="1600" dirty="0">
                <a:latin typeface="Sassoon Infant Std" panose="020B0503020103030203" pitchFamily="34" charset="0"/>
              </a:rPr>
              <a:t>Public posts are default</a:t>
            </a:r>
          </a:p>
          <a:p>
            <a:pPr marL="285750" indent="-285750">
              <a:buFont typeface="Arial" panose="020B0604020202020204" pitchFamily="34" charset="0"/>
              <a:buChar char="•"/>
            </a:pPr>
            <a:r>
              <a:rPr lang="en-GB" sz="1600" dirty="0">
                <a:latin typeface="Sassoon Infant Std" panose="020B0503020103030203" pitchFamily="34" charset="0"/>
              </a:rPr>
              <a:t>Use of hashtag can make images easy to find </a:t>
            </a:r>
          </a:p>
          <a:p>
            <a:pPr marL="285750" indent="-285750">
              <a:buFont typeface="Arial" panose="020B0604020202020204" pitchFamily="34" charset="0"/>
              <a:buChar char="•"/>
            </a:pPr>
            <a:r>
              <a:rPr lang="en-GB" sz="1600" dirty="0">
                <a:latin typeface="Sassoon Infant Std" panose="020B0503020103030203" pitchFamily="34" charset="0"/>
              </a:rPr>
              <a:t>Posts can be ‘liked’ – children often compete to get the most likes</a:t>
            </a:r>
          </a:p>
          <a:p>
            <a:pPr marL="285750" indent="-285750">
              <a:buFont typeface="Arial" panose="020B0604020202020204" pitchFamily="34" charset="0"/>
              <a:buChar char="•"/>
            </a:pPr>
            <a:r>
              <a:rPr lang="en-GB" sz="1600" dirty="0">
                <a:latin typeface="Sassoon Infant Std" panose="020B0503020103030203" pitchFamily="34" charset="0"/>
              </a:rPr>
              <a:t>Allows group messages/posts</a:t>
            </a:r>
          </a:p>
          <a:p>
            <a:pPr marL="285750" indent="-285750">
              <a:buFont typeface="Arial" panose="020B0604020202020204" pitchFamily="34" charset="0"/>
              <a:buChar char="•"/>
            </a:pPr>
            <a:r>
              <a:rPr lang="en-GB" sz="1600" dirty="0">
                <a:latin typeface="Sassoon Infant Std" panose="020B0503020103030203" pitchFamily="34" charset="0"/>
              </a:rPr>
              <a:t>Many video sharing sites allow instant sharing to here as well</a:t>
            </a:r>
          </a:p>
        </p:txBody>
      </p:sp>
      <p:pic>
        <p:nvPicPr>
          <p:cNvPr id="9"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9663" y="4941168"/>
            <a:ext cx="638001" cy="63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Content Placeholder 3"/>
          <p:cNvSpPr txBox="1">
            <a:spLocks/>
          </p:cNvSpPr>
          <p:nvPr/>
        </p:nvSpPr>
        <p:spPr>
          <a:xfrm>
            <a:off x="1553966" y="4293096"/>
            <a:ext cx="7338514" cy="198885"/>
          </a:xfrm>
          <a:prstGeom prst="rect">
            <a:avLst/>
          </a:prstGeom>
          <a:ln w="28575">
            <a:noFill/>
          </a:ln>
        </p:spPr>
        <p:txBody>
          <a:bodyPr>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nSpc>
                <a:spcPct val="90000"/>
              </a:lnSpc>
              <a:buFont typeface="Arial" panose="020B0604020202020204" pitchFamily="34" charset="0"/>
              <a:buChar char="•"/>
            </a:pPr>
            <a:r>
              <a:rPr lang="en-GB" sz="1600" b="1" dirty="0" smtClean="0">
                <a:solidFill>
                  <a:schemeClr val="tx1"/>
                </a:solidFill>
                <a:latin typeface="Sassoon Infant Std" panose="020B0503020103030203" pitchFamily="34" charset="0"/>
              </a:rPr>
              <a:t>Video Sharing sites </a:t>
            </a:r>
            <a:r>
              <a:rPr lang="en-GB" sz="1600" b="1" dirty="0" smtClean="0">
                <a:latin typeface="Sassoon Infant Std" panose="020B0503020103030203" pitchFamily="34" charset="0"/>
              </a:rPr>
              <a:t>- </a:t>
            </a:r>
            <a:r>
              <a:rPr lang="en-GB" sz="1600" dirty="0" smtClean="0">
                <a:solidFill>
                  <a:schemeClr val="tx1"/>
                </a:solidFill>
                <a:latin typeface="Sassoon Infant Std" panose="020B0503020103030203" pitchFamily="34" charset="0"/>
              </a:rPr>
              <a:t>You Tube, Live.ly, Musical.ly, Twitch, Periscope .</a:t>
            </a:r>
          </a:p>
          <a:p>
            <a:pPr>
              <a:lnSpc>
                <a:spcPct val="90000"/>
              </a:lnSpc>
              <a:buFont typeface="Arial" panose="020B0604020202020204" pitchFamily="34" charset="0"/>
              <a:buChar char="•"/>
            </a:pPr>
            <a:r>
              <a:rPr lang="en-GB" sz="1600" dirty="0" smtClean="0">
                <a:solidFill>
                  <a:schemeClr val="tx1"/>
                </a:solidFill>
                <a:latin typeface="Sassoon Infant Std" panose="020B0503020103030203" pitchFamily="34" charset="0"/>
              </a:rPr>
              <a:t>All need an account and to be </a:t>
            </a:r>
            <a:r>
              <a:rPr lang="en-GB" sz="1600" b="1" dirty="0" smtClean="0">
                <a:solidFill>
                  <a:schemeClr val="tx1"/>
                </a:solidFill>
                <a:latin typeface="Sassoon Infant Std" panose="020B0503020103030203" pitchFamily="34" charset="0"/>
              </a:rPr>
              <a:t>18</a:t>
            </a:r>
            <a:r>
              <a:rPr lang="en-GB" sz="1600" dirty="0" smtClean="0">
                <a:solidFill>
                  <a:schemeClr val="tx1"/>
                </a:solidFill>
                <a:latin typeface="Sassoon Infant Std" panose="020B0503020103030203" pitchFamily="34" charset="0"/>
              </a:rPr>
              <a:t> (or </a:t>
            </a:r>
            <a:r>
              <a:rPr lang="en-GB" sz="1600" b="1" dirty="0" smtClean="0">
                <a:solidFill>
                  <a:schemeClr val="tx1"/>
                </a:solidFill>
                <a:latin typeface="Sassoon Infant Std" panose="020B0503020103030203" pitchFamily="34" charset="0"/>
              </a:rPr>
              <a:t>13 </a:t>
            </a:r>
            <a:r>
              <a:rPr lang="en-GB" sz="1600" dirty="0" smtClean="0">
                <a:solidFill>
                  <a:schemeClr val="tx1"/>
                </a:solidFill>
                <a:latin typeface="Sassoon Infant Std" panose="020B0503020103030203" pitchFamily="34" charset="0"/>
              </a:rPr>
              <a:t>with parental consent) to post but can fake date of birth to create email. Regular cause for concern in school.</a:t>
            </a:r>
          </a:p>
          <a:p>
            <a:pPr>
              <a:lnSpc>
                <a:spcPct val="90000"/>
              </a:lnSpc>
              <a:buFont typeface="Arial" panose="020B0604020202020204" pitchFamily="34" charset="0"/>
              <a:buChar char="•"/>
            </a:pPr>
            <a:r>
              <a:rPr lang="en-GB" sz="1600" dirty="0" smtClean="0">
                <a:solidFill>
                  <a:schemeClr val="tx1"/>
                </a:solidFill>
                <a:latin typeface="Sassoon Infant Std" panose="020B0503020103030203" pitchFamily="34" charset="0"/>
              </a:rPr>
              <a:t>Uploaded videos are easily shared with other social media – often without the original poster knowing. </a:t>
            </a:r>
          </a:p>
          <a:p>
            <a:pPr>
              <a:lnSpc>
                <a:spcPct val="90000"/>
              </a:lnSpc>
              <a:buFont typeface="Arial" panose="020B0604020202020204" pitchFamily="34" charset="0"/>
              <a:buChar char="•"/>
            </a:pPr>
            <a:r>
              <a:rPr lang="en-GB" sz="1600" dirty="0" smtClean="0">
                <a:solidFill>
                  <a:schemeClr val="tx1"/>
                </a:solidFill>
                <a:latin typeface="Sassoon Infant Std" panose="020B0503020103030203" pitchFamily="34" charset="0"/>
              </a:rPr>
              <a:t>Can be difficult to remove videos especially since they may already have been shared to other sites</a:t>
            </a:r>
          </a:p>
          <a:p>
            <a:pPr>
              <a:buClrTx/>
              <a:buFont typeface="Arial" panose="020B0604020202020204" pitchFamily="34" charset="0"/>
              <a:buChar char="•"/>
            </a:pPr>
            <a:endParaRPr lang="en-GB" sz="1600" dirty="0">
              <a:solidFill>
                <a:schemeClr val="tx1"/>
              </a:solidFill>
              <a:latin typeface="Sassoon Infant Std" panose="020B0503020103030203" pitchFamily="34" charset="0"/>
            </a:endParaRPr>
          </a:p>
        </p:txBody>
      </p:sp>
    </p:spTree>
    <p:extLst>
      <p:ext uri="{BB962C8B-B14F-4D97-AF65-F5344CB8AC3E}">
        <p14:creationId xmlns:p14="http://schemas.microsoft.com/office/powerpoint/2010/main" val="30517628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1628800"/>
            <a:ext cx="7416824" cy="4801314"/>
          </a:xfrm>
          <a:prstGeom prst="rect">
            <a:avLst/>
          </a:prstGeom>
        </p:spPr>
        <p:txBody>
          <a:bodyPr wrap="square">
            <a:spAutoFit/>
          </a:bodyPr>
          <a:lstStyle/>
          <a:p>
            <a:pPr fontAlgn="base"/>
            <a:r>
              <a:rPr lang="en-GB" sz="3200" dirty="0">
                <a:latin typeface="Sassoon Infant Std" panose="020B0503020103030203" pitchFamily="34" charset="0"/>
              </a:rPr>
              <a:t>Games which require the Internet in order to play them, via a laptop, tablet, games console (e.g. PlayStation, Wii, Xbox) or a mobile phone.</a:t>
            </a:r>
          </a:p>
          <a:p>
            <a:pPr fontAlgn="base"/>
            <a:r>
              <a:rPr lang="en-GB" sz="3200" dirty="0">
                <a:latin typeface="Sassoon Infant Std" panose="020B0503020103030203" pitchFamily="34" charset="0"/>
              </a:rPr>
              <a:t>Gaming has developed in leaps and bounds over the last few years. Now, many games consoles can access the internet, enabling users to keep up-to-date with the latest games, downloads and tips and tricks. </a:t>
            </a:r>
          </a:p>
          <a:p>
            <a:pPr fontAlgn="base"/>
            <a:endParaRPr lang="en-GB" dirty="0">
              <a:latin typeface="Sassoon Infant Std" panose="020B0503020103030203" pitchFamily="34" charset="0"/>
            </a:endParaRPr>
          </a:p>
        </p:txBody>
      </p:sp>
      <p:sp>
        <p:nvSpPr>
          <p:cNvPr id="3" name="Rectangle 2"/>
          <p:cNvSpPr/>
          <p:nvPr/>
        </p:nvSpPr>
        <p:spPr>
          <a:xfrm>
            <a:off x="794420" y="590625"/>
            <a:ext cx="7992888" cy="1008112"/>
          </a:xfrm>
          <a:prstGeom prst="rect">
            <a:avLst/>
          </a:prstGeom>
        </p:spPr>
        <p:txBody>
          <a:bodyPr wrap="square">
            <a:spAutoFit/>
          </a:bodyPr>
          <a:lstStyle/>
          <a:p>
            <a:r>
              <a:rPr lang="en-GB" sz="6000" dirty="0" smtClean="0">
                <a:latin typeface="Sassoon Infant Std" panose="020B0503020103030203" pitchFamily="34" charset="0"/>
              </a:rPr>
              <a:t>Gaming: what is it?</a:t>
            </a:r>
            <a:endParaRPr lang="en-GB" sz="6000" dirty="0"/>
          </a:p>
        </p:txBody>
      </p:sp>
    </p:spTree>
    <p:extLst>
      <p:ext uri="{BB962C8B-B14F-4D97-AF65-F5344CB8AC3E}">
        <p14:creationId xmlns:p14="http://schemas.microsoft.com/office/powerpoint/2010/main" val="34437466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Gaming Pros and Cons </a:t>
            </a:r>
            <a:endParaRPr lang="en-GB" dirty="0"/>
          </a:p>
        </p:txBody>
      </p:sp>
      <p:pic>
        <p:nvPicPr>
          <p:cNvPr id="5" name="Content Placeholder 4" descr="Effects of Video Games on Children: Good or Bad, You Decide! - Apt Parenting - Internet Explorer"/>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l="8253" t="25230" r="62859" b="15708"/>
          <a:stretch/>
        </p:blipFill>
        <p:spPr>
          <a:xfrm>
            <a:off x="2915816" y="2348880"/>
            <a:ext cx="1286952" cy="1440160"/>
          </a:xfrm>
        </p:spPr>
      </p:pic>
      <p:pic>
        <p:nvPicPr>
          <p:cNvPr id="6" name="Content Placeholder 5" descr="Effects of Video Games on Children: Good or Bad, You Decide! - Apt Parenting - Internet Explore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37314" t="25956" r="33148" b="17883"/>
          <a:stretch/>
        </p:blipFill>
        <p:spPr>
          <a:xfrm>
            <a:off x="6948264" y="2348880"/>
            <a:ext cx="1345355" cy="1512168"/>
          </a:xfrm>
        </p:spPr>
      </p:pic>
      <p:sp>
        <p:nvSpPr>
          <p:cNvPr id="7" name="TextBox 6"/>
          <p:cNvSpPr txBox="1"/>
          <p:nvPr/>
        </p:nvSpPr>
        <p:spPr>
          <a:xfrm>
            <a:off x="827584" y="2420888"/>
            <a:ext cx="1872208" cy="3139321"/>
          </a:xfrm>
          <a:prstGeom prst="rect">
            <a:avLst/>
          </a:prstGeom>
          <a:noFill/>
        </p:spPr>
        <p:txBody>
          <a:bodyPr wrap="square" rtlCol="0">
            <a:spAutoFit/>
          </a:bodyPr>
          <a:lstStyle/>
          <a:p>
            <a:r>
              <a:rPr lang="en-GB" dirty="0" smtClean="0">
                <a:latin typeface="Sassoon Infant Std" panose="020B0503020103030203" pitchFamily="34" charset="0"/>
              </a:rPr>
              <a:t>Problem solving</a:t>
            </a:r>
          </a:p>
          <a:p>
            <a:endParaRPr lang="en-GB" dirty="0" smtClean="0">
              <a:latin typeface="Sassoon Infant Std" panose="020B0503020103030203" pitchFamily="34" charset="0"/>
            </a:endParaRPr>
          </a:p>
          <a:p>
            <a:r>
              <a:rPr lang="en-GB" dirty="0" smtClean="0">
                <a:latin typeface="Sassoon Infant Std" panose="020B0503020103030203" pitchFamily="34" charset="0"/>
              </a:rPr>
              <a:t>Multi tasking</a:t>
            </a:r>
          </a:p>
          <a:p>
            <a:endParaRPr lang="en-GB" dirty="0" smtClean="0">
              <a:latin typeface="Sassoon Infant Std" panose="020B0503020103030203" pitchFamily="34" charset="0"/>
            </a:endParaRPr>
          </a:p>
          <a:p>
            <a:r>
              <a:rPr lang="en-GB" dirty="0" smtClean="0">
                <a:latin typeface="Sassoon Infant Std" panose="020B0503020103030203" pitchFamily="34" charset="0"/>
              </a:rPr>
              <a:t>Improves short term memory</a:t>
            </a:r>
          </a:p>
          <a:p>
            <a:endParaRPr lang="en-GB" dirty="0" smtClean="0">
              <a:latin typeface="Sassoon Infant Std" panose="020B0503020103030203" pitchFamily="34" charset="0"/>
            </a:endParaRPr>
          </a:p>
          <a:p>
            <a:r>
              <a:rPr lang="en-GB" dirty="0" smtClean="0">
                <a:latin typeface="Sassoon Infant Std" panose="020B0503020103030203" pitchFamily="34" charset="0"/>
              </a:rPr>
              <a:t>More alert</a:t>
            </a:r>
          </a:p>
          <a:p>
            <a:endParaRPr lang="en-GB" dirty="0" smtClean="0">
              <a:latin typeface="Sassoon Infant Std" panose="020B0503020103030203" pitchFamily="34" charset="0"/>
            </a:endParaRPr>
          </a:p>
          <a:p>
            <a:r>
              <a:rPr lang="en-GB" dirty="0" smtClean="0">
                <a:latin typeface="Sassoon Infant Std" panose="020B0503020103030203" pitchFamily="34" charset="0"/>
              </a:rPr>
              <a:t>Develops decision making skills</a:t>
            </a:r>
            <a:endParaRPr lang="en-GB" dirty="0">
              <a:latin typeface="Sassoon Infant Std" panose="020B0503020103030203" pitchFamily="34" charset="0"/>
            </a:endParaRPr>
          </a:p>
        </p:txBody>
      </p:sp>
      <p:sp>
        <p:nvSpPr>
          <p:cNvPr id="8" name="TextBox 7"/>
          <p:cNvSpPr txBox="1"/>
          <p:nvPr/>
        </p:nvSpPr>
        <p:spPr>
          <a:xfrm>
            <a:off x="4283968" y="2420888"/>
            <a:ext cx="2736304" cy="3693319"/>
          </a:xfrm>
          <a:prstGeom prst="rect">
            <a:avLst/>
          </a:prstGeom>
          <a:noFill/>
        </p:spPr>
        <p:txBody>
          <a:bodyPr wrap="square" rtlCol="0">
            <a:spAutoFit/>
          </a:bodyPr>
          <a:lstStyle/>
          <a:p>
            <a:r>
              <a:rPr lang="en-GB" dirty="0" smtClean="0">
                <a:latin typeface="Sassoon Infant Std" panose="020B0503020103030203" pitchFamily="34" charset="0"/>
              </a:rPr>
              <a:t>Can effect physical health</a:t>
            </a:r>
          </a:p>
          <a:p>
            <a:r>
              <a:rPr lang="en-GB" dirty="0" smtClean="0">
                <a:latin typeface="Sassoon Infant Std" panose="020B0503020103030203" pitchFamily="34" charset="0"/>
              </a:rPr>
              <a:t>Sleep disturbances</a:t>
            </a:r>
          </a:p>
          <a:p>
            <a:r>
              <a:rPr lang="en-GB" dirty="0" smtClean="0">
                <a:latin typeface="Sassoon Infant Std" panose="020B0503020103030203" pitchFamily="34" charset="0"/>
              </a:rPr>
              <a:t>Obesity</a:t>
            </a:r>
          </a:p>
          <a:p>
            <a:r>
              <a:rPr lang="en-GB" dirty="0" smtClean="0">
                <a:latin typeface="Sassoon Infant Std" panose="020B0503020103030203" pitchFamily="34" charset="0"/>
              </a:rPr>
              <a:t>Sitting for hours in front of screen</a:t>
            </a:r>
          </a:p>
          <a:p>
            <a:r>
              <a:rPr lang="en-GB" dirty="0" smtClean="0">
                <a:latin typeface="Sassoon Infant Std" panose="020B0503020103030203" pitchFamily="34" charset="0"/>
              </a:rPr>
              <a:t>Obsessive</a:t>
            </a:r>
          </a:p>
          <a:p>
            <a:r>
              <a:rPr lang="en-GB" dirty="0" smtClean="0">
                <a:latin typeface="Sassoon Infant Std" panose="020B0503020103030203" pitchFamily="34" charset="0"/>
              </a:rPr>
              <a:t>Agitation</a:t>
            </a:r>
          </a:p>
          <a:p>
            <a:endParaRPr lang="en-GB" dirty="0">
              <a:latin typeface="Sassoon Infant Std" panose="020B0503020103030203" pitchFamily="34" charset="0"/>
            </a:endParaRPr>
          </a:p>
          <a:p>
            <a:r>
              <a:rPr lang="en-GB" dirty="0" smtClean="0">
                <a:latin typeface="Sassoon Infant Std" panose="020B0503020103030203" pitchFamily="34" charset="0"/>
              </a:rPr>
              <a:t>Evidence shows increased anger in children who are playing violent games.</a:t>
            </a:r>
          </a:p>
          <a:p>
            <a:endParaRPr lang="en-GB" dirty="0">
              <a:latin typeface="Sassoon Infant Std" panose="020B0503020103030203" pitchFamily="34" charset="0"/>
            </a:endParaRPr>
          </a:p>
          <a:p>
            <a:r>
              <a:rPr lang="en-GB" dirty="0" smtClean="0">
                <a:latin typeface="Sassoon Infant Std" panose="020B0503020103030203" pitchFamily="34" charset="0"/>
              </a:rPr>
              <a:t>Aggressive behaviour </a:t>
            </a:r>
            <a:endParaRPr lang="en-GB" dirty="0">
              <a:latin typeface="Sassoon Infant Std" panose="020B0503020103030203" pitchFamily="34" charset="0"/>
            </a:endParaRPr>
          </a:p>
        </p:txBody>
      </p:sp>
    </p:spTree>
    <p:extLst>
      <p:ext uri="{BB962C8B-B14F-4D97-AF65-F5344CB8AC3E}">
        <p14:creationId xmlns:p14="http://schemas.microsoft.com/office/powerpoint/2010/main" val="24671390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40" y="0"/>
            <a:ext cx="8686800" cy="841248"/>
          </a:xfrm>
        </p:spPr>
        <p:txBody>
          <a:bodyPr/>
          <a:lstStyle/>
          <a:p>
            <a:r>
              <a:rPr lang="en-GB" dirty="0" smtClean="0">
                <a:latin typeface="Sassoon Infant Std" panose="020B0503020103030203" pitchFamily="34" charset="0"/>
              </a:rPr>
              <a:t>Top tips</a:t>
            </a:r>
            <a:endParaRPr lang="en-GB" dirty="0">
              <a:latin typeface="Sassoon Infant Std" panose="020B0503020103030203" pitchFamily="34" charset="0"/>
            </a:endParaRPr>
          </a:p>
        </p:txBody>
      </p:sp>
      <p:sp>
        <p:nvSpPr>
          <p:cNvPr id="3" name="Content Placeholder 2"/>
          <p:cNvSpPr>
            <a:spLocks noGrp="1"/>
          </p:cNvSpPr>
          <p:nvPr>
            <p:ph sz="half" idx="1"/>
          </p:nvPr>
        </p:nvSpPr>
        <p:spPr>
          <a:xfrm>
            <a:off x="251520" y="620688"/>
            <a:ext cx="8280920" cy="5688632"/>
          </a:xfrm>
        </p:spPr>
        <p:txBody>
          <a:bodyPr>
            <a:noAutofit/>
          </a:bodyPr>
          <a:lstStyle/>
          <a:p>
            <a:pPr fontAlgn="base"/>
            <a:r>
              <a:rPr lang="en-GB" dirty="0" smtClean="0">
                <a:latin typeface="Sassoon Infant Std" panose="020B0503020103030203" pitchFamily="34" charset="0"/>
              </a:rPr>
              <a:t>When </a:t>
            </a:r>
            <a:r>
              <a:rPr lang="en-GB" dirty="0">
                <a:latin typeface="Sassoon Infant Std" panose="020B0503020103030203" pitchFamily="34" charset="0"/>
              </a:rPr>
              <a:t>you buy a game console make sure you ask the vender about its online capabilities. Know what the equipment is capable of</a:t>
            </a:r>
            <a:r>
              <a:rPr lang="en-GB" dirty="0" smtClean="0">
                <a:latin typeface="Sassoon Infant Std" panose="020B0503020103030203" pitchFamily="34" charset="0"/>
              </a:rPr>
              <a:t>.</a:t>
            </a:r>
          </a:p>
          <a:p>
            <a:pPr fontAlgn="base"/>
            <a:r>
              <a:rPr lang="en-GB" dirty="0" smtClean="0">
                <a:latin typeface="Sassoon Infant Std" panose="020B0503020103030203" pitchFamily="34" charset="0"/>
              </a:rPr>
              <a:t> Check if age appropriate. </a:t>
            </a:r>
            <a:endParaRPr lang="en-GB" dirty="0">
              <a:latin typeface="Sassoon Infant Std" panose="020B0503020103030203" pitchFamily="34" charset="0"/>
            </a:endParaRPr>
          </a:p>
          <a:p>
            <a:pPr fontAlgn="base"/>
            <a:r>
              <a:rPr lang="en-GB" dirty="0">
                <a:latin typeface="Sassoon Infant Std" panose="020B0503020103030203" pitchFamily="34" charset="0"/>
              </a:rPr>
              <a:t>Discuss the risks with your child. Don't wait for something to happen before you talk to your child about the potential risks of gaming online. Ensure they have privacy settings activated and help them to understand why this needs to be done.</a:t>
            </a:r>
          </a:p>
          <a:p>
            <a:pPr fontAlgn="base"/>
            <a:r>
              <a:rPr lang="en-GB" dirty="0">
                <a:latin typeface="Sassoon Infant Std" panose="020B0503020103030203" pitchFamily="34" charset="0"/>
              </a:rPr>
              <a:t>Gaming sites often have ways of reporting abusive chat and blocking unwelcome contact from other users. Familiarise yourself with how the gaming sites work and make sure that your child knows how to report anything that makes them feel uncomfortable. Ensure they know that they should report it to you also</a:t>
            </a:r>
            <a:r>
              <a:rPr lang="en-GB" dirty="0" smtClean="0">
                <a:latin typeface="Sassoon Infant Std" panose="020B0503020103030203" pitchFamily="34" charset="0"/>
              </a:rPr>
              <a:t>.</a:t>
            </a:r>
            <a:endParaRPr lang="en-GB" dirty="0">
              <a:latin typeface="Sassoon Infant Std" panose="020B0503020103030203" pitchFamily="34" charset="0"/>
            </a:endParaRPr>
          </a:p>
        </p:txBody>
      </p:sp>
    </p:spTree>
    <p:extLst>
      <p:ext uri="{BB962C8B-B14F-4D97-AF65-F5344CB8AC3E}">
        <p14:creationId xmlns:p14="http://schemas.microsoft.com/office/powerpoint/2010/main" val="6666947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1560" y="476672"/>
            <a:ext cx="7848872" cy="5693866"/>
          </a:xfrm>
          <a:prstGeom prst="rect">
            <a:avLst/>
          </a:prstGeom>
        </p:spPr>
        <p:txBody>
          <a:bodyPr wrap="square">
            <a:spAutoFit/>
          </a:bodyPr>
          <a:lstStyle/>
          <a:p>
            <a:pPr marL="342900" indent="-342900" algn="just" fontAlgn="base">
              <a:buFont typeface="Arial" panose="020B0604020202020204" pitchFamily="34" charset="0"/>
              <a:buChar char="•"/>
            </a:pPr>
            <a:r>
              <a:rPr lang="en-GB" sz="2600" dirty="0">
                <a:latin typeface="Sassoon Infant Std" panose="020B0503020103030203" pitchFamily="34" charset="0"/>
              </a:rPr>
              <a:t>Think about the location of the game console. Keep it in a common area if possible. A family room is best for monitoring and supervision.</a:t>
            </a:r>
          </a:p>
          <a:p>
            <a:pPr marL="342900" indent="-342900" algn="just" fontAlgn="base">
              <a:buFont typeface="Arial" panose="020B0604020202020204" pitchFamily="34" charset="0"/>
              <a:buChar char="•"/>
            </a:pPr>
            <a:r>
              <a:rPr lang="en-GB" sz="2600" dirty="0">
                <a:latin typeface="Sassoon Infant Std" panose="020B0503020103030203" pitchFamily="34" charset="0"/>
              </a:rPr>
              <a:t>Play the games yourself to test them for appropriateness. Games often come with an age rating and while this should be used as a guide, you should also test the game yourself or play with your child to make sure you are happy for them to use it.</a:t>
            </a:r>
          </a:p>
          <a:p>
            <a:pPr marL="342900" indent="-342900" algn="just" fontAlgn="base">
              <a:buFont typeface="Arial" panose="020B0604020202020204" pitchFamily="34" charset="0"/>
              <a:buChar char="•"/>
            </a:pPr>
            <a:r>
              <a:rPr lang="en-GB" sz="2600" dirty="0">
                <a:latin typeface="Sassoon Infant Std" panose="020B0503020103030203" pitchFamily="34" charset="0"/>
              </a:rPr>
              <a:t>Ask your child what they are playing. Take an interest in your child's gaming life - just as you would if they were in a football team in the real world. Watch them playing and always keep lines of communication </a:t>
            </a:r>
            <a:r>
              <a:rPr lang="en-GB" sz="2600" dirty="0" smtClean="0">
                <a:latin typeface="Sassoon Infant Std" panose="020B0503020103030203" pitchFamily="34" charset="0"/>
              </a:rPr>
              <a:t>open.</a:t>
            </a:r>
          </a:p>
          <a:p>
            <a:pPr marL="342900" indent="-342900" algn="just" fontAlgn="base">
              <a:buFont typeface="Arial" panose="020B0604020202020204" pitchFamily="34" charset="0"/>
              <a:buChar char="•"/>
            </a:pPr>
            <a:r>
              <a:rPr lang="en-GB" sz="2600" dirty="0" smtClean="0">
                <a:latin typeface="Sassoon Infant Std" panose="020B0503020103030203" pitchFamily="34" charset="0"/>
              </a:rPr>
              <a:t>Limit </a:t>
            </a:r>
            <a:r>
              <a:rPr lang="en-GB" sz="2600" dirty="0">
                <a:latin typeface="Sassoon Infant Std" panose="020B0503020103030203" pitchFamily="34" charset="0"/>
              </a:rPr>
              <a:t>the amount of time children play on the game. Suggested time is less than 2 hours per day. </a:t>
            </a:r>
          </a:p>
        </p:txBody>
      </p:sp>
    </p:spTree>
    <p:extLst>
      <p:ext uri="{BB962C8B-B14F-4D97-AF65-F5344CB8AC3E}">
        <p14:creationId xmlns:p14="http://schemas.microsoft.com/office/powerpoint/2010/main" val="19965683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475656" y="476672"/>
            <a:ext cx="5904656" cy="2257372"/>
          </a:xfrm>
          <a:prstGeom prst="rect">
            <a:avLst/>
          </a:prstGeom>
        </p:spPr>
      </p:pic>
      <p:sp>
        <p:nvSpPr>
          <p:cNvPr id="6" name="TextBox 5"/>
          <p:cNvSpPr txBox="1"/>
          <p:nvPr/>
        </p:nvSpPr>
        <p:spPr>
          <a:xfrm>
            <a:off x="683568" y="2852936"/>
            <a:ext cx="7848872" cy="3477875"/>
          </a:xfrm>
          <a:prstGeom prst="rect">
            <a:avLst/>
          </a:prstGeom>
          <a:noFill/>
        </p:spPr>
        <p:txBody>
          <a:bodyPr wrap="square" rtlCol="0">
            <a:spAutoFit/>
          </a:bodyPr>
          <a:lstStyle/>
          <a:p>
            <a:pPr algn="ctr"/>
            <a:r>
              <a:rPr lang="en-GB" sz="2000" b="1" u="sng" dirty="0">
                <a:latin typeface="Sassoon Infant Std" panose="020B0503020103030203" pitchFamily="34" charset="0"/>
              </a:rPr>
              <a:t>What are parental controls?</a:t>
            </a:r>
          </a:p>
          <a:p>
            <a:r>
              <a:rPr lang="en-GB" sz="2000" dirty="0">
                <a:latin typeface="Sassoon Infant Std" panose="020B0503020103030203" pitchFamily="34" charset="0"/>
              </a:rPr>
              <a:t>Parental controls help you to block or filter upsetting or inappropriate content, and control purchases within apps. You can install parental control software on your child's and family's phones or tablets, games consoles, laptops and your home internet.</a:t>
            </a:r>
          </a:p>
          <a:p>
            <a:r>
              <a:rPr lang="en-GB" sz="2000" dirty="0">
                <a:latin typeface="Sassoon Infant Std" panose="020B0503020103030203" pitchFamily="34" charset="0"/>
              </a:rPr>
              <a:t>Parental controls can help you to:</a:t>
            </a:r>
          </a:p>
          <a:p>
            <a:pPr marL="742950" lvl="1" indent="-285750">
              <a:buFont typeface="Arial" panose="020B0604020202020204" pitchFamily="34" charset="0"/>
              <a:buChar char="•"/>
            </a:pPr>
            <a:r>
              <a:rPr lang="en-GB" sz="2000" dirty="0">
                <a:latin typeface="Sassoon Infant Std" panose="020B0503020103030203" pitchFamily="34" charset="0"/>
              </a:rPr>
              <a:t>plan what time of day your child can go online and how long for</a:t>
            </a:r>
          </a:p>
          <a:p>
            <a:pPr marL="742950" lvl="1" indent="-285750">
              <a:buFont typeface="Arial" panose="020B0604020202020204" pitchFamily="34" charset="0"/>
              <a:buChar char="•"/>
            </a:pPr>
            <a:r>
              <a:rPr lang="en-GB" sz="2000" dirty="0">
                <a:latin typeface="Sassoon Infant Std" panose="020B0503020103030203" pitchFamily="34" charset="0"/>
              </a:rPr>
              <a:t>create content filters to block apps that may have </a:t>
            </a:r>
            <a:r>
              <a:rPr lang="en-GB" sz="2000" u="sng" dirty="0">
                <a:latin typeface="Sassoon Infant Std" panose="020B0503020103030203" pitchFamily="34" charset="0"/>
                <a:hlinkClick r:id="rId3"/>
              </a:rPr>
              <a:t>inappropriate content</a:t>
            </a:r>
            <a:endParaRPr lang="en-GB" sz="2000" dirty="0">
              <a:latin typeface="Sassoon Infant Std" panose="020B0503020103030203" pitchFamily="34" charset="0"/>
            </a:endParaRPr>
          </a:p>
          <a:p>
            <a:pPr marL="742950" lvl="1" indent="-285750">
              <a:buFont typeface="Arial" panose="020B0604020202020204" pitchFamily="34" charset="0"/>
              <a:buChar char="•"/>
            </a:pPr>
            <a:r>
              <a:rPr lang="en-GB" sz="2000" dirty="0">
                <a:latin typeface="Sassoon Infant Std" panose="020B0503020103030203" pitchFamily="34" charset="0"/>
              </a:rPr>
              <a:t>manage the content different family members can see.</a:t>
            </a:r>
          </a:p>
          <a:p>
            <a:pPr marL="285750" indent="-285750">
              <a:buFont typeface="Arial" panose="020B0604020202020204" pitchFamily="34" charset="0"/>
              <a:buChar char="•"/>
            </a:pPr>
            <a:endParaRPr lang="en-GB" sz="2000" dirty="0">
              <a:latin typeface="Sassoon Infant Std" panose="020B0503020103030203" pitchFamily="34" charset="0"/>
            </a:endParaRPr>
          </a:p>
        </p:txBody>
      </p:sp>
    </p:spTree>
    <p:extLst>
      <p:ext uri="{BB962C8B-B14F-4D97-AF65-F5344CB8AC3E}">
        <p14:creationId xmlns:p14="http://schemas.microsoft.com/office/powerpoint/2010/main" val="3407178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rId2"/>
          </p:cNvPr>
          <p:cNvPicPr>
            <a:picLocks noChangeAspect="1"/>
          </p:cNvPicPr>
          <p:nvPr/>
        </p:nvPicPr>
        <p:blipFill>
          <a:blip r:embed="rId3"/>
          <a:stretch>
            <a:fillRect/>
          </a:stretch>
        </p:blipFill>
        <p:spPr>
          <a:xfrm>
            <a:off x="1259632" y="620688"/>
            <a:ext cx="6624736" cy="5477697"/>
          </a:xfrm>
          <a:prstGeom prst="rect">
            <a:avLst/>
          </a:prstGeom>
        </p:spPr>
      </p:pic>
    </p:spTree>
    <p:extLst>
      <p:ext uri="{BB962C8B-B14F-4D97-AF65-F5344CB8AC3E}">
        <p14:creationId xmlns:p14="http://schemas.microsoft.com/office/powerpoint/2010/main" val="32261246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3528" y="1124744"/>
            <a:ext cx="4536504" cy="4524315"/>
          </a:xfrm>
          <a:prstGeom prst="rect">
            <a:avLst/>
          </a:prstGeom>
          <a:noFill/>
        </p:spPr>
        <p:txBody>
          <a:bodyPr wrap="square" rtlCol="0">
            <a:spAutoFit/>
          </a:bodyPr>
          <a:lstStyle/>
          <a:p>
            <a:r>
              <a:rPr lang="en-GB" sz="2400" dirty="0">
                <a:latin typeface="Sassoon Infant Std" panose="020B0503020103030203" pitchFamily="34" charset="0"/>
                <a:cs typeface="MV Boli" panose="02000500030200090000" pitchFamily="2" charset="0"/>
              </a:rPr>
              <a:t>Every year group learns about the safe use of technology in their computing lessons.</a:t>
            </a:r>
          </a:p>
          <a:p>
            <a:endParaRPr lang="en-GB" sz="2400" dirty="0">
              <a:latin typeface="Sassoon Infant Std" panose="020B0503020103030203" pitchFamily="34" charset="0"/>
              <a:cs typeface="MV Boli" panose="02000500030200090000" pitchFamily="2" charset="0"/>
            </a:endParaRPr>
          </a:p>
          <a:p>
            <a:r>
              <a:rPr lang="en-GB" sz="2400" dirty="0">
                <a:latin typeface="Sassoon Infant Std" panose="020B0503020103030203" pitchFamily="34" charset="0"/>
                <a:cs typeface="MV Boli" panose="02000500030200090000" pitchFamily="2" charset="0"/>
              </a:rPr>
              <a:t>Being safe online discussed during PSHE lessons.</a:t>
            </a:r>
          </a:p>
          <a:p>
            <a:endParaRPr lang="en-GB" sz="2400" dirty="0">
              <a:latin typeface="Sassoon Infant Std" panose="020B0503020103030203" pitchFamily="34" charset="0"/>
              <a:cs typeface="MV Boli" panose="02000500030200090000" pitchFamily="2" charset="0"/>
            </a:endParaRPr>
          </a:p>
          <a:p>
            <a:r>
              <a:rPr lang="en-GB" sz="2400" dirty="0">
                <a:latin typeface="Sassoon Infant Std" panose="020B0503020103030203" pitchFamily="34" charset="0"/>
                <a:cs typeface="MV Boli" panose="02000500030200090000" pitchFamily="2" charset="0"/>
              </a:rPr>
              <a:t>Every year, we are involved in Safer Internet Day.</a:t>
            </a:r>
          </a:p>
          <a:p>
            <a:endParaRPr lang="en-GB" sz="2400" dirty="0">
              <a:latin typeface="Sassoon Infant Std" panose="020B0503020103030203" pitchFamily="34" charset="0"/>
              <a:cs typeface="MV Boli" panose="02000500030200090000" pitchFamily="2" charset="0"/>
            </a:endParaRPr>
          </a:p>
          <a:p>
            <a:r>
              <a:rPr lang="en-GB" sz="2400" dirty="0">
                <a:latin typeface="Sassoon Infant Std" panose="020B0503020103030203" pitchFamily="34" charset="0"/>
                <a:cs typeface="MV Boli" panose="02000500030200090000" pitchFamily="2" charset="0"/>
              </a:rPr>
              <a:t>We are responsive and will discuss issues as they arise.</a:t>
            </a:r>
          </a:p>
        </p:txBody>
      </p:sp>
      <p:sp>
        <p:nvSpPr>
          <p:cNvPr id="6" name="Title 1"/>
          <p:cNvSpPr txBox="1">
            <a:spLocks/>
          </p:cNvSpPr>
          <p:nvPr/>
        </p:nvSpPr>
        <p:spPr>
          <a:xfrm>
            <a:off x="523914" y="260648"/>
            <a:ext cx="8229600" cy="781435"/>
          </a:xfrm>
          <a:prstGeom prst="rect">
            <a:avLst/>
          </a:prstGeom>
        </p:spPr>
        <p:txBody>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r>
              <a:rPr lang="en-GB" dirty="0">
                <a:solidFill>
                  <a:srgbClr val="FF0000"/>
                </a:solidFill>
                <a:latin typeface="Sassoon Infant Std" panose="020B0503020103030203" pitchFamily="34" charset="0"/>
                <a:cs typeface="MV Boli" panose="02000500030200090000" pitchFamily="2" charset="0"/>
              </a:rPr>
              <a:t>In School…</a:t>
            </a: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876823">
            <a:off x="5796135" y="491468"/>
            <a:ext cx="2715635" cy="2036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317463">
            <a:off x="5944305" y="2468717"/>
            <a:ext cx="2561118" cy="1920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958847">
            <a:off x="5763163" y="4404534"/>
            <a:ext cx="2460406" cy="1845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29281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1194110">
            <a:off x="133487" y="2013337"/>
            <a:ext cx="1778682" cy="2371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100554"/>
            <a:ext cx="7200800" cy="66923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58432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5304" y="404664"/>
            <a:ext cx="5243661" cy="6215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05652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31840" y="116632"/>
            <a:ext cx="2808312" cy="769441"/>
          </a:xfrm>
          <a:prstGeom prst="rect">
            <a:avLst/>
          </a:prstGeom>
          <a:noFill/>
        </p:spPr>
        <p:txBody>
          <a:bodyPr wrap="square" rtlCol="0">
            <a:spAutoFit/>
          </a:bodyPr>
          <a:lstStyle/>
          <a:p>
            <a:r>
              <a:rPr lang="en-GB" sz="4400" dirty="0">
                <a:latin typeface="Sassoon Infant Std" panose="020B0503020103030203" pitchFamily="34" charset="0"/>
                <a:cs typeface="MV Boli" panose="02000500030200090000" pitchFamily="2" charset="0"/>
              </a:rPr>
              <a:t>KS1</a:t>
            </a:r>
          </a:p>
        </p:txBody>
      </p:sp>
      <p:graphicFrame>
        <p:nvGraphicFramePr>
          <p:cNvPr id="3" name="Table 2"/>
          <p:cNvGraphicFramePr>
            <a:graphicFrameLocks noGrp="1"/>
          </p:cNvGraphicFramePr>
          <p:nvPr>
            <p:extLst>
              <p:ext uri="{D42A27DB-BD31-4B8C-83A1-F6EECF244321}">
                <p14:modId xmlns:p14="http://schemas.microsoft.com/office/powerpoint/2010/main" val="1529081856"/>
              </p:ext>
            </p:extLst>
          </p:nvPr>
        </p:nvGraphicFramePr>
        <p:xfrm>
          <a:off x="539552" y="1268760"/>
          <a:ext cx="2088232" cy="1261872"/>
        </p:xfrm>
        <a:graphic>
          <a:graphicData uri="http://schemas.openxmlformats.org/drawingml/2006/table">
            <a:tbl>
              <a:tblPr firstRow="1" firstCol="1" bandRow="1">
                <a:tableStyleId>{5C22544A-7EE6-4342-B048-85BDC9FD1C3A}</a:tableStyleId>
              </a:tblPr>
              <a:tblGrid>
                <a:gridCol w="2088232">
                  <a:extLst>
                    <a:ext uri="{9D8B030D-6E8A-4147-A177-3AD203B41FA5}">
                      <a16:colId xmlns:a16="http://schemas.microsoft.com/office/drawing/2014/main" val="20000"/>
                    </a:ext>
                  </a:extLst>
                </a:gridCol>
              </a:tblGrid>
              <a:tr h="1008112">
                <a:tc>
                  <a:txBody>
                    <a:bodyPr/>
                    <a:lstStyle/>
                    <a:p>
                      <a:pPr>
                        <a:lnSpc>
                          <a:spcPct val="115000"/>
                        </a:lnSpc>
                        <a:spcAft>
                          <a:spcPts val="0"/>
                        </a:spcAft>
                      </a:pPr>
                      <a:r>
                        <a:rPr lang="en-GB" sz="1800" dirty="0">
                          <a:effectLst/>
                          <a:latin typeface="Sassoon Infant Std" panose="020B0503020103030203" pitchFamily="34" charset="0"/>
                        </a:rPr>
                        <a:t>Using a personal login and password to access the computers</a:t>
                      </a:r>
                      <a:endParaRPr lang="en-GB" sz="1600" dirty="0">
                        <a:effectLst/>
                        <a:latin typeface="Sassoon Infant Std" panose="020B0503020103030203" pitchFamily="34" charset="0"/>
                        <a:ea typeface="Calibri"/>
                        <a:cs typeface="Times New Roman"/>
                      </a:endParaRPr>
                    </a:p>
                  </a:txBody>
                  <a:tcPr marL="68580" marR="68580" marT="0" marB="0"/>
                </a:tc>
                <a:extLst>
                  <a:ext uri="{0D108BD9-81ED-4DB2-BD59-A6C34878D82A}">
                    <a16:rowId xmlns:a16="http://schemas.microsoft.com/office/drawing/2014/main" val="10000"/>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538494882"/>
              </p:ext>
            </p:extLst>
          </p:nvPr>
        </p:nvGraphicFramePr>
        <p:xfrm>
          <a:off x="3203848" y="1088896"/>
          <a:ext cx="2152754" cy="1121664"/>
        </p:xfrm>
        <a:graphic>
          <a:graphicData uri="http://schemas.openxmlformats.org/drawingml/2006/table">
            <a:tbl>
              <a:tblPr firstRow="1" firstCol="1" bandRow="1">
                <a:tableStyleId>{5C22544A-7EE6-4342-B048-85BDC9FD1C3A}</a:tableStyleId>
              </a:tblPr>
              <a:tblGrid>
                <a:gridCol w="2152754">
                  <a:extLst>
                    <a:ext uri="{9D8B030D-6E8A-4147-A177-3AD203B41FA5}">
                      <a16:colId xmlns:a16="http://schemas.microsoft.com/office/drawing/2014/main" val="20000"/>
                    </a:ext>
                  </a:extLst>
                </a:gridCol>
              </a:tblGrid>
              <a:tr h="0">
                <a:tc>
                  <a:txBody>
                    <a:bodyPr/>
                    <a:lstStyle/>
                    <a:p>
                      <a:pPr>
                        <a:lnSpc>
                          <a:spcPct val="115000"/>
                        </a:lnSpc>
                        <a:spcAft>
                          <a:spcPts val="0"/>
                        </a:spcAft>
                      </a:pPr>
                      <a:r>
                        <a:rPr lang="en-GB" sz="1600" dirty="0">
                          <a:effectLst/>
                          <a:latin typeface="Sassoon Infant Std" panose="020B0503020103030203" pitchFamily="34" charset="0"/>
                        </a:rPr>
                        <a:t>Learning about personal information and what to share/not share</a:t>
                      </a:r>
                      <a:endParaRPr lang="en-GB" sz="1400" dirty="0">
                        <a:effectLst/>
                        <a:latin typeface="Sassoon Infant Std" panose="020B0503020103030203" pitchFamily="34" charset="0"/>
                        <a:ea typeface="Calibri"/>
                        <a:cs typeface="Times New Roman"/>
                      </a:endParaRPr>
                    </a:p>
                  </a:txBody>
                  <a:tcPr marL="68580" marR="68580" marT="0" marB="0"/>
                </a:tc>
                <a:extLst>
                  <a:ext uri="{0D108BD9-81ED-4DB2-BD59-A6C34878D82A}">
                    <a16:rowId xmlns:a16="http://schemas.microsoft.com/office/drawing/2014/main" val="1000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432380257"/>
              </p:ext>
            </p:extLst>
          </p:nvPr>
        </p:nvGraphicFramePr>
        <p:xfrm>
          <a:off x="239277" y="3039556"/>
          <a:ext cx="2448272" cy="3364992"/>
        </p:xfrm>
        <a:graphic>
          <a:graphicData uri="http://schemas.openxmlformats.org/drawingml/2006/table">
            <a:tbl>
              <a:tblPr firstRow="1" firstCol="1" bandRow="1">
                <a:tableStyleId>{5C22544A-7EE6-4342-B048-85BDC9FD1C3A}</a:tableStyleId>
              </a:tblPr>
              <a:tblGrid>
                <a:gridCol w="2448272">
                  <a:extLst>
                    <a:ext uri="{9D8B030D-6E8A-4147-A177-3AD203B41FA5}">
                      <a16:colId xmlns:a16="http://schemas.microsoft.com/office/drawing/2014/main" val="20000"/>
                    </a:ext>
                  </a:extLst>
                </a:gridCol>
              </a:tblGrid>
              <a:tr h="0">
                <a:tc>
                  <a:txBody>
                    <a:bodyPr/>
                    <a:lstStyle/>
                    <a:p>
                      <a:pPr>
                        <a:lnSpc>
                          <a:spcPct val="115000"/>
                        </a:lnSpc>
                        <a:spcAft>
                          <a:spcPts val="0"/>
                        </a:spcAft>
                      </a:pPr>
                      <a:r>
                        <a:rPr lang="en-GB" sz="1800" dirty="0">
                          <a:effectLst/>
                          <a:latin typeface="Sassoon Infant Std" panose="020B0503020103030203" pitchFamily="34" charset="0"/>
                        </a:rPr>
                        <a:t>To tell an adult if they see something </a:t>
                      </a:r>
                      <a:r>
                        <a:rPr lang="en-GB" sz="1800" dirty="0" smtClean="0">
                          <a:effectLst/>
                          <a:latin typeface="Sassoon Infant Std" panose="020B0503020103030203" pitchFamily="34" charset="0"/>
                        </a:rPr>
                        <a:t>worrying </a:t>
                      </a:r>
                      <a:r>
                        <a:rPr lang="en-GB" sz="1800" dirty="0">
                          <a:effectLst/>
                          <a:latin typeface="Sassoon Infant Std" panose="020B0503020103030203" pitchFamily="34" charset="0"/>
                        </a:rPr>
                        <a:t>online</a:t>
                      </a:r>
                    </a:p>
                    <a:p>
                      <a:pPr>
                        <a:lnSpc>
                          <a:spcPct val="115000"/>
                        </a:lnSpc>
                        <a:spcAft>
                          <a:spcPts val="0"/>
                        </a:spcAft>
                      </a:pPr>
                      <a:endParaRPr lang="en-GB" sz="1800" dirty="0">
                        <a:effectLst/>
                        <a:latin typeface="Sassoon Infant Std" panose="020B0503020103030203" pitchFamily="34" charset="0"/>
                      </a:endParaRPr>
                    </a:p>
                    <a:p>
                      <a:pPr>
                        <a:lnSpc>
                          <a:spcPct val="115000"/>
                        </a:lnSpc>
                        <a:spcAft>
                          <a:spcPts val="0"/>
                        </a:spcAft>
                      </a:pPr>
                      <a:r>
                        <a:rPr lang="en-GB" sz="1800" dirty="0">
                          <a:effectLst/>
                          <a:latin typeface="Sassoon Infant Std" panose="020B0503020103030203" pitchFamily="34" charset="0"/>
                        </a:rPr>
                        <a:t>Learning how to recognise trustworthy sites</a:t>
                      </a:r>
                    </a:p>
                    <a:p>
                      <a:pPr>
                        <a:lnSpc>
                          <a:spcPct val="115000"/>
                        </a:lnSpc>
                        <a:spcAft>
                          <a:spcPts val="0"/>
                        </a:spcAft>
                      </a:pPr>
                      <a:endParaRPr lang="en-GB" sz="1800" dirty="0">
                        <a:effectLst/>
                        <a:latin typeface="Sassoon Infant Std" panose="020B0503020103030203" pitchFamily="34" charset="0"/>
                      </a:endParaRPr>
                    </a:p>
                    <a:p>
                      <a:pPr>
                        <a:lnSpc>
                          <a:spcPct val="115000"/>
                        </a:lnSpc>
                        <a:spcAft>
                          <a:spcPts val="0"/>
                        </a:spcAft>
                      </a:pPr>
                      <a:r>
                        <a:rPr lang="en-GB" sz="1800" dirty="0">
                          <a:effectLst/>
                          <a:latin typeface="Sassoon Infant Std" panose="020B0503020103030203" pitchFamily="34" charset="0"/>
                        </a:rPr>
                        <a:t>Age appropriate sites/apps/games etc</a:t>
                      </a:r>
                    </a:p>
                    <a:p>
                      <a:pPr>
                        <a:lnSpc>
                          <a:spcPct val="115000"/>
                        </a:lnSpc>
                        <a:spcAft>
                          <a:spcPts val="0"/>
                        </a:spcAft>
                      </a:pPr>
                      <a:r>
                        <a:rPr lang="en-GB" sz="1200" dirty="0">
                          <a:effectLst/>
                          <a:latin typeface="Sassoon Infant Std" panose="020B0503020103030203" pitchFamily="34" charset="0"/>
                        </a:rPr>
                        <a:t> </a:t>
                      </a:r>
                      <a:endParaRPr lang="en-GB" sz="1100" dirty="0">
                        <a:effectLst/>
                        <a:latin typeface="Sassoon Infant Std" panose="020B0503020103030203" pitchFamily="34" charset="0"/>
                        <a:ea typeface="Calibri"/>
                        <a:cs typeface="Times New Roman"/>
                      </a:endParaRPr>
                    </a:p>
                  </a:txBody>
                  <a:tcPr marL="68580" marR="68580" marT="0" marB="0"/>
                </a:tc>
                <a:extLst>
                  <a:ext uri="{0D108BD9-81ED-4DB2-BD59-A6C34878D82A}">
                    <a16:rowId xmlns:a16="http://schemas.microsoft.com/office/drawing/2014/main" val="10000"/>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392880085"/>
              </p:ext>
            </p:extLst>
          </p:nvPr>
        </p:nvGraphicFramePr>
        <p:xfrm>
          <a:off x="3247364" y="4077072"/>
          <a:ext cx="2840573" cy="2523744"/>
        </p:xfrm>
        <a:graphic>
          <a:graphicData uri="http://schemas.openxmlformats.org/drawingml/2006/table">
            <a:tbl>
              <a:tblPr firstRow="1" firstCol="1" bandRow="1">
                <a:tableStyleId>{5C22544A-7EE6-4342-B048-85BDC9FD1C3A}</a:tableStyleId>
              </a:tblPr>
              <a:tblGrid>
                <a:gridCol w="2840573">
                  <a:extLst>
                    <a:ext uri="{9D8B030D-6E8A-4147-A177-3AD203B41FA5}">
                      <a16:colId xmlns:a16="http://schemas.microsoft.com/office/drawing/2014/main" val="20000"/>
                    </a:ext>
                  </a:extLst>
                </a:gridCol>
              </a:tblGrid>
              <a:tr h="0">
                <a:tc>
                  <a:txBody>
                    <a:bodyPr/>
                    <a:lstStyle/>
                    <a:p>
                      <a:pPr>
                        <a:lnSpc>
                          <a:spcPct val="115000"/>
                        </a:lnSpc>
                        <a:spcAft>
                          <a:spcPts val="0"/>
                        </a:spcAft>
                      </a:pPr>
                      <a:r>
                        <a:rPr lang="en-GB" sz="1800" dirty="0">
                          <a:effectLst/>
                          <a:latin typeface="Sassoon Infant Std" panose="020B0503020103030203" pitchFamily="34" charset="0"/>
                          <a:ea typeface="Calibri"/>
                          <a:cs typeface="Times New Roman"/>
                        </a:rPr>
                        <a:t>Talk about being kind and polite online</a:t>
                      </a:r>
                    </a:p>
                    <a:p>
                      <a:pPr>
                        <a:lnSpc>
                          <a:spcPct val="115000"/>
                        </a:lnSpc>
                        <a:spcAft>
                          <a:spcPts val="0"/>
                        </a:spcAft>
                      </a:pPr>
                      <a:endParaRPr lang="en-GB" sz="1800" dirty="0">
                        <a:effectLst/>
                        <a:latin typeface="Sassoon Infant Std" panose="020B0503020103030203" pitchFamily="34" charset="0"/>
                        <a:ea typeface="Calibri"/>
                        <a:cs typeface="Times New Roman"/>
                      </a:endParaRPr>
                    </a:p>
                    <a:p>
                      <a:pPr>
                        <a:lnSpc>
                          <a:spcPct val="115000"/>
                        </a:lnSpc>
                        <a:spcAft>
                          <a:spcPts val="0"/>
                        </a:spcAft>
                      </a:pPr>
                      <a:r>
                        <a:rPr lang="en-GB" sz="1800" dirty="0">
                          <a:effectLst/>
                          <a:latin typeface="Sassoon Infant Std" panose="020B0503020103030203" pitchFamily="34" charset="0"/>
                          <a:ea typeface="Calibri"/>
                          <a:cs typeface="Times New Roman"/>
                        </a:rPr>
                        <a:t>Understand we have e-safety rules to keep us safe</a:t>
                      </a:r>
                    </a:p>
                    <a:p>
                      <a:pPr>
                        <a:lnSpc>
                          <a:spcPct val="115000"/>
                        </a:lnSpc>
                        <a:spcAft>
                          <a:spcPts val="0"/>
                        </a:spcAft>
                      </a:pPr>
                      <a:endParaRPr lang="en-GB" sz="1800" dirty="0">
                        <a:effectLst/>
                        <a:latin typeface="Sassoon Infant Std" panose="020B0503020103030203" pitchFamily="34" charset="0"/>
                        <a:ea typeface="Calibri"/>
                        <a:cs typeface="Times New Roman"/>
                      </a:endParaRPr>
                    </a:p>
                    <a:p>
                      <a:pPr>
                        <a:lnSpc>
                          <a:spcPct val="115000"/>
                        </a:lnSpc>
                        <a:spcAft>
                          <a:spcPts val="0"/>
                        </a:spcAft>
                      </a:pPr>
                      <a:r>
                        <a:rPr lang="en-GB" sz="1800" dirty="0">
                          <a:effectLst/>
                          <a:latin typeface="Sassoon Infant Std" panose="020B0503020103030203" pitchFamily="34" charset="0"/>
                          <a:ea typeface="Calibri"/>
                          <a:cs typeface="Times New Roman"/>
                        </a:rPr>
                        <a:t>Only go online with permission from an adult</a:t>
                      </a:r>
                      <a:endParaRPr lang="en-GB" sz="1600" dirty="0">
                        <a:effectLst/>
                        <a:latin typeface="Sassoon Infant Std" panose="020B0503020103030203" pitchFamily="34" charset="0"/>
                        <a:ea typeface="Calibri"/>
                        <a:cs typeface="Times New Roman"/>
                      </a:endParaRPr>
                    </a:p>
                  </a:txBody>
                  <a:tcPr marL="68580" marR="68580" marT="0" marB="0"/>
                </a:tc>
                <a:extLst>
                  <a:ext uri="{0D108BD9-81ED-4DB2-BD59-A6C34878D82A}">
                    <a16:rowId xmlns:a16="http://schemas.microsoft.com/office/drawing/2014/main" val="10000"/>
                  </a:ext>
                </a:extLst>
              </a:tr>
            </a:tbl>
          </a:graphicData>
        </a:graphic>
      </p:graphicFrame>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5609" y="2276872"/>
            <a:ext cx="2952328" cy="1525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Table 3">
            <a:extLst>
              <a:ext uri="{FF2B5EF4-FFF2-40B4-BE49-F238E27FC236}">
                <a16:creationId xmlns:a16="http://schemas.microsoft.com/office/drawing/2014/main" id="{92F1F864-7E26-4FEB-B2BA-EEA94B1337D5}"/>
              </a:ext>
            </a:extLst>
          </p:cNvPr>
          <p:cNvGraphicFramePr>
            <a:graphicFrameLocks noGrp="1"/>
          </p:cNvGraphicFramePr>
          <p:nvPr>
            <p:extLst>
              <p:ext uri="{D42A27DB-BD31-4B8C-83A1-F6EECF244321}">
                <p14:modId xmlns:p14="http://schemas.microsoft.com/office/powerpoint/2010/main" val="4166488824"/>
              </p:ext>
            </p:extLst>
          </p:nvPr>
        </p:nvGraphicFramePr>
        <p:xfrm>
          <a:off x="7020272" y="452158"/>
          <a:ext cx="1786166" cy="6391070"/>
        </p:xfrm>
        <a:graphic>
          <a:graphicData uri="http://schemas.openxmlformats.org/drawingml/2006/table">
            <a:tbl>
              <a:tblPr/>
              <a:tblGrid>
                <a:gridCol w="1786166">
                  <a:extLst>
                    <a:ext uri="{9D8B030D-6E8A-4147-A177-3AD203B41FA5}">
                      <a16:colId xmlns:a16="http://schemas.microsoft.com/office/drawing/2014/main" val="4287314269"/>
                    </a:ext>
                  </a:extLst>
                </a:gridCol>
              </a:tblGrid>
              <a:tr h="589532">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0" lvl="0" indent="0" algn="ctr">
                        <a:lnSpc>
                          <a:spcPct val="114999"/>
                        </a:lnSpc>
                        <a:spcAft>
                          <a:spcPts val="0"/>
                        </a:spcAft>
                        <a:buFont typeface="+mj-lt"/>
                        <a:buNone/>
                      </a:pPr>
                      <a:r>
                        <a:rPr lang="en-GB" sz="800" b="1" u="sng" dirty="0">
                          <a:effectLst/>
                          <a:latin typeface="Sassoon Infant Std" panose="020B0503020103030203" pitchFamily="34" charset="0"/>
                          <a:cs typeface="Arial" panose="020B0604020202020204" pitchFamily="34" charset="0"/>
                        </a:rPr>
                        <a:t>Esafety</a:t>
                      </a:r>
                    </a:p>
                    <a:p>
                      <a:pPr marL="0" lvl="0" indent="0" algn="ctr">
                        <a:lnSpc>
                          <a:spcPct val="114999"/>
                        </a:lnSpc>
                        <a:spcAft>
                          <a:spcPts val="0"/>
                        </a:spcAft>
                        <a:buFont typeface="+mj-lt"/>
                        <a:buNone/>
                      </a:pPr>
                      <a:endParaRPr lang="en-GB" sz="800" b="1" dirty="0">
                        <a:effectLst/>
                        <a:latin typeface="Sassoon Infant Std" panose="020B0503020103030203" pitchFamily="34" charset="0"/>
                        <a:ea typeface="Calibri"/>
                        <a:cs typeface="Arial" panose="020B0604020202020204" pitchFamily="34" charset="0"/>
                      </a:endParaRPr>
                    </a:p>
                  </a:txBody>
                  <a:tcPr marL="43729" marR="43729"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extLst>
                  <a:ext uri="{0D108BD9-81ED-4DB2-BD59-A6C34878D82A}">
                    <a16:rowId xmlns:a16="http://schemas.microsoft.com/office/drawing/2014/main" val="1828846057"/>
                  </a:ext>
                </a:extLst>
              </a:tr>
              <a:tr h="5801538">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a:lnSpc>
                          <a:spcPct val="114999"/>
                        </a:lnSpc>
                        <a:spcAft>
                          <a:spcPts val="0"/>
                        </a:spcAft>
                      </a:pPr>
                      <a:r>
                        <a:rPr lang="en-GB" sz="800" dirty="0">
                          <a:effectLst/>
                          <a:latin typeface="Sassoon Infant Std" panose="020B0503020103030203" pitchFamily="34" charset="0"/>
                          <a:cs typeface="Arial" panose="020B0604020202020204" pitchFamily="34" charset="0"/>
                        </a:rPr>
                        <a:t>Pupils are able to…</a:t>
                      </a:r>
                      <a:endParaRPr lang="en-US" sz="800" dirty="0">
                        <a:effectLst/>
                        <a:latin typeface="Sassoon Infant Std" panose="020B0503020103030203" pitchFamily="34" charset="0"/>
                        <a:cs typeface="Arial" panose="020B0604020202020204" pitchFamily="34" charset="0"/>
                      </a:endParaRPr>
                    </a:p>
                    <a:p>
                      <a:pPr indent="-21590" algn="l">
                        <a:lnSpc>
                          <a:spcPct val="114999"/>
                        </a:lnSpc>
                        <a:spcAft>
                          <a:spcPts val="0"/>
                        </a:spcAft>
                      </a:pPr>
                      <a:r>
                        <a:rPr lang="en-GB" sz="800" dirty="0">
                          <a:effectLst/>
                          <a:latin typeface="Sassoon Infant Std" panose="020B0503020103030203" pitchFamily="34" charset="0"/>
                          <a:cs typeface="Arial" panose="020B0604020202020204" pitchFamily="34" charset="0"/>
                        </a:rPr>
                        <a:t>…know that passwords   are there to keep  information safe</a:t>
                      </a:r>
                    </a:p>
                    <a:p>
                      <a:pPr indent="-21590" algn="l">
                        <a:lnSpc>
                          <a:spcPct val="114999"/>
                        </a:lnSpc>
                        <a:spcAft>
                          <a:spcPts val="0"/>
                        </a:spcAft>
                      </a:pPr>
                      <a:r>
                        <a:rPr lang="en-GB" sz="800" dirty="0">
                          <a:effectLst/>
                          <a:latin typeface="Sassoon Infant Std" panose="020B0503020103030203" pitchFamily="34" charset="0"/>
                          <a:cs typeface="Arial" panose="020B0604020202020204" pitchFamily="34" charset="0"/>
                        </a:rPr>
                        <a:t>…know that they should keep their personal information private.</a:t>
                      </a:r>
                    </a:p>
                    <a:p>
                      <a:pPr marL="34290" algn="l">
                        <a:lnSpc>
                          <a:spcPct val="114999"/>
                        </a:lnSpc>
                        <a:spcAft>
                          <a:spcPts val="0"/>
                        </a:spcAft>
                      </a:pPr>
                      <a:r>
                        <a:rPr lang="en-GB" sz="800" dirty="0">
                          <a:effectLst/>
                          <a:latin typeface="Sassoon Infant Std" panose="020B0503020103030203" pitchFamily="34" charset="0"/>
                          <a:cs typeface="Arial" panose="020B0604020202020204" pitchFamily="34" charset="0"/>
                        </a:rPr>
                        <a:t>…explain what personal information is.</a:t>
                      </a:r>
                    </a:p>
                    <a:p>
                      <a:pPr indent="-21590" algn="l">
                        <a:lnSpc>
                          <a:spcPct val="114999"/>
                        </a:lnSpc>
                        <a:spcAft>
                          <a:spcPts val="0"/>
                        </a:spcAft>
                      </a:pPr>
                      <a:r>
                        <a:rPr lang="en-GB" sz="800" dirty="0">
                          <a:effectLst/>
                          <a:latin typeface="Sassoon Infant Std" panose="020B0503020103030203" pitchFamily="34" charset="0"/>
                          <a:cs typeface="Arial" panose="020B0604020202020204" pitchFamily="34" charset="0"/>
                        </a:rPr>
                        <a:t>…understand that they should tell an adult when they see something unexpected or worrying online</a:t>
                      </a:r>
                    </a:p>
                    <a:p>
                      <a:pPr indent="-21590" algn="l">
                        <a:lnSpc>
                          <a:spcPct val="114999"/>
                        </a:lnSpc>
                        <a:spcAft>
                          <a:spcPts val="0"/>
                        </a:spcAft>
                      </a:pPr>
                      <a:r>
                        <a:rPr lang="en-GB" sz="800" dirty="0">
                          <a:effectLst/>
                          <a:latin typeface="Sassoon Infant Std" panose="020B0503020103030203" pitchFamily="34" charset="0"/>
                          <a:cs typeface="Arial" panose="020B0604020202020204" pitchFamily="34" charset="0"/>
                        </a:rPr>
                        <a:t>…use online resources when told to by an adult. … only use websites/ apps/films/games with support from an</a:t>
                      </a:r>
                      <a:r>
                        <a:rPr lang="en-GB" sz="800" baseline="0" dirty="0">
                          <a:effectLst/>
                          <a:latin typeface="Sassoon Infant Std" panose="020B0503020103030203" pitchFamily="34" charset="0"/>
                          <a:cs typeface="Arial" panose="020B0604020202020204" pitchFamily="34" charset="0"/>
                        </a:rPr>
                        <a:t> adult</a:t>
                      </a:r>
                    </a:p>
                    <a:p>
                      <a:pPr indent="-21590" algn="l">
                        <a:lnSpc>
                          <a:spcPct val="114999"/>
                        </a:lnSpc>
                        <a:spcAft>
                          <a:spcPts val="0"/>
                        </a:spcAft>
                      </a:pPr>
                      <a:endParaRPr lang="en-GB" sz="1100" baseline="0" dirty="0">
                        <a:effectLst/>
                        <a:latin typeface="Sassoon Infant Std" panose="020B0503020103030203" pitchFamily="34" charset="0"/>
                        <a:cs typeface="Arial" panose="020B0604020202020204" pitchFamily="34" charset="0"/>
                      </a:endParaRPr>
                    </a:p>
                    <a:p>
                      <a:pPr indent="-21590" algn="l">
                        <a:lnSpc>
                          <a:spcPct val="114999"/>
                        </a:lnSpc>
                        <a:spcAft>
                          <a:spcPts val="0"/>
                        </a:spcAft>
                      </a:pPr>
                      <a:r>
                        <a:rPr lang="en-GB" sz="800" dirty="0">
                          <a:effectLst/>
                          <a:latin typeface="Sassoon Infant Std" panose="020B0503020103030203" pitchFamily="34" charset="0"/>
                          <a:cs typeface="Arial" panose="020B0604020202020204" pitchFamily="34" charset="0"/>
                        </a:rPr>
                        <a:t>…talk about why it’s important to be kind and polite online</a:t>
                      </a:r>
                    </a:p>
                    <a:p>
                      <a:pPr indent="-21590" algn="l">
                        <a:lnSpc>
                          <a:spcPct val="114999"/>
                        </a:lnSpc>
                        <a:spcAft>
                          <a:spcPts val="0"/>
                        </a:spcAft>
                      </a:pPr>
                      <a:r>
                        <a:rPr lang="en-GB" sz="800" dirty="0">
                          <a:effectLst/>
                          <a:latin typeface="Sassoon Infant Std" panose="020B0503020103030203" pitchFamily="34" charset="0"/>
                          <a:cs typeface="Arial" panose="020B0604020202020204" pitchFamily="34" charset="0"/>
                        </a:rPr>
                        <a:t>…understand that we have esafety rules to keep us safe online and talk about some of these rules</a:t>
                      </a:r>
                    </a:p>
                    <a:p>
                      <a:pPr algn="l">
                        <a:lnSpc>
                          <a:spcPct val="114999"/>
                        </a:lnSpc>
                        <a:spcAft>
                          <a:spcPts val="0"/>
                        </a:spcAft>
                      </a:pPr>
                      <a:endParaRPr lang="en-GB" sz="1100" dirty="0">
                        <a:effectLst/>
                        <a:latin typeface="Sassoon Infant Std" panose="020B0503020103030203" pitchFamily="34" charset="0"/>
                        <a:ea typeface="Calibri"/>
                        <a:cs typeface="Arial" panose="020B0604020202020204" pitchFamily="34" charset="0"/>
                      </a:endParaRPr>
                    </a:p>
                    <a:p>
                      <a:pPr algn="l">
                        <a:lnSpc>
                          <a:spcPct val="114999"/>
                        </a:lnSpc>
                        <a:spcAft>
                          <a:spcPts val="0"/>
                        </a:spcAft>
                      </a:pPr>
                      <a:endParaRPr lang="en-GB" sz="1100" dirty="0">
                        <a:effectLst/>
                        <a:latin typeface="Sassoon Infant Std" panose="020B0503020103030203" pitchFamily="34" charset="0"/>
                        <a:ea typeface="Calibri"/>
                        <a:cs typeface="Arial" panose="020B0604020202020204" pitchFamily="34" charset="0"/>
                      </a:endParaRPr>
                    </a:p>
                    <a:p>
                      <a:pPr algn="l">
                        <a:lnSpc>
                          <a:spcPct val="114999"/>
                        </a:lnSpc>
                        <a:spcAft>
                          <a:spcPts val="0"/>
                        </a:spcAft>
                      </a:pPr>
                      <a:r>
                        <a:rPr lang="en-GB" sz="800" b="1" dirty="0">
                          <a:effectLst/>
                          <a:latin typeface="Sassoon Infant Std" panose="020B0503020103030203" pitchFamily="34" charset="0"/>
                          <a:ea typeface="Calibri"/>
                          <a:cs typeface="Arial" panose="020B0604020202020204" pitchFamily="34" charset="0"/>
                        </a:rPr>
                        <a:t>List of Apps/Resources that could be used:</a:t>
                      </a:r>
                    </a:p>
                    <a:p>
                      <a:pPr algn="l">
                        <a:lnSpc>
                          <a:spcPct val="114999"/>
                        </a:lnSpc>
                        <a:spcAft>
                          <a:spcPts val="0"/>
                        </a:spcAft>
                      </a:pPr>
                      <a:endParaRPr lang="en-GB" sz="1100" b="1" dirty="0">
                        <a:effectLst/>
                        <a:latin typeface="Sassoon Infant Std" panose="020B0503020103030203" pitchFamily="34" charset="0"/>
                        <a:ea typeface="Calibri"/>
                        <a:cs typeface="Arial" panose="020B0604020202020204" pitchFamily="34" charset="0"/>
                      </a:endParaRPr>
                    </a:p>
                    <a:p>
                      <a:pPr algn="l">
                        <a:lnSpc>
                          <a:spcPct val="114999"/>
                        </a:lnSpc>
                        <a:spcAft>
                          <a:spcPts val="0"/>
                        </a:spcAft>
                      </a:pPr>
                      <a:r>
                        <a:rPr lang="en-GB" sz="800" b="1" dirty="0">
                          <a:effectLst/>
                          <a:latin typeface="Sassoon Infant Std" panose="020B0503020103030203" pitchFamily="34" charset="0"/>
                          <a:ea typeface="Calibri"/>
                          <a:cs typeface="Arial" panose="020B0604020202020204" pitchFamily="34" charset="0"/>
                        </a:rPr>
                        <a:t>'Digiduck's big decision'</a:t>
                      </a:r>
                    </a:p>
                    <a:p>
                      <a:pPr algn="l">
                        <a:lnSpc>
                          <a:spcPct val="114999"/>
                        </a:lnSpc>
                        <a:spcAft>
                          <a:spcPts val="0"/>
                        </a:spcAft>
                      </a:pPr>
                      <a:endParaRPr lang="en-GB" sz="1100" b="1" dirty="0">
                        <a:effectLst/>
                        <a:latin typeface="Sassoon Infant Std" panose="020B0503020103030203" pitchFamily="34" charset="0"/>
                        <a:ea typeface="Calibri"/>
                        <a:cs typeface="Arial" panose="020B0604020202020204" pitchFamily="34" charset="0"/>
                      </a:endParaRPr>
                    </a:p>
                    <a:p>
                      <a:pPr>
                        <a:lnSpc>
                          <a:spcPct val="114999"/>
                        </a:lnSpc>
                      </a:pPr>
                      <a:endParaRPr lang="en-GB" sz="1100" b="1" dirty="0">
                        <a:effectLst/>
                        <a:latin typeface="Sassoon Infant Std" panose="020B0503020103030203" pitchFamily="34" charset="0"/>
                        <a:ea typeface="Calibri"/>
                        <a:cs typeface="Arial" panose="020B0604020202020204" pitchFamily="34" charset="0"/>
                      </a:endParaRPr>
                    </a:p>
                    <a:p>
                      <a:pPr algn="l">
                        <a:lnSpc>
                          <a:spcPct val="114999"/>
                        </a:lnSpc>
                        <a:spcAft>
                          <a:spcPts val="0"/>
                        </a:spcAft>
                      </a:pPr>
                      <a:r>
                        <a:rPr lang="en-GB" sz="800" b="1" dirty="0">
                          <a:effectLst/>
                          <a:latin typeface="Sassoon Infant Std" panose="020B0503020103030203" pitchFamily="34" charset="0"/>
                          <a:ea typeface="Calibri"/>
                          <a:cs typeface="Arial" panose="020B0604020202020204" pitchFamily="34" charset="0"/>
                        </a:rPr>
                        <a:t>SWGFL Digital literacy programme of study for year1/2</a:t>
                      </a:r>
                    </a:p>
                    <a:p>
                      <a:pPr algn="l">
                        <a:lnSpc>
                          <a:spcPct val="114999"/>
                        </a:lnSpc>
                        <a:spcAft>
                          <a:spcPts val="0"/>
                        </a:spcAft>
                      </a:pPr>
                      <a:endParaRPr lang="en-GB" sz="1100" b="1" dirty="0">
                        <a:effectLst/>
                        <a:latin typeface="Sassoon Infant Std" panose="020B0503020103030203" pitchFamily="34" charset="0"/>
                        <a:ea typeface="Calibri"/>
                        <a:cs typeface="Arial" panose="020B0604020202020204" pitchFamily="34" charset="0"/>
                      </a:endParaRPr>
                    </a:p>
                    <a:p>
                      <a:pPr algn="l">
                        <a:lnSpc>
                          <a:spcPct val="114999"/>
                        </a:lnSpc>
                        <a:spcAft>
                          <a:spcPts val="0"/>
                        </a:spcAft>
                      </a:pPr>
                      <a:r>
                        <a:rPr lang="en-GB" sz="800" b="1" dirty="0">
                          <a:effectLst/>
                          <a:latin typeface="Sassoon Infant Std" panose="020B0503020103030203" pitchFamily="34" charset="0"/>
                          <a:ea typeface="Calibri"/>
                          <a:cs typeface="Arial" panose="020B0604020202020204" pitchFamily="34" charset="0"/>
                        </a:rPr>
                        <a:t>'Thinkuknow' resources</a:t>
                      </a:r>
                    </a:p>
                  </a:txBody>
                  <a:tcPr marL="43729" marR="43729"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extLst>
                  <a:ext uri="{0D108BD9-81ED-4DB2-BD59-A6C34878D82A}">
                    <a16:rowId xmlns:a16="http://schemas.microsoft.com/office/drawing/2014/main" val="230610453"/>
                  </a:ext>
                </a:extLst>
              </a:tr>
            </a:tbl>
          </a:graphicData>
        </a:graphic>
      </p:graphicFrame>
    </p:spTree>
    <p:extLst>
      <p:ext uri="{BB962C8B-B14F-4D97-AF65-F5344CB8AC3E}">
        <p14:creationId xmlns:p14="http://schemas.microsoft.com/office/powerpoint/2010/main" val="41511658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6592" y="477880"/>
            <a:ext cx="7338134" cy="5992663"/>
          </a:xfrm>
          <a:prstGeom prst="rect">
            <a:avLst/>
          </a:prstGeom>
        </p:spPr>
      </p:pic>
      <p:sp>
        <p:nvSpPr>
          <p:cNvPr id="2" name="Title 1"/>
          <p:cNvSpPr>
            <a:spLocks noGrp="1"/>
          </p:cNvSpPr>
          <p:nvPr>
            <p:ph type="title"/>
          </p:nvPr>
        </p:nvSpPr>
        <p:spPr>
          <a:xfrm>
            <a:off x="1259632" y="590677"/>
            <a:ext cx="6798734" cy="1303867"/>
          </a:xfrm>
        </p:spPr>
        <p:txBody>
          <a:bodyPr/>
          <a:lstStyle/>
          <a:p>
            <a:r>
              <a:rPr lang="en-US" dirty="0" smtClean="0">
                <a:latin typeface="Sassoon Infant Std" panose="020B0503020103030203" pitchFamily="34" charset="0"/>
              </a:rPr>
              <a:t>What can I do right now?</a:t>
            </a:r>
            <a:endParaRPr lang="en-US" dirty="0">
              <a:latin typeface="Sassoon Infant Std" panose="020B0503020103030203" pitchFamily="34" charset="0"/>
            </a:endParaRPr>
          </a:p>
        </p:txBody>
      </p:sp>
      <p:sp>
        <p:nvSpPr>
          <p:cNvPr id="18" name="TextBox 17"/>
          <p:cNvSpPr txBox="1"/>
          <p:nvPr/>
        </p:nvSpPr>
        <p:spPr>
          <a:xfrm>
            <a:off x="1021229" y="3311209"/>
            <a:ext cx="4176932" cy="3477875"/>
          </a:xfrm>
          <a:prstGeom prst="rect">
            <a:avLst/>
          </a:prstGeom>
          <a:noFill/>
        </p:spPr>
        <p:txBody>
          <a:bodyPr wrap="square" rtlCol="0">
            <a:spAutoFit/>
          </a:bodyPr>
          <a:lstStyle/>
          <a:p>
            <a:r>
              <a:rPr lang="en-GB" sz="2000" dirty="0" smtClean="0">
                <a:latin typeface="Sassoon Infant Std" panose="020B0503020103030203" pitchFamily="34" charset="0"/>
                <a:cs typeface="Arial"/>
              </a:rPr>
              <a:t>Open dialogue with your child</a:t>
            </a:r>
          </a:p>
          <a:p>
            <a:r>
              <a:rPr lang="en-GB" sz="2000" dirty="0" smtClean="0">
                <a:latin typeface="Sassoon Infant Std" panose="020B0503020103030203" pitchFamily="34" charset="0"/>
                <a:cs typeface="Arial"/>
              </a:rPr>
              <a:t>Family agreement</a:t>
            </a:r>
          </a:p>
          <a:p>
            <a:r>
              <a:rPr lang="en-GB" sz="2000" dirty="0" smtClean="0">
                <a:latin typeface="Sassoon Infant Std" panose="020B0503020103030203" pitchFamily="34" charset="0"/>
                <a:cs typeface="Arial"/>
              </a:rPr>
              <a:t>Consider filtering and blocking software</a:t>
            </a:r>
          </a:p>
          <a:p>
            <a:r>
              <a:rPr lang="en-GB" sz="2000" dirty="0" smtClean="0">
                <a:latin typeface="Sassoon Infant Std" panose="020B0503020103030203" pitchFamily="34" charset="0"/>
                <a:cs typeface="Arial"/>
              </a:rPr>
              <a:t>Think before you/they post</a:t>
            </a:r>
          </a:p>
          <a:p>
            <a:r>
              <a:rPr lang="en-GB" sz="2000" dirty="0" smtClean="0">
                <a:latin typeface="Sassoon Infant Std" panose="020B0503020103030203" pitchFamily="34" charset="0"/>
                <a:cs typeface="Arial"/>
              </a:rPr>
              <a:t>Understand the laws</a:t>
            </a:r>
          </a:p>
          <a:p>
            <a:r>
              <a:rPr lang="en-GB" sz="2000" dirty="0" smtClean="0">
                <a:latin typeface="Sassoon Infant Std" panose="020B0503020103030203" pitchFamily="34" charset="0"/>
                <a:cs typeface="Arial"/>
              </a:rPr>
              <a:t>Privacy settings and reporting</a:t>
            </a:r>
          </a:p>
          <a:p>
            <a:r>
              <a:rPr lang="en-GB" sz="2000" dirty="0" smtClean="0">
                <a:latin typeface="Sassoon Infant Std" panose="020B0503020103030203" pitchFamily="34" charset="0"/>
                <a:cs typeface="Arial"/>
              </a:rPr>
              <a:t>Save the evidence and report the incident</a:t>
            </a:r>
          </a:p>
          <a:p>
            <a:r>
              <a:rPr lang="en-GB" sz="2000" dirty="0" smtClean="0">
                <a:latin typeface="Sassoon Infant Std" panose="020B0503020103030203" pitchFamily="34" charset="0"/>
                <a:cs typeface="Arial"/>
              </a:rPr>
              <a:t>Know where to get help</a:t>
            </a:r>
          </a:p>
          <a:p>
            <a:r>
              <a:rPr lang="en-GB" sz="2000" dirty="0" smtClean="0">
                <a:latin typeface="Sassoon Infant Std" panose="020B0503020103030203" pitchFamily="34" charset="0"/>
                <a:cs typeface="Arial"/>
              </a:rPr>
              <a:t>Watch SID TV clips</a:t>
            </a:r>
            <a:endParaRPr lang="en-GB" sz="2000" dirty="0">
              <a:latin typeface="Sassoon Infant Std" panose="020B0503020103030203" pitchFamily="34" charset="0"/>
              <a:cs typeface="Arial"/>
            </a:endParaRPr>
          </a:p>
        </p:txBody>
      </p:sp>
      <p:pic>
        <p:nvPicPr>
          <p:cNvPr id="3" name="Picture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933661" y="2468352"/>
            <a:ext cx="2838194" cy="2822852"/>
          </a:xfrm>
          <a:prstGeom prst="rect">
            <a:avLst/>
          </a:prstGeom>
        </p:spPr>
      </p:pic>
      <p:sp>
        <p:nvSpPr>
          <p:cNvPr id="4" name="Rectangle 3"/>
          <p:cNvSpPr/>
          <p:nvPr/>
        </p:nvSpPr>
        <p:spPr>
          <a:xfrm>
            <a:off x="6084168" y="2973515"/>
            <a:ext cx="2493374" cy="1477328"/>
          </a:xfrm>
          <a:prstGeom prst="rect">
            <a:avLst/>
          </a:prstGeom>
        </p:spPr>
        <p:txBody>
          <a:bodyPr wrap="square">
            <a:spAutoFit/>
          </a:bodyPr>
          <a:lstStyle/>
          <a:p>
            <a:r>
              <a:rPr lang="en-GB" dirty="0" smtClean="0">
                <a:latin typeface="Sassoon Infant Std" panose="020B0503020103030203" pitchFamily="34" charset="0"/>
                <a:cs typeface="Arial" panose="020B0604020202020204" pitchFamily="34" charset="0"/>
              </a:rPr>
              <a:t>Sign up to the UK Safer Internet Centre newsletter at:</a:t>
            </a:r>
          </a:p>
          <a:p>
            <a:endParaRPr lang="en-GB" dirty="0" smtClean="0">
              <a:latin typeface="Sassoon Infant Std" panose="020B0503020103030203" pitchFamily="34" charset="0"/>
              <a:cs typeface="Arial" panose="020B0604020202020204" pitchFamily="34" charset="0"/>
            </a:endParaRPr>
          </a:p>
          <a:p>
            <a:r>
              <a:rPr lang="en-GB" b="1" dirty="0" smtClean="0">
                <a:latin typeface="Sassoon Infant Std" panose="020B0503020103030203" pitchFamily="34" charset="0"/>
                <a:cs typeface="Arial" panose="020B0604020202020204" pitchFamily="34" charset="0"/>
              </a:rPr>
              <a:t>saferinternet.org.uk</a:t>
            </a:r>
          </a:p>
        </p:txBody>
      </p:sp>
      <p:sp>
        <p:nvSpPr>
          <p:cNvPr id="6" name="Oval 5"/>
          <p:cNvSpPr/>
          <p:nvPr/>
        </p:nvSpPr>
        <p:spPr>
          <a:xfrm>
            <a:off x="832647" y="3424220"/>
            <a:ext cx="195398" cy="195398"/>
          </a:xfrm>
          <a:prstGeom prst="ellipse">
            <a:avLst/>
          </a:prstGeom>
          <a:noFill/>
          <a:ln>
            <a:solidFill>
              <a:srgbClr val="009DE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Oval 9"/>
          <p:cNvSpPr/>
          <p:nvPr/>
        </p:nvSpPr>
        <p:spPr>
          <a:xfrm>
            <a:off x="825831" y="3724162"/>
            <a:ext cx="195398" cy="195398"/>
          </a:xfrm>
          <a:prstGeom prst="ellipse">
            <a:avLst/>
          </a:prstGeom>
          <a:noFill/>
          <a:ln>
            <a:solidFill>
              <a:srgbClr val="009DE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1" name="Oval 10"/>
          <p:cNvSpPr/>
          <p:nvPr/>
        </p:nvSpPr>
        <p:spPr>
          <a:xfrm>
            <a:off x="825831" y="4020492"/>
            <a:ext cx="195398" cy="195398"/>
          </a:xfrm>
          <a:prstGeom prst="ellipse">
            <a:avLst/>
          </a:prstGeom>
          <a:noFill/>
          <a:ln>
            <a:solidFill>
              <a:srgbClr val="009DE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Oval 11"/>
          <p:cNvSpPr/>
          <p:nvPr/>
        </p:nvSpPr>
        <p:spPr>
          <a:xfrm>
            <a:off x="825831" y="4606447"/>
            <a:ext cx="195398" cy="195398"/>
          </a:xfrm>
          <a:prstGeom prst="ellipse">
            <a:avLst/>
          </a:prstGeom>
          <a:noFill/>
          <a:ln>
            <a:solidFill>
              <a:srgbClr val="009DE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3" name="Oval 12"/>
          <p:cNvSpPr/>
          <p:nvPr/>
        </p:nvSpPr>
        <p:spPr>
          <a:xfrm>
            <a:off x="825831" y="4927769"/>
            <a:ext cx="195398" cy="195398"/>
          </a:xfrm>
          <a:prstGeom prst="ellipse">
            <a:avLst/>
          </a:prstGeom>
          <a:noFill/>
          <a:ln>
            <a:solidFill>
              <a:srgbClr val="009DE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Oval 13"/>
          <p:cNvSpPr/>
          <p:nvPr/>
        </p:nvSpPr>
        <p:spPr>
          <a:xfrm>
            <a:off x="825831" y="5248395"/>
            <a:ext cx="195398" cy="195398"/>
          </a:xfrm>
          <a:prstGeom prst="ellipse">
            <a:avLst/>
          </a:prstGeom>
          <a:noFill/>
          <a:ln>
            <a:solidFill>
              <a:srgbClr val="009DE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5" name="Oval 14"/>
          <p:cNvSpPr/>
          <p:nvPr/>
        </p:nvSpPr>
        <p:spPr>
          <a:xfrm>
            <a:off x="825831" y="5559342"/>
            <a:ext cx="195398" cy="195398"/>
          </a:xfrm>
          <a:prstGeom prst="ellipse">
            <a:avLst/>
          </a:prstGeom>
          <a:noFill/>
          <a:ln>
            <a:solidFill>
              <a:srgbClr val="009DE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6" name="Oval 15"/>
          <p:cNvSpPr/>
          <p:nvPr/>
        </p:nvSpPr>
        <p:spPr>
          <a:xfrm>
            <a:off x="825831" y="6152002"/>
            <a:ext cx="195398" cy="195398"/>
          </a:xfrm>
          <a:prstGeom prst="ellipse">
            <a:avLst/>
          </a:prstGeom>
          <a:noFill/>
          <a:ln>
            <a:solidFill>
              <a:srgbClr val="009DE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9" name="Oval 18"/>
          <p:cNvSpPr/>
          <p:nvPr/>
        </p:nvSpPr>
        <p:spPr>
          <a:xfrm>
            <a:off x="825831" y="6470543"/>
            <a:ext cx="195398" cy="195398"/>
          </a:xfrm>
          <a:prstGeom prst="ellipse">
            <a:avLst/>
          </a:prstGeom>
          <a:noFill/>
          <a:ln>
            <a:solidFill>
              <a:srgbClr val="009DE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14186402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59919"/>
            <a:ext cx="8229600" cy="1143000"/>
          </a:xfrm>
        </p:spPr>
        <p:txBody>
          <a:bodyPr/>
          <a:lstStyle/>
          <a:p>
            <a:r>
              <a:rPr lang="en-US" dirty="0" smtClean="0">
                <a:latin typeface="Sassoon Infant Std" panose="020B0503020103030203" pitchFamily="34" charset="0"/>
              </a:rPr>
              <a:t>Want more information?</a:t>
            </a:r>
            <a:endParaRPr lang="en-US" dirty="0">
              <a:latin typeface="Sassoon Infant Std" panose="020B0503020103030203" pitchFamily="34" charset="0"/>
            </a:endParaRPr>
          </a:p>
        </p:txBody>
      </p:sp>
      <p:sp>
        <p:nvSpPr>
          <p:cNvPr id="18" name="TextBox 17"/>
          <p:cNvSpPr txBox="1"/>
          <p:nvPr/>
        </p:nvSpPr>
        <p:spPr>
          <a:xfrm>
            <a:off x="1490373" y="2104687"/>
            <a:ext cx="4239453" cy="707886"/>
          </a:xfrm>
          <a:prstGeom prst="rect">
            <a:avLst/>
          </a:prstGeom>
          <a:noFill/>
        </p:spPr>
        <p:txBody>
          <a:bodyPr wrap="square" rtlCol="0">
            <a:spAutoFit/>
          </a:bodyPr>
          <a:lstStyle/>
          <a:p>
            <a:r>
              <a:rPr lang="en-GB" sz="2000" dirty="0" smtClean="0">
                <a:latin typeface="Sassoon Infant Std" panose="020B0503020103030203" pitchFamily="34" charset="0"/>
                <a:cs typeface="Arial"/>
              </a:rPr>
              <a:t>We are happy to answer questions!</a:t>
            </a:r>
          </a:p>
          <a:p>
            <a:r>
              <a:rPr lang="en-GB" sz="2000" b="1" dirty="0" smtClean="0">
                <a:latin typeface="Sassoon Infant Std" panose="020B0503020103030203" pitchFamily="34" charset="0"/>
                <a:cs typeface="Arial"/>
              </a:rPr>
              <a:t>education@childnet.com</a:t>
            </a:r>
            <a:endParaRPr lang="en-GB" sz="2000" b="1" dirty="0">
              <a:latin typeface="Sassoon Infant Std" panose="020B0503020103030203" pitchFamily="34" charset="0"/>
              <a:cs typeface="Arial"/>
            </a:endParaRPr>
          </a:p>
        </p:txBody>
      </p:sp>
      <p:pic>
        <p:nvPicPr>
          <p:cNvPr id="4" name="Picture 3" descr="Artboard 3.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68299" y="2028449"/>
            <a:ext cx="810729" cy="810729"/>
          </a:xfrm>
          <a:prstGeom prst="rect">
            <a:avLst/>
          </a:prstGeom>
        </p:spPr>
      </p:pic>
      <p:sp>
        <p:nvSpPr>
          <p:cNvPr id="7" name="TextBox 6"/>
          <p:cNvSpPr txBox="1"/>
          <p:nvPr/>
        </p:nvSpPr>
        <p:spPr>
          <a:xfrm>
            <a:off x="1490373" y="3101350"/>
            <a:ext cx="4239453" cy="707886"/>
          </a:xfrm>
          <a:prstGeom prst="rect">
            <a:avLst/>
          </a:prstGeom>
          <a:noFill/>
          <a:ln>
            <a:noFill/>
          </a:ln>
        </p:spPr>
        <p:txBody>
          <a:bodyPr wrap="square" rtlCol="0">
            <a:spAutoFit/>
          </a:bodyPr>
          <a:lstStyle/>
          <a:p>
            <a:r>
              <a:rPr lang="en-GB" sz="2000" b="1" dirty="0" smtClean="0">
                <a:latin typeface="Sassoon Infant Std" panose="020B0503020103030203" pitchFamily="34" charset="0"/>
                <a:cs typeface="Arial"/>
              </a:rPr>
              <a:t>www.saferinternet.org.uk</a:t>
            </a:r>
          </a:p>
          <a:p>
            <a:r>
              <a:rPr lang="en-GB" sz="2000" b="1" dirty="0" smtClean="0">
                <a:latin typeface="Sassoon Infant Std" panose="020B0503020103030203" pitchFamily="34" charset="0"/>
                <a:cs typeface="Arial"/>
              </a:rPr>
              <a:t>www.childnet.com</a:t>
            </a:r>
            <a:endParaRPr lang="en-GB" sz="2000" b="1" dirty="0">
              <a:latin typeface="Sassoon Infant Std" panose="020B0503020103030203" pitchFamily="34" charset="0"/>
              <a:cs typeface="Arial"/>
            </a:endParaRPr>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8299" y="3025112"/>
            <a:ext cx="810729" cy="810729"/>
          </a:xfrm>
          <a:prstGeom prst="rect">
            <a:avLst/>
          </a:prstGeom>
        </p:spPr>
      </p:pic>
      <p:sp>
        <p:nvSpPr>
          <p:cNvPr id="9" name="Title 1"/>
          <p:cNvSpPr txBox="1">
            <a:spLocks/>
          </p:cNvSpPr>
          <p:nvPr/>
        </p:nvSpPr>
        <p:spPr>
          <a:xfrm>
            <a:off x="457200" y="4130841"/>
            <a:ext cx="2294576" cy="54029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rgbClr val="009DE0"/>
                </a:solidFill>
                <a:latin typeface="Arial"/>
                <a:ea typeface="+mj-ea"/>
                <a:cs typeface="Arial"/>
              </a:defRPr>
            </a:lvl1pPr>
          </a:lstStyle>
          <a:p>
            <a:r>
              <a:rPr lang="en-US" sz="2800" dirty="0" smtClean="0">
                <a:latin typeface="Sassoon Infant Std" panose="020B0503020103030203" pitchFamily="34" charset="0"/>
              </a:rPr>
              <a:t>Follow us</a:t>
            </a:r>
            <a:endParaRPr lang="en-US" sz="2800" dirty="0">
              <a:latin typeface="Sassoon Infant Std" panose="020B0503020103030203" pitchFamily="34" charset="0"/>
            </a:endParaRPr>
          </a:p>
        </p:txBody>
      </p:sp>
      <p:sp>
        <p:nvSpPr>
          <p:cNvPr id="10" name="TextBox 9"/>
          <p:cNvSpPr txBox="1"/>
          <p:nvPr/>
        </p:nvSpPr>
        <p:spPr>
          <a:xfrm>
            <a:off x="1475775" y="4936564"/>
            <a:ext cx="4239453" cy="400110"/>
          </a:xfrm>
          <a:prstGeom prst="rect">
            <a:avLst/>
          </a:prstGeom>
          <a:noFill/>
        </p:spPr>
        <p:txBody>
          <a:bodyPr wrap="square" rtlCol="0">
            <a:spAutoFit/>
          </a:bodyPr>
          <a:lstStyle/>
          <a:p>
            <a:r>
              <a:rPr lang="en-GB" sz="2000" b="1" dirty="0" smtClean="0">
                <a:latin typeface="Sassoon Infant Std" panose="020B0503020103030203" pitchFamily="34" charset="0"/>
                <a:cs typeface="Arial"/>
              </a:rPr>
              <a:t>saferinternetuk</a:t>
            </a:r>
            <a:endParaRPr lang="en-GB" sz="2000" b="1" dirty="0">
              <a:latin typeface="Sassoon Infant Std" panose="020B0503020103030203" pitchFamily="34" charset="0"/>
              <a:cs typeface="Arial"/>
            </a:endParaRPr>
          </a:p>
        </p:txBody>
      </p:sp>
      <p:pic>
        <p:nvPicPr>
          <p:cNvPr id="11" name="Picture 1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2478" y="4743548"/>
            <a:ext cx="802370" cy="810729"/>
          </a:xfrm>
          <a:prstGeom prst="rect">
            <a:avLst/>
          </a:prstGeom>
        </p:spPr>
      </p:pic>
      <p:sp>
        <p:nvSpPr>
          <p:cNvPr id="12" name="TextBox 11"/>
          <p:cNvSpPr txBox="1"/>
          <p:nvPr/>
        </p:nvSpPr>
        <p:spPr>
          <a:xfrm>
            <a:off x="2402768" y="5920828"/>
            <a:ext cx="4239453" cy="400110"/>
          </a:xfrm>
          <a:prstGeom prst="rect">
            <a:avLst/>
          </a:prstGeom>
          <a:noFill/>
          <a:ln>
            <a:noFill/>
          </a:ln>
        </p:spPr>
        <p:txBody>
          <a:bodyPr wrap="square" rtlCol="0">
            <a:spAutoFit/>
          </a:bodyPr>
          <a:lstStyle/>
          <a:p>
            <a:r>
              <a:rPr lang="en-GB" sz="2000" b="1" dirty="0" smtClean="0">
                <a:latin typeface="Sassoon Infant Std" panose="020B0503020103030203" pitchFamily="34" charset="0"/>
                <a:cs typeface="Arial"/>
              </a:rPr>
              <a:t>@UK_SIC</a:t>
            </a:r>
            <a:endParaRPr lang="en-GB" sz="2000" b="1" dirty="0">
              <a:latin typeface="Sassoon Infant Std" panose="020B0503020103030203" pitchFamily="34" charset="0"/>
              <a:cs typeface="Arial"/>
            </a:endParaRPr>
          </a:p>
        </p:txBody>
      </p:sp>
      <p:pic>
        <p:nvPicPr>
          <p:cNvPr id="13" name="Picture 1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8299" y="5740211"/>
            <a:ext cx="810729" cy="81072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494552" y="5740211"/>
            <a:ext cx="802370" cy="810729"/>
          </a:xfrm>
          <a:prstGeom prst="rect">
            <a:avLst/>
          </a:prstGeom>
        </p:spPr>
      </p:pic>
      <p:sp>
        <p:nvSpPr>
          <p:cNvPr id="5" name="Rectangle 4"/>
          <p:cNvSpPr/>
          <p:nvPr/>
        </p:nvSpPr>
        <p:spPr>
          <a:xfrm>
            <a:off x="7915067" y="6290160"/>
            <a:ext cx="1113972" cy="380812"/>
          </a:xfrm>
          <a:prstGeom prst="rect">
            <a:avLst/>
          </a:prstGeom>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19405" y="5920828"/>
            <a:ext cx="2905260" cy="561417"/>
          </a:xfrm>
          <a:prstGeom prst="rect">
            <a:avLst/>
          </a:prstGeom>
        </p:spPr>
      </p:pic>
    </p:spTree>
    <p:extLst>
      <p:ext uri="{BB962C8B-B14F-4D97-AF65-F5344CB8AC3E}">
        <p14:creationId xmlns:p14="http://schemas.microsoft.com/office/powerpoint/2010/main" val="19522978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Clipping">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1556792"/>
            <a:ext cx="5238617" cy="5158177"/>
          </a:xfrm>
          <a:prstGeom prst="rect">
            <a:avLst/>
          </a:prstGeom>
        </p:spPr>
      </p:pic>
      <p:pic>
        <p:nvPicPr>
          <p:cNvPr id="6" name="Picture 5"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5976" y="11460"/>
            <a:ext cx="4656136" cy="2003152"/>
          </a:xfrm>
          <a:prstGeom prst="rect">
            <a:avLst/>
          </a:prstGeom>
        </p:spPr>
      </p:pic>
      <p:sp>
        <p:nvSpPr>
          <p:cNvPr id="7" name="TextBox 6"/>
          <p:cNvSpPr txBox="1"/>
          <p:nvPr/>
        </p:nvSpPr>
        <p:spPr>
          <a:xfrm>
            <a:off x="6156176" y="3501008"/>
            <a:ext cx="2736304" cy="707886"/>
          </a:xfrm>
          <a:prstGeom prst="rect">
            <a:avLst/>
          </a:prstGeom>
          <a:noFill/>
        </p:spPr>
        <p:txBody>
          <a:bodyPr wrap="square" rtlCol="0">
            <a:spAutoFit/>
          </a:bodyPr>
          <a:lstStyle/>
          <a:p>
            <a:r>
              <a:rPr lang="en-GB" sz="4000" b="1" dirty="0">
                <a:latin typeface="Ink Free" panose="03080402000500000000" pitchFamily="66" charset="0"/>
              </a:rPr>
              <a:t>Website</a:t>
            </a:r>
          </a:p>
        </p:txBody>
      </p:sp>
      <p:sp>
        <p:nvSpPr>
          <p:cNvPr id="2" name="Rectangle 1">
            <a:extLst>
              <a:ext uri="{FF2B5EF4-FFF2-40B4-BE49-F238E27FC236}">
                <a16:creationId xmlns:a16="http://schemas.microsoft.com/office/drawing/2014/main" id="{D99DC0E5-29AD-4FB4-8CE5-95379E0A4F09}"/>
              </a:ext>
            </a:extLst>
          </p:cNvPr>
          <p:cNvSpPr/>
          <p:nvPr/>
        </p:nvSpPr>
        <p:spPr>
          <a:xfrm>
            <a:off x="6241807" y="5374094"/>
            <a:ext cx="1931811" cy="369332"/>
          </a:xfrm>
          <a:prstGeom prst="rect">
            <a:avLst/>
          </a:prstGeom>
        </p:spPr>
        <p:txBody>
          <a:bodyPr wrap="none">
            <a:spAutoFit/>
          </a:bodyPr>
          <a:lstStyle/>
          <a:p>
            <a:r>
              <a:rPr lang="en-GB" dirty="0"/>
              <a:t>www.nspcc.org.uk</a:t>
            </a:r>
          </a:p>
        </p:txBody>
      </p:sp>
    </p:spTree>
    <p:extLst>
      <p:ext uri="{BB962C8B-B14F-4D97-AF65-F5344CB8AC3E}">
        <p14:creationId xmlns:p14="http://schemas.microsoft.com/office/powerpoint/2010/main" val="9234625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houghts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196752"/>
            <a:ext cx="2847975" cy="28289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feedback clipart"/>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07904" y="3140968"/>
            <a:ext cx="4608512" cy="3072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990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15616" y="-315416"/>
            <a:ext cx="6096000" cy="8153400"/>
          </a:xfrm>
          <a:prstGeom prst="rect">
            <a:avLst/>
          </a:prstGeom>
        </p:spPr>
      </p:pic>
    </p:spTree>
    <p:extLst>
      <p:ext uri="{BB962C8B-B14F-4D97-AF65-F5344CB8AC3E}">
        <p14:creationId xmlns:p14="http://schemas.microsoft.com/office/powerpoint/2010/main" val="14794031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91680" y="-531440"/>
            <a:ext cx="5848350" cy="8343900"/>
          </a:xfrm>
          <a:prstGeom prst="rect">
            <a:avLst/>
          </a:prstGeom>
        </p:spPr>
      </p:pic>
    </p:spTree>
    <p:extLst>
      <p:ext uri="{BB962C8B-B14F-4D97-AF65-F5344CB8AC3E}">
        <p14:creationId xmlns:p14="http://schemas.microsoft.com/office/powerpoint/2010/main" val="17282843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TM02900743[[fn=Organic]]</Template>
  <TotalTime>6466</TotalTime>
  <Words>1610</Words>
  <Application>Microsoft Office PowerPoint</Application>
  <PresentationFormat>On-screen Show (4:3)</PresentationFormat>
  <Paragraphs>167</Paragraphs>
  <Slides>22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Garamond</vt:lpstr>
      <vt:lpstr>Ink Free</vt:lpstr>
      <vt:lpstr>MV Boli</vt:lpstr>
      <vt:lpstr>Sassoon Infant Std</vt:lpstr>
      <vt:lpstr>Times New Roman</vt: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Gaming Pros and Cons </vt:lpstr>
      <vt:lpstr>Top tips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can I do right now?</vt:lpstr>
      <vt:lpstr>Want more information?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Set Up</dc:creator>
  <cp:lastModifiedBy>Supply1</cp:lastModifiedBy>
  <cp:revision>122</cp:revision>
  <cp:lastPrinted>2018-02-07T11:14:57Z</cp:lastPrinted>
  <dcterms:created xsi:type="dcterms:W3CDTF">2014-03-12T09:17:30Z</dcterms:created>
  <dcterms:modified xsi:type="dcterms:W3CDTF">2020-02-13T15:48:56Z</dcterms:modified>
</cp:coreProperties>
</file>