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D5E"/>
    <a:srgbClr val="007DC4"/>
    <a:srgbClr val="00AD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3E8A3-E823-45D1-9F62-2F413F4622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DFFB19-936D-462F-895B-76A6139A9F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C896AE-29DC-466D-B66F-DDF360749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83C3E-A3F3-470B-A04D-2D0768A642EE}" type="datetimeFigureOut">
              <a:rPr lang="en-US" smtClean="0"/>
              <a:t>8/7/2024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1407F5-EEF8-4D7A-AE86-7F33FAC20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2FADE0-8422-490D-90EF-274E17887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B8C08-535A-4350-8BAB-69B17B530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629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6CAAB-35FB-466A-B075-F113149A6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C26B4C-9A08-49BC-9568-7BDF62597C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B0C7-01FD-4ACE-9008-ADD710A4C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83C3E-A3F3-470B-A04D-2D0768A642EE}" type="datetimeFigureOut">
              <a:rPr lang="en-US" smtClean="0"/>
              <a:t>8/7/2024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23C963-8E87-4337-A27A-DFA16E651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1B0258-8C94-4BB8-9D1A-B48E12F2B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B8C08-535A-4350-8BAB-69B17B530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038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19168A-409A-4583-BD1C-3EF64E3963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CC21CA-EE3A-4210-8D9D-29DD26F50A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FB5E15-93ED-4879-81E2-FE3BA4664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83C3E-A3F3-470B-A04D-2D0768A642EE}" type="datetimeFigureOut">
              <a:rPr lang="en-US" smtClean="0"/>
              <a:t>8/7/2024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7D1FB9-7902-4554-A983-8C76DA011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D1E6FD-FE68-47AC-8846-F4A5B479C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B8C08-535A-4350-8BAB-69B17B530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841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CB759-FC4C-481E-8030-53BDEBF1A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1483F7-228F-4377-ACBC-9C60E811D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973DE-D417-437E-A7F4-BEA01300F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83C3E-A3F3-470B-A04D-2D0768A642EE}" type="datetimeFigureOut">
              <a:rPr lang="en-US" smtClean="0"/>
              <a:t>8/7/2024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7C1700-E37B-4C78-8DEA-CAA68DC6D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3A1425-D23B-4F2B-AA1F-381ED09DC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B8C08-535A-4350-8BAB-69B17B530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758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5C22E-A449-4E18-9C9A-B59C27597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58C795-E719-45A4-9E64-57E009EBE8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FD5D41-CF10-4961-9439-FD872693C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83C3E-A3F3-470B-A04D-2D0768A642EE}" type="datetimeFigureOut">
              <a:rPr lang="en-US" smtClean="0"/>
              <a:t>8/7/2024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4F07A5-1BBC-428A-B51A-7F0EB73AE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7E3797-7084-4D05-BB94-F4F304236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B8C08-535A-4350-8BAB-69B17B530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503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22C89-FC4B-4120-BC4B-0EC69D228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F66FB-7505-44D9-9D0B-DDC272B013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FF4308-D86D-4E43-B142-36B7F33735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30A4DB-EAAD-4AD2-B20D-3D986F236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83C3E-A3F3-470B-A04D-2D0768A642EE}" type="datetimeFigureOut">
              <a:rPr lang="en-US" smtClean="0"/>
              <a:t>8/7/2024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2C9194-D70C-4EDF-A62F-8AE020F8C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930E55-E6B1-40A7-A95E-7681D693C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B8C08-535A-4350-8BAB-69B17B530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137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E4D3E-061C-4AE6-84AB-227317618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4B5C30-B449-49B7-ACA2-9FEC0C995D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C59E7D-3D15-47AE-AAB4-3E55DA8E81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BA2423-0116-4BDD-AE64-16679B3213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EFDF16-5E14-4A24-82B9-3FC2127CAE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9A4185-6742-43D8-844A-41D3BFA2B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83C3E-A3F3-470B-A04D-2D0768A642EE}" type="datetimeFigureOut">
              <a:rPr lang="en-US" smtClean="0"/>
              <a:t>8/7/2024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B3F047-3775-46BC-9AC6-CA60034BE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95773F-7C29-4A1A-97C8-CD09FCEA3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B8C08-535A-4350-8BAB-69B17B530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327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57644-41BE-4428-9053-13CBCE114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D765A5-2F69-47DD-B4F2-797E608C4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83C3E-A3F3-470B-A04D-2D0768A642EE}" type="datetimeFigureOut">
              <a:rPr lang="en-US" smtClean="0"/>
              <a:t>8/7/2024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00B6FE-C4B1-4A90-9EAE-16CFF40CA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8BCD6C-1182-45CB-AB82-78E2F8CF3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B8C08-535A-4350-8BAB-69B17B530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463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0D73D5-E1D7-4DDE-A42C-586F58FA1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83C3E-A3F3-470B-A04D-2D0768A642EE}" type="datetimeFigureOut">
              <a:rPr lang="en-US" smtClean="0"/>
              <a:t>8/7/2024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16B0A7-59AC-4200-A1A9-3B51B9DC5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F9B9EB-5544-479C-8830-BB79C1D7C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B8C08-535A-4350-8BAB-69B17B530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935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E06FD-88CA-40FF-8594-088EB8F4B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4A167C-95A3-48FC-B428-7A105D4F5E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7306A2-E1AD-4393-91D4-91003E32EF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7029BE-3E35-4C0C-8373-BCD3C97BB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83C3E-A3F3-470B-A04D-2D0768A642EE}" type="datetimeFigureOut">
              <a:rPr lang="en-US" smtClean="0"/>
              <a:t>8/7/2024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0123C3-1DE1-4852-91DA-F148B3A25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60A889-E42E-4893-BEE5-3E04E0D2F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B8C08-535A-4350-8BAB-69B17B530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600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0FE64-2C5A-415D-9217-01055F2BB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D9F9DD-E488-439A-B1EC-7CB23FDE6E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437023-3BDA-42FC-9D81-DD566239B9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3EA5E2-0307-4897-AC3B-B498A5536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83C3E-A3F3-470B-A04D-2D0768A642EE}" type="datetimeFigureOut">
              <a:rPr lang="en-US" smtClean="0"/>
              <a:t>8/7/2024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BF4597-264E-405F-96CF-7CBDF16CC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0D78B7-142F-4778-8532-79517AB1A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B8C08-535A-4350-8BAB-69B17B530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142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44598F-9AB4-4259-93D8-BDA8B7248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C731E1-46E8-45D3-8643-3D6B762222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E0AA8A-E2AA-421C-B77E-F575C390F3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83C3E-A3F3-470B-A04D-2D0768A642EE}" type="datetimeFigureOut">
              <a:rPr lang="en-US" smtClean="0"/>
              <a:t>8/7/2024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0F4F8C-ECAD-44E7-B974-6125E59639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CD52AC-0C4B-4A30-BDD8-F23DE33826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B8C08-535A-4350-8BAB-69B17B530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555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cpd@mednet.ucla.edu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png"/><Relationship Id="rId7" Type="http://schemas.openxmlformats.org/officeDocument/2006/relationships/hyperlink" Target="mailto:ccpd@mednet.ucla.edu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play.google.com/store/apps/details?id=com.cloudcme.checkin" TargetMode="External"/><Relationship Id="rId5" Type="http://schemas.openxmlformats.org/officeDocument/2006/relationships/image" Target="../media/image3.png"/><Relationship Id="rId4" Type="http://schemas.openxmlformats.org/officeDocument/2006/relationships/hyperlink" Target="https://apps.apple.com/us/app/cloudcme/id624053130?mt=8" TargetMode="External"/><Relationship Id="rId9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229A1661-03BF-4171-AE0E-09FD2B88A162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8BB8707-BDAA-4DBB-8FD1-BCC7F708DC4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899FCD5-15CB-4F92-8D87-FF01187C101F}"/>
                </a:ext>
              </a:extLst>
            </p:cNvPr>
            <p:cNvSpPr/>
            <p:nvPr/>
          </p:nvSpPr>
          <p:spPr>
            <a:xfrm>
              <a:off x="522514" y="440871"/>
              <a:ext cx="5127172" cy="751115"/>
            </a:xfrm>
            <a:prstGeom prst="rect">
              <a:avLst/>
            </a:prstGeom>
            <a:solidFill>
              <a:srgbClr val="00AD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3A58EC00-CF05-433E-B8F8-0B939391E17B}"/>
              </a:ext>
            </a:extLst>
          </p:cNvPr>
          <p:cNvSpPr txBox="1"/>
          <p:nvPr/>
        </p:nvSpPr>
        <p:spPr>
          <a:xfrm>
            <a:off x="154148" y="1356964"/>
            <a:ext cx="9154952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chemeClr val="bg1"/>
                </a:solidFill>
                <a:effectLst/>
                <a:latin typeface="Karbon Bold" panose="00000800000000000000" pitchFamily="50" charset="0"/>
                <a:ea typeface="Malgun Gothic" panose="020B0503020000020004" pitchFamily="34" charset="-127"/>
                <a:cs typeface="Times New Roman" panose="02020603050405020304" pitchFamily="18" charset="0"/>
              </a:rPr>
              <a:t>Via Text Message:</a:t>
            </a:r>
            <a:endParaRPr lang="en-US" sz="2400" b="1" dirty="0">
              <a:solidFill>
                <a:schemeClr val="bg1"/>
              </a:solidFill>
              <a:effectLst/>
              <a:latin typeface="Karbon Bold" panose="00000800000000000000" pitchFamily="50" charset="0"/>
              <a:ea typeface="Malgun Gothic" panose="020B0503020000020004" pitchFamily="34" charset="-127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chemeClr val="bg1"/>
                </a:solidFill>
                <a:effectLst/>
                <a:latin typeface="Karbon Regular" panose="00000500000000000000" pitchFamily="50" charset="0"/>
                <a:ea typeface="Malgun Gothic" panose="020B0503020000020004" pitchFamily="34" charset="-127"/>
                <a:cs typeface="Times New Roman" panose="02020603050405020304" pitchFamily="18" charset="0"/>
              </a:rPr>
              <a:t>Today’s Session Child ID: </a:t>
            </a:r>
            <a:r>
              <a:rPr lang="en-US" sz="2400" b="1" dirty="0">
                <a:solidFill>
                  <a:srgbClr val="FFFF00"/>
                </a:solidFill>
                <a:effectLst/>
                <a:latin typeface="Karbon Regular" panose="00000500000000000000" pitchFamily="50" charset="0"/>
                <a:ea typeface="Malgun Gothic" panose="020B0503020000020004" pitchFamily="34" charset="-127"/>
                <a:cs typeface="Times New Roman" panose="02020603050405020304" pitchFamily="18" charset="0"/>
              </a:rPr>
              <a:t>7232</a:t>
            </a:r>
            <a:r>
              <a:rPr lang="en-US" sz="2400" dirty="0">
                <a:solidFill>
                  <a:schemeClr val="bg1"/>
                </a:solidFill>
                <a:effectLst/>
                <a:latin typeface="Karbon Regular" panose="00000500000000000000" pitchFamily="50" charset="0"/>
                <a:ea typeface="Malgun Gothic" panose="020B0503020000020004" pitchFamily="34" charset="-127"/>
                <a:cs typeface="Times New Roman" panose="02020603050405020304" pitchFamily="18" charset="0"/>
              </a:rPr>
              <a:t> </a:t>
            </a:r>
            <a:endParaRPr lang="en-US" sz="2400" dirty="0">
              <a:solidFill>
                <a:schemeClr val="bg1"/>
              </a:solidFill>
              <a:effectLst/>
              <a:latin typeface="Karbon Regular" panose="00000500000000000000" pitchFamily="50" charset="0"/>
              <a:ea typeface="Malgun Gothic" panose="020B0503020000020004" pitchFamily="34" charset="-127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solidFill>
                  <a:schemeClr val="bg1"/>
                </a:solidFill>
                <a:effectLst/>
                <a:latin typeface="Karbon Regular" panose="00000500000000000000" pitchFamily="50" charset="0"/>
                <a:ea typeface="Malgun Gothic" panose="020B0503020000020004" pitchFamily="34" charset="-127"/>
                <a:cs typeface="Times New Roman" panose="02020603050405020304" pitchFamily="18" charset="0"/>
              </a:rPr>
              <a:t>Pair your mobile number to your account: Text your email address to (866) 875-4686. </a:t>
            </a:r>
            <a:endParaRPr lang="en-US" sz="2400" dirty="0">
              <a:solidFill>
                <a:schemeClr val="bg1"/>
              </a:solidFill>
              <a:effectLst/>
              <a:latin typeface="Karbon Regular" panose="00000500000000000000" pitchFamily="50" charset="0"/>
              <a:ea typeface="Malgun Gothic" panose="020B0503020000020004" pitchFamily="34" charset="-127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solidFill>
                  <a:schemeClr val="bg1"/>
                </a:solidFill>
                <a:effectLst/>
                <a:latin typeface="Karbon Regular" panose="00000500000000000000" pitchFamily="50" charset="0"/>
                <a:ea typeface="Malgun Gothic" panose="020B0503020000020004" pitchFamily="34" charset="-127"/>
                <a:cs typeface="Times New Roman" panose="02020603050405020304" pitchFamily="18" charset="0"/>
              </a:rPr>
              <a:t>You will receive a text notification indicating your phone number has been updated.</a:t>
            </a:r>
            <a:endParaRPr lang="en-US" sz="2400" dirty="0">
              <a:solidFill>
                <a:schemeClr val="bg1"/>
              </a:solidFill>
              <a:effectLst/>
              <a:latin typeface="Karbon Regular" panose="00000500000000000000" pitchFamily="50" charset="0"/>
              <a:ea typeface="Malgun Gothic" panose="020B0503020000020004" pitchFamily="34" charset="-127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solidFill>
                  <a:schemeClr val="bg1"/>
                </a:solidFill>
                <a:effectLst/>
                <a:latin typeface="Karbon Regular" panose="00000500000000000000" pitchFamily="50" charset="0"/>
                <a:ea typeface="Malgun Gothic" panose="020B0503020000020004" pitchFamily="34" charset="-127"/>
                <a:cs typeface="Times New Roman" panose="02020603050405020304" pitchFamily="18" charset="0"/>
              </a:rPr>
              <a:t>Send the course ID above via text to (866) 875-4686.</a:t>
            </a:r>
            <a:endParaRPr lang="en-US" sz="2400" dirty="0">
              <a:solidFill>
                <a:schemeClr val="bg1"/>
              </a:solidFill>
              <a:effectLst/>
              <a:latin typeface="Karbon Regular" panose="00000500000000000000" pitchFamily="50" charset="0"/>
              <a:ea typeface="Malgun Gothic" panose="020B0503020000020004" pitchFamily="34" charset="-127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chemeClr val="bg1"/>
                </a:solidFill>
                <a:effectLst/>
                <a:latin typeface="Karbon Regular" panose="00000500000000000000" pitchFamily="50" charset="0"/>
                <a:ea typeface="Malgun Gothic" panose="020B0503020000020004" pitchFamily="34" charset="-127"/>
                <a:cs typeface="Times New Roman" panose="02020603050405020304" pitchFamily="18" charset="0"/>
              </a:rPr>
              <a:t> </a:t>
            </a:r>
            <a:endParaRPr lang="en-US" sz="2400" dirty="0">
              <a:solidFill>
                <a:schemeClr val="bg1"/>
              </a:solidFill>
              <a:effectLst/>
              <a:latin typeface="Karbon Regular" panose="00000500000000000000" pitchFamily="50" charset="0"/>
              <a:ea typeface="Malgun Gothic" panose="020B0503020000020004" pitchFamily="34" charset="-127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chemeClr val="bg1"/>
                </a:solidFill>
                <a:effectLst/>
                <a:latin typeface="Karbon Regular" panose="00000500000000000000" pitchFamily="50" charset="0"/>
                <a:ea typeface="Malgun Gothic" panose="020B0503020000020004" pitchFamily="34" charset="-127"/>
                <a:cs typeface="Times New Roman" panose="02020603050405020304" pitchFamily="18" charset="0"/>
              </a:rPr>
              <a:t>Please note, that texting attendance can only be recorded </a:t>
            </a:r>
            <a:r>
              <a:rPr lang="en-US" sz="2400" dirty="0">
                <a:solidFill>
                  <a:srgbClr val="003D5E"/>
                </a:solidFill>
                <a:effectLst/>
                <a:latin typeface="Karbon Regular" panose="00000500000000000000" pitchFamily="50" charset="0"/>
                <a:ea typeface="Malgun Gothic" panose="020B0503020000020004" pitchFamily="34" charset="-127"/>
                <a:cs typeface="Times New Roman" panose="02020603050405020304" pitchFamily="18" charset="0"/>
              </a:rPr>
              <a:t>60 minutes prior</a:t>
            </a:r>
            <a:r>
              <a:rPr lang="en-US" sz="2400" dirty="0">
                <a:solidFill>
                  <a:schemeClr val="bg1"/>
                </a:solidFill>
                <a:effectLst/>
                <a:latin typeface="Karbon Regular" panose="00000500000000000000" pitchFamily="50" charset="0"/>
                <a:ea typeface="Malgun Gothic" panose="020B0503020000020004" pitchFamily="34" charset="-127"/>
                <a:cs typeface="Times New Roman" panose="02020603050405020304" pitchFamily="18" charset="0"/>
              </a:rPr>
              <a:t> to the course start time, during the course, and up to </a:t>
            </a:r>
            <a:r>
              <a:rPr lang="en-US" sz="2400" dirty="0">
                <a:solidFill>
                  <a:srgbClr val="003D5E"/>
                </a:solidFill>
                <a:effectLst/>
                <a:latin typeface="Karbon Regular" panose="00000500000000000000" pitchFamily="50" charset="0"/>
                <a:ea typeface="Malgun Gothic" panose="020B0503020000020004" pitchFamily="34" charset="-127"/>
                <a:cs typeface="Times New Roman" panose="02020603050405020304" pitchFamily="18" charset="0"/>
              </a:rPr>
              <a:t>120 minutes after </a:t>
            </a:r>
            <a:r>
              <a:rPr lang="en-US" sz="2400" dirty="0">
                <a:solidFill>
                  <a:schemeClr val="bg1"/>
                </a:solidFill>
                <a:effectLst/>
                <a:latin typeface="Karbon Regular" panose="00000500000000000000" pitchFamily="50" charset="0"/>
                <a:ea typeface="Malgun Gothic" panose="020B0503020000020004" pitchFamily="34" charset="-127"/>
                <a:cs typeface="Times New Roman" panose="02020603050405020304" pitchFamily="18" charset="0"/>
              </a:rPr>
              <a:t>the course end time.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2400" dirty="0">
              <a:solidFill>
                <a:schemeClr val="bg1"/>
              </a:solidFill>
              <a:effectLst/>
              <a:latin typeface="Karbon Regular" panose="00000500000000000000" pitchFamily="50" charset="0"/>
              <a:ea typeface="Malgun Gothic" panose="020B0503020000020004" pitchFamily="34" charset="-127"/>
            </a:endParaRPr>
          </a:p>
          <a:p>
            <a:r>
              <a:rPr lang="en-US" sz="2400" dirty="0">
                <a:solidFill>
                  <a:schemeClr val="bg1"/>
                </a:solidFill>
                <a:effectLst/>
                <a:latin typeface="Karbon Regular" panose="00000500000000000000" pitchFamily="50" charset="0"/>
                <a:ea typeface="Malgun Gothic" panose="020B0503020000020004" pitchFamily="34" charset="-127"/>
                <a:cs typeface="Times New Roman" panose="02020603050405020304" pitchFamily="18" charset="0"/>
              </a:rPr>
              <a:t>If you encounter any issues, please email </a:t>
            </a:r>
            <a:r>
              <a:rPr lang="en-US" sz="2400" u="sng" dirty="0">
                <a:solidFill>
                  <a:schemeClr val="bg1"/>
                </a:solidFill>
                <a:effectLst/>
                <a:latin typeface="Karbon Regular" panose="00000500000000000000" pitchFamily="50" charset="0"/>
                <a:ea typeface="Malgun Gothic" panose="020B0503020000020004" pitchFamily="34" charset="-127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ccpd@mednet.ucla.edu</a:t>
            </a:r>
            <a:r>
              <a:rPr lang="en-US" sz="2400" dirty="0">
                <a:solidFill>
                  <a:schemeClr val="bg1"/>
                </a:solidFill>
                <a:effectLst/>
                <a:latin typeface="Karbon Regular" panose="00000500000000000000" pitchFamily="50" charset="0"/>
                <a:ea typeface="Malgun Gothic" panose="020B0503020000020004" pitchFamily="34" charset="-127"/>
                <a:cs typeface="Times New Roman" panose="02020603050405020304" pitchFamily="18" charset="0"/>
              </a:rPr>
              <a:t>.</a:t>
            </a:r>
            <a:endParaRPr lang="en-US" sz="4400" b="1" i="1" dirty="0">
              <a:solidFill>
                <a:schemeClr val="bg1"/>
              </a:solidFill>
              <a:latin typeface="Karbon Regular" panose="00000500000000000000" pitchFamily="50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4365D0B-AE9D-4439-9C07-96FC6B393519}"/>
              </a:ext>
            </a:extLst>
          </p:cNvPr>
          <p:cNvSpPr txBox="1"/>
          <p:nvPr/>
        </p:nvSpPr>
        <p:spPr>
          <a:xfrm>
            <a:off x="243048" y="225673"/>
            <a:ext cx="82931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Virtual Conference Check-In</a:t>
            </a:r>
          </a:p>
        </p:txBody>
      </p:sp>
      <p:pic>
        <p:nvPicPr>
          <p:cNvPr id="2" name="Picture 1" descr="A black and grey logo&#10;&#10;Description automatically generated">
            <a:extLst>
              <a:ext uri="{FF2B5EF4-FFF2-40B4-BE49-F238E27FC236}">
                <a16:creationId xmlns:a16="http://schemas.microsoft.com/office/drawing/2014/main" id="{C054CB13-0ADE-38B8-F6D4-DF45ABB393C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729" y="375167"/>
            <a:ext cx="2787941" cy="40889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B2AD93A-723A-5ECE-F8C0-C63C29285566}"/>
              </a:ext>
            </a:extLst>
          </p:cNvPr>
          <p:cNvSpPr txBox="1"/>
          <p:nvPr/>
        </p:nvSpPr>
        <p:spPr>
          <a:xfrm>
            <a:off x="9040510" y="67390"/>
            <a:ext cx="187793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Powered by: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212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229A1661-03BF-4171-AE0E-09FD2B88A162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8BB8707-BDAA-4DBB-8FD1-BCC7F708DC4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899FCD5-15CB-4F92-8D87-FF01187C101F}"/>
                </a:ext>
              </a:extLst>
            </p:cNvPr>
            <p:cNvSpPr/>
            <p:nvPr/>
          </p:nvSpPr>
          <p:spPr>
            <a:xfrm>
              <a:off x="522514" y="440871"/>
              <a:ext cx="5127172" cy="751115"/>
            </a:xfrm>
            <a:prstGeom prst="rect">
              <a:avLst/>
            </a:prstGeom>
            <a:solidFill>
              <a:srgbClr val="00AD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3A58EC00-CF05-433E-B8F8-0B939391E17B}"/>
              </a:ext>
            </a:extLst>
          </p:cNvPr>
          <p:cNvSpPr txBox="1"/>
          <p:nvPr/>
        </p:nvSpPr>
        <p:spPr>
          <a:xfrm>
            <a:off x="154148" y="1356964"/>
            <a:ext cx="748259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chemeClr val="bg1"/>
                </a:solidFill>
                <a:effectLst/>
                <a:latin typeface="Karbon Bold" panose="00000800000000000000" pitchFamily="50" charset="0"/>
                <a:ea typeface="Malgun Gothic" panose="020B0503020000020004" pitchFamily="34" charset="-127"/>
                <a:cs typeface="Times New Roman" panose="02020603050405020304" pitchFamily="18" charset="0"/>
              </a:rPr>
              <a:t>Via QR Code using CloudCME Mobile App:</a:t>
            </a:r>
            <a:endParaRPr lang="en-US" sz="2400" b="1" dirty="0">
              <a:solidFill>
                <a:schemeClr val="bg1"/>
              </a:solidFill>
              <a:effectLst/>
              <a:latin typeface="Karbon Bold" panose="00000800000000000000" pitchFamily="50" charset="0"/>
              <a:ea typeface="Malgun Gothic" panose="020B0503020000020004" pitchFamily="34" charset="-127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2400" dirty="0">
              <a:solidFill>
                <a:schemeClr val="bg1"/>
              </a:solidFill>
              <a:effectLst/>
              <a:latin typeface="Karbon Regular" panose="00000500000000000000" pitchFamily="50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4365D0B-AE9D-4439-9C07-96FC6B393519}"/>
              </a:ext>
            </a:extLst>
          </p:cNvPr>
          <p:cNvSpPr txBox="1"/>
          <p:nvPr/>
        </p:nvSpPr>
        <p:spPr>
          <a:xfrm>
            <a:off x="243048" y="225673"/>
            <a:ext cx="82931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Virtual Conference Check-In</a:t>
            </a:r>
          </a:p>
        </p:txBody>
      </p:sp>
      <p:pic>
        <p:nvPicPr>
          <p:cNvPr id="2" name="Picture 1" descr="A black and grey logo&#10;&#10;Description automatically generated">
            <a:extLst>
              <a:ext uri="{FF2B5EF4-FFF2-40B4-BE49-F238E27FC236}">
                <a16:creationId xmlns:a16="http://schemas.microsoft.com/office/drawing/2014/main" id="{C054CB13-0ADE-38B8-F6D4-DF45ABB393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729" y="375167"/>
            <a:ext cx="2787941" cy="40889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B2AD93A-723A-5ECE-F8C0-C63C29285566}"/>
              </a:ext>
            </a:extLst>
          </p:cNvPr>
          <p:cNvSpPr txBox="1"/>
          <p:nvPr/>
        </p:nvSpPr>
        <p:spPr>
          <a:xfrm>
            <a:off x="9040510" y="67390"/>
            <a:ext cx="187793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Powered by:</a:t>
            </a:r>
            <a:endParaRPr lang="en-US" sz="1400" dirty="0">
              <a:solidFill>
                <a:schemeClr val="bg1"/>
              </a:solidFill>
            </a:endParaRPr>
          </a:p>
        </p:txBody>
      </p:sp>
      <p:pic>
        <p:nvPicPr>
          <p:cNvPr id="12" name="Picture 11">
            <a:hlinkClick r:id="rId4"/>
            <a:extLst>
              <a:ext uri="{FF2B5EF4-FFF2-40B4-BE49-F238E27FC236}">
                <a16:creationId xmlns:a16="http://schemas.microsoft.com/office/drawing/2014/main" id="{AC90A69E-B7DB-616C-22C6-E6A83ED3D1A5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5112" t="21780" r="53393" b="16046"/>
          <a:stretch/>
        </p:blipFill>
        <p:spPr>
          <a:xfrm>
            <a:off x="5649686" y="1489054"/>
            <a:ext cx="998454" cy="328245"/>
          </a:xfrm>
          <a:prstGeom prst="roundRect">
            <a:avLst/>
          </a:prstGeom>
        </p:spPr>
      </p:pic>
      <p:pic>
        <p:nvPicPr>
          <p:cNvPr id="13" name="Picture 12">
            <a:hlinkClick r:id="rId6"/>
            <a:extLst>
              <a:ext uri="{FF2B5EF4-FFF2-40B4-BE49-F238E27FC236}">
                <a16:creationId xmlns:a16="http://schemas.microsoft.com/office/drawing/2014/main" id="{246CB638-66AC-1599-0755-EE8C600CA62C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48908" t="22147" r="4745" b="17117"/>
          <a:stretch/>
        </p:blipFill>
        <p:spPr>
          <a:xfrm>
            <a:off x="6780962" y="1496037"/>
            <a:ext cx="1112476" cy="339279"/>
          </a:xfrm>
          <a:prstGeom prst="round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20E025DE-B245-ACEA-E26C-02D2881B39F9}"/>
              </a:ext>
            </a:extLst>
          </p:cNvPr>
          <p:cNvSpPr txBox="1"/>
          <p:nvPr/>
        </p:nvSpPr>
        <p:spPr>
          <a:xfrm>
            <a:off x="243048" y="5154999"/>
            <a:ext cx="86717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chemeClr val="bg1"/>
                </a:solidFill>
                <a:effectLst/>
                <a:latin typeface="Karbon Regular" panose="00000500000000000000" pitchFamily="50" charset="0"/>
                <a:ea typeface="Malgun Gothic" panose="020B0503020000020004" pitchFamily="34" charset="-127"/>
                <a:cs typeface="Times New Roman" panose="02020603050405020304" pitchFamily="18" charset="0"/>
              </a:rPr>
              <a:t>Please note, that attendance can only be recorded 60 minutes prior to the course start time, during the course, and up to 120 minutes after the course end time.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schemeClr val="bg1"/>
              </a:solidFill>
              <a:effectLst/>
              <a:latin typeface="Karbon Regular" panose="00000500000000000000" pitchFamily="50" charset="0"/>
              <a:ea typeface="Malgun Gothic" panose="020B0503020000020004" pitchFamily="34" charset="-127"/>
            </a:endParaRPr>
          </a:p>
          <a:p>
            <a:r>
              <a:rPr lang="en-US" sz="1800" dirty="0">
                <a:solidFill>
                  <a:schemeClr val="bg1"/>
                </a:solidFill>
                <a:effectLst/>
                <a:latin typeface="Karbon Regular" panose="00000500000000000000" pitchFamily="50" charset="0"/>
                <a:ea typeface="Malgun Gothic" panose="020B0503020000020004" pitchFamily="34" charset="-127"/>
                <a:cs typeface="Times New Roman" panose="02020603050405020304" pitchFamily="18" charset="0"/>
              </a:rPr>
              <a:t>If you encounter any issues, please email </a:t>
            </a:r>
            <a:r>
              <a:rPr lang="en-US" sz="1800" u="sng" dirty="0">
                <a:solidFill>
                  <a:schemeClr val="bg1"/>
                </a:solidFill>
                <a:effectLst/>
                <a:latin typeface="Karbon Regular" panose="00000500000000000000" pitchFamily="50" charset="0"/>
                <a:ea typeface="Malgun Gothic" panose="020B0503020000020004" pitchFamily="34" charset="-127"/>
                <a:cs typeface="Times New Roman" panose="020206030504050203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ccpd@mednet.ucla.edu</a:t>
            </a:r>
            <a:r>
              <a:rPr lang="en-US" sz="1800" dirty="0">
                <a:solidFill>
                  <a:schemeClr val="bg1"/>
                </a:solidFill>
                <a:effectLst/>
                <a:latin typeface="Karbon Regular" panose="00000500000000000000" pitchFamily="50" charset="0"/>
                <a:ea typeface="Malgun Gothic" panose="020B0503020000020004" pitchFamily="34" charset="-127"/>
                <a:cs typeface="Times New Roman" panose="02020603050405020304" pitchFamily="18" charset="0"/>
              </a:rPr>
              <a:t>.</a:t>
            </a:r>
            <a:endParaRPr lang="en-US" sz="3600" b="1" i="1" dirty="0">
              <a:solidFill>
                <a:schemeClr val="bg1"/>
              </a:solidFill>
              <a:latin typeface="Karbon Regular" panose="00000500000000000000" pitchFamily="50" charset="0"/>
            </a:endParaRPr>
          </a:p>
          <a:p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0EE58ED-8EC6-34CD-5234-F333A32B8483}"/>
              </a:ext>
            </a:extLst>
          </p:cNvPr>
          <p:cNvSpPr txBox="1"/>
          <p:nvPr/>
        </p:nvSpPr>
        <p:spPr>
          <a:xfrm>
            <a:off x="3086100" y="2483889"/>
            <a:ext cx="55171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indent="-34290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400" dirty="0">
                <a:solidFill>
                  <a:schemeClr val="bg1"/>
                </a:solidFill>
                <a:effectLst/>
                <a:latin typeface="Karbon Regular" panose="00000500000000000000" pitchFamily="50" charset="0"/>
                <a:ea typeface="Malgun Gothic" panose="020B0503020000020004" pitchFamily="34" charset="-127"/>
                <a:cs typeface="Times New Roman" panose="02020603050405020304" pitchFamily="18" charset="0"/>
              </a:rPr>
              <a:t>Download the app from your mobile</a:t>
            </a: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400" dirty="0">
                <a:solidFill>
                  <a:schemeClr val="bg1"/>
                </a:solidFill>
                <a:effectLst/>
                <a:latin typeface="Karbon Regular" panose="00000500000000000000" pitchFamily="50" charset="0"/>
                <a:ea typeface="Malgun Gothic" panose="020B0503020000020004" pitchFamily="34" charset="-127"/>
                <a:cs typeface="Times New Roman" panose="02020603050405020304" pitchFamily="18" charset="0"/>
              </a:rPr>
              <a:t>Input </a:t>
            </a:r>
            <a:r>
              <a:rPr lang="en-US" sz="2400" dirty="0">
                <a:solidFill>
                  <a:schemeClr val="bg1"/>
                </a:solidFill>
                <a:latin typeface="Karbon Regular" panose="00000500000000000000" pitchFamily="50" charset="0"/>
                <a:ea typeface="Malgun Gothic" panose="020B0503020000020004" pitchFamily="34" charset="-127"/>
                <a:cs typeface="Times New Roman" panose="02020603050405020304" pitchFamily="18" charset="0"/>
              </a:rPr>
              <a:t>the organization code: UCLA</a:t>
            </a:r>
            <a:endParaRPr lang="en-US" sz="2400" dirty="0">
              <a:solidFill>
                <a:schemeClr val="bg1"/>
              </a:solidFill>
              <a:effectLst/>
              <a:latin typeface="Karbon Regular" panose="00000500000000000000" pitchFamily="50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400" b="1" dirty="0">
                <a:solidFill>
                  <a:schemeClr val="bg1"/>
                </a:solidFill>
                <a:latin typeface="Karbon Regular" panose="00000500000000000000" pitchFamily="50" charset="0"/>
                <a:ea typeface="Malgun Gothic" panose="020B0503020000020004" pitchFamily="34" charset="-127"/>
                <a:cs typeface="Times New Roman" panose="02020603050405020304" pitchFamily="18" charset="0"/>
              </a:rPr>
              <a:t>Sign in using your username and password</a:t>
            </a: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400" b="1" dirty="0">
                <a:solidFill>
                  <a:schemeClr val="bg1"/>
                </a:solidFill>
                <a:latin typeface="Karbon Regular" panose="00000500000000000000" pitchFamily="50" charset="0"/>
                <a:ea typeface="Malgun Gothic" panose="020B0503020000020004" pitchFamily="34" charset="-127"/>
                <a:cs typeface="Times New Roman" panose="02020603050405020304" pitchFamily="18" charset="0"/>
              </a:rPr>
              <a:t>Click “Scan Attendance”</a:t>
            </a: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400" b="1" dirty="0">
                <a:solidFill>
                  <a:schemeClr val="bg1"/>
                </a:solidFill>
                <a:latin typeface="Karbon Regular" panose="00000500000000000000" pitchFamily="50" charset="0"/>
                <a:ea typeface="Malgun Gothic" panose="020B0503020000020004" pitchFamily="34" charset="-127"/>
                <a:cs typeface="Times New Roman" panose="02020603050405020304" pitchFamily="18" charset="0"/>
              </a:rPr>
              <a:t>Scan the QR code </a:t>
            </a:r>
          </a:p>
          <a:p>
            <a:endParaRPr lang="en-US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C32235-1B3A-B505-3B6B-EE8C4F22BDC9}"/>
              </a:ext>
            </a:extLst>
          </p:cNvPr>
          <p:cNvSpPr txBox="1"/>
          <p:nvPr/>
        </p:nvSpPr>
        <p:spPr>
          <a:xfrm rot="19463062">
            <a:off x="-280771" y="2854672"/>
            <a:ext cx="36476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FF00"/>
                </a:solidFill>
                <a:highlight>
                  <a:srgbClr val="000000"/>
                </a:highlight>
              </a:rPr>
              <a:t>THIS IS SAMPLE</a:t>
            </a:r>
          </a:p>
          <a:p>
            <a:pPr algn="ctr"/>
            <a:r>
              <a:rPr lang="en-US" sz="2400" b="1" dirty="0">
                <a:solidFill>
                  <a:srgbClr val="FFFF00"/>
                </a:solidFill>
                <a:highlight>
                  <a:srgbClr val="000000"/>
                </a:highlight>
              </a:rPr>
              <a:t>REPLACE QR CODE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12D6B53D-F06A-A1CF-CC1E-55CF2993BAE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040510" y="1424577"/>
            <a:ext cx="2583370" cy="255977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0888EE39-CBA7-0DA2-0FFC-EDC14F75079E}"/>
              </a:ext>
            </a:extLst>
          </p:cNvPr>
          <p:cNvCxnSpPr>
            <a:cxnSpLocks/>
          </p:cNvCxnSpPr>
          <p:nvPr/>
        </p:nvCxnSpPr>
        <p:spPr>
          <a:xfrm>
            <a:off x="7743039" y="3103927"/>
            <a:ext cx="1761688" cy="0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>
            <a:extLst>
              <a:ext uri="{FF2B5EF4-FFF2-40B4-BE49-F238E27FC236}">
                <a16:creationId xmlns:a16="http://schemas.microsoft.com/office/drawing/2014/main" id="{AF339414-258F-4B48-4339-6A041993FE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313" y="2253721"/>
            <a:ext cx="2433096" cy="2433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66399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209</Words>
  <Application>Microsoft Office PowerPoint</Application>
  <PresentationFormat>Widescreen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Century Gothic</vt:lpstr>
      <vt:lpstr>Karbon Bold</vt:lpstr>
      <vt:lpstr>Karbon Regular</vt:lpstr>
      <vt:lpstr>Symbol</vt:lpstr>
      <vt:lpstr>Office Theme</vt:lpstr>
      <vt:lpstr>PowerPoint Presentation</vt:lpstr>
      <vt:lpstr>PowerPoint Presentation</vt:lpstr>
    </vt:vector>
  </TitlesOfParts>
  <Company>UCLA Health Sciences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Kim, Yunmi</dc:creator>
  <cp:lastModifiedBy>Amador, Victoria L.</cp:lastModifiedBy>
  <cp:revision>16</cp:revision>
  <dcterms:created xsi:type="dcterms:W3CDTF">2023-10-24T23:32:39Z</dcterms:created>
  <dcterms:modified xsi:type="dcterms:W3CDTF">2024-08-07T17:04:53Z</dcterms:modified>
</cp:coreProperties>
</file>