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3" r:id="rId3"/>
    <p:sldMasterId id="214748368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</p:sldIdLst>
  <p:sldSz cy="5143500" cx="9144000"/>
  <p:notesSz cx="6858000" cy="9144000"/>
  <p:embeddedFontLst>
    <p:embeddedFont>
      <p:font typeface="Geo"/>
      <p:regular r:id="rId44"/>
      <p:italic r:id="rId45"/>
    </p:embeddedFont>
    <p:embeddedFont>
      <p:font typeface="Roboto"/>
      <p:regular r:id="rId46"/>
      <p:bold r:id="rId47"/>
      <p:italic r:id="rId48"/>
      <p:boldItalic r:id="rId49"/>
    </p:embeddedFont>
    <p:embeddedFont>
      <p:font typeface="Roboto Light"/>
      <p:regular r:id="rId50"/>
      <p:bold r:id="rId51"/>
      <p:italic r:id="rId52"/>
      <p:boldItalic r:id="rId53"/>
    </p:embeddedFont>
    <p:embeddedFont>
      <p:font typeface="Helvetica Neue"/>
      <p:regular r:id="rId54"/>
      <p:bold r:id="rId55"/>
      <p:italic r:id="rId56"/>
      <p:boldItalic r:id="rId57"/>
    </p:embeddedFont>
    <p:embeddedFont>
      <p:font typeface="Helvetica Neue Light"/>
      <p:regular r:id="rId58"/>
      <p:bold r:id="rId59"/>
      <p:italic r:id="rId60"/>
      <p:boldItalic r:id="rId61"/>
    </p:embeddedFont>
    <p:embeddedFont>
      <p:font typeface="Open Sans"/>
      <p:regular r:id="rId62"/>
      <p:bold r:id="rId63"/>
      <p:italic r:id="rId64"/>
      <p:boldItalic r:id="rId6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font" Target="fonts/Geo-regular.fntdata"/><Relationship Id="rId43" Type="http://schemas.openxmlformats.org/officeDocument/2006/relationships/slide" Target="slides/slide38.xml"/><Relationship Id="rId46" Type="http://schemas.openxmlformats.org/officeDocument/2006/relationships/font" Target="fonts/Roboto-regular.fntdata"/><Relationship Id="rId45" Type="http://schemas.openxmlformats.org/officeDocument/2006/relationships/font" Target="fonts/Geo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48" Type="http://schemas.openxmlformats.org/officeDocument/2006/relationships/font" Target="fonts/Roboto-italic.fntdata"/><Relationship Id="rId47" Type="http://schemas.openxmlformats.org/officeDocument/2006/relationships/font" Target="fonts/Roboto-bold.fntdata"/><Relationship Id="rId49" Type="http://schemas.openxmlformats.org/officeDocument/2006/relationships/font" Target="fonts/Robot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OpenSans-regular.fntdata"/><Relationship Id="rId61" Type="http://schemas.openxmlformats.org/officeDocument/2006/relationships/font" Target="fonts/HelveticaNeueLight-boldItalic.fntdata"/><Relationship Id="rId20" Type="http://schemas.openxmlformats.org/officeDocument/2006/relationships/slide" Target="slides/slide15.xml"/><Relationship Id="rId64" Type="http://schemas.openxmlformats.org/officeDocument/2006/relationships/font" Target="fonts/OpenSans-italic.fntdata"/><Relationship Id="rId63" Type="http://schemas.openxmlformats.org/officeDocument/2006/relationships/font" Target="fonts/OpenSans-bold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65" Type="http://schemas.openxmlformats.org/officeDocument/2006/relationships/font" Target="fonts/OpenSans-boldItalic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HelveticaNeueLight-italic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RobotoLight-bold.fntdata"/><Relationship Id="rId50" Type="http://schemas.openxmlformats.org/officeDocument/2006/relationships/font" Target="fonts/RobotoLight-regular.fntdata"/><Relationship Id="rId53" Type="http://schemas.openxmlformats.org/officeDocument/2006/relationships/font" Target="fonts/RobotoLight-boldItalic.fntdata"/><Relationship Id="rId52" Type="http://schemas.openxmlformats.org/officeDocument/2006/relationships/font" Target="fonts/RobotoLight-italic.fntdata"/><Relationship Id="rId11" Type="http://schemas.openxmlformats.org/officeDocument/2006/relationships/slide" Target="slides/slide6.xml"/><Relationship Id="rId55" Type="http://schemas.openxmlformats.org/officeDocument/2006/relationships/font" Target="fonts/HelveticaNeue-bold.fntdata"/><Relationship Id="rId10" Type="http://schemas.openxmlformats.org/officeDocument/2006/relationships/slide" Target="slides/slide5.xml"/><Relationship Id="rId54" Type="http://schemas.openxmlformats.org/officeDocument/2006/relationships/font" Target="fonts/HelveticaNeue-regular.fntdata"/><Relationship Id="rId13" Type="http://schemas.openxmlformats.org/officeDocument/2006/relationships/slide" Target="slides/slide8.xml"/><Relationship Id="rId57" Type="http://schemas.openxmlformats.org/officeDocument/2006/relationships/font" Target="fonts/HelveticaNeue-boldItalic.fntdata"/><Relationship Id="rId12" Type="http://schemas.openxmlformats.org/officeDocument/2006/relationships/slide" Target="slides/slide7.xml"/><Relationship Id="rId56" Type="http://schemas.openxmlformats.org/officeDocument/2006/relationships/font" Target="fonts/HelveticaNeue-italic.fntdata"/><Relationship Id="rId15" Type="http://schemas.openxmlformats.org/officeDocument/2006/relationships/slide" Target="slides/slide10.xml"/><Relationship Id="rId59" Type="http://schemas.openxmlformats.org/officeDocument/2006/relationships/font" Target="fonts/HelveticaNeueLight-bold.fntdata"/><Relationship Id="rId14" Type="http://schemas.openxmlformats.org/officeDocument/2006/relationships/slide" Target="slides/slide9.xml"/><Relationship Id="rId58" Type="http://schemas.openxmlformats.org/officeDocument/2006/relationships/font" Target="fonts/HelveticaNeueLight-regular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Shape 2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Shape 3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Shape 3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Shape 3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Shape 3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Shape 3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Shape 3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Shape 3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Shape 3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Shape 3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Shape 3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Shape 2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Shape 4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Shape 41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Shape 4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Shape 4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Shape 43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" name="Shape 4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Shape 4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Shape 47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Shape 47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Shape 49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Shape 4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Shape 5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Shape 2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Shape 52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Shape 5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Shape 54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7" name="Shape 5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Shape 5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5" name="Shape 5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hape 5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Shape 5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Shape 59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Shape 6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Shape 61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Shape 6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Shape 63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Shape 6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Shape 6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3" name="Shape 6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Shape 64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0" name="Shape 6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1" name="Shape 281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Shape 282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t/>
            </a:r>
            <a:endParaRPr sz="1100"/>
          </a:p>
        </p:txBody>
      </p:sp>
      <p:sp>
        <p:nvSpPr>
          <p:cNvPr id="293" name="Shape 29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t/>
            </a:r>
            <a:endParaRPr sz="1100"/>
          </a:p>
        </p:txBody>
      </p:sp>
      <p:sp>
        <p:nvSpPr>
          <p:cNvPr id="301" name="Shape 301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Shape 31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Shape 3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Shape 3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Screen Image">
  <p:cSld name="Full Screen Imag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311701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0" y="-7583"/>
            <a:ext cx="91440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0" lvl="0" marL="1778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26A19"/>
              </a:buClr>
              <a:buSzPts val="1100"/>
              <a:buFont typeface="Calibri"/>
              <a:buNone/>
              <a:defRPr b="0" i="0" sz="2400" u="none" cap="none" strike="noStrike">
                <a:solidFill>
                  <a:srgbClr val="626A1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Shape 59"/>
          <p:cNvSpPr/>
          <p:nvPr/>
        </p:nvSpPr>
        <p:spPr>
          <a:xfrm>
            <a:off x="0" y="986589"/>
            <a:ext cx="9144000" cy="43500"/>
          </a:xfrm>
          <a:prstGeom prst="rect">
            <a:avLst/>
          </a:prstGeom>
          <a:gradFill>
            <a:gsLst>
              <a:gs pos="0">
                <a:srgbClr val="009FCE"/>
              </a:gs>
              <a:gs pos="50000">
                <a:srgbClr val="009FCE">
                  <a:alpha val="60784"/>
                </a:srgbClr>
              </a:gs>
              <a:gs pos="89000">
                <a:srgbClr val="FFFFFF"/>
              </a:gs>
              <a:gs pos="100000">
                <a:srgbClr val="FFFFFF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footer logo.png" id="60" name="Shape 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523729" y="4914900"/>
            <a:ext cx="487500" cy="20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eam Work 1">
  <p:cSld name="1_Team Work 1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pic"/>
          </p:nvPr>
        </p:nvSpPr>
        <p:spPr>
          <a:xfrm>
            <a:off x="528152" y="1268157"/>
            <a:ext cx="1371600" cy="13716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7800" lvl="0" marL="1778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3" name="Shape 63"/>
          <p:cNvSpPr/>
          <p:nvPr>
            <p:ph idx="3" type="pic"/>
          </p:nvPr>
        </p:nvSpPr>
        <p:spPr>
          <a:xfrm>
            <a:off x="2187873" y="1268157"/>
            <a:ext cx="1371600" cy="13716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7800" lvl="0" marL="1778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Shape 64"/>
          <p:cNvSpPr/>
          <p:nvPr>
            <p:ph idx="4" type="pic"/>
          </p:nvPr>
        </p:nvSpPr>
        <p:spPr>
          <a:xfrm>
            <a:off x="3867152" y="1256371"/>
            <a:ext cx="1371600" cy="13716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7800" lvl="0" marL="1778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Shape 65"/>
          <p:cNvSpPr/>
          <p:nvPr>
            <p:ph idx="5" type="pic"/>
          </p:nvPr>
        </p:nvSpPr>
        <p:spPr>
          <a:xfrm>
            <a:off x="5545594" y="1262264"/>
            <a:ext cx="1371600" cy="13716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7800" lvl="0" marL="1778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Shape 66"/>
          <p:cNvSpPr/>
          <p:nvPr>
            <p:ph idx="6" type="pic"/>
          </p:nvPr>
        </p:nvSpPr>
        <p:spPr>
          <a:xfrm>
            <a:off x="7223199" y="1268157"/>
            <a:ext cx="1371600" cy="13716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7800" lvl="0" marL="1778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Full Screen Image">
  <p:cSld name="1_Full Screen Imag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idx="1" type="body"/>
          </p:nvPr>
        </p:nvSpPr>
        <p:spPr>
          <a:xfrm>
            <a:off x="0" y="1"/>
            <a:ext cx="9144000" cy="103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>
  <p:cSld name="Blank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bout Us">
  <p:cSld name="About Us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pic"/>
          </p:nvPr>
        </p:nvSpPr>
        <p:spPr>
          <a:xfrm>
            <a:off x="4720855" y="1200150"/>
            <a:ext cx="4423500" cy="2746800"/>
          </a:xfrm>
          <a:prstGeom prst="roundRect">
            <a:avLst>
              <a:gd fmla="val 2031" name="adj"/>
            </a:avLst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1584345"/>
            <a:ext cx="30114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2400" u="none" cap="none" strike="noStrike">
                <a:solidFill>
                  <a:srgbClr val="7F7F7F"/>
                </a:solidFill>
                <a:latin typeface="Geo"/>
                <a:ea typeface="Geo"/>
                <a:cs typeface="Geo"/>
                <a:sym typeface="Geo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3" type="body"/>
          </p:nvPr>
        </p:nvSpPr>
        <p:spPr>
          <a:xfrm>
            <a:off x="685800" y="2664619"/>
            <a:ext cx="3642000" cy="8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4" type="body"/>
          </p:nvPr>
        </p:nvSpPr>
        <p:spPr>
          <a:xfrm>
            <a:off x="688196" y="2051257"/>
            <a:ext cx="2557500" cy="2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ntroduction Layout">
  <p:cSld name="Introduction Layou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idx="2" type="pic"/>
          </p:nvPr>
        </p:nvSpPr>
        <p:spPr>
          <a:xfrm>
            <a:off x="0" y="0"/>
            <a:ext cx="9144000" cy="25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2782490" y="2877836"/>
            <a:ext cx="35790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2400" u="none" cap="none" strike="noStrike">
                <a:solidFill>
                  <a:srgbClr val="7F7F7F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3" type="body"/>
          </p:nvPr>
        </p:nvSpPr>
        <p:spPr>
          <a:xfrm>
            <a:off x="3208735" y="3331369"/>
            <a:ext cx="27039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4" type="body"/>
          </p:nvPr>
        </p:nvSpPr>
        <p:spPr>
          <a:xfrm>
            <a:off x="2518767" y="3846910"/>
            <a:ext cx="4106400" cy="7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New Product">
  <p:cSld name="3 New Produc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idx="2" type="pic"/>
          </p:nvPr>
        </p:nvSpPr>
        <p:spPr>
          <a:xfrm>
            <a:off x="685800" y="1202531"/>
            <a:ext cx="2464800" cy="16278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Shape 82"/>
          <p:cNvSpPr/>
          <p:nvPr>
            <p:ph idx="3" type="pic"/>
          </p:nvPr>
        </p:nvSpPr>
        <p:spPr>
          <a:xfrm>
            <a:off x="3339454" y="1202531"/>
            <a:ext cx="2464800" cy="16278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Shape 83"/>
          <p:cNvSpPr/>
          <p:nvPr>
            <p:ph idx="4" type="pic"/>
          </p:nvPr>
        </p:nvSpPr>
        <p:spPr>
          <a:xfrm>
            <a:off x="5993108" y="1206800"/>
            <a:ext cx="2464800" cy="16278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Shape 84"/>
          <p:cNvSpPr/>
          <p:nvPr/>
        </p:nvSpPr>
        <p:spPr>
          <a:xfrm>
            <a:off x="685800" y="2830199"/>
            <a:ext cx="2464200" cy="1798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/>
          <p:nvPr/>
        </p:nvSpPr>
        <p:spPr>
          <a:xfrm>
            <a:off x="3339952" y="2830198"/>
            <a:ext cx="2464200" cy="1798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Shape 86"/>
          <p:cNvSpPr/>
          <p:nvPr/>
        </p:nvSpPr>
        <p:spPr>
          <a:xfrm>
            <a:off x="5994105" y="2830199"/>
            <a:ext cx="2464200" cy="1798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7" name="Shape 87"/>
          <p:cNvGrpSpPr/>
          <p:nvPr/>
        </p:nvGrpSpPr>
        <p:grpSpPr>
          <a:xfrm>
            <a:off x="1356221" y="3368348"/>
            <a:ext cx="1123194" cy="230850"/>
            <a:chOff x="1786754" y="4538752"/>
            <a:chExt cx="1497592" cy="307800"/>
          </a:xfrm>
        </p:grpSpPr>
        <p:sp>
          <p:nvSpPr>
            <p:cNvPr id="88" name="Shape 88"/>
            <p:cNvSpPr/>
            <p:nvPr/>
          </p:nvSpPr>
          <p:spPr>
            <a:xfrm>
              <a:off x="1786754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Shape 89"/>
            <p:cNvSpPr/>
            <p:nvPr/>
          </p:nvSpPr>
          <p:spPr>
            <a:xfrm>
              <a:off x="2073327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Shape 90"/>
            <p:cNvSpPr/>
            <p:nvPr/>
          </p:nvSpPr>
          <p:spPr>
            <a:xfrm>
              <a:off x="2359900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Shape 91"/>
            <p:cNvSpPr/>
            <p:nvPr/>
          </p:nvSpPr>
          <p:spPr>
            <a:xfrm>
              <a:off x="2646473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Shape 92"/>
            <p:cNvSpPr/>
            <p:nvPr/>
          </p:nvSpPr>
          <p:spPr>
            <a:xfrm>
              <a:off x="2933046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A5A5A5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3" name="Shape 93"/>
          <p:cNvGrpSpPr/>
          <p:nvPr/>
        </p:nvGrpSpPr>
        <p:grpSpPr>
          <a:xfrm>
            <a:off x="4010373" y="3368348"/>
            <a:ext cx="1123194" cy="230850"/>
            <a:chOff x="1786754" y="4538752"/>
            <a:chExt cx="1497592" cy="307800"/>
          </a:xfrm>
        </p:grpSpPr>
        <p:sp>
          <p:nvSpPr>
            <p:cNvPr id="94" name="Shape 94"/>
            <p:cNvSpPr/>
            <p:nvPr/>
          </p:nvSpPr>
          <p:spPr>
            <a:xfrm>
              <a:off x="1786754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Shape 95"/>
            <p:cNvSpPr/>
            <p:nvPr/>
          </p:nvSpPr>
          <p:spPr>
            <a:xfrm>
              <a:off x="2073327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Shape 96"/>
            <p:cNvSpPr/>
            <p:nvPr/>
          </p:nvSpPr>
          <p:spPr>
            <a:xfrm>
              <a:off x="2359900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Shape 97"/>
            <p:cNvSpPr/>
            <p:nvPr/>
          </p:nvSpPr>
          <p:spPr>
            <a:xfrm>
              <a:off x="2646473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BFBFBF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Shape 98"/>
            <p:cNvSpPr/>
            <p:nvPr/>
          </p:nvSpPr>
          <p:spPr>
            <a:xfrm>
              <a:off x="2933046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BFBFBF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9" name="Shape 99"/>
          <p:cNvGrpSpPr/>
          <p:nvPr/>
        </p:nvGrpSpPr>
        <p:grpSpPr>
          <a:xfrm>
            <a:off x="6671786" y="3364125"/>
            <a:ext cx="1123194" cy="230850"/>
            <a:chOff x="1786754" y="4538752"/>
            <a:chExt cx="1497592" cy="307800"/>
          </a:xfrm>
        </p:grpSpPr>
        <p:sp>
          <p:nvSpPr>
            <p:cNvPr id="100" name="Shape 100"/>
            <p:cNvSpPr/>
            <p:nvPr/>
          </p:nvSpPr>
          <p:spPr>
            <a:xfrm>
              <a:off x="1786754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Shape 101"/>
            <p:cNvSpPr/>
            <p:nvPr/>
          </p:nvSpPr>
          <p:spPr>
            <a:xfrm>
              <a:off x="2073327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Shape 102"/>
            <p:cNvSpPr/>
            <p:nvPr/>
          </p:nvSpPr>
          <p:spPr>
            <a:xfrm>
              <a:off x="2359900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Shape 103"/>
            <p:cNvSpPr/>
            <p:nvPr/>
          </p:nvSpPr>
          <p:spPr>
            <a:xfrm>
              <a:off x="2646473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accent6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Shape 104"/>
            <p:cNvSpPr/>
            <p:nvPr/>
          </p:nvSpPr>
          <p:spPr>
            <a:xfrm>
              <a:off x="2933046" y="4538752"/>
              <a:ext cx="351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A5A5A5"/>
                  </a:solidFill>
                  <a:latin typeface="Arial"/>
                  <a:ea typeface="Arial"/>
                  <a:cs typeface="Arial"/>
                  <a:sym typeface="Arial"/>
                </a:rPr>
                <a:t></a:t>
              </a:r>
              <a:endParaRPr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" name="Shape 105"/>
          <p:cNvSpPr txBox="1"/>
          <p:nvPr>
            <p:ph idx="1" type="body"/>
          </p:nvPr>
        </p:nvSpPr>
        <p:spPr>
          <a:xfrm>
            <a:off x="1598810" y="2641722"/>
            <a:ext cx="630900" cy="185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6" name="Shape 106"/>
          <p:cNvSpPr txBox="1"/>
          <p:nvPr>
            <p:ph idx="5" type="body"/>
          </p:nvPr>
        </p:nvSpPr>
        <p:spPr>
          <a:xfrm>
            <a:off x="4260600" y="2649219"/>
            <a:ext cx="630900" cy="1851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7" name="Shape 107"/>
          <p:cNvSpPr txBox="1"/>
          <p:nvPr>
            <p:ph idx="6" type="body"/>
          </p:nvPr>
        </p:nvSpPr>
        <p:spPr>
          <a:xfrm>
            <a:off x="6910120" y="2639905"/>
            <a:ext cx="630900" cy="185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8" name="Shape 108"/>
          <p:cNvSpPr txBox="1"/>
          <p:nvPr>
            <p:ph idx="7" type="body"/>
          </p:nvPr>
        </p:nvSpPr>
        <p:spPr>
          <a:xfrm>
            <a:off x="954382" y="3035839"/>
            <a:ext cx="19269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9" name="Shape 109"/>
          <p:cNvSpPr txBox="1"/>
          <p:nvPr>
            <p:ph idx="8" type="body"/>
          </p:nvPr>
        </p:nvSpPr>
        <p:spPr>
          <a:xfrm>
            <a:off x="954382" y="3709361"/>
            <a:ext cx="1926900" cy="7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0" name="Shape 110"/>
          <p:cNvSpPr txBox="1"/>
          <p:nvPr>
            <p:ph idx="9" type="body"/>
          </p:nvPr>
        </p:nvSpPr>
        <p:spPr>
          <a:xfrm>
            <a:off x="3608534" y="3709361"/>
            <a:ext cx="1926900" cy="7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1" name="Shape 111"/>
          <p:cNvSpPr txBox="1"/>
          <p:nvPr>
            <p:ph idx="13" type="body"/>
          </p:nvPr>
        </p:nvSpPr>
        <p:spPr>
          <a:xfrm>
            <a:off x="3608284" y="3035839"/>
            <a:ext cx="19269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2" name="Shape 112"/>
          <p:cNvSpPr txBox="1"/>
          <p:nvPr>
            <p:ph idx="14" type="body"/>
          </p:nvPr>
        </p:nvSpPr>
        <p:spPr>
          <a:xfrm>
            <a:off x="6265023" y="3709361"/>
            <a:ext cx="1926900" cy="7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3" name="Shape 113"/>
          <p:cNvSpPr txBox="1"/>
          <p:nvPr>
            <p:ph idx="15" type="body"/>
          </p:nvPr>
        </p:nvSpPr>
        <p:spPr>
          <a:xfrm>
            <a:off x="6264773" y="3035839"/>
            <a:ext cx="19269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4" name="Shape 114"/>
          <p:cNvSpPr txBox="1"/>
          <p:nvPr>
            <p:ph idx="16" type="body"/>
          </p:nvPr>
        </p:nvSpPr>
        <p:spPr>
          <a:xfrm>
            <a:off x="2376046" y="117778"/>
            <a:ext cx="4392000" cy="4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2100" u="none" cap="none" strike="noStrike">
                <a:solidFill>
                  <a:srgbClr val="7F7F7F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5" name="Shape 115"/>
          <p:cNvSpPr txBox="1"/>
          <p:nvPr>
            <p:ph idx="17" type="body"/>
          </p:nvPr>
        </p:nvSpPr>
        <p:spPr>
          <a:xfrm>
            <a:off x="2831998" y="579662"/>
            <a:ext cx="3471000" cy="4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6" name="Shape 116"/>
          <p:cNvSpPr txBox="1"/>
          <p:nvPr>
            <p:ph idx="18" type="body"/>
          </p:nvPr>
        </p:nvSpPr>
        <p:spPr>
          <a:xfrm>
            <a:off x="475740" y="4827503"/>
            <a:ext cx="17964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7" name="Shape 117"/>
          <p:cNvSpPr txBox="1"/>
          <p:nvPr>
            <p:ph idx="19" type="body"/>
          </p:nvPr>
        </p:nvSpPr>
        <p:spPr>
          <a:xfrm>
            <a:off x="3673760" y="4827503"/>
            <a:ext cx="17964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8" name="Shape 118"/>
          <p:cNvSpPr txBox="1"/>
          <p:nvPr>
            <p:ph idx="20" type="body"/>
          </p:nvPr>
        </p:nvSpPr>
        <p:spPr>
          <a:xfrm>
            <a:off x="6871778" y="4827503"/>
            <a:ext cx="17964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3 New Product">
  <p:cSld name="1_3 New Produc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pic"/>
          </p:nvPr>
        </p:nvSpPr>
        <p:spPr>
          <a:xfrm>
            <a:off x="685800" y="1202531"/>
            <a:ext cx="2464800" cy="16278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1" name="Shape 121"/>
          <p:cNvSpPr/>
          <p:nvPr>
            <p:ph idx="3" type="pic"/>
          </p:nvPr>
        </p:nvSpPr>
        <p:spPr>
          <a:xfrm>
            <a:off x="3339454" y="1202531"/>
            <a:ext cx="2464800" cy="16278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2" name="Shape 122"/>
          <p:cNvSpPr/>
          <p:nvPr>
            <p:ph idx="4" type="pic"/>
          </p:nvPr>
        </p:nvSpPr>
        <p:spPr>
          <a:xfrm>
            <a:off x="5993108" y="1206800"/>
            <a:ext cx="2464800" cy="16278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am Work 1">
  <p:cSld name="Team Work 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idx="2" type="pic"/>
          </p:nvPr>
        </p:nvSpPr>
        <p:spPr>
          <a:xfrm>
            <a:off x="528152" y="1268157"/>
            <a:ext cx="1371600" cy="13716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7800" lvl="0" marL="1778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5" name="Shape 125"/>
          <p:cNvSpPr/>
          <p:nvPr>
            <p:ph idx="3" type="pic"/>
          </p:nvPr>
        </p:nvSpPr>
        <p:spPr>
          <a:xfrm>
            <a:off x="2187873" y="1268157"/>
            <a:ext cx="1371600" cy="13716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7800" lvl="0" marL="1778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6" name="Shape 126"/>
          <p:cNvSpPr/>
          <p:nvPr>
            <p:ph idx="4" type="pic"/>
          </p:nvPr>
        </p:nvSpPr>
        <p:spPr>
          <a:xfrm>
            <a:off x="3867152" y="1256371"/>
            <a:ext cx="1371600" cy="13716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7800" lvl="0" marL="1778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7" name="Shape 127"/>
          <p:cNvSpPr/>
          <p:nvPr>
            <p:ph idx="5" type="pic"/>
          </p:nvPr>
        </p:nvSpPr>
        <p:spPr>
          <a:xfrm>
            <a:off x="5545594" y="1262264"/>
            <a:ext cx="1371600" cy="13716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7800" lvl="0" marL="1778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8" name="Shape 128"/>
          <p:cNvSpPr/>
          <p:nvPr>
            <p:ph idx="6" type="pic"/>
          </p:nvPr>
        </p:nvSpPr>
        <p:spPr>
          <a:xfrm>
            <a:off x="7223199" y="1268157"/>
            <a:ext cx="1371600" cy="13716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7800" lvl="0" marL="1778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9" name="Shape 129"/>
          <p:cNvSpPr/>
          <p:nvPr/>
        </p:nvSpPr>
        <p:spPr>
          <a:xfrm>
            <a:off x="509430" y="1268157"/>
            <a:ext cx="1371600" cy="1371600"/>
          </a:xfrm>
          <a:prstGeom prst="arc">
            <a:avLst>
              <a:gd fmla="val 16200000" name="adj1"/>
              <a:gd fmla="val 10155543" name="adj2"/>
            </a:avLst>
          </a:prstGeom>
          <a:noFill/>
          <a:ln cap="rnd" cmpd="sng" w="50800">
            <a:solidFill>
              <a:schemeClr val="accent6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Shape 130"/>
          <p:cNvSpPr/>
          <p:nvPr/>
        </p:nvSpPr>
        <p:spPr>
          <a:xfrm>
            <a:off x="2188709" y="1268157"/>
            <a:ext cx="1371600" cy="1371600"/>
          </a:xfrm>
          <a:prstGeom prst="arc">
            <a:avLst>
              <a:gd fmla="val 20082479" name="adj1"/>
              <a:gd fmla="val 6960736" name="adj2"/>
            </a:avLst>
          </a:prstGeom>
          <a:noFill/>
          <a:ln cap="rnd" cmpd="sng" w="50800">
            <a:solidFill>
              <a:schemeClr val="accent6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Shape 131"/>
          <p:cNvSpPr/>
          <p:nvPr/>
        </p:nvSpPr>
        <p:spPr>
          <a:xfrm>
            <a:off x="3867989" y="1256371"/>
            <a:ext cx="1371600" cy="1371600"/>
          </a:xfrm>
          <a:prstGeom prst="arc">
            <a:avLst>
              <a:gd fmla="val 13544500" name="adj1"/>
              <a:gd fmla="val 6960736" name="adj2"/>
            </a:avLst>
          </a:prstGeom>
          <a:noFill/>
          <a:ln cap="rnd" cmpd="sng" w="50800">
            <a:solidFill>
              <a:schemeClr val="accent6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Shape 132"/>
          <p:cNvSpPr/>
          <p:nvPr/>
        </p:nvSpPr>
        <p:spPr>
          <a:xfrm>
            <a:off x="5547270" y="1256371"/>
            <a:ext cx="1371600" cy="1371600"/>
          </a:xfrm>
          <a:prstGeom prst="arc">
            <a:avLst>
              <a:gd fmla="val 378990" name="adj1"/>
              <a:gd fmla="val 10257066" name="adj2"/>
            </a:avLst>
          </a:prstGeom>
          <a:noFill/>
          <a:ln cap="rnd" cmpd="sng" w="50800">
            <a:solidFill>
              <a:schemeClr val="accent6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/>
          <p:nvPr/>
        </p:nvSpPr>
        <p:spPr>
          <a:xfrm>
            <a:off x="7226551" y="1268157"/>
            <a:ext cx="1371600" cy="1371600"/>
          </a:xfrm>
          <a:prstGeom prst="arc">
            <a:avLst>
              <a:gd fmla="val 15001860" name="adj1"/>
              <a:gd fmla="val 10257066" name="adj2"/>
            </a:avLst>
          </a:prstGeom>
          <a:noFill/>
          <a:ln cap="rnd" cmpd="sng" w="50800">
            <a:solidFill>
              <a:schemeClr val="accent6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670760" y="2952750"/>
            <a:ext cx="10167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5" name="Shape 135"/>
          <p:cNvSpPr txBox="1"/>
          <p:nvPr>
            <p:ph idx="7" type="body"/>
          </p:nvPr>
        </p:nvSpPr>
        <p:spPr>
          <a:xfrm>
            <a:off x="509430" y="3523060"/>
            <a:ext cx="1339500" cy="9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6" name="Shape 136"/>
          <p:cNvSpPr txBox="1"/>
          <p:nvPr>
            <p:ph idx="8" type="body"/>
          </p:nvPr>
        </p:nvSpPr>
        <p:spPr>
          <a:xfrm>
            <a:off x="2349203" y="2952750"/>
            <a:ext cx="10167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7" name="Shape 137"/>
          <p:cNvSpPr txBox="1"/>
          <p:nvPr>
            <p:ph idx="9" type="body"/>
          </p:nvPr>
        </p:nvSpPr>
        <p:spPr>
          <a:xfrm>
            <a:off x="2187873" y="3523060"/>
            <a:ext cx="1339500" cy="9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8" name="Shape 138"/>
          <p:cNvSpPr txBox="1"/>
          <p:nvPr>
            <p:ph idx="13" type="body"/>
          </p:nvPr>
        </p:nvSpPr>
        <p:spPr>
          <a:xfrm>
            <a:off x="4027646" y="2952750"/>
            <a:ext cx="10167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9" name="Shape 139"/>
          <p:cNvSpPr txBox="1"/>
          <p:nvPr>
            <p:ph idx="14" type="body"/>
          </p:nvPr>
        </p:nvSpPr>
        <p:spPr>
          <a:xfrm>
            <a:off x="3866316" y="3523060"/>
            <a:ext cx="1339500" cy="9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0" name="Shape 140"/>
          <p:cNvSpPr txBox="1"/>
          <p:nvPr>
            <p:ph idx="15" type="body"/>
          </p:nvPr>
        </p:nvSpPr>
        <p:spPr>
          <a:xfrm>
            <a:off x="5867419" y="2952750"/>
            <a:ext cx="10167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1" name="Shape 141"/>
          <p:cNvSpPr txBox="1"/>
          <p:nvPr>
            <p:ph idx="16" type="body"/>
          </p:nvPr>
        </p:nvSpPr>
        <p:spPr>
          <a:xfrm>
            <a:off x="5706088" y="3523060"/>
            <a:ext cx="1339500" cy="9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2" name="Shape 142"/>
          <p:cNvSpPr txBox="1"/>
          <p:nvPr>
            <p:ph idx="17" type="body"/>
          </p:nvPr>
        </p:nvSpPr>
        <p:spPr>
          <a:xfrm>
            <a:off x="7545861" y="2952750"/>
            <a:ext cx="10167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3" name="Shape 143"/>
          <p:cNvSpPr txBox="1"/>
          <p:nvPr>
            <p:ph idx="18" type="body"/>
          </p:nvPr>
        </p:nvSpPr>
        <p:spPr>
          <a:xfrm>
            <a:off x="7384530" y="3523060"/>
            <a:ext cx="1339500" cy="9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4" name="Shape 144"/>
          <p:cNvSpPr txBox="1"/>
          <p:nvPr>
            <p:ph idx="19" type="body"/>
          </p:nvPr>
        </p:nvSpPr>
        <p:spPr>
          <a:xfrm>
            <a:off x="2376046" y="117778"/>
            <a:ext cx="4392000" cy="4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2100" u="none" cap="none" strike="noStrike">
                <a:solidFill>
                  <a:srgbClr val="7F7F7F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5" name="Shape 145"/>
          <p:cNvSpPr txBox="1"/>
          <p:nvPr>
            <p:ph idx="20" type="body"/>
          </p:nvPr>
        </p:nvSpPr>
        <p:spPr>
          <a:xfrm>
            <a:off x="2831998" y="579662"/>
            <a:ext cx="3471000" cy="4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6" name="Shape 146"/>
          <p:cNvSpPr txBox="1"/>
          <p:nvPr>
            <p:ph idx="21" type="body"/>
          </p:nvPr>
        </p:nvSpPr>
        <p:spPr>
          <a:xfrm>
            <a:off x="475740" y="4827503"/>
            <a:ext cx="17964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7" name="Shape 147"/>
          <p:cNvSpPr txBox="1"/>
          <p:nvPr>
            <p:ph idx="22" type="body"/>
          </p:nvPr>
        </p:nvSpPr>
        <p:spPr>
          <a:xfrm>
            <a:off x="3673760" y="4827503"/>
            <a:ext cx="17964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8" name="Shape 148"/>
          <p:cNvSpPr txBox="1"/>
          <p:nvPr>
            <p:ph idx="23" type="body"/>
          </p:nvPr>
        </p:nvSpPr>
        <p:spPr>
          <a:xfrm>
            <a:off x="6871778" y="4827503"/>
            <a:ext cx="17964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am Work 2">
  <p:cSld name="Team Work 2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2057400" y="685800"/>
            <a:ext cx="2514600" cy="13716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Shape 151"/>
          <p:cNvSpPr/>
          <p:nvPr/>
        </p:nvSpPr>
        <p:spPr>
          <a:xfrm>
            <a:off x="4572000" y="2057400"/>
            <a:ext cx="2514600" cy="13716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Shape 152"/>
          <p:cNvSpPr/>
          <p:nvPr/>
        </p:nvSpPr>
        <p:spPr>
          <a:xfrm>
            <a:off x="2057400" y="3429000"/>
            <a:ext cx="2514600" cy="1371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Shape 153"/>
          <p:cNvSpPr/>
          <p:nvPr/>
        </p:nvSpPr>
        <p:spPr>
          <a:xfrm>
            <a:off x="5943600" y="3429000"/>
            <a:ext cx="2514600" cy="1371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/>
          <p:nvPr>
            <p:ph idx="2" type="pic"/>
          </p:nvPr>
        </p:nvSpPr>
        <p:spPr>
          <a:xfrm>
            <a:off x="685800" y="685800"/>
            <a:ext cx="1371600" cy="13716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5" name="Shape 155"/>
          <p:cNvSpPr/>
          <p:nvPr>
            <p:ph idx="3" type="pic"/>
          </p:nvPr>
        </p:nvSpPr>
        <p:spPr>
          <a:xfrm>
            <a:off x="3200400" y="2057400"/>
            <a:ext cx="1371600" cy="13716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6" name="Shape 156"/>
          <p:cNvSpPr/>
          <p:nvPr>
            <p:ph idx="4" type="pic"/>
          </p:nvPr>
        </p:nvSpPr>
        <p:spPr>
          <a:xfrm>
            <a:off x="685799" y="3429000"/>
            <a:ext cx="1371600" cy="13716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7" name="Shape 157"/>
          <p:cNvSpPr/>
          <p:nvPr>
            <p:ph idx="5" type="pic"/>
          </p:nvPr>
        </p:nvSpPr>
        <p:spPr>
          <a:xfrm>
            <a:off x="4572000" y="3429000"/>
            <a:ext cx="1371600" cy="13716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2125266" y="3563541"/>
            <a:ext cx="12573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9" name="Shape 159"/>
          <p:cNvSpPr txBox="1"/>
          <p:nvPr>
            <p:ph idx="6" type="body"/>
          </p:nvPr>
        </p:nvSpPr>
        <p:spPr>
          <a:xfrm>
            <a:off x="2125266" y="4089797"/>
            <a:ext cx="23790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0" name="Shape 160"/>
          <p:cNvSpPr txBox="1"/>
          <p:nvPr>
            <p:ph idx="7" type="body"/>
          </p:nvPr>
        </p:nvSpPr>
        <p:spPr>
          <a:xfrm>
            <a:off x="6011465" y="3555847"/>
            <a:ext cx="12573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1" name="Shape 161"/>
          <p:cNvSpPr txBox="1"/>
          <p:nvPr>
            <p:ph idx="8" type="body"/>
          </p:nvPr>
        </p:nvSpPr>
        <p:spPr>
          <a:xfrm>
            <a:off x="6011465" y="4082103"/>
            <a:ext cx="23790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2" name="Shape 162"/>
          <p:cNvSpPr txBox="1"/>
          <p:nvPr>
            <p:ph idx="9" type="body"/>
          </p:nvPr>
        </p:nvSpPr>
        <p:spPr>
          <a:xfrm>
            <a:off x="4686300" y="2179513"/>
            <a:ext cx="12573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3" name="Shape 163"/>
          <p:cNvSpPr txBox="1"/>
          <p:nvPr>
            <p:ph idx="13" type="body"/>
          </p:nvPr>
        </p:nvSpPr>
        <p:spPr>
          <a:xfrm>
            <a:off x="4686300" y="2705770"/>
            <a:ext cx="23790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4" name="Shape 164"/>
          <p:cNvSpPr txBox="1"/>
          <p:nvPr>
            <p:ph idx="14" type="body"/>
          </p:nvPr>
        </p:nvSpPr>
        <p:spPr>
          <a:xfrm>
            <a:off x="2125265" y="822939"/>
            <a:ext cx="12573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5" name="Shape 165"/>
          <p:cNvSpPr txBox="1"/>
          <p:nvPr>
            <p:ph idx="15" type="body"/>
          </p:nvPr>
        </p:nvSpPr>
        <p:spPr>
          <a:xfrm>
            <a:off x="2125265" y="1349195"/>
            <a:ext cx="23790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6" name="Shape 166"/>
          <p:cNvSpPr txBox="1"/>
          <p:nvPr>
            <p:ph idx="16" type="body"/>
          </p:nvPr>
        </p:nvSpPr>
        <p:spPr>
          <a:xfrm>
            <a:off x="4895850" y="994172"/>
            <a:ext cx="31599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2400" u="none" cap="none" strike="noStrike">
                <a:solidFill>
                  <a:srgbClr val="7F7F7F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7" name="Shape 167"/>
          <p:cNvSpPr txBox="1"/>
          <p:nvPr>
            <p:ph idx="17" type="body"/>
          </p:nvPr>
        </p:nvSpPr>
        <p:spPr>
          <a:xfrm>
            <a:off x="4895850" y="1462172"/>
            <a:ext cx="31599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eam Work 2">
  <p:cSld name="1_Team Work 2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idx="2" type="pic"/>
          </p:nvPr>
        </p:nvSpPr>
        <p:spPr>
          <a:xfrm>
            <a:off x="685800" y="685800"/>
            <a:ext cx="1371600" cy="13716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0" name="Shape 170"/>
          <p:cNvSpPr/>
          <p:nvPr>
            <p:ph idx="3" type="pic"/>
          </p:nvPr>
        </p:nvSpPr>
        <p:spPr>
          <a:xfrm>
            <a:off x="3200400" y="2057400"/>
            <a:ext cx="1371600" cy="13716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1" name="Shape 171"/>
          <p:cNvSpPr/>
          <p:nvPr>
            <p:ph idx="4" type="pic"/>
          </p:nvPr>
        </p:nvSpPr>
        <p:spPr>
          <a:xfrm>
            <a:off x="685799" y="3429000"/>
            <a:ext cx="1371600" cy="13716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2" name="Shape 172"/>
          <p:cNvSpPr/>
          <p:nvPr>
            <p:ph idx="5" type="pic"/>
          </p:nvPr>
        </p:nvSpPr>
        <p:spPr>
          <a:xfrm>
            <a:off x="4572000" y="3429000"/>
            <a:ext cx="1371600" cy="13716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am Single">
  <p:cSld name="Team Single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idx="2" type="pic"/>
          </p:nvPr>
        </p:nvSpPr>
        <p:spPr>
          <a:xfrm>
            <a:off x="5262563" y="0"/>
            <a:ext cx="3881400" cy="51435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5" name="Shape 175"/>
          <p:cNvSpPr txBox="1"/>
          <p:nvPr>
            <p:ph idx="1" type="body"/>
          </p:nvPr>
        </p:nvSpPr>
        <p:spPr>
          <a:xfrm>
            <a:off x="583406" y="2112169"/>
            <a:ext cx="1838100" cy="4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2400" u="none" cap="none" strike="noStrike">
                <a:solidFill>
                  <a:srgbClr val="7F7F7F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6" name="Shape 176"/>
          <p:cNvSpPr txBox="1"/>
          <p:nvPr>
            <p:ph idx="3" type="body"/>
          </p:nvPr>
        </p:nvSpPr>
        <p:spPr>
          <a:xfrm>
            <a:off x="1753627" y="2590617"/>
            <a:ext cx="6681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7" name="Shape 177"/>
          <p:cNvSpPr/>
          <p:nvPr>
            <p:ph idx="4" type="chart"/>
          </p:nvPr>
        </p:nvSpPr>
        <p:spPr>
          <a:xfrm>
            <a:off x="583406" y="3231356"/>
            <a:ext cx="3988500" cy="12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8" name="Shape 178"/>
          <p:cNvSpPr txBox="1"/>
          <p:nvPr>
            <p:ph idx="5" type="body"/>
          </p:nvPr>
        </p:nvSpPr>
        <p:spPr>
          <a:xfrm>
            <a:off x="460536" y="795945"/>
            <a:ext cx="4392000" cy="4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2100" u="none" cap="none" strike="noStrike">
                <a:solidFill>
                  <a:srgbClr val="7F7F7F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9" name="Shape 179"/>
          <p:cNvSpPr txBox="1"/>
          <p:nvPr>
            <p:ph idx="6" type="body"/>
          </p:nvPr>
        </p:nvSpPr>
        <p:spPr>
          <a:xfrm>
            <a:off x="460536" y="1257830"/>
            <a:ext cx="3471000" cy="4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ingle Image Layout">
  <p:cSld name="Single Image Layout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5258457" y="1884924"/>
            <a:ext cx="31599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3" name="Shape 183"/>
          <p:cNvSpPr txBox="1"/>
          <p:nvPr>
            <p:ph idx="3" type="body"/>
          </p:nvPr>
        </p:nvSpPr>
        <p:spPr>
          <a:xfrm>
            <a:off x="5258457" y="2352924"/>
            <a:ext cx="3159900" cy="8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ortfolio">
  <p:cSld name="Portfolio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/>
          <p:nvPr>
            <p:ph idx="2" type="pic"/>
          </p:nvPr>
        </p:nvSpPr>
        <p:spPr>
          <a:xfrm>
            <a:off x="0" y="2571750"/>
            <a:ext cx="45720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6" name="Shape 186"/>
          <p:cNvSpPr/>
          <p:nvPr>
            <p:ph idx="3" type="pic"/>
          </p:nvPr>
        </p:nvSpPr>
        <p:spPr>
          <a:xfrm>
            <a:off x="2512219" y="0"/>
            <a:ext cx="34362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7" name="Shape 187"/>
          <p:cNvSpPr/>
          <p:nvPr>
            <p:ph idx="4" type="pic"/>
          </p:nvPr>
        </p:nvSpPr>
        <p:spPr>
          <a:xfrm>
            <a:off x="5948363" y="0"/>
            <a:ext cx="31956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8" name="Shape 188"/>
          <p:cNvSpPr/>
          <p:nvPr>
            <p:ph idx="5" type="pic"/>
          </p:nvPr>
        </p:nvSpPr>
        <p:spPr>
          <a:xfrm>
            <a:off x="6631781" y="2571750"/>
            <a:ext cx="25122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9" name="Shape 189"/>
          <p:cNvSpPr/>
          <p:nvPr/>
        </p:nvSpPr>
        <p:spPr>
          <a:xfrm>
            <a:off x="0" y="0"/>
            <a:ext cx="2511900" cy="25719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Shape 190"/>
          <p:cNvSpPr/>
          <p:nvPr/>
        </p:nvSpPr>
        <p:spPr>
          <a:xfrm>
            <a:off x="4572000" y="2571750"/>
            <a:ext cx="2060100" cy="2571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Shape 191"/>
          <p:cNvSpPr txBox="1"/>
          <p:nvPr>
            <p:ph idx="1" type="body"/>
          </p:nvPr>
        </p:nvSpPr>
        <p:spPr>
          <a:xfrm>
            <a:off x="6637735" y="1654969"/>
            <a:ext cx="1816800" cy="2775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2" name="Shape 192"/>
          <p:cNvSpPr txBox="1"/>
          <p:nvPr>
            <p:ph idx="6" type="body"/>
          </p:nvPr>
        </p:nvSpPr>
        <p:spPr>
          <a:xfrm>
            <a:off x="3239691" y="3255169"/>
            <a:ext cx="2814600" cy="3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1" i="0" sz="15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3" name="Shape 193"/>
          <p:cNvSpPr txBox="1"/>
          <p:nvPr>
            <p:ph idx="7" type="body"/>
          </p:nvPr>
        </p:nvSpPr>
        <p:spPr>
          <a:xfrm>
            <a:off x="4704817" y="3916039"/>
            <a:ext cx="1669200" cy="9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4" name="Shape 194"/>
          <p:cNvSpPr txBox="1"/>
          <p:nvPr>
            <p:ph idx="8" type="body"/>
          </p:nvPr>
        </p:nvSpPr>
        <p:spPr>
          <a:xfrm>
            <a:off x="5022289" y="3581447"/>
            <a:ext cx="1034400" cy="2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5" name="Shape 195"/>
          <p:cNvSpPr txBox="1"/>
          <p:nvPr>
            <p:ph idx="9" type="body"/>
          </p:nvPr>
        </p:nvSpPr>
        <p:spPr>
          <a:xfrm>
            <a:off x="426243" y="670322"/>
            <a:ext cx="1528500" cy="235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500" u="none" cap="none" strike="noStrike">
                <a:solidFill>
                  <a:schemeClr val="lt1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6" name="Shape 196"/>
          <p:cNvSpPr txBox="1"/>
          <p:nvPr>
            <p:ph idx="13" type="body"/>
          </p:nvPr>
        </p:nvSpPr>
        <p:spPr>
          <a:xfrm>
            <a:off x="426242" y="921544"/>
            <a:ext cx="1977900" cy="318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2100" u="none" cap="none" strike="noStrike">
                <a:solidFill>
                  <a:schemeClr val="lt1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7" name="Shape 197"/>
          <p:cNvSpPr txBox="1"/>
          <p:nvPr>
            <p:ph idx="14" type="body"/>
          </p:nvPr>
        </p:nvSpPr>
        <p:spPr>
          <a:xfrm>
            <a:off x="426242" y="1452704"/>
            <a:ext cx="1669200" cy="9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Portfolio">
  <p:cSld name="1_Portfolio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>
            <p:ph idx="2" type="pic"/>
          </p:nvPr>
        </p:nvSpPr>
        <p:spPr>
          <a:xfrm>
            <a:off x="0" y="2571750"/>
            <a:ext cx="45720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0" name="Shape 200"/>
          <p:cNvSpPr/>
          <p:nvPr>
            <p:ph idx="3" type="pic"/>
          </p:nvPr>
        </p:nvSpPr>
        <p:spPr>
          <a:xfrm>
            <a:off x="2512219" y="0"/>
            <a:ext cx="34362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1" name="Shape 201"/>
          <p:cNvSpPr/>
          <p:nvPr>
            <p:ph idx="4" type="pic"/>
          </p:nvPr>
        </p:nvSpPr>
        <p:spPr>
          <a:xfrm>
            <a:off x="5948363" y="0"/>
            <a:ext cx="31956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2" name="Shape 202"/>
          <p:cNvSpPr/>
          <p:nvPr>
            <p:ph idx="5" type="pic"/>
          </p:nvPr>
        </p:nvSpPr>
        <p:spPr>
          <a:xfrm>
            <a:off x="6631781" y="2571750"/>
            <a:ext cx="2512200" cy="25719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our Product Layout">
  <p:cSld name="Four Product Layout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/>
        </p:nvSpPr>
        <p:spPr>
          <a:xfrm>
            <a:off x="700855" y="3678116"/>
            <a:ext cx="715800" cy="715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</a:t>
            </a: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Shape 205"/>
          <p:cNvSpPr/>
          <p:nvPr/>
        </p:nvSpPr>
        <p:spPr>
          <a:xfrm>
            <a:off x="1237232" y="3678116"/>
            <a:ext cx="179700" cy="1797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Shape 206"/>
          <p:cNvSpPr/>
          <p:nvPr>
            <p:ph idx="2" type="pic"/>
          </p:nvPr>
        </p:nvSpPr>
        <p:spPr>
          <a:xfrm>
            <a:off x="685800" y="1215628"/>
            <a:ext cx="1826400" cy="1363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7" name="Shape 207"/>
          <p:cNvSpPr/>
          <p:nvPr>
            <p:ph idx="3" type="pic"/>
          </p:nvPr>
        </p:nvSpPr>
        <p:spPr>
          <a:xfrm>
            <a:off x="2671430" y="1215628"/>
            <a:ext cx="1826400" cy="1363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8" name="Shape 208"/>
          <p:cNvSpPr/>
          <p:nvPr>
            <p:ph idx="4" type="pic"/>
          </p:nvPr>
        </p:nvSpPr>
        <p:spPr>
          <a:xfrm>
            <a:off x="4656784" y="1215628"/>
            <a:ext cx="1826400" cy="1363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9" name="Shape 209"/>
          <p:cNvSpPr/>
          <p:nvPr>
            <p:ph idx="5" type="pic"/>
          </p:nvPr>
        </p:nvSpPr>
        <p:spPr>
          <a:xfrm>
            <a:off x="6642137" y="1215398"/>
            <a:ext cx="1826400" cy="1363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0" name="Shape 210"/>
          <p:cNvSpPr txBox="1"/>
          <p:nvPr>
            <p:ph idx="1" type="body"/>
          </p:nvPr>
        </p:nvSpPr>
        <p:spPr>
          <a:xfrm>
            <a:off x="685800" y="2705862"/>
            <a:ext cx="1706100" cy="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1" name="Shape 211"/>
          <p:cNvSpPr txBox="1"/>
          <p:nvPr>
            <p:ph idx="6" type="body"/>
          </p:nvPr>
        </p:nvSpPr>
        <p:spPr>
          <a:xfrm>
            <a:off x="2645315" y="2703493"/>
            <a:ext cx="1706100" cy="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2" name="Shape 212"/>
          <p:cNvSpPr txBox="1"/>
          <p:nvPr>
            <p:ph idx="7" type="body"/>
          </p:nvPr>
        </p:nvSpPr>
        <p:spPr>
          <a:xfrm>
            <a:off x="4656369" y="2705862"/>
            <a:ext cx="1706100" cy="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3" name="Shape 213"/>
          <p:cNvSpPr txBox="1"/>
          <p:nvPr>
            <p:ph idx="8" type="body"/>
          </p:nvPr>
        </p:nvSpPr>
        <p:spPr>
          <a:xfrm>
            <a:off x="6642137" y="2705862"/>
            <a:ext cx="1706100" cy="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4" name="Shape 214"/>
          <p:cNvSpPr txBox="1"/>
          <p:nvPr>
            <p:ph idx="9" type="body"/>
          </p:nvPr>
        </p:nvSpPr>
        <p:spPr>
          <a:xfrm>
            <a:off x="1519898" y="3767882"/>
            <a:ext cx="6828300" cy="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5" name="Shape 215"/>
          <p:cNvSpPr txBox="1"/>
          <p:nvPr>
            <p:ph idx="13" type="body"/>
          </p:nvPr>
        </p:nvSpPr>
        <p:spPr>
          <a:xfrm>
            <a:off x="2376046" y="117778"/>
            <a:ext cx="4392000" cy="4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2100" u="none" cap="none" strike="noStrike">
                <a:solidFill>
                  <a:srgbClr val="7F7F7F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6" name="Shape 216"/>
          <p:cNvSpPr txBox="1"/>
          <p:nvPr>
            <p:ph idx="14" type="body"/>
          </p:nvPr>
        </p:nvSpPr>
        <p:spPr>
          <a:xfrm>
            <a:off x="2831998" y="579662"/>
            <a:ext cx="3471000" cy="4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7" name="Shape 217"/>
          <p:cNvSpPr txBox="1"/>
          <p:nvPr>
            <p:ph idx="15" type="body"/>
          </p:nvPr>
        </p:nvSpPr>
        <p:spPr>
          <a:xfrm>
            <a:off x="475740" y="4827503"/>
            <a:ext cx="17964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8" name="Shape 218"/>
          <p:cNvSpPr txBox="1"/>
          <p:nvPr>
            <p:ph idx="16" type="body"/>
          </p:nvPr>
        </p:nvSpPr>
        <p:spPr>
          <a:xfrm>
            <a:off x="3673760" y="4827503"/>
            <a:ext cx="17964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9" name="Shape 219"/>
          <p:cNvSpPr txBox="1"/>
          <p:nvPr>
            <p:ph idx="17" type="body"/>
          </p:nvPr>
        </p:nvSpPr>
        <p:spPr>
          <a:xfrm>
            <a:off x="6871778" y="4827503"/>
            <a:ext cx="1796400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434343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Four Product Layout">
  <p:cSld name="1_Four Product Layout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/>
          <p:nvPr>
            <p:ph idx="2" type="pic"/>
          </p:nvPr>
        </p:nvSpPr>
        <p:spPr>
          <a:xfrm>
            <a:off x="685800" y="1215628"/>
            <a:ext cx="1826400" cy="1363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2" name="Shape 222"/>
          <p:cNvSpPr/>
          <p:nvPr>
            <p:ph idx="3" type="pic"/>
          </p:nvPr>
        </p:nvSpPr>
        <p:spPr>
          <a:xfrm>
            <a:off x="2671430" y="1215628"/>
            <a:ext cx="1826400" cy="1363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3" name="Shape 223"/>
          <p:cNvSpPr/>
          <p:nvPr>
            <p:ph idx="4" type="pic"/>
          </p:nvPr>
        </p:nvSpPr>
        <p:spPr>
          <a:xfrm>
            <a:off x="4656784" y="1215628"/>
            <a:ext cx="1826400" cy="1363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4" name="Shape 224"/>
          <p:cNvSpPr/>
          <p:nvPr>
            <p:ph idx="5" type="pic"/>
          </p:nvPr>
        </p:nvSpPr>
        <p:spPr>
          <a:xfrm>
            <a:off x="6642137" y="1215398"/>
            <a:ext cx="1826400" cy="1363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Recent Project">
  <p:cSld name="Recent Project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>
            <p:ph idx="2" type="pic"/>
          </p:nvPr>
        </p:nvSpPr>
        <p:spPr>
          <a:xfrm>
            <a:off x="1373981" y="685800"/>
            <a:ext cx="3198000" cy="18858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7" name="Shape 227"/>
          <p:cNvSpPr/>
          <p:nvPr>
            <p:ph idx="3" type="pic"/>
          </p:nvPr>
        </p:nvSpPr>
        <p:spPr>
          <a:xfrm>
            <a:off x="4572000" y="2571750"/>
            <a:ext cx="3198000" cy="18858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8" name="Shape 228"/>
          <p:cNvSpPr/>
          <p:nvPr/>
        </p:nvSpPr>
        <p:spPr>
          <a:xfrm>
            <a:off x="3822275" y="1490275"/>
            <a:ext cx="749700" cy="276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Shape 229"/>
          <p:cNvSpPr/>
          <p:nvPr/>
        </p:nvSpPr>
        <p:spPr>
          <a:xfrm>
            <a:off x="4572000" y="3376225"/>
            <a:ext cx="1078500" cy="2769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Shape 230"/>
          <p:cNvSpPr txBox="1"/>
          <p:nvPr>
            <p:ph idx="1" type="body"/>
          </p:nvPr>
        </p:nvSpPr>
        <p:spPr>
          <a:xfrm>
            <a:off x="3822275" y="1485745"/>
            <a:ext cx="31065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1" i="0" sz="14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1" name="Shape 231"/>
          <p:cNvSpPr txBox="1"/>
          <p:nvPr>
            <p:ph idx="4" type="body"/>
          </p:nvPr>
        </p:nvSpPr>
        <p:spPr>
          <a:xfrm>
            <a:off x="4635103" y="1903810"/>
            <a:ext cx="22944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2" name="Shape 232"/>
          <p:cNvSpPr txBox="1"/>
          <p:nvPr>
            <p:ph idx="5" type="body"/>
          </p:nvPr>
        </p:nvSpPr>
        <p:spPr>
          <a:xfrm>
            <a:off x="2540071" y="3371696"/>
            <a:ext cx="31065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1" i="0" sz="14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3" name="Shape 233"/>
          <p:cNvSpPr txBox="1"/>
          <p:nvPr>
            <p:ph idx="6" type="body"/>
          </p:nvPr>
        </p:nvSpPr>
        <p:spPr>
          <a:xfrm>
            <a:off x="2213279" y="3801936"/>
            <a:ext cx="22944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Recent Project">
  <p:cSld name="1_Recent Project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/>
          <p:nvPr>
            <p:ph idx="2" type="pic"/>
          </p:nvPr>
        </p:nvSpPr>
        <p:spPr>
          <a:xfrm>
            <a:off x="1373981" y="685800"/>
            <a:ext cx="3198000" cy="18858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6" name="Shape 236"/>
          <p:cNvSpPr/>
          <p:nvPr>
            <p:ph idx="3" type="pic"/>
          </p:nvPr>
        </p:nvSpPr>
        <p:spPr>
          <a:xfrm>
            <a:off x="4572000" y="2571750"/>
            <a:ext cx="3198000" cy="18858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rand Full Screen">
  <p:cSld name="Brand Full Screen"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/>
        </p:nvSpPr>
        <p:spPr>
          <a:xfrm>
            <a:off x="2853513" y="0"/>
            <a:ext cx="34368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9" name="Shape 239"/>
          <p:cNvCxnSpPr/>
          <p:nvPr/>
        </p:nvCxnSpPr>
        <p:spPr>
          <a:xfrm>
            <a:off x="4572000" y="3380126"/>
            <a:ext cx="0" cy="646500"/>
          </a:xfrm>
          <a:prstGeom prst="straightConnector1">
            <a:avLst/>
          </a:prstGeom>
          <a:noFill/>
          <a:ln cap="flat" cmpd="sng" w="9525">
            <a:solidFill>
              <a:srgbClr val="D8D8D8"/>
            </a:solidFill>
            <a:prstDash val="dash"/>
            <a:miter lim="8000"/>
            <a:headEnd len="sm" w="sm" type="none"/>
            <a:tailEnd len="sm" w="sm" type="none"/>
          </a:ln>
        </p:spPr>
      </p:cxnSp>
      <p:sp>
        <p:nvSpPr>
          <p:cNvPr id="240" name="Shape 240"/>
          <p:cNvSpPr/>
          <p:nvPr/>
        </p:nvSpPr>
        <p:spPr>
          <a:xfrm>
            <a:off x="4371103" y="4275052"/>
            <a:ext cx="4020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</a:t>
            </a:r>
            <a:endParaRPr sz="2400">
              <a:solidFill>
                <a:schemeClr val="accent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Shape 241"/>
          <p:cNvSpPr txBox="1"/>
          <p:nvPr>
            <p:ph idx="1" type="body"/>
          </p:nvPr>
        </p:nvSpPr>
        <p:spPr>
          <a:xfrm>
            <a:off x="3271838" y="1741885"/>
            <a:ext cx="2680200" cy="12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2" name="Shape 242"/>
          <p:cNvSpPr txBox="1"/>
          <p:nvPr>
            <p:ph idx="2" type="body"/>
          </p:nvPr>
        </p:nvSpPr>
        <p:spPr>
          <a:xfrm>
            <a:off x="3271764" y="759276"/>
            <a:ext cx="2680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2400" u="none" cap="none" strike="noStrike">
                <a:solidFill>
                  <a:srgbClr val="7F7F7F"/>
                </a:solidFill>
                <a:latin typeface="Geo"/>
                <a:ea typeface="Geo"/>
                <a:cs typeface="Geo"/>
                <a:sym typeface="Geo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3" name="Shape 243"/>
          <p:cNvSpPr txBox="1"/>
          <p:nvPr>
            <p:ph idx="3" type="body"/>
          </p:nvPr>
        </p:nvSpPr>
        <p:spPr>
          <a:xfrm>
            <a:off x="3271764" y="1215365"/>
            <a:ext cx="2680200" cy="2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4" name="Shape 244"/>
          <p:cNvSpPr txBox="1"/>
          <p:nvPr>
            <p:ph idx="4" type="body"/>
          </p:nvPr>
        </p:nvSpPr>
        <p:spPr>
          <a:xfrm>
            <a:off x="3271763" y="3380126"/>
            <a:ext cx="1300200" cy="89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5" name="Shape 245"/>
          <p:cNvSpPr txBox="1"/>
          <p:nvPr>
            <p:ph idx="5" type="body"/>
          </p:nvPr>
        </p:nvSpPr>
        <p:spPr>
          <a:xfrm>
            <a:off x="4651625" y="3380126"/>
            <a:ext cx="1300200" cy="89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rand Full Screen 2">
  <p:cSld name="Brand Full Screen 2"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7" name="Shape 247"/>
          <p:cNvCxnSpPr/>
          <p:nvPr/>
        </p:nvCxnSpPr>
        <p:spPr>
          <a:xfrm>
            <a:off x="4572000" y="3380126"/>
            <a:ext cx="0" cy="646500"/>
          </a:xfrm>
          <a:prstGeom prst="straightConnector1">
            <a:avLst/>
          </a:prstGeom>
          <a:noFill/>
          <a:ln cap="flat" cmpd="sng" w="9525">
            <a:solidFill>
              <a:srgbClr val="D8D8D8"/>
            </a:solidFill>
            <a:prstDash val="dash"/>
            <a:miter lim="8000"/>
            <a:headEnd len="sm" w="sm" type="none"/>
            <a:tailEnd len="sm" w="sm" type="none"/>
          </a:ln>
        </p:spPr>
      </p:cxnSp>
      <p:sp>
        <p:nvSpPr>
          <p:cNvPr id="248" name="Shape 248"/>
          <p:cNvSpPr/>
          <p:nvPr/>
        </p:nvSpPr>
        <p:spPr>
          <a:xfrm>
            <a:off x="2853513" y="0"/>
            <a:ext cx="3436800" cy="3273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Shape 249"/>
          <p:cNvSpPr txBox="1"/>
          <p:nvPr>
            <p:ph idx="1" type="body"/>
          </p:nvPr>
        </p:nvSpPr>
        <p:spPr>
          <a:xfrm>
            <a:off x="4113011" y="327631"/>
            <a:ext cx="918900" cy="185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0" name="Shape 250"/>
          <p:cNvSpPr txBox="1"/>
          <p:nvPr>
            <p:ph idx="2" type="body"/>
          </p:nvPr>
        </p:nvSpPr>
        <p:spPr>
          <a:xfrm>
            <a:off x="3369469" y="619045"/>
            <a:ext cx="24051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1" name="Shape 251"/>
          <p:cNvSpPr/>
          <p:nvPr>
            <p:ph idx="3" type="chart"/>
          </p:nvPr>
        </p:nvSpPr>
        <p:spPr>
          <a:xfrm>
            <a:off x="3369469" y="1434704"/>
            <a:ext cx="2405100" cy="15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ustom Layout">
  <p:cSld name="Custom Layout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/>
          <p:nvPr>
            <p:ph idx="2" type="pic"/>
          </p:nvPr>
        </p:nvSpPr>
        <p:spPr>
          <a:xfrm>
            <a:off x="685800" y="1200150"/>
            <a:ext cx="2400300" cy="1617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4" name="Shape 254"/>
          <p:cNvSpPr/>
          <p:nvPr>
            <p:ph idx="3" type="pic"/>
          </p:nvPr>
        </p:nvSpPr>
        <p:spPr>
          <a:xfrm>
            <a:off x="3371849" y="1200147"/>
            <a:ext cx="2400300" cy="1617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5" name="Shape 255"/>
          <p:cNvSpPr/>
          <p:nvPr>
            <p:ph idx="4" type="pic"/>
          </p:nvPr>
        </p:nvSpPr>
        <p:spPr>
          <a:xfrm>
            <a:off x="6057899" y="1200145"/>
            <a:ext cx="2400300" cy="1617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68575" lIns="68575" spcFirstLastPara="1" rIns="68575" wrap="square" tIns="68575"/>
          <a:lstStyle>
            <a:lvl1pPr indent="-1714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77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714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7780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7780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7780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7780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7780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7780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rgbClr val="20B8E9">
            <a:alpha val="615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EBEBEB">
            <a:alpha val="4710"/>
          </a:srgbClr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jpg"/><Relationship Id="rId4" Type="http://schemas.openxmlformats.org/officeDocument/2006/relationships/image" Target="../media/image12.jpg"/><Relationship Id="rId5" Type="http://schemas.openxmlformats.org/officeDocument/2006/relationships/image" Target="../media/image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4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5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3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2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5" Type="http://schemas.openxmlformats.org/officeDocument/2006/relationships/image" Target="../media/image16.png"/><Relationship Id="rId6" Type="http://schemas.openxmlformats.org/officeDocument/2006/relationships/image" Target="../media/image7.png"/><Relationship Id="rId7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Relationship Id="rId4" Type="http://schemas.openxmlformats.org/officeDocument/2006/relationships/image" Target="../media/image9.jpg"/><Relationship Id="rId5" Type="http://schemas.openxmlformats.org/officeDocument/2006/relationships/image" Target="../media/image5.jpg"/><Relationship Id="rId6" Type="http://schemas.openxmlformats.org/officeDocument/2006/relationships/image" Target="../media/image13.jpg"/><Relationship Id="rId7" Type="http://schemas.openxmlformats.org/officeDocument/2006/relationships/image" Target="../media/image14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/>
          <p:nvPr/>
        </p:nvSpPr>
        <p:spPr>
          <a:xfrm>
            <a:off x="-50" y="0"/>
            <a:ext cx="9144000" cy="5143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31750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pasted-image.pdf" id="261" name="Shape 2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54838" y="3456062"/>
            <a:ext cx="434325" cy="56052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Shape 262"/>
          <p:cNvSpPr/>
          <p:nvPr/>
        </p:nvSpPr>
        <p:spPr>
          <a:xfrm>
            <a:off x="2489850" y="4574625"/>
            <a:ext cx="41643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Via @ Pycon // June 2018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3" name="Shape 263"/>
          <p:cNvSpPr/>
          <p:nvPr/>
        </p:nvSpPr>
        <p:spPr>
          <a:xfrm>
            <a:off x="121800" y="437150"/>
            <a:ext cx="8900400" cy="289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" sz="55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How to scale your morning commute using Python?</a:t>
            </a:r>
            <a:endParaRPr b="1" sz="55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sz="55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4" name="Shape 264"/>
          <p:cNvSpPr/>
          <p:nvPr/>
        </p:nvSpPr>
        <p:spPr>
          <a:xfrm>
            <a:off x="2016150" y="4379625"/>
            <a:ext cx="51117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Shahar Rodrig &amp; Asaf Azar ©</a:t>
            </a: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5" name="Shape 265"/>
          <p:cNvSpPr/>
          <p:nvPr/>
        </p:nvSpPr>
        <p:spPr>
          <a:xfrm>
            <a:off x="4095525" y="3336650"/>
            <a:ext cx="951600" cy="7830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9FCE"/>
              </a:solidFill>
            </a:endParaRPr>
          </a:p>
        </p:txBody>
      </p:sp>
      <p:pic>
        <p:nvPicPr>
          <p:cNvPr descr="pasted-image.pdf" id="266" name="Shape 26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81979" y="2512876"/>
            <a:ext cx="1165150" cy="150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/>
          <p:nvPr>
            <p:ph idx="1" type="body"/>
          </p:nvPr>
        </p:nvSpPr>
        <p:spPr>
          <a:xfrm>
            <a:off x="220650" y="1365175"/>
            <a:ext cx="8702700" cy="27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" sz="2400">
                <a:solidFill>
                  <a:schemeClr val="dk1"/>
                </a:solidFill>
              </a:rPr>
              <a:t>Transportation is highly regulated  &amp; supervised (many stakeholders)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" sz="2400">
                <a:solidFill>
                  <a:schemeClr val="dk1"/>
                </a:solidFill>
              </a:rPr>
              <a:t>Use-case: shuttle-like service, tourists-oriented service, Manhattan vs. boroughs 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" sz="2400">
                <a:solidFill>
                  <a:schemeClr val="dk1"/>
                </a:solidFill>
              </a:rPr>
              <a:t>Scale impact architecture (demand, supply &amp; matching)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" sz="2400">
                <a:solidFill>
                  <a:schemeClr val="dk1"/>
                </a:solidFill>
              </a:rPr>
              <a:t>Culture (Example: different payment methods)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341" name="Shape 341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Many Partners </a:t>
            </a: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= </a:t>
            </a: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Many Needs</a:t>
            </a:r>
            <a:endParaRPr sz="48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 txBox="1"/>
          <p:nvPr>
            <p:ph idx="1" type="body"/>
          </p:nvPr>
        </p:nvSpPr>
        <p:spPr>
          <a:xfrm>
            <a:off x="311713" y="225075"/>
            <a:ext cx="8520600" cy="139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3600">
                <a:solidFill>
                  <a:srgbClr val="009FCE"/>
                </a:solidFill>
              </a:rPr>
              <a:t>There’s no one-size-fits-all solution.</a:t>
            </a:r>
            <a:endParaRPr b="1" sz="3600" u="sng">
              <a:solidFill>
                <a:srgbClr val="009FCE"/>
              </a:solidFill>
            </a:endParaRPr>
          </a:p>
        </p:txBody>
      </p:sp>
      <p:pic>
        <p:nvPicPr>
          <p:cNvPr id="347" name="Shape 3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3600" y="996350"/>
            <a:ext cx="6936825" cy="379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38100" lvl="0" marL="177800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Shape 353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Just look at our vehicles!</a:t>
            </a:r>
            <a:endParaRPr sz="48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354" name="Shape 3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00575" y="1502023"/>
            <a:ext cx="5043426" cy="3357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Shape 355"/>
          <p:cNvPicPr preferRelativeResize="0"/>
          <p:nvPr/>
        </p:nvPicPr>
        <p:blipFill rotWithShape="1">
          <a:blip r:embed="rId4">
            <a:alphaModFix/>
          </a:blip>
          <a:srcRect b="0" l="0" r="19948" t="0"/>
          <a:stretch/>
        </p:blipFill>
        <p:spPr>
          <a:xfrm>
            <a:off x="0" y="2822425"/>
            <a:ext cx="4100574" cy="23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Shape 356"/>
          <p:cNvPicPr preferRelativeResize="0"/>
          <p:nvPr/>
        </p:nvPicPr>
        <p:blipFill rotWithShape="1">
          <a:blip r:embed="rId5">
            <a:alphaModFix/>
          </a:blip>
          <a:srcRect b="0" l="0" r="7355" t="20274"/>
          <a:stretch/>
        </p:blipFill>
        <p:spPr>
          <a:xfrm>
            <a:off x="0" y="1008050"/>
            <a:ext cx="4100576" cy="198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24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362" name="Shape 3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3200" y="1128901"/>
            <a:ext cx="5137598" cy="385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Agenda</a:t>
            </a:r>
            <a:endParaRPr i="0" sz="48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68" name="Shape 368"/>
          <p:cNvSpPr txBox="1"/>
          <p:nvPr>
            <p:ph idx="4294967295" type="body"/>
          </p:nvPr>
        </p:nvSpPr>
        <p:spPr>
          <a:xfrm>
            <a:off x="578450" y="1107600"/>
            <a:ext cx="8520600" cy="403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Background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Scale Up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Problem &amp; Solution</a:t>
            </a:r>
            <a:endParaRPr sz="60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Implementation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/>
          <p:nvPr/>
        </p:nvSpPr>
        <p:spPr>
          <a:xfrm>
            <a:off x="-50" y="0"/>
            <a:ext cx="9144000" cy="5143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31750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pasted-image.pdf" id="374" name="Shape 3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54838" y="3456062"/>
            <a:ext cx="434325" cy="560525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Shape 375"/>
          <p:cNvSpPr/>
          <p:nvPr/>
        </p:nvSpPr>
        <p:spPr>
          <a:xfrm>
            <a:off x="121800" y="437150"/>
            <a:ext cx="8900400" cy="289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" sz="55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How to </a:t>
            </a:r>
            <a:r>
              <a:rPr b="1" lang="en" sz="55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scale</a:t>
            </a:r>
            <a:r>
              <a:rPr b="1" lang="en" sz="55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your morning commute using Python?</a:t>
            </a:r>
            <a:endParaRPr b="1" sz="55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sz="55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6" name="Shape 376"/>
          <p:cNvSpPr/>
          <p:nvPr/>
        </p:nvSpPr>
        <p:spPr>
          <a:xfrm>
            <a:off x="4095525" y="3336650"/>
            <a:ext cx="951600" cy="7830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9FCE"/>
              </a:solidFill>
            </a:endParaRPr>
          </a:p>
        </p:txBody>
      </p:sp>
      <p:pic>
        <p:nvPicPr>
          <p:cNvPr descr="pasted-image.pdf" id="377" name="Shape 37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5974" y="2561050"/>
            <a:ext cx="1543650" cy="199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hape 382"/>
          <p:cNvSpPr txBox="1"/>
          <p:nvPr/>
        </p:nvSpPr>
        <p:spPr>
          <a:xfrm>
            <a:off x="0" y="674550"/>
            <a:ext cx="9144000" cy="37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2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Automate  Environments Setup</a:t>
            </a:r>
            <a:endParaRPr sz="82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Let’s Tackle It!</a:t>
            </a:r>
            <a:endParaRPr sz="48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388" name="Shape 3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60493" y="985500"/>
            <a:ext cx="5823019" cy="41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Shape 393"/>
          <p:cNvSpPr txBox="1"/>
          <p:nvPr>
            <p:ph idx="1" type="body"/>
          </p:nvPr>
        </p:nvSpPr>
        <p:spPr>
          <a:xfrm>
            <a:off x="365650" y="12334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Database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Cloud Infrastructure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Data &amp; Configurations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Deploy our code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Test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394" name="Shape 394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New Environment</a:t>
            </a:r>
            <a:endParaRPr sz="48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95" name="Shape 395"/>
          <p:cNvSpPr txBox="1"/>
          <p:nvPr/>
        </p:nvSpPr>
        <p:spPr>
          <a:xfrm>
            <a:off x="1384200" y="1997200"/>
            <a:ext cx="6375600" cy="26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latin typeface="Roboto"/>
                <a:ea typeface="Roboto"/>
                <a:cs typeface="Roboto"/>
                <a:sym typeface="Roboto"/>
              </a:rPr>
              <a:t>Cloud infrastructure</a:t>
            </a:r>
            <a:endParaRPr b="1" sz="4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6" name="Shape 396"/>
          <p:cNvSpPr txBox="1"/>
          <p:nvPr/>
        </p:nvSpPr>
        <p:spPr>
          <a:xfrm>
            <a:off x="1438150" y="2965025"/>
            <a:ext cx="6375600" cy="26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latin typeface="Roboto"/>
                <a:ea typeface="Roboto"/>
                <a:cs typeface="Roboto"/>
                <a:sym typeface="Roboto"/>
              </a:rPr>
              <a:t>Amazon Web Services</a:t>
            </a:r>
            <a:endParaRPr b="1" sz="4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Challenges</a:t>
            </a:r>
            <a:endParaRPr sz="48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02" name="Shape 402"/>
          <p:cNvSpPr txBox="1"/>
          <p:nvPr>
            <p:ph idx="1" type="body"/>
          </p:nvPr>
        </p:nvSpPr>
        <p:spPr>
          <a:xfrm>
            <a:off x="311700" y="1152475"/>
            <a:ext cx="8520600" cy="36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D</a:t>
            </a:r>
            <a:r>
              <a:rPr lang="en" sz="2400"/>
              <a:t>ifferent use cases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Different Architecture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Multiple regions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Reuse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Cost efficient</a:t>
            </a:r>
            <a:endParaRPr sz="2400"/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600"/>
              <a:t>Multiple environment v</a:t>
            </a:r>
            <a:r>
              <a:rPr b="1" lang="en" sz="3600"/>
              <a:t>ariations!</a:t>
            </a:r>
            <a:endParaRPr b="1" sz="3600"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Agenda</a:t>
            </a:r>
            <a:endParaRPr i="0" sz="48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72" name="Shape 272"/>
          <p:cNvSpPr txBox="1"/>
          <p:nvPr>
            <p:ph idx="4294967295" type="body"/>
          </p:nvPr>
        </p:nvSpPr>
        <p:spPr>
          <a:xfrm>
            <a:off x="578450" y="1107600"/>
            <a:ext cx="8520600" cy="403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Background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Scale Up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Problem &amp; Solution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Implementation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 txBox="1"/>
          <p:nvPr/>
        </p:nvSpPr>
        <p:spPr>
          <a:xfrm>
            <a:off x="408900" y="1183650"/>
            <a:ext cx="61980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Shape 408"/>
          <p:cNvSpPr/>
          <p:nvPr/>
        </p:nvSpPr>
        <p:spPr>
          <a:xfrm>
            <a:off x="8886950" y="102900"/>
            <a:ext cx="168000" cy="168000"/>
          </a:xfrm>
          <a:prstGeom prst="ellipse">
            <a:avLst/>
          </a:prstGeom>
          <a:solidFill>
            <a:srgbClr val="93C47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Shape 409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AWS Basics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10" name="Shape 410"/>
          <p:cNvSpPr txBox="1"/>
          <p:nvPr>
            <p:ph idx="1" type="body"/>
          </p:nvPr>
        </p:nvSpPr>
        <p:spPr>
          <a:xfrm>
            <a:off x="408900" y="1183650"/>
            <a:ext cx="8520600" cy="372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EC2 instance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Elastic Load Balancer (ELB)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Auto Scaling Group (ASG)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Launch Configuration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/>
              <a:t>HealthCheck</a:t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Shape 415"/>
          <p:cNvSpPr txBox="1"/>
          <p:nvPr/>
        </p:nvSpPr>
        <p:spPr>
          <a:xfrm>
            <a:off x="408900" y="1183650"/>
            <a:ext cx="61980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Shape 416"/>
          <p:cNvSpPr txBox="1"/>
          <p:nvPr>
            <p:ph type="title"/>
          </p:nvPr>
        </p:nvSpPr>
        <p:spPr>
          <a:xfrm>
            <a:off x="366350" y="1879775"/>
            <a:ext cx="8520600" cy="109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</a:t>
            </a:r>
            <a:r>
              <a:rPr lang="en"/>
              <a:t>Boto is a Python package that provides interfaces to Amazon Web Services.”</a:t>
            </a:r>
            <a:endParaRPr/>
          </a:p>
        </p:txBody>
      </p:sp>
      <p:sp>
        <p:nvSpPr>
          <p:cNvPr id="417" name="Shape 417"/>
          <p:cNvSpPr/>
          <p:nvPr/>
        </p:nvSpPr>
        <p:spPr>
          <a:xfrm>
            <a:off x="8886950" y="102900"/>
            <a:ext cx="168000" cy="168000"/>
          </a:xfrm>
          <a:prstGeom prst="ellipse">
            <a:avLst/>
          </a:prstGeom>
          <a:solidFill>
            <a:srgbClr val="93C47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Shape 418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Boto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 txBox="1"/>
          <p:nvPr/>
        </p:nvSpPr>
        <p:spPr>
          <a:xfrm>
            <a:off x="408900" y="1183650"/>
            <a:ext cx="61980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Shape 424"/>
          <p:cNvSpPr/>
          <p:nvPr/>
        </p:nvSpPr>
        <p:spPr>
          <a:xfrm>
            <a:off x="8886950" y="102900"/>
            <a:ext cx="168000" cy="168000"/>
          </a:xfrm>
          <a:prstGeom prst="ellipse">
            <a:avLst/>
          </a:prstGeom>
          <a:solidFill>
            <a:srgbClr val="93C47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Shape 425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Boto Functions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26" name="Shape 426"/>
          <p:cNvSpPr txBox="1"/>
          <p:nvPr>
            <p:ph idx="1" type="body"/>
          </p:nvPr>
        </p:nvSpPr>
        <p:spPr>
          <a:xfrm>
            <a:off x="408900" y="1183650"/>
            <a:ext cx="8520600" cy="372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Connect to region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Create Load Balancer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Create Auto Scaling Group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/>
              <a:t>Create Launch Configuration</a:t>
            </a:r>
            <a:endParaRPr sz="2400"/>
          </a:p>
        </p:txBody>
      </p:sp>
      <p:sp>
        <p:nvSpPr>
          <p:cNvPr id="427" name="Shape 427"/>
          <p:cNvSpPr txBox="1"/>
          <p:nvPr/>
        </p:nvSpPr>
        <p:spPr>
          <a:xfrm>
            <a:off x="436700" y="1153275"/>
            <a:ext cx="5030400" cy="5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Agenda</a:t>
            </a:r>
            <a:endParaRPr i="0" sz="48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33" name="Shape 433"/>
          <p:cNvSpPr txBox="1"/>
          <p:nvPr>
            <p:ph idx="4294967295" type="body"/>
          </p:nvPr>
        </p:nvSpPr>
        <p:spPr>
          <a:xfrm>
            <a:off x="578450" y="1107600"/>
            <a:ext cx="8520600" cy="403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Background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Scale Up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Problem &amp; Solution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Implementation</a:t>
            </a:r>
            <a:endParaRPr sz="60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hape 438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5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Configuration File</a:t>
            </a:r>
            <a:endParaRPr sz="55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439" name="Shape 4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8975" y="1094226"/>
            <a:ext cx="5001430" cy="385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 444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Main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445" name="Shape 4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61701"/>
            <a:ext cx="8839197" cy="2082363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Shape 446"/>
          <p:cNvSpPr txBox="1"/>
          <p:nvPr>
            <p:ph idx="1" type="body"/>
          </p:nvPr>
        </p:nvSpPr>
        <p:spPr>
          <a:xfrm>
            <a:off x="408900" y="1183650"/>
            <a:ext cx="8507400" cy="203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Create elb infrastructure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/>
              <a:t>Create ASG infrastructure</a:t>
            </a:r>
            <a:endParaRPr sz="2400"/>
          </a:p>
        </p:txBody>
      </p:sp>
      <p:sp>
        <p:nvSpPr>
          <p:cNvPr id="447" name="Shape 447"/>
          <p:cNvSpPr/>
          <p:nvPr/>
        </p:nvSpPr>
        <p:spPr>
          <a:xfrm>
            <a:off x="3939300" y="3455050"/>
            <a:ext cx="1265400" cy="427800"/>
          </a:xfrm>
          <a:prstGeom prst="roundRect">
            <a:avLst>
              <a:gd fmla="val 16667" name="adj"/>
            </a:avLst>
          </a:prstGeom>
          <a:solidFill>
            <a:srgbClr val="009FCE"/>
          </a:solidFill>
          <a:ln cap="flat" cmpd="sng" w="9525">
            <a:solidFill>
              <a:srgbClr val="009F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Main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48" name="Shape 448"/>
          <p:cNvSpPr/>
          <p:nvPr/>
        </p:nvSpPr>
        <p:spPr>
          <a:xfrm>
            <a:off x="29025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49" name="Shape 449"/>
          <p:cNvSpPr/>
          <p:nvPr/>
        </p:nvSpPr>
        <p:spPr>
          <a:xfrm>
            <a:off x="52047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ELB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0" name="Shape 450"/>
          <p:cNvSpPr/>
          <p:nvPr/>
        </p:nvSpPr>
        <p:spPr>
          <a:xfrm>
            <a:off x="52047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Create ELB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1" name="Shape 451"/>
          <p:cNvSpPr/>
          <p:nvPr/>
        </p:nvSpPr>
        <p:spPr>
          <a:xfrm>
            <a:off x="3722338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Launch Configuration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2" name="Shape 452"/>
          <p:cNvSpPr/>
          <p:nvPr/>
        </p:nvSpPr>
        <p:spPr>
          <a:xfrm>
            <a:off x="21044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53" name="Shape 453"/>
          <p:cNvCxnSpPr>
            <a:stCxn id="448" idx="2"/>
            <a:endCxn id="452" idx="0"/>
          </p:cNvCxnSpPr>
          <p:nvPr/>
        </p:nvCxnSpPr>
        <p:spPr>
          <a:xfrm flipH="1">
            <a:off x="2737200" y="4475075"/>
            <a:ext cx="7980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4" name="Shape 454"/>
          <p:cNvCxnSpPr>
            <a:stCxn id="448" idx="2"/>
            <a:endCxn id="451" idx="0"/>
          </p:cNvCxnSpPr>
          <p:nvPr/>
        </p:nvCxnSpPr>
        <p:spPr>
          <a:xfrm>
            <a:off x="3535200" y="4475075"/>
            <a:ext cx="8199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5" name="Shape 455"/>
          <p:cNvCxnSpPr>
            <a:stCxn id="447" idx="2"/>
            <a:endCxn id="449" idx="0"/>
          </p:cNvCxnSpPr>
          <p:nvPr/>
        </p:nvCxnSpPr>
        <p:spPr>
          <a:xfrm>
            <a:off x="4572000" y="3882850"/>
            <a:ext cx="12654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6" name="Shape 456"/>
          <p:cNvCxnSpPr>
            <a:stCxn id="447" idx="2"/>
            <a:endCxn id="448" idx="0"/>
          </p:cNvCxnSpPr>
          <p:nvPr/>
        </p:nvCxnSpPr>
        <p:spPr>
          <a:xfrm flipH="1">
            <a:off x="3535200" y="3882850"/>
            <a:ext cx="10368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7" name="Shape 457"/>
          <p:cNvCxnSpPr>
            <a:stCxn id="449" idx="2"/>
            <a:endCxn id="450" idx="0"/>
          </p:cNvCxnSpPr>
          <p:nvPr/>
        </p:nvCxnSpPr>
        <p:spPr>
          <a:xfrm>
            <a:off x="5837400" y="4475075"/>
            <a:ext cx="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ELB Infra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463" name="Shape 4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61700"/>
            <a:ext cx="8839200" cy="2298401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Shape 464"/>
          <p:cNvSpPr txBox="1"/>
          <p:nvPr>
            <p:ph idx="1" type="body"/>
          </p:nvPr>
        </p:nvSpPr>
        <p:spPr>
          <a:xfrm>
            <a:off x="408900" y="1183650"/>
            <a:ext cx="8487000" cy="199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Parameters set up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Create ELB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465" name="Shape 465"/>
          <p:cNvSpPr/>
          <p:nvPr/>
        </p:nvSpPr>
        <p:spPr>
          <a:xfrm>
            <a:off x="3939300" y="345505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Main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6" name="Shape 466"/>
          <p:cNvSpPr/>
          <p:nvPr/>
        </p:nvSpPr>
        <p:spPr>
          <a:xfrm>
            <a:off x="29025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7" name="Shape 467"/>
          <p:cNvSpPr/>
          <p:nvPr/>
        </p:nvSpPr>
        <p:spPr>
          <a:xfrm>
            <a:off x="52047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rgbClr val="009FCE"/>
          </a:solidFill>
          <a:ln cap="flat" cmpd="sng" w="9525">
            <a:solidFill>
              <a:srgbClr val="009F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ELB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Infra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8" name="Shape 468"/>
          <p:cNvSpPr/>
          <p:nvPr/>
        </p:nvSpPr>
        <p:spPr>
          <a:xfrm>
            <a:off x="52047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Create ELB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9" name="Shape 469"/>
          <p:cNvSpPr/>
          <p:nvPr/>
        </p:nvSpPr>
        <p:spPr>
          <a:xfrm>
            <a:off x="3722338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Launch Configuration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0" name="Shape 470"/>
          <p:cNvSpPr/>
          <p:nvPr/>
        </p:nvSpPr>
        <p:spPr>
          <a:xfrm>
            <a:off x="21044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71" name="Shape 471"/>
          <p:cNvCxnSpPr>
            <a:stCxn id="466" idx="2"/>
            <a:endCxn id="470" idx="0"/>
          </p:cNvCxnSpPr>
          <p:nvPr/>
        </p:nvCxnSpPr>
        <p:spPr>
          <a:xfrm flipH="1">
            <a:off x="2737200" y="4475075"/>
            <a:ext cx="7980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72" name="Shape 472"/>
          <p:cNvCxnSpPr>
            <a:stCxn id="466" idx="2"/>
            <a:endCxn id="469" idx="0"/>
          </p:cNvCxnSpPr>
          <p:nvPr/>
        </p:nvCxnSpPr>
        <p:spPr>
          <a:xfrm>
            <a:off x="3535200" y="4475075"/>
            <a:ext cx="8199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73" name="Shape 473"/>
          <p:cNvCxnSpPr>
            <a:stCxn id="465" idx="2"/>
            <a:endCxn id="467" idx="0"/>
          </p:cNvCxnSpPr>
          <p:nvPr/>
        </p:nvCxnSpPr>
        <p:spPr>
          <a:xfrm>
            <a:off x="4572000" y="3882850"/>
            <a:ext cx="12654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74" name="Shape 474"/>
          <p:cNvCxnSpPr>
            <a:stCxn id="465" idx="2"/>
            <a:endCxn id="466" idx="0"/>
          </p:cNvCxnSpPr>
          <p:nvPr/>
        </p:nvCxnSpPr>
        <p:spPr>
          <a:xfrm flipH="1">
            <a:off x="3535200" y="3882850"/>
            <a:ext cx="10368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75" name="Shape 475"/>
          <p:cNvCxnSpPr>
            <a:stCxn id="467" idx="2"/>
            <a:endCxn id="468" idx="0"/>
          </p:cNvCxnSpPr>
          <p:nvPr/>
        </p:nvCxnSpPr>
        <p:spPr>
          <a:xfrm>
            <a:off x="5837400" y="4475075"/>
            <a:ext cx="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6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hape 480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Create ELB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481" name="Shape 4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37901"/>
            <a:ext cx="8839197" cy="1287373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Shape 482"/>
          <p:cNvSpPr/>
          <p:nvPr/>
        </p:nvSpPr>
        <p:spPr>
          <a:xfrm>
            <a:off x="3939300" y="345505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Main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3" name="Shape 483"/>
          <p:cNvSpPr/>
          <p:nvPr/>
        </p:nvSpPr>
        <p:spPr>
          <a:xfrm>
            <a:off x="29025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" name="Shape 484"/>
          <p:cNvSpPr/>
          <p:nvPr/>
        </p:nvSpPr>
        <p:spPr>
          <a:xfrm>
            <a:off x="52047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ELB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5" name="Shape 485"/>
          <p:cNvSpPr/>
          <p:nvPr/>
        </p:nvSpPr>
        <p:spPr>
          <a:xfrm>
            <a:off x="52047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rgbClr val="009FCE"/>
          </a:solidFill>
          <a:ln cap="flat" cmpd="sng" w="9525">
            <a:solidFill>
              <a:srgbClr val="009F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Create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ELB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" name="Shape 486"/>
          <p:cNvSpPr/>
          <p:nvPr/>
        </p:nvSpPr>
        <p:spPr>
          <a:xfrm>
            <a:off x="3722338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Launch Configuration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7" name="Shape 487"/>
          <p:cNvSpPr/>
          <p:nvPr/>
        </p:nvSpPr>
        <p:spPr>
          <a:xfrm>
            <a:off x="21044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88" name="Shape 488"/>
          <p:cNvCxnSpPr>
            <a:stCxn id="483" idx="2"/>
            <a:endCxn id="487" idx="0"/>
          </p:cNvCxnSpPr>
          <p:nvPr/>
        </p:nvCxnSpPr>
        <p:spPr>
          <a:xfrm flipH="1">
            <a:off x="2737200" y="4475075"/>
            <a:ext cx="7980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89" name="Shape 489"/>
          <p:cNvCxnSpPr>
            <a:stCxn id="483" idx="2"/>
            <a:endCxn id="486" idx="0"/>
          </p:cNvCxnSpPr>
          <p:nvPr/>
        </p:nvCxnSpPr>
        <p:spPr>
          <a:xfrm>
            <a:off x="3535200" y="4475075"/>
            <a:ext cx="8199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90" name="Shape 490"/>
          <p:cNvCxnSpPr>
            <a:stCxn id="482" idx="2"/>
            <a:endCxn id="484" idx="0"/>
          </p:cNvCxnSpPr>
          <p:nvPr/>
        </p:nvCxnSpPr>
        <p:spPr>
          <a:xfrm>
            <a:off x="4572000" y="3882850"/>
            <a:ext cx="12654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91" name="Shape 491"/>
          <p:cNvCxnSpPr>
            <a:stCxn id="482" idx="2"/>
            <a:endCxn id="483" idx="0"/>
          </p:cNvCxnSpPr>
          <p:nvPr/>
        </p:nvCxnSpPr>
        <p:spPr>
          <a:xfrm flipH="1">
            <a:off x="3535200" y="3882850"/>
            <a:ext cx="10368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92" name="Shape 492"/>
          <p:cNvCxnSpPr>
            <a:stCxn id="484" idx="2"/>
            <a:endCxn id="485" idx="0"/>
          </p:cNvCxnSpPr>
          <p:nvPr/>
        </p:nvCxnSpPr>
        <p:spPr>
          <a:xfrm>
            <a:off x="5837400" y="4475075"/>
            <a:ext cx="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ELB Infra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498" name="Shape 4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61700"/>
            <a:ext cx="8839200" cy="2344224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Shape 499"/>
          <p:cNvSpPr/>
          <p:nvPr/>
        </p:nvSpPr>
        <p:spPr>
          <a:xfrm>
            <a:off x="3939300" y="345505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Main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0" name="Shape 500"/>
          <p:cNvSpPr/>
          <p:nvPr/>
        </p:nvSpPr>
        <p:spPr>
          <a:xfrm>
            <a:off x="29025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1" name="Shape 501"/>
          <p:cNvSpPr/>
          <p:nvPr/>
        </p:nvSpPr>
        <p:spPr>
          <a:xfrm>
            <a:off x="52047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rgbClr val="009FCE"/>
          </a:solidFill>
          <a:ln cap="flat" cmpd="sng" w="9525">
            <a:solidFill>
              <a:srgbClr val="009F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ELB Infra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2" name="Shape 502"/>
          <p:cNvSpPr/>
          <p:nvPr/>
        </p:nvSpPr>
        <p:spPr>
          <a:xfrm>
            <a:off x="52047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Create ELB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3" name="Shape 503"/>
          <p:cNvSpPr/>
          <p:nvPr/>
        </p:nvSpPr>
        <p:spPr>
          <a:xfrm>
            <a:off x="3722338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Launch Configuration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4" name="Shape 504"/>
          <p:cNvSpPr/>
          <p:nvPr/>
        </p:nvSpPr>
        <p:spPr>
          <a:xfrm>
            <a:off x="21044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505" name="Shape 505"/>
          <p:cNvCxnSpPr>
            <a:stCxn id="500" idx="2"/>
            <a:endCxn id="504" idx="0"/>
          </p:cNvCxnSpPr>
          <p:nvPr/>
        </p:nvCxnSpPr>
        <p:spPr>
          <a:xfrm flipH="1">
            <a:off x="2737200" y="4475075"/>
            <a:ext cx="7980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6" name="Shape 506"/>
          <p:cNvCxnSpPr>
            <a:stCxn id="500" idx="2"/>
            <a:endCxn id="503" idx="0"/>
          </p:cNvCxnSpPr>
          <p:nvPr/>
        </p:nvCxnSpPr>
        <p:spPr>
          <a:xfrm>
            <a:off x="3535200" y="4475075"/>
            <a:ext cx="8199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7" name="Shape 507"/>
          <p:cNvCxnSpPr>
            <a:stCxn id="499" idx="2"/>
            <a:endCxn id="501" idx="0"/>
          </p:cNvCxnSpPr>
          <p:nvPr/>
        </p:nvCxnSpPr>
        <p:spPr>
          <a:xfrm>
            <a:off x="4572000" y="3882850"/>
            <a:ext cx="12654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8" name="Shape 508"/>
          <p:cNvCxnSpPr>
            <a:stCxn id="499" idx="2"/>
            <a:endCxn id="500" idx="0"/>
          </p:cNvCxnSpPr>
          <p:nvPr/>
        </p:nvCxnSpPr>
        <p:spPr>
          <a:xfrm flipH="1">
            <a:off x="3535200" y="3882850"/>
            <a:ext cx="10368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9" name="Shape 509"/>
          <p:cNvCxnSpPr>
            <a:stCxn id="501" idx="2"/>
            <a:endCxn id="502" idx="0"/>
          </p:cNvCxnSpPr>
          <p:nvPr/>
        </p:nvCxnSpPr>
        <p:spPr>
          <a:xfrm>
            <a:off x="5837400" y="4475075"/>
            <a:ext cx="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Shape 514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Main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515" name="Shape 5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37901"/>
            <a:ext cx="8839197" cy="2082363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Shape 516"/>
          <p:cNvSpPr/>
          <p:nvPr/>
        </p:nvSpPr>
        <p:spPr>
          <a:xfrm>
            <a:off x="3939300" y="3455050"/>
            <a:ext cx="1265400" cy="427800"/>
          </a:xfrm>
          <a:prstGeom prst="roundRect">
            <a:avLst>
              <a:gd fmla="val 16667" name="adj"/>
            </a:avLst>
          </a:prstGeom>
          <a:solidFill>
            <a:srgbClr val="009FCE"/>
          </a:solidFill>
          <a:ln cap="flat" cmpd="sng" w="9525">
            <a:solidFill>
              <a:srgbClr val="009F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Main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" name="Shape 517"/>
          <p:cNvSpPr/>
          <p:nvPr/>
        </p:nvSpPr>
        <p:spPr>
          <a:xfrm>
            <a:off x="29025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8" name="Shape 518"/>
          <p:cNvSpPr/>
          <p:nvPr/>
        </p:nvSpPr>
        <p:spPr>
          <a:xfrm>
            <a:off x="52047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ELB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9" name="Shape 519"/>
          <p:cNvSpPr/>
          <p:nvPr/>
        </p:nvSpPr>
        <p:spPr>
          <a:xfrm>
            <a:off x="52047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Create ELB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0" name="Shape 520"/>
          <p:cNvSpPr/>
          <p:nvPr/>
        </p:nvSpPr>
        <p:spPr>
          <a:xfrm>
            <a:off x="3722338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Launch Configuration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1" name="Shape 521"/>
          <p:cNvSpPr/>
          <p:nvPr/>
        </p:nvSpPr>
        <p:spPr>
          <a:xfrm>
            <a:off x="21044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522" name="Shape 522"/>
          <p:cNvCxnSpPr>
            <a:stCxn id="517" idx="2"/>
            <a:endCxn id="521" idx="0"/>
          </p:cNvCxnSpPr>
          <p:nvPr/>
        </p:nvCxnSpPr>
        <p:spPr>
          <a:xfrm flipH="1">
            <a:off x="2737200" y="4475075"/>
            <a:ext cx="7980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3" name="Shape 523"/>
          <p:cNvCxnSpPr>
            <a:stCxn id="517" idx="2"/>
            <a:endCxn id="520" idx="0"/>
          </p:cNvCxnSpPr>
          <p:nvPr/>
        </p:nvCxnSpPr>
        <p:spPr>
          <a:xfrm>
            <a:off x="3535200" y="4475075"/>
            <a:ext cx="8199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4" name="Shape 524"/>
          <p:cNvCxnSpPr>
            <a:stCxn id="516" idx="2"/>
            <a:endCxn id="518" idx="0"/>
          </p:cNvCxnSpPr>
          <p:nvPr/>
        </p:nvCxnSpPr>
        <p:spPr>
          <a:xfrm>
            <a:off x="4572000" y="3882850"/>
            <a:ext cx="12654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5" name="Shape 525"/>
          <p:cNvCxnSpPr>
            <a:stCxn id="516" idx="2"/>
            <a:endCxn id="517" idx="0"/>
          </p:cNvCxnSpPr>
          <p:nvPr/>
        </p:nvCxnSpPr>
        <p:spPr>
          <a:xfrm flipH="1">
            <a:off x="3535200" y="3882850"/>
            <a:ext cx="10368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6" name="Shape 526"/>
          <p:cNvCxnSpPr>
            <a:stCxn id="518" idx="2"/>
            <a:endCxn id="519" idx="0"/>
          </p:cNvCxnSpPr>
          <p:nvPr/>
        </p:nvCxnSpPr>
        <p:spPr>
          <a:xfrm>
            <a:off x="5837400" y="4475075"/>
            <a:ext cx="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Agenda</a:t>
            </a:r>
            <a:endParaRPr i="0" sz="48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78" name="Shape 278"/>
          <p:cNvSpPr txBox="1"/>
          <p:nvPr>
            <p:ph idx="4294967295" type="body"/>
          </p:nvPr>
        </p:nvSpPr>
        <p:spPr>
          <a:xfrm>
            <a:off x="578450" y="1107600"/>
            <a:ext cx="8520600" cy="403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Background</a:t>
            </a:r>
            <a:endParaRPr sz="48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Scale Up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Problem &amp; Solution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Implementation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Shape 531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ASG Infra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532" name="Shape 5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37901"/>
            <a:ext cx="8839200" cy="1792027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Shape 533"/>
          <p:cNvSpPr txBox="1"/>
          <p:nvPr>
            <p:ph idx="1" type="body"/>
          </p:nvPr>
        </p:nvSpPr>
        <p:spPr>
          <a:xfrm>
            <a:off x="408900" y="1183650"/>
            <a:ext cx="8490000" cy="17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Create Launch Configuration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Create Auto Scaling Group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534" name="Shape 534"/>
          <p:cNvSpPr/>
          <p:nvPr/>
        </p:nvSpPr>
        <p:spPr>
          <a:xfrm>
            <a:off x="3939300" y="345505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Main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35" name="Shape 535"/>
          <p:cNvSpPr/>
          <p:nvPr/>
        </p:nvSpPr>
        <p:spPr>
          <a:xfrm>
            <a:off x="29025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rgbClr val="009FCE"/>
          </a:solidFill>
          <a:ln cap="flat" cmpd="sng" w="9525">
            <a:solidFill>
              <a:srgbClr val="009F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ASG Infra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36" name="Shape 536"/>
          <p:cNvSpPr/>
          <p:nvPr/>
        </p:nvSpPr>
        <p:spPr>
          <a:xfrm>
            <a:off x="52047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ELB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37" name="Shape 537"/>
          <p:cNvSpPr/>
          <p:nvPr/>
        </p:nvSpPr>
        <p:spPr>
          <a:xfrm>
            <a:off x="52047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Create ELB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38" name="Shape 538"/>
          <p:cNvSpPr/>
          <p:nvPr/>
        </p:nvSpPr>
        <p:spPr>
          <a:xfrm>
            <a:off x="3722338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Launch Configuration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39" name="Shape 539"/>
          <p:cNvSpPr/>
          <p:nvPr/>
        </p:nvSpPr>
        <p:spPr>
          <a:xfrm>
            <a:off x="21044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540" name="Shape 540"/>
          <p:cNvCxnSpPr>
            <a:stCxn id="535" idx="2"/>
            <a:endCxn id="539" idx="0"/>
          </p:cNvCxnSpPr>
          <p:nvPr/>
        </p:nvCxnSpPr>
        <p:spPr>
          <a:xfrm flipH="1">
            <a:off x="2737200" y="4475075"/>
            <a:ext cx="7980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41" name="Shape 541"/>
          <p:cNvCxnSpPr>
            <a:stCxn id="535" idx="2"/>
            <a:endCxn id="538" idx="0"/>
          </p:cNvCxnSpPr>
          <p:nvPr/>
        </p:nvCxnSpPr>
        <p:spPr>
          <a:xfrm>
            <a:off x="3535200" y="4475075"/>
            <a:ext cx="8199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42" name="Shape 542"/>
          <p:cNvCxnSpPr>
            <a:stCxn id="534" idx="2"/>
            <a:endCxn id="536" idx="0"/>
          </p:cNvCxnSpPr>
          <p:nvPr/>
        </p:nvCxnSpPr>
        <p:spPr>
          <a:xfrm>
            <a:off x="4572000" y="3882850"/>
            <a:ext cx="12654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43" name="Shape 543"/>
          <p:cNvCxnSpPr>
            <a:stCxn id="534" idx="2"/>
            <a:endCxn id="535" idx="0"/>
          </p:cNvCxnSpPr>
          <p:nvPr/>
        </p:nvCxnSpPr>
        <p:spPr>
          <a:xfrm flipH="1">
            <a:off x="3535200" y="3882850"/>
            <a:ext cx="10368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44" name="Shape 544"/>
          <p:cNvCxnSpPr>
            <a:stCxn id="536" idx="2"/>
            <a:endCxn id="537" idx="0"/>
          </p:cNvCxnSpPr>
          <p:nvPr/>
        </p:nvCxnSpPr>
        <p:spPr>
          <a:xfrm>
            <a:off x="5837400" y="4475075"/>
            <a:ext cx="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Shape 549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Launch Configuration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550" name="Shape 5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98676"/>
            <a:ext cx="8839201" cy="1765647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Shape 551"/>
          <p:cNvSpPr txBox="1"/>
          <p:nvPr>
            <p:ph idx="1" type="body"/>
          </p:nvPr>
        </p:nvSpPr>
        <p:spPr>
          <a:xfrm>
            <a:off x="408900" y="1183650"/>
            <a:ext cx="8520600" cy="216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Parameters set up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Create Launch Configuration Object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Create Launch Configuration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552" name="Shape 552"/>
          <p:cNvSpPr/>
          <p:nvPr/>
        </p:nvSpPr>
        <p:spPr>
          <a:xfrm>
            <a:off x="3939300" y="345505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Main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3" name="Shape 553"/>
          <p:cNvSpPr/>
          <p:nvPr/>
        </p:nvSpPr>
        <p:spPr>
          <a:xfrm>
            <a:off x="29025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4" name="Shape 554"/>
          <p:cNvSpPr/>
          <p:nvPr/>
        </p:nvSpPr>
        <p:spPr>
          <a:xfrm>
            <a:off x="52047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ELB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5" name="Shape 555"/>
          <p:cNvSpPr/>
          <p:nvPr/>
        </p:nvSpPr>
        <p:spPr>
          <a:xfrm>
            <a:off x="52047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Create ELB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6" name="Shape 556"/>
          <p:cNvSpPr/>
          <p:nvPr/>
        </p:nvSpPr>
        <p:spPr>
          <a:xfrm>
            <a:off x="3722338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rgbClr val="009FCE"/>
          </a:solidFill>
          <a:ln cap="flat" cmpd="sng" w="9525">
            <a:solidFill>
              <a:srgbClr val="009F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Launch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Configuration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7" name="Shape 557"/>
          <p:cNvSpPr/>
          <p:nvPr/>
        </p:nvSpPr>
        <p:spPr>
          <a:xfrm>
            <a:off x="21044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558" name="Shape 558"/>
          <p:cNvCxnSpPr>
            <a:stCxn id="553" idx="2"/>
            <a:endCxn id="557" idx="0"/>
          </p:cNvCxnSpPr>
          <p:nvPr/>
        </p:nvCxnSpPr>
        <p:spPr>
          <a:xfrm flipH="1">
            <a:off x="2737200" y="4475075"/>
            <a:ext cx="7980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59" name="Shape 559"/>
          <p:cNvCxnSpPr>
            <a:stCxn id="553" idx="2"/>
            <a:endCxn id="556" idx="0"/>
          </p:cNvCxnSpPr>
          <p:nvPr/>
        </p:nvCxnSpPr>
        <p:spPr>
          <a:xfrm>
            <a:off x="3535200" y="4475075"/>
            <a:ext cx="8199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0" name="Shape 560"/>
          <p:cNvCxnSpPr>
            <a:stCxn id="552" idx="2"/>
            <a:endCxn id="554" idx="0"/>
          </p:cNvCxnSpPr>
          <p:nvPr/>
        </p:nvCxnSpPr>
        <p:spPr>
          <a:xfrm>
            <a:off x="4572000" y="3882850"/>
            <a:ext cx="12654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1" name="Shape 561"/>
          <p:cNvCxnSpPr>
            <a:stCxn id="552" idx="2"/>
            <a:endCxn id="553" idx="0"/>
          </p:cNvCxnSpPr>
          <p:nvPr/>
        </p:nvCxnSpPr>
        <p:spPr>
          <a:xfrm flipH="1">
            <a:off x="3535200" y="3882850"/>
            <a:ext cx="10368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2" name="Shape 562"/>
          <p:cNvCxnSpPr>
            <a:stCxn id="554" idx="2"/>
            <a:endCxn id="555" idx="0"/>
          </p:cNvCxnSpPr>
          <p:nvPr/>
        </p:nvCxnSpPr>
        <p:spPr>
          <a:xfrm>
            <a:off x="5837400" y="4475075"/>
            <a:ext cx="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0"/>
                                        <p:tgtEl>
                                          <p:spTgt spid="5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0"/>
                                        <p:tgtEl>
                                          <p:spTgt spid="5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0"/>
                                        <p:tgtEl>
                                          <p:spTgt spid="5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0"/>
                                        <p:tgtEl>
                                          <p:spTgt spid="5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5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Shape 567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ASG Infra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568" name="Shape 5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37901"/>
            <a:ext cx="8839200" cy="1792027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Shape 569"/>
          <p:cNvSpPr/>
          <p:nvPr/>
        </p:nvSpPr>
        <p:spPr>
          <a:xfrm>
            <a:off x="3939300" y="345505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Main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70" name="Shape 570"/>
          <p:cNvSpPr/>
          <p:nvPr/>
        </p:nvSpPr>
        <p:spPr>
          <a:xfrm>
            <a:off x="29025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rgbClr val="009FCE"/>
          </a:solidFill>
          <a:ln cap="flat" cmpd="sng" w="9525">
            <a:solidFill>
              <a:srgbClr val="009F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ASG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Infra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71" name="Shape 571"/>
          <p:cNvSpPr/>
          <p:nvPr/>
        </p:nvSpPr>
        <p:spPr>
          <a:xfrm>
            <a:off x="52047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ELB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72" name="Shape 572"/>
          <p:cNvSpPr/>
          <p:nvPr/>
        </p:nvSpPr>
        <p:spPr>
          <a:xfrm>
            <a:off x="52047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Create ELB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73" name="Shape 573"/>
          <p:cNvSpPr/>
          <p:nvPr/>
        </p:nvSpPr>
        <p:spPr>
          <a:xfrm>
            <a:off x="3722338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Launch Configuration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74" name="Shape 574"/>
          <p:cNvSpPr/>
          <p:nvPr/>
        </p:nvSpPr>
        <p:spPr>
          <a:xfrm>
            <a:off x="21044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575" name="Shape 575"/>
          <p:cNvCxnSpPr>
            <a:stCxn id="570" idx="2"/>
            <a:endCxn id="574" idx="0"/>
          </p:cNvCxnSpPr>
          <p:nvPr/>
        </p:nvCxnSpPr>
        <p:spPr>
          <a:xfrm flipH="1">
            <a:off x="2737200" y="4475075"/>
            <a:ext cx="7980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76" name="Shape 576"/>
          <p:cNvCxnSpPr>
            <a:stCxn id="570" idx="2"/>
            <a:endCxn id="573" idx="0"/>
          </p:cNvCxnSpPr>
          <p:nvPr/>
        </p:nvCxnSpPr>
        <p:spPr>
          <a:xfrm>
            <a:off x="3535200" y="4475075"/>
            <a:ext cx="8199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77" name="Shape 577"/>
          <p:cNvCxnSpPr>
            <a:stCxn id="569" idx="2"/>
            <a:endCxn id="571" idx="0"/>
          </p:cNvCxnSpPr>
          <p:nvPr/>
        </p:nvCxnSpPr>
        <p:spPr>
          <a:xfrm>
            <a:off x="4572000" y="3882850"/>
            <a:ext cx="12654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78" name="Shape 578"/>
          <p:cNvCxnSpPr>
            <a:stCxn id="569" idx="2"/>
            <a:endCxn id="570" idx="0"/>
          </p:cNvCxnSpPr>
          <p:nvPr/>
        </p:nvCxnSpPr>
        <p:spPr>
          <a:xfrm flipH="1">
            <a:off x="3535200" y="3882850"/>
            <a:ext cx="10368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79" name="Shape 579"/>
          <p:cNvCxnSpPr>
            <a:stCxn id="571" idx="2"/>
            <a:endCxn id="572" idx="0"/>
          </p:cNvCxnSpPr>
          <p:nvPr/>
        </p:nvCxnSpPr>
        <p:spPr>
          <a:xfrm>
            <a:off x="5837400" y="4475075"/>
            <a:ext cx="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Shape 584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Auto Scaling Group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585" name="Shape 5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29375"/>
            <a:ext cx="8839200" cy="2249475"/>
          </a:xfrm>
          <a:prstGeom prst="rect">
            <a:avLst/>
          </a:prstGeom>
          <a:noFill/>
          <a:ln>
            <a:noFill/>
          </a:ln>
        </p:spPr>
      </p:pic>
      <p:sp>
        <p:nvSpPr>
          <p:cNvPr id="586" name="Shape 586"/>
          <p:cNvSpPr txBox="1"/>
          <p:nvPr>
            <p:ph idx="1" type="body"/>
          </p:nvPr>
        </p:nvSpPr>
        <p:spPr>
          <a:xfrm>
            <a:off x="408900" y="1183650"/>
            <a:ext cx="8520600" cy="18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Parameters set up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Create Auto Scaling Group Object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Create Auto Scaling Group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587" name="Shape 587"/>
          <p:cNvSpPr/>
          <p:nvPr/>
        </p:nvSpPr>
        <p:spPr>
          <a:xfrm>
            <a:off x="3939300" y="345505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Main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8" name="Shape 588"/>
          <p:cNvSpPr/>
          <p:nvPr/>
        </p:nvSpPr>
        <p:spPr>
          <a:xfrm>
            <a:off x="29025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9" name="Shape 589"/>
          <p:cNvSpPr/>
          <p:nvPr/>
        </p:nvSpPr>
        <p:spPr>
          <a:xfrm>
            <a:off x="52047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ELB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0" name="Shape 590"/>
          <p:cNvSpPr/>
          <p:nvPr/>
        </p:nvSpPr>
        <p:spPr>
          <a:xfrm>
            <a:off x="52047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Create ELB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1" name="Shape 591"/>
          <p:cNvSpPr/>
          <p:nvPr/>
        </p:nvSpPr>
        <p:spPr>
          <a:xfrm>
            <a:off x="3722338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Launch Configuration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2" name="Shape 592"/>
          <p:cNvSpPr/>
          <p:nvPr/>
        </p:nvSpPr>
        <p:spPr>
          <a:xfrm>
            <a:off x="21044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rgbClr val="009FCE"/>
          </a:solidFill>
          <a:ln cap="flat" cmpd="sng" w="9525">
            <a:solidFill>
              <a:srgbClr val="009F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ASG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593" name="Shape 593"/>
          <p:cNvCxnSpPr>
            <a:stCxn id="588" idx="2"/>
            <a:endCxn id="592" idx="0"/>
          </p:cNvCxnSpPr>
          <p:nvPr/>
        </p:nvCxnSpPr>
        <p:spPr>
          <a:xfrm flipH="1">
            <a:off x="2737200" y="4475075"/>
            <a:ext cx="7980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94" name="Shape 594"/>
          <p:cNvCxnSpPr>
            <a:stCxn id="588" idx="2"/>
            <a:endCxn id="591" idx="0"/>
          </p:cNvCxnSpPr>
          <p:nvPr/>
        </p:nvCxnSpPr>
        <p:spPr>
          <a:xfrm>
            <a:off x="3535200" y="4475075"/>
            <a:ext cx="8199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95" name="Shape 595"/>
          <p:cNvCxnSpPr>
            <a:stCxn id="587" idx="2"/>
            <a:endCxn id="589" idx="0"/>
          </p:cNvCxnSpPr>
          <p:nvPr/>
        </p:nvCxnSpPr>
        <p:spPr>
          <a:xfrm>
            <a:off x="4572000" y="3882850"/>
            <a:ext cx="12654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96" name="Shape 596"/>
          <p:cNvCxnSpPr>
            <a:stCxn id="587" idx="2"/>
            <a:endCxn id="588" idx="0"/>
          </p:cNvCxnSpPr>
          <p:nvPr/>
        </p:nvCxnSpPr>
        <p:spPr>
          <a:xfrm flipH="1">
            <a:off x="3535200" y="3882850"/>
            <a:ext cx="10368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97" name="Shape 597"/>
          <p:cNvCxnSpPr>
            <a:stCxn id="589" idx="2"/>
            <a:endCxn id="590" idx="0"/>
          </p:cNvCxnSpPr>
          <p:nvPr/>
        </p:nvCxnSpPr>
        <p:spPr>
          <a:xfrm>
            <a:off x="5837400" y="4475075"/>
            <a:ext cx="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Shape 602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ASG Infra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603" name="Shape 6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37901"/>
            <a:ext cx="8839200" cy="1792027"/>
          </a:xfrm>
          <a:prstGeom prst="rect">
            <a:avLst/>
          </a:prstGeom>
          <a:noFill/>
          <a:ln>
            <a:noFill/>
          </a:ln>
        </p:spPr>
      </p:pic>
      <p:sp>
        <p:nvSpPr>
          <p:cNvPr id="604" name="Shape 604"/>
          <p:cNvSpPr/>
          <p:nvPr/>
        </p:nvSpPr>
        <p:spPr>
          <a:xfrm>
            <a:off x="3939300" y="345505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Main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05" name="Shape 605"/>
          <p:cNvSpPr/>
          <p:nvPr/>
        </p:nvSpPr>
        <p:spPr>
          <a:xfrm>
            <a:off x="29025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rgbClr val="009FCE"/>
          </a:solidFill>
          <a:ln cap="flat" cmpd="sng" w="9525">
            <a:solidFill>
              <a:srgbClr val="009F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ASG Infra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06" name="Shape 606"/>
          <p:cNvSpPr/>
          <p:nvPr/>
        </p:nvSpPr>
        <p:spPr>
          <a:xfrm>
            <a:off x="52047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ELB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07" name="Shape 607"/>
          <p:cNvSpPr/>
          <p:nvPr/>
        </p:nvSpPr>
        <p:spPr>
          <a:xfrm>
            <a:off x="52047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Create ELB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08" name="Shape 608"/>
          <p:cNvSpPr/>
          <p:nvPr/>
        </p:nvSpPr>
        <p:spPr>
          <a:xfrm>
            <a:off x="3722338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Launch Configuration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09" name="Shape 609"/>
          <p:cNvSpPr/>
          <p:nvPr/>
        </p:nvSpPr>
        <p:spPr>
          <a:xfrm>
            <a:off x="21044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610" name="Shape 610"/>
          <p:cNvCxnSpPr>
            <a:stCxn id="605" idx="2"/>
            <a:endCxn id="609" idx="0"/>
          </p:cNvCxnSpPr>
          <p:nvPr/>
        </p:nvCxnSpPr>
        <p:spPr>
          <a:xfrm flipH="1">
            <a:off x="2737200" y="4475075"/>
            <a:ext cx="7980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11" name="Shape 611"/>
          <p:cNvCxnSpPr>
            <a:stCxn id="605" idx="2"/>
            <a:endCxn id="608" idx="0"/>
          </p:cNvCxnSpPr>
          <p:nvPr/>
        </p:nvCxnSpPr>
        <p:spPr>
          <a:xfrm>
            <a:off x="3535200" y="4475075"/>
            <a:ext cx="8199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12" name="Shape 612"/>
          <p:cNvCxnSpPr>
            <a:stCxn id="604" idx="2"/>
            <a:endCxn id="606" idx="0"/>
          </p:cNvCxnSpPr>
          <p:nvPr/>
        </p:nvCxnSpPr>
        <p:spPr>
          <a:xfrm>
            <a:off x="4572000" y="3882850"/>
            <a:ext cx="12654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13" name="Shape 613"/>
          <p:cNvCxnSpPr>
            <a:stCxn id="604" idx="2"/>
            <a:endCxn id="605" idx="0"/>
          </p:cNvCxnSpPr>
          <p:nvPr/>
        </p:nvCxnSpPr>
        <p:spPr>
          <a:xfrm flipH="1">
            <a:off x="3535200" y="3882850"/>
            <a:ext cx="10368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14" name="Shape 614"/>
          <p:cNvCxnSpPr>
            <a:stCxn id="606" idx="2"/>
            <a:endCxn id="607" idx="0"/>
          </p:cNvCxnSpPr>
          <p:nvPr/>
        </p:nvCxnSpPr>
        <p:spPr>
          <a:xfrm>
            <a:off x="5837400" y="4475075"/>
            <a:ext cx="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Shape 619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Main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620" name="Shape 6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37901"/>
            <a:ext cx="8839197" cy="2082363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Shape 621"/>
          <p:cNvSpPr/>
          <p:nvPr/>
        </p:nvSpPr>
        <p:spPr>
          <a:xfrm>
            <a:off x="3939300" y="3455050"/>
            <a:ext cx="1265400" cy="427800"/>
          </a:xfrm>
          <a:prstGeom prst="roundRect">
            <a:avLst>
              <a:gd fmla="val 16667" name="adj"/>
            </a:avLst>
          </a:prstGeom>
          <a:solidFill>
            <a:srgbClr val="009FCE"/>
          </a:solidFill>
          <a:ln cap="flat" cmpd="sng" w="9525">
            <a:solidFill>
              <a:srgbClr val="009F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Main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22" name="Shape 622"/>
          <p:cNvSpPr/>
          <p:nvPr/>
        </p:nvSpPr>
        <p:spPr>
          <a:xfrm>
            <a:off x="29025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23" name="Shape 623"/>
          <p:cNvSpPr/>
          <p:nvPr/>
        </p:nvSpPr>
        <p:spPr>
          <a:xfrm>
            <a:off x="5204700" y="4047275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ELB Infra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24" name="Shape 624"/>
          <p:cNvSpPr/>
          <p:nvPr/>
        </p:nvSpPr>
        <p:spPr>
          <a:xfrm>
            <a:off x="52047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Create ELB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25" name="Shape 625"/>
          <p:cNvSpPr/>
          <p:nvPr/>
        </p:nvSpPr>
        <p:spPr>
          <a:xfrm>
            <a:off x="3722338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Launch Configuration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26" name="Shape 626"/>
          <p:cNvSpPr/>
          <p:nvPr/>
        </p:nvSpPr>
        <p:spPr>
          <a:xfrm>
            <a:off x="2104400" y="4639500"/>
            <a:ext cx="1265400" cy="427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ASG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627" name="Shape 627"/>
          <p:cNvCxnSpPr>
            <a:stCxn id="622" idx="2"/>
            <a:endCxn id="626" idx="0"/>
          </p:cNvCxnSpPr>
          <p:nvPr/>
        </p:nvCxnSpPr>
        <p:spPr>
          <a:xfrm flipH="1">
            <a:off x="2737200" y="4475075"/>
            <a:ext cx="7980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28" name="Shape 628"/>
          <p:cNvCxnSpPr>
            <a:stCxn id="622" idx="2"/>
            <a:endCxn id="625" idx="0"/>
          </p:cNvCxnSpPr>
          <p:nvPr/>
        </p:nvCxnSpPr>
        <p:spPr>
          <a:xfrm>
            <a:off x="3535200" y="4475075"/>
            <a:ext cx="8199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29" name="Shape 629"/>
          <p:cNvCxnSpPr>
            <a:stCxn id="621" idx="2"/>
            <a:endCxn id="623" idx="0"/>
          </p:cNvCxnSpPr>
          <p:nvPr/>
        </p:nvCxnSpPr>
        <p:spPr>
          <a:xfrm>
            <a:off x="4572000" y="3882850"/>
            <a:ext cx="12654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30" name="Shape 630"/>
          <p:cNvCxnSpPr>
            <a:stCxn id="621" idx="2"/>
            <a:endCxn id="622" idx="0"/>
          </p:cNvCxnSpPr>
          <p:nvPr/>
        </p:nvCxnSpPr>
        <p:spPr>
          <a:xfrm flipH="1">
            <a:off x="3535200" y="3882850"/>
            <a:ext cx="103680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31" name="Shape 631"/>
          <p:cNvCxnSpPr>
            <a:stCxn id="623" idx="2"/>
            <a:endCxn id="624" idx="0"/>
          </p:cNvCxnSpPr>
          <p:nvPr/>
        </p:nvCxnSpPr>
        <p:spPr>
          <a:xfrm>
            <a:off x="5837400" y="4475075"/>
            <a:ext cx="0" cy="16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Shape 636"/>
          <p:cNvSpPr txBox="1"/>
          <p:nvPr/>
        </p:nvSpPr>
        <p:spPr>
          <a:xfrm>
            <a:off x="408900" y="1183650"/>
            <a:ext cx="61980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Shape 637"/>
          <p:cNvSpPr/>
          <p:nvPr/>
        </p:nvSpPr>
        <p:spPr>
          <a:xfrm>
            <a:off x="8886950" y="102900"/>
            <a:ext cx="168000" cy="168000"/>
          </a:xfrm>
          <a:prstGeom prst="ellipse">
            <a:avLst/>
          </a:prstGeom>
          <a:solidFill>
            <a:srgbClr val="93C47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Shape 638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0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Boto</a:t>
            </a:r>
            <a:endParaRPr sz="50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39" name="Shape 639"/>
          <p:cNvSpPr txBox="1"/>
          <p:nvPr>
            <p:ph idx="1" type="body"/>
          </p:nvPr>
        </p:nvSpPr>
        <p:spPr>
          <a:xfrm>
            <a:off x="408900" y="1183650"/>
            <a:ext cx="8520600" cy="372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Easy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Simple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Fast</a:t>
            </a:r>
            <a:endParaRPr sz="2400"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640" name="Shape 640"/>
          <p:cNvSpPr txBox="1"/>
          <p:nvPr/>
        </p:nvSpPr>
        <p:spPr>
          <a:xfrm>
            <a:off x="436700" y="1153275"/>
            <a:ext cx="5030400" cy="5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Shape 645"/>
          <p:cNvSpPr/>
          <p:nvPr/>
        </p:nvSpPr>
        <p:spPr>
          <a:xfrm>
            <a:off x="8824100" y="389100"/>
            <a:ext cx="168000" cy="168000"/>
          </a:xfrm>
          <a:prstGeom prst="ellipse">
            <a:avLst/>
          </a:prstGeom>
          <a:solidFill>
            <a:srgbClr val="8E7CC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Shape 646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5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Summary</a:t>
            </a:r>
            <a:endParaRPr sz="55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47" name="Shape 647"/>
          <p:cNvSpPr txBox="1"/>
          <p:nvPr>
            <p:ph idx="1" type="body"/>
          </p:nvPr>
        </p:nvSpPr>
        <p:spPr>
          <a:xfrm>
            <a:off x="322475" y="1083300"/>
            <a:ext cx="8382600" cy="297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Get some background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Know the product 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Find the need / challenge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Define the problem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Find a solution</a:t>
            </a:r>
            <a:endParaRPr sz="2400"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/>
              <a:t>Implement it</a:t>
            </a:r>
            <a:endParaRPr sz="24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Shape 652"/>
          <p:cNvSpPr txBox="1"/>
          <p:nvPr/>
        </p:nvSpPr>
        <p:spPr>
          <a:xfrm>
            <a:off x="408900" y="1183650"/>
            <a:ext cx="6198000" cy="7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Shape 653"/>
          <p:cNvSpPr txBox="1"/>
          <p:nvPr>
            <p:ph type="title"/>
          </p:nvPr>
        </p:nvSpPr>
        <p:spPr>
          <a:xfrm>
            <a:off x="298500" y="652700"/>
            <a:ext cx="8547000" cy="118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800"/>
              <a:t>We get into vans with strangers - will you</a:t>
            </a:r>
            <a:r>
              <a:rPr lang="en" sz="5800"/>
              <a:t>?</a:t>
            </a:r>
            <a:endParaRPr sz="5800"/>
          </a:p>
        </p:txBody>
      </p:sp>
      <p:pic>
        <p:nvPicPr>
          <p:cNvPr descr="pasted-image.pdf" id="654" name="Shape 6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97326" y="2789143"/>
            <a:ext cx="1149349" cy="1483325"/>
          </a:xfrm>
          <a:prstGeom prst="rect">
            <a:avLst/>
          </a:prstGeom>
          <a:noFill/>
          <a:ln>
            <a:noFill/>
          </a:ln>
        </p:spPr>
      </p:pic>
      <p:sp>
        <p:nvSpPr>
          <p:cNvPr id="655" name="Shape 655"/>
          <p:cNvSpPr txBox="1"/>
          <p:nvPr>
            <p:ph type="title"/>
          </p:nvPr>
        </p:nvSpPr>
        <p:spPr>
          <a:xfrm>
            <a:off x="3589500" y="4477225"/>
            <a:ext cx="1965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24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Transportation </a:t>
            </a:r>
            <a:r>
              <a:rPr i="0" lang="en" sz="24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</a:t>
            </a:r>
            <a:r>
              <a:rPr i="0" lang="en" sz="24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 </a:t>
            </a:r>
            <a:r>
              <a:rPr i="0" lang="en" sz="24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u</a:t>
            </a:r>
            <a:r>
              <a:rPr i="0" lang="en" sz="24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ndergoing a once-in-a-century transformation</a:t>
            </a:r>
            <a:endParaRPr i="0" sz="24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85" name="Shape 2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59232" y="2849170"/>
            <a:ext cx="4775100" cy="22944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86" name="Shape 28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68800" y="985484"/>
            <a:ext cx="4765800" cy="20505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87" name="Shape 28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3035808"/>
            <a:ext cx="4842900" cy="2112900"/>
          </a:xfrm>
          <a:prstGeom prst="homePlate">
            <a:avLst>
              <a:gd fmla="val 23153" name="adj"/>
            </a:avLst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88" name="Shape 28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1" y="985484"/>
            <a:ext cx="4842900" cy="2050500"/>
          </a:xfrm>
          <a:prstGeom prst="homePlate">
            <a:avLst>
              <a:gd fmla="val 23451" name="adj"/>
            </a:avLst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footer logo.png" id="289" name="Shape 28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516558" y="4849298"/>
            <a:ext cx="487500" cy="20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Shape 290"/>
          <p:cNvSpPr txBox="1"/>
          <p:nvPr/>
        </p:nvSpPr>
        <p:spPr>
          <a:xfrm>
            <a:off x="4479132" y="4468416"/>
            <a:ext cx="102600" cy="4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/>
          <p:nvPr/>
        </p:nvSpPr>
        <p:spPr>
          <a:xfrm>
            <a:off x="-443099" y="207250"/>
            <a:ext cx="49077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Transportation Operating System</a:t>
            </a:r>
            <a:endParaRPr b="0" i="0" sz="11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96" name="Shape 296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Mobility’s Operating System</a:t>
            </a:r>
            <a:endParaRPr sz="48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7" name="Shape 297"/>
          <p:cNvSpPr txBox="1"/>
          <p:nvPr/>
        </p:nvSpPr>
        <p:spPr>
          <a:xfrm>
            <a:off x="238325" y="1179175"/>
            <a:ext cx="8552400" cy="189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</a:pPr>
            <a:r>
              <a:rPr lang="en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Powering the world’s most efficient shared rides.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</a:pPr>
            <a:r>
              <a:rPr lang="en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</a:t>
            </a:r>
            <a:r>
              <a:rPr lang="en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ynamic &amp; smart “monit sherut”</a:t>
            </a:r>
            <a:r>
              <a:rPr lang="en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- we maximize the potential of each and every vehicle’s seats on the road!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98" name="Shape 2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79175" y="2743900"/>
            <a:ext cx="4546200" cy="21843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 txBox="1"/>
          <p:nvPr/>
        </p:nvSpPr>
        <p:spPr>
          <a:xfrm>
            <a:off x="-443099" y="207250"/>
            <a:ext cx="49077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Transportation Operating System</a:t>
            </a:r>
            <a:endParaRPr b="0" i="0" sz="11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04" name="Shape 304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Where can you find us?</a:t>
            </a:r>
            <a:endParaRPr sz="48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05" name="Shape 305"/>
          <p:cNvSpPr txBox="1"/>
          <p:nvPr/>
        </p:nvSpPr>
        <p:spPr>
          <a:xfrm>
            <a:off x="216800" y="1256675"/>
            <a:ext cx="8552400" cy="14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</a:pPr>
            <a:r>
              <a:rPr lang="en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Available in NYC, Chicago, Washington DC, London etc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Operating </a:t>
            </a:r>
            <a:r>
              <a:rPr b="1" lang="en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&gt;1M rides</a:t>
            </a:r>
            <a:r>
              <a:rPr lang="en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monthly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06" name="Shape 3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21" y="3498532"/>
            <a:ext cx="2571750" cy="1618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Shape 3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56573" y="2868000"/>
            <a:ext cx="2772193" cy="161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Shape 3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22702" y="2868012"/>
            <a:ext cx="2617950" cy="1617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Shape 30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65260" y="3575574"/>
            <a:ext cx="2617943" cy="161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Shape 31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07125" y="207250"/>
            <a:ext cx="4907700" cy="490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Agenda</a:t>
            </a:r>
            <a:endParaRPr i="0" sz="48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16" name="Shape 316"/>
          <p:cNvSpPr txBox="1"/>
          <p:nvPr>
            <p:ph idx="4294967295" type="body"/>
          </p:nvPr>
        </p:nvSpPr>
        <p:spPr>
          <a:xfrm>
            <a:off x="578450" y="1107600"/>
            <a:ext cx="8520600" cy="403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Background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Scale Up</a:t>
            </a:r>
            <a:endParaRPr sz="60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Problem &amp; Solution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9FCE"/>
                </a:solidFill>
                <a:latin typeface="Roboto"/>
                <a:ea typeface="Roboto"/>
                <a:cs typeface="Roboto"/>
                <a:sym typeface="Roboto"/>
              </a:rPr>
              <a:t>Implementation</a:t>
            </a:r>
            <a:endParaRPr sz="2400">
              <a:solidFill>
                <a:srgbClr val="009FC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/>
          <p:nvPr/>
        </p:nvSpPr>
        <p:spPr>
          <a:xfrm>
            <a:off x="8824100" y="389100"/>
            <a:ext cx="168000" cy="168000"/>
          </a:xfrm>
          <a:prstGeom prst="ellipse">
            <a:avLst/>
          </a:prstGeom>
          <a:solidFill>
            <a:srgbClr val="8E7CC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Shape 322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55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The need</a:t>
            </a:r>
            <a:endParaRPr sz="55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23" name="Shape 323"/>
          <p:cNvSpPr txBox="1"/>
          <p:nvPr>
            <p:ph idx="1" type="body"/>
          </p:nvPr>
        </p:nvSpPr>
        <p:spPr>
          <a:xfrm>
            <a:off x="311700" y="1350975"/>
            <a:ext cx="8382600" cy="297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There’s an ongoing need for smarter transportation solutions across the world: municipalities, transit companies, cities etc.</a:t>
            </a:r>
            <a:br>
              <a:rPr lang="en" sz="2400"/>
            </a:br>
            <a:endParaRPr sz="2400"/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Via shouldn’t necessarily be the operator of the service</a:t>
            </a:r>
            <a:endParaRPr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/>
          <p:nvPr/>
        </p:nvSpPr>
        <p:spPr>
          <a:xfrm>
            <a:off x="5143500" y="1146800"/>
            <a:ext cx="3680700" cy="3828600"/>
          </a:xfrm>
          <a:prstGeom prst="ellipse">
            <a:avLst/>
          </a:prstGeom>
          <a:solidFill>
            <a:srgbClr val="1C458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Shape 329"/>
          <p:cNvSpPr/>
          <p:nvPr/>
        </p:nvSpPr>
        <p:spPr>
          <a:xfrm>
            <a:off x="5615700" y="1711250"/>
            <a:ext cx="2736300" cy="2699700"/>
          </a:xfrm>
          <a:prstGeom prst="ellipse">
            <a:avLst/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Shape 330"/>
          <p:cNvSpPr/>
          <p:nvPr/>
        </p:nvSpPr>
        <p:spPr>
          <a:xfrm>
            <a:off x="6307200" y="2417500"/>
            <a:ext cx="1400100" cy="1357200"/>
          </a:xfrm>
          <a:prstGeom prst="ellipse">
            <a:avLst/>
          </a:prstGeom>
          <a:solidFill>
            <a:srgbClr val="A4C2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331" name="Shape 331"/>
          <p:cNvSpPr txBox="1"/>
          <p:nvPr/>
        </p:nvSpPr>
        <p:spPr>
          <a:xfrm>
            <a:off x="6009600" y="1986200"/>
            <a:ext cx="1995300" cy="437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7500000" dist="38100">
              <a:srgbClr val="000000">
                <a:alpha val="33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Rider &amp; Driver Apps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2" name="Shape 332"/>
          <p:cNvSpPr txBox="1"/>
          <p:nvPr/>
        </p:nvSpPr>
        <p:spPr>
          <a:xfrm>
            <a:off x="6444300" y="1228900"/>
            <a:ext cx="1125900" cy="437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Operation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3" name="Shape 333"/>
          <p:cNvSpPr/>
          <p:nvPr/>
        </p:nvSpPr>
        <p:spPr>
          <a:xfrm>
            <a:off x="0" y="1"/>
            <a:ext cx="9144000" cy="985500"/>
          </a:xfrm>
          <a:prstGeom prst="rect">
            <a:avLst/>
          </a:prstGeom>
          <a:solidFill>
            <a:srgbClr val="009FC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4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Different Product Tiers</a:t>
            </a:r>
            <a:endParaRPr sz="48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34" name="Shape 334"/>
          <p:cNvSpPr txBox="1"/>
          <p:nvPr>
            <p:ph idx="1" type="body"/>
          </p:nvPr>
        </p:nvSpPr>
        <p:spPr>
          <a:xfrm>
            <a:off x="311700" y="1357850"/>
            <a:ext cx="4831800" cy="297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Via’s core - cloud-based mobility solution</a:t>
            </a:r>
            <a:br>
              <a:rPr lang="en" sz="2400"/>
            </a:br>
            <a:endParaRPr sz="2400"/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Rider &amp; Driver apps according to the partner’s brand</a:t>
            </a:r>
            <a:br>
              <a:rPr lang="en" sz="2400"/>
            </a:br>
            <a:endParaRPr sz="2400"/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Operating the service</a:t>
            </a:r>
            <a:endParaRPr sz="2400"/>
          </a:p>
        </p:txBody>
      </p:sp>
      <p:sp>
        <p:nvSpPr>
          <p:cNvPr id="335" name="Shape 335"/>
          <p:cNvSpPr txBox="1"/>
          <p:nvPr/>
        </p:nvSpPr>
        <p:spPr>
          <a:xfrm>
            <a:off x="6444300" y="2842250"/>
            <a:ext cx="1125900" cy="437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Via’s Core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Green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